
<file path=[Content_Types].xml><?xml version="1.0" encoding="utf-8"?>
<Types xmlns="http://schemas.openxmlformats.org/package/2006/content-types">
  <Default Extension="png" ContentType="image/png"/>
  <Default Extension="jpeg" ContentType="image/jpeg"/>
  <Default Extension="emf" ContentType="image/x-e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charts/chart1.xml" ContentType="application/vnd.openxmlformats-officedocument.drawingml.chart+xml"/>
  <Override PartName="/ppt/drawings/drawing1.xml" ContentType="application/vnd.openxmlformats-officedocument.drawingml.chartshapes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23"/>
  </p:notesMasterIdLst>
  <p:sldIdLst>
    <p:sldId id="257" r:id="rId2"/>
    <p:sldId id="276" r:id="rId3"/>
    <p:sldId id="277" r:id="rId4"/>
    <p:sldId id="259" r:id="rId5"/>
    <p:sldId id="278" r:id="rId6"/>
    <p:sldId id="260" r:id="rId7"/>
    <p:sldId id="261" r:id="rId8"/>
    <p:sldId id="262" r:id="rId9"/>
    <p:sldId id="263" r:id="rId10"/>
    <p:sldId id="264" r:id="rId11"/>
    <p:sldId id="265" r:id="rId12"/>
    <p:sldId id="266" r:id="rId13"/>
    <p:sldId id="267" r:id="rId14"/>
    <p:sldId id="268" r:id="rId15"/>
    <p:sldId id="269" r:id="rId16"/>
    <p:sldId id="270" r:id="rId17"/>
    <p:sldId id="271" r:id="rId18"/>
    <p:sldId id="272" r:id="rId19"/>
    <p:sldId id="273" r:id="rId20"/>
    <p:sldId id="274" r:id="rId21"/>
    <p:sldId id="275" r:id="rId22"/>
  </p:sldIdLst>
  <p:sldSz cx="9144000" cy="6858000" type="screen4x3"/>
  <p:notesSz cx="6858000" cy="9144000"/>
  <p:defaultTextStyle>
    <a:defPPr>
      <a:defRPr lang="th-TH"/>
    </a:defPPr>
    <a:lvl1pPr marL="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1398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heme" Target="theme/theme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notesMaster" Target="notesMasters/notesMaster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tableStyles" Target="tableStyles.xml"/></Relationships>
</file>

<file path=ppt/charts/_rels/chart1.xml.rels><?xml version="1.0" encoding="UTF-8" standalone="yes"?>
<Relationships xmlns="http://schemas.openxmlformats.org/package/2006/relationships"><Relationship Id="rId2" Type="http://schemas.openxmlformats.org/officeDocument/2006/relationships/chartUserShapes" Target="../drawings/drawing1.xml"/><Relationship Id="rId1" Type="http://schemas.openxmlformats.org/officeDocument/2006/relationships/oleObject" Target="file:///C:\Users\tussanaporn\Desktop\&#3649;&#3619;&#3591;&#3591;&#3634;&#3609;&#3605;&#3656;&#3634;&#3591;&#3604;&#3657;&#3634;&#3623;&#3586;&#3657;&#3634;&#3648;&#3617;&#3639;&#3629;&#3591;&#3606;&#3641;&#3585;&#3585;&#3599;&#3627;&#3617;&#3634;&#3618;.xlsx" TargetMode="Externa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th-TH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0"/>
    <c:view3D>
      <c:rotX val="30"/>
      <c:rotY val="0"/>
      <c:rAngAx val="0"/>
      <c:perspective val="30"/>
    </c:view3D>
    <c:floor>
      <c:thickness val="0"/>
    </c:floor>
    <c:sideWall>
      <c:thickness val="0"/>
    </c:sideWall>
    <c:backWall>
      <c:thickness val="0"/>
    </c:backWall>
    <c:plotArea>
      <c:layout>
        <c:manualLayout>
          <c:layoutTarget val="inner"/>
          <c:xMode val="edge"/>
          <c:yMode val="edge"/>
          <c:x val="2.9166666666666671E-2"/>
          <c:y val="5.3240740740740762E-2"/>
          <c:w val="0.94444444444444464"/>
          <c:h val="0.89351851851852149"/>
        </c:manualLayout>
      </c:layout>
      <c:pie3DChart>
        <c:varyColors val="1"/>
        <c:ser>
          <c:idx val="0"/>
          <c:order val="0"/>
          <c:explosion val="25"/>
          <c:dLbls>
            <c:dLbl>
              <c:idx val="2"/>
              <c:layout>
                <c:manualLayout>
                  <c:x val="-8.2204433567614268E-3"/>
                  <c:y val="-0.13244454398686151"/>
                </c:manualLayout>
              </c:layout>
              <c:dLblPos val="outEnd"/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6"/>
              <c:layout>
                <c:manualLayout>
                  <c:x val="-3.888888888888889E-2"/>
                  <c:y val="1.3888888888889044E-2"/>
                </c:manualLayout>
              </c:layout>
              <c:dLblPos val="outEnd"/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7"/>
              <c:layout>
                <c:manualLayout>
                  <c:x val="1.6666666666666798E-2"/>
                  <c:y val="-4.1666666666666692E-2"/>
                </c:manualLayout>
              </c:layout>
              <c:dLblPos val="outEnd"/>
              <c:showLegendKey val="0"/>
              <c:showVal val="1"/>
              <c:showCatName val="0"/>
              <c:showSerName val="0"/>
              <c:showPercent val="0"/>
              <c:showBubbleSize val="0"/>
            </c:dLbl>
            <c:spPr>
              <a:solidFill>
                <a:schemeClr val="lt1"/>
              </a:solidFill>
            </c:spPr>
            <c:txPr>
              <a:bodyPr/>
              <a:lstStyle/>
              <a:p>
                <a:pPr>
                  <a:defRPr lang="th-TH"/>
                </a:pPr>
                <a:endParaRPr lang="th-TH"/>
              </a:p>
            </c:txPr>
            <c:dLblPos val="out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cat>
            <c:strRef>
              <c:f>Sheet1!$C$2:$J$2</c:f>
              <c:strCache>
                <c:ptCount val="8"/>
                <c:pt idx="0">
                  <c:v>Japan</c:v>
                </c:pt>
                <c:pt idx="1">
                  <c:v>English</c:v>
                </c:pt>
                <c:pt idx="2">
                  <c:v>Philippines</c:v>
                </c:pt>
                <c:pt idx="3">
                  <c:v>China</c:v>
                </c:pt>
                <c:pt idx="4">
                  <c:v>India</c:v>
                </c:pt>
                <c:pt idx="5">
                  <c:v>America</c:v>
                </c:pt>
                <c:pt idx="6">
                  <c:v>Australia</c:v>
                </c:pt>
                <c:pt idx="7">
                  <c:v>Others</c:v>
                </c:pt>
              </c:strCache>
            </c:strRef>
          </c:cat>
          <c:val>
            <c:numRef>
              <c:f>Sheet1!$C$3:$J$3</c:f>
              <c:numCache>
                <c:formatCode>_-* #,##0_-;\-* #,##0_-;_-* "-"??_-;_-@_-</c:formatCode>
                <c:ptCount val="8"/>
                <c:pt idx="0">
                  <c:v>11428</c:v>
                </c:pt>
                <c:pt idx="1">
                  <c:v>8328</c:v>
                </c:pt>
                <c:pt idx="2">
                  <c:v>7192</c:v>
                </c:pt>
                <c:pt idx="3">
                  <c:v>7168</c:v>
                </c:pt>
                <c:pt idx="4">
                  <c:v>6786</c:v>
                </c:pt>
                <c:pt idx="5">
                  <c:v>6598</c:v>
                </c:pt>
                <c:pt idx="6">
                  <c:v>2618</c:v>
                </c:pt>
                <c:pt idx="7">
                  <c:v>30867</c:v>
                </c:pt>
              </c:numCache>
            </c:numRef>
          </c:val>
        </c:ser>
        <c:ser>
          <c:idx val="1"/>
          <c:order val="1"/>
          <c:explosion val="25"/>
          <c:dLbls>
            <c:txPr>
              <a:bodyPr/>
              <a:lstStyle/>
              <a:p>
                <a:pPr>
                  <a:defRPr lang="th-TH"/>
                </a:pPr>
                <a:endParaRPr lang="th-TH"/>
              </a:p>
            </c:txPr>
            <c:dLblPos val="out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cat>
            <c:strRef>
              <c:f>Sheet1!$C$2:$N$2</c:f>
              <c:strCache>
                <c:ptCount val="12"/>
                <c:pt idx="0">
                  <c:v>Japan</c:v>
                </c:pt>
                <c:pt idx="1">
                  <c:v>English</c:v>
                </c:pt>
                <c:pt idx="2">
                  <c:v>Philippines</c:v>
                </c:pt>
                <c:pt idx="3">
                  <c:v>China</c:v>
                </c:pt>
                <c:pt idx="4">
                  <c:v>India</c:v>
                </c:pt>
                <c:pt idx="5">
                  <c:v>America</c:v>
                </c:pt>
                <c:pt idx="6">
                  <c:v>Australia</c:v>
                </c:pt>
                <c:pt idx="7">
                  <c:v>Others</c:v>
                </c:pt>
                <c:pt idx="8">
                  <c:v>Frence</c:v>
                </c:pt>
                <c:pt idx="9">
                  <c:v>South Korea</c:v>
                </c:pt>
                <c:pt idx="10">
                  <c:v>Taiwan</c:v>
                </c:pt>
                <c:pt idx="11">
                  <c:v>Others</c:v>
                </c:pt>
              </c:strCache>
            </c:strRef>
          </c:cat>
          <c:val>
            <c:numRef>
              <c:f>Sheet1!$C$4:$N$4</c:f>
              <c:numCache>
                <c:formatCode>0.0</c:formatCode>
                <c:ptCount val="12"/>
                <c:pt idx="0">
                  <c:v>14.111255170710521</c:v>
                </c:pt>
                <c:pt idx="1">
                  <c:v>10.283385812187452</c:v>
                </c:pt>
                <c:pt idx="2">
                  <c:v>8.8806569117738068</c:v>
                </c:pt>
                <c:pt idx="3">
                  <c:v>8.8510217941594131</c:v>
                </c:pt>
                <c:pt idx="4">
                  <c:v>8.3793295054639767</c:v>
                </c:pt>
                <c:pt idx="5">
                  <c:v>8.1471877508180519</c:v>
                </c:pt>
                <c:pt idx="6">
                  <c:v>3.2326974131011768</c:v>
                </c:pt>
                <c:pt idx="7">
                  <c:v>38.114465641785394</c:v>
                </c:pt>
                <c:pt idx="8">
                  <c:v>3.0672346730876092</c:v>
                </c:pt>
                <c:pt idx="9">
                  <c:v>3.0067296412916011</c:v>
                </c:pt>
                <c:pt idx="10">
                  <c:v>2.8696672223251221</c:v>
                </c:pt>
                <c:pt idx="11">
                  <c:v>29.170834105081191</c:v>
                </c:pt>
              </c:numCache>
            </c:numRef>
          </c:val>
        </c:ser>
        <c:dLbls>
          <c:showLegendKey val="0"/>
          <c:showVal val="1"/>
          <c:showCatName val="0"/>
          <c:showSerName val="0"/>
          <c:showPercent val="0"/>
          <c:showBubbleSize val="0"/>
          <c:showLeaderLines val="0"/>
        </c:dLbls>
      </c:pie3DChart>
    </c:plotArea>
    <c:plotVisOnly val="1"/>
    <c:dispBlanksAs val="gap"/>
    <c:showDLblsOverMax val="0"/>
  </c:chart>
  <c:txPr>
    <a:bodyPr/>
    <a:lstStyle/>
    <a:p>
      <a:pPr>
        <a:defRPr sz="1800" baseline="0">
          <a:latin typeface="Calibri" pitchFamily="34" charset="0"/>
          <a:cs typeface="Calibri" pitchFamily="34" charset="0"/>
        </a:defRPr>
      </a:pPr>
      <a:endParaRPr lang="th-TH"/>
    </a:p>
  </c:txPr>
  <c:externalData r:id="rId1">
    <c:autoUpdate val="0"/>
  </c:externalData>
  <c:userShapes r:id="rId2"/>
</c:chartSpace>
</file>

<file path=ppt/drawings/drawing1.xml><?xml version="1.0" encoding="utf-8"?>
<c:userShapes xmlns:c="http://schemas.openxmlformats.org/drawingml/2006/chart">
  <cdr:relSizeAnchor xmlns:cdr="http://schemas.openxmlformats.org/drawingml/2006/chartDrawing">
    <cdr:from>
      <cdr:x>0.53333</cdr:x>
      <cdr:y>0.10069</cdr:y>
    </cdr:from>
    <cdr:to>
      <cdr:x>0.67917</cdr:x>
      <cdr:y>0.19792</cdr:y>
    </cdr:to>
    <cdr:sp macro="" textlink="">
      <cdr:nvSpPr>
        <cdr:cNvPr id="2" name="TextBox 3"/>
        <cdr:cNvSpPr txBox="1"/>
      </cdr:nvSpPr>
      <cdr:spPr>
        <a:xfrm xmlns:a="http://schemas.openxmlformats.org/drawingml/2006/main">
          <a:off x="2438400" y="276225"/>
          <a:ext cx="666750" cy="266700"/>
        </a:xfrm>
        <a:prstGeom xmlns:a="http://schemas.openxmlformats.org/drawingml/2006/main" prst="rect">
          <a:avLst/>
        </a:prstGeom>
        <a:noFill xmlns:a="http://schemas.openxmlformats.org/drawingml/2006/main"/>
        <a:ln xmlns:a="http://schemas.openxmlformats.org/drawingml/2006/main" w="9525" cmpd="sng">
          <a:noFill/>
        </a:ln>
        <a:effectLst xmlns:a="http://schemas.openxmlformats.org/drawingml/2006/main"/>
      </cdr:spPr>
      <cdr:style>
        <a:lnRef xmlns:a="http://schemas.openxmlformats.org/drawingml/2006/main" idx="0">
          <a:scrgbClr r="0" g="0" b="0"/>
        </a:lnRef>
        <a:fillRef xmlns:a="http://schemas.openxmlformats.org/drawingml/2006/main" idx="0">
          <a:scrgbClr r="0" g="0" b="0"/>
        </a:fillRef>
        <a:effectRef xmlns:a="http://schemas.openxmlformats.org/drawingml/2006/main" idx="0">
          <a:scrgbClr r="0" g="0" b="0"/>
        </a:effectRef>
        <a:fontRef xmlns:a="http://schemas.openxmlformats.org/drawingml/2006/main" idx="minor">
          <a:schemeClr val="dk1"/>
        </a:fontRef>
      </cdr:style>
      <cdr:txBody>
        <a:bodyPr xmlns:a="http://schemas.openxmlformats.org/drawingml/2006/main" wrap="square" rtlCol="0" anchor="ctr"/>
        <a:lstStyle xmlns:a="http://schemas.openxmlformats.org/drawingml/2006/main">
          <a:lvl1pPr marL="0" indent="0">
            <a:defRPr sz="1100">
              <a:solidFill>
                <a:sysClr val="windowText" lastClr="000000"/>
              </a:solidFill>
              <a:latin typeface="Calibri"/>
            </a:defRPr>
          </a:lvl1pPr>
          <a:lvl2pPr marL="457200" indent="0">
            <a:defRPr sz="1100">
              <a:solidFill>
                <a:sysClr val="windowText" lastClr="000000"/>
              </a:solidFill>
              <a:latin typeface="Calibri"/>
            </a:defRPr>
          </a:lvl2pPr>
          <a:lvl3pPr marL="914400" indent="0">
            <a:defRPr sz="1100">
              <a:solidFill>
                <a:sysClr val="windowText" lastClr="000000"/>
              </a:solidFill>
              <a:latin typeface="Calibri"/>
            </a:defRPr>
          </a:lvl3pPr>
          <a:lvl4pPr marL="1371600" indent="0">
            <a:defRPr sz="1100">
              <a:solidFill>
                <a:sysClr val="windowText" lastClr="000000"/>
              </a:solidFill>
              <a:latin typeface="Calibri"/>
            </a:defRPr>
          </a:lvl4pPr>
          <a:lvl5pPr marL="1828800" indent="0">
            <a:defRPr sz="1100">
              <a:solidFill>
                <a:sysClr val="windowText" lastClr="000000"/>
              </a:solidFill>
              <a:latin typeface="Calibri"/>
            </a:defRPr>
          </a:lvl5pPr>
          <a:lvl6pPr marL="2286000" indent="0">
            <a:defRPr sz="1100">
              <a:solidFill>
                <a:sysClr val="windowText" lastClr="000000"/>
              </a:solidFill>
              <a:latin typeface="Calibri"/>
            </a:defRPr>
          </a:lvl6pPr>
          <a:lvl7pPr marL="2743200" indent="0">
            <a:defRPr sz="1100">
              <a:solidFill>
                <a:sysClr val="windowText" lastClr="000000"/>
              </a:solidFill>
              <a:latin typeface="Calibri"/>
            </a:defRPr>
          </a:lvl7pPr>
          <a:lvl8pPr marL="3200400" indent="0">
            <a:defRPr sz="1100">
              <a:solidFill>
                <a:sysClr val="windowText" lastClr="000000"/>
              </a:solidFill>
              <a:latin typeface="Calibri"/>
            </a:defRPr>
          </a:lvl8pPr>
          <a:lvl9pPr marL="3657600" indent="0">
            <a:defRPr sz="1100">
              <a:solidFill>
                <a:sysClr val="windowText" lastClr="000000"/>
              </a:solidFill>
              <a:latin typeface="Calibri"/>
            </a:defRPr>
          </a:lvl9pPr>
        </a:lstStyle>
        <a:p xmlns:a="http://schemas.openxmlformats.org/drawingml/2006/main">
          <a:pPr algn="ctr"/>
          <a:r>
            <a:rPr lang="en-US" sz="2000" dirty="0" smtClean="0">
              <a:solidFill>
                <a:schemeClr val="bg1"/>
              </a:solidFill>
            </a:rPr>
            <a:t>Japan </a:t>
          </a:r>
          <a:r>
            <a:rPr lang="en-US" sz="2000" dirty="0">
              <a:solidFill>
                <a:schemeClr val="bg1"/>
              </a:solidFill>
            </a:rPr>
            <a:t>(14.1%)</a:t>
          </a:r>
          <a:endParaRPr lang="th-TH" sz="2000" dirty="0">
            <a:solidFill>
              <a:schemeClr val="bg1"/>
            </a:solidFill>
          </a:endParaRPr>
        </a:p>
      </cdr:txBody>
    </cdr:sp>
  </cdr:relSizeAnchor>
  <cdr:relSizeAnchor xmlns:cdr="http://schemas.openxmlformats.org/drawingml/2006/chartDrawing">
    <cdr:from>
      <cdr:x>0.72917</cdr:x>
      <cdr:y>0.21875</cdr:y>
    </cdr:from>
    <cdr:to>
      <cdr:x>0.875</cdr:x>
      <cdr:y>0.31597</cdr:y>
    </cdr:to>
    <cdr:sp macro="" textlink="">
      <cdr:nvSpPr>
        <cdr:cNvPr id="3" name="TextBox 3"/>
        <cdr:cNvSpPr txBox="1"/>
      </cdr:nvSpPr>
      <cdr:spPr>
        <a:xfrm xmlns:a="http://schemas.openxmlformats.org/drawingml/2006/main">
          <a:off x="3333750" y="600075"/>
          <a:ext cx="666750" cy="266700"/>
        </a:xfrm>
        <a:prstGeom xmlns:a="http://schemas.openxmlformats.org/drawingml/2006/main" prst="rect">
          <a:avLst/>
        </a:prstGeom>
        <a:noFill xmlns:a="http://schemas.openxmlformats.org/drawingml/2006/main"/>
        <a:ln xmlns:a="http://schemas.openxmlformats.org/drawingml/2006/main" w="9525" cmpd="sng">
          <a:noFill/>
        </a:ln>
        <a:effectLst xmlns:a="http://schemas.openxmlformats.org/drawingml/2006/main"/>
      </cdr:spPr>
      <cdr:style>
        <a:lnRef xmlns:a="http://schemas.openxmlformats.org/drawingml/2006/main" idx="0">
          <a:scrgbClr r="0" g="0" b="0"/>
        </a:lnRef>
        <a:fillRef xmlns:a="http://schemas.openxmlformats.org/drawingml/2006/main" idx="0">
          <a:scrgbClr r="0" g="0" b="0"/>
        </a:fillRef>
        <a:effectRef xmlns:a="http://schemas.openxmlformats.org/drawingml/2006/main" idx="0">
          <a:scrgbClr r="0" g="0" b="0"/>
        </a:effectRef>
        <a:fontRef xmlns:a="http://schemas.openxmlformats.org/drawingml/2006/main" idx="minor">
          <a:schemeClr val="dk1"/>
        </a:fontRef>
      </cdr:style>
      <cdr:txBody>
        <a:bodyPr xmlns:a="http://schemas.openxmlformats.org/drawingml/2006/main" wrap="square" rtlCol="0" anchor="ctr"/>
        <a:lstStyle xmlns:a="http://schemas.openxmlformats.org/drawingml/2006/main">
          <a:lvl1pPr marL="0" indent="0">
            <a:defRPr sz="1100">
              <a:solidFill>
                <a:sysClr val="windowText" lastClr="000000"/>
              </a:solidFill>
              <a:latin typeface="Calibri"/>
            </a:defRPr>
          </a:lvl1pPr>
          <a:lvl2pPr marL="457200" indent="0">
            <a:defRPr sz="1100">
              <a:solidFill>
                <a:sysClr val="windowText" lastClr="000000"/>
              </a:solidFill>
              <a:latin typeface="Calibri"/>
            </a:defRPr>
          </a:lvl2pPr>
          <a:lvl3pPr marL="914400" indent="0">
            <a:defRPr sz="1100">
              <a:solidFill>
                <a:sysClr val="windowText" lastClr="000000"/>
              </a:solidFill>
              <a:latin typeface="Calibri"/>
            </a:defRPr>
          </a:lvl3pPr>
          <a:lvl4pPr marL="1371600" indent="0">
            <a:defRPr sz="1100">
              <a:solidFill>
                <a:sysClr val="windowText" lastClr="000000"/>
              </a:solidFill>
              <a:latin typeface="Calibri"/>
            </a:defRPr>
          </a:lvl4pPr>
          <a:lvl5pPr marL="1828800" indent="0">
            <a:defRPr sz="1100">
              <a:solidFill>
                <a:sysClr val="windowText" lastClr="000000"/>
              </a:solidFill>
              <a:latin typeface="Calibri"/>
            </a:defRPr>
          </a:lvl5pPr>
          <a:lvl6pPr marL="2286000" indent="0">
            <a:defRPr sz="1100">
              <a:solidFill>
                <a:sysClr val="windowText" lastClr="000000"/>
              </a:solidFill>
              <a:latin typeface="Calibri"/>
            </a:defRPr>
          </a:lvl6pPr>
          <a:lvl7pPr marL="2743200" indent="0">
            <a:defRPr sz="1100">
              <a:solidFill>
                <a:sysClr val="windowText" lastClr="000000"/>
              </a:solidFill>
              <a:latin typeface="Calibri"/>
            </a:defRPr>
          </a:lvl7pPr>
          <a:lvl8pPr marL="3200400" indent="0">
            <a:defRPr sz="1100">
              <a:solidFill>
                <a:sysClr val="windowText" lastClr="000000"/>
              </a:solidFill>
              <a:latin typeface="Calibri"/>
            </a:defRPr>
          </a:lvl8pPr>
          <a:lvl9pPr marL="3657600" indent="0">
            <a:defRPr sz="1100">
              <a:solidFill>
                <a:sysClr val="windowText" lastClr="000000"/>
              </a:solidFill>
              <a:latin typeface="Calibri"/>
            </a:defRPr>
          </a:lvl9pPr>
        </a:lstStyle>
        <a:p xmlns:a="http://schemas.openxmlformats.org/drawingml/2006/main">
          <a:pPr algn="ctr"/>
          <a:r>
            <a:rPr lang="en-US" sz="2000" dirty="0" smtClean="0">
              <a:solidFill>
                <a:sysClr val="window" lastClr="FFFFFF"/>
              </a:solidFill>
            </a:rPr>
            <a:t>UK</a:t>
          </a:r>
          <a:endParaRPr lang="th-TH" sz="2000" dirty="0" smtClean="0">
            <a:solidFill>
              <a:sysClr val="window" lastClr="FFFFFF"/>
            </a:solidFill>
          </a:endParaRPr>
        </a:p>
        <a:p xmlns:a="http://schemas.openxmlformats.org/drawingml/2006/main">
          <a:pPr algn="ctr"/>
          <a:r>
            <a:rPr lang="en-US" sz="2000" dirty="0" smtClean="0">
              <a:solidFill>
                <a:sysClr val="window" lastClr="FFFFFF"/>
              </a:solidFill>
            </a:rPr>
            <a:t>(10.3%)</a:t>
          </a:r>
          <a:endParaRPr lang="th-TH" sz="2000" dirty="0">
            <a:solidFill>
              <a:sysClr val="window" lastClr="FFFFFF"/>
            </a:solidFill>
          </a:endParaRPr>
        </a:p>
      </cdr:txBody>
    </cdr:sp>
  </cdr:relSizeAnchor>
  <cdr:relSizeAnchor xmlns:cdr="http://schemas.openxmlformats.org/drawingml/2006/chartDrawing">
    <cdr:from>
      <cdr:x>0.6748</cdr:x>
      <cdr:y>0.37334</cdr:y>
    </cdr:from>
    <cdr:to>
      <cdr:x>0.92109</cdr:x>
      <cdr:y>0.48389</cdr:y>
    </cdr:to>
    <cdr:sp macro="" textlink="">
      <cdr:nvSpPr>
        <cdr:cNvPr id="4" name="TextBox 3"/>
        <cdr:cNvSpPr txBox="1"/>
      </cdr:nvSpPr>
      <cdr:spPr>
        <a:xfrm xmlns:a="http://schemas.openxmlformats.org/drawingml/2006/main">
          <a:off x="5929354" y="2000288"/>
          <a:ext cx="2164149" cy="592322"/>
        </a:xfrm>
        <a:prstGeom xmlns:a="http://schemas.openxmlformats.org/drawingml/2006/main" prst="rect">
          <a:avLst/>
        </a:prstGeom>
        <a:noFill xmlns:a="http://schemas.openxmlformats.org/drawingml/2006/main"/>
        <a:ln xmlns:a="http://schemas.openxmlformats.org/drawingml/2006/main" w="9525" cmpd="sng">
          <a:noFill/>
        </a:ln>
        <a:effectLst xmlns:a="http://schemas.openxmlformats.org/drawingml/2006/main"/>
      </cdr:spPr>
      <cdr:style>
        <a:lnRef xmlns:a="http://schemas.openxmlformats.org/drawingml/2006/main" idx="0">
          <a:scrgbClr r="0" g="0" b="0"/>
        </a:lnRef>
        <a:fillRef xmlns:a="http://schemas.openxmlformats.org/drawingml/2006/main" idx="0">
          <a:scrgbClr r="0" g="0" b="0"/>
        </a:fillRef>
        <a:effectRef xmlns:a="http://schemas.openxmlformats.org/drawingml/2006/main" idx="0">
          <a:scrgbClr r="0" g="0" b="0"/>
        </a:effectRef>
        <a:fontRef xmlns:a="http://schemas.openxmlformats.org/drawingml/2006/main" idx="minor">
          <a:schemeClr val="dk1"/>
        </a:fontRef>
      </cdr:style>
      <cdr:txBody>
        <a:bodyPr xmlns:a="http://schemas.openxmlformats.org/drawingml/2006/main" wrap="square" rtlCol="0" anchor="ctr"/>
        <a:lstStyle xmlns:a="http://schemas.openxmlformats.org/drawingml/2006/main">
          <a:lvl1pPr marL="0" indent="0">
            <a:defRPr sz="1100">
              <a:solidFill>
                <a:sysClr val="windowText" lastClr="000000"/>
              </a:solidFill>
              <a:latin typeface="Calibri"/>
            </a:defRPr>
          </a:lvl1pPr>
          <a:lvl2pPr marL="457200" indent="0">
            <a:defRPr sz="1100">
              <a:solidFill>
                <a:sysClr val="windowText" lastClr="000000"/>
              </a:solidFill>
              <a:latin typeface="Calibri"/>
            </a:defRPr>
          </a:lvl2pPr>
          <a:lvl3pPr marL="914400" indent="0">
            <a:defRPr sz="1100">
              <a:solidFill>
                <a:sysClr val="windowText" lastClr="000000"/>
              </a:solidFill>
              <a:latin typeface="Calibri"/>
            </a:defRPr>
          </a:lvl3pPr>
          <a:lvl4pPr marL="1371600" indent="0">
            <a:defRPr sz="1100">
              <a:solidFill>
                <a:sysClr val="windowText" lastClr="000000"/>
              </a:solidFill>
              <a:latin typeface="Calibri"/>
            </a:defRPr>
          </a:lvl4pPr>
          <a:lvl5pPr marL="1828800" indent="0">
            <a:defRPr sz="1100">
              <a:solidFill>
                <a:sysClr val="windowText" lastClr="000000"/>
              </a:solidFill>
              <a:latin typeface="Calibri"/>
            </a:defRPr>
          </a:lvl5pPr>
          <a:lvl6pPr marL="2286000" indent="0">
            <a:defRPr sz="1100">
              <a:solidFill>
                <a:sysClr val="windowText" lastClr="000000"/>
              </a:solidFill>
              <a:latin typeface="Calibri"/>
            </a:defRPr>
          </a:lvl6pPr>
          <a:lvl7pPr marL="2743200" indent="0">
            <a:defRPr sz="1100">
              <a:solidFill>
                <a:sysClr val="windowText" lastClr="000000"/>
              </a:solidFill>
              <a:latin typeface="Calibri"/>
            </a:defRPr>
          </a:lvl7pPr>
          <a:lvl8pPr marL="3200400" indent="0">
            <a:defRPr sz="1100">
              <a:solidFill>
                <a:sysClr val="windowText" lastClr="000000"/>
              </a:solidFill>
              <a:latin typeface="Calibri"/>
            </a:defRPr>
          </a:lvl8pPr>
          <a:lvl9pPr marL="3657600" indent="0">
            <a:defRPr sz="1100">
              <a:solidFill>
                <a:sysClr val="windowText" lastClr="000000"/>
              </a:solidFill>
              <a:latin typeface="Calibri"/>
            </a:defRPr>
          </a:lvl9pPr>
        </a:lstStyle>
        <a:p xmlns:a="http://schemas.openxmlformats.org/drawingml/2006/main">
          <a:pPr algn="ctr"/>
          <a:r>
            <a:rPr lang="en-US" sz="2000" dirty="0" smtClean="0">
              <a:solidFill>
                <a:sysClr val="window" lastClr="FFFFFF"/>
              </a:solidFill>
            </a:rPr>
            <a:t>Philippines(8.9%)</a:t>
          </a:r>
          <a:endParaRPr lang="th-TH" sz="2000" dirty="0">
            <a:solidFill>
              <a:sysClr val="window" lastClr="FFFFFF"/>
            </a:solidFill>
          </a:endParaRPr>
        </a:p>
      </cdr:txBody>
    </cdr:sp>
  </cdr:relSizeAnchor>
  <cdr:relSizeAnchor xmlns:cdr="http://schemas.openxmlformats.org/drawingml/2006/chartDrawing">
    <cdr:from>
      <cdr:x>0.7125</cdr:x>
      <cdr:y>0.54167</cdr:y>
    </cdr:from>
    <cdr:to>
      <cdr:x>0.85833</cdr:x>
      <cdr:y>0.63889</cdr:y>
    </cdr:to>
    <cdr:sp macro="" textlink="">
      <cdr:nvSpPr>
        <cdr:cNvPr id="5" name="TextBox 3"/>
        <cdr:cNvSpPr txBox="1"/>
      </cdr:nvSpPr>
      <cdr:spPr>
        <a:xfrm xmlns:a="http://schemas.openxmlformats.org/drawingml/2006/main">
          <a:off x="3257550" y="1485900"/>
          <a:ext cx="666750" cy="266700"/>
        </a:xfrm>
        <a:prstGeom xmlns:a="http://schemas.openxmlformats.org/drawingml/2006/main" prst="rect">
          <a:avLst/>
        </a:prstGeom>
        <a:noFill xmlns:a="http://schemas.openxmlformats.org/drawingml/2006/main"/>
        <a:ln xmlns:a="http://schemas.openxmlformats.org/drawingml/2006/main" w="9525" cmpd="sng">
          <a:noFill/>
        </a:ln>
        <a:effectLst xmlns:a="http://schemas.openxmlformats.org/drawingml/2006/main"/>
      </cdr:spPr>
      <cdr:style>
        <a:lnRef xmlns:a="http://schemas.openxmlformats.org/drawingml/2006/main" idx="0">
          <a:scrgbClr r="0" g="0" b="0"/>
        </a:lnRef>
        <a:fillRef xmlns:a="http://schemas.openxmlformats.org/drawingml/2006/main" idx="0">
          <a:scrgbClr r="0" g="0" b="0"/>
        </a:fillRef>
        <a:effectRef xmlns:a="http://schemas.openxmlformats.org/drawingml/2006/main" idx="0">
          <a:scrgbClr r="0" g="0" b="0"/>
        </a:effectRef>
        <a:fontRef xmlns:a="http://schemas.openxmlformats.org/drawingml/2006/main" idx="minor">
          <a:schemeClr val="dk1"/>
        </a:fontRef>
      </cdr:style>
      <cdr:txBody>
        <a:bodyPr xmlns:a="http://schemas.openxmlformats.org/drawingml/2006/main" wrap="square" rtlCol="0" anchor="ctr"/>
        <a:lstStyle xmlns:a="http://schemas.openxmlformats.org/drawingml/2006/main">
          <a:lvl1pPr marL="0" indent="0">
            <a:defRPr sz="1100">
              <a:solidFill>
                <a:sysClr val="windowText" lastClr="000000"/>
              </a:solidFill>
              <a:latin typeface="Calibri"/>
            </a:defRPr>
          </a:lvl1pPr>
          <a:lvl2pPr marL="457200" indent="0">
            <a:defRPr sz="1100">
              <a:solidFill>
                <a:sysClr val="windowText" lastClr="000000"/>
              </a:solidFill>
              <a:latin typeface="Calibri"/>
            </a:defRPr>
          </a:lvl2pPr>
          <a:lvl3pPr marL="914400" indent="0">
            <a:defRPr sz="1100">
              <a:solidFill>
                <a:sysClr val="windowText" lastClr="000000"/>
              </a:solidFill>
              <a:latin typeface="Calibri"/>
            </a:defRPr>
          </a:lvl3pPr>
          <a:lvl4pPr marL="1371600" indent="0">
            <a:defRPr sz="1100">
              <a:solidFill>
                <a:sysClr val="windowText" lastClr="000000"/>
              </a:solidFill>
              <a:latin typeface="Calibri"/>
            </a:defRPr>
          </a:lvl4pPr>
          <a:lvl5pPr marL="1828800" indent="0">
            <a:defRPr sz="1100">
              <a:solidFill>
                <a:sysClr val="windowText" lastClr="000000"/>
              </a:solidFill>
              <a:latin typeface="Calibri"/>
            </a:defRPr>
          </a:lvl5pPr>
          <a:lvl6pPr marL="2286000" indent="0">
            <a:defRPr sz="1100">
              <a:solidFill>
                <a:sysClr val="windowText" lastClr="000000"/>
              </a:solidFill>
              <a:latin typeface="Calibri"/>
            </a:defRPr>
          </a:lvl6pPr>
          <a:lvl7pPr marL="2743200" indent="0">
            <a:defRPr sz="1100">
              <a:solidFill>
                <a:sysClr val="windowText" lastClr="000000"/>
              </a:solidFill>
              <a:latin typeface="Calibri"/>
            </a:defRPr>
          </a:lvl7pPr>
          <a:lvl8pPr marL="3200400" indent="0">
            <a:defRPr sz="1100">
              <a:solidFill>
                <a:sysClr val="windowText" lastClr="000000"/>
              </a:solidFill>
              <a:latin typeface="Calibri"/>
            </a:defRPr>
          </a:lvl8pPr>
          <a:lvl9pPr marL="3657600" indent="0">
            <a:defRPr sz="1100">
              <a:solidFill>
                <a:sysClr val="windowText" lastClr="000000"/>
              </a:solidFill>
              <a:latin typeface="Calibri"/>
            </a:defRPr>
          </a:lvl9pPr>
        </a:lstStyle>
        <a:p xmlns:a="http://schemas.openxmlformats.org/drawingml/2006/main">
          <a:pPr algn="ctr"/>
          <a:r>
            <a:rPr lang="en-US" sz="2000" dirty="0" smtClean="0">
              <a:solidFill>
                <a:sysClr val="window" lastClr="FFFFFF"/>
              </a:solidFill>
            </a:rPr>
            <a:t>China</a:t>
          </a:r>
          <a:endParaRPr lang="th-TH" sz="2000" dirty="0" smtClean="0">
            <a:solidFill>
              <a:sysClr val="window" lastClr="FFFFFF"/>
            </a:solidFill>
          </a:endParaRPr>
        </a:p>
        <a:p xmlns:a="http://schemas.openxmlformats.org/drawingml/2006/main">
          <a:pPr algn="ctr"/>
          <a:r>
            <a:rPr lang="en-US" sz="2000" dirty="0" smtClean="0">
              <a:solidFill>
                <a:sysClr val="window" lastClr="FFFFFF"/>
              </a:solidFill>
            </a:rPr>
            <a:t> </a:t>
          </a:r>
          <a:r>
            <a:rPr lang="en-US" sz="2000" dirty="0">
              <a:solidFill>
                <a:sysClr val="window" lastClr="FFFFFF"/>
              </a:solidFill>
            </a:rPr>
            <a:t>(8.9%)</a:t>
          </a:r>
          <a:endParaRPr lang="th-TH" sz="2000" dirty="0">
            <a:solidFill>
              <a:sysClr val="window" lastClr="FFFFFF"/>
            </a:solidFill>
          </a:endParaRPr>
        </a:p>
      </cdr:txBody>
    </cdr:sp>
  </cdr:relSizeAnchor>
  <cdr:relSizeAnchor xmlns:cdr="http://schemas.openxmlformats.org/drawingml/2006/chartDrawing">
    <cdr:from>
      <cdr:x>0.51875</cdr:x>
      <cdr:y>0.63889</cdr:y>
    </cdr:from>
    <cdr:to>
      <cdr:x>0.66458</cdr:x>
      <cdr:y>0.73611</cdr:y>
    </cdr:to>
    <cdr:sp macro="" textlink="">
      <cdr:nvSpPr>
        <cdr:cNvPr id="6" name="TextBox 3"/>
        <cdr:cNvSpPr txBox="1"/>
      </cdr:nvSpPr>
      <cdr:spPr>
        <a:xfrm xmlns:a="http://schemas.openxmlformats.org/drawingml/2006/main">
          <a:off x="2371725" y="1752600"/>
          <a:ext cx="666750" cy="266700"/>
        </a:xfrm>
        <a:prstGeom xmlns:a="http://schemas.openxmlformats.org/drawingml/2006/main" prst="rect">
          <a:avLst/>
        </a:prstGeom>
        <a:noFill xmlns:a="http://schemas.openxmlformats.org/drawingml/2006/main"/>
        <a:ln xmlns:a="http://schemas.openxmlformats.org/drawingml/2006/main" w="9525" cmpd="sng">
          <a:noFill/>
        </a:ln>
        <a:effectLst xmlns:a="http://schemas.openxmlformats.org/drawingml/2006/main"/>
      </cdr:spPr>
      <cdr:style>
        <a:lnRef xmlns:a="http://schemas.openxmlformats.org/drawingml/2006/main" idx="0">
          <a:scrgbClr r="0" g="0" b="0"/>
        </a:lnRef>
        <a:fillRef xmlns:a="http://schemas.openxmlformats.org/drawingml/2006/main" idx="0">
          <a:scrgbClr r="0" g="0" b="0"/>
        </a:fillRef>
        <a:effectRef xmlns:a="http://schemas.openxmlformats.org/drawingml/2006/main" idx="0">
          <a:scrgbClr r="0" g="0" b="0"/>
        </a:effectRef>
        <a:fontRef xmlns:a="http://schemas.openxmlformats.org/drawingml/2006/main" idx="minor">
          <a:schemeClr val="dk1"/>
        </a:fontRef>
      </cdr:style>
      <cdr:txBody>
        <a:bodyPr xmlns:a="http://schemas.openxmlformats.org/drawingml/2006/main" wrap="square" rtlCol="0" anchor="ctr"/>
        <a:lstStyle xmlns:a="http://schemas.openxmlformats.org/drawingml/2006/main">
          <a:lvl1pPr marL="0" indent="0">
            <a:defRPr sz="1100">
              <a:solidFill>
                <a:sysClr val="windowText" lastClr="000000"/>
              </a:solidFill>
              <a:latin typeface="Calibri"/>
            </a:defRPr>
          </a:lvl1pPr>
          <a:lvl2pPr marL="457200" indent="0">
            <a:defRPr sz="1100">
              <a:solidFill>
                <a:sysClr val="windowText" lastClr="000000"/>
              </a:solidFill>
              <a:latin typeface="Calibri"/>
            </a:defRPr>
          </a:lvl2pPr>
          <a:lvl3pPr marL="914400" indent="0">
            <a:defRPr sz="1100">
              <a:solidFill>
                <a:sysClr val="windowText" lastClr="000000"/>
              </a:solidFill>
              <a:latin typeface="Calibri"/>
            </a:defRPr>
          </a:lvl3pPr>
          <a:lvl4pPr marL="1371600" indent="0">
            <a:defRPr sz="1100">
              <a:solidFill>
                <a:sysClr val="windowText" lastClr="000000"/>
              </a:solidFill>
              <a:latin typeface="Calibri"/>
            </a:defRPr>
          </a:lvl4pPr>
          <a:lvl5pPr marL="1828800" indent="0">
            <a:defRPr sz="1100">
              <a:solidFill>
                <a:sysClr val="windowText" lastClr="000000"/>
              </a:solidFill>
              <a:latin typeface="Calibri"/>
            </a:defRPr>
          </a:lvl5pPr>
          <a:lvl6pPr marL="2286000" indent="0">
            <a:defRPr sz="1100">
              <a:solidFill>
                <a:sysClr val="windowText" lastClr="000000"/>
              </a:solidFill>
              <a:latin typeface="Calibri"/>
            </a:defRPr>
          </a:lvl6pPr>
          <a:lvl7pPr marL="2743200" indent="0">
            <a:defRPr sz="1100">
              <a:solidFill>
                <a:sysClr val="windowText" lastClr="000000"/>
              </a:solidFill>
              <a:latin typeface="Calibri"/>
            </a:defRPr>
          </a:lvl7pPr>
          <a:lvl8pPr marL="3200400" indent="0">
            <a:defRPr sz="1100">
              <a:solidFill>
                <a:sysClr val="windowText" lastClr="000000"/>
              </a:solidFill>
              <a:latin typeface="Calibri"/>
            </a:defRPr>
          </a:lvl8pPr>
          <a:lvl9pPr marL="3657600" indent="0">
            <a:defRPr sz="1100">
              <a:solidFill>
                <a:sysClr val="windowText" lastClr="000000"/>
              </a:solidFill>
              <a:latin typeface="Calibri"/>
            </a:defRPr>
          </a:lvl9pPr>
        </a:lstStyle>
        <a:p xmlns:a="http://schemas.openxmlformats.org/drawingml/2006/main">
          <a:pPr algn="ctr"/>
          <a:r>
            <a:rPr lang="en-US" sz="2000" dirty="0" smtClean="0">
              <a:solidFill>
                <a:sysClr val="window" lastClr="FFFFFF"/>
              </a:solidFill>
            </a:rPr>
            <a:t>India</a:t>
          </a:r>
        </a:p>
        <a:p xmlns:a="http://schemas.openxmlformats.org/drawingml/2006/main">
          <a:pPr algn="ctr"/>
          <a:r>
            <a:rPr lang="en-US" sz="2000" dirty="0" smtClean="0">
              <a:solidFill>
                <a:sysClr val="window" lastClr="FFFFFF"/>
              </a:solidFill>
            </a:rPr>
            <a:t>(8.4%)</a:t>
          </a:r>
          <a:endParaRPr lang="th-TH" sz="2000" dirty="0">
            <a:solidFill>
              <a:sysClr val="window" lastClr="FFFFFF"/>
            </a:solidFill>
          </a:endParaRPr>
        </a:p>
      </cdr:txBody>
    </cdr:sp>
  </cdr:relSizeAnchor>
  <cdr:relSizeAnchor xmlns:cdr="http://schemas.openxmlformats.org/drawingml/2006/chartDrawing">
    <cdr:from>
      <cdr:x>0.30417</cdr:x>
      <cdr:y>0.63194</cdr:y>
    </cdr:from>
    <cdr:to>
      <cdr:x>0.45</cdr:x>
      <cdr:y>0.72917</cdr:y>
    </cdr:to>
    <cdr:sp macro="" textlink="">
      <cdr:nvSpPr>
        <cdr:cNvPr id="7" name="TextBox 3"/>
        <cdr:cNvSpPr txBox="1"/>
      </cdr:nvSpPr>
      <cdr:spPr>
        <a:xfrm xmlns:a="http://schemas.openxmlformats.org/drawingml/2006/main">
          <a:off x="1390650" y="1733550"/>
          <a:ext cx="666750" cy="266700"/>
        </a:xfrm>
        <a:prstGeom xmlns:a="http://schemas.openxmlformats.org/drawingml/2006/main" prst="rect">
          <a:avLst/>
        </a:prstGeom>
        <a:noFill xmlns:a="http://schemas.openxmlformats.org/drawingml/2006/main"/>
        <a:ln xmlns:a="http://schemas.openxmlformats.org/drawingml/2006/main" w="9525" cmpd="sng">
          <a:noFill/>
        </a:ln>
        <a:effectLst xmlns:a="http://schemas.openxmlformats.org/drawingml/2006/main"/>
      </cdr:spPr>
      <cdr:style>
        <a:lnRef xmlns:a="http://schemas.openxmlformats.org/drawingml/2006/main" idx="0">
          <a:scrgbClr r="0" g="0" b="0"/>
        </a:lnRef>
        <a:fillRef xmlns:a="http://schemas.openxmlformats.org/drawingml/2006/main" idx="0">
          <a:scrgbClr r="0" g="0" b="0"/>
        </a:fillRef>
        <a:effectRef xmlns:a="http://schemas.openxmlformats.org/drawingml/2006/main" idx="0">
          <a:scrgbClr r="0" g="0" b="0"/>
        </a:effectRef>
        <a:fontRef xmlns:a="http://schemas.openxmlformats.org/drawingml/2006/main" idx="minor">
          <a:schemeClr val="dk1"/>
        </a:fontRef>
      </cdr:style>
      <cdr:txBody>
        <a:bodyPr xmlns:a="http://schemas.openxmlformats.org/drawingml/2006/main" wrap="square" rtlCol="0" anchor="ctr"/>
        <a:lstStyle xmlns:a="http://schemas.openxmlformats.org/drawingml/2006/main">
          <a:lvl1pPr marL="0" indent="0">
            <a:defRPr sz="1100">
              <a:solidFill>
                <a:sysClr val="windowText" lastClr="000000"/>
              </a:solidFill>
              <a:latin typeface="Calibri"/>
            </a:defRPr>
          </a:lvl1pPr>
          <a:lvl2pPr marL="457200" indent="0">
            <a:defRPr sz="1100">
              <a:solidFill>
                <a:sysClr val="windowText" lastClr="000000"/>
              </a:solidFill>
              <a:latin typeface="Calibri"/>
            </a:defRPr>
          </a:lvl2pPr>
          <a:lvl3pPr marL="914400" indent="0">
            <a:defRPr sz="1100">
              <a:solidFill>
                <a:sysClr val="windowText" lastClr="000000"/>
              </a:solidFill>
              <a:latin typeface="Calibri"/>
            </a:defRPr>
          </a:lvl3pPr>
          <a:lvl4pPr marL="1371600" indent="0">
            <a:defRPr sz="1100">
              <a:solidFill>
                <a:sysClr val="windowText" lastClr="000000"/>
              </a:solidFill>
              <a:latin typeface="Calibri"/>
            </a:defRPr>
          </a:lvl4pPr>
          <a:lvl5pPr marL="1828800" indent="0">
            <a:defRPr sz="1100">
              <a:solidFill>
                <a:sysClr val="windowText" lastClr="000000"/>
              </a:solidFill>
              <a:latin typeface="Calibri"/>
            </a:defRPr>
          </a:lvl5pPr>
          <a:lvl6pPr marL="2286000" indent="0">
            <a:defRPr sz="1100">
              <a:solidFill>
                <a:sysClr val="windowText" lastClr="000000"/>
              </a:solidFill>
              <a:latin typeface="Calibri"/>
            </a:defRPr>
          </a:lvl6pPr>
          <a:lvl7pPr marL="2743200" indent="0">
            <a:defRPr sz="1100">
              <a:solidFill>
                <a:sysClr val="windowText" lastClr="000000"/>
              </a:solidFill>
              <a:latin typeface="Calibri"/>
            </a:defRPr>
          </a:lvl7pPr>
          <a:lvl8pPr marL="3200400" indent="0">
            <a:defRPr sz="1100">
              <a:solidFill>
                <a:sysClr val="windowText" lastClr="000000"/>
              </a:solidFill>
              <a:latin typeface="Calibri"/>
            </a:defRPr>
          </a:lvl8pPr>
          <a:lvl9pPr marL="3657600" indent="0">
            <a:defRPr sz="1100">
              <a:solidFill>
                <a:sysClr val="windowText" lastClr="000000"/>
              </a:solidFill>
              <a:latin typeface="Calibri"/>
            </a:defRPr>
          </a:lvl9pPr>
        </a:lstStyle>
        <a:p xmlns:a="http://schemas.openxmlformats.org/drawingml/2006/main">
          <a:pPr algn="ctr"/>
          <a:r>
            <a:rPr lang="en-US" sz="2000" dirty="0" smtClean="0">
              <a:solidFill>
                <a:sysClr val="window" lastClr="FFFFFF"/>
              </a:solidFill>
            </a:rPr>
            <a:t>USA (</a:t>
          </a:r>
          <a:r>
            <a:rPr lang="en-US" sz="2000" dirty="0">
              <a:solidFill>
                <a:sysClr val="window" lastClr="FFFFFF"/>
              </a:solidFill>
            </a:rPr>
            <a:t>8.1%)</a:t>
          </a:r>
          <a:endParaRPr lang="th-TH" sz="2000" dirty="0">
            <a:solidFill>
              <a:sysClr val="window" lastClr="FFFFFF"/>
            </a:solidFill>
          </a:endParaRPr>
        </a:p>
      </cdr:txBody>
    </cdr:sp>
  </cdr:relSizeAnchor>
  <cdr:relSizeAnchor xmlns:cdr="http://schemas.openxmlformats.org/drawingml/2006/chartDrawing">
    <cdr:from>
      <cdr:x>0.02439</cdr:x>
      <cdr:y>0.73334</cdr:y>
    </cdr:from>
    <cdr:to>
      <cdr:x>0.19512</cdr:x>
      <cdr:y>0.83056</cdr:y>
    </cdr:to>
    <cdr:sp macro="" textlink="">
      <cdr:nvSpPr>
        <cdr:cNvPr id="8" name="TextBox 3"/>
        <cdr:cNvSpPr txBox="1"/>
      </cdr:nvSpPr>
      <cdr:spPr>
        <a:xfrm xmlns:a="http://schemas.openxmlformats.org/drawingml/2006/main">
          <a:off x="214312" y="3929126"/>
          <a:ext cx="1500200" cy="520890"/>
        </a:xfrm>
        <a:prstGeom xmlns:a="http://schemas.openxmlformats.org/drawingml/2006/main" prst="rect">
          <a:avLst/>
        </a:prstGeom>
        <a:noFill xmlns:a="http://schemas.openxmlformats.org/drawingml/2006/main"/>
        <a:ln xmlns:a="http://schemas.openxmlformats.org/drawingml/2006/main" w="9525" cmpd="sng">
          <a:noFill/>
        </a:ln>
        <a:effectLst xmlns:a="http://schemas.openxmlformats.org/drawingml/2006/main"/>
      </cdr:spPr>
      <cdr:style>
        <a:lnRef xmlns:a="http://schemas.openxmlformats.org/drawingml/2006/main" idx="0">
          <a:scrgbClr r="0" g="0" b="0"/>
        </a:lnRef>
        <a:fillRef xmlns:a="http://schemas.openxmlformats.org/drawingml/2006/main" idx="0">
          <a:scrgbClr r="0" g="0" b="0"/>
        </a:fillRef>
        <a:effectRef xmlns:a="http://schemas.openxmlformats.org/drawingml/2006/main" idx="0">
          <a:scrgbClr r="0" g="0" b="0"/>
        </a:effectRef>
        <a:fontRef xmlns:a="http://schemas.openxmlformats.org/drawingml/2006/main" idx="minor">
          <a:schemeClr val="dk1"/>
        </a:fontRef>
      </cdr:style>
      <cdr:txBody>
        <a:bodyPr xmlns:a="http://schemas.openxmlformats.org/drawingml/2006/main" wrap="square" rtlCol="0" anchor="ctr"/>
        <a:lstStyle xmlns:a="http://schemas.openxmlformats.org/drawingml/2006/main">
          <a:lvl1pPr marL="0" indent="0">
            <a:defRPr sz="1100">
              <a:solidFill>
                <a:sysClr val="windowText" lastClr="000000"/>
              </a:solidFill>
              <a:latin typeface="Calibri"/>
            </a:defRPr>
          </a:lvl1pPr>
          <a:lvl2pPr marL="457200" indent="0">
            <a:defRPr sz="1100">
              <a:solidFill>
                <a:sysClr val="windowText" lastClr="000000"/>
              </a:solidFill>
              <a:latin typeface="Calibri"/>
            </a:defRPr>
          </a:lvl2pPr>
          <a:lvl3pPr marL="914400" indent="0">
            <a:defRPr sz="1100">
              <a:solidFill>
                <a:sysClr val="windowText" lastClr="000000"/>
              </a:solidFill>
              <a:latin typeface="Calibri"/>
            </a:defRPr>
          </a:lvl3pPr>
          <a:lvl4pPr marL="1371600" indent="0">
            <a:defRPr sz="1100">
              <a:solidFill>
                <a:sysClr val="windowText" lastClr="000000"/>
              </a:solidFill>
              <a:latin typeface="Calibri"/>
            </a:defRPr>
          </a:lvl4pPr>
          <a:lvl5pPr marL="1828800" indent="0">
            <a:defRPr sz="1100">
              <a:solidFill>
                <a:sysClr val="windowText" lastClr="000000"/>
              </a:solidFill>
              <a:latin typeface="Calibri"/>
            </a:defRPr>
          </a:lvl5pPr>
          <a:lvl6pPr marL="2286000" indent="0">
            <a:defRPr sz="1100">
              <a:solidFill>
                <a:sysClr val="windowText" lastClr="000000"/>
              </a:solidFill>
              <a:latin typeface="Calibri"/>
            </a:defRPr>
          </a:lvl6pPr>
          <a:lvl7pPr marL="2743200" indent="0">
            <a:defRPr sz="1100">
              <a:solidFill>
                <a:sysClr val="windowText" lastClr="000000"/>
              </a:solidFill>
              <a:latin typeface="Calibri"/>
            </a:defRPr>
          </a:lvl7pPr>
          <a:lvl8pPr marL="3200400" indent="0">
            <a:defRPr sz="1100">
              <a:solidFill>
                <a:sysClr val="windowText" lastClr="000000"/>
              </a:solidFill>
              <a:latin typeface="Calibri"/>
            </a:defRPr>
          </a:lvl8pPr>
          <a:lvl9pPr marL="3657600" indent="0">
            <a:defRPr sz="1100">
              <a:solidFill>
                <a:sysClr val="windowText" lastClr="000000"/>
              </a:solidFill>
              <a:latin typeface="Calibri"/>
            </a:defRPr>
          </a:lvl9pPr>
        </a:lstStyle>
        <a:p xmlns:a="http://schemas.openxmlformats.org/drawingml/2006/main">
          <a:pPr algn="ctr"/>
          <a:r>
            <a:rPr lang="en-US" sz="2000" dirty="0" smtClean="0">
              <a:solidFill>
                <a:sysClr val="windowText" lastClr="000000"/>
              </a:solidFill>
            </a:rPr>
            <a:t>Australia </a:t>
          </a:r>
          <a:r>
            <a:rPr lang="en-US" sz="2000" dirty="0">
              <a:solidFill>
                <a:sysClr val="windowText" lastClr="000000"/>
              </a:solidFill>
            </a:rPr>
            <a:t>(3.2%)</a:t>
          </a:r>
          <a:endParaRPr lang="th-TH" sz="2000" dirty="0">
            <a:solidFill>
              <a:sysClr val="windowText" lastClr="000000"/>
            </a:solidFill>
          </a:endParaRPr>
        </a:p>
      </cdr:txBody>
    </cdr:sp>
  </cdr:relSizeAnchor>
  <cdr:relSizeAnchor xmlns:cdr="http://schemas.openxmlformats.org/drawingml/2006/chartDrawing">
    <cdr:from>
      <cdr:x>0.13008</cdr:x>
      <cdr:y>0.2</cdr:y>
    </cdr:from>
    <cdr:to>
      <cdr:x>0.33842</cdr:x>
      <cdr:y>0.29722</cdr:y>
    </cdr:to>
    <cdr:sp macro="" textlink="">
      <cdr:nvSpPr>
        <cdr:cNvPr id="9" name="TextBox 3"/>
        <cdr:cNvSpPr txBox="1"/>
      </cdr:nvSpPr>
      <cdr:spPr>
        <a:xfrm xmlns:a="http://schemas.openxmlformats.org/drawingml/2006/main">
          <a:off x="1143008" y="1071594"/>
          <a:ext cx="1830657" cy="520890"/>
        </a:xfrm>
        <a:prstGeom xmlns:a="http://schemas.openxmlformats.org/drawingml/2006/main" prst="rect">
          <a:avLst/>
        </a:prstGeom>
        <a:noFill xmlns:a="http://schemas.openxmlformats.org/drawingml/2006/main"/>
        <a:ln xmlns:a="http://schemas.openxmlformats.org/drawingml/2006/main" w="9525" cmpd="sng">
          <a:noFill/>
        </a:ln>
        <a:effectLst xmlns:a="http://schemas.openxmlformats.org/drawingml/2006/main"/>
      </cdr:spPr>
      <cdr:style>
        <a:lnRef xmlns:a="http://schemas.openxmlformats.org/drawingml/2006/main" idx="0">
          <a:scrgbClr r="0" g="0" b="0"/>
        </a:lnRef>
        <a:fillRef xmlns:a="http://schemas.openxmlformats.org/drawingml/2006/main" idx="0">
          <a:scrgbClr r="0" g="0" b="0"/>
        </a:fillRef>
        <a:effectRef xmlns:a="http://schemas.openxmlformats.org/drawingml/2006/main" idx="0">
          <a:scrgbClr r="0" g="0" b="0"/>
        </a:effectRef>
        <a:fontRef xmlns:a="http://schemas.openxmlformats.org/drawingml/2006/main" idx="minor">
          <a:schemeClr val="dk1"/>
        </a:fontRef>
      </cdr:style>
      <cdr:txBody>
        <a:bodyPr xmlns:a="http://schemas.openxmlformats.org/drawingml/2006/main" wrap="square" rtlCol="0" anchor="ctr"/>
        <a:lstStyle xmlns:a="http://schemas.openxmlformats.org/drawingml/2006/main">
          <a:lvl1pPr marL="0" indent="0">
            <a:defRPr sz="1100">
              <a:solidFill>
                <a:sysClr val="windowText" lastClr="000000"/>
              </a:solidFill>
              <a:latin typeface="Calibri"/>
            </a:defRPr>
          </a:lvl1pPr>
          <a:lvl2pPr marL="457200" indent="0">
            <a:defRPr sz="1100">
              <a:solidFill>
                <a:sysClr val="windowText" lastClr="000000"/>
              </a:solidFill>
              <a:latin typeface="Calibri"/>
            </a:defRPr>
          </a:lvl2pPr>
          <a:lvl3pPr marL="914400" indent="0">
            <a:defRPr sz="1100">
              <a:solidFill>
                <a:sysClr val="windowText" lastClr="000000"/>
              </a:solidFill>
              <a:latin typeface="Calibri"/>
            </a:defRPr>
          </a:lvl3pPr>
          <a:lvl4pPr marL="1371600" indent="0">
            <a:defRPr sz="1100">
              <a:solidFill>
                <a:sysClr val="windowText" lastClr="000000"/>
              </a:solidFill>
              <a:latin typeface="Calibri"/>
            </a:defRPr>
          </a:lvl4pPr>
          <a:lvl5pPr marL="1828800" indent="0">
            <a:defRPr sz="1100">
              <a:solidFill>
                <a:sysClr val="windowText" lastClr="000000"/>
              </a:solidFill>
              <a:latin typeface="Calibri"/>
            </a:defRPr>
          </a:lvl5pPr>
          <a:lvl6pPr marL="2286000" indent="0">
            <a:defRPr sz="1100">
              <a:solidFill>
                <a:sysClr val="windowText" lastClr="000000"/>
              </a:solidFill>
              <a:latin typeface="Calibri"/>
            </a:defRPr>
          </a:lvl6pPr>
          <a:lvl7pPr marL="2743200" indent="0">
            <a:defRPr sz="1100">
              <a:solidFill>
                <a:sysClr val="windowText" lastClr="000000"/>
              </a:solidFill>
              <a:latin typeface="Calibri"/>
            </a:defRPr>
          </a:lvl7pPr>
          <a:lvl8pPr marL="3200400" indent="0">
            <a:defRPr sz="1100">
              <a:solidFill>
                <a:sysClr val="windowText" lastClr="000000"/>
              </a:solidFill>
              <a:latin typeface="Calibri"/>
            </a:defRPr>
          </a:lvl8pPr>
          <a:lvl9pPr marL="3657600" indent="0">
            <a:defRPr sz="1100">
              <a:solidFill>
                <a:sysClr val="windowText" lastClr="000000"/>
              </a:solidFill>
              <a:latin typeface="Calibri"/>
            </a:defRPr>
          </a:lvl9pPr>
        </a:lstStyle>
        <a:p xmlns:a="http://schemas.openxmlformats.org/drawingml/2006/main">
          <a:pPr algn="ctr"/>
          <a:r>
            <a:rPr lang="en-US" sz="2000" dirty="0" smtClean="0">
              <a:solidFill>
                <a:sysClr val="window" lastClr="FFFFFF"/>
              </a:solidFill>
            </a:rPr>
            <a:t>Others </a:t>
          </a:r>
          <a:r>
            <a:rPr lang="en-US" sz="2000" dirty="0">
              <a:solidFill>
                <a:sysClr val="window" lastClr="FFFFFF"/>
              </a:solidFill>
            </a:rPr>
            <a:t>(38.1%)</a:t>
          </a:r>
          <a:endParaRPr lang="th-TH" sz="2000" dirty="0">
            <a:solidFill>
              <a:sysClr val="window" lastClr="FFFFFF"/>
            </a:solidFill>
          </a:endParaRPr>
        </a:p>
      </cdr:txBody>
    </cdr:sp>
  </cdr:relSizeAnchor>
</c:userShape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th-TH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E122787-40F8-4337-B63E-CC73CF6622B6}" type="datetimeFigureOut">
              <a:rPr lang="th-TH" smtClean="0"/>
              <a:pPr/>
              <a:t>24/07/59</a:t>
            </a:fld>
            <a:endParaRPr lang="th-TH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th-TH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th-TH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th-TH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CE98B12-0281-4AB5-96B9-63E9E84BD5E4}" type="slidenum">
              <a:rPr lang="th-TH" smtClean="0"/>
              <a:pPr/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218955558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3" Type="http://schemas.openxmlformats.org/officeDocument/2006/relationships/hyperlink" Target="http://wp.doe.go.th/sites/default/files/statistic/7/sm12-54.pdf" TargetMode="External"/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en-US" dirty="0" smtClean="0"/>
              <a:t>Ref. Pop, GDP (current), GDP per capita from IMF World Econ Outlook Database 2015</a:t>
            </a:r>
          </a:p>
          <a:p>
            <a:r>
              <a:rPr lang="en-US" dirty="0" smtClean="0"/>
              <a:t>LPR (ADB,</a:t>
            </a:r>
            <a:r>
              <a:rPr lang="en-US" baseline="0" dirty="0" smtClean="0"/>
              <a:t> Key Indicators for Asia &amp; the Pacific; GDP growth ADB, Asian Development Outlook 2015</a:t>
            </a:r>
            <a:endParaRPr lang="th-TH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0FC65A8-4C1A-4180-B6A0-1F0938FCFC0C}" type="slidenum">
              <a:rPr lang="th-TH" smtClean="0"/>
              <a:pPr/>
              <a:t>2</a:t>
            </a:fld>
            <a:endParaRPr lang="th-TH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pPr defTabSz="931774">
              <a:defRPr/>
            </a:pPr>
            <a:r>
              <a:rPr lang="en-US" dirty="0" smtClean="0">
                <a:solidFill>
                  <a:prstClr val="black"/>
                </a:solidFill>
              </a:rPr>
              <a:t>From 1937 to 2007 about 962,819 foreigners were granted </a:t>
            </a:r>
            <a:r>
              <a:rPr lang="en-US" b="1" dirty="0" smtClean="0">
                <a:solidFill>
                  <a:srgbClr val="FF0000"/>
                </a:solidFill>
              </a:rPr>
              <a:t>permanent resident </a:t>
            </a:r>
            <a:r>
              <a:rPr lang="en-US" dirty="0" smtClean="0">
                <a:solidFill>
                  <a:prstClr val="black"/>
                </a:solidFill>
              </a:rPr>
              <a:t>status, of whom 705,463 have died, left the country or changed nationality. In the 1980s, 270,000 foreigners who had entered Thailand before 1972 received permanent resident status and life-long work permits. (</a:t>
            </a:r>
            <a:r>
              <a:rPr lang="en-US" dirty="0" err="1" smtClean="0">
                <a:solidFill>
                  <a:prstClr val="black"/>
                </a:solidFill>
              </a:rPr>
              <a:t>Sciortino</a:t>
            </a:r>
            <a:r>
              <a:rPr lang="en-US" dirty="0" smtClean="0">
                <a:solidFill>
                  <a:prstClr val="black"/>
                </a:solidFill>
              </a:rPr>
              <a:t> &amp; </a:t>
            </a:r>
            <a:r>
              <a:rPr lang="en-US" dirty="0" err="1" smtClean="0">
                <a:solidFill>
                  <a:prstClr val="black"/>
                </a:solidFill>
              </a:rPr>
              <a:t>Punpuing</a:t>
            </a:r>
            <a:r>
              <a:rPr lang="en-US" dirty="0" smtClean="0">
                <a:solidFill>
                  <a:prstClr val="black"/>
                </a:solidFill>
              </a:rPr>
              <a:t> 2009, 49) The number of permanent resident declines to 14,423 as shown in the previous slide.</a:t>
            </a:r>
          </a:p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1FDCAF0-0B90-494E-8FDD-5B981E945C1D}" type="slidenum">
              <a:rPr lang="en-US" smtClean="0">
                <a:solidFill>
                  <a:prstClr val="black"/>
                </a:solidFill>
              </a:rPr>
              <a:pPr/>
              <a:t>4</a:t>
            </a:fld>
            <a:endParaRPr lang="en-US">
              <a:solidFill>
                <a:prstClr val="black"/>
              </a:solidFill>
            </a:endParaRPr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th-TH" dirty="0" smtClean="0"/>
              <a:t>ที่มา</a:t>
            </a:r>
            <a:r>
              <a:rPr lang="en-US" dirty="0" smtClean="0"/>
              <a:t>:</a:t>
            </a:r>
            <a:r>
              <a:rPr lang="en-US" dirty="0" smtClean="0">
                <a:hlinkClick r:id="rId3"/>
              </a:rPr>
              <a:t>http://wp.doe.go.th/sites/default/files/statistic/7/sm12-54.pdf</a:t>
            </a:r>
            <a:endParaRPr lang="th-TH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7A73B01-5D2A-47C4-8787-0106B6CAEBE4}" type="slidenum">
              <a:rPr lang="th-TH" smtClean="0">
                <a:solidFill>
                  <a:prstClr val="black"/>
                </a:solidFill>
              </a:rPr>
              <a:pPr/>
              <a:t>6</a:t>
            </a:fld>
            <a:endParaRPr lang="th-TH">
              <a:solidFill>
                <a:prstClr val="black"/>
              </a:solidFill>
            </a:endParaRPr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en-US" dirty="0" smtClean="0"/>
              <a:t>About 90 percent are high level manpower.</a:t>
            </a:r>
          </a:p>
          <a:p>
            <a:pPr defTabSz="931774">
              <a:defRPr/>
            </a:pPr>
            <a:r>
              <a:rPr lang="en-US" dirty="0" smtClean="0"/>
              <a:t>Labor immigration is bimodal skill distribution. LCLM  is high skilled, ICLM low skilled.(Wikipedia-Skills)</a:t>
            </a:r>
          </a:p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1FDCAF0-0B90-494E-8FDD-5B981E945C1D}" type="slidenum">
              <a:rPr lang="en-US" smtClean="0">
                <a:solidFill>
                  <a:prstClr val="black"/>
                </a:solidFill>
              </a:rPr>
              <a:pPr/>
              <a:t>11</a:t>
            </a:fld>
            <a:endParaRPr lang="en-US">
              <a:solidFill>
                <a:prstClr val="black"/>
              </a:solidFill>
            </a:endParaRPr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th-TH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8ECB343-FBE6-44D3-83BD-BF846FB0A8F6}" type="slidenum">
              <a:rPr lang="th-TH" smtClean="0">
                <a:solidFill>
                  <a:prstClr val="black"/>
                </a:solidFill>
              </a:rPr>
              <a:pPr/>
              <a:t>16</a:t>
            </a:fld>
            <a:endParaRPr lang="th-TH">
              <a:solidFill>
                <a:prstClr val="black"/>
              </a:solidFill>
            </a:endParaRPr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7AC0E73-E1F4-4752-8F4A-F62DCEDFD863}" type="slidenum">
              <a:rPr lang="en-US" smtClean="0">
                <a:solidFill>
                  <a:prstClr val="black"/>
                </a:solidFill>
              </a:rPr>
              <a:pPr/>
              <a:t>19</a:t>
            </a:fld>
            <a:endParaRPr lang="en-US">
              <a:solidFill>
                <a:prstClr val="black"/>
              </a:solidFill>
            </a:endParaRPr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ight Triangle 9"/>
          <p:cNvSpPr/>
          <p:nvPr/>
        </p:nvSpPr>
        <p:spPr>
          <a:xfrm>
            <a:off x="-2" y="4664147"/>
            <a:ext cx="9151089" cy="0"/>
          </a:xfrm>
          <a:prstGeom prst="rtTriangle">
            <a:avLst/>
          </a:prstGeom>
          <a:gradFill flip="none" rotWithShape="1">
            <a:gsLst>
              <a:gs pos="0">
                <a:schemeClr val="accent1">
                  <a:shade val="35000"/>
                  <a:satMod val="170000"/>
                  <a:alpha val="100000"/>
                </a:schemeClr>
              </a:gs>
              <a:gs pos="55000">
                <a:schemeClr val="accent1">
                  <a:tint val="90000"/>
                  <a:satMod val="150000"/>
                  <a:alpha val="100000"/>
                </a:schemeClr>
              </a:gs>
              <a:gs pos="100000">
                <a:schemeClr val="accent1">
                  <a:shade val="35000"/>
                  <a:satMod val="170000"/>
                  <a:alpha val="100000"/>
                </a:schemeClr>
              </a:gs>
            </a:gsLst>
            <a:lin ang="3000000" scaled="1"/>
            <a:tileRect/>
          </a:gradFill>
          <a:ln w="127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/>
            <a:endParaRPr lang="en-US">
              <a:solidFill>
                <a:prstClr val="white"/>
              </a:solidFill>
            </a:endParaRPr>
          </a:p>
        </p:txBody>
      </p:sp>
      <p:sp>
        <p:nvSpPr>
          <p:cNvPr id="9" name="Title 8"/>
          <p:cNvSpPr>
            <a:spLocks noGrp="1"/>
          </p:cNvSpPr>
          <p:nvPr>
            <p:ph type="ctrTitle"/>
          </p:nvPr>
        </p:nvSpPr>
        <p:spPr>
          <a:xfrm>
            <a:off x="685800" y="1752601"/>
            <a:ext cx="7772400" cy="1829761"/>
          </a:xfrm>
        </p:spPr>
        <p:txBody>
          <a:bodyPr vert="horz" anchor="b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lvl1pPr algn="r">
              <a:defRPr sz="4800" b="1">
                <a:solidFill>
                  <a:schemeClr val="tx2"/>
                </a:solidFill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17" name="Subtitle 16"/>
          <p:cNvSpPr>
            <a:spLocks noGrp="1"/>
          </p:cNvSpPr>
          <p:nvPr>
            <p:ph type="subTitle" idx="1"/>
          </p:nvPr>
        </p:nvSpPr>
        <p:spPr>
          <a:xfrm>
            <a:off x="685800" y="3611607"/>
            <a:ext cx="7772400" cy="1199704"/>
          </a:xfrm>
        </p:spPr>
        <p:txBody>
          <a:bodyPr lIns="45720" rIns="45720"/>
          <a:lstStyle>
            <a:lvl1pPr marL="0" marR="64008" indent="0" algn="r">
              <a:buNone/>
              <a:defRPr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en-US" smtClean="0"/>
              <a:t>Click to edit Master subtitle style</a:t>
            </a:r>
            <a:endParaRPr kumimoji="0" lang="en-US"/>
          </a:p>
        </p:txBody>
      </p:sp>
      <p:grpSp>
        <p:nvGrpSpPr>
          <p:cNvPr id="2" name="Group 1"/>
          <p:cNvGrpSpPr/>
          <p:nvPr/>
        </p:nvGrpSpPr>
        <p:grpSpPr>
          <a:xfrm>
            <a:off x="-3765" y="4953000"/>
            <a:ext cx="9147765" cy="1912088"/>
            <a:chOff x="-3765" y="4832896"/>
            <a:chExt cx="9147765" cy="2032192"/>
          </a:xfrm>
        </p:grpSpPr>
        <p:sp>
          <p:nvSpPr>
            <p:cNvPr id="7" name="Freeform 6"/>
            <p:cNvSpPr>
              <a:spLocks/>
            </p:cNvSpPr>
            <p:nvPr/>
          </p:nvSpPr>
          <p:spPr bwMode="auto">
            <a:xfrm>
              <a:off x="1687513" y="4832896"/>
              <a:ext cx="7456487" cy="518816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4697" y="0"/>
                </a:cxn>
                <a:cxn ang="0">
                  <a:pos x="4697" y="367"/>
                </a:cxn>
                <a:cxn ang="0">
                  <a:pos x="0" y="218"/>
                </a:cxn>
                <a:cxn ang="0">
                  <a:pos x="4697" y="0"/>
                </a:cxn>
              </a:cxnLst>
              <a:rect l="0" t="0" r="0" b="0"/>
              <a:pathLst>
                <a:path w="4697" h="367">
                  <a:moveTo>
                    <a:pt x="4697" y="0"/>
                  </a:moveTo>
                  <a:lnTo>
                    <a:pt x="4697" y="367"/>
                  </a:lnTo>
                  <a:lnTo>
                    <a:pt x="0" y="218"/>
                  </a:lnTo>
                  <a:lnTo>
                    <a:pt x="4697" y="0"/>
                  </a:lnTo>
                  <a:close/>
                </a:path>
              </a:pathLst>
            </a:custGeom>
            <a:solidFill>
              <a:schemeClr val="accent1">
                <a:tint val="65000"/>
                <a:satMod val="115000"/>
                <a:alpha val="40000"/>
              </a:schemeClr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>
              <a:extLst/>
            </a:lstStyle>
            <a:p>
              <a:endParaRPr lang="en-US">
                <a:solidFill>
                  <a:prstClr val="black"/>
                </a:solidFill>
              </a:endParaRPr>
            </a:p>
          </p:txBody>
        </p:sp>
        <p:sp>
          <p:nvSpPr>
            <p:cNvPr id="8" name="Freeform 7"/>
            <p:cNvSpPr>
              <a:spLocks/>
            </p:cNvSpPr>
            <p:nvPr/>
          </p:nvSpPr>
          <p:spPr bwMode="auto">
            <a:xfrm>
              <a:off x="35443" y="5135526"/>
              <a:ext cx="9108557" cy="838200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0"/>
                </a:cxn>
                <a:cxn ang="0">
                  <a:pos x="5760" y="0"/>
                </a:cxn>
                <a:cxn ang="0">
                  <a:pos x="5760" y="528"/>
                </a:cxn>
                <a:cxn ang="0">
                  <a:pos x="48" y="0"/>
                </a:cxn>
              </a:cxnLst>
              <a:rect l="0" t="0" r="0" b="0"/>
              <a:pathLst>
                <a:path w="5760" h="528">
                  <a:moveTo>
                    <a:pt x="0" y="0"/>
                  </a:moveTo>
                  <a:lnTo>
                    <a:pt x="5760" y="0"/>
                  </a:lnTo>
                  <a:lnTo>
                    <a:pt x="5760" y="528"/>
                  </a:lnTo>
                  <a:lnTo>
                    <a:pt x="48" y="0"/>
                  </a:lnTo>
                </a:path>
              </a:pathLst>
            </a:custGeom>
            <a:solidFill>
              <a:srgbClr val="000000">
                <a:alpha val="100000"/>
              </a:srgbClr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>
              <a:extLst/>
            </a:lstStyle>
            <a:p>
              <a:endParaRPr lang="en-US">
                <a:solidFill>
                  <a:prstClr val="black"/>
                </a:solidFill>
              </a:endParaRPr>
            </a:p>
          </p:txBody>
        </p:sp>
        <p:sp>
          <p:nvSpPr>
            <p:cNvPr id="11" name="Freeform 10"/>
            <p:cNvSpPr>
              <a:spLocks/>
            </p:cNvSpPr>
            <p:nvPr/>
          </p:nvSpPr>
          <p:spPr bwMode="auto">
            <a:xfrm>
              <a:off x="0" y="4883888"/>
              <a:ext cx="9144000" cy="1981200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0"/>
                </a:cxn>
                <a:cxn ang="0">
                  <a:pos x="0" y="1248"/>
                </a:cxn>
                <a:cxn ang="0">
                  <a:pos x="5760" y="1248"/>
                </a:cxn>
                <a:cxn ang="0">
                  <a:pos x="5760" y="528"/>
                </a:cxn>
                <a:cxn ang="0">
                  <a:pos x="0" y="0"/>
                </a:cxn>
              </a:cxnLst>
              <a:rect l="0" t="0" r="0" b="0"/>
              <a:pathLst>
                <a:path w="5760" h="1248">
                  <a:moveTo>
                    <a:pt x="0" y="0"/>
                  </a:moveTo>
                  <a:lnTo>
                    <a:pt x="0" y="1248"/>
                  </a:lnTo>
                  <a:lnTo>
                    <a:pt x="5760" y="1248"/>
                  </a:lnTo>
                  <a:lnTo>
                    <a:pt x="5760" y="528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2" cstate="print">
                <a:alphaModFix amt="50000"/>
              </a:blip>
              <a:tile tx="0" ty="0" sx="50000" sy="50000" flip="none" algn="t"/>
            </a:blipFill>
            <a:ln w="12700" cap="rnd" cmpd="thickThin" algn="ctr">
              <a:noFill/>
              <a:prstDash val="solid"/>
            </a:ln>
            <a:effectLst>
              <a:fillOverlay blend="mult">
                <a:gradFill flip="none" rotWithShape="1">
                  <a:gsLst>
                    <a:gs pos="0">
                      <a:schemeClr val="accent1">
                        <a:shade val="20000"/>
                        <a:satMod val="176000"/>
                        <a:alpha val="100000"/>
                      </a:schemeClr>
                    </a:gs>
                    <a:gs pos="18000">
                      <a:schemeClr val="accent1">
                        <a:shade val="48000"/>
                        <a:satMod val="153000"/>
                        <a:alpha val="100000"/>
                      </a:schemeClr>
                    </a:gs>
                    <a:gs pos="43000">
                      <a:schemeClr val="accent1">
                        <a:tint val="86000"/>
                        <a:satMod val="149000"/>
                        <a:alpha val="100000"/>
                      </a:schemeClr>
                    </a:gs>
                    <a:gs pos="45000">
                      <a:schemeClr val="accent1">
                        <a:tint val="85000"/>
                        <a:satMod val="150000"/>
                        <a:alpha val="100000"/>
                      </a:schemeClr>
                    </a:gs>
                    <a:gs pos="50000">
                      <a:schemeClr val="accent1">
                        <a:tint val="86000"/>
                        <a:satMod val="149000"/>
                        <a:alpha val="100000"/>
                      </a:schemeClr>
                    </a:gs>
                    <a:gs pos="79000">
                      <a:schemeClr val="accent1">
                        <a:shade val="53000"/>
                        <a:satMod val="150000"/>
                        <a:alpha val="100000"/>
                      </a:schemeClr>
                    </a:gs>
                    <a:gs pos="100000">
                      <a:schemeClr val="accent1">
                        <a:shade val="25000"/>
                        <a:satMod val="170000"/>
                        <a:alpha val="100000"/>
                      </a:schemeClr>
                    </a:gs>
                  </a:gsLst>
                  <a:lin ang="450000" scaled="1"/>
                  <a:tileRect/>
                </a:gradFill>
              </a:fillOverlay>
            </a:effectLst>
          </p:spPr>
          <p:style>
            <a:lnRef idx="3">
              <a:schemeClr val="lt1"/>
            </a:lnRef>
            <a:fillRef idx="1">
              <a:schemeClr val="accent1"/>
            </a:fillRef>
            <a:effectRef idx="1">
              <a:schemeClr val="accent1"/>
            </a:effectRef>
            <a:fontRef idx="minor">
              <a:schemeClr val="lt1"/>
            </a:fontRef>
          </p:style>
          <p:txBody>
            <a:bodyPr vert="horz" wrap="square" lIns="91440" tIns="45720" rIns="91440" bIns="45720" anchor="ctr" compatLnSpc="1"/>
            <a:lstStyle>
              <a:extLst/>
            </a:lstStyle>
            <a:p>
              <a:pPr algn="ctr"/>
              <a:endParaRPr lang="en-US">
                <a:solidFill>
                  <a:prstClr val="white"/>
                </a:solidFill>
              </a:endParaRPr>
            </a:p>
          </p:txBody>
        </p:sp>
        <p:cxnSp>
          <p:nvCxnSpPr>
            <p:cNvPr id="12" name="Straight Connector 11"/>
            <p:cNvCxnSpPr/>
            <p:nvPr/>
          </p:nvCxnSpPr>
          <p:spPr>
            <a:xfrm>
              <a:off x="-3765" y="4880373"/>
              <a:ext cx="9147765" cy="839943"/>
            </a:xfrm>
            <a:prstGeom prst="line">
              <a:avLst/>
            </a:prstGeom>
            <a:noFill/>
            <a:ln w="12065" cap="flat" cmpd="sng" algn="ctr">
              <a:gradFill>
                <a:gsLst>
                  <a:gs pos="45000">
                    <a:schemeClr val="accent1">
                      <a:tint val="70000"/>
                      <a:satMod val="110000"/>
                    </a:schemeClr>
                  </a:gs>
                  <a:gs pos="15000">
                    <a:schemeClr val="accent1">
                      <a:shade val="40000"/>
                      <a:satMod val="110000"/>
                    </a:schemeClr>
                  </a:gs>
                </a:gsLst>
                <a:lin ang="5400000" scaled="1"/>
              </a:gradFill>
              <a:prstDash val="solid"/>
              <a:miter lim="800000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30" name="Date Placeholder 2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  <a:extLst/>
          </a:lstStyle>
          <a:p>
            <a:fld id="{C9B4634F-6185-450F-B8D0-4D1AB4835FCC}" type="datetime1">
              <a:rPr lang="th-TH" smtClean="0"/>
              <a:pPr/>
              <a:t>24/07/59</a:t>
            </a:fld>
            <a:endParaRPr lang="en-US"/>
          </a:p>
        </p:txBody>
      </p:sp>
      <p:sp>
        <p:nvSpPr>
          <p:cNvPr id="19" name="Footer Placeholder 18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accent1">
                    <a:tint val="20000"/>
                  </a:schemeClr>
                </a:solidFill>
              </a:defRPr>
            </a:lvl1pPr>
            <a:extLst/>
          </a:lstStyle>
          <a:p>
            <a:endParaRPr lang="en-US">
              <a:solidFill>
                <a:srgbClr val="2DA2BF">
                  <a:tint val="20000"/>
                </a:srgbClr>
              </a:solidFill>
            </a:endParaRPr>
          </a:p>
        </p:txBody>
      </p:sp>
      <p:sp>
        <p:nvSpPr>
          <p:cNvPr id="27" name="Slide Number Placeholder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  <a:extLst/>
          </a:lstStyle>
          <a:p>
            <a:fld id="{8EE29C5C-5CB2-4B5C-861C-A64877DA7A96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B5E8317-6D01-4232-B07D-0C71D31B369C}" type="datetime1">
              <a:rPr lang="th-TH" smtClean="0">
                <a:solidFill>
                  <a:prstClr val="black"/>
                </a:solidFill>
              </a:rPr>
              <a:pPr/>
              <a:t>24/07/59</a:t>
            </a:fld>
            <a:endParaRPr lang="en-US">
              <a:solidFill>
                <a:prstClr val="black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>
              <a:solidFill>
                <a:prstClr val="black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8EE29C5C-5CB2-4B5C-861C-A64877DA7A96}" type="slidenum">
              <a:rPr lang="en-US" smtClean="0">
                <a:solidFill>
                  <a:prstClr val="black"/>
                </a:solidFill>
              </a:rPr>
              <a:pPr/>
              <a:t>‹#›</a:t>
            </a:fld>
            <a:endParaRPr lang="en-US">
              <a:solidFill>
                <a:prstClr val="black"/>
              </a:solidFill>
            </a:endParaRPr>
          </a:p>
        </p:txBody>
      </p:sp>
      <p:sp>
        <p:nvSpPr>
          <p:cNvPr id="7" name="Title 6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76" y="1059712"/>
            <a:ext cx="7772400" cy="1828800"/>
          </a:xfrm>
        </p:spPr>
        <p:txBody>
          <a:bodyPr vert="horz" anchor="b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lvl1pPr algn="r">
              <a:buNone/>
              <a:defRPr sz="4800" b="1" cap="none" baseline="0"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922713" y="2931712"/>
            <a:ext cx="4572000" cy="1454888"/>
          </a:xfrm>
        </p:spPr>
        <p:txBody>
          <a:bodyPr lIns="91440" rIns="91440" anchor="t"/>
          <a:lstStyle>
            <a:lvl1pPr marL="0" indent="0" algn="l">
              <a:buNone/>
              <a:defRPr sz="23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F9163F88-FC76-4F28-B784-8E167B3F88ED}" type="datetime1">
              <a:rPr lang="th-TH" smtClean="0">
                <a:solidFill>
                  <a:prstClr val="black"/>
                </a:solidFill>
              </a:rPr>
              <a:pPr/>
              <a:t>24/07/59</a:t>
            </a:fld>
            <a:endParaRPr lang="en-US">
              <a:solidFill>
                <a:prstClr val="black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>
              <a:solidFill>
                <a:prstClr val="black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8EE29C5C-5CB2-4B5C-861C-A64877DA7A96}" type="slidenum">
              <a:rPr lang="en-US" smtClean="0">
                <a:solidFill>
                  <a:prstClr val="black"/>
                </a:solidFill>
              </a:rPr>
              <a:pPr/>
              <a:t>‹#›</a:t>
            </a:fld>
            <a:endParaRPr lang="en-US">
              <a:solidFill>
                <a:prstClr val="black"/>
              </a:solidFill>
            </a:endParaRPr>
          </a:p>
        </p:txBody>
      </p:sp>
      <p:sp>
        <p:nvSpPr>
          <p:cNvPr id="7" name="Chevron 6"/>
          <p:cNvSpPr/>
          <p:nvPr/>
        </p:nvSpPr>
        <p:spPr>
          <a:xfrm>
            <a:off x="3636680" y="3005472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endParaRPr lang="en-US">
              <a:solidFill>
                <a:prstClr val="white"/>
              </a:solidFill>
            </a:endParaRPr>
          </a:p>
        </p:txBody>
      </p:sp>
      <p:sp>
        <p:nvSpPr>
          <p:cNvPr id="8" name="Chevron 7"/>
          <p:cNvSpPr/>
          <p:nvPr/>
        </p:nvSpPr>
        <p:spPr>
          <a:xfrm>
            <a:off x="3450264" y="3005472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endParaRPr lang="en-US">
              <a:solidFill>
                <a:prstClr val="white"/>
              </a:solidFill>
            </a:endParaRPr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481328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481328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5A8FC3B-2C94-4D44-9944-B9764D817467}" type="datetime1">
              <a:rPr lang="th-TH" smtClean="0">
                <a:solidFill>
                  <a:prstClr val="black"/>
                </a:solidFill>
              </a:rPr>
              <a:pPr/>
              <a:t>24/07/59</a:t>
            </a:fld>
            <a:endParaRPr lang="en-US">
              <a:solidFill>
                <a:prstClr val="black"/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>
              <a:solidFill>
                <a:prstClr val="black"/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8EE29C5C-5CB2-4B5C-861C-A64877DA7A96}" type="slidenum">
              <a:rPr lang="en-US" smtClean="0">
                <a:solidFill>
                  <a:prstClr val="black"/>
                </a:solidFill>
              </a:rPr>
              <a:pPr/>
              <a:t>‹#›</a:t>
            </a:fld>
            <a:endParaRPr lang="en-US">
              <a:solidFill>
                <a:prstClr val="black"/>
              </a:solidFill>
            </a:endParaRPr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8229600" cy="1143000"/>
          </a:xfrm>
        </p:spPr>
        <p:txBody>
          <a:bodyPr anchor="ctr"/>
          <a:lstStyle>
            <a:lvl1pPr>
              <a:defRPr/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5410200"/>
            <a:ext cx="4040188" cy="762000"/>
          </a:xfrm>
          <a:solidFill>
            <a:schemeClr val="accent1"/>
          </a:solidFill>
          <a:ln w="9652">
            <a:solidFill>
              <a:schemeClr val="accent1"/>
            </a:solidFill>
            <a:miter lim="800000"/>
          </a:ln>
        </p:spPr>
        <p:txBody>
          <a:bodyPr lIns="182880" anchor="ctr"/>
          <a:lstStyle>
            <a:lvl1pPr marL="0" indent="0">
              <a:buNone/>
              <a:defRPr sz="2400" b="0">
                <a:solidFill>
                  <a:schemeClr val="bg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3"/>
          </p:nvPr>
        </p:nvSpPr>
        <p:spPr>
          <a:xfrm>
            <a:off x="4645026" y="5410200"/>
            <a:ext cx="4041775" cy="762000"/>
          </a:xfrm>
          <a:solidFill>
            <a:schemeClr val="accent1"/>
          </a:solidFill>
          <a:ln w="9652">
            <a:solidFill>
              <a:schemeClr val="accent1"/>
            </a:solidFill>
            <a:miter lim="800000"/>
          </a:ln>
        </p:spPr>
        <p:txBody>
          <a:bodyPr lIns="182880" anchor="ctr"/>
          <a:lstStyle>
            <a:lvl1pPr marL="0" indent="0">
              <a:buNone/>
              <a:defRPr sz="2400" b="0">
                <a:solidFill>
                  <a:schemeClr val="bg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sz="quarter" idx="2"/>
          </p:nvPr>
        </p:nvSpPr>
        <p:spPr>
          <a:xfrm>
            <a:off x="457200" y="1444294"/>
            <a:ext cx="4040188" cy="3941763"/>
          </a:xfrm>
          <a:ln>
            <a:noFill/>
            <a:prstDash val="sysDash"/>
            <a:miter lim="800000"/>
          </a:ln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1444294"/>
            <a:ext cx="4041775" cy="3941763"/>
          </a:xfrm>
          <a:ln>
            <a:noFill/>
            <a:prstDash val="sysDash"/>
            <a:miter lim="800000"/>
          </a:ln>
        </p:spPr>
        <p:txBody>
          <a:bodyPr/>
          <a:lstStyle>
            <a:lvl1pPr>
              <a:spcBef>
                <a:spcPts val="0"/>
              </a:spcBef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0685B3D0-54B9-45DD-B473-A86A4D8D26C3}" type="datetime1">
              <a:rPr lang="th-TH" smtClean="0">
                <a:solidFill>
                  <a:prstClr val="black"/>
                </a:solidFill>
              </a:rPr>
              <a:pPr/>
              <a:t>24/07/59</a:t>
            </a:fld>
            <a:endParaRPr lang="en-US">
              <a:solidFill>
                <a:prstClr val="black"/>
              </a:solidFill>
            </a:endParaRP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>
              <a:solidFill>
                <a:prstClr val="black"/>
              </a:solidFill>
            </a:endParaRP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8EE29C5C-5CB2-4B5C-861C-A64877DA7A96}" type="slidenum">
              <a:rPr lang="en-US" smtClean="0">
                <a:solidFill>
                  <a:prstClr val="black"/>
                </a:solidFill>
              </a:rPr>
              <a:pPr/>
              <a:t>‹#›</a:t>
            </a:fld>
            <a:endParaRPr lang="en-US">
              <a:solidFill>
                <a:prstClr val="black"/>
              </a:solidFill>
            </a:endParaRPr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713A276E-29F0-4734-BF9F-CDE4D52DF99E}" type="datetime1">
              <a:rPr lang="th-TH" smtClean="0">
                <a:solidFill>
                  <a:prstClr val="black"/>
                </a:solidFill>
              </a:rPr>
              <a:pPr/>
              <a:t>24/07/59</a:t>
            </a:fld>
            <a:endParaRPr lang="en-US">
              <a:solidFill>
                <a:prstClr val="black"/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>
              <a:solidFill>
                <a:prstClr val="black"/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8EE29C5C-5CB2-4B5C-861C-A64877DA7A96}" type="slidenum">
              <a:rPr lang="en-US" smtClean="0">
                <a:solidFill>
                  <a:prstClr val="black"/>
                </a:solidFill>
              </a:rPr>
              <a:pPr/>
              <a:t>‹#›</a:t>
            </a:fld>
            <a:endParaRPr lang="en-US">
              <a:solidFill>
                <a:prstClr val="black"/>
              </a:solidFill>
            </a:endParaRPr>
          </a:p>
        </p:txBody>
      </p:sp>
      <p:sp>
        <p:nvSpPr>
          <p:cNvPr id="6" name="Title 5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0D53CC1-B82F-4A12-87B3-404752A9C3B2}" type="datetime1">
              <a:rPr lang="th-TH" smtClean="0">
                <a:solidFill>
                  <a:prstClr val="black"/>
                </a:solidFill>
              </a:rPr>
              <a:pPr/>
              <a:t>24/07/59</a:t>
            </a:fld>
            <a:endParaRPr lang="en-US">
              <a:solidFill>
                <a:prstClr val="black"/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>
              <a:solidFill>
                <a:prstClr val="black"/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8EE29C5C-5CB2-4B5C-861C-A64877DA7A96}" type="slidenum">
              <a:rPr lang="en-US" smtClean="0">
                <a:solidFill>
                  <a:prstClr val="black"/>
                </a:solidFill>
              </a:rPr>
              <a:pPr/>
              <a:t>‹#›</a:t>
            </a:fld>
            <a:endParaRPr lang="en-US">
              <a:solidFill>
                <a:prstClr val="black"/>
              </a:solidFill>
            </a:endParaRPr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4400" y="4876800"/>
            <a:ext cx="7481776" cy="457200"/>
          </a:xfrm>
        </p:spPr>
        <p:txBody>
          <a:bodyPr vert="horz" anchor="t">
            <a:noAutofit/>
            <a:sp3d prstMaterial="softEdge">
              <a:bevelT w="0" h="0"/>
            </a:sp3d>
          </a:bodyPr>
          <a:lstStyle>
            <a:lvl1pPr algn="r">
              <a:buNone/>
              <a:defRPr sz="2500" b="0">
                <a:solidFill>
                  <a:schemeClr val="accent1"/>
                </a:solidFill>
                <a:effectLst/>
              </a:defRPr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4419600" y="5355102"/>
            <a:ext cx="3974592" cy="914400"/>
          </a:xfrm>
        </p:spPr>
        <p:txBody>
          <a:bodyPr/>
          <a:lstStyle>
            <a:lvl1pPr marL="0" indent="0" algn="r">
              <a:buNone/>
              <a:defRPr sz="16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1"/>
          </p:nvPr>
        </p:nvSpPr>
        <p:spPr>
          <a:xfrm>
            <a:off x="914400" y="274320"/>
            <a:ext cx="7479792" cy="45720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6727032" y="6407944"/>
            <a:ext cx="1920240" cy="365760"/>
          </a:xfrm>
        </p:spPr>
        <p:txBody>
          <a:bodyPr/>
          <a:lstStyle>
            <a:extLst/>
          </a:lstStyle>
          <a:p>
            <a:fld id="{A6F6DCB6-16F4-461C-9676-A5D035323248}" type="datetime1">
              <a:rPr lang="th-TH" smtClean="0">
                <a:solidFill>
                  <a:prstClr val="black"/>
                </a:solidFill>
              </a:rPr>
              <a:pPr/>
              <a:t>24/07/59</a:t>
            </a:fld>
            <a:endParaRPr lang="en-US">
              <a:solidFill>
                <a:prstClr val="black"/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>
              <a:solidFill>
                <a:prstClr val="black"/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8EE29C5C-5CB2-4B5C-861C-A64877DA7A96}" type="slidenum">
              <a:rPr lang="en-US" smtClean="0">
                <a:solidFill>
                  <a:prstClr val="black"/>
                </a:solidFill>
              </a:rPr>
              <a:pPr/>
              <a:t>‹#›</a:t>
            </a:fld>
            <a:endParaRPr lang="en-US">
              <a:solidFill>
                <a:prstClr val="black"/>
              </a:solidFill>
            </a:endParaRPr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41232" y="5443402"/>
            <a:ext cx="7162800" cy="648232"/>
          </a:xfrm>
          <a:noFill/>
        </p:spPr>
        <p:txBody>
          <a:bodyPr lIns="91440" tIns="0" rIns="91440" anchor="t"/>
          <a:lstStyle>
            <a:lvl1pPr marL="0" marR="18288" indent="0" algn="r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228600" y="189968"/>
            <a:ext cx="8686800" cy="4389120"/>
          </a:xfrm>
          <a:prstGeom prst="rect">
            <a:avLst/>
          </a:prstGeom>
          <a:solidFill>
            <a:schemeClr val="bg2"/>
          </a:solidFill>
          <a:ln>
            <a:solidFill>
              <a:schemeClr val="bg1"/>
            </a:solidFill>
          </a:ln>
          <a:effectLst>
            <a:innerShdw blurRad="95250">
              <a:srgbClr val="000000"/>
            </a:innerShdw>
          </a:effectLst>
        </p:spPr>
        <p:txBody>
          <a:bodyPr/>
          <a:lstStyle>
            <a:lvl1pPr marL="0" indent="0">
              <a:buNone/>
              <a:defRPr sz="3200"/>
            </a:lvl1pPr>
            <a:extLst/>
          </a:lstStyle>
          <a:p>
            <a:r>
              <a:rPr kumimoji="0" lang="en-US" smtClean="0"/>
              <a:t>Click icon to add picture</a:t>
            </a:r>
            <a:endParaRPr kumimoji="0"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fld id="{D3C11BDC-6939-4D8E-BBE5-8841947676ED}" type="datetime1">
              <a:rPr lang="th-TH" smtClean="0">
                <a:solidFill>
                  <a:prstClr val="black"/>
                </a:solidFill>
              </a:rPr>
              <a:pPr/>
              <a:t>24/07/59</a:t>
            </a:fld>
            <a:endParaRPr lang="en-US">
              <a:solidFill>
                <a:prstClr val="black"/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380072" y="6407944"/>
            <a:ext cx="2350681" cy="365125"/>
          </a:xfrm>
        </p:spPr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endParaRPr lang="en-US">
              <a:solidFill>
                <a:prstClr val="black"/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fld id="{8EE29C5C-5CB2-4B5C-861C-A64877DA7A96}" type="slidenum">
              <a:rPr lang="en-US" smtClean="0">
                <a:solidFill>
                  <a:prstClr val="black"/>
                </a:solidFill>
              </a:rPr>
              <a:pPr/>
              <a:t>‹#›</a:t>
            </a:fld>
            <a:endParaRPr lang="en-US">
              <a:solidFill>
                <a:prstClr val="black"/>
              </a:solidFill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28600" y="4865122"/>
            <a:ext cx="8075432" cy="562672"/>
          </a:xfrm>
          <a:noFill/>
        </p:spPr>
        <p:txBody>
          <a:bodyPr anchor="t">
            <a:sp3d prstMaterial="softEdge"/>
          </a:bodyPr>
          <a:lstStyle>
            <a:lvl1pPr marR="0" algn="r">
              <a:buNone/>
              <a:defRPr sz="3000" b="0">
                <a:solidFill>
                  <a:schemeClr val="accent1"/>
                </a:solidFill>
                <a:effectLst>
                  <a:outerShdw blurRad="50800" dist="25000" dir="5400000" algn="t" rotWithShape="0">
                    <a:prstClr val="black">
                      <a:alpha val="45000"/>
                    </a:prstClr>
                  </a:outerShdw>
                </a:effectLst>
              </a:defRPr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8" name="Freeform 7"/>
          <p:cNvSpPr>
            <a:spLocks/>
          </p:cNvSpPr>
          <p:nvPr/>
        </p:nvSpPr>
        <p:spPr bwMode="auto">
          <a:xfrm>
            <a:off x="716436" y="5001993"/>
            <a:ext cx="3802003" cy="1443111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5760" h="528">
                <a:moveTo>
                  <a:pt x="-329" y="347"/>
                </a:moveTo>
                <a:lnTo>
                  <a:pt x="7156" y="682"/>
                </a:lnTo>
                <a:lnTo>
                  <a:pt x="5229" y="682"/>
                </a:lnTo>
                <a:lnTo>
                  <a:pt x="-328" y="345"/>
                </a:lnTo>
              </a:path>
            </a:pathLst>
          </a:custGeom>
          <a:solidFill>
            <a:schemeClr val="accent1">
              <a:tint val="65000"/>
              <a:satMod val="115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lang="en-US">
              <a:solidFill>
                <a:prstClr val="black"/>
              </a:solidFill>
            </a:endParaRPr>
          </a:p>
        </p:txBody>
      </p:sp>
      <p:sp>
        <p:nvSpPr>
          <p:cNvPr id="9" name="Freeform 8"/>
          <p:cNvSpPr>
            <a:spLocks/>
          </p:cNvSpPr>
          <p:nvPr/>
        </p:nvSpPr>
        <p:spPr bwMode="auto">
          <a:xfrm>
            <a:off x="-53561" y="5785023"/>
            <a:ext cx="3802003" cy="8382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5760" h="528">
                <a:moveTo>
                  <a:pt x="817" y="97"/>
                </a:moveTo>
                <a:lnTo>
                  <a:pt x="6408" y="682"/>
                </a:lnTo>
                <a:lnTo>
                  <a:pt x="5232" y="685"/>
                </a:lnTo>
                <a:lnTo>
                  <a:pt x="829" y="101"/>
                </a:lnTo>
              </a:path>
            </a:pathLst>
          </a:custGeom>
          <a:solidFill>
            <a:srgbClr val="000000">
              <a:alpha val="100000"/>
            </a:srgb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lang="en-US">
              <a:solidFill>
                <a:prstClr val="black"/>
              </a:solidFill>
            </a:endParaRPr>
          </a:p>
        </p:txBody>
      </p:sp>
      <p:sp>
        <p:nvSpPr>
          <p:cNvPr id="10" name="Right Triangle 9"/>
          <p:cNvSpPr>
            <a:spLocks/>
          </p:cNvSpPr>
          <p:nvPr/>
        </p:nvSpPr>
        <p:spPr bwMode="auto">
          <a:xfrm>
            <a:off x="-6042" y="5791253"/>
            <a:ext cx="3402314" cy="1080868"/>
          </a:xfrm>
          <a:prstGeom prst="rtTriangle">
            <a:avLst/>
          </a:prstGeom>
          <a:blipFill>
            <a:blip r:embed="rId2" cstate="print">
              <a:alphaModFix amt="50000"/>
            </a:blip>
            <a:tile tx="0" ty="0" sx="50000" sy="50000" flip="none" algn="t"/>
          </a:blipFill>
          <a:ln w="12700" cap="rnd" cmpd="thickThin" algn="ctr">
            <a:noFill/>
            <a:prstDash val="solid"/>
          </a:ln>
          <a:effectLst>
            <a:fillOverlay blend="mult">
              <a:gradFill flip="none" rotWithShape="1">
                <a:gsLst>
                  <a:gs pos="0">
                    <a:schemeClr val="accent1">
                      <a:shade val="20000"/>
                      <a:satMod val="176000"/>
                      <a:alpha val="100000"/>
                    </a:schemeClr>
                  </a:gs>
                  <a:gs pos="18000">
                    <a:schemeClr val="accent1">
                      <a:shade val="48000"/>
                      <a:satMod val="153000"/>
                      <a:alpha val="100000"/>
                    </a:schemeClr>
                  </a:gs>
                  <a:gs pos="43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45000">
                    <a:schemeClr val="accent1">
                      <a:tint val="85000"/>
                      <a:satMod val="150000"/>
                      <a:alpha val="100000"/>
                    </a:schemeClr>
                  </a:gs>
                  <a:gs pos="50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79000">
                    <a:schemeClr val="accent1">
                      <a:shade val="53000"/>
                      <a:satMod val="150000"/>
                      <a:alpha val="100000"/>
                    </a:schemeClr>
                  </a:gs>
                  <a:gs pos="100000">
                    <a:schemeClr val="accent1">
                      <a:shade val="25000"/>
                      <a:satMod val="170000"/>
                      <a:alpha val="100000"/>
                    </a:schemeClr>
                  </a:gs>
                </a:gsLst>
                <a:lin ang="450000" scaled="1"/>
                <a:tileRect/>
              </a:gradFill>
            </a:fillOverlay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vert="horz" wrap="square" lIns="91440" tIns="45720" rIns="91440" bIns="45720" anchor="ctr" compatLnSpc="1"/>
          <a:lstStyle>
            <a:extLst/>
          </a:lstStyle>
          <a:p>
            <a:pPr algn="ctr"/>
            <a:endParaRPr lang="en-US">
              <a:solidFill>
                <a:prstClr val="white"/>
              </a:solidFill>
            </a:endParaRPr>
          </a:p>
        </p:txBody>
      </p:sp>
      <p:cxnSp>
        <p:nvCxnSpPr>
          <p:cNvPr id="11" name="Straight Connector 10"/>
          <p:cNvCxnSpPr/>
          <p:nvPr/>
        </p:nvCxnSpPr>
        <p:spPr>
          <a:xfrm>
            <a:off x="-9237" y="5787738"/>
            <a:ext cx="3405509" cy="1084383"/>
          </a:xfrm>
          <a:prstGeom prst="line">
            <a:avLst/>
          </a:prstGeom>
          <a:noFill/>
          <a:ln w="12065" cap="flat" cmpd="sng" algn="ctr">
            <a:gradFill>
              <a:gsLst>
                <a:gs pos="45000">
                  <a:schemeClr val="accent1">
                    <a:tint val="70000"/>
                    <a:satMod val="110000"/>
                  </a:schemeClr>
                </a:gs>
                <a:gs pos="15000">
                  <a:schemeClr val="accent1">
                    <a:shade val="40000"/>
                    <a:satMod val="110000"/>
                  </a:schemeClr>
                </a:gs>
              </a:gsLst>
              <a:lin ang="5400000" scaled="1"/>
            </a:gradFill>
            <a:prstDash val="solid"/>
            <a:miter lim="800000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2" name="Chevron 11"/>
          <p:cNvSpPr/>
          <p:nvPr/>
        </p:nvSpPr>
        <p:spPr>
          <a:xfrm>
            <a:off x="8664112" y="4988440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endParaRPr lang="en-US">
              <a:solidFill>
                <a:prstClr val="white"/>
              </a:solidFill>
            </a:endParaRPr>
          </a:p>
        </p:txBody>
      </p:sp>
      <p:sp>
        <p:nvSpPr>
          <p:cNvPr id="13" name="Chevron 12"/>
          <p:cNvSpPr/>
          <p:nvPr/>
        </p:nvSpPr>
        <p:spPr>
          <a:xfrm>
            <a:off x="8477696" y="4988440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endParaRPr lang="en-US">
              <a:solidFill>
                <a:prstClr val="white"/>
              </a:solidFill>
            </a:endParaRP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1481329"/>
            <a:ext cx="8229600" cy="4386071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C3D8D5F3-C282-48E2-8EB9-75317290B73D}" type="datetime1">
              <a:rPr lang="th-TH" smtClean="0">
                <a:solidFill>
                  <a:prstClr val="black"/>
                </a:solidFill>
              </a:rPr>
              <a:pPr/>
              <a:t>24/07/59</a:t>
            </a:fld>
            <a:endParaRPr lang="en-US">
              <a:solidFill>
                <a:prstClr val="black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>
              <a:solidFill>
                <a:prstClr val="black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8EE29C5C-5CB2-4B5C-861C-A64877DA7A96}" type="slidenum">
              <a:rPr lang="en-US" smtClean="0">
                <a:solidFill>
                  <a:prstClr val="black"/>
                </a:solidFill>
              </a:rPr>
              <a:pPr/>
              <a:t>‹#›</a:t>
            </a:fld>
            <a:endParaRPr lang="en-US">
              <a:solidFill>
                <a:prstClr val="black"/>
              </a:solidFill>
            </a:endParaRPr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844013" y="274640"/>
            <a:ext cx="1777470" cy="5592761"/>
          </a:xfrm>
        </p:spPr>
        <p:txBody>
          <a:bodyPr vert="eaVert"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41"/>
            <a:ext cx="6324600" cy="5592760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6B587B04-6A66-4A16-8FEE-E3529829D105}" type="datetime1">
              <a:rPr lang="th-TH" smtClean="0">
                <a:solidFill>
                  <a:prstClr val="black"/>
                </a:solidFill>
              </a:rPr>
              <a:pPr/>
              <a:t>24/07/59</a:t>
            </a:fld>
            <a:endParaRPr lang="en-US">
              <a:solidFill>
                <a:prstClr val="black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>
              <a:solidFill>
                <a:prstClr val="black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8EE29C5C-5CB2-4B5C-861C-A64877DA7A96}" type="slidenum">
              <a:rPr lang="en-US" smtClean="0">
                <a:solidFill>
                  <a:prstClr val="black"/>
                </a:solidFill>
              </a:rPr>
              <a:pPr/>
              <a:t>‹#›</a:t>
            </a:fld>
            <a:endParaRPr lang="en-US">
              <a:solidFill>
                <a:prstClr val="black"/>
              </a:solidFill>
            </a:endParaRPr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clipArtAndTx">
  <p:cSld name="Title, Clip Art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457200"/>
            <a:ext cx="8229600" cy="1371600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th-TH"/>
          </a:p>
        </p:txBody>
      </p:sp>
      <p:sp>
        <p:nvSpPr>
          <p:cNvPr id="3" name="ClipArt Placeholder 2"/>
          <p:cNvSpPr>
            <a:spLocks noGrp="1"/>
          </p:cNvSpPr>
          <p:nvPr>
            <p:ph type="clipArt" sz="half" idx="1"/>
          </p:nvPr>
        </p:nvSpPr>
        <p:spPr>
          <a:xfrm>
            <a:off x="457200" y="1981200"/>
            <a:ext cx="4044462" cy="3886200"/>
          </a:xfrm>
        </p:spPr>
        <p:txBody>
          <a:bodyPr/>
          <a:lstStyle/>
          <a:p>
            <a:pPr lvl="0"/>
            <a:endParaRPr lang="th-TH" noProof="0" smtClean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642338" y="1981200"/>
            <a:ext cx="4044462" cy="3886200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th-TH"/>
          </a:p>
        </p:txBody>
      </p:sp>
      <p:sp>
        <p:nvSpPr>
          <p:cNvPr id="5" name="Rectangle 2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h-TH">
              <a:solidFill>
                <a:prstClr val="black"/>
              </a:solidFill>
            </a:endParaRPr>
          </a:p>
        </p:txBody>
      </p:sp>
      <p:sp>
        <p:nvSpPr>
          <p:cNvPr id="6" name="Rectangle 3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11E0E09-76F7-4DB9-ABC8-E8247E9D5A9C}" type="slidenum">
              <a:rPr lang="en-US">
                <a:solidFill>
                  <a:prstClr val="black"/>
                </a:solidFill>
              </a:rPr>
              <a:pPr>
                <a:defRPr/>
              </a:pPr>
              <a:t>‹#›</a:t>
            </a:fld>
            <a:endParaRPr lang="th-TH">
              <a:solidFill>
                <a:prstClr val="black"/>
              </a:solidFill>
            </a:endParaRPr>
          </a:p>
        </p:txBody>
      </p:sp>
      <p:sp>
        <p:nvSpPr>
          <p:cNvPr id="7" name="Rectangle 16"/>
          <p:cNvSpPr>
            <a:spLocks noGrp="1" noChangeArrowheads="1"/>
          </p:cNvSpPr>
          <p:nvPr>
            <p:ph type="dt" sz="half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h-TH">
              <a:solidFill>
                <a:prstClr val="black"/>
              </a:solidFill>
            </a:endParaRPr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1.jpe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Freeform 12"/>
          <p:cNvSpPr>
            <a:spLocks/>
          </p:cNvSpPr>
          <p:nvPr/>
        </p:nvSpPr>
        <p:spPr bwMode="auto">
          <a:xfrm>
            <a:off x="716436" y="5001993"/>
            <a:ext cx="3802003" cy="1443111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5760" h="528">
                <a:moveTo>
                  <a:pt x="-329" y="347"/>
                </a:moveTo>
                <a:lnTo>
                  <a:pt x="7156" y="682"/>
                </a:lnTo>
                <a:lnTo>
                  <a:pt x="5229" y="682"/>
                </a:lnTo>
                <a:lnTo>
                  <a:pt x="-328" y="345"/>
                </a:lnTo>
              </a:path>
            </a:pathLst>
          </a:custGeom>
          <a:solidFill>
            <a:schemeClr val="accent1">
              <a:tint val="65000"/>
              <a:satMod val="115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lang="en-US">
              <a:solidFill>
                <a:prstClr val="black"/>
              </a:solidFill>
            </a:endParaRPr>
          </a:p>
        </p:txBody>
      </p:sp>
      <p:sp>
        <p:nvSpPr>
          <p:cNvPr id="12" name="Freeform 11"/>
          <p:cNvSpPr>
            <a:spLocks/>
          </p:cNvSpPr>
          <p:nvPr/>
        </p:nvSpPr>
        <p:spPr bwMode="auto">
          <a:xfrm>
            <a:off x="-53561" y="5785023"/>
            <a:ext cx="3802003" cy="8382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5760" h="528">
                <a:moveTo>
                  <a:pt x="817" y="97"/>
                </a:moveTo>
                <a:lnTo>
                  <a:pt x="6408" y="682"/>
                </a:lnTo>
                <a:lnTo>
                  <a:pt x="5232" y="685"/>
                </a:lnTo>
                <a:lnTo>
                  <a:pt x="829" y="101"/>
                </a:lnTo>
              </a:path>
            </a:pathLst>
          </a:custGeom>
          <a:solidFill>
            <a:srgbClr val="000000">
              <a:alpha val="100000"/>
            </a:srgb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lang="en-US">
              <a:solidFill>
                <a:prstClr val="black"/>
              </a:solidFill>
            </a:endParaRPr>
          </a:p>
        </p:txBody>
      </p:sp>
      <p:sp>
        <p:nvSpPr>
          <p:cNvPr id="14" name="Right Triangle 13"/>
          <p:cNvSpPr>
            <a:spLocks/>
          </p:cNvSpPr>
          <p:nvPr/>
        </p:nvSpPr>
        <p:spPr bwMode="auto">
          <a:xfrm>
            <a:off x="-6042" y="5791253"/>
            <a:ext cx="3402314" cy="1080868"/>
          </a:xfrm>
          <a:prstGeom prst="rtTriangle">
            <a:avLst/>
          </a:prstGeom>
          <a:blipFill>
            <a:blip r:embed="rId14" cstate="print">
              <a:alphaModFix amt="50000"/>
            </a:blip>
            <a:tile tx="0" ty="0" sx="50000" sy="50000" flip="none" algn="t"/>
          </a:blipFill>
          <a:ln w="12700" cap="rnd" cmpd="thickThin" algn="ctr">
            <a:noFill/>
            <a:prstDash val="solid"/>
          </a:ln>
          <a:effectLst>
            <a:fillOverlay blend="mult">
              <a:gradFill flip="none" rotWithShape="1">
                <a:gsLst>
                  <a:gs pos="0">
                    <a:schemeClr val="accent1">
                      <a:shade val="20000"/>
                      <a:satMod val="176000"/>
                      <a:alpha val="100000"/>
                    </a:schemeClr>
                  </a:gs>
                  <a:gs pos="18000">
                    <a:schemeClr val="accent1">
                      <a:shade val="48000"/>
                      <a:satMod val="153000"/>
                      <a:alpha val="100000"/>
                    </a:schemeClr>
                  </a:gs>
                  <a:gs pos="43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45000">
                    <a:schemeClr val="accent1">
                      <a:tint val="85000"/>
                      <a:satMod val="150000"/>
                      <a:alpha val="100000"/>
                    </a:schemeClr>
                  </a:gs>
                  <a:gs pos="50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79000">
                    <a:schemeClr val="accent1">
                      <a:shade val="53000"/>
                      <a:satMod val="150000"/>
                      <a:alpha val="100000"/>
                    </a:schemeClr>
                  </a:gs>
                  <a:gs pos="100000">
                    <a:schemeClr val="accent1">
                      <a:shade val="25000"/>
                      <a:satMod val="170000"/>
                      <a:alpha val="100000"/>
                    </a:schemeClr>
                  </a:gs>
                </a:gsLst>
                <a:lin ang="450000" scaled="1"/>
                <a:tileRect/>
              </a:gradFill>
            </a:fillOverlay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vert="horz" wrap="square" lIns="91440" tIns="45720" rIns="91440" bIns="45720" anchor="ctr" compatLnSpc="1"/>
          <a:lstStyle>
            <a:extLst/>
          </a:lstStyle>
          <a:p>
            <a:pPr algn="ctr"/>
            <a:endParaRPr lang="en-US">
              <a:solidFill>
                <a:prstClr val="white"/>
              </a:solidFill>
            </a:endParaRPr>
          </a:p>
        </p:txBody>
      </p:sp>
      <p:cxnSp>
        <p:nvCxnSpPr>
          <p:cNvPr id="15" name="Straight Connector 14"/>
          <p:cNvCxnSpPr/>
          <p:nvPr/>
        </p:nvCxnSpPr>
        <p:spPr>
          <a:xfrm>
            <a:off x="-9237" y="5787738"/>
            <a:ext cx="3405509" cy="1084383"/>
          </a:xfrm>
          <a:prstGeom prst="line">
            <a:avLst/>
          </a:prstGeom>
          <a:noFill/>
          <a:ln w="12065" cap="flat" cmpd="sng" algn="ctr">
            <a:gradFill>
              <a:gsLst>
                <a:gs pos="45000">
                  <a:schemeClr val="accent1">
                    <a:tint val="70000"/>
                    <a:satMod val="110000"/>
                  </a:schemeClr>
                </a:gs>
                <a:gs pos="15000">
                  <a:schemeClr val="accent1">
                    <a:shade val="40000"/>
                    <a:satMod val="110000"/>
                  </a:schemeClr>
                </a:gs>
              </a:gsLst>
              <a:lin ang="5400000" scaled="1"/>
            </a:gradFill>
            <a:prstDash val="solid"/>
            <a:miter lim="800000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9" name="Title Placeholder 8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anchor="ctr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0" name="Text Placeholder 29"/>
          <p:cNvSpPr>
            <a:spLocks noGrp="1"/>
          </p:cNvSpPr>
          <p:nvPr>
            <p:ph type="body" idx="1"/>
          </p:nvPr>
        </p:nvSpPr>
        <p:spPr>
          <a:xfrm>
            <a:off x="457200" y="1481328"/>
            <a:ext cx="8229600" cy="4525963"/>
          </a:xfrm>
          <a:prstGeom prst="rect">
            <a:avLst/>
          </a:prstGeom>
        </p:spPr>
        <p:txBody>
          <a:bodyPr vert="horz">
            <a:normAutofit/>
          </a:bodyPr>
          <a:lstStyle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  <a:p>
            <a:pPr lvl="1" eaLnBrk="1" latinLnBrk="0" hangingPunct="1"/>
            <a:r>
              <a:rPr kumimoji="0" lang="en-US" smtClean="0"/>
              <a:t>Second level</a:t>
            </a:r>
          </a:p>
          <a:p>
            <a:pPr lvl="2" eaLnBrk="1" latinLnBrk="0" hangingPunct="1"/>
            <a:r>
              <a:rPr kumimoji="0" lang="en-US" smtClean="0"/>
              <a:t>Third level</a:t>
            </a:r>
          </a:p>
          <a:p>
            <a:pPr lvl="3" eaLnBrk="1" latinLnBrk="0" hangingPunct="1"/>
            <a:r>
              <a:rPr kumimoji="0" lang="en-US" smtClean="0"/>
              <a:t>Fourth level</a:t>
            </a:r>
          </a:p>
          <a:p>
            <a:pPr lvl="4" eaLnBrk="1" latinLnBrk="0" hangingPunct="1"/>
            <a:r>
              <a:rPr kumimoji="0" lang="en-US" smtClean="0"/>
              <a:t>Fifth level</a:t>
            </a:r>
            <a:endParaRPr kumimoji="0" lang="en-US"/>
          </a:p>
        </p:txBody>
      </p:sp>
      <p:sp>
        <p:nvSpPr>
          <p:cNvPr id="10" name="Date Placeholder 9"/>
          <p:cNvSpPr>
            <a:spLocks noGrp="1"/>
          </p:cNvSpPr>
          <p:nvPr>
            <p:ph type="dt" sz="half" idx="2"/>
          </p:nvPr>
        </p:nvSpPr>
        <p:spPr>
          <a:xfrm>
            <a:off x="6727032" y="6407944"/>
            <a:ext cx="1920240" cy="365760"/>
          </a:xfrm>
          <a:prstGeom prst="rect">
            <a:avLst/>
          </a:prstGeom>
        </p:spPr>
        <p:txBody>
          <a:bodyPr vert="horz" anchor="b"/>
          <a:lstStyle>
            <a:lvl1pPr algn="l" eaLnBrk="1" latinLnBrk="0" hangingPunct="1">
              <a:defRPr kumimoji="0" sz="1000">
                <a:solidFill>
                  <a:schemeClr val="tx1"/>
                </a:solidFill>
              </a:defRPr>
            </a:lvl1pPr>
            <a:extLst/>
          </a:lstStyle>
          <a:p>
            <a:fld id="{BE5AF5DC-87C8-47F7-84B7-2C66C5561DFF}" type="datetime1">
              <a:rPr lang="th-TH" smtClean="0">
                <a:solidFill>
                  <a:prstClr val="black"/>
                </a:solidFill>
              </a:rPr>
              <a:pPr/>
              <a:t>24/07/59</a:t>
            </a:fld>
            <a:endParaRPr lang="en-US">
              <a:solidFill>
                <a:prstClr val="black"/>
              </a:solidFill>
            </a:endParaRPr>
          </a:p>
        </p:txBody>
      </p:sp>
      <p:sp>
        <p:nvSpPr>
          <p:cNvPr id="22" name="Footer Placeholder 21"/>
          <p:cNvSpPr>
            <a:spLocks noGrp="1"/>
          </p:cNvSpPr>
          <p:nvPr>
            <p:ph type="ftr" sz="quarter" idx="3"/>
          </p:nvPr>
        </p:nvSpPr>
        <p:spPr>
          <a:xfrm>
            <a:off x="4380072" y="6407944"/>
            <a:ext cx="2350681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>
                <a:solidFill>
                  <a:schemeClr val="tx1"/>
                </a:solidFill>
              </a:defRPr>
            </a:lvl1pPr>
            <a:extLst/>
          </a:lstStyle>
          <a:p>
            <a:endParaRPr lang="en-US">
              <a:solidFill>
                <a:prstClr val="black"/>
              </a:solidFill>
            </a:endParaRPr>
          </a:p>
        </p:txBody>
      </p:sp>
      <p:sp>
        <p:nvSpPr>
          <p:cNvPr id="18" name="Slide Number Placeholder 17"/>
          <p:cNvSpPr>
            <a:spLocks noGrp="1"/>
          </p:cNvSpPr>
          <p:nvPr>
            <p:ph type="sldNum" sz="quarter" idx="4"/>
          </p:nvPr>
        </p:nvSpPr>
        <p:spPr>
          <a:xfrm>
            <a:off x="8647272" y="6407944"/>
            <a:ext cx="365760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 b="0">
                <a:solidFill>
                  <a:schemeClr val="tx1"/>
                </a:solidFill>
              </a:defRPr>
            </a:lvl1pPr>
            <a:extLst/>
          </a:lstStyle>
          <a:p>
            <a:fld id="{8EE29C5C-5CB2-4B5C-861C-A64877DA7A96}" type="slidenum">
              <a:rPr lang="en-US" smtClean="0">
                <a:solidFill>
                  <a:prstClr val="black"/>
                </a:solidFill>
              </a:rPr>
              <a:pPr/>
              <a:t>‹#›</a:t>
            </a:fld>
            <a:endParaRPr lang="en-US">
              <a:solidFill>
                <a:prstClr val="black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  <p:sldLayoutId id="2147483672" r:id="rId12"/>
  </p:sldLayoutIdLst>
  <p:hf hdr="0" ftr="0" dt="0"/>
  <p:txStyles>
    <p:titleStyle>
      <a:lvl1pPr algn="l" rtl="0" eaLnBrk="1" latinLnBrk="0" hangingPunct="1">
        <a:spcBef>
          <a:spcPct val="0"/>
        </a:spcBef>
        <a:buNone/>
        <a:defRPr kumimoji="0" sz="4100" b="1" kern="1200">
          <a:solidFill>
            <a:schemeClr val="tx2"/>
          </a:solidFill>
          <a:effectLst>
            <a:outerShdw blurRad="31750" dist="25400" dir="5400000" algn="tl" rotWithShape="0">
              <a:srgbClr val="000000">
                <a:alpha val="25000"/>
              </a:srgbClr>
            </a:outerShdw>
          </a:effectLst>
          <a:latin typeface="+mj-lt"/>
          <a:ea typeface="+mj-ea"/>
          <a:cs typeface="+mj-cs"/>
        </a:defRPr>
      </a:lvl1pPr>
      <a:extLst/>
    </p:titleStyle>
    <p:bodyStyle>
      <a:lvl1pPr marL="365760" indent="-256032" algn="l" rtl="0" eaLnBrk="1" latinLnBrk="0" hangingPunct="1">
        <a:spcBef>
          <a:spcPts val="400"/>
        </a:spcBef>
        <a:spcAft>
          <a:spcPts val="0"/>
        </a:spcAft>
        <a:buClr>
          <a:schemeClr val="accent1"/>
        </a:buClr>
        <a:buSzPct val="68000"/>
        <a:buFont typeface="Wingdings 3"/>
        <a:buChar char=""/>
        <a:defRPr kumimoji="0" sz="2700" kern="1200">
          <a:solidFill>
            <a:schemeClr val="tx1"/>
          </a:solidFill>
          <a:latin typeface="+mn-lt"/>
          <a:ea typeface="+mn-ea"/>
          <a:cs typeface="+mn-cs"/>
        </a:defRPr>
      </a:lvl1pPr>
      <a:lvl2pPr marL="621792" indent="-228600" algn="l" rtl="0" eaLnBrk="1" latinLnBrk="0" hangingPunct="1">
        <a:spcBef>
          <a:spcPts val="324"/>
        </a:spcBef>
        <a:buClr>
          <a:schemeClr val="accent1"/>
        </a:buClr>
        <a:buFont typeface="Verdana"/>
        <a:buChar char="◦"/>
        <a:defRPr kumimoji="0" sz="2300" kern="1200">
          <a:solidFill>
            <a:schemeClr val="tx1"/>
          </a:solidFill>
          <a:latin typeface="+mn-lt"/>
          <a:ea typeface="+mn-ea"/>
          <a:cs typeface="+mn-cs"/>
        </a:defRPr>
      </a:lvl2pPr>
      <a:lvl3pPr marL="859536" indent="-228600" algn="l" rtl="0" eaLnBrk="1" latinLnBrk="0" hangingPunct="1">
        <a:spcBef>
          <a:spcPts val="350"/>
        </a:spcBef>
        <a:buClr>
          <a:schemeClr val="accent2"/>
        </a:buClr>
        <a:buSzPct val="100000"/>
        <a:buFont typeface="Wingdings 2"/>
        <a:buChar char="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43000" indent="-228600" algn="l" rtl="0" eaLnBrk="1" latinLnBrk="0" hangingPunct="1">
        <a:spcBef>
          <a:spcPts val="350"/>
        </a:spcBef>
        <a:buClr>
          <a:schemeClr val="accent2"/>
        </a:buClr>
        <a:buFont typeface="Wingdings 2"/>
        <a:buChar char=""/>
        <a:defRPr kumimoji="0" sz="190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indent="-228600" algn="l" rtl="0" eaLnBrk="1" latinLnBrk="0" hangingPunct="1">
        <a:spcBef>
          <a:spcPts val="350"/>
        </a:spcBef>
        <a:buClr>
          <a:schemeClr val="accent2"/>
        </a:buClr>
        <a:buFont typeface="Wingdings 2"/>
        <a:buChar char="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16002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8288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0574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2860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6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.emf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chart" Target="../charts/chart1.xml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2.png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ctrTitle"/>
          </p:nvPr>
        </p:nvSpPr>
        <p:spPr>
          <a:xfrm>
            <a:off x="285720" y="1752601"/>
            <a:ext cx="8572560" cy="1829761"/>
          </a:xfrm>
        </p:spPr>
        <p:txBody>
          <a:bodyPr/>
          <a:lstStyle/>
          <a:p>
            <a:r>
              <a:rPr lang="en-US" dirty="0" smtClean="0"/>
              <a:t>ASEAN </a:t>
            </a:r>
            <a:r>
              <a:rPr lang="en-US" dirty="0" err="1" smtClean="0"/>
              <a:t>Labour</a:t>
            </a:r>
            <a:r>
              <a:rPr lang="en-US" dirty="0" smtClean="0"/>
              <a:t> in Thailand</a:t>
            </a:r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E29C5C-5CB2-4B5C-861C-A64877DA7A96}" type="slidenum">
              <a:rPr lang="en-US" smtClean="0"/>
              <a:pPr/>
              <a:t>1</a:t>
            </a:fld>
            <a:endParaRPr lang="en-US"/>
          </a:p>
        </p:txBody>
      </p:sp>
      <p:sp>
        <p:nvSpPr>
          <p:cNvPr id="5" name="TextBox 4"/>
          <p:cNvSpPr txBox="1"/>
          <p:nvPr/>
        </p:nvSpPr>
        <p:spPr>
          <a:xfrm>
            <a:off x="756745" y="1072055"/>
            <a:ext cx="7709338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prstClr val="black"/>
                </a:solidFill>
              </a:rPr>
              <a:t>Part 1 B: </a:t>
            </a:r>
            <a:endParaRPr lang="th-TH" sz="4400" b="1" dirty="0">
              <a:solidFill>
                <a:prstClr val="black"/>
              </a:solidFill>
            </a:endParaRPr>
          </a:p>
        </p:txBody>
      </p:sp>
      <p:sp>
        <p:nvSpPr>
          <p:cNvPr id="2" name="TextBox 1"/>
          <p:cNvSpPr txBox="1"/>
          <p:nvPr/>
        </p:nvSpPr>
        <p:spPr>
          <a:xfrm>
            <a:off x="2771800" y="4509120"/>
            <a:ext cx="604867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dirty="0" err="1" smtClean="0"/>
              <a:t>Thammasart</a:t>
            </a:r>
            <a:r>
              <a:rPr lang="en-US" dirty="0" smtClean="0"/>
              <a:t>  1 August 2016</a:t>
            </a:r>
            <a:endParaRPr lang="th-TH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E29C5C-5CB2-4B5C-861C-A64877DA7A96}" type="slidenum">
              <a:rPr lang="en-US" smtClean="0"/>
              <a:pPr/>
              <a:t>2</a:t>
            </a:fld>
            <a:endParaRPr lang="en-US"/>
          </a:p>
        </p:txBody>
      </p:sp>
      <p:sp>
        <p:nvSpPr>
          <p:cNvPr id="5" name="Title 4"/>
          <p:cNvSpPr>
            <a:spLocks noGrp="1"/>
          </p:cNvSpPr>
          <p:nvPr>
            <p:ph type="title"/>
          </p:nvPr>
        </p:nvSpPr>
        <p:spPr>
          <a:xfrm>
            <a:off x="0" y="46038"/>
            <a:ext cx="9144000" cy="601662"/>
          </a:xfrm>
        </p:spPr>
        <p:txBody>
          <a:bodyPr>
            <a:noAutofit/>
          </a:bodyPr>
          <a:lstStyle/>
          <a:p>
            <a:pPr algn="ctr"/>
            <a:r>
              <a:rPr lang="en-US" sz="2400" dirty="0" smtClean="0"/>
              <a:t>ASEAN Population, Labor Force, GDP 2015</a:t>
            </a:r>
            <a:endParaRPr lang="th-TH" sz="2400" dirty="0"/>
          </a:p>
        </p:txBody>
      </p:sp>
      <p:graphicFrame>
        <p:nvGraphicFramePr>
          <p:cNvPr id="9" name="Table 8"/>
          <p:cNvGraphicFramePr>
            <a:graphicFrameLocks noGrp="1"/>
          </p:cNvGraphicFramePr>
          <p:nvPr/>
        </p:nvGraphicFramePr>
        <p:xfrm>
          <a:off x="266700" y="825500"/>
          <a:ext cx="8572500" cy="5864433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460500"/>
                <a:gridCol w="1549400"/>
                <a:gridCol w="1358900"/>
                <a:gridCol w="1346200"/>
                <a:gridCol w="1428750"/>
                <a:gridCol w="1428750"/>
              </a:tblGrid>
              <a:tr h="480483">
                <a:tc>
                  <a:txBody>
                    <a:bodyPr/>
                    <a:lstStyle/>
                    <a:p>
                      <a:endParaRPr lang="th-TH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600" dirty="0" smtClean="0"/>
                        <a:t>Population</a:t>
                      </a:r>
                    </a:p>
                    <a:p>
                      <a:r>
                        <a:rPr lang="en-US" sz="1600" dirty="0" smtClean="0"/>
                        <a:t>(Mil.)</a:t>
                      </a:r>
                      <a:endParaRPr lang="th-TH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600" dirty="0" smtClean="0"/>
                        <a:t>Labor Force (Mil)</a:t>
                      </a:r>
                      <a:endParaRPr lang="th-TH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600" dirty="0" smtClean="0"/>
                        <a:t>GDP (</a:t>
                      </a:r>
                      <a:r>
                        <a:rPr lang="en-US" sz="1600" dirty="0" err="1" smtClean="0"/>
                        <a:t>bil</a:t>
                      </a:r>
                      <a:r>
                        <a:rPr lang="en-US" sz="1600" dirty="0" smtClean="0"/>
                        <a:t> $)</a:t>
                      </a:r>
                      <a:endParaRPr lang="th-TH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600" dirty="0" smtClean="0"/>
                        <a:t>GDP</a:t>
                      </a:r>
                      <a:r>
                        <a:rPr lang="en-US" sz="1600" baseline="0" dirty="0" smtClean="0"/>
                        <a:t> per</a:t>
                      </a:r>
                      <a:r>
                        <a:rPr lang="en-US" sz="1600" dirty="0" smtClean="0"/>
                        <a:t> Capita ($)</a:t>
                      </a:r>
                      <a:endParaRPr lang="th-TH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600" dirty="0" smtClean="0"/>
                        <a:t>GDP growth (%)</a:t>
                      </a:r>
                      <a:endParaRPr lang="th-TH" sz="1600" dirty="0"/>
                    </a:p>
                  </a:txBody>
                  <a:tcPr/>
                </a:tc>
              </a:tr>
              <a:tr h="480483">
                <a:tc>
                  <a:txBody>
                    <a:bodyPr/>
                    <a:lstStyle/>
                    <a:p>
                      <a:r>
                        <a:rPr lang="en-US" dirty="0" smtClean="0"/>
                        <a:t>Brunei</a:t>
                      </a:r>
                      <a:endParaRPr lang="th-TH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dirty="0" smtClean="0"/>
                        <a:t>0.42</a:t>
                      </a:r>
                      <a:endParaRPr lang="th-TH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dirty="0" smtClean="0"/>
                        <a:t>0.3</a:t>
                      </a:r>
                      <a:endParaRPr lang="th-TH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dirty="0" smtClean="0"/>
                        <a:t>11.236</a:t>
                      </a:r>
                      <a:endParaRPr lang="th-TH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dirty="0" smtClean="0"/>
                        <a:t>26,804.4</a:t>
                      </a:r>
                      <a:endParaRPr lang="th-TH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dirty="0" smtClean="0"/>
                        <a:t>-1.5</a:t>
                      </a:r>
                      <a:endParaRPr lang="th-TH" dirty="0"/>
                    </a:p>
                  </a:txBody>
                  <a:tcPr/>
                </a:tc>
              </a:tr>
              <a:tr h="480483">
                <a:tc>
                  <a:txBody>
                    <a:bodyPr/>
                    <a:lstStyle/>
                    <a:p>
                      <a:r>
                        <a:rPr lang="en-US" dirty="0" smtClean="0"/>
                        <a:t>Cambodia</a:t>
                      </a:r>
                      <a:endParaRPr lang="th-TH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dirty="0" smtClean="0"/>
                        <a:t>15.54</a:t>
                      </a:r>
                      <a:endParaRPr lang="th-TH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dirty="0" smtClean="0"/>
                        <a:t>13.6</a:t>
                      </a:r>
                      <a:endParaRPr lang="th-TH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dirty="0" smtClean="0"/>
                        <a:t>17.814</a:t>
                      </a:r>
                      <a:endParaRPr lang="th-TH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dirty="0" smtClean="0"/>
                        <a:t>1,146.1</a:t>
                      </a:r>
                      <a:endParaRPr lang="th-TH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dirty="0" smtClean="0"/>
                        <a:t>7.3</a:t>
                      </a:r>
                      <a:endParaRPr lang="th-TH" dirty="0"/>
                    </a:p>
                  </a:txBody>
                  <a:tcPr/>
                </a:tc>
              </a:tr>
              <a:tr h="480483">
                <a:tc>
                  <a:txBody>
                    <a:bodyPr/>
                    <a:lstStyle/>
                    <a:p>
                      <a:r>
                        <a:rPr lang="en-US" dirty="0" smtClean="0"/>
                        <a:t>Indonesia</a:t>
                      </a:r>
                      <a:endParaRPr lang="th-TH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dirty="0" smtClean="0"/>
                        <a:t>255.1</a:t>
                      </a:r>
                      <a:endParaRPr lang="th-TH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dirty="0" smtClean="0"/>
                        <a:t>173.2</a:t>
                      </a:r>
                      <a:endParaRPr lang="th-TH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dirty="0" smtClean="0"/>
                        <a:t>895.68</a:t>
                      </a:r>
                      <a:endParaRPr lang="th-TH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dirty="0" smtClean="0"/>
                        <a:t>3,511.4</a:t>
                      </a:r>
                      <a:endParaRPr lang="th-TH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dirty="0" smtClean="0"/>
                        <a:t>5.5</a:t>
                      </a:r>
                      <a:endParaRPr lang="th-TH" dirty="0"/>
                    </a:p>
                  </a:txBody>
                  <a:tcPr/>
                </a:tc>
              </a:tr>
              <a:tr h="480483">
                <a:tc>
                  <a:txBody>
                    <a:bodyPr/>
                    <a:lstStyle/>
                    <a:p>
                      <a:r>
                        <a:rPr lang="en-US" dirty="0" smtClean="0"/>
                        <a:t>Lao PDR</a:t>
                      </a:r>
                      <a:endParaRPr lang="th-TH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dirty="0" smtClean="0"/>
                        <a:t>7.03</a:t>
                      </a:r>
                      <a:endParaRPr lang="th-TH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dirty="0" smtClean="0"/>
                        <a:t>5.5</a:t>
                      </a:r>
                      <a:endParaRPr lang="th-TH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dirty="0" smtClean="0"/>
                        <a:t>12.76</a:t>
                      </a:r>
                      <a:endParaRPr lang="th-TH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dirty="0" smtClean="0"/>
                        <a:t>1,815.8</a:t>
                      </a:r>
                      <a:endParaRPr lang="th-TH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dirty="0" smtClean="0"/>
                        <a:t>7.0</a:t>
                      </a:r>
                      <a:endParaRPr lang="th-TH" dirty="0"/>
                    </a:p>
                  </a:txBody>
                  <a:tcPr/>
                </a:tc>
              </a:tr>
              <a:tr h="480483">
                <a:tc>
                  <a:txBody>
                    <a:bodyPr/>
                    <a:lstStyle/>
                    <a:p>
                      <a:r>
                        <a:rPr lang="en-US" dirty="0" smtClean="0"/>
                        <a:t>Malaysia</a:t>
                      </a:r>
                      <a:endParaRPr lang="th-TH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dirty="0" smtClean="0"/>
                        <a:t>30.78</a:t>
                      </a:r>
                      <a:endParaRPr lang="th-TH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dirty="0" smtClean="0"/>
                        <a:t>20.2</a:t>
                      </a:r>
                      <a:endParaRPr lang="th-TH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dirty="0" smtClean="0"/>
                        <a:t>327.89</a:t>
                      </a:r>
                      <a:endParaRPr lang="th-TH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dirty="0" smtClean="0"/>
                        <a:t>10,654.0</a:t>
                      </a:r>
                      <a:endParaRPr lang="th-TH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dirty="0" smtClean="0"/>
                        <a:t>4.7</a:t>
                      </a:r>
                      <a:endParaRPr lang="th-TH" dirty="0"/>
                    </a:p>
                  </a:txBody>
                  <a:tcPr/>
                </a:tc>
              </a:tr>
              <a:tr h="480483">
                <a:tc>
                  <a:txBody>
                    <a:bodyPr/>
                    <a:lstStyle/>
                    <a:p>
                      <a:r>
                        <a:rPr lang="en-US" dirty="0" smtClean="0"/>
                        <a:t>Myanmar</a:t>
                      </a:r>
                      <a:endParaRPr lang="th-TH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dirty="0" smtClean="0"/>
                        <a:t>51.85</a:t>
                      </a:r>
                      <a:endParaRPr lang="th-TH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dirty="0" smtClean="0"/>
                        <a:t>34.4</a:t>
                      </a:r>
                      <a:endParaRPr lang="th-TH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dirty="0" smtClean="0"/>
                        <a:t>69.14</a:t>
                      </a:r>
                      <a:endParaRPr lang="th-TH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dirty="0" smtClean="0"/>
                        <a:t>1,333.6</a:t>
                      </a:r>
                      <a:endParaRPr lang="th-TH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dirty="0" smtClean="0"/>
                        <a:t>8.3</a:t>
                      </a:r>
                      <a:endParaRPr lang="th-TH" dirty="0"/>
                    </a:p>
                  </a:txBody>
                  <a:tcPr/>
                </a:tc>
              </a:tr>
              <a:tr h="480483">
                <a:tc>
                  <a:txBody>
                    <a:bodyPr/>
                    <a:lstStyle/>
                    <a:p>
                      <a:r>
                        <a:rPr lang="en-US" dirty="0" smtClean="0"/>
                        <a:t>Philippines</a:t>
                      </a:r>
                      <a:endParaRPr lang="th-TH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dirty="0" smtClean="0"/>
                        <a:t>101.42</a:t>
                      </a:r>
                      <a:endParaRPr lang="th-TH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dirty="0" smtClean="0"/>
                        <a:t>65.1</a:t>
                      </a:r>
                      <a:endParaRPr lang="th-TH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dirty="0" smtClean="0"/>
                        <a:t>308.03</a:t>
                      </a:r>
                      <a:endParaRPr lang="th-TH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dirty="0" smtClean="0"/>
                        <a:t>3,037.1</a:t>
                      </a:r>
                      <a:endParaRPr lang="th-TH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dirty="0" smtClean="0"/>
                        <a:t>6.4</a:t>
                      </a:r>
                      <a:endParaRPr lang="th-TH" dirty="0"/>
                    </a:p>
                  </a:txBody>
                  <a:tcPr/>
                </a:tc>
              </a:tr>
              <a:tr h="480483">
                <a:tc>
                  <a:txBody>
                    <a:bodyPr/>
                    <a:lstStyle/>
                    <a:p>
                      <a:r>
                        <a:rPr lang="en-US" dirty="0" smtClean="0"/>
                        <a:t>Thailand</a:t>
                      </a:r>
                      <a:endParaRPr lang="th-TH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dirty="0" smtClean="0"/>
                        <a:t>68.84</a:t>
                      </a:r>
                      <a:endParaRPr lang="th-TH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dirty="0" smtClean="0"/>
                        <a:t>49.8</a:t>
                      </a:r>
                      <a:endParaRPr lang="th-TH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dirty="0" smtClean="0"/>
                        <a:t>386.29</a:t>
                      </a:r>
                      <a:endParaRPr lang="th-TH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dirty="0" smtClean="0"/>
                        <a:t>5,611.6</a:t>
                      </a:r>
                      <a:endParaRPr lang="th-TH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dirty="0" smtClean="0"/>
                        <a:t>3.0</a:t>
                      </a:r>
                      <a:endParaRPr lang="th-TH" dirty="0"/>
                    </a:p>
                  </a:txBody>
                  <a:tcPr/>
                </a:tc>
              </a:tr>
              <a:tr h="480483">
                <a:tc>
                  <a:txBody>
                    <a:bodyPr/>
                    <a:lstStyle/>
                    <a:p>
                      <a:r>
                        <a:rPr lang="en-US" dirty="0" smtClean="0"/>
                        <a:t>Singapore</a:t>
                      </a:r>
                      <a:endParaRPr lang="th-TH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dirty="0" smtClean="0"/>
                        <a:t>5.52</a:t>
                      </a:r>
                      <a:endParaRPr lang="th-TH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dirty="0" smtClean="0"/>
                        <a:t>3.7</a:t>
                      </a:r>
                      <a:endParaRPr lang="th-TH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dirty="0" smtClean="0"/>
                        <a:t>296.06</a:t>
                      </a:r>
                      <a:endParaRPr lang="th-TH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dirty="0" smtClean="0"/>
                        <a:t>53,604.2</a:t>
                      </a:r>
                      <a:endParaRPr lang="th-TH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dirty="0" smtClean="0"/>
                        <a:t>3.6</a:t>
                      </a:r>
                      <a:endParaRPr lang="th-TH" dirty="0"/>
                    </a:p>
                  </a:txBody>
                  <a:tcPr/>
                </a:tc>
              </a:tr>
              <a:tr h="480483">
                <a:tc>
                  <a:txBody>
                    <a:bodyPr/>
                    <a:lstStyle/>
                    <a:p>
                      <a:r>
                        <a:rPr lang="en-US" dirty="0" smtClean="0"/>
                        <a:t>Vietnam</a:t>
                      </a:r>
                      <a:endParaRPr lang="th-TH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dirty="0" smtClean="0"/>
                        <a:t>91.58</a:t>
                      </a:r>
                      <a:endParaRPr lang="th-TH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dirty="0" smtClean="0"/>
                        <a:t>70.3</a:t>
                      </a:r>
                      <a:endParaRPr lang="th-TH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dirty="0" smtClean="0"/>
                        <a:t>204.49</a:t>
                      </a:r>
                      <a:endParaRPr lang="th-TH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dirty="0" smtClean="0"/>
                        <a:t>2,232.99</a:t>
                      </a:r>
                      <a:endParaRPr lang="th-TH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dirty="0" smtClean="0"/>
                        <a:t>6.1</a:t>
                      </a:r>
                      <a:endParaRPr lang="th-TH" dirty="0"/>
                    </a:p>
                  </a:txBody>
                  <a:tcPr/>
                </a:tc>
              </a:tr>
              <a:tr h="480483">
                <a:tc>
                  <a:txBody>
                    <a:bodyPr/>
                    <a:lstStyle/>
                    <a:p>
                      <a:r>
                        <a:rPr lang="en-US" dirty="0" smtClean="0"/>
                        <a:t>Total</a:t>
                      </a:r>
                      <a:endParaRPr lang="th-TH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dirty="0" smtClean="0"/>
                        <a:t>628.08</a:t>
                      </a:r>
                      <a:endParaRPr lang="th-TH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dirty="0" smtClean="0"/>
                        <a:t>436.0</a:t>
                      </a:r>
                      <a:endParaRPr lang="th-TH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endParaRPr lang="th-TH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endParaRPr lang="th-TH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endParaRPr lang="th-TH" dirty="0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10" name="Oval 9"/>
          <p:cNvSpPr/>
          <p:nvPr/>
        </p:nvSpPr>
        <p:spPr>
          <a:xfrm>
            <a:off x="2159000" y="6210300"/>
            <a:ext cx="1206500" cy="393700"/>
          </a:xfrm>
          <a:prstGeom prst="ellipse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11" name="Oval 10"/>
          <p:cNvSpPr/>
          <p:nvPr/>
        </p:nvSpPr>
        <p:spPr>
          <a:xfrm>
            <a:off x="3657600" y="6248400"/>
            <a:ext cx="1206500" cy="393700"/>
          </a:xfrm>
          <a:prstGeom prst="ellipse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E29C5C-5CB2-4B5C-861C-A64877DA7A96}" type="slidenum">
              <a:rPr lang="en-US" smtClean="0">
                <a:solidFill>
                  <a:prstClr val="black"/>
                </a:solidFill>
              </a:rPr>
              <a:pPr/>
              <a:t>3</a:t>
            </a:fld>
            <a:endParaRPr lang="en-US">
              <a:solidFill>
                <a:prstClr val="black"/>
              </a:solidFill>
            </a:endParaRP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5653" y="1340768"/>
            <a:ext cx="8799057" cy="432048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28832" y="116632"/>
            <a:ext cx="3724275" cy="10175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8" name="Picture 4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9552" y="5817443"/>
            <a:ext cx="8136904" cy="9239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474213284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Chart 1"/>
          <p:cNvPicPr>
            <a:picLocks noChangeArrowheads="1"/>
          </p:cNvPicPr>
          <p:nvPr/>
        </p:nvPicPr>
        <p:blipFill>
          <a:blip r:embed="rId3" cstate="print"/>
          <a:srcRect l="-2901" t="-5103" r="-1938" b="-5229"/>
          <a:stretch>
            <a:fillRect/>
          </a:stretch>
        </p:blipFill>
        <p:spPr bwMode="auto">
          <a:xfrm>
            <a:off x="152400" y="76200"/>
            <a:ext cx="8915400" cy="5715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Rounded Rectangle 6"/>
          <p:cNvSpPr/>
          <p:nvPr/>
        </p:nvSpPr>
        <p:spPr>
          <a:xfrm>
            <a:off x="1524000" y="1219200"/>
            <a:ext cx="2438400" cy="1447800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  <a:ln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en-US" sz="1800" dirty="0">
                <a:solidFill>
                  <a:prstClr val="black"/>
                </a:solidFill>
              </a:rPr>
              <a:t>In 2012,</a:t>
            </a:r>
          </a:p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en-US" sz="1800" dirty="0">
                <a:solidFill>
                  <a:prstClr val="black"/>
                </a:solidFill>
              </a:rPr>
              <a:t>Regular not inc. CLM</a:t>
            </a:r>
          </a:p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en-US" sz="1800" dirty="0">
                <a:solidFill>
                  <a:prstClr val="black"/>
                </a:solidFill>
              </a:rPr>
              <a:t>(102,923)</a:t>
            </a:r>
          </a:p>
        </p:txBody>
      </p:sp>
      <p:sp>
        <p:nvSpPr>
          <p:cNvPr id="8" name="Rounded Rectangle 7"/>
          <p:cNvSpPr/>
          <p:nvPr/>
        </p:nvSpPr>
        <p:spPr>
          <a:xfrm>
            <a:off x="1295400" y="4114800"/>
            <a:ext cx="7467600" cy="762000"/>
          </a:xfrm>
          <a:prstGeom prst="roundRect">
            <a:avLst/>
          </a:prstGeom>
          <a:solidFill>
            <a:srgbClr val="FFFF00"/>
          </a:solidFill>
          <a:ln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defRPr/>
            </a:pPr>
            <a:r>
              <a:rPr lang="en-US" sz="1800" kern="0" dirty="0">
                <a:solidFill>
                  <a:sysClr val="windowText" lastClr="000000"/>
                </a:solidFill>
              </a:rPr>
              <a:t>Increasing but fluctuated with economic trends.</a:t>
            </a:r>
          </a:p>
        </p:txBody>
      </p:sp>
      <p:sp>
        <p:nvSpPr>
          <p:cNvPr id="9" name="Explosion 1 8"/>
          <p:cNvSpPr/>
          <p:nvPr/>
        </p:nvSpPr>
        <p:spPr>
          <a:xfrm>
            <a:off x="990600" y="5105400"/>
            <a:ext cx="762000" cy="533400"/>
          </a:xfrm>
          <a:prstGeom prst="irregularSeal1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800">
              <a:solidFill>
                <a:prstClr val="white"/>
              </a:solidFill>
            </a:endParaRPr>
          </a:p>
        </p:txBody>
      </p:sp>
      <p:sp>
        <p:nvSpPr>
          <p:cNvPr id="11" name="Explosion 2 10"/>
          <p:cNvSpPr/>
          <p:nvPr/>
        </p:nvSpPr>
        <p:spPr>
          <a:xfrm>
            <a:off x="7086600" y="5105400"/>
            <a:ext cx="1371600" cy="457200"/>
          </a:xfrm>
          <a:prstGeom prst="irregularSeal2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800">
              <a:solidFill>
                <a:prstClr val="white"/>
              </a:solidFill>
            </a:endParaRPr>
          </a:p>
        </p:txBody>
      </p:sp>
      <p:sp>
        <p:nvSpPr>
          <p:cNvPr id="10" name="Rectangle 9"/>
          <p:cNvSpPr/>
          <p:nvPr/>
        </p:nvSpPr>
        <p:spPr>
          <a:xfrm>
            <a:off x="285720" y="90470"/>
            <a:ext cx="8643998" cy="838200"/>
          </a:xfrm>
          <a:prstGeom prst="rect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>
                <a:solidFill>
                  <a:prstClr val="black"/>
                </a:solidFill>
              </a:rPr>
              <a:t>Trend of regular foreign </a:t>
            </a:r>
            <a:r>
              <a:rPr lang="en-US" dirty="0" err="1">
                <a:solidFill>
                  <a:prstClr val="black"/>
                </a:solidFill>
              </a:rPr>
              <a:t>labour</a:t>
            </a:r>
            <a:r>
              <a:rPr lang="en-US" dirty="0">
                <a:solidFill>
                  <a:prstClr val="black"/>
                </a:solidFill>
              </a:rPr>
              <a:t> </a:t>
            </a:r>
            <a:r>
              <a:rPr lang="th-TH" dirty="0">
                <a:solidFill>
                  <a:prstClr val="black"/>
                </a:solidFill>
              </a:rPr>
              <a:t>1997-2010</a:t>
            </a:r>
            <a:endParaRPr lang="en-US" dirty="0">
              <a:solidFill>
                <a:prstClr val="black"/>
              </a:solidFill>
            </a:endParaRPr>
          </a:p>
        </p:txBody>
      </p:sp>
      <p:sp>
        <p:nvSpPr>
          <p:cNvPr id="12" name="Rectangle 11"/>
          <p:cNvSpPr/>
          <p:nvPr/>
        </p:nvSpPr>
        <p:spPr>
          <a:xfrm>
            <a:off x="142876" y="5867400"/>
            <a:ext cx="8858280" cy="7620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/>
            <a:r>
              <a:rPr lang="en-US" sz="1800" dirty="0">
                <a:solidFill>
                  <a:srgbClr val="FFFF00"/>
                </a:solidFill>
              </a:rPr>
              <a:t>Regular: =</a:t>
            </a:r>
            <a:r>
              <a:rPr lang="th-TH" sz="1800" dirty="0">
                <a:solidFill>
                  <a:srgbClr val="FFFF00"/>
                </a:solidFill>
              </a:rPr>
              <a:t> </a:t>
            </a:r>
            <a:r>
              <a:rPr lang="en-US" sz="1800" dirty="0">
                <a:solidFill>
                  <a:srgbClr val="FFFF00"/>
                </a:solidFill>
              </a:rPr>
              <a:t>Tem WP + BOI +</a:t>
            </a:r>
            <a:r>
              <a:rPr lang="th-TH" sz="1800" dirty="0">
                <a:solidFill>
                  <a:srgbClr val="FFFF00"/>
                </a:solidFill>
              </a:rPr>
              <a:t> </a:t>
            </a:r>
            <a:r>
              <a:rPr lang="en-US" sz="1800" dirty="0">
                <a:solidFill>
                  <a:srgbClr val="FFFF00"/>
                </a:solidFill>
              </a:rPr>
              <a:t>Perm Residents exc.</a:t>
            </a:r>
            <a:r>
              <a:rPr lang="en-US" sz="1800" dirty="0">
                <a:solidFill>
                  <a:prstClr val="white"/>
                </a:solidFill>
              </a:rPr>
              <a:t> CLM</a:t>
            </a:r>
            <a:r>
              <a:rPr lang="th-TH" sz="1800" dirty="0">
                <a:solidFill>
                  <a:prstClr val="white"/>
                </a:solidFill>
              </a:rPr>
              <a:t> </a:t>
            </a:r>
            <a:r>
              <a:rPr lang="en-US" sz="1800" dirty="0">
                <a:solidFill>
                  <a:prstClr val="white"/>
                </a:solidFill>
              </a:rPr>
              <a:t>(NV + import) </a:t>
            </a:r>
          </a:p>
        </p:txBody>
      </p:sp>
      <p:sp>
        <p:nvSpPr>
          <p:cNvPr id="13" name="Slide Number Placeholder 1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651DD2-CAFE-446E-96ED-A05B6D0CCCDE}" type="slidenum">
              <a:rPr lang="en-US" smtClean="0">
                <a:solidFill>
                  <a:prstClr val="black"/>
                </a:solidFill>
              </a:rPr>
              <a:pPr/>
              <a:t>4</a:t>
            </a:fld>
            <a:endParaRPr lang="en-US">
              <a:solidFill>
                <a:prstClr val="black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E29C5C-5CB2-4B5C-861C-A64877DA7A96}" type="slidenum">
              <a:rPr lang="en-US" smtClean="0">
                <a:solidFill>
                  <a:prstClr val="black"/>
                </a:solidFill>
              </a:rPr>
              <a:pPr/>
              <a:t>5</a:t>
            </a:fld>
            <a:endParaRPr lang="en-US">
              <a:solidFill>
                <a:prstClr val="black"/>
              </a:solidFill>
            </a:endParaRPr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2195" y="1124743"/>
            <a:ext cx="8720285" cy="485327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TextBox 2"/>
          <p:cNvSpPr txBox="1"/>
          <p:nvPr/>
        </p:nvSpPr>
        <p:spPr>
          <a:xfrm>
            <a:off x="0" y="116632"/>
            <a:ext cx="9144000" cy="584775"/>
          </a:xfrm>
          <a:prstGeom prst="rect">
            <a:avLst/>
          </a:prstGeom>
          <a:solidFill>
            <a:srgbClr val="FFFF00"/>
          </a:solidFill>
        </p:spPr>
        <p:txBody>
          <a:bodyPr wrap="square" rtlCol="0">
            <a:spAutoFit/>
          </a:bodyPr>
          <a:lstStyle/>
          <a:p>
            <a:pPr algn="ctr"/>
            <a:r>
              <a:rPr lang="en-US" sz="3200" dirty="0" smtClean="0"/>
              <a:t>Trend of skilled migrant workers 1997-2016</a:t>
            </a:r>
            <a:endParaRPr lang="th-TH" sz="3200" dirty="0"/>
          </a:p>
        </p:txBody>
      </p:sp>
      <p:sp>
        <p:nvSpPr>
          <p:cNvPr id="4" name="Oval 3"/>
          <p:cNvSpPr/>
          <p:nvPr/>
        </p:nvSpPr>
        <p:spPr>
          <a:xfrm>
            <a:off x="1043608" y="836712"/>
            <a:ext cx="3528392" cy="720080"/>
          </a:xfrm>
          <a:prstGeom prst="ellipse">
            <a:avLst/>
          </a:prstGeom>
          <a:solidFill>
            <a:schemeClr val="accent1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smtClean="0">
                <a:solidFill>
                  <a:schemeClr val="tx1"/>
                </a:solidFill>
              </a:rPr>
              <a:t>Not </a:t>
            </a:r>
            <a:r>
              <a:rPr lang="en-US" dirty="0" err="1" smtClean="0">
                <a:solidFill>
                  <a:schemeClr val="tx1"/>
                </a:solidFill>
              </a:rPr>
              <a:t>inc.</a:t>
            </a:r>
            <a:r>
              <a:rPr lang="en-US" dirty="0" smtClean="0">
                <a:solidFill>
                  <a:schemeClr val="tx1"/>
                </a:solidFill>
              </a:rPr>
              <a:t> </a:t>
            </a:r>
            <a:r>
              <a:rPr lang="en-US" dirty="0" err="1" smtClean="0">
                <a:solidFill>
                  <a:schemeClr val="tx1"/>
                </a:solidFill>
              </a:rPr>
              <a:t>CLM</a:t>
            </a:r>
            <a:endParaRPr lang="th-TH" dirty="0">
              <a:solidFill>
                <a:schemeClr val="tx1"/>
              </a:solidFill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467544" y="6122038"/>
            <a:ext cx="8424936" cy="61933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smtClean="0"/>
              <a:t>Skilled = Tem </a:t>
            </a:r>
            <a:r>
              <a:rPr lang="en-US" dirty="0" err="1" smtClean="0"/>
              <a:t>wkrs</a:t>
            </a:r>
            <a:r>
              <a:rPr lang="en-US" dirty="0" smtClean="0"/>
              <a:t> + </a:t>
            </a:r>
            <a:r>
              <a:rPr lang="en-US" dirty="0" err="1" smtClean="0"/>
              <a:t>BOI</a:t>
            </a:r>
            <a:r>
              <a:rPr lang="en-US" dirty="0" smtClean="0"/>
              <a:t> +Perm residents</a:t>
            </a:r>
            <a:endParaRPr lang="th-TH" dirty="0"/>
          </a:p>
        </p:txBody>
      </p:sp>
    </p:spTree>
    <p:extLst>
      <p:ext uri="{BB962C8B-B14F-4D97-AF65-F5344CB8AC3E}">
        <p14:creationId xmlns:p14="http://schemas.microsoft.com/office/powerpoint/2010/main" val="173032745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00034" y="71414"/>
            <a:ext cx="8229600" cy="1143000"/>
          </a:xfrm>
        </p:spPr>
        <p:txBody>
          <a:bodyPr>
            <a:noAutofit/>
          </a:bodyPr>
          <a:lstStyle/>
          <a:p>
            <a:r>
              <a:rPr lang="en-US" sz="2400" dirty="0" smtClean="0"/>
              <a:t>Foreign </a:t>
            </a:r>
            <a:r>
              <a:rPr lang="en-US" sz="2400" dirty="0" err="1" smtClean="0"/>
              <a:t>labour</a:t>
            </a:r>
            <a:r>
              <a:rPr lang="en-US" sz="2400" dirty="0" smtClean="0"/>
              <a:t> under Art. 9 by nationality 2011</a:t>
            </a:r>
            <a:r>
              <a:rPr lang="th-TH" sz="2400" dirty="0" smtClean="0"/>
              <a:t> </a:t>
            </a:r>
            <a:r>
              <a:rPr lang="th-TH" sz="2400" dirty="0" smtClean="0">
                <a:solidFill>
                  <a:srgbClr val="FF0000"/>
                </a:solidFill>
              </a:rPr>
              <a:t>(</a:t>
            </a:r>
            <a:r>
              <a:rPr lang="en-US" sz="2400" dirty="0" smtClean="0">
                <a:solidFill>
                  <a:srgbClr val="FF0000"/>
                </a:solidFill>
              </a:rPr>
              <a:t>exc. CLM</a:t>
            </a:r>
            <a:r>
              <a:rPr lang="th-TH" sz="2400" dirty="0" smtClean="0">
                <a:solidFill>
                  <a:srgbClr val="FF0000"/>
                </a:solidFill>
              </a:rPr>
              <a:t> </a:t>
            </a:r>
            <a:r>
              <a:rPr lang="en-US" sz="2400" dirty="0" smtClean="0">
                <a:solidFill>
                  <a:srgbClr val="FF0000"/>
                </a:solidFill>
              </a:rPr>
              <a:t>and Perm Res)</a:t>
            </a:r>
            <a:endParaRPr lang="th-TH" sz="2400" dirty="0">
              <a:solidFill>
                <a:srgbClr val="FF0000"/>
              </a:solidFill>
            </a:endParaRPr>
          </a:p>
        </p:txBody>
      </p:sp>
      <p:graphicFrame>
        <p:nvGraphicFramePr>
          <p:cNvPr id="4" name="Content Placeholder 3"/>
          <p:cNvGraphicFramePr>
            <a:graphicFrameLocks noGrp="1"/>
          </p:cNvGraphicFramePr>
          <p:nvPr>
            <p:ph idx="1"/>
          </p:nvPr>
        </p:nvGraphicFramePr>
        <p:xfrm>
          <a:off x="214282" y="1500150"/>
          <a:ext cx="8786874" cy="535785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Table 3"/>
          <p:cNvGraphicFramePr>
            <a:graphicFrameLocks noGrp="1"/>
          </p:cNvGraphicFramePr>
          <p:nvPr/>
        </p:nvGraphicFramePr>
        <p:xfrm>
          <a:off x="124342" y="714357"/>
          <a:ext cx="8929718" cy="5931012"/>
        </p:xfrm>
        <a:graphic>
          <a:graphicData uri="http://schemas.openxmlformats.org/drawingml/2006/table">
            <a:tbl>
              <a:tblPr/>
              <a:tblGrid>
                <a:gridCol w="4280460"/>
                <a:gridCol w="1136620"/>
                <a:gridCol w="1136620"/>
                <a:gridCol w="1142666"/>
                <a:gridCol w="1233352"/>
              </a:tblGrid>
              <a:tr h="506866">
                <a:tc>
                  <a:txBody>
                    <a:bodyPr/>
                    <a:lstStyle/>
                    <a:p>
                      <a:pPr algn="l" fontAlgn="b"/>
                      <a:r>
                        <a:rPr lang="en-US" sz="1400" b="0" i="0" u="none" strike="noStrike" dirty="0" smtClean="0">
                          <a:solidFill>
                            <a:srgbClr val="000000"/>
                          </a:solidFill>
                          <a:latin typeface="Arial"/>
                        </a:rPr>
                        <a:t>By occupation and </a:t>
                      </a:r>
                      <a:r>
                        <a:rPr lang="en-US" sz="1400" b="0" i="0" u="none" strike="noStrike" dirty="0" err="1" smtClean="0">
                          <a:solidFill>
                            <a:srgbClr val="000000"/>
                          </a:solidFill>
                          <a:latin typeface="Arial"/>
                        </a:rPr>
                        <a:t>natinality</a:t>
                      </a:r>
                      <a:r>
                        <a:rPr lang="en-US" sz="1400" b="0" i="0" u="none" strike="noStrike" dirty="0" smtClean="0">
                          <a:solidFill>
                            <a:srgbClr val="000000"/>
                          </a:solidFill>
                          <a:latin typeface="Arial"/>
                        </a:rPr>
                        <a:t> </a:t>
                      </a:r>
                      <a:endParaRPr lang="th-TH" sz="1400" b="0" i="0" u="none" strike="noStrike" dirty="0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2">
                  <a:txBody>
                    <a:bodyPr/>
                    <a:lstStyle/>
                    <a:p>
                      <a:pPr algn="l" fontAlgn="b"/>
                      <a:r>
                        <a:rPr lang="en-US" sz="1400" b="0" i="0" u="none" strike="noStrike" dirty="0" smtClean="0">
                          <a:solidFill>
                            <a:srgbClr val="000000"/>
                          </a:solidFill>
                          <a:latin typeface="Arial"/>
                        </a:rPr>
                        <a:t>As of Dec 2011</a:t>
                      </a:r>
                      <a:endParaRPr lang="th-TH" sz="1400" b="0" i="0" u="none" strike="noStrike" dirty="0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fontAlgn="b"/>
                      <a:endParaRPr lang="en-US" sz="1400" b="0" i="0" u="none" strike="noStrike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400" b="0" i="0" u="none" strike="noStrike" dirty="0" smtClean="0">
                          <a:solidFill>
                            <a:srgbClr val="000000"/>
                          </a:solidFill>
                          <a:latin typeface="Arial"/>
                        </a:rPr>
                        <a:t>Unit:</a:t>
                      </a:r>
                      <a:r>
                        <a:rPr lang="en-US" sz="1400" b="0" i="0" u="none" strike="noStrike" baseline="0" dirty="0" smtClean="0">
                          <a:solidFill>
                            <a:srgbClr val="000000"/>
                          </a:solidFill>
                          <a:latin typeface="Arial"/>
                        </a:rPr>
                        <a:t> Position</a:t>
                      </a:r>
                      <a:endParaRPr lang="th-TH" sz="1400" b="0" i="0" u="none" strike="noStrike" dirty="0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72143">
                <a:tc rowSpan="2">
                  <a:txBody>
                    <a:bodyPr/>
                    <a:lstStyle/>
                    <a:p>
                      <a:pPr algn="ctr" fontAlgn="ctr"/>
                      <a:r>
                        <a:rPr lang="th-TH" sz="1600" b="1" i="0" u="none" strike="noStrike" dirty="0" smtClean="0">
                          <a:solidFill>
                            <a:schemeClr val="tx1"/>
                          </a:solidFill>
                          <a:latin typeface="Arial"/>
                        </a:rPr>
                        <a:t>(</a:t>
                      </a:r>
                      <a:r>
                        <a:rPr lang="en-US" sz="1600" b="1" i="0" u="none" strike="noStrike" dirty="0">
                          <a:solidFill>
                            <a:schemeClr val="tx1"/>
                          </a:solidFill>
                          <a:latin typeface="Arial"/>
                        </a:rPr>
                        <a:t>Occupations)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F8BA"/>
                    </a:solidFill>
                  </a:tcPr>
                </a:tc>
                <a:tc rowSpan="2">
                  <a:txBody>
                    <a:bodyPr/>
                    <a:lstStyle/>
                    <a:p>
                      <a:pPr algn="ctr" fontAlgn="ctr"/>
                      <a:r>
                        <a:rPr lang="en-US" sz="1600" b="1" i="0" u="none" strike="noStrike" dirty="0" smtClean="0">
                          <a:solidFill>
                            <a:schemeClr val="tx1"/>
                          </a:solidFill>
                          <a:latin typeface="Arial"/>
                        </a:rPr>
                        <a:t>persons</a:t>
                      </a:r>
                      <a:endParaRPr lang="th-TH" sz="1600" b="1" i="0" u="none" strike="noStrike" dirty="0">
                        <a:solidFill>
                          <a:schemeClr val="tx1"/>
                        </a:solidFill>
                        <a:latin typeface="Arial"/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F8BA"/>
                    </a:solidFill>
                  </a:tcPr>
                </a:tc>
                <a:tc gridSpan="3">
                  <a:txBody>
                    <a:bodyPr/>
                    <a:lstStyle/>
                    <a:p>
                      <a:pPr algn="ctr" fontAlgn="ctr"/>
                      <a:r>
                        <a:rPr lang="en-US" sz="1400" b="1" i="0" u="none" strike="noStrike" dirty="0" smtClean="0">
                          <a:solidFill>
                            <a:srgbClr val="9C0006"/>
                          </a:solidFill>
                          <a:latin typeface="Arial"/>
                        </a:rPr>
                        <a:t>Nationality</a:t>
                      </a:r>
                      <a:endParaRPr lang="th-TH" sz="1400" b="1" i="0" u="none" strike="noStrike" dirty="0">
                        <a:solidFill>
                          <a:srgbClr val="9C0006"/>
                        </a:solidFill>
                        <a:latin typeface="Arial"/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7CE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</a:tr>
              <a:tr h="544285"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600" b="0" i="0" u="none" strike="noStrike" dirty="0" smtClean="0">
                          <a:solidFill>
                            <a:schemeClr val="tx1"/>
                          </a:solidFill>
                          <a:latin typeface="Arial"/>
                        </a:rPr>
                        <a:t>Philippines</a:t>
                      </a:r>
                      <a:endParaRPr lang="th-TH" sz="1600" b="0" i="0" u="none" strike="noStrike" dirty="0">
                        <a:solidFill>
                          <a:schemeClr val="tx1"/>
                        </a:solidFill>
                        <a:latin typeface="Arial"/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F8BA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600" b="0" i="0" u="none" strike="noStrike" dirty="0" smtClean="0">
                          <a:solidFill>
                            <a:schemeClr val="tx1"/>
                          </a:solidFill>
                          <a:latin typeface="Arial"/>
                        </a:rPr>
                        <a:t>ASEAN</a:t>
                      </a:r>
                      <a:r>
                        <a:rPr lang="en-US" sz="1600" b="0" i="0" u="none" strike="noStrike" baseline="0" dirty="0" smtClean="0">
                          <a:solidFill>
                            <a:schemeClr val="tx1"/>
                          </a:solidFill>
                          <a:latin typeface="Arial"/>
                        </a:rPr>
                        <a:t> </a:t>
                      </a:r>
                      <a:r>
                        <a:rPr lang="th-TH" sz="1600" b="0" i="0" u="none" strike="noStrike" dirty="0" smtClean="0">
                          <a:solidFill>
                            <a:schemeClr val="tx1"/>
                          </a:solidFill>
                          <a:latin typeface="Arial"/>
                        </a:rPr>
                        <a:t>7 *</a:t>
                      </a:r>
                      <a:endParaRPr lang="th-TH" sz="1600" b="0" i="0" u="none" strike="noStrike" dirty="0">
                        <a:solidFill>
                          <a:schemeClr val="tx1"/>
                        </a:solidFill>
                        <a:latin typeface="Arial"/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F8BA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600" b="1" i="0" u="none" strike="noStrike" dirty="0" smtClean="0">
                          <a:solidFill>
                            <a:schemeClr val="tx1"/>
                          </a:solidFill>
                          <a:latin typeface="Arial"/>
                        </a:rPr>
                        <a:t>ROW</a:t>
                      </a:r>
                      <a:endParaRPr lang="th-TH" sz="1600" b="1" i="0" u="none" strike="noStrike" dirty="0">
                        <a:solidFill>
                          <a:schemeClr val="tx1"/>
                        </a:solidFill>
                        <a:latin typeface="Arial"/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F8BA"/>
                    </a:solidFill>
                  </a:tcPr>
                </a:tc>
              </a:tr>
              <a:tr h="272143">
                <a:tc>
                  <a:txBody>
                    <a:bodyPr/>
                    <a:lstStyle/>
                    <a:p>
                      <a:pPr algn="l" fontAlgn="b"/>
                      <a:r>
                        <a:rPr lang="en-US" sz="1600" b="1" i="0" u="none" strike="noStrike" dirty="0" smtClean="0">
                          <a:solidFill>
                            <a:schemeClr val="tx1"/>
                          </a:solidFill>
                          <a:latin typeface="Arial"/>
                        </a:rPr>
                        <a:t>Total</a:t>
                      </a:r>
                      <a:endParaRPr lang="th-TH" sz="1600" b="1" i="0" u="none" strike="noStrike" dirty="0">
                        <a:solidFill>
                          <a:schemeClr val="tx1"/>
                        </a:solidFill>
                        <a:latin typeface="Arial"/>
                      </a:endParaRP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F8BA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600" b="1" i="0" u="none" strike="noStrike" dirty="0">
                          <a:solidFill>
                            <a:srgbClr val="FF0000"/>
                          </a:solidFill>
                          <a:latin typeface="Arial"/>
                        </a:rPr>
                        <a:t>     80,985 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F8BA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600" b="1" i="0" u="none" strike="noStrike" dirty="0">
                          <a:solidFill>
                            <a:srgbClr val="FF0000"/>
                          </a:solidFill>
                          <a:latin typeface="Arial"/>
                        </a:rPr>
                        <a:t>       7,192 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F8BA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600" b="1" i="0" u="none" strike="noStrike" dirty="0">
                          <a:solidFill>
                            <a:srgbClr val="FF0000"/>
                          </a:solidFill>
                          <a:latin typeface="Arial"/>
                        </a:rPr>
                        <a:t>        5,111 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F8BA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600" b="1" i="0" u="none" strike="noStrike" dirty="0">
                          <a:solidFill>
                            <a:srgbClr val="FF0000"/>
                          </a:solidFill>
                          <a:latin typeface="Arial"/>
                        </a:rPr>
                        <a:t>       68,682 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F8BA"/>
                    </a:solidFill>
                  </a:tcPr>
                </a:tc>
              </a:tr>
              <a:tr h="272143">
                <a:tc>
                  <a:txBody>
                    <a:bodyPr/>
                    <a:lstStyle/>
                    <a:p>
                      <a:pPr algn="l" fontAlgn="b"/>
                      <a:r>
                        <a:rPr lang="th-TH" sz="1600" b="0" i="0" u="none" strike="noStrike" dirty="0">
                          <a:solidFill>
                            <a:schemeClr val="tx1"/>
                          </a:solidFill>
                          <a:latin typeface="Arial"/>
                        </a:rPr>
                        <a:t>1</a:t>
                      </a:r>
                      <a:r>
                        <a:rPr lang="th-TH" sz="1600" b="0" i="0" u="none" strike="noStrike" dirty="0" smtClean="0">
                          <a:solidFill>
                            <a:schemeClr val="tx1"/>
                          </a:solidFill>
                          <a:latin typeface="Arial"/>
                        </a:rPr>
                        <a:t>. </a:t>
                      </a:r>
                      <a:r>
                        <a:rPr lang="en-US" sz="1600" b="0" i="0" u="none" strike="noStrike" dirty="0" smtClean="0">
                          <a:solidFill>
                            <a:schemeClr val="tx1"/>
                          </a:solidFill>
                          <a:latin typeface="Arial"/>
                        </a:rPr>
                        <a:t>Legislatives, exec., managers</a:t>
                      </a:r>
                      <a:endParaRPr lang="th-TH" sz="1600" b="1" i="0" u="none" strike="noStrike" dirty="0">
                        <a:solidFill>
                          <a:schemeClr val="tx1"/>
                        </a:solidFill>
                        <a:latin typeface="Arial"/>
                      </a:endParaRP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F8BA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600" b="0" i="0" u="none" strike="noStrike" dirty="0">
                          <a:solidFill>
                            <a:schemeClr val="tx1"/>
                          </a:solidFill>
                          <a:latin typeface="Arial"/>
                        </a:rPr>
                        <a:t>     47,918 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F8BA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600" b="0" i="0" u="none" strike="noStrike" dirty="0">
                          <a:solidFill>
                            <a:schemeClr val="tx1"/>
                          </a:solidFill>
                          <a:latin typeface="Arial"/>
                        </a:rPr>
                        <a:t>       1,130 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F8BA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600" b="0" i="0" u="none" strike="noStrike" dirty="0">
                          <a:solidFill>
                            <a:schemeClr val="tx1"/>
                          </a:solidFill>
                          <a:latin typeface="Arial"/>
                        </a:rPr>
                        <a:t>        3,247 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F8BA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600" b="0" i="0" u="none" strike="noStrike" dirty="0">
                          <a:solidFill>
                            <a:schemeClr val="tx1"/>
                          </a:solidFill>
                          <a:latin typeface="Arial"/>
                        </a:rPr>
                        <a:t>       43,541 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F8BA"/>
                    </a:solidFill>
                  </a:tcPr>
                </a:tc>
              </a:tr>
              <a:tr h="272143">
                <a:tc>
                  <a:txBody>
                    <a:bodyPr/>
                    <a:lstStyle/>
                    <a:p>
                      <a:pPr algn="l" fontAlgn="b"/>
                      <a:r>
                        <a:rPr lang="th-TH" sz="1600" b="0" i="0" u="none" strike="noStrike" dirty="0">
                          <a:solidFill>
                            <a:schemeClr val="tx1"/>
                          </a:solidFill>
                          <a:latin typeface="Arial"/>
                        </a:rPr>
                        <a:t>2</a:t>
                      </a:r>
                      <a:r>
                        <a:rPr lang="th-TH" sz="1600" b="0" i="0" u="none" strike="noStrike" dirty="0" smtClean="0">
                          <a:solidFill>
                            <a:schemeClr val="tx1"/>
                          </a:solidFill>
                          <a:latin typeface="Arial"/>
                        </a:rPr>
                        <a:t>.</a:t>
                      </a:r>
                      <a:r>
                        <a:rPr lang="en-US" sz="1600" b="0" i="0" u="none" strike="noStrike" dirty="0" smtClean="0">
                          <a:solidFill>
                            <a:schemeClr val="tx1"/>
                          </a:solidFill>
                          <a:latin typeface="Arial"/>
                        </a:rPr>
                        <a:t> Professionals</a:t>
                      </a:r>
                      <a:endParaRPr lang="en-US" sz="1600" b="0" i="0" u="none" strike="noStrike" dirty="0">
                        <a:solidFill>
                          <a:schemeClr val="tx1"/>
                        </a:solidFill>
                        <a:latin typeface="Arial"/>
                      </a:endParaRP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F8BA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600" b="0" i="0" u="none" strike="noStrike">
                          <a:solidFill>
                            <a:schemeClr val="tx1"/>
                          </a:solidFill>
                          <a:latin typeface="Arial"/>
                        </a:rPr>
                        <a:t>     24,164 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F8BA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600" b="0" i="0" u="none" strike="noStrike" dirty="0">
                          <a:solidFill>
                            <a:schemeClr val="tx1"/>
                          </a:solidFill>
                          <a:latin typeface="Arial"/>
                        </a:rPr>
                        <a:t>       5,408 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F8BA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600" b="0" i="0" u="none" strike="noStrike" dirty="0">
                          <a:solidFill>
                            <a:schemeClr val="tx1"/>
                          </a:solidFill>
                          <a:latin typeface="Arial"/>
                        </a:rPr>
                        <a:t>        1,045 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F8BA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600" b="0" i="0" u="none" strike="noStrike" dirty="0">
                          <a:solidFill>
                            <a:schemeClr val="tx1"/>
                          </a:solidFill>
                          <a:latin typeface="Arial"/>
                        </a:rPr>
                        <a:t>       17,711 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F8BA"/>
                    </a:solidFill>
                  </a:tcPr>
                </a:tc>
              </a:tr>
              <a:tr h="272143">
                <a:tc>
                  <a:txBody>
                    <a:bodyPr/>
                    <a:lstStyle/>
                    <a:p>
                      <a:pPr algn="l" fontAlgn="b"/>
                      <a:r>
                        <a:rPr lang="th-TH" sz="1600" b="0" i="0" u="none" strike="noStrike" dirty="0">
                          <a:solidFill>
                            <a:schemeClr val="tx1"/>
                          </a:solidFill>
                          <a:latin typeface="Arial"/>
                        </a:rPr>
                        <a:t>3</a:t>
                      </a:r>
                      <a:r>
                        <a:rPr lang="th-TH" sz="1600" b="0" i="0" u="none" strike="noStrike" dirty="0" smtClean="0">
                          <a:solidFill>
                            <a:schemeClr val="tx1"/>
                          </a:solidFill>
                          <a:latin typeface="Arial"/>
                        </a:rPr>
                        <a:t>.</a:t>
                      </a:r>
                      <a:r>
                        <a:rPr lang="en-US" sz="1600" b="0" i="0" u="none" strike="noStrike" dirty="0" smtClean="0">
                          <a:solidFill>
                            <a:schemeClr val="tx1"/>
                          </a:solidFill>
                          <a:latin typeface="Arial"/>
                        </a:rPr>
                        <a:t> Technicians</a:t>
                      </a:r>
                      <a:r>
                        <a:rPr lang="en-US" sz="1600" b="0" i="0" u="none" strike="noStrike" baseline="0" dirty="0" smtClean="0">
                          <a:solidFill>
                            <a:schemeClr val="tx1"/>
                          </a:solidFill>
                          <a:latin typeface="Arial"/>
                        </a:rPr>
                        <a:t> </a:t>
                      </a:r>
                      <a:r>
                        <a:rPr lang="th-TH" sz="1600" b="0" i="0" u="none" strike="noStrike" dirty="0" smtClean="0">
                          <a:solidFill>
                            <a:schemeClr val="tx1"/>
                          </a:solidFill>
                          <a:latin typeface="Arial"/>
                        </a:rPr>
                        <a:t> </a:t>
                      </a:r>
                      <a:endParaRPr lang="th-TH" sz="1600" b="0" i="0" u="none" strike="noStrike" dirty="0">
                        <a:solidFill>
                          <a:schemeClr val="tx1"/>
                        </a:solidFill>
                        <a:latin typeface="Arial"/>
                      </a:endParaRP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F8BA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600" b="0" i="0" u="none" strike="noStrike">
                          <a:solidFill>
                            <a:schemeClr val="tx1"/>
                          </a:solidFill>
                          <a:latin typeface="Arial"/>
                        </a:rPr>
                        <a:t>       4,746 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F8BA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600" b="0" i="0" u="none" strike="noStrike" dirty="0">
                          <a:solidFill>
                            <a:schemeClr val="tx1"/>
                          </a:solidFill>
                          <a:latin typeface="Arial"/>
                        </a:rPr>
                        <a:t>          375 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F8BA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600" b="0" i="0" u="none" strike="noStrike">
                          <a:solidFill>
                            <a:schemeClr val="tx1"/>
                          </a:solidFill>
                          <a:latin typeface="Arial"/>
                        </a:rPr>
                        <a:t>           416 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F8BA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600" b="0" i="0" u="none" strike="noStrike" dirty="0">
                          <a:solidFill>
                            <a:schemeClr val="tx1"/>
                          </a:solidFill>
                          <a:latin typeface="Arial"/>
                        </a:rPr>
                        <a:t>         3,955 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F8BA"/>
                    </a:solidFill>
                  </a:tcPr>
                </a:tc>
              </a:tr>
              <a:tr h="272143">
                <a:tc>
                  <a:txBody>
                    <a:bodyPr/>
                    <a:lstStyle/>
                    <a:p>
                      <a:pPr algn="l" fontAlgn="b"/>
                      <a:r>
                        <a:rPr lang="th-TH" sz="1600" b="0" i="0" u="none" strike="noStrike" dirty="0">
                          <a:solidFill>
                            <a:schemeClr val="tx1"/>
                          </a:solidFill>
                          <a:latin typeface="Arial"/>
                        </a:rPr>
                        <a:t>4</a:t>
                      </a:r>
                      <a:r>
                        <a:rPr lang="th-TH" sz="1600" b="0" i="0" u="none" strike="noStrike" dirty="0" smtClean="0">
                          <a:solidFill>
                            <a:schemeClr val="tx1"/>
                          </a:solidFill>
                          <a:latin typeface="Arial"/>
                        </a:rPr>
                        <a:t>. </a:t>
                      </a:r>
                      <a:r>
                        <a:rPr lang="en-US" sz="1600" b="0" i="0" u="none" strike="noStrike" dirty="0" smtClean="0">
                          <a:solidFill>
                            <a:schemeClr val="tx1"/>
                          </a:solidFill>
                          <a:latin typeface="Arial"/>
                        </a:rPr>
                        <a:t>Clerks</a:t>
                      </a:r>
                      <a:endParaRPr lang="en-US" sz="1600" b="0" i="0" u="none" strike="noStrike" dirty="0">
                        <a:solidFill>
                          <a:schemeClr val="tx1"/>
                        </a:solidFill>
                        <a:latin typeface="Arial"/>
                      </a:endParaRP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F8BA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600" b="0" i="0" u="none" strike="noStrike">
                          <a:solidFill>
                            <a:schemeClr val="tx1"/>
                          </a:solidFill>
                          <a:latin typeface="Arial"/>
                        </a:rPr>
                        <a:t>       1,361 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F8BA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600" b="0" i="0" u="none" strike="noStrike" dirty="0">
                          <a:solidFill>
                            <a:schemeClr val="tx1"/>
                          </a:solidFill>
                          <a:latin typeface="Arial"/>
                        </a:rPr>
                        <a:t>          142 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F8BA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600" b="0" i="0" u="none" strike="noStrike">
                          <a:solidFill>
                            <a:schemeClr val="tx1"/>
                          </a:solidFill>
                          <a:latin typeface="Arial"/>
                        </a:rPr>
                        <a:t>           139 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F8BA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600" b="0" i="0" u="none" strike="noStrike" dirty="0">
                          <a:solidFill>
                            <a:schemeClr val="tx1"/>
                          </a:solidFill>
                          <a:latin typeface="Arial"/>
                        </a:rPr>
                        <a:t>         1,080 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F8BA"/>
                    </a:solidFill>
                  </a:tcPr>
                </a:tc>
              </a:tr>
              <a:tr h="506866">
                <a:tc>
                  <a:txBody>
                    <a:bodyPr/>
                    <a:lstStyle/>
                    <a:p>
                      <a:pPr algn="l" fontAlgn="b"/>
                      <a:r>
                        <a:rPr lang="th-TH" sz="1600" b="0" i="0" u="none" strike="noStrike" dirty="0">
                          <a:solidFill>
                            <a:schemeClr val="tx1"/>
                          </a:solidFill>
                          <a:latin typeface="Arial"/>
                        </a:rPr>
                        <a:t>5</a:t>
                      </a:r>
                      <a:r>
                        <a:rPr lang="th-TH" sz="1600" b="0" i="0" u="none" strike="noStrike" dirty="0" smtClean="0">
                          <a:solidFill>
                            <a:schemeClr val="tx1"/>
                          </a:solidFill>
                          <a:latin typeface="Arial"/>
                        </a:rPr>
                        <a:t>.</a:t>
                      </a:r>
                      <a:r>
                        <a:rPr lang="en-US" sz="1600" b="0" i="0" u="none" strike="noStrike" dirty="0" smtClean="0">
                          <a:solidFill>
                            <a:schemeClr val="tx1"/>
                          </a:solidFill>
                          <a:latin typeface="Arial"/>
                        </a:rPr>
                        <a:t> Services, sales</a:t>
                      </a:r>
                      <a:r>
                        <a:rPr lang="th-TH" sz="1600" b="0" i="0" u="none" strike="noStrike" dirty="0" smtClean="0">
                          <a:solidFill>
                            <a:schemeClr val="tx1"/>
                          </a:solidFill>
                          <a:latin typeface="Arial"/>
                        </a:rPr>
                        <a:t> </a:t>
                      </a:r>
                      <a:endParaRPr lang="th-TH" sz="1600" b="0" i="0" u="none" strike="noStrike" dirty="0">
                        <a:solidFill>
                          <a:schemeClr val="tx1"/>
                        </a:solidFill>
                        <a:latin typeface="Arial"/>
                      </a:endParaRP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F8BA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600" b="0" i="0" u="none" strike="noStrike" dirty="0">
                          <a:solidFill>
                            <a:schemeClr val="tx1"/>
                          </a:solidFill>
                          <a:latin typeface="Arial"/>
                        </a:rPr>
                        <a:t>       1,275 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F8BA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600" b="0" i="0" u="none" strike="noStrike" dirty="0">
                          <a:solidFill>
                            <a:schemeClr val="tx1"/>
                          </a:solidFill>
                          <a:latin typeface="Arial"/>
                        </a:rPr>
                        <a:t>            43 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F8BA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600" b="0" i="0" u="none" strike="noStrike">
                          <a:solidFill>
                            <a:schemeClr val="tx1"/>
                          </a:solidFill>
                          <a:latin typeface="Arial"/>
                        </a:rPr>
                        <a:t>           110 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F8BA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600" b="0" i="0" u="none" strike="noStrike" dirty="0">
                          <a:solidFill>
                            <a:schemeClr val="tx1"/>
                          </a:solidFill>
                          <a:latin typeface="Arial"/>
                        </a:rPr>
                        <a:t>         1,122 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F8BA"/>
                    </a:solidFill>
                  </a:tcPr>
                </a:tc>
              </a:tr>
              <a:tr h="544285">
                <a:tc>
                  <a:txBody>
                    <a:bodyPr/>
                    <a:lstStyle/>
                    <a:p>
                      <a:pPr algn="l" fontAlgn="b"/>
                      <a:r>
                        <a:rPr lang="th-TH" sz="1600" b="0" i="0" u="none" strike="noStrike" dirty="0">
                          <a:solidFill>
                            <a:schemeClr val="tx1"/>
                          </a:solidFill>
                          <a:latin typeface="Arial"/>
                        </a:rPr>
                        <a:t>6</a:t>
                      </a:r>
                      <a:r>
                        <a:rPr lang="th-TH" sz="1600" b="0" i="0" u="none" strike="noStrike" dirty="0" smtClean="0">
                          <a:solidFill>
                            <a:schemeClr val="tx1"/>
                          </a:solidFill>
                          <a:latin typeface="Arial"/>
                        </a:rPr>
                        <a:t>.</a:t>
                      </a:r>
                      <a:r>
                        <a:rPr lang="en-US" sz="1600" b="0" i="0" u="none" strike="noStrike" dirty="0" smtClean="0">
                          <a:solidFill>
                            <a:schemeClr val="tx1"/>
                          </a:solidFill>
                          <a:latin typeface="Arial"/>
                        </a:rPr>
                        <a:t> Skilled </a:t>
                      </a:r>
                      <a:r>
                        <a:rPr lang="en-US" sz="1600" b="0" i="0" u="none" strike="noStrike" dirty="0" err="1" smtClean="0">
                          <a:solidFill>
                            <a:schemeClr val="tx1"/>
                          </a:solidFill>
                          <a:latin typeface="Arial"/>
                        </a:rPr>
                        <a:t>wkrs</a:t>
                      </a:r>
                      <a:r>
                        <a:rPr lang="en-US" sz="1600" b="0" i="0" u="none" strike="noStrike" dirty="0" smtClean="0">
                          <a:solidFill>
                            <a:schemeClr val="tx1"/>
                          </a:solidFill>
                          <a:latin typeface="Arial"/>
                        </a:rPr>
                        <a:t> in </a:t>
                      </a:r>
                      <a:r>
                        <a:rPr lang="en-US" sz="1600" b="0" i="0" u="none" strike="noStrike" dirty="0" err="1" smtClean="0">
                          <a:solidFill>
                            <a:schemeClr val="tx1"/>
                          </a:solidFill>
                          <a:latin typeface="Arial"/>
                        </a:rPr>
                        <a:t>agr</a:t>
                      </a:r>
                      <a:r>
                        <a:rPr lang="en-US" sz="1600" b="0" i="0" u="none" strike="noStrike" dirty="0" smtClean="0">
                          <a:solidFill>
                            <a:schemeClr val="tx1"/>
                          </a:solidFill>
                          <a:latin typeface="Arial"/>
                        </a:rPr>
                        <a:t>. 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F8BA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600" b="0" i="0" u="none" strike="noStrike">
                          <a:solidFill>
                            <a:schemeClr val="tx1"/>
                          </a:solidFill>
                          <a:latin typeface="Arial"/>
                        </a:rPr>
                        <a:t>             32 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F8BA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600" b="0" i="0" u="none" strike="noStrike" dirty="0">
                          <a:solidFill>
                            <a:schemeClr val="tx1"/>
                          </a:solidFill>
                          <a:latin typeface="Arial"/>
                        </a:rPr>
                        <a:t>               3 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F8BA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600" b="0" i="0" u="none" strike="noStrike">
                          <a:solidFill>
                            <a:schemeClr val="tx1"/>
                          </a:solidFill>
                          <a:latin typeface="Arial"/>
                        </a:rPr>
                        <a:t>                4 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F8BA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600" b="0" i="0" u="none" strike="noStrike" dirty="0">
                          <a:solidFill>
                            <a:schemeClr val="tx1"/>
                          </a:solidFill>
                          <a:latin typeface="Arial"/>
                        </a:rPr>
                        <a:t>               25 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F8BA"/>
                    </a:solidFill>
                  </a:tcPr>
                </a:tc>
              </a:tr>
              <a:tr h="272143">
                <a:tc>
                  <a:txBody>
                    <a:bodyPr/>
                    <a:lstStyle/>
                    <a:p>
                      <a:pPr algn="l" fontAlgn="b"/>
                      <a:r>
                        <a:rPr lang="th-TH" sz="1600" b="0" i="0" u="none" strike="noStrike" dirty="0">
                          <a:solidFill>
                            <a:schemeClr val="tx1"/>
                          </a:solidFill>
                          <a:latin typeface="Arial"/>
                        </a:rPr>
                        <a:t>7</a:t>
                      </a:r>
                      <a:r>
                        <a:rPr lang="th-TH" sz="1600" b="0" i="0" u="none" strike="noStrike" dirty="0" smtClean="0">
                          <a:solidFill>
                            <a:schemeClr val="tx1"/>
                          </a:solidFill>
                          <a:latin typeface="Arial"/>
                        </a:rPr>
                        <a:t>.</a:t>
                      </a:r>
                      <a:r>
                        <a:rPr lang="en-US" sz="1600" b="0" i="0" u="none" strike="noStrike" dirty="0" smtClean="0">
                          <a:solidFill>
                            <a:schemeClr val="tx1"/>
                          </a:solidFill>
                          <a:latin typeface="Arial"/>
                        </a:rPr>
                        <a:t> Skilled</a:t>
                      </a:r>
                      <a:r>
                        <a:rPr lang="en-US" sz="1600" b="0" i="0" u="none" strike="noStrike" baseline="0" dirty="0" smtClean="0">
                          <a:solidFill>
                            <a:schemeClr val="tx1"/>
                          </a:solidFill>
                          <a:latin typeface="Arial"/>
                        </a:rPr>
                        <a:t> </a:t>
                      </a:r>
                      <a:r>
                        <a:rPr lang="en-US" sz="1600" b="0" i="0" u="none" strike="noStrike" baseline="0" dirty="0" err="1" smtClean="0">
                          <a:solidFill>
                            <a:schemeClr val="tx1"/>
                          </a:solidFill>
                          <a:latin typeface="Arial"/>
                        </a:rPr>
                        <a:t>wkrs</a:t>
                      </a:r>
                      <a:endParaRPr lang="th-TH" sz="1600" b="0" i="0" u="none" strike="noStrike" dirty="0">
                        <a:solidFill>
                          <a:schemeClr val="tx1"/>
                        </a:solidFill>
                        <a:latin typeface="Arial"/>
                      </a:endParaRP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F8BA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600" b="0" i="0" u="none" strike="noStrike">
                          <a:solidFill>
                            <a:schemeClr val="tx1"/>
                          </a:solidFill>
                          <a:latin typeface="Arial"/>
                        </a:rPr>
                        <a:t>           310 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F8BA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600" b="0" i="0" u="none" strike="noStrike" dirty="0">
                          <a:solidFill>
                            <a:schemeClr val="tx1"/>
                          </a:solidFill>
                          <a:latin typeface="Arial"/>
                        </a:rPr>
                        <a:t>               9 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F8BA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600" b="0" i="0" u="none" strike="noStrike">
                          <a:solidFill>
                            <a:schemeClr val="tx1"/>
                          </a:solidFill>
                          <a:latin typeface="Arial"/>
                        </a:rPr>
                        <a:t>             19 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F8BA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600" b="0" i="0" u="none" strike="noStrike" dirty="0">
                          <a:solidFill>
                            <a:schemeClr val="tx1"/>
                          </a:solidFill>
                          <a:latin typeface="Arial"/>
                        </a:rPr>
                        <a:t>             282 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F8BA"/>
                    </a:solidFill>
                  </a:tcPr>
                </a:tc>
              </a:tr>
              <a:tr h="544285">
                <a:tc>
                  <a:txBody>
                    <a:bodyPr/>
                    <a:lstStyle/>
                    <a:p>
                      <a:pPr algn="l" fontAlgn="b"/>
                      <a:r>
                        <a:rPr lang="th-TH" sz="1600" b="0" i="0" u="none" strike="noStrike" dirty="0">
                          <a:solidFill>
                            <a:schemeClr val="tx1"/>
                          </a:solidFill>
                          <a:latin typeface="Arial"/>
                        </a:rPr>
                        <a:t>8</a:t>
                      </a:r>
                      <a:r>
                        <a:rPr lang="th-TH" sz="1600" b="0" i="0" u="none" strike="noStrike" dirty="0" smtClean="0">
                          <a:solidFill>
                            <a:schemeClr val="tx1"/>
                          </a:solidFill>
                          <a:latin typeface="Arial"/>
                        </a:rPr>
                        <a:t>. </a:t>
                      </a:r>
                      <a:r>
                        <a:rPr lang="en-US" sz="1600" b="0" i="0" u="none" strike="noStrike" dirty="0" smtClean="0">
                          <a:solidFill>
                            <a:schemeClr val="tx1"/>
                          </a:solidFill>
                          <a:latin typeface="Arial"/>
                        </a:rPr>
                        <a:t>Machine operators</a:t>
                      </a:r>
                      <a:endParaRPr lang="th-TH" sz="1600" b="0" i="0" u="none" strike="noStrike" dirty="0">
                        <a:solidFill>
                          <a:schemeClr val="tx1"/>
                        </a:solidFill>
                        <a:latin typeface="Arial"/>
                      </a:endParaRP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F8BA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600" b="0" i="0" u="none" strike="noStrike">
                          <a:solidFill>
                            <a:schemeClr val="tx1"/>
                          </a:solidFill>
                          <a:latin typeface="Arial"/>
                        </a:rPr>
                        <a:t>           468 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F8BA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600" b="0" i="0" u="none" strike="noStrike" dirty="0">
                          <a:solidFill>
                            <a:schemeClr val="tx1"/>
                          </a:solidFill>
                          <a:latin typeface="Arial"/>
                        </a:rPr>
                        <a:t>            24 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F8BA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600" b="0" i="0" u="none" strike="noStrike">
                          <a:solidFill>
                            <a:schemeClr val="tx1"/>
                          </a:solidFill>
                          <a:latin typeface="Arial"/>
                        </a:rPr>
                        <a:t>             22 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F8BA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600" b="0" i="0" u="none" strike="noStrike" dirty="0">
                          <a:solidFill>
                            <a:schemeClr val="tx1"/>
                          </a:solidFill>
                          <a:latin typeface="Arial"/>
                        </a:rPr>
                        <a:t>             422 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F8BA"/>
                    </a:solidFill>
                  </a:tcPr>
                </a:tc>
              </a:tr>
              <a:tr h="272143">
                <a:tc>
                  <a:txBody>
                    <a:bodyPr/>
                    <a:lstStyle/>
                    <a:p>
                      <a:pPr algn="l" fontAlgn="b"/>
                      <a:r>
                        <a:rPr lang="th-TH" sz="1600" b="0" i="0" u="none" strike="noStrike" dirty="0">
                          <a:solidFill>
                            <a:schemeClr val="tx1"/>
                          </a:solidFill>
                          <a:latin typeface="Arial"/>
                        </a:rPr>
                        <a:t>9. </a:t>
                      </a:r>
                      <a:r>
                        <a:rPr lang="en-US" sz="1600" b="0" i="0" u="none" strike="noStrike" dirty="0" smtClean="0">
                          <a:solidFill>
                            <a:schemeClr val="tx1"/>
                          </a:solidFill>
                          <a:latin typeface="Arial"/>
                        </a:rPr>
                        <a:t>Primary </a:t>
                      </a:r>
                      <a:r>
                        <a:rPr lang="en-US" sz="1600" b="0" i="0" u="none" strike="noStrike" dirty="0" err="1" smtClean="0">
                          <a:solidFill>
                            <a:schemeClr val="tx1"/>
                          </a:solidFill>
                          <a:latin typeface="Arial"/>
                        </a:rPr>
                        <a:t>wkrs</a:t>
                      </a:r>
                      <a:endParaRPr lang="th-TH" sz="1600" b="0" i="0" u="none" strike="noStrike" dirty="0">
                        <a:solidFill>
                          <a:schemeClr val="tx1"/>
                        </a:solidFill>
                        <a:latin typeface="Arial"/>
                      </a:endParaRP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F8BA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600" b="0" i="0" u="none" strike="noStrike">
                          <a:solidFill>
                            <a:schemeClr val="tx1"/>
                          </a:solidFill>
                          <a:latin typeface="Arial"/>
                        </a:rPr>
                        <a:t>           263 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F8BA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600" b="0" i="0" u="none" strike="noStrike" dirty="0">
                          <a:solidFill>
                            <a:schemeClr val="tx1"/>
                          </a:solidFill>
                          <a:latin typeface="Arial"/>
                        </a:rPr>
                        <a:t>               2 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F8BA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600" b="0" i="0" u="none" strike="noStrike">
                          <a:solidFill>
                            <a:schemeClr val="tx1"/>
                          </a:solidFill>
                          <a:latin typeface="Arial"/>
                        </a:rPr>
                        <a:t>             53 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F8BA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600" b="0" i="0" u="none" strike="noStrike" dirty="0">
                          <a:solidFill>
                            <a:schemeClr val="tx1"/>
                          </a:solidFill>
                          <a:latin typeface="Arial"/>
                        </a:rPr>
                        <a:t>             208 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F8BA"/>
                    </a:solidFill>
                  </a:tcPr>
                </a:tc>
              </a:tr>
              <a:tr h="272143">
                <a:tc>
                  <a:txBody>
                    <a:bodyPr/>
                    <a:lstStyle/>
                    <a:p>
                      <a:pPr algn="l" fontAlgn="b"/>
                      <a:r>
                        <a:rPr lang="en-US" sz="1600" b="0" i="0" u="none" strike="noStrike" dirty="0">
                          <a:solidFill>
                            <a:schemeClr val="tx1"/>
                          </a:solidFill>
                          <a:latin typeface="Arial"/>
                        </a:rPr>
                        <a:t>T </a:t>
                      </a:r>
                      <a:r>
                        <a:rPr lang="en-US" sz="1600" b="0" i="0" u="none" strike="noStrike" dirty="0" smtClean="0">
                          <a:solidFill>
                            <a:schemeClr val="tx1"/>
                          </a:solidFill>
                          <a:latin typeface="Arial"/>
                        </a:rPr>
                        <a:t>Trainees</a:t>
                      </a:r>
                      <a:endParaRPr lang="en-US" sz="1600" b="0" i="0" u="none" strike="noStrike" dirty="0">
                        <a:solidFill>
                          <a:schemeClr val="tx1"/>
                        </a:solidFill>
                        <a:latin typeface="Arial"/>
                      </a:endParaRP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F8BA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600" b="0" i="0" u="none" strike="noStrike">
                          <a:solidFill>
                            <a:schemeClr val="tx1"/>
                          </a:solidFill>
                          <a:latin typeface="Arial"/>
                        </a:rPr>
                        <a:t>           448 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F8BA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600" b="0" i="0" u="none" strike="noStrike" dirty="0">
                          <a:solidFill>
                            <a:schemeClr val="tx1"/>
                          </a:solidFill>
                          <a:latin typeface="Arial"/>
                        </a:rPr>
                        <a:t>            56 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F8BA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600" b="0" i="0" u="none" strike="noStrike">
                          <a:solidFill>
                            <a:schemeClr val="tx1"/>
                          </a:solidFill>
                          <a:latin typeface="Arial"/>
                        </a:rPr>
                        <a:t>             56 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F8BA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600" b="0" i="0" u="none" strike="noStrike" dirty="0">
                          <a:solidFill>
                            <a:schemeClr val="tx1"/>
                          </a:solidFill>
                          <a:latin typeface="Arial"/>
                        </a:rPr>
                        <a:t>             336 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F8BA"/>
                    </a:solidFill>
                  </a:tcPr>
                </a:tc>
              </a:tr>
              <a:tr h="290852">
                <a:tc>
                  <a:txBody>
                    <a:bodyPr/>
                    <a:lstStyle/>
                    <a:p>
                      <a:pPr algn="l" fontAlgn="b"/>
                      <a:r>
                        <a:rPr lang="en-US" sz="1600" b="0" i="0" u="none" strike="noStrike" dirty="0" smtClean="0">
                          <a:solidFill>
                            <a:schemeClr val="tx1"/>
                          </a:solidFill>
                          <a:latin typeface="Arial"/>
                        </a:rPr>
                        <a:t>X Others</a:t>
                      </a:r>
                      <a:endParaRPr lang="th-TH" sz="1600" b="0" i="0" u="none" strike="noStrike" dirty="0">
                        <a:solidFill>
                          <a:schemeClr val="tx1"/>
                        </a:solidFill>
                        <a:latin typeface="Arial"/>
                      </a:endParaRP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F8BA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800" b="0" i="0" u="none" strike="noStrike">
                          <a:solidFill>
                            <a:schemeClr val="tx1"/>
                          </a:solidFill>
                          <a:latin typeface="Arial"/>
                        </a:rPr>
                        <a:t> - 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F8BA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800" b="0" i="0" u="none" strike="noStrike" dirty="0">
                          <a:solidFill>
                            <a:schemeClr val="tx1"/>
                          </a:solidFill>
                          <a:latin typeface="Arial"/>
                        </a:rPr>
                        <a:t> - 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F8BA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800" b="0" i="0" u="none" strike="noStrike">
                          <a:solidFill>
                            <a:schemeClr val="tx1"/>
                          </a:solidFill>
                          <a:latin typeface="Arial"/>
                        </a:rPr>
                        <a:t> - 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F8BA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800" b="0" i="0" u="none" strike="noStrike" dirty="0">
                          <a:solidFill>
                            <a:schemeClr val="tx1"/>
                          </a:solidFill>
                          <a:latin typeface="Arial"/>
                        </a:rPr>
                        <a:t> - 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F8BA"/>
                    </a:solidFill>
                  </a:tcPr>
                </a:tc>
              </a:tr>
              <a:tr h="272143">
                <a:tc gridSpan="4">
                  <a:txBody>
                    <a:bodyPr/>
                    <a:lstStyle/>
                    <a:p>
                      <a:pPr algn="l" fontAlgn="b"/>
                      <a:r>
                        <a:rPr lang="th-TH" sz="1200" b="0" i="0" u="none" strike="noStrike" dirty="0" smtClean="0">
                          <a:solidFill>
                            <a:srgbClr val="000000"/>
                          </a:solidFill>
                          <a:latin typeface="Arial"/>
                        </a:rPr>
                        <a:t>*</a:t>
                      </a:r>
                      <a:r>
                        <a:rPr lang="en-US" sz="1200" b="0" i="0" u="none" strike="noStrike" dirty="0" smtClean="0">
                          <a:solidFill>
                            <a:srgbClr val="000000"/>
                          </a:solidFill>
                          <a:latin typeface="Arial"/>
                        </a:rPr>
                        <a:t> = Cambodia, Myanmar, Malaysia, Laos, Vietnam, Singapore, Indonesia</a:t>
                      </a:r>
                      <a:endParaRPr lang="th-TH" sz="1200" b="0" i="0" u="none" strike="noStrike" dirty="0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fontAlgn="b"/>
                      <a:endParaRPr lang="en-US" sz="900" b="0" i="0" u="none" strike="noStrike" dirty="0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272143">
                <a:tc gridSpan="2">
                  <a:txBody>
                    <a:bodyPr/>
                    <a:lstStyle/>
                    <a:p>
                      <a:pPr algn="l" fontAlgn="b"/>
                      <a:r>
                        <a:rPr lang="th-TH" sz="1200" b="0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** </a:t>
                      </a:r>
                      <a:r>
                        <a:rPr lang="en-US" sz="1200" b="0" i="0" u="none" strike="noStrike" dirty="0" smtClean="0">
                          <a:solidFill>
                            <a:srgbClr val="000000"/>
                          </a:solidFill>
                          <a:latin typeface="Arial"/>
                        </a:rPr>
                        <a:t>=ASEAN</a:t>
                      </a:r>
                      <a:r>
                        <a:rPr lang="en-US" sz="1200" b="0" i="0" u="none" strike="noStrike" baseline="0" dirty="0" smtClean="0">
                          <a:solidFill>
                            <a:srgbClr val="000000"/>
                          </a:solidFill>
                          <a:latin typeface="Arial"/>
                        </a:rPr>
                        <a:t> 7 + Philippines</a:t>
                      </a:r>
                      <a:endParaRPr lang="th-TH" sz="1200" b="0" i="0" u="none" strike="noStrike" dirty="0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fontAlgn="b"/>
                      <a:endParaRPr lang="en-US" sz="900" b="0" i="0" u="none" strike="noStrike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n-US" sz="900" b="0" i="0" u="none" strike="noStrike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n-US" sz="900" b="0" i="0" u="none" strike="noStrike" dirty="0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</a:tbl>
          </a:graphicData>
        </a:graphic>
      </p:graphicFrame>
      <p:sp>
        <p:nvSpPr>
          <p:cNvPr id="5" name="TextBox 4"/>
          <p:cNvSpPr txBox="1"/>
          <p:nvPr/>
        </p:nvSpPr>
        <p:spPr>
          <a:xfrm>
            <a:off x="0" y="285728"/>
            <a:ext cx="91440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b="1" dirty="0">
                <a:solidFill>
                  <a:prstClr val="black"/>
                </a:solidFill>
              </a:rPr>
              <a:t>Regular foreign </a:t>
            </a:r>
            <a:r>
              <a:rPr lang="en-US" sz="2000" b="1" dirty="0" err="1">
                <a:solidFill>
                  <a:prstClr val="black"/>
                </a:solidFill>
              </a:rPr>
              <a:t>labour</a:t>
            </a:r>
            <a:r>
              <a:rPr lang="en-US" sz="2000" b="1" dirty="0">
                <a:solidFill>
                  <a:prstClr val="black"/>
                </a:solidFill>
              </a:rPr>
              <a:t> under Art </a:t>
            </a:r>
            <a:r>
              <a:rPr lang="th-TH" sz="2000" b="1" dirty="0">
                <a:solidFill>
                  <a:prstClr val="black"/>
                </a:solidFill>
              </a:rPr>
              <a:t>9 (</a:t>
            </a:r>
            <a:r>
              <a:rPr lang="en-US" sz="2000" b="1" dirty="0">
                <a:solidFill>
                  <a:prstClr val="black"/>
                </a:solidFill>
              </a:rPr>
              <a:t>General-Employment) Stock 2011</a:t>
            </a:r>
          </a:p>
        </p:txBody>
      </p:sp>
      <p:sp>
        <p:nvSpPr>
          <p:cNvPr id="6" name="Rounded Rectangle 5"/>
          <p:cNvSpPr/>
          <p:nvPr/>
        </p:nvSpPr>
        <p:spPr>
          <a:xfrm>
            <a:off x="4857752" y="6429396"/>
            <a:ext cx="4071966" cy="357190"/>
          </a:xfrm>
          <a:prstGeom prst="roundRect">
            <a:avLst/>
          </a:prstGeom>
          <a:solidFill>
            <a:schemeClr val="accent3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800" dirty="0">
                <a:solidFill>
                  <a:prstClr val="black"/>
                </a:solidFill>
              </a:rPr>
              <a:t>From ASEAN</a:t>
            </a:r>
            <a:r>
              <a:rPr lang="th-TH" sz="1800" dirty="0">
                <a:solidFill>
                  <a:prstClr val="black"/>
                </a:solidFill>
              </a:rPr>
              <a:t>15.2 </a:t>
            </a:r>
            <a:r>
              <a:rPr lang="en-US" sz="1800" dirty="0">
                <a:solidFill>
                  <a:prstClr val="black"/>
                </a:solidFill>
              </a:rPr>
              <a:t>%</a:t>
            </a:r>
            <a:r>
              <a:rPr lang="th-TH" sz="1800" dirty="0">
                <a:solidFill>
                  <a:prstClr val="black"/>
                </a:solidFill>
              </a:rPr>
              <a:t>  </a:t>
            </a:r>
            <a:r>
              <a:rPr lang="en-US" sz="1800" dirty="0">
                <a:solidFill>
                  <a:prstClr val="black"/>
                </a:solidFill>
              </a:rPr>
              <a:t>Others </a:t>
            </a:r>
            <a:r>
              <a:rPr lang="th-TH" sz="1800" dirty="0">
                <a:solidFill>
                  <a:prstClr val="black"/>
                </a:solidFill>
              </a:rPr>
              <a:t>84.8 </a:t>
            </a:r>
            <a:r>
              <a:rPr lang="en-US" sz="1800" dirty="0">
                <a:solidFill>
                  <a:prstClr val="black"/>
                </a:solidFill>
              </a:rPr>
              <a:t>%</a:t>
            </a: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C41F88-FF31-4B33-9DA0-0647C7789B83}" type="slidenum">
              <a:rPr lang="en-US" smtClean="0">
                <a:solidFill>
                  <a:prstClr val="black"/>
                </a:solidFill>
              </a:rPr>
              <a:pPr/>
              <a:t>7</a:t>
            </a:fld>
            <a:endParaRPr lang="th-TH">
              <a:solidFill>
                <a:prstClr val="black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" name="Table 2"/>
          <p:cNvGraphicFramePr>
            <a:graphicFrameLocks noGrp="1"/>
          </p:cNvGraphicFramePr>
          <p:nvPr/>
        </p:nvGraphicFramePr>
        <p:xfrm>
          <a:off x="104929" y="1357293"/>
          <a:ext cx="8929719" cy="5000664"/>
        </p:xfrm>
        <a:graphic>
          <a:graphicData uri="http://schemas.openxmlformats.org/drawingml/2006/table">
            <a:tbl>
              <a:tblPr/>
              <a:tblGrid>
                <a:gridCol w="3815476"/>
                <a:gridCol w="1013148"/>
                <a:gridCol w="1013148"/>
                <a:gridCol w="1018538"/>
                <a:gridCol w="970036"/>
                <a:gridCol w="1099373"/>
              </a:tblGrid>
              <a:tr h="265112">
                <a:tc rowSpan="2">
                  <a:txBody>
                    <a:bodyPr/>
                    <a:lstStyle/>
                    <a:p>
                      <a:pPr algn="ctr" fontAlgn="ctr"/>
                      <a:r>
                        <a:rPr lang="en-US" sz="1400" b="1" i="0" u="none" strike="noStrike" dirty="0" smtClean="0">
                          <a:solidFill>
                            <a:srgbClr val="3F3F3F"/>
                          </a:solidFill>
                          <a:latin typeface="Arial"/>
                        </a:rPr>
                        <a:t>Occupations</a:t>
                      </a:r>
                      <a:endParaRPr lang="en-US" sz="1400" b="1" i="0" u="none" strike="noStrike" dirty="0">
                        <a:solidFill>
                          <a:srgbClr val="3F3F3F"/>
                        </a:solidFill>
                        <a:latin typeface="Arial"/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F8BA"/>
                    </a:solidFill>
                  </a:tcPr>
                </a:tc>
                <a:tc rowSpan="2">
                  <a:txBody>
                    <a:bodyPr/>
                    <a:lstStyle/>
                    <a:p>
                      <a:pPr algn="ctr" fontAlgn="ctr"/>
                      <a:r>
                        <a:rPr lang="en-US" sz="1400" b="1" i="0" u="none" strike="noStrike" dirty="0" smtClean="0">
                          <a:solidFill>
                            <a:srgbClr val="3F3F3F"/>
                          </a:solidFill>
                          <a:latin typeface="Arial"/>
                        </a:rPr>
                        <a:t/>
                      </a:r>
                      <a:br>
                        <a:rPr lang="en-US" sz="1400" b="1" i="0" u="none" strike="noStrike" dirty="0" smtClean="0">
                          <a:solidFill>
                            <a:srgbClr val="3F3F3F"/>
                          </a:solidFill>
                          <a:latin typeface="Arial"/>
                        </a:rPr>
                      </a:br>
                      <a:r>
                        <a:rPr lang="en-US" sz="1400" b="1" i="0" u="none" strike="noStrike" dirty="0" smtClean="0">
                          <a:solidFill>
                            <a:srgbClr val="3F3F3F"/>
                          </a:solidFill>
                          <a:latin typeface="Arial"/>
                        </a:rPr>
                        <a:t>Total</a:t>
                      </a:r>
                      <a:endParaRPr lang="th-TH" sz="1400" b="1" i="0" u="none" strike="noStrike" dirty="0">
                        <a:solidFill>
                          <a:srgbClr val="3F3F3F"/>
                        </a:solidFill>
                        <a:latin typeface="Arial"/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F8BA"/>
                    </a:solidFill>
                  </a:tcPr>
                </a:tc>
                <a:tc gridSpan="4">
                  <a:txBody>
                    <a:bodyPr/>
                    <a:lstStyle/>
                    <a:p>
                      <a:pPr algn="ctr" fontAlgn="ctr"/>
                      <a:r>
                        <a:rPr lang="en-US" sz="1100" b="1" i="0" u="none" strike="noStrike" dirty="0" smtClean="0">
                          <a:solidFill>
                            <a:srgbClr val="3F3F3F"/>
                          </a:solidFill>
                          <a:latin typeface="Arial"/>
                        </a:rPr>
                        <a:t>Nationality</a:t>
                      </a:r>
                      <a:endParaRPr lang="th-TH" sz="1100" b="1" i="0" u="none" strike="noStrike" dirty="0">
                        <a:solidFill>
                          <a:srgbClr val="3F3F3F"/>
                        </a:solidFill>
                        <a:latin typeface="Arial"/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2F2F2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</a:tr>
              <a:tr h="530221"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400" b="1" i="0" u="none" strike="noStrike" dirty="0" smtClean="0">
                          <a:solidFill>
                            <a:srgbClr val="3F3F3F"/>
                          </a:solidFill>
                          <a:latin typeface="Arial"/>
                        </a:rPr>
                        <a:t>Phil</a:t>
                      </a:r>
                      <a:endParaRPr lang="th-TH" sz="1400" b="1" i="0" u="none" strike="noStrike" dirty="0">
                        <a:solidFill>
                          <a:srgbClr val="3F3F3F"/>
                        </a:solidFill>
                        <a:latin typeface="Arial"/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F8BA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400" b="1" i="0" u="none" strike="noStrike" dirty="0" smtClean="0">
                          <a:solidFill>
                            <a:srgbClr val="3F3F3F"/>
                          </a:solidFill>
                          <a:latin typeface="Arial"/>
                        </a:rPr>
                        <a:t>ASEAN</a:t>
                      </a:r>
                      <a:r>
                        <a:rPr lang="en-US" sz="1400" b="1" i="0" u="none" strike="noStrike" baseline="0" dirty="0" smtClean="0">
                          <a:solidFill>
                            <a:srgbClr val="3F3F3F"/>
                          </a:solidFill>
                          <a:latin typeface="Arial"/>
                        </a:rPr>
                        <a:t> 7</a:t>
                      </a:r>
                      <a:r>
                        <a:rPr lang="th-TH" sz="1400" b="1" i="0" u="none" strike="noStrike" dirty="0" smtClean="0">
                          <a:solidFill>
                            <a:srgbClr val="3F3F3F"/>
                          </a:solidFill>
                          <a:latin typeface="Arial"/>
                        </a:rPr>
                        <a:t>*</a:t>
                      </a:r>
                      <a:endParaRPr lang="th-TH" sz="1400" b="1" i="0" u="none" strike="noStrike" dirty="0">
                        <a:solidFill>
                          <a:srgbClr val="3F3F3F"/>
                        </a:solidFill>
                        <a:latin typeface="Arial"/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F8BA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400" b="1" i="0" u="none" strike="noStrike" dirty="0" smtClean="0">
                          <a:solidFill>
                            <a:srgbClr val="3F3F3F"/>
                          </a:solidFill>
                          <a:latin typeface="Arial"/>
                        </a:rPr>
                        <a:t>ASEAN</a:t>
                      </a:r>
                      <a:r>
                        <a:rPr lang="en-US" sz="1400" b="1" i="0" u="none" strike="noStrike" baseline="0" dirty="0" smtClean="0">
                          <a:solidFill>
                            <a:srgbClr val="3F3F3F"/>
                          </a:solidFill>
                          <a:latin typeface="Arial"/>
                        </a:rPr>
                        <a:t> 8</a:t>
                      </a:r>
                      <a:r>
                        <a:rPr lang="th-TH" sz="1400" b="1" i="0" u="none" strike="noStrike" dirty="0" smtClean="0">
                          <a:solidFill>
                            <a:srgbClr val="3F3F3F"/>
                          </a:solidFill>
                          <a:latin typeface="Arial"/>
                        </a:rPr>
                        <a:t>**</a:t>
                      </a:r>
                      <a:endParaRPr lang="th-TH" sz="1400" b="1" i="0" u="none" strike="noStrike" dirty="0">
                        <a:solidFill>
                          <a:srgbClr val="3F3F3F"/>
                        </a:solidFill>
                        <a:latin typeface="Arial"/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400" b="1" i="0" u="none" strike="noStrike" dirty="0" smtClean="0">
                          <a:solidFill>
                            <a:srgbClr val="3F3F3F"/>
                          </a:solidFill>
                          <a:latin typeface="Arial"/>
                        </a:rPr>
                        <a:t>Other</a:t>
                      </a:r>
                      <a:endParaRPr lang="th-TH" sz="1400" b="1" i="0" u="none" strike="noStrike" dirty="0">
                        <a:solidFill>
                          <a:srgbClr val="3F3F3F"/>
                        </a:solidFill>
                        <a:latin typeface="Arial"/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F8BA"/>
                    </a:solidFill>
                  </a:tcPr>
                </a:tc>
              </a:tr>
              <a:tr h="265112">
                <a:tc>
                  <a:txBody>
                    <a:bodyPr/>
                    <a:lstStyle/>
                    <a:p>
                      <a:pPr algn="l" fontAlgn="ctr"/>
                      <a:r>
                        <a:rPr lang="th-TH" sz="1400" b="1" i="0" u="none" strike="noStrike" dirty="0" smtClean="0">
                          <a:solidFill>
                            <a:srgbClr val="3F3F3F"/>
                          </a:solidFill>
                          <a:latin typeface="Arial"/>
                        </a:rPr>
                        <a:t> </a:t>
                      </a:r>
                      <a:r>
                        <a:rPr lang="en-US" sz="1400" b="1" i="0" u="none" strike="noStrike" dirty="0" smtClean="0">
                          <a:solidFill>
                            <a:srgbClr val="3F3F3F"/>
                          </a:solidFill>
                          <a:latin typeface="Arial"/>
                        </a:rPr>
                        <a:t>Total positions </a:t>
                      </a:r>
                      <a:endParaRPr lang="th-TH" sz="1400" b="1" i="0" u="none" strike="noStrike" dirty="0">
                        <a:solidFill>
                          <a:srgbClr val="3F3F3F"/>
                        </a:solidFill>
                        <a:latin typeface="Arial"/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F8BA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600" b="1" i="0" u="none" strike="noStrike" dirty="0">
                          <a:solidFill>
                            <a:srgbClr val="FF0000"/>
                          </a:solidFill>
                          <a:latin typeface="Arial"/>
                          <a:cs typeface="+mn-cs"/>
                        </a:rPr>
                        <a:t>     80,985 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F8BA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600" b="1" i="0" u="none" strike="noStrike" dirty="0">
                          <a:solidFill>
                            <a:srgbClr val="FF0000"/>
                          </a:solidFill>
                          <a:latin typeface="Arial"/>
                          <a:cs typeface="+mn-cs"/>
                        </a:rPr>
                        <a:t>       7,192 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F8BA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600" b="1" i="0" u="none" strike="noStrike" dirty="0">
                          <a:solidFill>
                            <a:srgbClr val="FF0000"/>
                          </a:solidFill>
                          <a:latin typeface="Arial"/>
                          <a:cs typeface="+mn-cs"/>
                        </a:rPr>
                        <a:t>        5,111 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F8BA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600" b="1" i="0" u="none" strike="noStrike" dirty="0">
                          <a:solidFill>
                            <a:srgbClr val="FF0000"/>
                          </a:solidFill>
                          <a:latin typeface="Arial"/>
                          <a:cs typeface="+mn-cs"/>
                        </a:rPr>
                        <a:t>    12,303 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600" b="1" i="0" u="none" strike="noStrike" dirty="0">
                          <a:solidFill>
                            <a:srgbClr val="FF0000"/>
                          </a:solidFill>
                          <a:latin typeface="Arial"/>
                          <a:cs typeface="+mn-cs"/>
                        </a:rPr>
                        <a:t>       68,682 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F8BA"/>
                    </a:solidFill>
                  </a:tcPr>
                </a:tc>
              </a:tr>
              <a:tr h="265112">
                <a:tc>
                  <a:txBody>
                    <a:bodyPr/>
                    <a:lstStyle/>
                    <a:p>
                      <a:pPr algn="l" fontAlgn="b"/>
                      <a:r>
                        <a:rPr lang="en-US" sz="1400" b="1" i="0" u="none" strike="noStrike" dirty="0" smtClean="0">
                          <a:solidFill>
                            <a:srgbClr val="3F3F3F"/>
                          </a:solidFill>
                          <a:latin typeface="Arial"/>
                        </a:rPr>
                        <a:t>Total (100%)</a:t>
                      </a:r>
                      <a:endParaRPr lang="en-US" sz="1400" b="1" i="0" u="none" strike="noStrike" dirty="0">
                        <a:solidFill>
                          <a:srgbClr val="3F3F3F"/>
                        </a:solidFill>
                        <a:latin typeface="Arial"/>
                      </a:endParaRP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F8BA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400" b="1" i="0" u="none" strike="noStrike" dirty="0">
                          <a:solidFill>
                            <a:srgbClr val="3F3F3F"/>
                          </a:solidFill>
                          <a:latin typeface="Arial"/>
                        </a:rPr>
                        <a:t>       100.0 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F8BA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400" b="1" i="0" u="none" strike="noStrike" dirty="0">
                          <a:solidFill>
                            <a:srgbClr val="3F3F3F"/>
                          </a:solidFill>
                          <a:latin typeface="Arial"/>
                        </a:rPr>
                        <a:t>       100.0 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F8BA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400" b="1" i="0" u="none" strike="noStrike" dirty="0">
                          <a:solidFill>
                            <a:srgbClr val="3F3F3F"/>
                          </a:solidFill>
                          <a:latin typeface="Arial"/>
                        </a:rPr>
                        <a:t>        100.0 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F8BA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600" b="1" i="0" u="none" strike="noStrike" dirty="0">
                          <a:solidFill>
                            <a:srgbClr val="3F3F3F"/>
                          </a:solidFill>
                          <a:latin typeface="Arial"/>
                        </a:rPr>
                        <a:t>       100.0 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400" b="1" i="0" u="none" strike="noStrike" dirty="0">
                          <a:solidFill>
                            <a:srgbClr val="3F3F3F"/>
                          </a:solidFill>
                          <a:latin typeface="Arial"/>
                        </a:rPr>
                        <a:t>         100.0 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F8BA"/>
                    </a:solidFill>
                  </a:tcPr>
                </a:tc>
              </a:tr>
              <a:tr h="265112">
                <a:tc>
                  <a:txBody>
                    <a:bodyPr/>
                    <a:lstStyle/>
                    <a:p>
                      <a:pPr algn="l" fontAlgn="b"/>
                      <a:r>
                        <a:rPr lang="th-TH" sz="1600" b="0" i="0" u="none" strike="noStrike" dirty="0">
                          <a:solidFill>
                            <a:schemeClr val="tx1"/>
                          </a:solidFill>
                          <a:latin typeface="Arial"/>
                        </a:rPr>
                        <a:t>1</a:t>
                      </a:r>
                      <a:r>
                        <a:rPr lang="th-TH" sz="1600" b="0" i="0" u="none" strike="noStrike" dirty="0" smtClean="0">
                          <a:solidFill>
                            <a:schemeClr val="tx1"/>
                          </a:solidFill>
                          <a:latin typeface="Arial"/>
                        </a:rPr>
                        <a:t>. </a:t>
                      </a:r>
                      <a:r>
                        <a:rPr lang="en-US" sz="1600" b="0" i="0" u="none" strike="noStrike" dirty="0" smtClean="0">
                          <a:solidFill>
                            <a:schemeClr val="tx1"/>
                          </a:solidFill>
                          <a:latin typeface="Arial"/>
                        </a:rPr>
                        <a:t>Legislatives, exec., managers</a:t>
                      </a:r>
                      <a:endParaRPr lang="th-TH" sz="1600" b="1" i="0" u="none" strike="noStrike" dirty="0">
                        <a:solidFill>
                          <a:schemeClr val="tx1"/>
                        </a:solidFill>
                        <a:latin typeface="Arial"/>
                      </a:endParaRP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F8BA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400" b="0" i="0" u="none" strike="noStrike">
                          <a:solidFill>
                            <a:srgbClr val="3F3F3F"/>
                          </a:solidFill>
                          <a:latin typeface="Arial"/>
                        </a:rPr>
                        <a:t>       100.0 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F8BA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400" b="0" i="0" u="none" strike="noStrike">
                          <a:solidFill>
                            <a:srgbClr val="3F3F3F"/>
                          </a:solidFill>
                          <a:latin typeface="Arial"/>
                        </a:rPr>
                        <a:t>         15.7 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F8BA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400" b="0" i="0" u="none" strike="noStrike" dirty="0">
                          <a:solidFill>
                            <a:srgbClr val="3F3F3F"/>
                          </a:solidFill>
                          <a:latin typeface="Arial"/>
                        </a:rPr>
                        <a:t>          63.5 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F8BA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600" b="1" i="0" u="none" strike="noStrike" dirty="0">
                          <a:solidFill>
                            <a:srgbClr val="3F3F3F"/>
                          </a:solidFill>
                          <a:latin typeface="Arial"/>
                        </a:rPr>
                        <a:t>         35.6 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400" b="0" i="0" u="none" strike="noStrike" dirty="0">
                          <a:solidFill>
                            <a:srgbClr val="3F3F3F"/>
                          </a:solidFill>
                          <a:latin typeface="Arial"/>
                        </a:rPr>
                        <a:t>            63.4 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F8BA"/>
                    </a:solidFill>
                  </a:tcPr>
                </a:tc>
              </a:tr>
              <a:tr h="265112">
                <a:tc>
                  <a:txBody>
                    <a:bodyPr/>
                    <a:lstStyle/>
                    <a:p>
                      <a:pPr algn="l" fontAlgn="b"/>
                      <a:r>
                        <a:rPr lang="th-TH" sz="1600" b="0" i="0" u="none" strike="noStrike" dirty="0">
                          <a:solidFill>
                            <a:schemeClr val="tx1"/>
                          </a:solidFill>
                          <a:latin typeface="Arial"/>
                        </a:rPr>
                        <a:t>2</a:t>
                      </a:r>
                      <a:r>
                        <a:rPr lang="th-TH" sz="1600" b="0" i="0" u="none" strike="noStrike" dirty="0" smtClean="0">
                          <a:solidFill>
                            <a:schemeClr val="tx1"/>
                          </a:solidFill>
                          <a:latin typeface="Arial"/>
                        </a:rPr>
                        <a:t>.</a:t>
                      </a:r>
                      <a:r>
                        <a:rPr lang="en-US" sz="1600" b="0" i="0" u="none" strike="noStrike" dirty="0" smtClean="0">
                          <a:solidFill>
                            <a:schemeClr val="tx1"/>
                          </a:solidFill>
                          <a:latin typeface="Arial"/>
                        </a:rPr>
                        <a:t> Professionals</a:t>
                      </a:r>
                      <a:endParaRPr lang="en-US" sz="1600" b="0" i="0" u="none" strike="noStrike" dirty="0">
                        <a:solidFill>
                          <a:schemeClr val="tx1"/>
                        </a:solidFill>
                        <a:latin typeface="Arial"/>
                      </a:endParaRP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F8BA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400" b="0" i="0" u="none" strike="noStrike">
                          <a:solidFill>
                            <a:srgbClr val="3F3F3F"/>
                          </a:solidFill>
                          <a:latin typeface="Arial"/>
                        </a:rPr>
                        <a:t>       100.0 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F8BA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400" b="0" i="0" u="none" strike="noStrike">
                          <a:solidFill>
                            <a:srgbClr val="3F3F3F"/>
                          </a:solidFill>
                          <a:latin typeface="Arial"/>
                        </a:rPr>
                        <a:t>         75.2 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F8BA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400" b="0" i="0" u="none" strike="noStrike" dirty="0">
                          <a:solidFill>
                            <a:srgbClr val="3F3F3F"/>
                          </a:solidFill>
                          <a:latin typeface="Arial"/>
                        </a:rPr>
                        <a:t>          20.4 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F8BA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600" b="1" i="0" u="none" strike="noStrike" dirty="0">
                          <a:solidFill>
                            <a:srgbClr val="3F3F3F"/>
                          </a:solidFill>
                          <a:latin typeface="Arial"/>
                        </a:rPr>
                        <a:t>         52.5 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400" b="0" i="0" u="none" strike="noStrike" dirty="0">
                          <a:solidFill>
                            <a:srgbClr val="3F3F3F"/>
                          </a:solidFill>
                          <a:latin typeface="Arial"/>
                        </a:rPr>
                        <a:t>            25.8 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F8BA"/>
                    </a:solidFill>
                  </a:tcPr>
                </a:tc>
              </a:tr>
              <a:tr h="265112">
                <a:tc>
                  <a:txBody>
                    <a:bodyPr/>
                    <a:lstStyle/>
                    <a:p>
                      <a:pPr algn="l" fontAlgn="b"/>
                      <a:r>
                        <a:rPr lang="th-TH" sz="1600" b="0" i="0" u="none" strike="noStrike" dirty="0">
                          <a:solidFill>
                            <a:schemeClr val="tx1"/>
                          </a:solidFill>
                          <a:latin typeface="Arial"/>
                        </a:rPr>
                        <a:t>3</a:t>
                      </a:r>
                      <a:r>
                        <a:rPr lang="th-TH" sz="1600" b="0" i="0" u="none" strike="noStrike" dirty="0" smtClean="0">
                          <a:solidFill>
                            <a:schemeClr val="tx1"/>
                          </a:solidFill>
                          <a:latin typeface="Arial"/>
                        </a:rPr>
                        <a:t>.</a:t>
                      </a:r>
                      <a:r>
                        <a:rPr lang="en-US" sz="1600" b="0" i="0" u="none" strike="noStrike" dirty="0" smtClean="0">
                          <a:solidFill>
                            <a:schemeClr val="tx1"/>
                          </a:solidFill>
                          <a:latin typeface="Arial"/>
                        </a:rPr>
                        <a:t> Technicians</a:t>
                      </a:r>
                      <a:r>
                        <a:rPr lang="en-US" sz="1600" b="0" i="0" u="none" strike="noStrike" baseline="0" dirty="0" smtClean="0">
                          <a:solidFill>
                            <a:schemeClr val="tx1"/>
                          </a:solidFill>
                          <a:latin typeface="Arial"/>
                        </a:rPr>
                        <a:t> </a:t>
                      </a:r>
                      <a:r>
                        <a:rPr lang="th-TH" sz="1600" b="0" i="0" u="none" strike="noStrike" dirty="0" smtClean="0">
                          <a:solidFill>
                            <a:schemeClr val="tx1"/>
                          </a:solidFill>
                          <a:latin typeface="Arial"/>
                        </a:rPr>
                        <a:t> </a:t>
                      </a:r>
                      <a:endParaRPr lang="th-TH" sz="1600" b="0" i="0" u="none" strike="noStrike" dirty="0">
                        <a:solidFill>
                          <a:schemeClr val="tx1"/>
                        </a:solidFill>
                        <a:latin typeface="Arial"/>
                      </a:endParaRP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F8BA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400" b="0" i="0" u="none" strike="noStrike">
                          <a:solidFill>
                            <a:srgbClr val="3F3F3F"/>
                          </a:solidFill>
                          <a:latin typeface="Arial"/>
                        </a:rPr>
                        <a:t>       100.0 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F8BA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400" b="0" i="0" u="none" strike="noStrike">
                          <a:solidFill>
                            <a:srgbClr val="3F3F3F"/>
                          </a:solidFill>
                          <a:latin typeface="Arial"/>
                        </a:rPr>
                        <a:t>           5.2 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F8BA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400" b="0" i="0" u="none" strike="noStrike" dirty="0">
                          <a:solidFill>
                            <a:srgbClr val="3F3F3F"/>
                          </a:solidFill>
                          <a:latin typeface="Arial"/>
                        </a:rPr>
                        <a:t>            8.1 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F8BA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600" b="1" i="0" u="none" strike="noStrike" dirty="0">
                          <a:solidFill>
                            <a:srgbClr val="3F3F3F"/>
                          </a:solidFill>
                          <a:latin typeface="Arial"/>
                        </a:rPr>
                        <a:t>           6.4 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400" b="0" i="0" u="none" strike="noStrike" dirty="0">
                          <a:solidFill>
                            <a:srgbClr val="3F3F3F"/>
                          </a:solidFill>
                          <a:latin typeface="Arial"/>
                        </a:rPr>
                        <a:t>              5.8 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F8BA"/>
                    </a:solidFill>
                  </a:tcPr>
                </a:tc>
              </a:tr>
              <a:tr h="265112">
                <a:tc>
                  <a:txBody>
                    <a:bodyPr/>
                    <a:lstStyle/>
                    <a:p>
                      <a:pPr algn="l" fontAlgn="b"/>
                      <a:r>
                        <a:rPr lang="th-TH" sz="1600" b="0" i="0" u="none" strike="noStrike" dirty="0">
                          <a:solidFill>
                            <a:schemeClr val="tx1"/>
                          </a:solidFill>
                          <a:latin typeface="Arial"/>
                        </a:rPr>
                        <a:t>4</a:t>
                      </a:r>
                      <a:r>
                        <a:rPr lang="th-TH" sz="1600" b="0" i="0" u="none" strike="noStrike" dirty="0" smtClean="0">
                          <a:solidFill>
                            <a:schemeClr val="tx1"/>
                          </a:solidFill>
                          <a:latin typeface="Arial"/>
                        </a:rPr>
                        <a:t>. </a:t>
                      </a:r>
                      <a:r>
                        <a:rPr lang="en-US" sz="1600" b="0" i="0" u="none" strike="noStrike" dirty="0" smtClean="0">
                          <a:solidFill>
                            <a:schemeClr val="tx1"/>
                          </a:solidFill>
                          <a:latin typeface="Arial"/>
                        </a:rPr>
                        <a:t>Clerks</a:t>
                      </a:r>
                      <a:endParaRPr lang="en-US" sz="1600" b="0" i="0" u="none" strike="noStrike" dirty="0">
                        <a:solidFill>
                          <a:schemeClr val="tx1"/>
                        </a:solidFill>
                        <a:latin typeface="Arial"/>
                      </a:endParaRP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F8BA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400" b="0" i="0" u="none" strike="noStrike">
                          <a:solidFill>
                            <a:srgbClr val="3F3F3F"/>
                          </a:solidFill>
                          <a:latin typeface="Arial"/>
                        </a:rPr>
                        <a:t>       100.0 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F8BA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400" b="0" i="0" u="none" strike="noStrike">
                          <a:solidFill>
                            <a:srgbClr val="3F3F3F"/>
                          </a:solidFill>
                          <a:latin typeface="Arial"/>
                        </a:rPr>
                        <a:t>           2.0 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F8BA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400" b="0" i="0" u="none" strike="noStrike" dirty="0">
                          <a:solidFill>
                            <a:srgbClr val="3F3F3F"/>
                          </a:solidFill>
                          <a:latin typeface="Arial"/>
                        </a:rPr>
                        <a:t>            2.7 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F8BA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600" b="1" i="0" u="none" strike="noStrike" dirty="0">
                          <a:solidFill>
                            <a:srgbClr val="3F3F3F"/>
                          </a:solidFill>
                          <a:latin typeface="Arial"/>
                        </a:rPr>
                        <a:t>           2.3 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400" b="0" i="0" u="none" strike="noStrike" dirty="0">
                          <a:solidFill>
                            <a:srgbClr val="3F3F3F"/>
                          </a:solidFill>
                          <a:latin typeface="Arial"/>
                        </a:rPr>
                        <a:t>              1.6 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F8BA"/>
                    </a:solidFill>
                  </a:tcPr>
                </a:tc>
              </a:tr>
              <a:tr h="493769">
                <a:tc>
                  <a:txBody>
                    <a:bodyPr/>
                    <a:lstStyle/>
                    <a:p>
                      <a:pPr algn="l" fontAlgn="b"/>
                      <a:r>
                        <a:rPr lang="th-TH" sz="1600" b="0" i="0" u="none" strike="noStrike" dirty="0">
                          <a:solidFill>
                            <a:schemeClr val="tx1"/>
                          </a:solidFill>
                          <a:latin typeface="Arial"/>
                        </a:rPr>
                        <a:t>5</a:t>
                      </a:r>
                      <a:r>
                        <a:rPr lang="th-TH" sz="1600" b="0" i="0" u="none" strike="noStrike" dirty="0" smtClean="0">
                          <a:solidFill>
                            <a:schemeClr val="tx1"/>
                          </a:solidFill>
                          <a:latin typeface="Arial"/>
                        </a:rPr>
                        <a:t>.</a:t>
                      </a:r>
                      <a:r>
                        <a:rPr lang="en-US" sz="1600" b="0" i="0" u="none" strike="noStrike" dirty="0" smtClean="0">
                          <a:solidFill>
                            <a:schemeClr val="tx1"/>
                          </a:solidFill>
                          <a:latin typeface="Arial"/>
                        </a:rPr>
                        <a:t> Services, sales</a:t>
                      </a:r>
                      <a:r>
                        <a:rPr lang="th-TH" sz="1600" b="0" i="0" u="none" strike="noStrike" dirty="0" smtClean="0">
                          <a:solidFill>
                            <a:schemeClr val="tx1"/>
                          </a:solidFill>
                          <a:latin typeface="Arial"/>
                        </a:rPr>
                        <a:t> </a:t>
                      </a:r>
                      <a:endParaRPr lang="th-TH" sz="1600" b="0" i="0" u="none" strike="noStrike" dirty="0">
                        <a:solidFill>
                          <a:schemeClr val="tx1"/>
                        </a:solidFill>
                        <a:latin typeface="Arial"/>
                      </a:endParaRP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F8BA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400" b="0" i="0" u="none" strike="noStrike">
                          <a:solidFill>
                            <a:srgbClr val="3F3F3F"/>
                          </a:solidFill>
                          <a:latin typeface="Arial"/>
                        </a:rPr>
                        <a:t>       100.0 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F8BA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400" b="0" i="0" u="none" strike="noStrike">
                          <a:solidFill>
                            <a:srgbClr val="3F3F3F"/>
                          </a:solidFill>
                          <a:latin typeface="Arial"/>
                        </a:rPr>
                        <a:t>           0.6 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F8BA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400" b="0" i="0" u="none" strike="noStrike" dirty="0">
                          <a:solidFill>
                            <a:srgbClr val="3F3F3F"/>
                          </a:solidFill>
                          <a:latin typeface="Arial"/>
                        </a:rPr>
                        <a:t>            2.1 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F8BA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600" b="1" i="0" u="none" strike="noStrike" dirty="0">
                          <a:solidFill>
                            <a:srgbClr val="3F3F3F"/>
                          </a:solidFill>
                          <a:latin typeface="Arial"/>
                        </a:rPr>
                        <a:t>           1.2 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400" b="0" i="0" u="none" strike="noStrike" dirty="0">
                          <a:solidFill>
                            <a:srgbClr val="3F3F3F"/>
                          </a:solidFill>
                          <a:latin typeface="Arial"/>
                        </a:rPr>
                        <a:t>              1.6 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F8BA"/>
                    </a:solidFill>
                  </a:tcPr>
                </a:tc>
              </a:tr>
              <a:tr h="530221">
                <a:tc>
                  <a:txBody>
                    <a:bodyPr/>
                    <a:lstStyle/>
                    <a:p>
                      <a:pPr algn="l" fontAlgn="b"/>
                      <a:r>
                        <a:rPr lang="th-TH" sz="1600" b="0" i="0" u="none" strike="noStrike" dirty="0">
                          <a:solidFill>
                            <a:schemeClr val="tx1"/>
                          </a:solidFill>
                          <a:latin typeface="Arial"/>
                        </a:rPr>
                        <a:t>6</a:t>
                      </a:r>
                      <a:r>
                        <a:rPr lang="th-TH" sz="1600" b="0" i="0" u="none" strike="noStrike" dirty="0" smtClean="0">
                          <a:solidFill>
                            <a:schemeClr val="tx1"/>
                          </a:solidFill>
                          <a:latin typeface="Arial"/>
                        </a:rPr>
                        <a:t>.</a:t>
                      </a:r>
                      <a:r>
                        <a:rPr lang="en-US" sz="1600" b="0" i="0" u="none" strike="noStrike" dirty="0" smtClean="0">
                          <a:solidFill>
                            <a:schemeClr val="tx1"/>
                          </a:solidFill>
                          <a:latin typeface="Arial"/>
                        </a:rPr>
                        <a:t> Skilled </a:t>
                      </a:r>
                      <a:r>
                        <a:rPr lang="en-US" sz="1600" b="0" i="0" u="none" strike="noStrike" dirty="0" err="1" smtClean="0">
                          <a:solidFill>
                            <a:schemeClr val="tx1"/>
                          </a:solidFill>
                          <a:latin typeface="Arial"/>
                        </a:rPr>
                        <a:t>wkrs</a:t>
                      </a:r>
                      <a:r>
                        <a:rPr lang="en-US" sz="1600" b="0" i="0" u="none" strike="noStrike" dirty="0" smtClean="0">
                          <a:solidFill>
                            <a:schemeClr val="tx1"/>
                          </a:solidFill>
                          <a:latin typeface="Arial"/>
                        </a:rPr>
                        <a:t> in </a:t>
                      </a:r>
                      <a:r>
                        <a:rPr lang="en-US" sz="1600" b="0" i="0" u="none" strike="noStrike" dirty="0" err="1" smtClean="0">
                          <a:solidFill>
                            <a:schemeClr val="tx1"/>
                          </a:solidFill>
                          <a:latin typeface="Arial"/>
                        </a:rPr>
                        <a:t>agr</a:t>
                      </a:r>
                      <a:r>
                        <a:rPr lang="en-US" sz="1600" b="0" i="0" u="none" strike="noStrike" dirty="0" smtClean="0">
                          <a:solidFill>
                            <a:schemeClr val="tx1"/>
                          </a:solidFill>
                          <a:latin typeface="Arial"/>
                        </a:rPr>
                        <a:t>. 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F8BA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400" b="0" i="0" u="none" strike="noStrike">
                          <a:solidFill>
                            <a:srgbClr val="3F3F3F"/>
                          </a:solidFill>
                          <a:latin typeface="Arial"/>
                        </a:rPr>
                        <a:t>       100.0 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F8BA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400" b="0" i="0" u="none" strike="noStrike">
                          <a:solidFill>
                            <a:srgbClr val="3F3F3F"/>
                          </a:solidFill>
                          <a:latin typeface="Arial"/>
                        </a:rPr>
                        <a:t>         0.04 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F8BA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400" b="0" i="0" u="none" strike="noStrike" dirty="0">
                          <a:solidFill>
                            <a:srgbClr val="3F3F3F"/>
                          </a:solidFill>
                          <a:latin typeface="Arial"/>
                        </a:rPr>
                        <a:t>            0.1 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F8BA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600" b="1" i="0" u="none" strike="noStrike" dirty="0">
                          <a:solidFill>
                            <a:srgbClr val="3F3F3F"/>
                          </a:solidFill>
                          <a:latin typeface="Arial"/>
                        </a:rPr>
                        <a:t>           0.1 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400" b="0" i="0" u="none" strike="noStrike" dirty="0">
                          <a:solidFill>
                            <a:srgbClr val="3F3F3F"/>
                          </a:solidFill>
                          <a:latin typeface="Arial"/>
                        </a:rPr>
                        <a:t>            0.04 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F8BA"/>
                    </a:solidFill>
                  </a:tcPr>
                </a:tc>
              </a:tr>
              <a:tr h="265112">
                <a:tc>
                  <a:txBody>
                    <a:bodyPr/>
                    <a:lstStyle/>
                    <a:p>
                      <a:pPr algn="l" fontAlgn="b"/>
                      <a:r>
                        <a:rPr lang="th-TH" sz="1600" b="0" i="0" u="none" strike="noStrike" dirty="0">
                          <a:solidFill>
                            <a:schemeClr val="tx1"/>
                          </a:solidFill>
                          <a:latin typeface="Arial"/>
                        </a:rPr>
                        <a:t>7</a:t>
                      </a:r>
                      <a:r>
                        <a:rPr lang="th-TH" sz="1600" b="0" i="0" u="none" strike="noStrike" dirty="0" smtClean="0">
                          <a:solidFill>
                            <a:schemeClr val="tx1"/>
                          </a:solidFill>
                          <a:latin typeface="Arial"/>
                        </a:rPr>
                        <a:t>.</a:t>
                      </a:r>
                      <a:r>
                        <a:rPr lang="en-US" sz="1600" b="0" i="0" u="none" strike="noStrike" dirty="0" smtClean="0">
                          <a:solidFill>
                            <a:schemeClr val="tx1"/>
                          </a:solidFill>
                          <a:latin typeface="Arial"/>
                        </a:rPr>
                        <a:t> Skilled</a:t>
                      </a:r>
                      <a:r>
                        <a:rPr lang="en-US" sz="1600" b="0" i="0" u="none" strike="noStrike" baseline="0" dirty="0" smtClean="0">
                          <a:solidFill>
                            <a:schemeClr val="tx1"/>
                          </a:solidFill>
                          <a:latin typeface="Arial"/>
                        </a:rPr>
                        <a:t> </a:t>
                      </a:r>
                      <a:r>
                        <a:rPr lang="en-US" sz="1600" b="0" i="0" u="none" strike="noStrike" baseline="0" dirty="0" err="1" smtClean="0">
                          <a:solidFill>
                            <a:schemeClr val="tx1"/>
                          </a:solidFill>
                          <a:latin typeface="Arial"/>
                        </a:rPr>
                        <a:t>wkrs</a:t>
                      </a:r>
                      <a:endParaRPr lang="th-TH" sz="1600" b="0" i="0" u="none" strike="noStrike" dirty="0">
                        <a:solidFill>
                          <a:schemeClr val="tx1"/>
                        </a:solidFill>
                        <a:latin typeface="Arial"/>
                      </a:endParaRP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F8BA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400" b="0" i="0" u="none" strike="noStrike">
                          <a:solidFill>
                            <a:srgbClr val="3F3F3F"/>
                          </a:solidFill>
                          <a:latin typeface="Arial"/>
                        </a:rPr>
                        <a:t>       100.0 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F8BA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400" b="0" i="0" u="none" strike="noStrike">
                          <a:solidFill>
                            <a:srgbClr val="3F3F3F"/>
                          </a:solidFill>
                          <a:latin typeface="Arial"/>
                        </a:rPr>
                        <a:t>           0.1 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F8BA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400" b="0" i="0" u="none" strike="noStrike" dirty="0">
                          <a:solidFill>
                            <a:srgbClr val="3F3F3F"/>
                          </a:solidFill>
                          <a:latin typeface="Arial"/>
                        </a:rPr>
                        <a:t>            0.4 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F8BA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600" b="1" i="0" u="none" strike="noStrike" dirty="0">
                          <a:solidFill>
                            <a:srgbClr val="3F3F3F"/>
                          </a:solidFill>
                          <a:latin typeface="Arial"/>
                        </a:rPr>
                        <a:t>           0.2 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400" b="0" i="0" u="none" strike="noStrike" dirty="0">
                          <a:solidFill>
                            <a:srgbClr val="3F3F3F"/>
                          </a:solidFill>
                          <a:latin typeface="Arial"/>
                        </a:rPr>
                        <a:t>              0.4 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F8BA"/>
                    </a:solidFill>
                  </a:tcPr>
                </a:tc>
              </a:tr>
              <a:tr h="530221">
                <a:tc>
                  <a:txBody>
                    <a:bodyPr/>
                    <a:lstStyle/>
                    <a:p>
                      <a:pPr algn="l" fontAlgn="b"/>
                      <a:r>
                        <a:rPr lang="th-TH" sz="1600" b="0" i="0" u="none" strike="noStrike" dirty="0">
                          <a:solidFill>
                            <a:schemeClr val="tx1"/>
                          </a:solidFill>
                          <a:latin typeface="Arial"/>
                        </a:rPr>
                        <a:t>8</a:t>
                      </a:r>
                      <a:r>
                        <a:rPr lang="th-TH" sz="1600" b="0" i="0" u="none" strike="noStrike" dirty="0" smtClean="0">
                          <a:solidFill>
                            <a:schemeClr val="tx1"/>
                          </a:solidFill>
                          <a:latin typeface="Arial"/>
                        </a:rPr>
                        <a:t>. </a:t>
                      </a:r>
                      <a:r>
                        <a:rPr lang="en-US" sz="1600" b="0" i="0" u="none" strike="noStrike" dirty="0" smtClean="0">
                          <a:solidFill>
                            <a:schemeClr val="tx1"/>
                          </a:solidFill>
                          <a:latin typeface="Arial"/>
                        </a:rPr>
                        <a:t>Machine operators</a:t>
                      </a:r>
                      <a:endParaRPr lang="th-TH" sz="1600" b="0" i="0" u="none" strike="noStrike" dirty="0">
                        <a:solidFill>
                          <a:schemeClr val="tx1"/>
                        </a:solidFill>
                        <a:latin typeface="Arial"/>
                      </a:endParaRP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F8BA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400" b="0" i="0" u="none" strike="noStrike">
                          <a:solidFill>
                            <a:srgbClr val="3F3F3F"/>
                          </a:solidFill>
                          <a:latin typeface="Arial"/>
                        </a:rPr>
                        <a:t>       100.0 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F8BA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400" b="0" i="0" u="none" strike="noStrike">
                          <a:solidFill>
                            <a:srgbClr val="3F3F3F"/>
                          </a:solidFill>
                          <a:latin typeface="Arial"/>
                        </a:rPr>
                        <a:t>           0.3 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F8BA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400" b="0" i="0" u="none" strike="noStrike" dirty="0">
                          <a:solidFill>
                            <a:srgbClr val="3F3F3F"/>
                          </a:solidFill>
                          <a:latin typeface="Arial"/>
                        </a:rPr>
                        <a:t>            0.4 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F8BA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600" b="1" i="0" u="none" strike="noStrike" dirty="0">
                          <a:solidFill>
                            <a:srgbClr val="3F3F3F"/>
                          </a:solidFill>
                          <a:latin typeface="Arial"/>
                        </a:rPr>
                        <a:t>           0.4 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400" b="0" i="0" u="none" strike="noStrike" dirty="0">
                          <a:solidFill>
                            <a:srgbClr val="3F3F3F"/>
                          </a:solidFill>
                          <a:latin typeface="Arial"/>
                        </a:rPr>
                        <a:t>              0.6 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F8BA"/>
                    </a:solidFill>
                  </a:tcPr>
                </a:tc>
              </a:tr>
              <a:tr h="265112">
                <a:tc>
                  <a:txBody>
                    <a:bodyPr/>
                    <a:lstStyle/>
                    <a:p>
                      <a:pPr algn="l" fontAlgn="b"/>
                      <a:r>
                        <a:rPr lang="th-TH" sz="1600" b="0" i="0" u="none" strike="noStrike" dirty="0">
                          <a:solidFill>
                            <a:schemeClr val="tx1"/>
                          </a:solidFill>
                          <a:latin typeface="Arial"/>
                        </a:rPr>
                        <a:t>9. </a:t>
                      </a:r>
                      <a:r>
                        <a:rPr lang="en-US" sz="1600" b="0" i="0" u="none" strike="noStrike" dirty="0" smtClean="0">
                          <a:solidFill>
                            <a:schemeClr val="tx1"/>
                          </a:solidFill>
                          <a:latin typeface="Arial"/>
                        </a:rPr>
                        <a:t>Primary </a:t>
                      </a:r>
                      <a:r>
                        <a:rPr lang="en-US" sz="1600" b="0" i="0" u="none" strike="noStrike" dirty="0" err="1" smtClean="0">
                          <a:solidFill>
                            <a:schemeClr val="tx1"/>
                          </a:solidFill>
                          <a:latin typeface="Arial"/>
                        </a:rPr>
                        <a:t>wkrs</a:t>
                      </a:r>
                      <a:endParaRPr lang="th-TH" sz="1600" b="0" i="0" u="none" strike="noStrike" dirty="0">
                        <a:solidFill>
                          <a:schemeClr val="tx1"/>
                        </a:solidFill>
                        <a:latin typeface="Arial"/>
                      </a:endParaRP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F8BA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400" b="0" i="0" u="none" strike="noStrike">
                          <a:solidFill>
                            <a:srgbClr val="3F3F3F"/>
                          </a:solidFill>
                          <a:latin typeface="Arial"/>
                        </a:rPr>
                        <a:t>       100.0 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F8BA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400" b="0" i="0" u="none" strike="noStrike">
                          <a:solidFill>
                            <a:srgbClr val="3F3F3F"/>
                          </a:solidFill>
                          <a:latin typeface="Arial"/>
                        </a:rPr>
                        <a:t>         0.03 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F8BA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400" b="0" i="0" u="none" strike="noStrike" dirty="0">
                          <a:solidFill>
                            <a:srgbClr val="3F3F3F"/>
                          </a:solidFill>
                          <a:latin typeface="Arial"/>
                        </a:rPr>
                        <a:t>            1.0 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F8BA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600" b="1" i="0" u="none" strike="noStrike" dirty="0">
                          <a:solidFill>
                            <a:srgbClr val="3F3F3F"/>
                          </a:solidFill>
                          <a:latin typeface="Arial"/>
                        </a:rPr>
                        <a:t>           0.4 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400" b="0" i="0" u="none" strike="noStrike" dirty="0">
                          <a:solidFill>
                            <a:srgbClr val="3F3F3F"/>
                          </a:solidFill>
                          <a:latin typeface="Arial"/>
                        </a:rPr>
                        <a:t>              0.3 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F8BA"/>
                    </a:solidFill>
                  </a:tcPr>
                </a:tc>
              </a:tr>
              <a:tr h="265112">
                <a:tc>
                  <a:txBody>
                    <a:bodyPr/>
                    <a:lstStyle/>
                    <a:p>
                      <a:pPr algn="l" fontAlgn="b"/>
                      <a:r>
                        <a:rPr lang="en-US" sz="1600" b="0" i="0" u="none" strike="noStrike" dirty="0">
                          <a:solidFill>
                            <a:schemeClr val="tx1"/>
                          </a:solidFill>
                          <a:latin typeface="Arial"/>
                        </a:rPr>
                        <a:t>T </a:t>
                      </a:r>
                      <a:r>
                        <a:rPr lang="en-US" sz="1600" b="0" i="0" u="none" strike="noStrike" dirty="0" smtClean="0">
                          <a:solidFill>
                            <a:schemeClr val="tx1"/>
                          </a:solidFill>
                          <a:latin typeface="Arial"/>
                        </a:rPr>
                        <a:t>Trainees</a:t>
                      </a:r>
                      <a:endParaRPr lang="en-US" sz="1600" b="0" i="0" u="none" strike="noStrike" dirty="0">
                        <a:solidFill>
                          <a:schemeClr val="tx1"/>
                        </a:solidFill>
                        <a:latin typeface="Arial"/>
                      </a:endParaRP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F8BA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400" b="0" i="0" u="none" strike="noStrike">
                          <a:solidFill>
                            <a:srgbClr val="3F3F3F"/>
                          </a:solidFill>
                          <a:latin typeface="Arial"/>
                        </a:rPr>
                        <a:t>       100.0 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F8BA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400" b="0" i="0" u="none" strike="noStrike">
                          <a:solidFill>
                            <a:srgbClr val="3F3F3F"/>
                          </a:solidFill>
                          <a:latin typeface="Arial"/>
                        </a:rPr>
                        <a:t>           0.8 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F8BA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400" b="0" i="0" u="none" strike="noStrike" dirty="0">
                          <a:solidFill>
                            <a:srgbClr val="3F3F3F"/>
                          </a:solidFill>
                          <a:latin typeface="Arial"/>
                        </a:rPr>
                        <a:t>            1.1 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F8BA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600" b="1" i="0" u="none" strike="noStrike" dirty="0">
                          <a:solidFill>
                            <a:srgbClr val="3F3F3F"/>
                          </a:solidFill>
                          <a:latin typeface="Arial"/>
                        </a:rPr>
                        <a:t>           0.9 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400" b="0" i="0" u="none" strike="noStrike" dirty="0">
                          <a:solidFill>
                            <a:srgbClr val="3F3F3F"/>
                          </a:solidFill>
                          <a:latin typeface="Arial"/>
                        </a:rPr>
                        <a:t>              0.5 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F8BA"/>
                    </a:solidFill>
                  </a:tcPr>
                </a:tc>
              </a:tr>
              <a:tr h="265112">
                <a:tc>
                  <a:txBody>
                    <a:bodyPr/>
                    <a:lstStyle/>
                    <a:p>
                      <a:pPr algn="l" fontAlgn="b"/>
                      <a:r>
                        <a:rPr lang="en-US" sz="1600" b="0" i="0" u="none" strike="noStrike" dirty="0" smtClean="0">
                          <a:solidFill>
                            <a:schemeClr val="tx1"/>
                          </a:solidFill>
                          <a:latin typeface="Arial"/>
                        </a:rPr>
                        <a:t>X Others</a:t>
                      </a:r>
                      <a:endParaRPr lang="th-TH" sz="1600" b="0" i="0" u="none" strike="noStrike" dirty="0">
                        <a:solidFill>
                          <a:schemeClr val="tx1"/>
                        </a:solidFill>
                        <a:latin typeface="Arial"/>
                      </a:endParaRP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F8BA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400" b="0" i="0" u="none" strike="noStrike">
                          <a:solidFill>
                            <a:srgbClr val="3F3F3F"/>
                          </a:solidFill>
                          <a:latin typeface="Arial"/>
                        </a:rPr>
                        <a:t> - 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F8BA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400" b="0" i="0" u="none" strike="noStrike">
                          <a:solidFill>
                            <a:srgbClr val="3F3F3F"/>
                          </a:solidFill>
                          <a:latin typeface="Arial"/>
                        </a:rPr>
                        <a:t> - 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F8BA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400" b="0" i="0" u="none" strike="noStrike" dirty="0">
                          <a:solidFill>
                            <a:srgbClr val="3F3F3F"/>
                          </a:solidFill>
                          <a:latin typeface="Arial"/>
                        </a:rPr>
                        <a:t> - 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F8BA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400" b="0" i="0" u="none" strike="noStrike" dirty="0">
                          <a:solidFill>
                            <a:srgbClr val="3F3F3F"/>
                          </a:solidFill>
                          <a:latin typeface="Arial"/>
                        </a:rPr>
                        <a:t> - 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400" b="0" i="0" u="none" strike="noStrike" dirty="0">
                          <a:solidFill>
                            <a:srgbClr val="3F3F3F"/>
                          </a:solidFill>
                          <a:latin typeface="Arial"/>
                        </a:rPr>
                        <a:t> - 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F8BA"/>
                    </a:solidFill>
                  </a:tcPr>
                </a:tc>
              </a:tr>
            </a:tbl>
          </a:graphicData>
        </a:graphic>
      </p:graphicFrame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C41F88-FF31-4B33-9DA0-0647C7789B83}" type="slidenum">
              <a:rPr lang="en-US" smtClean="0">
                <a:solidFill>
                  <a:prstClr val="black"/>
                </a:solidFill>
              </a:rPr>
              <a:pPr/>
              <a:t>8</a:t>
            </a:fld>
            <a:endParaRPr lang="th-TH">
              <a:solidFill>
                <a:prstClr val="black"/>
              </a:solidFill>
            </a:endParaRPr>
          </a:p>
        </p:txBody>
      </p:sp>
      <p:sp>
        <p:nvSpPr>
          <p:cNvPr id="6" name="Cloud Callout 5"/>
          <p:cNvSpPr/>
          <p:nvPr/>
        </p:nvSpPr>
        <p:spPr>
          <a:xfrm>
            <a:off x="2071670" y="4143380"/>
            <a:ext cx="2571768" cy="1500198"/>
          </a:xfrm>
          <a:prstGeom prst="cloudCallout">
            <a:avLst>
              <a:gd name="adj1" fmla="val 74798"/>
              <a:gd name="adj2" fmla="val -120356"/>
            </a:avLst>
          </a:prstGeom>
          <a:solidFill>
            <a:schemeClr val="accent4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600" dirty="0">
                <a:solidFill>
                  <a:prstClr val="black"/>
                </a:solidFill>
              </a:rPr>
              <a:t>88 % of </a:t>
            </a:r>
            <a:r>
              <a:rPr lang="en-US" sz="1600" dirty="0" err="1">
                <a:solidFill>
                  <a:prstClr val="black"/>
                </a:solidFill>
              </a:rPr>
              <a:t>wkr</a:t>
            </a:r>
            <a:r>
              <a:rPr lang="en-US" sz="1600" dirty="0">
                <a:solidFill>
                  <a:prstClr val="black"/>
                </a:solidFill>
              </a:rPr>
              <a:t> from ASEAN are Professionals+</a:t>
            </a:r>
          </a:p>
          <a:p>
            <a:pPr algn="ctr"/>
            <a:r>
              <a:rPr lang="en-US" sz="1600" dirty="0">
                <a:solidFill>
                  <a:prstClr val="black"/>
                </a:solidFill>
              </a:rPr>
              <a:t>Exec.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0" y="285728"/>
            <a:ext cx="91440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b="1" dirty="0">
                <a:solidFill>
                  <a:prstClr val="black"/>
                </a:solidFill>
              </a:rPr>
              <a:t>Regular foreign </a:t>
            </a:r>
            <a:r>
              <a:rPr lang="en-US" sz="2000" b="1" dirty="0" err="1">
                <a:solidFill>
                  <a:prstClr val="black"/>
                </a:solidFill>
              </a:rPr>
              <a:t>labour</a:t>
            </a:r>
            <a:r>
              <a:rPr lang="en-US" sz="2000" b="1" dirty="0">
                <a:solidFill>
                  <a:prstClr val="black"/>
                </a:solidFill>
              </a:rPr>
              <a:t> under Art </a:t>
            </a:r>
            <a:r>
              <a:rPr lang="th-TH" sz="2000" b="1" dirty="0">
                <a:solidFill>
                  <a:prstClr val="black"/>
                </a:solidFill>
              </a:rPr>
              <a:t>9 (</a:t>
            </a:r>
            <a:r>
              <a:rPr lang="en-US" sz="2000" b="1" dirty="0">
                <a:solidFill>
                  <a:prstClr val="black"/>
                </a:solidFill>
              </a:rPr>
              <a:t>General-Employment) Stock 2011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" name="Table 2"/>
          <p:cNvGraphicFramePr>
            <a:graphicFrameLocks noGrp="1"/>
          </p:cNvGraphicFramePr>
          <p:nvPr/>
        </p:nvGraphicFramePr>
        <p:xfrm>
          <a:off x="104929" y="1000108"/>
          <a:ext cx="8929720" cy="5286410"/>
        </p:xfrm>
        <a:graphic>
          <a:graphicData uri="http://schemas.openxmlformats.org/drawingml/2006/table">
            <a:tbl>
              <a:tblPr/>
              <a:tblGrid>
                <a:gridCol w="3756568"/>
                <a:gridCol w="865691"/>
                <a:gridCol w="928649"/>
                <a:gridCol w="860444"/>
                <a:gridCol w="849949"/>
                <a:gridCol w="771249"/>
                <a:gridCol w="897170"/>
              </a:tblGrid>
              <a:tr h="295950">
                <a:tc rowSpan="2">
                  <a:txBody>
                    <a:bodyPr/>
                    <a:lstStyle/>
                    <a:p>
                      <a:pPr algn="ctr" fontAlgn="ctr"/>
                      <a:r>
                        <a:rPr lang="en-US" sz="1500" b="1" i="0" u="none" strike="noStrike" dirty="0" smtClean="0">
                          <a:solidFill>
                            <a:srgbClr val="006100"/>
                          </a:solidFill>
                          <a:latin typeface="Arial"/>
                        </a:rPr>
                        <a:t>Occupations</a:t>
                      </a:r>
                      <a:endParaRPr lang="en-US" sz="1500" b="1" i="0" u="none" strike="noStrike" dirty="0">
                        <a:solidFill>
                          <a:srgbClr val="006100"/>
                        </a:solidFill>
                        <a:latin typeface="Arial"/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rowSpan="2">
                  <a:txBody>
                    <a:bodyPr/>
                    <a:lstStyle/>
                    <a:p>
                      <a:pPr algn="ctr" fontAlgn="ctr"/>
                      <a:r>
                        <a:rPr lang="en-US" sz="1500" b="1" i="0" u="none" strike="noStrike" dirty="0" smtClean="0">
                          <a:solidFill>
                            <a:srgbClr val="006100"/>
                          </a:solidFill>
                          <a:latin typeface="Arial"/>
                        </a:rPr>
                        <a:t>Total </a:t>
                      </a:r>
                      <a:endParaRPr lang="th-TH" sz="1500" b="1" i="0" u="none" strike="noStrike" dirty="0">
                        <a:solidFill>
                          <a:srgbClr val="006100"/>
                        </a:solidFill>
                        <a:latin typeface="Arial"/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gridSpan="5">
                  <a:txBody>
                    <a:bodyPr/>
                    <a:lstStyle/>
                    <a:p>
                      <a:pPr algn="ctr" fontAlgn="ctr"/>
                      <a:r>
                        <a:rPr lang="th-TH" sz="900" b="1" i="0" u="none" strike="noStrike">
                          <a:solidFill>
                            <a:srgbClr val="006100"/>
                          </a:solidFill>
                          <a:latin typeface="Arial"/>
                        </a:rPr>
                        <a:t>สัญชาติ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6EFCE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</a:tr>
              <a:tr h="591901"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500" b="1" i="0" u="none" strike="noStrike" dirty="0" smtClean="0">
                          <a:solidFill>
                            <a:srgbClr val="006100"/>
                          </a:solidFill>
                          <a:latin typeface="Arial"/>
                        </a:rPr>
                        <a:t>Phil</a:t>
                      </a:r>
                      <a:endParaRPr lang="th-TH" sz="1500" b="1" i="0" u="none" strike="noStrike" dirty="0">
                        <a:solidFill>
                          <a:srgbClr val="006100"/>
                        </a:solidFill>
                        <a:latin typeface="Arial"/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500" b="1" i="0" u="none" strike="noStrike" dirty="0" smtClean="0">
                          <a:solidFill>
                            <a:srgbClr val="006100"/>
                          </a:solidFill>
                          <a:latin typeface="Arial"/>
                        </a:rPr>
                        <a:t>Malay</a:t>
                      </a:r>
                      <a:endParaRPr lang="th-TH" sz="1500" b="1" i="0" u="none" strike="noStrike" dirty="0">
                        <a:solidFill>
                          <a:srgbClr val="006100"/>
                        </a:solidFill>
                        <a:latin typeface="Arial"/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500" b="1" i="0" u="none" strike="noStrike" dirty="0" smtClean="0">
                          <a:solidFill>
                            <a:srgbClr val="006100"/>
                          </a:solidFill>
                          <a:latin typeface="Arial"/>
                        </a:rPr>
                        <a:t>ASEAN</a:t>
                      </a:r>
                    </a:p>
                    <a:p>
                      <a:pPr algn="ctr" fontAlgn="ctr"/>
                      <a:r>
                        <a:rPr lang="th-TH" sz="1500" b="1" i="0" u="none" strike="noStrike" dirty="0" smtClean="0">
                          <a:solidFill>
                            <a:srgbClr val="006100"/>
                          </a:solidFill>
                          <a:latin typeface="Arial"/>
                        </a:rPr>
                        <a:t>6 </a:t>
                      </a:r>
                      <a:endParaRPr lang="th-TH" sz="1500" b="1" i="0" u="none" strike="noStrike" dirty="0">
                        <a:solidFill>
                          <a:srgbClr val="006100"/>
                        </a:solidFill>
                        <a:latin typeface="Arial"/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500" b="1" i="0" u="none" strike="noStrike" dirty="0" smtClean="0">
                          <a:solidFill>
                            <a:srgbClr val="006100"/>
                          </a:solidFill>
                          <a:latin typeface="Arial"/>
                        </a:rPr>
                        <a:t>ASEAN</a:t>
                      </a:r>
                      <a:r>
                        <a:rPr lang="th-TH" sz="1500" b="1" i="0" u="none" strike="noStrike" dirty="0" smtClean="0">
                          <a:solidFill>
                            <a:srgbClr val="006100"/>
                          </a:solidFill>
                          <a:latin typeface="Arial"/>
                        </a:rPr>
                        <a:t>8 </a:t>
                      </a:r>
                      <a:endParaRPr lang="th-TH" sz="1500" b="1" i="0" u="none" strike="noStrike" dirty="0">
                        <a:solidFill>
                          <a:srgbClr val="006100"/>
                        </a:solidFill>
                        <a:latin typeface="Arial"/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500" b="1" i="0" u="none" strike="noStrike" dirty="0" smtClean="0">
                          <a:solidFill>
                            <a:srgbClr val="006100"/>
                          </a:solidFill>
                          <a:latin typeface="Arial"/>
                        </a:rPr>
                        <a:t>Others</a:t>
                      </a:r>
                      <a:endParaRPr lang="th-TH" sz="1500" b="1" i="0" u="none" strike="noStrike" dirty="0">
                        <a:solidFill>
                          <a:srgbClr val="006100"/>
                        </a:solidFill>
                        <a:latin typeface="Arial"/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295950">
                <a:tc>
                  <a:txBody>
                    <a:bodyPr/>
                    <a:lstStyle/>
                    <a:p>
                      <a:pPr algn="l" fontAlgn="b"/>
                      <a:r>
                        <a:rPr lang="en-US" sz="1600" b="1" i="0" u="none" strike="noStrike" dirty="0" smtClean="0">
                          <a:solidFill>
                            <a:schemeClr val="tx1"/>
                          </a:solidFill>
                          <a:latin typeface="Arial"/>
                        </a:rPr>
                        <a:t>Total</a:t>
                      </a:r>
                      <a:endParaRPr lang="th-TH" sz="1600" b="1" i="0" u="none" strike="noStrike" dirty="0">
                        <a:solidFill>
                          <a:schemeClr val="tx1"/>
                        </a:solidFill>
                        <a:latin typeface="Arial"/>
                      </a:endParaRP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500" b="1" i="0" u="none" strike="noStrike">
                          <a:solidFill>
                            <a:srgbClr val="006100"/>
                          </a:solidFill>
                          <a:latin typeface="Arial"/>
                        </a:rPr>
                        <a:t>   28,482 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500" b="1" i="0" u="none" strike="noStrike">
                          <a:solidFill>
                            <a:srgbClr val="006100"/>
                          </a:solidFill>
                          <a:latin typeface="Arial"/>
                        </a:rPr>
                        <a:t>          645 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500" b="1" i="0" u="none" strike="noStrike">
                          <a:solidFill>
                            <a:srgbClr val="006100"/>
                          </a:solidFill>
                          <a:latin typeface="Arial"/>
                        </a:rPr>
                        <a:t>        624 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500" b="1" i="0" u="none" strike="noStrike">
                          <a:solidFill>
                            <a:srgbClr val="006100"/>
                          </a:solidFill>
                          <a:latin typeface="Arial"/>
                        </a:rPr>
                        <a:t>        741 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500" b="1" i="0" u="none" strike="noStrike" dirty="0">
                          <a:solidFill>
                            <a:srgbClr val="006100"/>
                          </a:solidFill>
                          <a:latin typeface="Arial"/>
                        </a:rPr>
                        <a:t>   2,010 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500" b="1" i="0" u="none" strike="noStrike" dirty="0">
                          <a:solidFill>
                            <a:srgbClr val="006100"/>
                          </a:solidFill>
                          <a:latin typeface="Arial"/>
                        </a:rPr>
                        <a:t>   26,472 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295950">
                <a:tc>
                  <a:txBody>
                    <a:bodyPr/>
                    <a:lstStyle/>
                    <a:p>
                      <a:pPr algn="l" fontAlgn="b"/>
                      <a:r>
                        <a:rPr lang="th-TH" sz="1600" b="0" i="0" u="none" strike="noStrike" dirty="0">
                          <a:solidFill>
                            <a:schemeClr val="tx1"/>
                          </a:solidFill>
                          <a:latin typeface="Arial"/>
                        </a:rPr>
                        <a:t>1</a:t>
                      </a:r>
                      <a:r>
                        <a:rPr lang="th-TH" sz="1600" b="0" i="0" u="none" strike="noStrike" dirty="0" smtClean="0">
                          <a:solidFill>
                            <a:schemeClr val="tx1"/>
                          </a:solidFill>
                          <a:latin typeface="Arial"/>
                        </a:rPr>
                        <a:t>. </a:t>
                      </a:r>
                      <a:r>
                        <a:rPr lang="en-US" sz="1600" b="0" i="0" u="none" strike="noStrike" dirty="0" smtClean="0">
                          <a:solidFill>
                            <a:schemeClr val="tx1"/>
                          </a:solidFill>
                          <a:latin typeface="Arial"/>
                        </a:rPr>
                        <a:t>Legislatives, exec., managers</a:t>
                      </a:r>
                      <a:endParaRPr lang="th-TH" sz="1600" b="1" i="0" u="none" strike="noStrike" dirty="0">
                        <a:solidFill>
                          <a:schemeClr val="tx1"/>
                        </a:solidFill>
                        <a:latin typeface="Arial"/>
                      </a:endParaRP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500" b="0" i="0" u="none" strike="noStrike">
                          <a:solidFill>
                            <a:srgbClr val="006100"/>
                          </a:solidFill>
                          <a:latin typeface="Arial"/>
                        </a:rPr>
                        <a:t>   22,218 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500" b="0" i="0" u="none" strike="noStrike">
                          <a:solidFill>
                            <a:srgbClr val="006100"/>
                          </a:solidFill>
                          <a:latin typeface="Arial"/>
                        </a:rPr>
                        <a:t>          391 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500" b="0" i="0" u="none" strike="noStrike">
                          <a:solidFill>
                            <a:srgbClr val="006100"/>
                          </a:solidFill>
                          <a:latin typeface="Arial"/>
                        </a:rPr>
                        <a:t>        491 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500" b="0" i="0" u="none" strike="noStrike">
                          <a:solidFill>
                            <a:srgbClr val="006100"/>
                          </a:solidFill>
                          <a:latin typeface="Arial"/>
                        </a:rPr>
                        <a:t>        619 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500" b="1" i="0" u="none" strike="noStrike" dirty="0">
                          <a:solidFill>
                            <a:srgbClr val="006100"/>
                          </a:solidFill>
                          <a:latin typeface="Arial"/>
                        </a:rPr>
                        <a:t>   1,501 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500" b="0" i="0" u="none" strike="noStrike" dirty="0">
                          <a:solidFill>
                            <a:srgbClr val="006100"/>
                          </a:solidFill>
                          <a:latin typeface="Arial"/>
                        </a:rPr>
                        <a:t>   20,717 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295950">
                <a:tc>
                  <a:txBody>
                    <a:bodyPr/>
                    <a:lstStyle/>
                    <a:p>
                      <a:pPr algn="l" fontAlgn="b"/>
                      <a:r>
                        <a:rPr lang="th-TH" sz="1600" b="0" i="0" u="none" strike="noStrike" dirty="0">
                          <a:solidFill>
                            <a:schemeClr val="tx1"/>
                          </a:solidFill>
                          <a:latin typeface="Arial"/>
                        </a:rPr>
                        <a:t>2</a:t>
                      </a:r>
                      <a:r>
                        <a:rPr lang="th-TH" sz="1600" b="0" i="0" u="none" strike="noStrike" dirty="0" smtClean="0">
                          <a:solidFill>
                            <a:schemeClr val="tx1"/>
                          </a:solidFill>
                          <a:latin typeface="Arial"/>
                        </a:rPr>
                        <a:t>.</a:t>
                      </a:r>
                      <a:r>
                        <a:rPr lang="en-US" sz="1600" b="0" i="0" u="none" strike="noStrike" dirty="0" smtClean="0">
                          <a:solidFill>
                            <a:schemeClr val="tx1"/>
                          </a:solidFill>
                          <a:latin typeface="Arial"/>
                        </a:rPr>
                        <a:t> Professionals</a:t>
                      </a:r>
                      <a:endParaRPr lang="en-US" sz="1600" b="0" i="0" u="none" strike="noStrike" dirty="0">
                        <a:solidFill>
                          <a:schemeClr val="tx1"/>
                        </a:solidFill>
                        <a:latin typeface="Arial"/>
                      </a:endParaRP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500" b="0" i="0" u="none" strike="noStrike">
                          <a:solidFill>
                            <a:srgbClr val="006100"/>
                          </a:solidFill>
                          <a:latin typeface="Arial"/>
                        </a:rPr>
                        <a:t>     1,969 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500" b="0" i="0" u="none" strike="noStrike">
                          <a:solidFill>
                            <a:srgbClr val="006100"/>
                          </a:solidFill>
                          <a:latin typeface="Arial"/>
                        </a:rPr>
                        <a:t>          115 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500" b="0" i="0" u="none" strike="noStrike">
                          <a:solidFill>
                            <a:srgbClr val="006100"/>
                          </a:solidFill>
                          <a:latin typeface="Arial"/>
                        </a:rPr>
                        <a:t>          41 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500" b="0" i="0" u="none" strike="noStrike">
                          <a:solidFill>
                            <a:srgbClr val="006100"/>
                          </a:solidFill>
                          <a:latin typeface="Arial"/>
                        </a:rPr>
                        <a:t>          34 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500" b="1" i="0" u="none" strike="noStrike" dirty="0">
                          <a:solidFill>
                            <a:srgbClr val="006100"/>
                          </a:solidFill>
                          <a:latin typeface="Arial"/>
                        </a:rPr>
                        <a:t>      190 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500" b="0" i="0" u="none" strike="noStrike" dirty="0">
                          <a:solidFill>
                            <a:srgbClr val="006100"/>
                          </a:solidFill>
                          <a:latin typeface="Arial"/>
                        </a:rPr>
                        <a:t>      1,779 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295950">
                <a:tc>
                  <a:txBody>
                    <a:bodyPr/>
                    <a:lstStyle/>
                    <a:p>
                      <a:pPr algn="l" fontAlgn="b"/>
                      <a:r>
                        <a:rPr lang="th-TH" sz="1600" b="0" i="0" u="none" strike="noStrike" dirty="0">
                          <a:solidFill>
                            <a:schemeClr val="tx1"/>
                          </a:solidFill>
                          <a:latin typeface="Arial"/>
                        </a:rPr>
                        <a:t>3</a:t>
                      </a:r>
                      <a:r>
                        <a:rPr lang="th-TH" sz="1600" b="0" i="0" u="none" strike="noStrike" dirty="0" smtClean="0">
                          <a:solidFill>
                            <a:schemeClr val="tx1"/>
                          </a:solidFill>
                          <a:latin typeface="Arial"/>
                        </a:rPr>
                        <a:t>.</a:t>
                      </a:r>
                      <a:r>
                        <a:rPr lang="en-US" sz="1600" b="0" i="0" u="none" strike="noStrike" dirty="0" smtClean="0">
                          <a:solidFill>
                            <a:schemeClr val="tx1"/>
                          </a:solidFill>
                          <a:latin typeface="Arial"/>
                        </a:rPr>
                        <a:t> Technicians</a:t>
                      </a:r>
                      <a:r>
                        <a:rPr lang="en-US" sz="1600" b="0" i="0" u="none" strike="noStrike" baseline="0" dirty="0" smtClean="0">
                          <a:solidFill>
                            <a:schemeClr val="tx1"/>
                          </a:solidFill>
                          <a:latin typeface="Arial"/>
                        </a:rPr>
                        <a:t> </a:t>
                      </a:r>
                      <a:r>
                        <a:rPr lang="th-TH" sz="1600" b="0" i="0" u="none" strike="noStrike" dirty="0" smtClean="0">
                          <a:solidFill>
                            <a:schemeClr val="tx1"/>
                          </a:solidFill>
                          <a:latin typeface="Arial"/>
                        </a:rPr>
                        <a:t> </a:t>
                      </a:r>
                      <a:endParaRPr lang="th-TH" sz="1600" b="0" i="0" u="none" strike="noStrike" dirty="0">
                        <a:solidFill>
                          <a:schemeClr val="tx1"/>
                        </a:solidFill>
                        <a:latin typeface="Arial"/>
                      </a:endParaRP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500" b="0" i="0" u="none" strike="noStrike">
                          <a:solidFill>
                            <a:srgbClr val="006100"/>
                          </a:solidFill>
                          <a:latin typeface="Arial"/>
                        </a:rPr>
                        <a:t>     3,150 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500" b="0" i="0" u="none" strike="noStrike">
                          <a:solidFill>
                            <a:srgbClr val="006100"/>
                          </a:solidFill>
                          <a:latin typeface="Arial"/>
                        </a:rPr>
                        <a:t>          115 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500" b="0" i="0" u="none" strike="noStrike">
                          <a:solidFill>
                            <a:srgbClr val="006100"/>
                          </a:solidFill>
                          <a:latin typeface="Arial"/>
                        </a:rPr>
                        <a:t>          72 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500" b="0" i="0" u="none" strike="noStrike">
                          <a:solidFill>
                            <a:srgbClr val="006100"/>
                          </a:solidFill>
                          <a:latin typeface="Arial"/>
                        </a:rPr>
                        <a:t>          46 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500" b="1" i="0" u="none" strike="noStrike" dirty="0">
                          <a:solidFill>
                            <a:srgbClr val="006100"/>
                          </a:solidFill>
                          <a:latin typeface="Arial"/>
                        </a:rPr>
                        <a:t>      233 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500" b="0" i="0" u="none" strike="noStrike" dirty="0">
                          <a:solidFill>
                            <a:srgbClr val="006100"/>
                          </a:solidFill>
                          <a:latin typeface="Arial"/>
                        </a:rPr>
                        <a:t>      2,917 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295950">
                <a:tc>
                  <a:txBody>
                    <a:bodyPr/>
                    <a:lstStyle/>
                    <a:p>
                      <a:pPr algn="l" fontAlgn="b"/>
                      <a:r>
                        <a:rPr lang="th-TH" sz="1600" b="0" i="0" u="none" strike="noStrike" dirty="0">
                          <a:solidFill>
                            <a:schemeClr val="tx1"/>
                          </a:solidFill>
                          <a:latin typeface="Arial"/>
                        </a:rPr>
                        <a:t>4</a:t>
                      </a:r>
                      <a:r>
                        <a:rPr lang="th-TH" sz="1600" b="0" i="0" u="none" strike="noStrike" dirty="0" smtClean="0">
                          <a:solidFill>
                            <a:schemeClr val="tx1"/>
                          </a:solidFill>
                          <a:latin typeface="Arial"/>
                        </a:rPr>
                        <a:t>. </a:t>
                      </a:r>
                      <a:r>
                        <a:rPr lang="en-US" sz="1600" b="0" i="0" u="none" strike="noStrike" dirty="0" smtClean="0">
                          <a:solidFill>
                            <a:schemeClr val="tx1"/>
                          </a:solidFill>
                          <a:latin typeface="Arial"/>
                        </a:rPr>
                        <a:t>Clerks</a:t>
                      </a:r>
                      <a:endParaRPr lang="en-US" sz="1600" b="0" i="0" u="none" strike="noStrike" dirty="0">
                        <a:solidFill>
                          <a:schemeClr val="tx1"/>
                        </a:solidFill>
                        <a:latin typeface="Arial"/>
                      </a:endParaRP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500" b="0" i="0" u="none" strike="noStrike">
                          <a:solidFill>
                            <a:srgbClr val="006100"/>
                          </a:solidFill>
                          <a:latin typeface="Arial"/>
                        </a:rPr>
                        <a:t>        418 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500" b="0" i="0" u="none" strike="noStrike">
                          <a:solidFill>
                            <a:srgbClr val="006100"/>
                          </a:solidFill>
                          <a:latin typeface="Arial"/>
                        </a:rPr>
                        <a:t>              9 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500" b="0" i="0" u="none" strike="noStrike">
                          <a:solidFill>
                            <a:srgbClr val="006100"/>
                          </a:solidFill>
                          <a:latin typeface="Arial"/>
                        </a:rPr>
                        <a:t>             8 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500" b="0" i="0" u="none" strike="noStrike">
                          <a:solidFill>
                            <a:srgbClr val="006100"/>
                          </a:solidFill>
                          <a:latin typeface="Arial"/>
                        </a:rPr>
                        <a:t>          22 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500" b="1" i="0" u="none" strike="noStrike" dirty="0">
                          <a:solidFill>
                            <a:srgbClr val="006100"/>
                          </a:solidFill>
                          <a:latin typeface="Arial"/>
                        </a:rPr>
                        <a:t>         39 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500" b="0" i="0" u="none" strike="noStrike" dirty="0">
                          <a:solidFill>
                            <a:srgbClr val="006100"/>
                          </a:solidFill>
                          <a:latin typeface="Arial"/>
                        </a:rPr>
                        <a:t>         379 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551207">
                <a:tc>
                  <a:txBody>
                    <a:bodyPr/>
                    <a:lstStyle/>
                    <a:p>
                      <a:pPr algn="l" fontAlgn="b"/>
                      <a:r>
                        <a:rPr lang="th-TH" sz="1600" b="0" i="0" u="none" strike="noStrike" dirty="0">
                          <a:solidFill>
                            <a:schemeClr val="tx1"/>
                          </a:solidFill>
                          <a:latin typeface="Arial"/>
                        </a:rPr>
                        <a:t>5</a:t>
                      </a:r>
                      <a:r>
                        <a:rPr lang="th-TH" sz="1600" b="0" i="0" u="none" strike="noStrike" dirty="0" smtClean="0">
                          <a:solidFill>
                            <a:schemeClr val="tx1"/>
                          </a:solidFill>
                          <a:latin typeface="Arial"/>
                        </a:rPr>
                        <a:t>.</a:t>
                      </a:r>
                      <a:r>
                        <a:rPr lang="en-US" sz="1600" b="0" i="0" u="none" strike="noStrike" dirty="0" smtClean="0">
                          <a:solidFill>
                            <a:schemeClr val="tx1"/>
                          </a:solidFill>
                          <a:latin typeface="Arial"/>
                        </a:rPr>
                        <a:t> Services, sales</a:t>
                      </a:r>
                      <a:r>
                        <a:rPr lang="th-TH" sz="1600" b="0" i="0" u="none" strike="noStrike" dirty="0" smtClean="0">
                          <a:solidFill>
                            <a:schemeClr val="tx1"/>
                          </a:solidFill>
                          <a:latin typeface="Arial"/>
                        </a:rPr>
                        <a:t> </a:t>
                      </a:r>
                      <a:endParaRPr lang="th-TH" sz="1600" b="0" i="0" u="none" strike="noStrike" dirty="0">
                        <a:solidFill>
                          <a:schemeClr val="tx1"/>
                        </a:solidFill>
                        <a:latin typeface="Arial"/>
                      </a:endParaRP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500" b="0" i="0" u="none" strike="noStrike">
                          <a:solidFill>
                            <a:srgbClr val="006100"/>
                          </a:solidFill>
                          <a:latin typeface="Arial"/>
                        </a:rPr>
                        <a:t>           50 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500" b="0" i="0" u="none" strike="noStrike">
                          <a:solidFill>
                            <a:srgbClr val="006100"/>
                          </a:solidFill>
                          <a:latin typeface="Arial"/>
                        </a:rPr>
                        <a:t>              1 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500" b="0" i="0" u="none" strike="noStrike">
                          <a:solidFill>
                            <a:srgbClr val="006100"/>
                          </a:solidFill>
                          <a:latin typeface="Arial"/>
                        </a:rPr>
                        <a:t>             2 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500" b="0" i="0" u="none" strike="noStrike">
                          <a:solidFill>
                            <a:srgbClr val="006100"/>
                          </a:solidFill>
                          <a:latin typeface="Arial"/>
                        </a:rPr>
                        <a:t>             5 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500" b="1" i="0" u="none" strike="noStrike" dirty="0">
                          <a:solidFill>
                            <a:srgbClr val="006100"/>
                          </a:solidFill>
                          <a:latin typeface="Arial"/>
                        </a:rPr>
                        <a:t>           8 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500" b="0" i="0" u="none" strike="noStrike" dirty="0">
                          <a:solidFill>
                            <a:srgbClr val="006100"/>
                          </a:solidFill>
                          <a:latin typeface="Arial"/>
                        </a:rPr>
                        <a:t>           42 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591901">
                <a:tc>
                  <a:txBody>
                    <a:bodyPr/>
                    <a:lstStyle/>
                    <a:p>
                      <a:pPr algn="l" fontAlgn="b"/>
                      <a:r>
                        <a:rPr lang="th-TH" sz="1600" b="0" i="0" u="none" strike="noStrike" dirty="0">
                          <a:solidFill>
                            <a:schemeClr val="tx1"/>
                          </a:solidFill>
                          <a:latin typeface="Arial"/>
                        </a:rPr>
                        <a:t>6</a:t>
                      </a:r>
                      <a:r>
                        <a:rPr lang="th-TH" sz="1600" b="0" i="0" u="none" strike="noStrike" dirty="0" smtClean="0">
                          <a:solidFill>
                            <a:schemeClr val="tx1"/>
                          </a:solidFill>
                          <a:latin typeface="Arial"/>
                        </a:rPr>
                        <a:t>.</a:t>
                      </a:r>
                      <a:r>
                        <a:rPr lang="en-US" sz="1600" b="0" i="0" u="none" strike="noStrike" dirty="0" smtClean="0">
                          <a:solidFill>
                            <a:schemeClr val="tx1"/>
                          </a:solidFill>
                          <a:latin typeface="Arial"/>
                        </a:rPr>
                        <a:t> Skilled </a:t>
                      </a:r>
                      <a:r>
                        <a:rPr lang="en-US" sz="1600" b="0" i="0" u="none" strike="noStrike" dirty="0" err="1" smtClean="0">
                          <a:solidFill>
                            <a:schemeClr val="tx1"/>
                          </a:solidFill>
                          <a:latin typeface="Arial"/>
                        </a:rPr>
                        <a:t>wkrs</a:t>
                      </a:r>
                      <a:r>
                        <a:rPr lang="en-US" sz="1600" b="0" i="0" u="none" strike="noStrike" dirty="0" smtClean="0">
                          <a:solidFill>
                            <a:schemeClr val="tx1"/>
                          </a:solidFill>
                          <a:latin typeface="Arial"/>
                        </a:rPr>
                        <a:t> in </a:t>
                      </a:r>
                      <a:r>
                        <a:rPr lang="en-US" sz="1600" b="0" i="0" u="none" strike="noStrike" dirty="0" err="1" smtClean="0">
                          <a:solidFill>
                            <a:schemeClr val="tx1"/>
                          </a:solidFill>
                          <a:latin typeface="Arial"/>
                        </a:rPr>
                        <a:t>agr</a:t>
                      </a:r>
                      <a:r>
                        <a:rPr lang="en-US" sz="1600" b="0" i="0" u="none" strike="noStrike" dirty="0" smtClean="0">
                          <a:solidFill>
                            <a:schemeClr val="tx1"/>
                          </a:solidFill>
                          <a:latin typeface="Arial"/>
                        </a:rPr>
                        <a:t>. 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500" b="0" i="0" u="none" strike="noStrike" dirty="0">
                          <a:solidFill>
                            <a:srgbClr val="006100"/>
                          </a:solidFill>
                          <a:latin typeface="Arial"/>
                        </a:rPr>
                        <a:t>             1 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500" b="0" i="0" u="none" strike="noStrike">
                          <a:solidFill>
                            <a:srgbClr val="006100"/>
                          </a:solidFill>
                          <a:latin typeface="Arial"/>
                        </a:rPr>
                        <a:t>             -   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500" b="0" i="0" u="none" strike="noStrike">
                          <a:solidFill>
                            <a:srgbClr val="006100"/>
                          </a:solidFill>
                          <a:latin typeface="Arial"/>
                        </a:rPr>
                        <a:t>            -   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500" b="0" i="0" u="none" strike="noStrike">
                          <a:solidFill>
                            <a:srgbClr val="006100"/>
                          </a:solidFill>
                          <a:latin typeface="Arial"/>
                        </a:rPr>
                        <a:t>            -   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500" b="1" i="0" u="none" strike="noStrike" dirty="0">
                          <a:solidFill>
                            <a:srgbClr val="006100"/>
                          </a:solidFill>
                          <a:latin typeface="Arial"/>
                        </a:rPr>
                        <a:t>          -   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500" b="0" i="0" u="none" strike="noStrike" dirty="0">
                          <a:solidFill>
                            <a:srgbClr val="006100"/>
                          </a:solidFill>
                          <a:latin typeface="Arial"/>
                        </a:rPr>
                        <a:t>              1 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295950">
                <a:tc>
                  <a:txBody>
                    <a:bodyPr/>
                    <a:lstStyle/>
                    <a:p>
                      <a:pPr algn="l" fontAlgn="b"/>
                      <a:r>
                        <a:rPr lang="th-TH" sz="1600" b="0" i="0" u="none" strike="noStrike" dirty="0">
                          <a:solidFill>
                            <a:schemeClr val="tx1"/>
                          </a:solidFill>
                          <a:latin typeface="Arial"/>
                        </a:rPr>
                        <a:t>7</a:t>
                      </a:r>
                      <a:r>
                        <a:rPr lang="th-TH" sz="1600" b="0" i="0" u="none" strike="noStrike" dirty="0" smtClean="0">
                          <a:solidFill>
                            <a:schemeClr val="tx1"/>
                          </a:solidFill>
                          <a:latin typeface="Arial"/>
                        </a:rPr>
                        <a:t>.</a:t>
                      </a:r>
                      <a:r>
                        <a:rPr lang="en-US" sz="1600" b="0" i="0" u="none" strike="noStrike" dirty="0" smtClean="0">
                          <a:solidFill>
                            <a:schemeClr val="tx1"/>
                          </a:solidFill>
                          <a:latin typeface="Arial"/>
                        </a:rPr>
                        <a:t> Skilled</a:t>
                      </a:r>
                      <a:r>
                        <a:rPr lang="en-US" sz="1600" b="0" i="0" u="none" strike="noStrike" baseline="0" dirty="0" smtClean="0">
                          <a:solidFill>
                            <a:schemeClr val="tx1"/>
                          </a:solidFill>
                          <a:latin typeface="Arial"/>
                        </a:rPr>
                        <a:t> </a:t>
                      </a:r>
                      <a:r>
                        <a:rPr lang="en-US" sz="1600" b="0" i="0" u="none" strike="noStrike" baseline="0" dirty="0" err="1" smtClean="0">
                          <a:solidFill>
                            <a:schemeClr val="tx1"/>
                          </a:solidFill>
                          <a:latin typeface="Arial"/>
                        </a:rPr>
                        <a:t>wkrs</a:t>
                      </a:r>
                      <a:endParaRPr lang="th-TH" sz="1600" b="0" i="0" u="none" strike="noStrike" dirty="0">
                        <a:solidFill>
                          <a:schemeClr val="tx1"/>
                        </a:solidFill>
                        <a:latin typeface="Arial"/>
                      </a:endParaRP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500" b="0" i="0" u="none" strike="noStrike" dirty="0">
                          <a:solidFill>
                            <a:srgbClr val="006100"/>
                          </a:solidFill>
                          <a:latin typeface="Arial"/>
                        </a:rPr>
                        <a:t>        307 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500" b="0" i="0" u="none" strike="noStrike" dirty="0">
                          <a:solidFill>
                            <a:srgbClr val="006100"/>
                          </a:solidFill>
                          <a:latin typeface="Arial"/>
                        </a:rPr>
                        <a:t>            10 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500" b="0" i="0" u="none" strike="noStrike">
                          <a:solidFill>
                            <a:srgbClr val="006100"/>
                          </a:solidFill>
                          <a:latin typeface="Arial"/>
                        </a:rPr>
                        <a:t>             6 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500" b="0" i="0" u="none" strike="noStrike">
                          <a:solidFill>
                            <a:srgbClr val="006100"/>
                          </a:solidFill>
                          <a:latin typeface="Arial"/>
                        </a:rPr>
                        <a:t>             9 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500" b="1" i="0" u="none" strike="noStrike" dirty="0">
                          <a:solidFill>
                            <a:srgbClr val="006100"/>
                          </a:solidFill>
                          <a:latin typeface="Arial"/>
                        </a:rPr>
                        <a:t>         25 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500" b="0" i="0" u="none" strike="noStrike" dirty="0">
                          <a:solidFill>
                            <a:srgbClr val="006100"/>
                          </a:solidFill>
                          <a:latin typeface="Arial"/>
                        </a:rPr>
                        <a:t>         282 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591901">
                <a:tc>
                  <a:txBody>
                    <a:bodyPr/>
                    <a:lstStyle/>
                    <a:p>
                      <a:pPr algn="l" fontAlgn="b"/>
                      <a:r>
                        <a:rPr lang="th-TH" sz="1600" b="0" i="0" u="none" strike="noStrike" dirty="0">
                          <a:solidFill>
                            <a:schemeClr val="tx1"/>
                          </a:solidFill>
                          <a:latin typeface="Arial"/>
                        </a:rPr>
                        <a:t>8</a:t>
                      </a:r>
                      <a:r>
                        <a:rPr lang="th-TH" sz="1600" b="0" i="0" u="none" strike="noStrike" dirty="0" smtClean="0">
                          <a:solidFill>
                            <a:schemeClr val="tx1"/>
                          </a:solidFill>
                          <a:latin typeface="Arial"/>
                        </a:rPr>
                        <a:t>. </a:t>
                      </a:r>
                      <a:r>
                        <a:rPr lang="en-US" sz="1600" b="0" i="0" u="none" strike="noStrike" dirty="0" smtClean="0">
                          <a:solidFill>
                            <a:schemeClr val="tx1"/>
                          </a:solidFill>
                          <a:latin typeface="Arial"/>
                        </a:rPr>
                        <a:t>Machine operators</a:t>
                      </a:r>
                      <a:endParaRPr lang="th-TH" sz="1600" b="0" i="0" u="none" strike="noStrike" dirty="0">
                        <a:solidFill>
                          <a:schemeClr val="tx1"/>
                        </a:solidFill>
                        <a:latin typeface="Arial"/>
                      </a:endParaRP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500" b="0" i="0" u="none" strike="noStrike">
                          <a:solidFill>
                            <a:srgbClr val="006100"/>
                          </a:solidFill>
                          <a:latin typeface="Arial"/>
                        </a:rPr>
                        <a:t>        359 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500" b="0" i="0" u="none" strike="noStrike" dirty="0">
                          <a:solidFill>
                            <a:srgbClr val="006100"/>
                          </a:solidFill>
                          <a:latin typeface="Arial"/>
                        </a:rPr>
                        <a:t>              4 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500" b="0" i="0" u="none" strike="noStrike" dirty="0">
                          <a:solidFill>
                            <a:srgbClr val="006100"/>
                          </a:solidFill>
                          <a:latin typeface="Arial"/>
                        </a:rPr>
                        <a:t>             4 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500" b="0" i="0" u="none" strike="noStrike">
                          <a:solidFill>
                            <a:srgbClr val="006100"/>
                          </a:solidFill>
                          <a:latin typeface="Arial"/>
                        </a:rPr>
                        <a:t>             7 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500" b="1" i="0" u="none" strike="noStrike" dirty="0">
                          <a:solidFill>
                            <a:srgbClr val="006100"/>
                          </a:solidFill>
                          <a:latin typeface="Arial"/>
                        </a:rPr>
                        <a:t>         15 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500" b="0" i="0" u="none" strike="noStrike" dirty="0">
                          <a:solidFill>
                            <a:srgbClr val="006100"/>
                          </a:solidFill>
                          <a:latin typeface="Arial"/>
                        </a:rPr>
                        <a:t>         344 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295950">
                <a:tc>
                  <a:txBody>
                    <a:bodyPr/>
                    <a:lstStyle/>
                    <a:p>
                      <a:pPr algn="l" fontAlgn="b"/>
                      <a:r>
                        <a:rPr lang="th-TH" sz="1600" b="0" i="0" u="none" strike="noStrike" dirty="0">
                          <a:solidFill>
                            <a:schemeClr val="tx1"/>
                          </a:solidFill>
                          <a:latin typeface="Arial"/>
                        </a:rPr>
                        <a:t>9. </a:t>
                      </a:r>
                      <a:r>
                        <a:rPr lang="en-US" sz="1600" b="0" i="0" u="none" strike="noStrike" dirty="0" smtClean="0">
                          <a:solidFill>
                            <a:schemeClr val="tx1"/>
                          </a:solidFill>
                          <a:latin typeface="Arial"/>
                        </a:rPr>
                        <a:t>Primary </a:t>
                      </a:r>
                      <a:r>
                        <a:rPr lang="en-US" sz="1600" b="0" i="0" u="none" strike="noStrike" dirty="0" err="1" smtClean="0">
                          <a:solidFill>
                            <a:schemeClr val="tx1"/>
                          </a:solidFill>
                          <a:latin typeface="Arial"/>
                        </a:rPr>
                        <a:t>wkrs</a:t>
                      </a:r>
                      <a:endParaRPr lang="th-TH" sz="1600" b="0" i="0" u="none" strike="noStrike" dirty="0">
                        <a:solidFill>
                          <a:schemeClr val="tx1"/>
                        </a:solidFill>
                        <a:latin typeface="Arial"/>
                      </a:endParaRP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500" b="0" i="0" u="none" strike="noStrike">
                          <a:solidFill>
                            <a:srgbClr val="006100"/>
                          </a:solidFill>
                          <a:latin typeface="Arial"/>
                        </a:rPr>
                        <a:t>             8 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500" b="0" i="0" u="none" strike="noStrike">
                          <a:solidFill>
                            <a:srgbClr val="006100"/>
                          </a:solidFill>
                          <a:latin typeface="Arial"/>
                        </a:rPr>
                        <a:t>             -   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500" b="0" i="0" u="none" strike="noStrike" dirty="0">
                          <a:solidFill>
                            <a:srgbClr val="006100"/>
                          </a:solidFill>
                          <a:latin typeface="Arial"/>
                        </a:rPr>
                        <a:t>            -   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500" b="0" i="0" u="none" strike="noStrike" dirty="0">
                          <a:solidFill>
                            <a:srgbClr val="006100"/>
                          </a:solidFill>
                          <a:latin typeface="Arial"/>
                        </a:rPr>
                        <a:t>            -   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500" b="0" i="0" u="none" strike="noStrike" dirty="0">
                          <a:solidFill>
                            <a:srgbClr val="006100"/>
                          </a:solidFill>
                          <a:latin typeface="Arial"/>
                        </a:rPr>
                        <a:t>          -   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500" b="0" i="0" u="none" strike="noStrike" dirty="0">
                          <a:solidFill>
                            <a:srgbClr val="006100"/>
                          </a:solidFill>
                          <a:latin typeface="Arial"/>
                        </a:rPr>
                        <a:t>              8 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295950">
                <a:tc>
                  <a:txBody>
                    <a:bodyPr/>
                    <a:lstStyle/>
                    <a:p>
                      <a:pPr algn="l" fontAlgn="b"/>
                      <a:r>
                        <a:rPr lang="en-US" sz="1600" b="0" i="0" u="none" strike="noStrike" dirty="0">
                          <a:solidFill>
                            <a:schemeClr val="tx1"/>
                          </a:solidFill>
                          <a:latin typeface="Arial"/>
                        </a:rPr>
                        <a:t>T </a:t>
                      </a:r>
                      <a:r>
                        <a:rPr lang="en-US" sz="1600" b="0" i="0" u="none" strike="noStrike" dirty="0" smtClean="0">
                          <a:solidFill>
                            <a:schemeClr val="tx1"/>
                          </a:solidFill>
                          <a:latin typeface="Arial"/>
                        </a:rPr>
                        <a:t>Trainees</a:t>
                      </a:r>
                      <a:endParaRPr lang="en-US" sz="1600" b="0" i="0" u="none" strike="noStrike" dirty="0">
                        <a:solidFill>
                          <a:schemeClr val="tx1"/>
                        </a:solidFill>
                        <a:latin typeface="Arial"/>
                      </a:endParaRP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500" b="0" i="0" u="none" strike="noStrike">
                          <a:solidFill>
                            <a:srgbClr val="006100"/>
                          </a:solidFill>
                          <a:latin typeface="Arial"/>
                        </a:rPr>
                        <a:t>             2 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500" b="0" i="0" u="none" strike="noStrike">
                          <a:solidFill>
                            <a:srgbClr val="006100"/>
                          </a:solidFill>
                          <a:latin typeface="Arial"/>
                        </a:rPr>
                        <a:t>             -   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500" b="0" i="0" u="none" strike="noStrike">
                          <a:solidFill>
                            <a:srgbClr val="006100"/>
                          </a:solidFill>
                          <a:latin typeface="Arial"/>
                        </a:rPr>
                        <a:t>            -   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500" b="0" i="0" u="none" strike="noStrike">
                          <a:solidFill>
                            <a:srgbClr val="006100"/>
                          </a:solidFill>
                          <a:latin typeface="Arial"/>
                        </a:rPr>
                        <a:t>            -   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500" b="0" i="0" u="none" strike="noStrike" dirty="0">
                          <a:solidFill>
                            <a:srgbClr val="006100"/>
                          </a:solidFill>
                          <a:latin typeface="Arial"/>
                        </a:rPr>
                        <a:t>          -   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500" b="0" i="0" u="none" strike="noStrike" dirty="0">
                          <a:solidFill>
                            <a:srgbClr val="006100"/>
                          </a:solidFill>
                          <a:latin typeface="Arial"/>
                        </a:rPr>
                        <a:t>              2 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295950">
                <a:tc>
                  <a:txBody>
                    <a:bodyPr/>
                    <a:lstStyle/>
                    <a:p>
                      <a:pPr algn="l" fontAlgn="b"/>
                      <a:r>
                        <a:rPr lang="en-US" sz="1600" b="0" i="0" u="none" strike="noStrike" dirty="0" smtClean="0">
                          <a:solidFill>
                            <a:schemeClr val="tx1"/>
                          </a:solidFill>
                          <a:latin typeface="Arial"/>
                        </a:rPr>
                        <a:t>X Others</a:t>
                      </a:r>
                      <a:endParaRPr lang="th-TH" sz="1600" b="0" i="0" u="none" strike="noStrike" dirty="0">
                        <a:solidFill>
                          <a:schemeClr val="tx1"/>
                        </a:solidFill>
                        <a:latin typeface="Arial"/>
                      </a:endParaRP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500" b="0" i="0" u="none" strike="noStrike">
                          <a:solidFill>
                            <a:srgbClr val="006100"/>
                          </a:solidFill>
                          <a:latin typeface="Arial"/>
                        </a:rPr>
                        <a:t>            -   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500" b="0" i="0" u="none" strike="noStrike">
                          <a:solidFill>
                            <a:srgbClr val="006100"/>
                          </a:solidFill>
                          <a:latin typeface="Arial"/>
                        </a:rPr>
                        <a:t>             -   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500" b="0" i="0" u="none" strike="noStrike">
                          <a:solidFill>
                            <a:srgbClr val="006100"/>
                          </a:solidFill>
                          <a:latin typeface="Arial"/>
                        </a:rPr>
                        <a:t>            -   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500" b="0" i="0" u="none" strike="noStrike">
                          <a:solidFill>
                            <a:srgbClr val="006100"/>
                          </a:solidFill>
                          <a:latin typeface="Arial"/>
                        </a:rPr>
                        <a:t>            -   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500" b="0" i="0" u="none" strike="noStrike" dirty="0">
                          <a:solidFill>
                            <a:srgbClr val="006100"/>
                          </a:solidFill>
                          <a:latin typeface="Arial"/>
                        </a:rPr>
                        <a:t>          -   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500" b="0" i="0" u="none" strike="noStrike" dirty="0">
                          <a:solidFill>
                            <a:srgbClr val="006100"/>
                          </a:solidFill>
                          <a:latin typeface="Arial"/>
                        </a:rPr>
                        <a:t>             -   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</a:tbl>
          </a:graphicData>
        </a:graphic>
      </p:graphicFrame>
      <p:sp>
        <p:nvSpPr>
          <p:cNvPr id="4" name="Rectangle 3"/>
          <p:cNvSpPr/>
          <p:nvPr/>
        </p:nvSpPr>
        <p:spPr>
          <a:xfrm>
            <a:off x="142876" y="357166"/>
            <a:ext cx="8929718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2000" b="1" dirty="0">
                <a:solidFill>
                  <a:prstClr val="black"/>
                </a:solidFill>
              </a:rPr>
              <a:t>Regular foreign </a:t>
            </a:r>
            <a:r>
              <a:rPr lang="en-US" sz="2000" b="1" dirty="0" err="1">
                <a:solidFill>
                  <a:prstClr val="black"/>
                </a:solidFill>
              </a:rPr>
              <a:t>labour</a:t>
            </a:r>
            <a:r>
              <a:rPr lang="en-US" sz="2000" b="1" dirty="0">
                <a:solidFill>
                  <a:prstClr val="black"/>
                </a:solidFill>
              </a:rPr>
              <a:t> under Art 12</a:t>
            </a:r>
            <a:r>
              <a:rPr lang="th-TH" sz="2000" b="1" dirty="0">
                <a:solidFill>
                  <a:prstClr val="black"/>
                </a:solidFill>
              </a:rPr>
              <a:t> (</a:t>
            </a:r>
            <a:r>
              <a:rPr lang="en-US" sz="2000" b="1" dirty="0">
                <a:solidFill>
                  <a:prstClr val="black"/>
                </a:solidFill>
              </a:rPr>
              <a:t>Investment</a:t>
            </a:r>
            <a:r>
              <a:rPr lang="th-TH" sz="2000" b="1" dirty="0">
                <a:solidFill>
                  <a:prstClr val="black"/>
                </a:solidFill>
              </a:rPr>
              <a:t>) </a:t>
            </a:r>
            <a:r>
              <a:rPr lang="en-US" sz="2000" b="1" dirty="0">
                <a:solidFill>
                  <a:prstClr val="black"/>
                </a:solidFill>
              </a:rPr>
              <a:t>stock 2011</a:t>
            </a:r>
          </a:p>
        </p:txBody>
      </p:sp>
      <p:sp>
        <p:nvSpPr>
          <p:cNvPr id="5" name="Rounded Rectangle 4"/>
          <p:cNvSpPr/>
          <p:nvPr/>
        </p:nvSpPr>
        <p:spPr>
          <a:xfrm>
            <a:off x="4357686" y="6354446"/>
            <a:ext cx="4572032" cy="428604"/>
          </a:xfrm>
          <a:prstGeom prst="roundRect">
            <a:avLst/>
          </a:prstGeom>
          <a:solidFill>
            <a:schemeClr val="accent3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800" b="1" dirty="0">
                <a:solidFill>
                  <a:prstClr val="black"/>
                </a:solidFill>
              </a:rPr>
              <a:t>ASEAN </a:t>
            </a:r>
            <a:r>
              <a:rPr lang="th-TH" sz="1800" b="1" dirty="0">
                <a:solidFill>
                  <a:prstClr val="black"/>
                </a:solidFill>
              </a:rPr>
              <a:t>7.1 </a:t>
            </a:r>
            <a:r>
              <a:rPr lang="en-US" sz="1800" b="1" dirty="0">
                <a:solidFill>
                  <a:prstClr val="black"/>
                </a:solidFill>
              </a:rPr>
              <a:t>% Other </a:t>
            </a:r>
            <a:r>
              <a:rPr lang="th-TH" sz="1800" b="1" dirty="0">
                <a:solidFill>
                  <a:prstClr val="black"/>
                </a:solidFill>
              </a:rPr>
              <a:t>92.9 </a:t>
            </a:r>
            <a:r>
              <a:rPr lang="en-US" sz="1800" b="1" dirty="0">
                <a:solidFill>
                  <a:prstClr val="black"/>
                </a:solidFill>
              </a:rPr>
              <a:t>%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C41F88-FF31-4B33-9DA0-0647C7789B83}" type="slidenum">
              <a:rPr lang="en-US" smtClean="0">
                <a:solidFill>
                  <a:prstClr val="black"/>
                </a:solidFill>
              </a:rPr>
              <a:pPr/>
              <a:t>9</a:t>
            </a:fld>
            <a:endParaRPr lang="th-TH">
              <a:solidFill>
                <a:prstClr val="black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" name="Table 2"/>
          <p:cNvGraphicFramePr>
            <a:graphicFrameLocks noGrp="1"/>
          </p:cNvGraphicFramePr>
          <p:nvPr/>
        </p:nvGraphicFramePr>
        <p:xfrm>
          <a:off x="134910" y="1357298"/>
          <a:ext cx="8858311" cy="5301406"/>
        </p:xfrm>
        <a:graphic>
          <a:graphicData uri="http://schemas.openxmlformats.org/drawingml/2006/table">
            <a:tbl>
              <a:tblPr/>
              <a:tblGrid>
                <a:gridCol w="3678551"/>
                <a:gridCol w="864165"/>
                <a:gridCol w="927012"/>
                <a:gridCol w="858931"/>
                <a:gridCol w="858931"/>
                <a:gridCol w="775131"/>
                <a:gridCol w="895590"/>
              </a:tblGrid>
              <a:tr h="193656">
                <a:tc rowSpan="2">
                  <a:txBody>
                    <a:bodyPr/>
                    <a:lstStyle/>
                    <a:p>
                      <a:pPr algn="ctr" fontAlgn="ctr"/>
                      <a:r>
                        <a:rPr lang="th-TH" sz="1400" b="1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หมวดอาชีพ(</a:t>
                      </a:r>
                      <a:r>
                        <a:rPr lang="en-US" sz="1400" b="1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Occupations)</a:t>
                      </a:r>
                    </a:p>
                  </a:txBody>
                  <a:tcPr marL="8774" marR="8774" marT="877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F8BA"/>
                    </a:solidFill>
                  </a:tcPr>
                </a:tc>
                <a:tc rowSpan="2">
                  <a:txBody>
                    <a:bodyPr/>
                    <a:lstStyle/>
                    <a:p>
                      <a:pPr algn="ctr" fontAlgn="ctr"/>
                      <a:r>
                        <a:rPr lang="en-US" sz="1400" b="1" i="0" u="none" strike="noStrike" dirty="0" smtClean="0">
                          <a:solidFill>
                            <a:srgbClr val="000000"/>
                          </a:solidFill>
                          <a:latin typeface="Arial"/>
                        </a:rPr>
                        <a:t>Total</a:t>
                      </a:r>
                      <a:r>
                        <a:rPr lang="en-US" sz="1400" b="1" i="0" u="none" strike="noStrike" baseline="0" dirty="0" smtClean="0">
                          <a:solidFill>
                            <a:srgbClr val="000000"/>
                          </a:solidFill>
                          <a:latin typeface="Arial"/>
                        </a:rPr>
                        <a:t> jobs</a:t>
                      </a:r>
                      <a:endParaRPr lang="th-TH" sz="1400" b="1" i="0" u="none" strike="noStrike" dirty="0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8774" marR="8774" marT="877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F8BA"/>
                    </a:solidFill>
                  </a:tcPr>
                </a:tc>
                <a:tc gridSpan="5">
                  <a:txBody>
                    <a:bodyPr/>
                    <a:lstStyle/>
                    <a:p>
                      <a:pPr algn="ctr" fontAlgn="ctr"/>
                      <a:r>
                        <a:rPr lang="en-US" sz="800" b="1" i="0" u="none" strike="noStrike" dirty="0" smtClean="0">
                          <a:solidFill>
                            <a:srgbClr val="000000"/>
                          </a:solidFill>
                          <a:latin typeface="Arial"/>
                        </a:rPr>
                        <a:t>Nationality</a:t>
                      </a:r>
                      <a:endParaRPr lang="th-TH" sz="800" b="1" i="0" u="none" strike="noStrike" dirty="0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8774" marR="8774" marT="877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C0DA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</a:tr>
              <a:tr h="709268"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400" b="1" i="0" u="none" strike="noStrike" dirty="0" smtClean="0">
                          <a:solidFill>
                            <a:srgbClr val="000000"/>
                          </a:solidFill>
                          <a:latin typeface="Arial"/>
                        </a:rPr>
                        <a:t>Phil</a:t>
                      </a:r>
                      <a:endParaRPr lang="th-TH" sz="1400" b="1" i="0" u="none" strike="noStrike" dirty="0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8774" marR="8774" marT="877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F8BA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400" b="1" i="0" u="none" strike="noStrike" dirty="0" smtClean="0">
                          <a:solidFill>
                            <a:srgbClr val="000000"/>
                          </a:solidFill>
                          <a:latin typeface="Arial"/>
                        </a:rPr>
                        <a:t>Malay</a:t>
                      </a:r>
                      <a:endParaRPr lang="th-TH" sz="1400" b="1" i="0" u="none" strike="noStrike" dirty="0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8774" marR="8774" marT="877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F8BA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400" b="1" i="0" u="none" strike="noStrike" dirty="0" smtClean="0">
                          <a:solidFill>
                            <a:srgbClr val="000000"/>
                          </a:solidFill>
                          <a:latin typeface="Arial"/>
                        </a:rPr>
                        <a:t>ASEAN</a:t>
                      </a:r>
                      <a:r>
                        <a:rPr lang="th-TH" sz="1400" b="1" i="0" u="none" strike="noStrike" dirty="0" smtClean="0">
                          <a:solidFill>
                            <a:srgbClr val="000000"/>
                          </a:solidFill>
                          <a:latin typeface="Arial"/>
                        </a:rPr>
                        <a:t> </a:t>
                      </a:r>
                      <a:r>
                        <a:rPr lang="th-TH" sz="1400" b="1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6 </a:t>
                      </a:r>
                      <a:r>
                        <a:rPr lang="th-TH" sz="1400" b="1" i="0" u="none" strike="noStrike" dirty="0" smtClean="0">
                          <a:solidFill>
                            <a:srgbClr val="000000"/>
                          </a:solidFill>
                          <a:latin typeface="Arial"/>
                        </a:rPr>
                        <a:t>*</a:t>
                      </a:r>
                      <a:endParaRPr lang="th-TH" sz="1400" b="1" i="0" u="none" strike="noStrike" dirty="0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8774" marR="8774" marT="877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F8BA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400" b="1" i="0" u="none" strike="noStrike" dirty="0" smtClean="0">
                          <a:solidFill>
                            <a:srgbClr val="000000"/>
                          </a:solidFill>
                          <a:latin typeface="Arial"/>
                        </a:rPr>
                        <a:t>ASEAN</a:t>
                      </a:r>
                      <a:r>
                        <a:rPr lang="th-TH" sz="1400" b="1" i="0" u="none" strike="noStrike" dirty="0" smtClean="0">
                          <a:solidFill>
                            <a:srgbClr val="000000"/>
                          </a:solidFill>
                          <a:latin typeface="Arial"/>
                        </a:rPr>
                        <a:t>8</a:t>
                      </a:r>
                      <a:endParaRPr lang="th-TH" sz="1400" b="1" i="0" u="none" strike="noStrike" dirty="0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8774" marR="8774" marT="877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400" b="1" i="0" u="none" strike="noStrike" dirty="0" smtClean="0">
                          <a:solidFill>
                            <a:srgbClr val="000000"/>
                          </a:solidFill>
                          <a:latin typeface="Arial"/>
                        </a:rPr>
                        <a:t>ROW</a:t>
                      </a:r>
                      <a:endParaRPr lang="th-TH" sz="1400" b="1" i="0" u="none" strike="noStrike" dirty="0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8774" marR="8774" marT="877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F8BA"/>
                    </a:solidFill>
                  </a:tcPr>
                </a:tc>
              </a:tr>
              <a:tr h="199364">
                <a:tc>
                  <a:txBody>
                    <a:bodyPr/>
                    <a:lstStyle/>
                    <a:p>
                      <a:pPr algn="l" fontAlgn="ctr"/>
                      <a:r>
                        <a:rPr lang="th-TH" sz="1100" b="1" i="0" u="none" strike="noStrike" dirty="0" smtClean="0">
                          <a:solidFill>
                            <a:srgbClr val="000000"/>
                          </a:solidFill>
                          <a:latin typeface="Arial"/>
                        </a:rPr>
                        <a:t>(</a:t>
                      </a:r>
                      <a:r>
                        <a:rPr lang="en-US" sz="1100" b="1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Total</a:t>
                      </a:r>
                      <a:r>
                        <a:rPr lang="en-US" sz="1100" b="1" i="0" u="none" strike="noStrike" dirty="0" smtClean="0">
                          <a:solidFill>
                            <a:srgbClr val="000000"/>
                          </a:solidFill>
                          <a:latin typeface="Arial"/>
                        </a:rPr>
                        <a:t>)(Number</a:t>
                      </a:r>
                      <a:r>
                        <a:rPr lang="en-US" sz="1100" b="1" i="0" u="none" strike="noStrike" baseline="0" dirty="0" smtClean="0">
                          <a:solidFill>
                            <a:srgbClr val="000000"/>
                          </a:solidFill>
                          <a:latin typeface="Arial"/>
                        </a:rPr>
                        <a:t> of jobs</a:t>
                      </a:r>
                      <a:endParaRPr lang="th-TH" sz="1100" b="1" i="0" u="none" strike="noStrike" dirty="0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8774" marR="8774" marT="877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F8BA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400" b="1" i="0" u="none" strike="noStrike" dirty="0">
                          <a:solidFill>
                            <a:srgbClr val="FF0000"/>
                          </a:solidFill>
                          <a:latin typeface="Arial"/>
                        </a:rPr>
                        <a:t>   28,482 </a:t>
                      </a:r>
                    </a:p>
                  </a:txBody>
                  <a:tcPr marL="8774" marR="8774" marT="877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F8BA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400" b="1" i="0" u="none" strike="noStrike" dirty="0">
                          <a:solidFill>
                            <a:srgbClr val="FF0000"/>
                          </a:solidFill>
                          <a:latin typeface="Arial"/>
                        </a:rPr>
                        <a:t>          645 </a:t>
                      </a:r>
                    </a:p>
                  </a:txBody>
                  <a:tcPr marL="8774" marR="8774" marT="877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F8BA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400" b="1" i="0" u="none" strike="noStrike" dirty="0">
                          <a:solidFill>
                            <a:srgbClr val="FF0000"/>
                          </a:solidFill>
                          <a:latin typeface="Arial"/>
                        </a:rPr>
                        <a:t>        624 </a:t>
                      </a:r>
                    </a:p>
                  </a:txBody>
                  <a:tcPr marL="8774" marR="8774" marT="877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F8BA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400" b="1" i="0" u="none" strike="noStrike" dirty="0">
                          <a:solidFill>
                            <a:srgbClr val="FF0000"/>
                          </a:solidFill>
                          <a:latin typeface="Arial"/>
                        </a:rPr>
                        <a:t>        741 </a:t>
                      </a:r>
                    </a:p>
                  </a:txBody>
                  <a:tcPr marL="8774" marR="8774" marT="877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F8BA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400" b="1" i="0" u="none" strike="noStrike" dirty="0">
                          <a:solidFill>
                            <a:srgbClr val="FF0000"/>
                          </a:solidFill>
                          <a:latin typeface="Arial"/>
                        </a:rPr>
                        <a:t>   2,010 </a:t>
                      </a:r>
                    </a:p>
                  </a:txBody>
                  <a:tcPr marL="8774" marR="8774" marT="877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400" b="1" i="0" u="none" strike="noStrike" dirty="0">
                          <a:solidFill>
                            <a:srgbClr val="FF0000"/>
                          </a:solidFill>
                          <a:latin typeface="Arial"/>
                        </a:rPr>
                        <a:t>   26,472 </a:t>
                      </a:r>
                    </a:p>
                  </a:txBody>
                  <a:tcPr marL="8774" marR="8774" marT="877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F8BA"/>
                    </a:solidFill>
                  </a:tcPr>
                </a:tc>
              </a:tr>
              <a:tr h="199364">
                <a:tc>
                  <a:txBody>
                    <a:bodyPr/>
                    <a:lstStyle/>
                    <a:p>
                      <a:pPr algn="l" fontAlgn="b"/>
                      <a:r>
                        <a:rPr lang="en-US" sz="1100" b="1" i="0" u="none" strike="noStrike" dirty="0" smtClean="0">
                          <a:solidFill>
                            <a:srgbClr val="000000"/>
                          </a:solidFill>
                          <a:latin typeface="Arial"/>
                        </a:rPr>
                        <a:t>Total)(%)</a:t>
                      </a:r>
                      <a:endParaRPr lang="en-US" sz="1100" b="1" i="0" u="none" strike="noStrike" dirty="0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8774" marR="8774" marT="8774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F8BA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1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     100.0 </a:t>
                      </a:r>
                    </a:p>
                  </a:txBody>
                  <a:tcPr marL="8774" marR="8774" marT="8774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F8BA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1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      100.0 </a:t>
                      </a:r>
                    </a:p>
                  </a:txBody>
                  <a:tcPr marL="8774" marR="8774" marT="8774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F8BA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1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     100.0 </a:t>
                      </a:r>
                    </a:p>
                  </a:txBody>
                  <a:tcPr marL="8774" marR="8774" marT="8774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F8BA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1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     100.0 </a:t>
                      </a:r>
                    </a:p>
                  </a:txBody>
                  <a:tcPr marL="8774" marR="8774" marT="8774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F8BA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100" b="1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   100.0 </a:t>
                      </a:r>
                    </a:p>
                  </a:txBody>
                  <a:tcPr marL="8774" marR="8774" marT="8774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100" b="1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100.0</a:t>
                      </a:r>
                    </a:p>
                  </a:txBody>
                  <a:tcPr marL="8774" marR="8774" marT="8774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F8BA"/>
                    </a:solidFill>
                  </a:tcPr>
                </a:tc>
              </a:tr>
              <a:tr h="534976">
                <a:tc>
                  <a:txBody>
                    <a:bodyPr/>
                    <a:lstStyle/>
                    <a:p>
                      <a:pPr algn="l" fontAlgn="b"/>
                      <a:r>
                        <a:rPr lang="th-TH" sz="1600" b="0" i="0" u="none" strike="noStrike" dirty="0">
                          <a:solidFill>
                            <a:schemeClr val="tx1"/>
                          </a:solidFill>
                          <a:latin typeface="Arial"/>
                        </a:rPr>
                        <a:t>1</a:t>
                      </a:r>
                      <a:r>
                        <a:rPr lang="th-TH" sz="1600" b="0" i="0" u="none" strike="noStrike" dirty="0" smtClean="0">
                          <a:solidFill>
                            <a:schemeClr val="tx1"/>
                          </a:solidFill>
                          <a:latin typeface="Arial"/>
                        </a:rPr>
                        <a:t>. </a:t>
                      </a:r>
                      <a:r>
                        <a:rPr lang="en-US" sz="1600" b="0" i="0" u="none" strike="noStrike" dirty="0" smtClean="0">
                          <a:solidFill>
                            <a:schemeClr val="tx1"/>
                          </a:solidFill>
                          <a:latin typeface="Arial"/>
                        </a:rPr>
                        <a:t>Legislatives, exec., managers</a:t>
                      </a:r>
                      <a:endParaRPr lang="th-TH" sz="1600" b="1" i="0" u="none" strike="noStrike" dirty="0">
                        <a:solidFill>
                          <a:schemeClr val="tx1"/>
                        </a:solidFill>
                        <a:latin typeface="Arial"/>
                      </a:endParaRP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F8BA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400" b="0" i="0" u="none" strike="noStrike">
                          <a:solidFill>
                            <a:srgbClr val="000000"/>
                          </a:solidFill>
                          <a:latin typeface="Arial"/>
                          <a:cs typeface="+mn-cs"/>
                        </a:rPr>
                        <a:t>       78.0 </a:t>
                      </a:r>
                    </a:p>
                  </a:txBody>
                  <a:tcPr marL="8774" marR="8774" marT="8774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F8BA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400" b="0" i="0" u="none" strike="noStrike">
                          <a:solidFill>
                            <a:srgbClr val="000000"/>
                          </a:solidFill>
                          <a:latin typeface="Arial"/>
                          <a:cs typeface="+mn-cs"/>
                        </a:rPr>
                        <a:t>         60.6 </a:t>
                      </a:r>
                    </a:p>
                  </a:txBody>
                  <a:tcPr marL="8774" marR="8774" marT="8774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F8BA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400" b="0" i="0" u="none" strike="noStrike">
                          <a:solidFill>
                            <a:srgbClr val="000000"/>
                          </a:solidFill>
                          <a:latin typeface="Arial"/>
                          <a:cs typeface="+mn-cs"/>
                        </a:rPr>
                        <a:t>       78.7 </a:t>
                      </a:r>
                    </a:p>
                  </a:txBody>
                  <a:tcPr marL="8774" marR="8774" marT="8774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F8BA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400" b="0" i="0" u="none" strike="noStrike">
                          <a:solidFill>
                            <a:srgbClr val="000000"/>
                          </a:solidFill>
                          <a:latin typeface="Arial"/>
                          <a:cs typeface="+mn-cs"/>
                        </a:rPr>
                        <a:t>       83.5 </a:t>
                      </a:r>
                    </a:p>
                  </a:txBody>
                  <a:tcPr marL="8774" marR="8774" marT="8774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F8BA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400" b="1" i="0" u="none" strike="noStrike" dirty="0">
                          <a:solidFill>
                            <a:srgbClr val="000000"/>
                          </a:solidFill>
                          <a:latin typeface="Arial"/>
                          <a:cs typeface="+mn-cs"/>
                        </a:rPr>
                        <a:t>     74.7 </a:t>
                      </a:r>
                    </a:p>
                  </a:txBody>
                  <a:tcPr marL="8774" marR="8774" marT="8774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400" b="0" i="0" u="none" strike="noStrike" dirty="0">
                          <a:solidFill>
                            <a:srgbClr val="000000"/>
                          </a:solidFill>
                          <a:latin typeface="Arial"/>
                          <a:cs typeface="+mn-cs"/>
                        </a:rPr>
                        <a:t>78.3</a:t>
                      </a:r>
                    </a:p>
                  </a:txBody>
                  <a:tcPr marL="8774" marR="8774" marT="8774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F8BA"/>
                    </a:solidFill>
                  </a:tcPr>
                </a:tc>
              </a:tr>
              <a:tr h="199364">
                <a:tc>
                  <a:txBody>
                    <a:bodyPr/>
                    <a:lstStyle/>
                    <a:p>
                      <a:pPr algn="l" fontAlgn="b"/>
                      <a:r>
                        <a:rPr lang="th-TH" sz="1600" b="0" i="0" u="none" strike="noStrike" dirty="0">
                          <a:solidFill>
                            <a:schemeClr val="tx1"/>
                          </a:solidFill>
                          <a:latin typeface="Arial"/>
                        </a:rPr>
                        <a:t>2</a:t>
                      </a:r>
                      <a:r>
                        <a:rPr lang="th-TH" sz="1600" b="0" i="0" u="none" strike="noStrike" dirty="0" smtClean="0">
                          <a:solidFill>
                            <a:schemeClr val="tx1"/>
                          </a:solidFill>
                          <a:latin typeface="Arial"/>
                        </a:rPr>
                        <a:t>.</a:t>
                      </a:r>
                      <a:r>
                        <a:rPr lang="en-US" sz="1600" b="0" i="0" u="none" strike="noStrike" dirty="0" smtClean="0">
                          <a:solidFill>
                            <a:schemeClr val="tx1"/>
                          </a:solidFill>
                          <a:latin typeface="Arial"/>
                        </a:rPr>
                        <a:t> Professionals</a:t>
                      </a:r>
                      <a:endParaRPr lang="en-US" sz="1600" b="0" i="0" u="none" strike="noStrike" dirty="0">
                        <a:solidFill>
                          <a:schemeClr val="tx1"/>
                        </a:solidFill>
                        <a:latin typeface="Arial"/>
                      </a:endParaRP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F8BA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400" b="0" i="0" u="none" strike="noStrike" dirty="0">
                          <a:solidFill>
                            <a:srgbClr val="000000"/>
                          </a:solidFill>
                          <a:latin typeface="Arial"/>
                          <a:cs typeface="+mn-cs"/>
                        </a:rPr>
                        <a:t>          6.9 </a:t>
                      </a:r>
                    </a:p>
                  </a:txBody>
                  <a:tcPr marL="8774" marR="8774" marT="8774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F8BA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400" b="0" i="0" u="none" strike="noStrike">
                          <a:solidFill>
                            <a:srgbClr val="000000"/>
                          </a:solidFill>
                          <a:latin typeface="Arial"/>
                          <a:cs typeface="+mn-cs"/>
                        </a:rPr>
                        <a:t>         17.8 </a:t>
                      </a:r>
                    </a:p>
                  </a:txBody>
                  <a:tcPr marL="8774" marR="8774" marT="8774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F8BA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400" b="0" i="0" u="none" strike="noStrike">
                          <a:solidFill>
                            <a:srgbClr val="000000"/>
                          </a:solidFill>
                          <a:latin typeface="Arial"/>
                          <a:cs typeface="+mn-cs"/>
                        </a:rPr>
                        <a:t>         6.6 </a:t>
                      </a:r>
                    </a:p>
                  </a:txBody>
                  <a:tcPr marL="8774" marR="8774" marT="8774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F8BA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400" b="0" i="0" u="none" strike="noStrike">
                          <a:solidFill>
                            <a:srgbClr val="000000"/>
                          </a:solidFill>
                          <a:latin typeface="Arial"/>
                          <a:cs typeface="+mn-cs"/>
                        </a:rPr>
                        <a:t>         4.6 </a:t>
                      </a:r>
                    </a:p>
                  </a:txBody>
                  <a:tcPr marL="8774" marR="8774" marT="8774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F8BA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400" b="1" i="0" u="none" strike="noStrike" dirty="0">
                          <a:solidFill>
                            <a:srgbClr val="000000"/>
                          </a:solidFill>
                          <a:latin typeface="Arial"/>
                          <a:cs typeface="+mn-cs"/>
                        </a:rPr>
                        <a:t>        9.5 </a:t>
                      </a:r>
                    </a:p>
                  </a:txBody>
                  <a:tcPr marL="8774" marR="8774" marT="8774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400" b="0" i="0" u="none" strike="noStrike" dirty="0">
                          <a:solidFill>
                            <a:srgbClr val="000000"/>
                          </a:solidFill>
                          <a:latin typeface="Arial"/>
                          <a:cs typeface="+mn-cs"/>
                        </a:rPr>
                        <a:t>6.7</a:t>
                      </a:r>
                    </a:p>
                  </a:txBody>
                  <a:tcPr marL="8774" marR="8774" marT="8774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F8BA"/>
                    </a:solidFill>
                  </a:tcPr>
                </a:tc>
              </a:tr>
              <a:tr h="388813">
                <a:tc>
                  <a:txBody>
                    <a:bodyPr/>
                    <a:lstStyle/>
                    <a:p>
                      <a:pPr algn="l" fontAlgn="b"/>
                      <a:r>
                        <a:rPr lang="th-TH" sz="1600" b="0" i="0" u="none" strike="noStrike" dirty="0">
                          <a:solidFill>
                            <a:schemeClr val="tx1"/>
                          </a:solidFill>
                          <a:latin typeface="Arial"/>
                        </a:rPr>
                        <a:t>3</a:t>
                      </a:r>
                      <a:r>
                        <a:rPr lang="th-TH" sz="1600" b="0" i="0" u="none" strike="noStrike" dirty="0" smtClean="0">
                          <a:solidFill>
                            <a:schemeClr val="tx1"/>
                          </a:solidFill>
                          <a:latin typeface="Arial"/>
                        </a:rPr>
                        <a:t>.</a:t>
                      </a:r>
                      <a:r>
                        <a:rPr lang="en-US" sz="1600" b="0" i="0" u="none" strike="noStrike" dirty="0" smtClean="0">
                          <a:solidFill>
                            <a:schemeClr val="tx1"/>
                          </a:solidFill>
                          <a:latin typeface="Arial"/>
                        </a:rPr>
                        <a:t> Technicians</a:t>
                      </a:r>
                      <a:r>
                        <a:rPr lang="en-US" sz="1600" b="0" i="0" u="none" strike="noStrike" baseline="0" dirty="0" smtClean="0">
                          <a:solidFill>
                            <a:schemeClr val="tx1"/>
                          </a:solidFill>
                          <a:latin typeface="Arial"/>
                        </a:rPr>
                        <a:t> </a:t>
                      </a:r>
                      <a:r>
                        <a:rPr lang="th-TH" sz="1600" b="0" i="0" u="none" strike="noStrike" dirty="0" smtClean="0">
                          <a:solidFill>
                            <a:schemeClr val="tx1"/>
                          </a:solidFill>
                          <a:latin typeface="Arial"/>
                        </a:rPr>
                        <a:t> </a:t>
                      </a:r>
                      <a:endParaRPr lang="th-TH" sz="1600" b="0" i="0" u="none" strike="noStrike" dirty="0">
                        <a:solidFill>
                          <a:schemeClr val="tx1"/>
                        </a:solidFill>
                        <a:latin typeface="Arial"/>
                      </a:endParaRP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F8BA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400" b="0" i="0" u="none" strike="noStrike" dirty="0">
                          <a:solidFill>
                            <a:srgbClr val="000000"/>
                          </a:solidFill>
                          <a:latin typeface="Arial"/>
                          <a:cs typeface="+mn-cs"/>
                        </a:rPr>
                        <a:t>       11.1 </a:t>
                      </a:r>
                    </a:p>
                  </a:txBody>
                  <a:tcPr marL="8774" marR="8774" marT="8774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F8BA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400" b="0" i="0" u="none" strike="noStrike">
                          <a:solidFill>
                            <a:srgbClr val="000000"/>
                          </a:solidFill>
                          <a:latin typeface="Arial"/>
                          <a:cs typeface="+mn-cs"/>
                        </a:rPr>
                        <a:t>         17.8 </a:t>
                      </a:r>
                    </a:p>
                  </a:txBody>
                  <a:tcPr marL="8774" marR="8774" marT="8774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F8BA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400" b="0" i="0" u="none" strike="noStrike">
                          <a:solidFill>
                            <a:srgbClr val="000000"/>
                          </a:solidFill>
                          <a:latin typeface="Arial"/>
                          <a:cs typeface="+mn-cs"/>
                        </a:rPr>
                        <a:t>       11.5 </a:t>
                      </a:r>
                    </a:p>
                  </a:txBody>
                  <a:tcPr marL="8774" marR="8774" marT="8774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F8BA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400" b="0" i="0" u="none" strike="noStrike">
                          <a:solidFill>
                            <a:srgbClr val="000000"/>
                          </a:solidFill>
                          <a:latin typeface="Arial"/>
                          <a:cs typeface="+mn-cs"/>
                        </a:rPr>
                        <a:t>         6.2 </a:t>
                      </a:r>
                    </a:p>
                  </a:txBody>
                  <a:tcPr marL="8774" marR="8774" marT="8774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F8BA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400" b="1" i="0" u="none" strike="noStrike" dirty="0">
                          <a:solidFill>
                            <a:srgbClr val="000000"/>
                          </a:solidFill>
                          <a:latin typeface="Arial"/>
                          <a:cs typeface="+mn-cs"/>
                        </a:rPr>
                        <a:t>     11.6 </a:t>
                      </a:r>
                    </a:p>
                  </a:txBody>
                  <a:tcPr marL="8774" marR="8774" marT="8774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400" b="0" i="0" u="none" strike="noStrike" dirty="0">
                          <a:solidFill>
                            <a:srgbClr val="000000"/>
                          </a:solidFill>
                          <a:latin typeface="Arial"/>
                          <a:cs typeface="+mn-cs"/>
                        </a:rPr>
                        <a:t>11.0</a:t>
                      </a:r>
                    </a:p>
                  </a:txBody>
                  <a:tcPr marL="8774" marR="8774" marT="8774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F8BA"/>
                    </a:solidFill>
                  </a:tcPr>
                </a:tc>
              </a:tr>
              <a:tr h="199364">
                <a:tc>
                  <a:txBody>
                    <a:bodyPr/>
                    <a:lstStyle/>
                    <a:p>
                      <a:pPr algn="l" fontAlgn="b"/>
                      <a:r>
                        <a:rPr lang="th-TH" sz="1600" b="0" i="0" u="none" strike="noStrike" dirty="0">
                          <a:solidFill>
                            <a:schemeClr val="tx1"/>
                          </a:solidFill>
                          <a:latin typeface="Arial"/>
                        </a:rPr>
                        <a:t>4</a:t>
                      </a:r>
                      <a:r>
                        <a:rPr lang="th-TH" sz="1600" b="0" i="0" u="none" strike="noStrike" dirty="0" smtClean="0">
                          <a:solidFill>
                            <a:schemeClr val="tx1"/>
                          </a:solidFill>
                          <a:latin typeface="Arial"/>
                        </a:rPr>
                        <a:t>. </a:t>
                      </a:r>
                      <a:r>
                        <a:rPr lang="en-US" sz="1600" b="0" i="0" u="none" strike="noStrike" dirty="0" smtClean="0">
                          <a:solidFill>
                            <a:schemeClr val="tx1"/>
                          </a:solidFill>
                          <a:latin typeface="Arial"/>
                        </a:rPr>
                        <a:t>Clerks</a:t>
                      </a:r>
                      <a:endParaRPr lang="en-US" sz="1600" b="0" i="0" u="none" strike="noStrike" dirty="0">
                        <a:solidFill>
                          <a:schemeClr val="tx1"/>
                        </a:solidFill>
                        <a:latin typeface="Arial"/>
                      </a:endParaRP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F8BA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400" b="0" i="0" u="none" strike="noStrike" dirty="0">
                          <a:solidFill>
                            <a:srgbClr val="000000"/>
                          </a:solidFill>
                          <a:latin typeface="Arial"/>
                          <a:cs typeface="+mn-cs"/>
                        </a:rPr>
                        <a:t>          1.5 </a:t>
                      </a:r>
                    </a:p>
                  </a:txBody>
                  <a:tcPr marL="8774" marR="8774" marT="8774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F8BA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400" b="0" i="0" u="none" strike="noStrike" dirty="0">
                          <a:solidFill>
                            <a:srgbClr val="000000"/>
                          </a:solidFill>
                          <a:latin typeface="Arial"/>
                          <a:cs typeface="+mn-cs"/>
                        </a:rPr>
                        <a:t>           1.4 </a:t>
                      </a:r>
                    </a:p>
                  </a:txBody>
                  <a:tcPr marL="8774" marR="8774" marT="8774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F8BA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400" b="0" i="0" u="none" strike="noStrike">
                          <a:solidFill>
                            <a:srgbClr val="000000"/>
                          </a:solidFill>
                          <a:latin typeface="Arial"/>
                          <a:cs typeface="+mn-cs"/>
                        </a:rPr>
                        <a:t>         1.3 </a:t>
                      </a:r>
                    </a:p>
                  </a:txBody>
                  <a:tcPr marL="8774" marR="8774" marT="8774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F8BA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400" b="0" i="0" u="none" strike="noStrike">
                          <a:solidFill>
                            <a:srgbClr val="000000"/>
                          </a:solidFill>
                          <a:latin typeface="Arial"/>
                          <a:cs typeface="+mn-cs"/>
                        </a:rPr>
                        <a:t>         2.9 </a:t>
                      </a:r>
                    </a:p>
                  </a:txBody>
                  <a:tcPr marL="8774" marR="8774" marT="8774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F8BA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400" b="1" i="0" u="none" strike="noStrike" dirty="0">
                          <a:solidFill>
                            <a:srgbClr val="000000"/>
                          </a:solidFill>
                          <a:latin typeface="Arial"/>
                          <a:cs typeface="+mn-cs"/>
                        </a:rPr>
                        <a:t>        1.9 </a:t>
                      </a:r>
                    </a:p>
                  </a:txBody>
                  <a:tcPr marL="8774" marR="8774" marT="8774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400" b="0" i="0" u="none" strike="noStrike" dirty="0">
                          <a:solidFill>
                            <a:srgbClr val="000000"/>
                          </a:solidFill>
                          <a:latin typeface="Arial"/>
                          <a:cs typeface="+mn-cs"/>
                        </a:rPr>
                        <a:t>1.4</a:t>
                      </a:r>
                    </a:p>
                  </a:txBody>
                  <a:tcPr marL="8774" marR="8774" marT="8774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F8BA"/>
                    </a:solidFill>
                  </a:tcPr>
                </a:tc>
              </a:tr>
              <a:tr h="534976">
                <a:tc>
                  <a:txBody>
                    <a:bodyPr/>
                    <a:lstStyle/>
                    <a:p>
                      <a:pPr algn="l" fontAlgn="b"/>
                      <a:r>
                        <a:rPr lang="th-TH" sz="1600" b="0" i="0" u="none" strike="noStrike" dirty="0">
                          <a:solidFill>
                            <a:schemeClr val="tx1"/>
                          </a:solidFill>
                          <a:latin typeface="Arial"/>
                        </a:rPr>
                        <a:t>5</a:t>
                      </a:r>
                      <a:r>
                        <a:rPr lang="th-TH" sz="1600" b="0" i="0" u="none" strike="noStrike" dirty="0" smtClean="0">
                          <a:solidFill>
                            <a:schemeClr val="tx1"/>
                          </a:solidFill>
                          <a:latin typeface="Arial"/>
                        </a:rPr>
                        <a:t>.</a:t>
                      </a:r>
                      <a:r>
                        <a:rPr lang="en-US" sz="1600" b="0" i="0" u="none" strike="noStrike" dirty="0" smtClean="0">
                          <a:solidFill>
                            <a:schemeClr val="tx1"/>
                          </a:solidFill>
                          <a:latin typeface="Arial"/>
                        </a:rPr>
                        <a:t> Services, sales</a:t>
                      </a:r>
                      <a:r>
                        <a:rPr lang="th-TH" sz="1600" b="0" i="0" u="none" strike="noStrike" dirty="0" smtClean="0">
                          <a:solidFill>
                            <a:schemeClr val="tx1"/>
                          </a:solidFill>
                          <a:latin typeface="Arial"/>
                        </a:rPr>
                        <a:t> </a:t>
                      </a:r>
                      <a:endParaRPr lang="th-TH" sz="1600" b="0" i="0" u="none" strike="noStrike" dirty="0">
                        <a:solidFill>
                          <a:schemeClr val="tx1"/>
                        </a:solidFill>
                        <a:latin typeface="Arial"/>
                      </a:endParaRP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F8BA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400" b="0" i="0" u="none" strike="noStrike" dirty="0">
                          <a:solidFill>
                            <a:srgbClr val="000000"/>
                          </a:solidFill>
                          <a:latin typeface="Arial"/>
                          <a:cs typeface="+mn-cs"/>
                        </a:rPr>
                        <a:t>          0.2 </a:t>
                      </a:r>
                    </a:p>
                  </a:txBody>
                  <a:tcPr marL="8774" marR="8774" marT="8774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F8BA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400" b="0" i="0" u="none" strike="noStrike" dirty="0">
                          <a:solidFill>
                            <a:srgbClr val="000000"/>
                          </a:solidFill>
                          <a:latin typeface="Arial"/>
                          <a:cs typeface="+mn-cs"/>
                        </a:rPr>
                        <a:t>           0.2 </a:t>
                      </a:r>
                    </a:p>
                  </a:txBody>
                  <a:tcPr marL="8774" marR="8774" marT="8774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F8BA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400" b="0" i="0" u="none" strike="noStrike">
                          <a:solidFill>
                            <a:srgbClr val="000000"/>
                          </a:solidFill>
                          <a:latin typeface="Arial"/>
                          <a:cs typeface="+mn-cs"/>
                        </a:rPr>
                        <a:t>         0.3 </a:t>
                      </a:r>
                    </a:p>
                  </a:txBody>
                  <a:tcPr marL="8774" marR="8774" marT="8774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F8BA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400" b="0" i="0" u="none" strike="noStrike">
                          <a:solidFill>
                            <a:srgbClr val="000000"/>
                          </a:solidFill>
                          <a:latin typeface="Arial"/>
                          <a:cs typeface="+mn-cs"/>
                        </a:rPr>
                        <a:t>         0.6 </a:t>
                      </a:r>
                    </a:p>
                  </a:txBody>
                  <a:tcPr marL="8774" marR="8774" marT="8774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F8BA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400" b="1" i="0" u="none" strike="noStrike" dirty="0">
                          <a:solidFill>
                            <a:srgbClr val="000000"/>
                          </a:solidFill>
                          <a:latin typeface="Arial"/>
                          <a:cs typeface="+mn-cs"/>
                        </a:rPr>
                        <a:t>        0.4 </a:t>
                      </a:r>
                    </a:p>
                  </a:txBody>
                  <a:tcPr marL="8774" marR="8774" marT="8774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400" b="0" i="0" u="none" strike="noStrike" dirty="0">
                          <a:solidFill>
                            <a:srgbClr val="000000"/>
                          </a:solidFill>
                          <a:latin typeface="Arial"/>
                          <a:cs typeface="+mn-cs"/>
                        </a:rPr>
                        <a:t>0.2</a:t>
                      </a:r>
                    </a:p>
                  </a:txBody>
                  <a:tcPr marL="8774" marR="8774" marT="8774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F8BA"/>
                    </a:solidFill>
                  </a:tcPr>
                </a:tc>
              </a:tr>
              <a:tr h="534976">
                <a:tc>
                  <a:txBody>
                    <a:bodyPr/>
                    <a:lstStyle/>
                    <a:p>
                      <a:pPr algn="l" fontAlgn="b"/>
                      <a:r>
                        <a:rPr lang="th-TH" sz="1600" b="0" i="0" u="none" strike="noStrike" dirty="0">
                          <a:solidFill>
                            <a:schemeClr val="tx1"/>
                          </a:solidFill>
                          <a:latin typeface="Arial"/>
                        </a:rPr>
                        <a:t>6</a:t>
                      </a:r>
                      <a:r>
                        <a:rPr lang="th-TH" sz="1600" b="0" i="0" u="none" strike="noStrike" dirty="0" smtClean="0">
                          <a:solidFill>
                            <a:schemeClr val="tx1"/>
                          </a:solidFill>
                          <a:latin typeface="Arial"/>
                        </a:rPr>
                        <a:t>.</a:t>
                      </a:r>
                      <a:r>
                        <a:rPr lang="en-US" sz="1600" b="0" i="0" u="none" strike="noStrike" dirty="0" smtClean="0">
                          <a:solidFill>
                            <a:schemeClr val="tx1"/>
                          </a:solidFill>
                          <a:latin typeface="Arial"/>
                        </a:rPr>
                        <a:t> Skilled </a:t>
                      </a:r>
                      <a:r>
                        <a:rPr lang="en-US" sz="1600" b="0" i="0" u="none" strike="noStrike" dirty="0" err="1" smtClean="0">
                          <a:solidFill>
                            <a:schemeClr val="tx1"/>
                          </a:solidFill>
                          <a:latin typeface="Arial"/>
                        </a:rPr>
                        <a:t>wkrs</a:t>
                      </a:r>
                      <a:r>
                        <a:rPr lang="en-US" sz="1600" b="0" i="0" u="none" strike="noStrike" dirty="0" smtClean="0">
                          <a:solidFill>
                            <a:schemeClr val="tx1"/>
                          </a:solidFill>
                          <a:latin typeface="Arial"/>
                        </a:rPr>
                        <a:t> in </a:t>
                      </a:r>
                      <a:r>
                        <a:rPr lang="en-US" sz="1600" b="0" i="0" u="none" strike="noStrike" dirty="0" err="1" smtClean="0">
                          <a:solidFill>
                            <a:schemeClr val="tx1"/>
                          </a:solidFill>
                          <a:latin typeface="Arial"/>
                        </a:rPr>
                        <a:t>agr</a:t>
                      </a:r>
                      <a:r>
                        <a:rPr lang="en-US" sz="1600" b="0" i="0" u="none" strike="noStrike" dirty="0" smtClean="0">
                          <a:solidFill>
                            <a:schemeClr val="tx1"/>
                          </a:solidFill>
                          <a:latin typeface="Arial"/>
                        </a:rPr>
                        <a:t>. 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F8BA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400" b="0" i="0" u="none" strike="noStrike">
                          <a:solidFill>
                            <a:srgbClr val="000000"/>
                          </a:solidFill>
                          <a:latin typeface="Arial"/>
                          <a:cs typeface="+mn-cs"/>
                        </a:rPr>
                        <a:t>     0.004 </a:t>
                      </a:r>
                    </a:p>
                  </a:txBody>
                  <a:tcPr marL="8774" marR="8774" marT="8774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F8BA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400" b="0" i="0" u="none" strike="noStrike" dirty="0">
                          <a:solidFill>
                            <a:srgbClr val="000000"/>
                          </a:solidFill>
                          <a:latin typeface="Arial"/>
                          <a:cs typeface="+mn-cs"/>
                        </a:rPr>
                        <a:t>             -   </a:t>
                      </a:r>
                    </a:p>
                  </a:txBody>
                  <a:tcPr marL="8774" marR="8774" marT="8774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F8BA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400" b="0" i="0" u="none" strike="noStrike" dirty="0">
                          <a:solidFill>
                            <a:srgbClr val="000000"/>
                          </a:solidFill>
                          <a:latin typeface="Arial"/>
                          <a:cs typeface="+mn-cs"/>
                        </a:rPr>
                        <a:t>            -   </a:t>
                      </a:r>
                    </a:p>
                  </a:txBody>
                  <a:tcPr marL="8774" marR="8774" marT="8774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F8BA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400" b="0" i="0" u="none" strike="noStrike">
                          <a:solidFill>
                            <a:srgbClr val="000000"/>
                          </a:solidFill>
                          <a:latin typeface="Arial"/>
                          <a:cs typeface="+mn-cs"/>
                        </a:rPr>
                        <a:t>            -   </a:t>
                      </a:r>
                    </a:p>
                  </a:txBody>
                  <a:tcPr marL="8774" marR="8774" marT="8774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F8BA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400" b="1" i="0" u="none" strike="noStrike" dirty="0">
                          <a:solidFill>
                            <a:srgbClr val="000000"/>
                          </a:solidFill>
                          <a:latin typeface="Arial"/>
                          <a:cs typeface="+mn-cs"/>
                        </a:rPr>
                        <a:t>          -   </a:t>
                      </a:r>
                    </a:p>
                  </a:txBody>
                  <a:tcPr marL="8774" marR="8774" marT="8774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400" b="0" i="0" u="none" strike="noStrike" dirty="0">
                          <a:solidFill>
                            <a:srgbClr val="000000"/>
                          </a:solidFill>
                          <a:latin typeface="Arial"/>
                          <a:cs typeface="+mn-cs"/>
                        </a:rPr>
                        <a:t>0.004</a:t>
                      </a:r>
                    </a:p>
                  </a:txBody>
                  <a:tcPr marL="8774" marR="8774" marT="8774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F8BA"/>
                    </a:solidFill>
                  </a:tcPr>
                </a:tc>
              </a:tr>
              <a:tr h="388813">
                <a:tc>
                  <a:txBody>
                    <a:bodyPr/>
                    <a:lstStyle/>
                    <a:p>
                      <a:pPr algn="l" fontAlgn="b"/>
                      <a:r>
                        <a:rPr lang="th-TH" sz="1600" b="0" i="0" u="none" strike="noStrike" dirty="0">
                          <a:solidFill>
                            <a:schemeClr val="tx1"/>
                          </a:solidFill>
                          <a:latin typeface="Arial"/>
                        </a:rPr>
                        <a:t>7</a:t>
                      </a:r>
                      <a:r>
                        <a:rPr lang="th-TH" sz="1600" b="0" i="0" u="none" strike="noStrike" dirty="0" smtClean="0">
                          <a:solidFill>
                            <a:schemeClr val="tx1"/>
                          </a:solidFill>
                          <a:latin typeface="Arial"/>
                        </a:rPr>
                        <a:t>.</a:t>
                      </a:r>
                      <a:r>
                        <a:rPr lang="en-US" sz="1600" b="0" i="0" u="none" strike="noStrike" dirty="0" smtClean="0">
                          <a:solidFill>
                            <a:schemeClr val="tx1"/>
                          </a:solidFill>
                          <a:latin typeface="Arial"/>
                        </a:rPr>
                        <a:t> Skilled</a:t>
                      </a:r>
                      <a:r>
                        <a:rPr lang="en-US" sz="1600" b="0" i="0" u="none" strike="noStrike" baseline="0" dirty="0" smtClean="0">
                          <a:solidFill>
                            <a:schemeClr val="tx1"/>
                          </a:solidFill>
                          <a:latin typeface="Arial"/>
                        </a:rPr>
                        <a:t> </a:t>
                      </a:r>
                      <a:r>
                        <a:rPr lang="en-US" sz="1600" b="0" i="0" u="none" strike="noStrike" baseline="0" dirty="0" err="1" smtClean="0">
                          <a:solidFill>
                            <a:schemeClr val="tx1"/>
                          </a:solidFill>
                          <a:latin typeface="Arial"/>
                        </a:rPr>
                        <a:t>wkrs</a:t>
                      </a:r>
                      <a:endParaRPr lang="th-TH" sz="1600" b="0" i="0" u="none" strike="noStrike" dirty="0">
                        <a:solidFill>
                          <a:schemeClr val="tx1"/>
                        </a:solidFill>
                        <a:latin typeface="Arial"/>
                      </a:endParaRP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F8BA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400" b="0" i="0" u="none" strike="noStrike">
                          <a:solidFill>
                            <a:srgbClr val="000000"/>
                          </a:solidFill>
                          <a:latin typeface="Arial"/>
                          <a:cs typeface="+mn-cs"/>
                        </a:rPr>
                        <a:t>          1.1 </a:t>
                      </a:r>
                    </a:p>
                  </a:txBody>
                  <a:tcPr marL="8774" marR="8774" marT="8774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F8BA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400" b="0" i="0" u="none" strike="noStrike">
                          <a:solidFill>
                            <a:srgbClr val="000000"/>
                          </a:solidFill>
                          <a:latin typeface="Arial"/>
                          <a:cs typeface="+mn-cs"/>
                        </a:rPr>
                        <a:t>           1.6 </a:t>
                      </a:r>
                    </a:p>
                  </a:txBody>
                  <a:tcPr marL="8774" marR="8774" marT="8774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F8BA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400" b="0" i="0" u="none" strike="noStrike" dirty="0">
                          <a:solidFill>
                            <a:srgbClr val="000000"/>
                          </a:solidFill>
                          <a:latin typeface="Arial"/>
                          <a:cs typeface="+mn-cs"/>
                        </a:rPr>
                        <a:t>         1.0 </a:t>
                      </a:r>
                    </a:p>
                  </a:txBody>
                  <a:tcPr marL="8774" marR="8774" marT="8774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F8BA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400" b="0" i="0" u="none" strike="noStrike">
                          <a:solidFill>
                            <a:srgbClr val="000000"/>
                          </a:solidFill>
                          <a:latin typeface="Arial"/>
                          <a:cs typeface="+mn-cs"/>
                        </a:rPr>
                        <a:t>         1.2 </a:t>
                      </a:r>
                    </a:p>
                  </a:txBody>
                  <a:tcPr marL="8774" marR="8774" marT="8774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F8BA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400" b="1" i="0" u="none" strike="noStrike" dirty="0">
                          <a:solidFill>
                            <a:srgbClr val="000000"/>
                          </a:solidFill>
                          <a:latin typeface="Arial"/>
                          <a:cs typeface="+mn-cs"/>
                        </a:rPr>
                        <a:t>        1.2 </a:t>
                      </a:r>
                    </a:p>
                  </a:txBody>
                  <a:tcPr marL="8774" marR="8774" marT="8774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400" b="0" i="0" u="none" strike="noStrike" dirty="0">
                          <a:solidFill>
                            <a:srgbClr val="000000"/>
                          </a:solidFill>
                          <a:latin typeface="Arial"/>
                          <a:cs typeface="+mn-cs"/>
                        </a:rPr>
                        <a:t>1.1</a:t>
                      </a:r>
                    </a:p>
                  </a:txBody>
                  <a:tcPr marL="8774" marR="8774" marT="8774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F8BA"/>
                    </a:solidFill>
                  </a:tcPr>
                </a:tc>
              </a:tr>
              <a:tr h="580970">
                <a:tc>
                  <a:txBody>
                    <a:bodyPr/>
                    <a:lstStyle/>
                    <a:p>
                      <a:pPr algn="l" fontAlgn="b"/>
                      <a:r>
                        <a:rPr lang="th-TH" sz="1600" b="0" i="0" u="none" strike="noStrike" dirty="0">
                          <a:solidFill>
                            <a:schemeClr val="tx1"/>
                          </a:solidFill>
                          <a:latin typeface="Arial"/>
                        </a:rPr>
                        <a:t>8</a:t>
                      </a:r>
                      <a:r>
                        <a:rPr lang="th-TH" sz="1600" b="0" i="0" u="none" strike="noStrike" dirty="0" smtClean="0">
                          <a:solidFill>
                            <a:schemeClr val="tx1"/>
                          </a:solidFill>
                          <a:latin typeface="Arial"/>
                        </a:rPr>
                        <a:t>. </a:t>
                      </a:r>
                      <a:r>
                        <a:rPr lang="en-US" sz="1600" b="0" i="0" u="none" strike="noStrike" dirty="0" smtClean="0">
                          <a:solidFill>
                            <a:schemeClr val="tx1"/>
                          </a:solidFill>
                          <a:latin typeface="Arial"/>
                        </a:rPr>
                        <a:t>Machine operators</a:t>
                      </a:r>
                      <a:endParaRPr lang="th-TH" sz="1600" b="0" i="0" u="none" strike="noStrike" dirty="0">
                        <a:solidFill>
                          <a:schemeClr val="tx1"/>
                        </a:solidFill>
                        <a:latin typeface="Arial"/>
                      </a:endParaRP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F8BA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400" b="0" i="0" u="none" strike="noStrike">
                          <a:solidFill>
                            <a:srgbClr val="000000"/>
                          </a:solidFill>
                          <a:latin typeface="Arial"/>
                          <a:cs typeface="+mn-cs"/>
                        </a:rPr>
                        <a:t>          1.3 </a:t>
                      </a:r>
                    </a:p>
                  </a:txBody>
                  <a:tcPr marL="8774" marR="8774" marT="8774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F8BA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400" b="0" i="0" u="none" strike="noStrike">
                          <a:solidFill>
                            <a:srgbClr val="000000"/>
                          </a:solidFill>
                          <a:latin typeface="Arial"/>
                          <a:cs typeface="+mn-cs"/>
                        </a:rPr>
                        <a:t>           0.6 </a:t>
                      </a:r>
                    </a:p>
                  </a:txBody>
                  <a:tcPr marL="8774" marR="8774" marT="8774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F8BA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400" b="0" i="0" u="none" strike="noStrike">
                          <a:solidFill>
                            <a:srgbClr val="000000"/>
                          </a:solidFill>
                          <a:latin typeface="Arial"/>
                          <a:cs typeface="+mn-cs"/>
                        </a:rPr>
                        <a:t>         0.6 </a:t>
                      </a:r>
                    </a:p>
                  </a:txBody>
                  <a:tcPr marL="8774" marR="8774" marT="8774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F8BA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400" b="0" i="0" u="none" strike="noStrike" dirty="0">
                          <a:solidFill>
                            <a:srgbClr val="000000"/>
                          </a:solidFill>
                          <a:latin typeface="Arial"/>
                          <a:cs typeface="+mn-cs"/>
                        </a:rPr>
                        <a:t>         0.9 </a:t>
                      </a:r>
                    </a:p>
                  </a:txBody>
                  <a:tcPr marL="8774" marR="8774" marT="8774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F8BA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400" b="1" i="0" u="none" strike="noStrike" dirty="0">
                          <a:solidFill>
                            <a:srgbClr val="000000"/>
                          </a:solidFill>
                          <a:latin typeface="Arial"/>
                          <a:cs typeface="+mn-cs"/>
                        </a:rPr>
                        <a:t>        0.7 </a:t>
                      </a:r>
                    </a:p>
                  </a:txBody>
                  <a:tcPr marL="8774" marR="8774" marT="8774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400" b="0" i="0" u="none" strike="noStrike" dirty="0">
                          <a:solidFill>
                            <a:srgbClr val="000000"/>
                          </a:solidFill>
                          <a:latin typeface="Arial"/>
                          <a:cs typeface="+mn-cs"/>
                        </a:rPr>
                        <a:t>1.3</a:t>
                      </a:r>
                    </a:p>
                  </a:txBody>
                  <a:tcPr marL="8774" marR="8774" marT="8774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F8BA"/>
                    </a:solidFill>
                  </a:tcPr>
                </a:tc>
              </a:tr>
              <a:tr h="199364">
                <a:tc>
                  <a:txBody>
                    <a:bodyPr/>
                    <a:lstStyle/>
                    <a:p>
                      <a:pPr algn="l" fontAlgn="b"/>
                      <a:r>
                        <a:rPr lang="th-TH" sz="1600" b="0" i="0" u="none" strike="noStrike" dirty="0">
                          <a:solidFill>
                            <a:schemeClr val="tx1"/>
                          </a:solidFill>
                          <a:latin typeface="Arial"/>
                        </a:rPr>
                        <a:t>9. </a:t>
                      </a:r>
                      <a:r>
                        <a:rPr lang="en-US" sz="1600" b="0" i="0" u="none" strike="noStrike" dirty="0" smtClean="0">
                          <a:solidFill>
                            <a:schemeClr val="tx1"/>
                          </a:solidFill>
                          <a:latin typeface="Arial"/>
                        </a:rPr>
                        <a:t>Primary </a:t>
                      </a:r>
                      <a:r>
                        <a:rPr lang="en-US" sz="1600" b="0" i="0" u="none" strike="noStrike" dirty="0" err="1" smtClean="0">
                          <a:solidFill>
                            <a:schemeClr val="tx1"/>
                          </a:solidFill>
                          <a:latin typeface="Arial"/>
                        </a:rPr>
                        <a:t>wkrs</a:t>
                      </a:r>
                      <a:endParaRPr lang="th-TH" sz="1600" b="0" i="0" u="none" strike="noStrike" dirty="0">
                        <a:solidFill>
                          <a:schemeClr val="tx1"/>
                        </a:solidFill>
                        <a:latin typeface="Arial"/>
                      </a:endParaRP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F8BA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400" b="0" i="0" u="none" strike="noStrike">
                          <a:solidFill>
                            <a:srgbClr val="000000"/>
                          </a:solidFill>
                          <a:latin typeface="Arial"/>
                          <a:cs typeface="+mn-cs"/>
                        </a:rPr>
                        <a:t>       0.03 </a:t>
                      </a:r>
                    </a:p>
                  </a:txBody>
                  <a:tcPr marL="8774" marR="8774" marT="8774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F8BA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400" b="0" i="0" u="none" strike="noStrike">
                          <a:solidFill>
                            <a:srgbClr val="000000"/>
                          </a:solidFill>
                          <a:latin typeface="Arial"/>
                          <a:cs typeface="+mn-cs"/>
                        </a:rPr>
                        <a:t>             -   </a:t>
                      </a:r>
                    </a:p>
                  </a:txBody>
                  <a:tcPr marL="8774" marR="8774" marT="8774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F8BA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400" b="0" i="0" u="none" strike="noStrike">
                          <a:solidFill>
                            <a:srgbClr val="000000"/>
                          </a:solidFill>
                          <a:latin typeface="Arial"/>
                          <a:cs typeface="+mn-cs"/>
                        </a:rPr>
                        <a:t>            -   </a:t>
                      </a:r>
                    </a:p>
                  </a:txBody>
                  <a:tcPr marL="8774" marR="8774" marT="8774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F8BA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400" b="0" i="0" u="none" strike="noStrike" dirty="0">
                          <a:solidFill>
                            <a:srgbClr val="000000"/>
                          </a:solidFill>
                          <a:latin typeface="Arial"/>
                          <a:cs typeface="+mn-cs"/>
                        </a:rPr>
                        <a:t>            -   </a:t>
                      </a:r>
                    </a:p>
                  </a:txBody>
                  <a:tcPr marL="8774" marR="8774" marT="8774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F8BA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400" b="0" i="0" u="none" strike="noStrike" dirty="0">
                          <a:solidFill>
                            <a:srgbClr val="000000"/>
                          </a:solidFill>
                          <a:latin typeface="Arial"/>
                          <a:cs typeface="+mn-cs"/>
                        </a:rPr>
                        <a:t>          -   </a:t>
                      </a:r>
                    </a:p>
                  </a:txBody>
                  <a:tcPr marL="8774" marR="8774" marT="8774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400" b="0" i="0" u="none" strike="noStrike" dirty="0">
                          <a:solidFill>
                            <a:srgbClr val="000000"/>
                          </a:solidFill>
                          <a:latin typeface="Arial"/>
                          <a:cs typeface="+mn-cs"/>
                        </a:rPr>
                        <a:t>0.03</a:t>
                      </a:r>
                    </a:p>
                  </a:txBody>
                  <a:tcPr marL="8774" marR="8774" marT="8774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F8BA"/>
                    </a:solidFill>
                  </a:tcPr>
                </a:tc>
              </a:tr>
              <a:tr h="199364">
                <a:tc>
                  <a:txBody>
                    <a:bodyPr/>
                    <a:lstStyle/>
                    <a:p>
                      <a:pPr algn="l" fontAlgn="b"/>
                      <a:r>
                        <a:rPr lang="en-US" sz="1600" b="0" i="0" u="none" strike="noStrike" dirty="0">
                          <a:solidFill>
                            <a:schemeClr val="tx1"/>
                          </a:solidFill>
                          <a:latin typeface="Arial"/>
                        </a:rPr>
                        <a:t>T </a:t>
                      </a:r>
                      <a:r>
                        <a:rPr lang="en-US" sz="1600" b="0" i="0" u="none" strike="noStrike" dirty="0" smtClean="0">
                          <a:solidFill>
                            <a:schemeClr val="tx1"/>
                          </a:solidFill>
                          <a:latin typeface="Arial"/>
                        </a:rPr>
                        <a:t>Trainees</a:t>
                      </a:r>
                      <a:endParaRPr lang="en-US" sz="1600" b="0" i="0" u="none" strike="noStrike" dirty="0">
                        <a:solidFill>
                          <a:schemeClr val="tx1"/>
                        </a:solidFill>
                        <a:latin typeface="Arial"/>
                      </a:endParaRP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F8BA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400" b="0" i="0" u="none" strike="noStrike">
                          <a:solidFill>
                            <a:srgbClr val="000000"/>
                          </a:solidFill>
                          <a:latin typeface="Arial"/>
                          <a:cs typeface="+mn-cs"/>
                        </a:rPr>
                        <a:t>       0.01 </a:t>
                      </a:r>
                    </a:p>
                  </a:txBody>
                  <a:tcPr marL="8774" marR="8774" marT="8774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F8BA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400" b="0" i="0" u="none" strike="noStrike">
                          <a:solidFill>
                            <a:srgbClr val="000000"/>
                          </a:solidFill>
                          <a:latin typeface="Arial"/>
                          <a:cs typeface="+mn-cs"/>
                        </a:rPr>
                        <a:t>             -   </a:t>
                      </a:r>
                    </a:p>
                  </a:txBody>
                  <a:tcPr marL="8774" marR="8774" marT="8774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F8BA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400" b="0" i="0" u="none" strike="noStrike">
                          <a:solidFill>
                            <a:srgbClr val="000000"/>
                          </a:solidFill>
                          <a:latin typeface="Arial"/>
                          <a:cs typeface="+mn-cs"/>
                        </a:rPr>
                        <a:t>            -   </a:t>
                      </a:r>
                    </a:p>
                  </a:txBody>
                  <a:tcPr marL="8774" marR="8774" marT="8774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F8BA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400" b="0" i="0" u="none" strike="noStrike">
                          <a:solidFill>
                            <a:srgbClr val="000000"/>
                          </a:solidFill>
                          <a:latin typeface="Arial"/>
                          <a:cs typeface="+mn-cs"/>
                        </a:rPr>
                        <a:t>            -   </a:t>
                      </a:r>
                    </a:p>
                  </a:txBody>
                  <a:tcPr marL="8774" marR="8774" marT="8774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F8BA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400" b="0" i="0" u="none" strike="noStrike" dirty="0">
                          <a:solidFill>
                            <a:srgbClr val="000000"/>
                          </a:solidFill>
                          <a:latin typeface="Arial"/>
                          <a:cs typeface="+mn-cs"/>
                        </a:rPr>
                        <a:t>          -   </a:t>
                      </a:r>
                    </a:p>
                  </a:txBody>
                  <a:tcPr marL="8774" marR="8774" marT="8774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400" b="0" i="0" u="none" strike="noStrike" dirty="0">
                          <a:solidFill>
                            <a:srgbClr val="000000"/>
                          </a:solidFill>
                          <a:latin typeface="Arial"/>
                          <a:cs typeface="+mn-cs"/>
                        </a:rPr>
                        <a:t>0.01</a:t>
                      </a:r>
                    </a:p>
                  </a:txBody>
                  <a:tcPr marL="8774" marR="8774" marT="8774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F8BA"/>
                    </a:solidFill>
                  </a:tcPr>
                </a:tc>
              </a:tr>
            </a:tbl>
          </a:graphicData>
        </a:graphic>
      </p:graphicFrame>
      <p:sp>
        <p:nvSpPr>
          <p:cNvPr id="4" name="Rectangle 3"/>
          <p:cNvSpPr/>
          <p:nvPr/>
        </p:nvSpPr>
        <p:spPr>
          <a:xfrm>
            <a:off x="214282" y="428604"/>
            <a:ext cx="8643998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th-TH" sz="1800" b="1" dirty="0">
                <a:solidFill>
                  <a:prstClr val="black"/>
                </a:solidFill>
              </a:rPr>
              <a:t>สัดส่วนแรงงานต่าวด้าวถูกกฎหมาย มาตรา </a:t>
            </a:r>
            <a:r>
              <a:rPr lang="en-US" sz="1800" b="1" dirty="0">
                <a:solidFill>
                  <a:prstClr val="black"/>
                </a:solidFill>
              </a:rPr>
              <a:t>12</a:t>
            </a:r>
            <a:r>
              <a:rPr lang="th-TH" sz="1800" b="1" dirty="0">
                <a:solidFill>
                  <a:prstClr val="black"/>
                </a:solidFill>
              </a:rPr>
              <a:t> (การลงทุน)</a:t>
            </a:r>
            <a:r>
              <a:rPr lang="th-TH" sz="1800" b="1" dirty="0">
                <a:solidFill>
                  <a:srgbClr val="FF0000"/>
                </a:solidFill>
              </a:rPr>
              <a:t>คงเหลือ  </a:t>
            </a:r>
            <a:r>
              <a:rPr lang="th-TH" sz="1800" b="1" dirty="0">
                <a:solidFill>
                  <a:prstClr val="black"/>
                </a:solidFill>
              </a:rPr>
              <a:t>2554</a:t>
            </a:r>
            <a:endParaRPr lang="en-US" sz="1800" dirty="0">
              <a:solidFill>
                <a:prstClr val="black"/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C41F88-FF31-4B33-9DA0-0647C7789B83}" type="slidenum">
              <a:rPr lang="en-US" smtClean="0">
                <a:solidFill>
                  <a:prstClr val="black"/>
                </a:solidFill>
              </a:rPr>
              <a:pPr/>
              <a:t>10</a:t>
            </a:fld>
            <a:endParaRPr lang="th-TH">
              <a:solidFill>
                <a:prstClr val="black"/>
              </a:solidFill>
            </a:endParaRPr>
          </a:p>
        </p:txBody>
      </p:sp>
      <p:sp>
        <p:nvSpPr>
          <p:cNvPr id="7" name="Cloud Callout 6"/>
          <p:cNvSpPr/>
          <p:nvPr/>
        </p:nvSpPr>
        <p:spPr>
          <a:xfrm>
            <a:off x="1714480" y="3286124"/>
            <a:ext cx="2214578" cy="1500198"/>
          </a:xfrm>
          <a:prstGeom prst="cloudCallout">
            <a:avLst>
              <a:gd name="adj1" fmla="val 74798"/>
              <a:gd name="adj2" fmla="val -120356"/>
            </a:avLst>
          </a:prstGeom>
          <a:solidFill>
            <a:schemeClr val="accent4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800" dirty="0">
                <a:solidFill>
                  <a:prstClr val="black"/>
                </a:solidFill>
              </a:rPr>
              <a:t>ASEAN </a:t>
            </a:r>
            <a:r>
              <a:rPr lang="th-TH" sz="1800" dirty="0">
                <a:solidFill>
                  <a:prstClr val="black"/>
                </a:solidFill>
              </a:rPr>
              <a:t>84.2</a:t>
            </a:r>
            <a:r>
              <a:rPr lang="en-US" sz="1800" dirty="0">
                <a:solidFill>
                  <a:prstClr val="black"/>
                </a:solidFill>
              </a:rPr>
              <a:t>% are Prof &amp; Exec.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6"/>
          <p:cNvSpPr txBox="1"/>
          <p:nvPr/>
        </p:nvSpPr>
        <p:spPr>
          <a:xfrm>
            <a:off x="152400" y="142852"/>
            <a:ext cx="883920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b="1" dirty="0" smtClean="0">
                <a:solidFill>
                  <a:srgbClr val="DEF5FA">
                    <a:lumMod val="25000"/>
                  </a:srgbClr>
                </a:solidFill>
              </a:rPr>
              <a:t>Occupational Structure of skilled </a:t>
            </a:r>
            <a:r>
              <a:rPr lang="en-US" sz="2000" b="1" dirty="0" err="1" smtClean="0">
                <a:solidFill>
                  <a:srgbClr val="DEF5FA">
                    <a:lumMod val="25000"/>
                  </a:srgbClr>
                </a:solidFill>
              </a:rPr>
              <a:t>wkr</a:t>
            </a:r>
            <a:r>
              <a:rPr lang="en-US" sz="2000" b="1" dirty="0" smtClean="0">
                <a:solidFill>
                  <a:srgbClr val="DEF5FA">
                    <a:lumMod val="25000"/>
                  </a:srgbClr>
                </a:solidFill>
              </a:rPr>
              <a:t> from ASEAN </a:t>
            </a:r>
            <a:r>
              <a:rPr lang="th-TH" sz="2000" b="1" dirty="0" smtClean="0">
                <a:solidFill>
                  <a:srgbClr val="DEF5FA">
                    <a:lumMod val="25000"/>
                  </a:srgbClr>
                </a:solidFill>
              </a:rPr>
              <a:t>(</a:t>
            </a:r>
            <a:r>
              <a:rPr lang="en-US" sz="2000" b="1" dirty="0" smtClean="0">
                <a:solidFill>
                  <a:srgbClr val="DEF5FA">
                    <a:lumMod val="25000"/>
                  </a:srgbClr>
                </a:solidFill>
              </a:rPr>
              <a:t>Exc.CLM)</a:t>
            </a:r>
            <a:r>
              <a:rPr lang="th-TH" sz="2000" b="1" dirty="0" smtClean="0">
                <a:solidFill>
                  <a:srgbClr val="DEF5FA">
                    <a:lumMod val="25000"/>
                  </a:srgbClr>
                </a:solidFill>
              </a:rPr>
              <a:t> </a:t>
            </a:r>
            <a:r>
              <a:rPr lang="th-TH" sz="2000" b="1" dirty="0">
                <a:solidFill>
                  <a:srgbClr val="DEF5FA">
                    <a:lumMod val="25000"/>
                  </a:srgbClr>
                </a:solidFill>
              </a:rPr>
              <a:t>2553</a:t>
            </a:r>
            <a:endParaRPr lang="en-US" sz="2000" b="1" dirty="0">
              <a:solidFill>
                <a:srgbClr val="DEF5FA">
                  <a:lumMod val="25000"/>
                </a:srgbClr>
              </a:solidFill>
            </a:endParaRPr>
          </a:p>
          <a:p>
            <a:pPr algn="ctr"/>
            <a:r>
              <a:rPr lang="en-US" sz="2000" b="1" dirty="0">
                <a:solidFill>
                  <a:srgbClr val="DEF5FA">
                    <a:lumMod val="25000"/>
                  </a:srgbClr>
                </a:solidFill>
              </a:rPr>
              <a:t>(percentage)</a:t>
            </a:r>
          </a:p>
        </p:txBody>
      </p:sp>
      <p:graphicFrame>
        <p:nvGraphicFramePr>
          <p:cNvPr id="8" name="Table 7"/>
          <p:cNvGraphicFramePr>
            <a:graphicFrameLocks noGrp="1"/>
          </p:cNvGraphicFramePr>
          <p:nvPr/>
        </p:nvGraphicFramePr>
        <p:xfrm>
          <a:off x="533400" y="6248400"/>
          <a:ext cx="8305800" cy="342900"/>
        </p:xfrm>
        <a:graphic>
          <a:graphicData uri="http://schemas.openxmlformats.org/drawingml/2006/table">
            <a:tbl>
              <a:tblPr/>
              <a:tblGrid>
                <a:gridCol w="8305800"/>
              </a:tblGrid>
              <a:tr h="342900">
                <a:tc>
                  <a:txBody>
                    <a:bodyPr/>
                    <a:lstStyle/>
                    <a:p>
                      <a:pPr algn="l" fontAlgn="b"/>
                      <a:r>
                        <a:rPr lang="en-US" sz="1800" b="0" i="0" u="none" strike="noStrike" dirty="0">
                          <a:solidFill>
                            <a:srgbClr val="000000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Source: The Office of Foreign Workers Administration 2011, tables 7 and 11.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</a:tbl>
          </a:graphicData>
        </a:graphic>
      </p:graphicFrame>
      <p:sp>
        <p:nvSpPr>
          <p:cNvPr id="10" name="Slide Number Placeholder 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C41F88-FF31-4B33-9DA0-0647C7789B83}" type="slidenum">
              <a:rPr lang="en-US" smtClean="0">
                <a:solidFill>
                  <a:prstClr val="black"/>
                </a:solidFill>
              </a:rPr>
              <a:pPr/>
              <a:t>11</a:t>
            </a:fld>
            <a:endParaRPr lang="th-TH">
              <a:solidFill>
                <a:prstClr val="black"/>
              </a:solidFill>
            </a:endParaRPr>
          </a:p>
        </p:txBody>
      </p:sp>
      <p:pic>
        <p:nvPicPr>
          <p:cNvPr id="2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42876" y="928670"/>
            <a:ext cx="8929718" cy="537756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13" name="Oval 12"/>
          <p:cNvSpPr/>
          <p:nvPr/>
        </p:nvSpPr>
        <p:spPr>
          <a:xfrm>
            <a:off x="6143636" y="1285860"/>
            <a:ext cx="2286000" cy="1143000"/>
          </a:xfrm>
          <a:prstGeom prst="ellipse">
            <a:avLst/>
          </a:prstGeom>
          <a:solidFill>
            <a:schemeClr val="accent4">
              <a:lumMod val="40000"/>
              <a:lumOff val="60000"/>
            </a:schemeClr>
          </a:solidFill>
          <a:ln>
            <a:solidFill>
              <a:schemeClr val="accent4">
                <a:lumMod val="40000"/>
                <a:lumOff val="6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400" dirty="0" smtClean="0">
                <a:solidFill>
                  <a:prstClr val="black"/>
                </a:solidFill>
              </a:rPr>
              <a:t>Total</a:t>
            </a:r>
            <a:r>
              <a:rPr lang="th-TH" sz="1400" dirty="0" smtClean="0">
                <a:solidFill>
                  <a:prstClr val="black"/>
                </a:solidFill>
              </a:rPr>
              <a:t> </a:t>
            </a:r>
            <a:r>
              <a:rPr lang="en-US" sz="1400" dirty="0" smtClean="0">
                <a:solidFill>
                  <a:prstClr val="black"/>
                </a:solidFill>
              </a:rPr>
              <a:t>103,283</a:t>
            </a:r>
            <a:endParaRPr lang="en-US" sz="2000" dirty="0">
              <a:solidFill>
                <a:prstClr val="black"/>
              </a:solidFill>
              <a:ea typeface="Tahoma" pitchFamily="34" charset="0"/>
            </a:endParaRPr>
          </a:p>
        </p:txBody>
      </p:sp>
      <p:sp>
        <p:nvSpPr>
          <p:cNvPr id="14" name="Oval 13"/>
          <p:cNvSpPr/>
          <p:nvPr/>
        </p:nvSpPr>
        <p:spPr>
          <a:xfrm>
            <a:off x="5929322" y="2714620"/>
            <a:ext cx="2743200" cy="1371600"/>
          </a:xfrm>
          <a:prstGeom prst="ellipse">
            <a:avLst/>
          </a:prstGeom>
          <a:solidFill>
            <a:schemeClr val="accent4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th-TH" sz="2000" dirty="0" smtClean="0">
                <a:solidFill>
                  <a:prstClr val="black"/>
                </a:solidFill>
              </a:rPr>
              <a:t>90 </a:t>
            </a:r>
            <a:r>
              <a:rPr lang="en-US" sz="2000" dirty="0" smtClean="0">
                <a:solidFill>
                  <a:prstClr val="black"/>
                </a:solidFill>
              </a:rPr>
              <a:t>% are high level</a:t>
            </a:r>
            <a:endParaRPr lang="en-US" sz="2000" dirty="0">
              <a:solidFill>
                <a:prstClr val="black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6000768"/>
            <a:ext cx="6643702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th-TH" sz="1600" dirty="0">
                <a:solidFill>
                  <a:prstClr val="black"/>
                </a:solidFill>
              </a:rPr>
              <a:t>   </a:t>
            </a:r>
            <a:r>
              <a:rPr lang="en-US" sz="1600" dirty="0" smtClean="0">
                <a:solidFill>
                  <a:prstClr val="black"/>
                </a:solidFill>
              </a:rPr>
              <a:t>Source: Office of Foreign Workers Administration</a:t>
            </a:r>
            <a:r>
              <a:rPr lang="th-TH" sz="1600" dirty="0" smtClean="0">
                <a:solidFill>
                  <a:prstClr val="black"/>
                </a:solidFill>
              </a:rPr>
              <a:t>, </a:t>
            </a:r>
            <a:r>
              <a:rPr lang="th-TH" sz="1600" dirty="0">
                <a:solidFill>
                  <a:prstClr val="black"/>
                </a:solidFill>
              </a:rPr>
              <a:t>2554</a:t>
            </a: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25593" y="1025762"/>
            <a:ext cx="8261249" cy="497500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11" name="TextBox 10"/>
          <p:cNvSpPr txBox="1"/>
          <p:nvPr/>
        </p:nvSpPr>
        <p:spPr>
          <a:xfrm>
            <a:off x="152400" y="142852"/>
            <a:ext cx="883920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b="1" dirty="0" smtClean="0">
                <a:solidFill>
                  <a:srgbClr val="DEF5FA">
                    <a:lumMod val="25000"/>
                  </a:srgbClr>
                </a:solidFill>
              </a:rPr>
              <a:t>Occupational Structure of skilled </a:t>
            </a:r>
            <a:r>
              <a:rPr lang="en-US" sz="2000" b="1" dirty="0" err="1" smtClean="0">
                <a:solidFill>
                  <a:srgbClr val="DEF5FA">
                    <a:lumMod val="25000"/>
                  </a:srgbClr>
                </a:solidFill>
              </a:rPr>
              <a:t>wkr</a:t>
            </a:r>
            <a:r>
              <a:rPr lang="en-US" sz="2000" b="1" dirty="0" smtClean="0">
                <a:solidFill>
                  <a:srgbClr val="DEF5FA">
                    <a:lumMod val="25000"/>
                  </a:srgbClr>
                </a:solidFill>
              </a:rPr>
              <a:t> from ASEAN </a:t>
            </a:r>
            <a:r>
              <a:rPr lang="th-TH" sz="2000" b="1" dirty="0" smtClean="0">
                <a:solidFill>
                  <a:srgbClr val="DEF5FA">
                    <a:lumMod val="25000"/>
                  </a:srgbClr>
                </a:solidFill>
              </a:rPr>
              <a:t>(</a:t>
            </a:r>
            <a:r>
              <a:rPr lang="en-US" sz="2000" b="1" dirty="0" smtClean="0">
                <a:solidFill>
                  <a:srgbClr val="DEF5FA">
                    <a:lumMod val="25000"/>
                  </a:srgbClr>
                </a:solidFill>
              </a:rPr>
              <a:t>exc. CLM)</a:t>
            </a:r>
            <a:r>
              <a:rPr lang="th-TH" sz="2000" b="1" dirty="0" smtClean="0">
                <a:solidFill>
                  <a:srgbClr val="DEF5FA">
                    <a:lumMod val="25000"/>
                  </a:srgbClr>
                </a:solidFill>
              </a:rPr>
              <a:t> 2554</a:t>
            </a:r>
            <a:endParaRPr lang="en-US" sz="2000" b="1" dirty="0">
              <a:solidFill>
                <a:srgbClr val="DEF5FA">
                  <a:lumMod val="25000"/>
                </a:srgbClr>
              </a:solidFill>
            </a:endParaRPr>
          </a:p>
          <a:p>
            <a:pPr algn="ctr"/>
            <a:r>
              <a:rPr lang="en-US" sz="2000" b="1" dirty="0" smtClean="0">
                <a:solidFill>
                  <a:srgbClr val="DEF5FA">
                    <a:lumMod val="25000"/>
                  </a:srgbClr>
                </a:solidFill>
              </a:rPr>
              <a:t>(Number)</a:t>
            </a:r>
            <a:endParaRPr lang="en-US" sz="2000" b="1" dirty="0">
              <a:solidFill>
                <a:srgbClr val="DEF5FA">
                  <a:lumMod val="25000"/>
                </a:srgbClr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4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pPr algn="ctr"/>
            <a:r>
              <a:rPr lang="en-US" dirty="0" smtClean="0"/>
              <a:t>Thai </a:t>
            </a:r>
            <a:r>
              <a:rPr lang="en-US" dirty="0" err="1" smtClean="0"/>
              <a:t>labour</a:t>
            </a:r>
            <a:r>
              <a:rPr lang="en-US" dirty="0" smtClean="0"/>
              <a:t> in ASEAN</a:t>
            </a:r>
            <a:endParaRPr lang="en-US" dirty="0"/>
          </a:p>
        </p:txBody>
      </p:sp>
      <p:sp>
        <p:nvSpPr>
          <p:cNvPr id="6" name="Subtitle 5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651DD2-CAFE-446E-96ED-A05B6D0CCCDE}" type="slidenum">
              <a:rPr lang="en-US" smtClean="0"/>
              <a:pPr/>
              <a:t>13</a:t>
            </a:fld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1000108"/>
            <a:ext cx="9144000" cy="551422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5" name="Rectangle 4"/>
          <p:cNvSpPr/>
          <p:nvPr/>
        </p:nvSpPr>
        <p:spPr>
          <a:xfrm>
            <a:off x="0" y="404664"/>
            <a:ext cx="8964488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2400" dirty="0">
                <a:solidFill>
                  <a:prstClr val="black"/>
                </a:solidFill>
                <a:ea typeface="Tahoma" pitchFamily="34" charset="0"/>
              </a:rPr>
              <a:t>Thai </a:t>
            </a:r>
            <a:r>
              <a:rPr lang="en-US" sz="2400" dirty="0" err="1">
                <a:solidFill>
                  <a:prstClr val="black"/>
                </a:solidFill>
                <a:ea typeface="Tahoma" pitchFamily="34" charset="0"/>
              </a:rPr>
              <a:t>labour</a:t>
            </a:r>
            <a:r>
              <a:rPr lang="en-US" sz="2400" dirty="0">
                <a:solidFill>
                  <a:prstClr val="black"/>
                </a:solidFill>
                <a:ea typeface="Tahoma" pitchFamily="34" charset="0"/>
              </a:rPr>
              <a:t> in ASEAN by country of destination 2011</a:t>
            </a:r>
          </a:p>
        </p:txBody>
      </p:sp>
      <p:sp>
        <p:nvSpPr>
          <p:cNvPr id="6" name="Rounded Rectangle 5"/>
          <p:cNvSpPr/>
          <p:nvPr/>
        </p:nvSpPr>
        <p:spPr>
          <a:xfrm>
            <a:off x="1714480" y="928670"/>
            <a:ext cx="3071834" cy="1714512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/>
            <a:r>
              <a:rPr lang="en-US" sz="1600" dirty="0">
                <a:solidFill>
                  <a:prstClr val="black"/>
                </a:solidFill>
                <a:ea typeface="Tahoma" pitchFamily="34" charset="0"/>
              </a:rPr>
              <a:t>Worldwide  </a:t>
            </a:r>
            <a:r>
              <a:rPr lang="th-TH" sz="1600" dirty="0">
                <a:solidFill>
                  <a:prstClr val="black"/>
                </a:solidFill>
                <a:ea typeface="Tahoma" pitchFamily="34" charset="0"/>
              </a:rPr>
              <a:t> 147</a:t>
            </a:r>
            <a:r>
              <a:rPr lang="en-US" sz="1600" dirty="0">
                <a:solidFill>
                  <a:prstClr val="black"/>
                </a:solidFill>
                <a:ea typeface="Tahoma" pitchFamily="34" charset="0"/>
              </a:rPr>
              <a:t>,</a:t>
            </a:r>
            <a:r>
              <a:rPr lang="th-TH" sz="1600" dirty="0">
                <a:solidFill>
                  <a:prstClr val="black"/>
                </a:solidFill>
                <a:ea typeface="Tahoma" pitchFamily="34" charset="0"/>
              </a:rPr>
              <a:t>623  </a:t>
            </a:r>
            <a:r>
              <a:rPr lang="en-US" sz="1600" dirty="0">
                <a:solidFill>
                  <a:prstClr val="black"/>
                </a:solidFill>
                <a:ea typeface="Tahoma" pitchFamily="34" charset="0"/>
              </a:rPr>
              <a:t>persons</a:t>
            </a:r>
            <a:endParaRPr lang="th-TH" sz="1600" dirty="0">
              <a:solidFill>
                <a:prstClr val="black"/>
              </a:solidFill>
              <a:ea typeface="Tahoma" pitchFamily="34" charset="0"/>
            </a:endParaRPr>
          </a:p>
          <a:p>
            <a:pPr algn="just"/>
            <a:r>
              <a:rPr lang="en-US" sz="1600" dirty="0">
                <a:solidFill>
                  <a:prstClr val="black"/>
                </a:solidFill>
                <a:ea typeface="Tahoma" pitchFamily="34" charset="0"/>
              </a:rPr>
              <a:t>Male</a:t>
            </a:r>
            <a:r>
              <a:rPr lang="th-TH" sz="1600" dirty="0">
                <a:solidFill>
                  <a:prstClr val="black"/>
                </a:solidFill>
                <a:ea typeface="Tahoma" pitchFamily="34" charset="0"/>
              </a:rPr>
              <a:t> 	  121</a:t>
            </a:r>
            <a:r>
              <a:rPr lang="en-US" sz="1600" dirty="0">
                <a:solidFill>
                  <a:prstClr val="black"/>
                </a:solidFill>
                <a:ea typeface="Tahoma" pitchFamily="34" charset="0"/>
              </a:rPr>
              <a:t>,</a:t>
            </a:r>
            <a:r>
              <a:rPr lang="th-TH" sz="1600" dirty="0">
                <a:solidFill>
                  <a:prstClr val="black"/>
                </a:solidFill>
                <a:ea typeface="Tahoma" pitchFamily="34" charset="0"/>
              </a:rPr>
              <a:t>391 (82.2 </a:t>
            </a:r>
            <a:r>
              <a:rPr lang="en-US" sz="1600" dirty="0">
                <a:solidFill>
                  <a:prstClr val="black"/>
                </a:solidFill>
                <a:ea typeface="Tahoma" pitchFamily="34" charset="0"/>
              </a:rPr>
              <a:t>%</a:t>
            </a:r>
            <a:r>
              <a:rPr lang="th-TH" sz="1600" dirty="0">
                <a:solidFill>
                  <a:prstClr val="black"/>
                </a:solidFill>
                <a:ea typeface="Tahoma" pitchFamily="34" charset="0"/>
              </a:rPr>
              <a:t>)</a:t>
            </a:r>
          </a:p>
          <a:p>
            <a:pPr algn="just"/>
            <a:r>
              <a:rPr lang="en-US" sz="1600" dirty="0">
                <a:solidFill>
                  <a:prstClr val="black"/>
                </a:solidFill>
                <a:ea typeface="Tahoma" pitchFamily="34" charset="0"/>
              </a:rPr>
              <a:t>Female</a:t>
            </a:r>
            <a:r>
              <a:rPr lang="th-TH" sz="1600" dirty="0">
                <a:solidFill>
                  <a:prstClr val="black"/>
                </a:solidFill>
                <a:ea typeface="Tahoma" pitchFamily="34" charset="0"/>
              </a:rPr>
              <a:t>  	   26</a:t>
            </a:r>
            <a:r>
              <a:rPr lang="en-US" sz="1600" dirty="0">
                <a:solidFill>
                  <a:prstClr val="black"/>
                </a:solidFill>
                <a:ea typeface="Tahoma" pitchFamily="34" charset="0"/>
              </a:rPr>
              <a:t>,</a:t>
            </a:r>
            <a:r>
              <a:rPr lang="th-TH" sz="1600" dirty="0">
                <a:solidFill>
                  <a:prstClr val="black"/>
                </a:solidFill>
                <a:ea typeface="Tahoma" pitchFamily="34" charset="0"/>
              </a:rPr>
              <a:t>232 (17.8</a:t>
            </a:r>
            <a:r>
              <a:rPr lang="en-US" sz="1600" dirty="0">
                <a:solidFill>
                  <a:prstClr val="black"/>
                </a:solidFill>
                <a:ea typeface="Tahoma" pitchFamily="34" charset="0"/>
              </a:rPr>
              <a:t>%</a:t>
            </a:r>
            <a:r>
              <a:rPr lang="th-TH" sz="1600" dirty="0">
                <a:solidFill>
                  <a:prstClr val="black"/>
                </a:solidFill>
                <a:ea typeface="Tahoma" pitchFamily="34" charset="0"/>
              </a:rPr>
              <a:t>)</a:t>
            </a:r>
            <a:endParaRPr lang="en-US" sz="1600" dirty="0">
              <a:solidFill>
                <a:prstClr val="black"/>
              </a:solidFill>
              <a:ea typeface="Tahoma" pitchFamily="34" charset="0"/>
            </a:endParaRPr>
          </a:p>
          <a:p>
            <a:pPr algn="just"/>
            <a:r>
              <a:rPr lang="en-US" sz="1600" dirty="0">
                <a:solidFill>
                  <a:prstClr val="black"/>
                </a:solidFill>
                <a:ea typeface="Tahoma" pitchFamily="34" charset="0"/>
              </a:rPr>
              <a:t>Re-entry        57,386</a:t>
            </a:r>
          </a:p>
          <a:p>
            <a:pPr algn="just"/>
            <a:r>
              <a:rPr lang="en-US" sz="1600" dirty="0">
                <a:solidFill>
                  <a:prstClr val="black"/>
                </a:solidFill>
                <a:ea typeface="Tahoma" pitchFamily="34" charset="0"/>
              </a:rPr>
              <a:t>New              </a:t>
            </a:r>
            <a:r>
              <a:rPr lang="th-TH" sz="1600" dirty="0">
                <a:solidFill>
                  <a:prstClr val="black"/>
                </a:solidFill>
                <a:ea typeface="Tahoma" pitchFamily="34" charset="0"/>
              </a:rPr>
              <a:t>90</a:t>
            </a:r>
            <a:r>
              <a:rPr lang="en-US" sz="1600" dirty="0">
                <a:solidFill>
                  <a:prstClr val="black"/>
                </a:solidFill>
                <a:ea typeface="Tahoma" pitchFamily="34" charset="0"/>
              </a:rPr>
              <a:t>,</a:t>
            </a:r>
            <a:r>
              <a:rPr lang="th-TH" sz="1600" dirty="0">
                <a:solidFill>
                  <a:prstClr val="black"/>
                </a:solidFill>
                <a:ea typeface="Tahoma" pitchFamily="34" charset="0"/>
              </a:rPr>
              <a:t>237 </a:t>
            </a:r>
            <a:endParaRPr lang="en-US" sz="1600" dirty="0">
              <a:solidFill>
                <a:prstClr val="black"/>
              </a:solidFill>
              <a:ea typeface="Tahoma" pitchFamily="34" charset="0"/>
            </a:endParaRPr>
          </a:p>
        </p:txBody>
      </p:sp>
      <p:sp>
        <p:nvSpPr>
          <p:cNvPr id="7" name="Rounded Rectangle 6"/>
          <p:cNvSpPr/>
          <p:nvPr/>
        </p:nvSpPr>
        <p:spPr>
          <a:xfrm>
            <a:off x="3714744" y="2714620"/>
            <a:ext cx="2928958" cy="1000132"/>
          </a:xfrm>
          <a:prstGeom prst="roundRect">
            <a:avLst/>
          </a:prstGeom>
          <a:solidFill>
            <a:schemeClr val="accent3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/>
            <a:r>
              <a:rPr lang="en-US" sz="1800" dirty="0">
                <a:solidFill>
                  <a:srgbClr val="0000FF"/>
                </a:solidFill>
                <a:ea typeface="Tahoma" pitchFamily="34" charset="0"/>
              </a:rPr>
              <a:t>ASEAN</a:t>
            </a:r>
            <a:r>
              <a:rPr lang="th-TH" sz="1800" dirty="0">
                <a:solidFill>
                  <a:srgbClr val="0000FF"/>
                </a:solidFill>
                <a:ea typeface="Tahoma" pitchFamily="34" charset="0"/>
              </a:rPr>
              <a:t> 	22</a:t>
            </a:r>
            <a:r>
              <a:rPr lang="en-US" sz="1800" dirty="0">
                <a:solidFill>
                  <a:srgbClr val="0000FF"/>
                </a:solidFill>
                <a:ea typeface="Tahoma" pitchFamily="34" charset="0"/>
              </a:rPr>
              <a:t>,</a:t>
            </a:r>
            <a:r>
              <a:rPr lang="th-TH" sz="1800" dirty="0">
                <a:solidFill>
                  <a:srgbClr val="0000FF"/>
                </a:solidFill>
                <a:ea typeface="Tahoma" pitchFamily="34" charset="0"/>
              </a:rPr>
              <a:t>575 </a:t>
            </a:r>
            <a:r>
              <a:rPr lang="en-US" sz="1800" dirty="0">
                <a:solidFill>
                  <a:srgbClr val="0000FF"/>
                </a:solidFill>
                <a:ea typeface="Tahoma" pitchFamily="34" charset="0"/>
              </a:rPr>
              <a:t>(15%)</a:t>
            </a:r>
            <a:endParaRPr lang="th-TH" sz="1800" dirty="0">
              <a:solidFill>
                <a:srgbClr val="0000FF"/>
              </a:solidFill>
              <a:ea typeface="Tahoma" pitchFamily="34" charset="0"/>
            </a:endParaRPr>
          </a:p>
          <a:p>
            <a:pPr algn="just"/>
            <a:r>
              <a:rPr lang="en-US" sz="1800" dirty="0">
                <a:solidFill>
                  <a:srgbClr val="0000FF"/>
                </a:solidFill>
                <a:ea typeface="Tahoma" pitchFamily="34" charset="0"/>
              </a:rPr>
              <a:t>Male</a:t>
            </a:r>
            <a:r>
              <a:rPr lang="th-TH" sz="1800" dirty="0">
                <a:solidFill>
                  <a:srgbClr val="0000FF"/>
                </a:solidFill>
                <a:ea typeface="Tahoma" pitchFamily="34" charset="0"/>
              </a:rPr>
              <a:t> 	19</a:t>
            </a:r>
            <a:r>
              <a:rPr lang="en-US" sz="1800" dirty="0">
                <a:solidFill>
                  <a:srgbClr val="0000FF"/>
                </a:solidFill>
                <a:ea typeface="Tahoma" pitchFamily="34" charset="0"/>
              </a:rPr>
              <a:t>,</a:t>
            </a:r>
            <a:r>
              <a:rPr lang="th-TH" sz="1800" dirty="0">
                <a:solidFill>
                  <a:srgbClr val="0000FF"/>
                </a:solidFill>
                <a:ea typeface="Tahoma" pitchFamily="34" charset="0"/>
              </a:rPr>
              <a:t>715</a:t>
            </a:r>
            <a:r>
              <a:rPr lang="en-US" sz="1800" dirty="0">
                <a:solidFill>
                  <a:srgbClr val="0000FF"/>
                </a:solidFill>
                <a:ea typeface="Tahoma" pitchFamily="34" charset="0"/>
              </a:rPr>
              <a:t> (87.3%)</a:t>
            </a:r>
            <a:endParaRPr lang="th-TH" sz="1800" dirty="0">
              <a:solidFill>
                <a:srgbClr val="0000FF"/>
              </a:solidFill>
              <a:ea typeface="Tahoma" pitchFamily="34" charset="0"/>
            </a:endParaRPr>
          </a:p>
          <a:p>
            <a:pPr algn="just"/>
            <a:r>
              <a:rPr lang="en-US" sz="1800" dirty="0">
                <a:solidFill>
                  <a:srgbClr val="0000FF"/>
                </a:solidFill>
                <a:ea typeface="Tahoma" pitchFamily="34" charset="0"/>
              </a:rPr>
              <a:t>Female</a:t>
            </a:r>
            <a:r>
              <a:rPr lang="th-TH" sz="1800" dirty="0">
                <a:solidFill>
                  <a:srgbClr val="0000FF"/>
                </a:solidFill>
                <a:ea typeface="Tahoma" pitchFamily="34" charset="0"/>
              </a:rPr>
              <a:t>	</a:t>
            </a:r>
            <a:r>
              <a:rPr lang="en-US" sz="1800" dirty="0">
                <a:solidFill>
                  <a:srgbClr val="0000FF"/>
                </a:solidFill>
                <a:ea typeface="Tahoma" pitchFamily="34" charset="0"/>
              </a:rPr>
              <a:t>  </a:t>
            </a:r>
            <a:r>
              <a:rPr lang="th-TH" sz="1800" dirty="0">
                <a:solidFill>
                  <a:srgbClr val="0000FF"/>
                </a:solidFill>
                <a:ea typeface="Tahoma" pitchFamily="34" charset="0"/>
              </a:rPr>
              <a:t>2</a:t>
            </a:r>
            <a:r>
              <a:rPr lang="en-US" sz="1800" dirty="0">
                <a:solidFill>
                  <a:srgbClr val="0000FF"/>
                </a:solidFill>
                <a:ea typeface="Tahoma" pitchFamily="34" charset="0"/>
              </a:rPr>
              <a:t>,</a:t>
            </a:r>
            <a:r>
              <a:rPr lang="th-TH" sz="1800" dirty="0">
                <a:solidFill>
                  <a:srgbClr val="0000FF"/>
                </a:solidFill>
                <a:ea typeface="Tahoma" pitchFamily="34" charset="0"/>
              </a:rPr>
              <a:t>860</a:t>
            </a:r>
            <a:r>
              <a:rPr lang="en-US" sz="1800" dirty="0">
                <a:solidFill>
                  <a:srgbClr val="0000FF"/>
                </a:solidFill>
                <a:ea typeface="Tahoma" pitchFamily="34" charset="0"/>
              </a:rPr>
              <a:t>  (12.7%)</a:t>
            </a:r>
          </a:p>
        </p:txBody>
      </p:sp>
      <p:sp>
        <p:nvSpPr>
          <p:cNvPr id="8" name="Slide Number Placeholder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651DD2-CAFE-446E-96ED-A05B6D0CCCDE}" type="slidenum">
              <a:rPr lang="en-US" smtClean="0">
                <a:solidFill>
                  <a:prstClr val="black"/>
                </a:solidFill>
              </a:rPr>
              <a:pPr/>
              <a:t>14</a:t>
            </a:fld>
            <a:endParaRPr lang="en-US">
              <a:solidFill>
                <a:prstClr val="black"/>
              </a:solidFill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357158" y="2285992"/>
            <a:ext cx="357190" cy="178595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="wordArtVert" rtlCol="0" anchor="ctr"/>
          <a:lstStyle/>
          <a:p>
            <a:pPr algn="ctr"/>
            <a:r>
              <a:rPr lang="en-US" sz="1400" dirty="0">
                <a:solidFill>
                  <a:prstClr val="black"/>
                </a:solidFill>
              </a:rPr>
              <a:t>Number</a:t>
            </a:r>
            <a:endParaRPr lang="th-TH" sz="1400" dirty="0">
              <a:solidFill>
                <a:prstClr val="black"/>
              </a:solidFill>
            </a:endParaRPr>
          </a:p>
        </p:txBody>
      </p:sp>
      <p:sp>
        <p:nvSpPr>
          <p:cNvPr id="10" name="Rectangle 9"/>
          <p:cNvSpPr/>
          <p:nvPr/>
        </p:nvSpPr>
        <p:spPr>
          <a:xfrm>
            <a:off x="1643042" y="4929198"/>
            <a:ext cx="714380" cy="428628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200" dirty="0">
                <a:solidFill>
                  <a:prstClr val="black"/>
                </a:solidFill>
              </a:rPr>
              <a:t>Cambodia</a:t>
            </a:r>
            <a:endParaRPr lang="th-TH" sz="1200" dirty="0">
              <a:solidFill>
                <a:prstClr val="black"/>
              </a:solidFill>
            </a:endParaRPr>
          </a:p>
        </p:txBody>
      </p:sp>
      <p:sp>
        <p:nvSpPr>
          <p:cNvPr id="11" name="Rectangle 10"/>
          <p:cNvSpPr/>
          <p:nvPr/>
        </p:nvSpPr>
        <p:spPr>
          <a:xfrm>
            <a:off x="2428860" y="4857760"/>
            <a:ext cx="642942" cy="428628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200" dirty="0">
                <a:solidFill>
                  <a:prstClr val="black"/>
                </a:solidFill>
              </a:rPr>
              <a:t>Brunei</a:t>
            </a:r>
            <a:endParaRPr lang="th-TH" sz="1200" dirty="0">
              <a:solidFill>
                <a:prstClr val="black"/>
              </a:solidFill>
            </a:endParaRPr>
          </a:p>
        </p:txBody>
      </p:sp>
      <p:sp>
        <p:nvSpPr>
          <p:cNvPr id="12" name="Rectangle 11"/>
          <p:cNvSpPr/>
          <p:nvPr/>
        </p:nvSpPr>
        <p:spPr>
          <a:xfrm>
            <a:off x="3286116" y="4857760"/>
            <a:ext cx="571504" cy="428628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200" dirty="0">
                <a:solidFill>
                  <a:prstClr val="black"/>
                </a:solidFill>
              </a:rPr>
              <a:t>Myanmar</a:t>
            </a:r>
            <a:endParaRPr lang="th-TH" sz="1200" dirty="0">
              <a:solidFill>
                <a:prstClr val="black"/>
              </a:solidFill>
            </a:endParaRPr>
          </a:p>
        </p:txBody>
      </p:sp>
      <p:sp>
        <p:nvSpPr>
          <p:cNvPr id="13" name="Rectangle 12"/>
          <p:cNvSpPr/>
          <p:nvPr/>
        </p:nvSpPr>
        <p:spPr>
          <a:xfrm>
            <a:off x="4071934" y="4857760"/>
            <a:ext cx="642942" cy="428628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200" dirty="0">
                <a:solidFill>
                  <a:prstClr val="black"/>
                </a:solidFill>
              </a:rPr>
              <a:t>Phil.</a:t>
            </a:r>
            <a:endParaRPr lang="th-TH" sz="1200" dirty="0">
              <a:solidFill>
                <a:prstClr val="black"/>
              </a:solidFill>
            </a:endParaRPr>
          </a:p>
        </p:txBody>
      </p:sp>
      <p:sp>
        <p:nvSpPr>
          <p:cNvPr id="14" name="Rectangle 13"/>
          <p:cNvSpPr/>
          <p:nvPr/>
        </p:nvSpPr>
        <p:spPr>
          <a:xfrm>
            <a:off x="4857752" y="4857760"/>
            <a:ext cx="714380" cy="428628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200" dirty="0">
                <a:solidFill>
                  <a:prstClr val="black"/>
                </a:solidFill>
              </a:rPr>
              <a:t>Malaysia</a:t>
            </a:r>
            <a:endParaRPr lang="th-TH" sz="1200" dirty="0">
              <a:solidFill>
                <a:prstClr val="black"/>
              </a:solidFill>
            </a:endParaRPr>
          </a:p>
        </p:txBody>
      </p:sp>
      <p:sp>
        <p:nvSpPr>
          <p:cNvPr id="15" name="Rectangle 14"/>
          <p:cNvSpPr/>
          <p:nvPr/>
        </p:nvSpPr>
        <p:spPr>
          <a:xfrm>
            <a:off x="5715008" y="4857760"/>
            <a:ext cx="642942" cy="428628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200" dirty="0">
                <a:solidFill>
                  <a:prstClr val="black"/>
                </a:solidFill>
              </a:rPr>
              <a:t>Laos</a:t>
            </a:r>
            <a:endParaRPr lang="th-TH" sz="1200" dirty="0">
              <a:solidFill>
                <a:prstClr val="black"/>
              </a:solidFill>
            </a:endParaRPr>
          </a:p>
        </p:txBody>
      </p:sp>
      <p:sp>
        <p:nvSpPr>
          <p:cNvPr id="16" name="Rectangle 15"/>
          <p:cNvSpPr/>
          <p:nvPr/>
        </p:nvSpPr>
        <p:spPr>
          <a:xfrm>
            <a:off x="6500826" y="4884228"/>
            <a:ext cx="642942" cy="428628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200" dirty="0">
                <a:solidFill>
                  <a:prstClr val="black"/>
                </a:solidFill>
              </a:rPr>
              <a:t>Vietnam</a:t>
            </a:r>
            <a:endParaRPr lang="th-TH" sz="1200" dirty="0">
              <a:solidFill>
                <a:prstClr val="black"/>
              </a:solidFill>
            </a:endParaRPr>
          </a:p>
        </p:txBody>
      </p:sp>
      <p:sp>
        <p:nvSpPr>
          <p:cNvPr id="17" name="Rectangle 16"/>
          <p:cNvSpPr/>
          <p:nvPr/>
        </p:nvSpPr>
        <p:spPr>
          <a:xfrm>
            <a:off x="7286644" y="4857760"/>
            <a:ext cx="714380" cy="428628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200" dirty="0">
                <a:solidFill>
                  <a:prstClr val="black"/>
                </a:solidFill>
              </a:rPr>
              <a:t>Singapore</a:t>
            </a:r>
            <a:endParaRPr lang="th-TH" sz="1200" dirty="0">
              <a:solidFill>
                <a:prstClr val="black"/>
              </a:solidFill>
            </a:endParaRPr>
          </a:p>
        </p:txBody>
      </p:sp>
      <p:sp>
        <p:nvSpPr>
          <p:cNvPr id="18" name="Rectangle 17"/>
          <p:cNvSpPr/>
          <p:nvPr/>
        </p:nvSpPr>
        <p:spPr>
          <a:xfrm>
            <a:off x="8072462" y="4857760"/>
            <a:ext cx="714380" cy="500066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200" dirty="0">
                <a:solidFill>
                  <a:prstClr val="black"/>
                </a:solidFill>
              </a:rPr>
              <a:t>Indonesia</a:t>
            </a:r>
            <a:endParaRPr lang="th-TH" sz="1200" dirty="0">
              <a:solidFill>
                <a:prstClr val="black"/>
              </a:solidFill>
            </a:endParaRPr>
          </a:p>
        </p:txBody>
      </p:sp>
      <p:sp>
        <p:nvSpPr>
          <p:cNvPr id="19" name="Rectangle 18"/>
          <p:cNvSpPr/>
          <p:nvPr/>
        </p:nvSpPr>
        <p:spPr>
          <a:xfrm>
            <a:off x="1142976" y="5429264"/>
            <a:ext cx="357190" cy="214314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200" dirty="0">
                <a:solidFill>
                  <a:prstClr val="black"/>
                </a:solidFill>
              </a:rPr>
              <a:t>M</a:t>
            </a:r>
            <a:endParaRPr lang="th-TH" sz="1200" dirty="0">
              <a:solidFill>
                <a:prstClr val="black"/>
              </a:solidFill>
            </a:endParaRPr>
          </a:p>
        </p:txBody>
      </p:sp>
      <p:sp>
        <p:nvSpPr>
          <p:cNvPr id="20" name="Rectangle 19"/>
          <p:cNvSpPr/>
          <p:nvPr/>
        </p:nvSpPr>
        <p:spPr>
          <a:xfrm>
            <a:off x="1098006" y="5759986"/>
            <a:ext cx="428628" cy="214314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200" dirty="0">
                <a:solidFill>
                  <a:prstClr val="black"/>
                </a:solidFill>
              </a:rPr>
              <a:t>F</a:t>
            </a:r>
            <a:endParaRPr lang="th-TH" sz="1200" dirty="0">
              <a:solidFill>
                <a:prstClr val="black"/>
              </a:solidFill>
            </a:endParaRPr>
          </a:p>
        </p:txBody>
      </p:sp>
      <p:sp>
        <p:nvSpPr>
          <p:cNvPr id="21" name="Rectangle 20"/>
          <p:cNvSpPr/>
          <p:nvPr/>
        </p:nvSpPr>
        <p:spPr>
          <a:xfrm>
            <a:off x="1142976" y="6083684"/>
            <a:ext cx="357190" cy="214314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200" dirty="0">
                <a:solidFill>
                  <a:prstClr val="black"/>
                </a:solidFill>
              </a:rPr>
              <a:t>To</a:t>
            </a:r>
            <a:endParaRPr lang="th-TH" sz="1200" dirty="0">
              <a:solidFill>
                <a:prstClr val="black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C41F88-FF31-4B33-9DA0-0647C7789B83}" type="slidenum">
              <a:rPr lang="en-US" smtClean="0">
                <a:solidFill>
                  <a:prstClr val="black"/>
                </a:solidFill>
              </a:rPr>
              <a:pPr/>
              <a:t>15</a:t>
            </a:fld>
            <a:endParaRPr lang="th-TH">
              <a:solidFill>
                <a:prstClr val="black"/>
              </a:solidFill>
            </a:endParaRPr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57158" y="1285860"/>
            <a:ext cx="8422474" cy="507209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5" name="TextBox 4"/>
          <p:cNvSpPr txBox="1"/>
          <p:nvPr/>
        </p:nvSpPr>
        <p:spPr>
          <a:xfrm>
            <a:off x="571472" y="285728"/>
            <a:ext cx="800105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dirty="0">
                <a:solidFill>
                  <a:prstClr val="black"/>
                </a:solidFill>
              </a:rPr>
              <a:t>Thai </a:t>
            </a:r>
            <a:r>
              <a:rPr lang="en-US" b="1" dirty="0" err="1">
                <a:solidFill>
                  <a:prstClr val="black"/>
                </a:solidFill>
              </a:rPr>
              <a:t>labour</a:t>
            </a:r>
            <a:r>
              <a:rPr lang="en-US" b="1" dirty="0">
                <a:solidFill>
                  <a:prstClr val="black"/>
                </a:solidFill>
              </a:rPr>
              <a:t> in  ASEAN by country 2011 </a:t>
            </a:r>
          </a:p>
        </p:txBody>
      </p:sp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939784"/>
          </a:xfrm>
        </p:spPr>
        <p:txBody>
          <a:bodyPr>
            <a:normAutofit fontScale="90000"/>
          </a:bodyPr>
          <a:lstStyle/>
          <a:p>
            <a:r>
              <a:rPr lang="en-US" dirty="0" smtClean="0"/>
              <a:t>ASEAN </a:t>
            </a:r>
            <a:r>
              <a:rPr lang="en-US" dirty="0" err="1" smtClean="0"/>
              <a:t>labour</a:t>
            </a:r>
            <a:r>
              <a:rPr lang="en-US" dirty="0" smtClean="0"/>
              <a:t> in Thailand 2011</a:t>
            </a:r>
            <a:endParaRPr lang="en-US" dirty="0"/>
          </a:p>
        </p:txBody>
      </p:sp>
      <p:graphicFrame>
        <p:nvGraphicFramePr>
          <p:cNvPr id="6" name="Table 5"/>
          <p:cNvGraphicFramePr>
            <a:graphicFrameLocks noGrp="1"/>
          </p:cNvGraphicFramePr>
          <p:nvPr/>
        </p:nvGraphicFramePr>
        <p:xfrm>
          <a:off x="285720" y="1357298"/>
          <a:ext cx="8572560" cy="452932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500462"/>
                <a:gridCol w="1714512"/>
                <a:gridCol w="1714512"/>
                <a:gridCol w="1643074"/>
              </a:tblGrid>
              <a:tr h="611357"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 ASEAN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Foreigners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% </a:t>
                      </a:r>
                      <a:r>
                        <a:rPr lang="th-TH" dirty="0" smtClean="0"/>
                        <a:t>อาเซียน</a:t>
                      </a:r>
                      <a:r>
                        <a:rPr lang="en-US" dirty="0" smtClean="0"/>
                        <a:t>/</a:t>
                      </a:r>
                    </a:p>
                    <a:p>
                      <a:r>
                        <a:rPr lang="th-TH" dirty="0" smtClean="0"/>
                        <a:t>ทั่วโลก</a:t>
                      </a:r>
                      <a:endParaRPr lang="en-US" dirty="0"/>
                    </a:p>
                  </a:txBody>
                  <a:tcPr/>
                </a:tc>
              </a:tr>
              <a:tr h="486155">
                <a:tc>
                  <a:txBody>
                    <a:bodyPr/>
                    <a:lstStyle/>
                    <a:p>
                      <a:r>
                        <a:rPr lang="en-US" sz="2400" b="1" dirty="0" smtClean="0"/>
                        <a:t>Stock</a:t>
                      </a:r>
                      <a:endParaRPr lang="en-US" sz="24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</a:tr>
              <a:tr h="486155">
                <a:tc>
                  <a:txBody>
                    <a:bodyPr/>
                    <a:lstStyle/>
                    <a:p>
                      <a:pPr algn="r"/>
                      <a:r>
                        <a:rPr lang="en-US" sz="2000" baseline="0" dirty="0" smtClean="0"/>
                        <a:t>Employment (Art</a:t>
                      </a:r>
                      <a:r>
                        <a:rPr lang="th-TH" sz="2000" baseline="0" dirty="0" smtClean="0"/>
                        <a:t>. 9)</a:t>
                      </a:r>
                      <a:endParaRPr lang="en-US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th-TH" sz="2000" dirty="0" smtClean="0"/>
                        <a:t>12</a:t>
                      </a:r>
                      <a:r>
                        <a:rPr lang="en-US" sz="2000" dirty="0" smtClean="0"/>
                        <a:t>,</a:t>
                      </a:r>
                      <a:r>
                        <a:rPr lang="th-TH" sz="2000" dirty="0" smtClean="0"/>
                        <a:t>303</a:t>
                      </a:r>
                      <a:endParaRPr lang="en-US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th-TH" sz="2000" dirty="0" smtClean="0"/>
                        <a:t>80</a:t>
                      </a:r>
                      <a:r>
                        <a:rPr lang="en-US" sz="2000" dirty="0" smtClean="0"/>
                        <a:t>,</a:t>
                      </a:r>
                      <a:r>
                        <a:rPr lang="th-TH" sz="2000" dirty="0" smtClean="0"/>
                        <a:t>985</a:t>
                      </a:r>
                      <a:endParaRPr lang="en-US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sz="2000" b="1" dirty="0" smtClean="0">
                          <a:solidFill>
                            <a:srgbClr val="FF0000"/>
                          </a:solidFill>
                        </a:rPr>
                        <a:t>15.2</a:t>
                      </a:r>
                      <a:endParaRPr lang="en-US" sz="2000" b="1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</a:tr>
              <a:tr h="486155">
                <a:tc>
                  <a:txBody>
                    <a:bodyPr/>
                    <a:lstStyle/>
                    <a:p>
                      <a:pPr algn="r"/>
                      <a:r>
                        <a:rPr lang="en-US" sz="2000" dirty="0" smtClean="0"/>
                        <a:t>Investment </a:t>
                      </a:r>
                      <a:r>
                        <a:rPr lang="th-TH" sz="2000" dirty="0" smtClean="0"/>
                        <a:t>(</a:t>
                      </a:r>
                      <a:r>
                        <a:rPr lang="en-US" sz="2000" dirty="0" smtClean="0"/>
                        <a:t>Art</a:t>
                      </a:r>
                      <a:r>
                        <a:rPr lang="th-TH" sz="2000" dirty="0" smtClean="0"/>
                        <a:t>. 12)</a:t>
                      </a:r>
                      <a:endParaRPr lang="en-US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th-TH" sz="2000" dirty="0" smtClean="0"/>
                        <a:t>2</a:t>
                      </a:r>
                      <a:r>
                        <a:rPr lang="en-US" sz="2000" dirty="0" smtClean="0"/>
                        <a:t>,</a:t>
                      </a:r>
                      <a:r>
                        <a:rPr lang="th-TH" sz="2000" dirty="0" smtClean="0"/>
                        <a:t>010</a:t>
                      </a:r>
                      <a:endParaRPr lang="en-US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th-TH" sz="2000" dirty="0" smtClean="0"/>
                        <a:t>28</a:t>
                      </a:r>
                      <a:r>
                        <a:rPr lang="en-US" sz="2000" dirty="0" smtClean="0"/>
                        <a:t>,</a:t>
                      </a:r>
                      <a:r>
                        <a:rPr lang="th-TH" sz="2000" dirty="0" smtClean="0"/>
                        <a:t>482</a:t>
                      </a:r>
                      <a:endParaRPr lang="en-US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sz="2000" b="1" dirty="0" smtClean="0">
                          <a:solidFill>
                            <a:srgbClr val="FF0000"/>
                          </a:solidFill>
                        </a:rPr>
                        <a:t>7.1</a:t>
                      </a:r>
                      <a:endParaRPr lang="en-US" sz="2000" b="1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</a:tr>
              <a:tr h="486155">
                <a:tc>
                  <a:txBody>
                    <a:bodyPr/>
                    <a:lstStyle/>
                    <a:p>
                      <a:pPr algn="r"/>
                      <a:r>
                        <a:rPr lang="en-US" sz="2000" b="1" dirty="0" smtClean="0"/>
                        <a:t>Sub-Total</a:t>
                      </a:r>
                      <a:endParaRPr lang="en-US" sz="20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sz="2000" b="1" dirty="0" smtClean="0"/>
                        <a:t>14,313</a:t>
                      </a:r>
                      <a:endParaRPr lang="en-US" sz="20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sz="2000" b="1" dirty="0" smtClean="0"/>
                        <a:t>109,467</a:t>
                      </a:r>
                      <a:endParaRPr lang="en-US" sz="20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sz="2000" b="1" dirty="0" smtClean="0">
                          <a:solidFill>
                            <a:srgbClr val="FF0000"/>
                          </a:solidFill>
                        </a:rPr>
                        <a:t>13.1</a:t>
                      </a:r>
                      <a:endParaRPr lang="en-US" sz="2000" b="1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</a:tr>
              <a:tr h="486155">
                <a:tc>
                  <a:txBody>
                    <a:bodyPr/>
                    <a:lstStyle/>
                    <a:p>
                      <a:r>
                        <a:rPr lang="en-US" sz="2400" b="1" dirty="0" smtClean="0"/>
                        <a:t>Flow</a:t>
                      </a:r>
                      <a:r>
                        <a:rPr lang="en-US" sz="2400" b="1" baseline="0" dirty="0" smtClean="0"/>
                        <a:t> (in 2011 only)</a:t>
                      </a:r>
                      <a:endParaRPr lang="en-US" sz="24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endParaRPr lang="en-US" dirty="0"/>
                    </a:p>
                  </a:txBody>
                  <a:tcPr/>
                </a:tc>
              </a:tr>
              <a:tr h="486155">
                <a:tc>
                  <a:txBody>
                    <a:bodyPr/>
                    <a:lstStyle/>
                    <a:p>
                      <a:pPr algn="r"/>
                      <a:r>
                        <a:rPr lang="en-US" sz="2000" baseline="0" dirty="0" smtClean="0"/>
                        <a:t>Employment (Art</a:t>
                      </a:r>
                      <a:r>
                        <a:rPr lang="th-TH" sz="2000" baseline="0" dirty="0" smtClean="0"/>
                        <a:t>. 9)</a:t>
                      </a:r>
                      <a:endParaRPr lang="en-US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th-TH" sz="2000" dirty="0" smtClean="0"/>
                        <a:t>547</a:t>
                      </a:r>
                      <a:endParaRPr lang="en-US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th-TH" sz="2000" dirty="0" smtClean="0"/>
                        <a:t>4</a:t>
                      </a:r>
                      <a:r>
                        <a:rPr lang="en-US" sz="2000" dirty="0" smtClean="0"/>
                        <a:t>,</a:t>
                      </a:r>
                      <a:r>
                        <a:rPr lang="th-TH" sz="2000" dirty="0" smtClean="0"/>
                        <a:t>532</a:t>
                      </a:r>
                      <a:endParaRPr lang="en-US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sz="2000" dirty="0" smtClean="0"/>
                        <a:t>12.1</a:t>
                      </a:r>
                      <a:endParaRPr lang="en-US" sz="2000" dirty="0"/>
                    </a:p>
                  </a:txBody>
                  <a:tcPr/>
                </a:tc>
              </a:tr>
              <a:tr h="486155">
                <a:tc>
                  <a:txBody>
                    <a:bodyPr/>
                    <a:lstStyle/>
                    <a:p>
                      <a:pPr algn="r"/>
                      <a:r>
                        <a:rPr lang="en-US" sz="2000" dirty="0" smtClean="0"/>
                        <a:t>Investment </a:t>
                      </a:r>
                      <a:r>
                        <a:rPr lang="th-TH" sz="2000" dirty="0" smtClean="0"/>
                        <a:t>(</a:t>
                      </a:r>
                      <a:r>
                        <a:rPr lang="en-US" sz="2000" dirty="0" smtClean="0"/>
                        <a:t>Art</a:t>
                      </a:r>
                      <a:r>
                        <a:rPr lang="th-TH" sz="2000" dirty="0" smtClean="0"/>
                        <a:t>. 12)</a:t>
                      </a:r>
                      <a:endParaRPr lang="en-US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th-TH" sz="2000" dirty="0" smtClean="0"/>
                        <a:t>30</a:t>
                      </a:r>
                      <a:endParaRPr lang="en-US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th-TH" sz="2000" dirty="0" smtClean="0"/>
                        <a:t>750</a:t>
                      </a:r>
                      <a:endParaRPr lang="en-US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sz="2000" dirty="0" smtClean="0"/>
                        <a:t>0.04</a:t>
                      </a:r>
                      <a:endParaRPr lang="en-US" sz="2000" dirty="0"/>
                    </a:p>
                  </a:txBody>
                  <a:tcPr/>
                </a:tc>
              </a:tr>
              <a:tr h="486155">
                <a:tc>
                  <a:txBody>
                    <a:bodyPr/>
                    <a:lstStyle/>
                    <a:p>
                      <a:pPr algn="r"/>
                      <a:r>
                        <a:rPr lang="en-US" sz="2000" b="1" dirty="0" smtClean="0"/>
                        <a:t>Sub-total </a:t>
                      </a:r>
                      <a:endParaRPr lang="en-US" sz="20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th-TH" sz="2000" b="1" dirty="0" smtClean="0">
                          <a:solidFill>
                            <a:srgbClr val="FF0000"/>
                          </a:solidFill>
                        </a:rPr>
                        <a:t>577</a:t>
                      </a:r>
                      <a:endParaRPr lang="en-US" sz="2000" b="1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th-TH" sz="2000" b="1" dirty="0" smtClean="0"/>
                        <a:t>5</a:t>
                      </a:r>
                      <a:r>
                        <a:rPr lang="en-US" sz="2000" b="1" dirty="0" smtClean="0"/>
                        <a:t>,</a:t>
                      </a:r>
                      <a:r>
                        <a:rPr lang="th-TH" sz="2000" b="1" dirty="0" smtClean="0"/>
                        <a:t>282</a:t>
                      </a:r>
                      <a:endParaRPr lang="en-US" sz="20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sz="2000" b="1" dirty="0" smtClean="0">
                          <a:solidFill>
                            <a:srgbClr val="FF0000"/>
                          </a:solidFill>
                        </a:rPr>
                        <a:t>10.9</a:t>
                      </a:r>
                      <a:endParaRPr lang="en-US" sz="2000" b="1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E29C5C-5CB2-4B5C-861C-A64877DA7A96}" type="slidenum">
              <a:rPr lang="en-US" smtClean="0">
                <a:solidFill>
                  <a:prstClr val="black"/>
                </a:solidFill>
              </a:rPr>
              <a:pPr/>
              <a:t>16</a:t>
            </a:fld>
            <a:endParaRPr lang="en-US">
              <a:solidFill>
                <a:prstClr val="black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Content Placeholder 4"/>
          <p:cNvSpPr>
            <a:spLocks noGrp="1"/>
          </p:cNvSpPr>
          <p:nvPr>
            <p:ph idx="1"/>
          </p:nvPr>
        </p:nvSpPr>
        <p:spPr>
          <a:xfrm>
            <a:off x="214282" y="1071546"/>
            <a:ext cx="8643998" cy="5572164"/>
          </a:xfrm>
        </p:spPr>
        <p:txBody>
          <a:bodyPr>
            <a:normAutofit/>
          </a:bodyPr>
          <a:lstStyle/>
          <a:p>
            <a:pPr marL="566928" indent="-457200">
              <a:buNone/>
            </a:pPr>
            <a:r>
              <a:rPr lang="en-US" sz="2400" dirty="0" smtClean="0"/>
              <a:t>In ASEAN 22,575 persons out of </a:t>
            </a:r>
            <a:r>
              <a:rPr lang="th-TH" sz="2400" dirty="0" smtClean="0"/>
              <a:t>147 623 </a:t>
            </a:r>
            <a:r>
              <a:rPr lang="en-US" sz="2400" dirty="0" smtClean="0"/>
              <a:t>persons worldwide  accounting for </a:t>
            </a:r>
            <a:r>
              <a:rPr lang="th-TH" sz="2400" dirty="0" smtClean="0"/>
              <a:t>15</a:t>
            </a:r>
            <a:r>
              <a:rPr lang="en-US" sz="2400" dirty="0" smtClean="0"/>
              <a:t>.</a:t>
            </a:r>
            <a:r>
              <a:rPr lang="th-TH" sz="2400" dirty="0" smtClean="0"/>
              <a:t>3 </a:t>
            </a:r>
            <a:r>
              <a:rPr lang="en-US" sz="2400" dirty="0" smtClean="0"/>
              <a:t>% of Thai </a:t>
            </a:r>
            <a:r>
              <a:rPr lang="en-US" sz="2400" dirty="0" err="1" smtClean="0"/>
              <a:t>labour</a:t>
            </a:r>
            <a:r>
              <a:rPr lang="en-US" sz="2400" dirty="0" smtClean="0"/>
              <a:t> abroad.</a:t>
            </a:r>
            <a:endParaRPr lang="en-US" sz="2400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274638"/>
            <a:ext cx="8858280" cy="939784"/>
          </a:xfrm>
        </p:spPr>
        <p:txBody>
          <a:bodyPr>
            <a:normAutofit/>
          </a:bodyPr>
          <a:lstStyle/>
          <a:p>
            <a:r>
              <a:rPr lang="en-US" sz="4000" dirty="0" smtClean="0"/>
              <a:t>Thai </a:t>
            </a:r>
            <a:r>
              <a:rPr lang="en-US" sz="4000" dirty="0" err="1" smtClean="0"/>
              <a:t>labour</a:t>
            </a:r>
            <a:r>
              <a:rPr lang="en-US" sz="4000" dirty="0" smtClean="0"/>
              <a:t> in ASEAN 2011</a:t>
            </a:r>
            <a:endParaRPr lang="en-US" sz="4000" dirty="0"/>
          </a:p>
        </p:txBody>
      </p:sp>
      <p:graphicFrame>
        <p:nvGraphicFramePr>
          <p:cNvPr id="6" name="Table 5"/>
          <p:cNvGraphicFramePr>
            <a:graphicFrameLocks noGrp="1"/>
          </p:cNvGraphicFramePr>
          <p:nvPr/>
        </p:nvGraphicFramePr>
        <p:xfrm>
          <a:off x="285720" y="2071678"/>
          <a:ext cx="5072098" cy="4375395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571636"/>
                <a:gridCol w="1857388"/>
                <a:gridCol w="1643074"/>
              </a:tblGrid>
              <a:tr h="486155">
                <a:tc>
                  <a:txBody>
                    <a:bodyPr/>
                    <a:lstStyle/>
                    <a:p>
                      <a:pPr algn="l" fontAlgn="b"/>
                      <a:r>
                        <a:rPr lang="en-US" sz="1800" b="1" i="0" u="none" strike="noStrike" dirty="0" smtClean="0">
                          <a:solidFill>
                            <a:srgbClr val="000000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Cambodia</a:t>
                      </a:r>
                      <a:endParaRPr lang="th-TH" sz="1800" b="1" i="0" u="none" strike="noStrike" dirty="0">
                        <a:solidFill>
                          <a:srgbClr val="000000"/>
                        </a:solidFill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th-TH" sz="2000" b="0" i="0" u="none" strike="noStrike">
                          <a:solidFill>
                            <a:srgbClr val="000000"/>
                          </a:solidFill>
                          <a:latin typeface="Tahoma"/>
                        </a:rPr>
                        <a:t>           65 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th-TH" sz="2000" b="0" i="0" u="none" strike="noStrike">
                          <a:solidFill>
                            <a:srgbClr val="000000"/>
                          </a:solidFill>
                          <a:latin typeface="Tahoma"/>
                        </a:rPr>
                        <a:t>0.3</a:t>
                      </a:r>
                    </a:p>
                  </a:txBody>
                  <a:tcPr marL="0" marR="0" marT="0" marB="0" anchor="b"/>
                </a:tc>
              </a:tr>
              <a:tr h="486155">
                <a:tc>
                  <a:txBody>
                    <a:bodyPr/>
                    <a:lstStyle/>
                    <a:p>
                      <a:pPr algn="l" fontAlgn="b"/>
                      <a:r>
                        <a:rPr lang="en-US" sz="1800" b="1" i="0" u="none" strike="noStrike" dirty="0" smtClean="0">
                          <a:solidFill>
                            <a:srgbClr val="000000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Brunei</a:t>
                      </a:r>
                      <a:endParaRPr lang="th-TH" sz="1800" b="1" i="0" u="none" strike="noStrike" dirty="0">
                        <a:solidFill>
                          <a:srgbClr val="000000"/>
                        </a:solidFill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th-TH" sz="2000" b="0" i="0" u="none" strike="noStrike">
                          <a:solidFill>
                            <a:srgbClr val="000000"/>
                          </a:solidFill>
                          <a:latin typeface="Tahoma"/>
                        </a:rPr>
                        <a:t>       3,354 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th-TH" sz="2000" b="0" i="0" u="none" strike="noStrike">
                          <a:solidFill>
                            <a:srgbClr val="000000"/>
                          </a:solidFill>
                          <a:latin typeface="Tahoma"/>
                        </a:rPr>
                        <a:t>14.9</a:t>
                      </a:r>
                    </a:p>
                  </a:txBody>
                  <a:tcPr marL="0" marR="0" marT="0" marB="0" anchor="b"/>
                </a:tc>
              </a:tr>
              <a:tr h="486155">
                <a:tc>
                  <a:txBody>
                    <a:bodyPr/>
                    <a:lstStyle/>
                    <a:p>
                      <a:pPr algn="l" fontAlgn="b"/>
                      <a:r>
                        <a:rPr lang="en-US" sz="1800" b="1" i="0" u="none" strike="noStrike" dirty="0" smtClean="0">
                          <a:solidFill>
                            <a:srgbClr val="000000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Myanmar</a:t>
                      </a:r>
                      <a:endParaRPr lang="th-TH" sz="1800" b="1" i="0" u="none" strike="noStrike" dirty="0">
                        <a:solidFill>
                          <a:srgbClr val="000000"/>
                        </a:solidFill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th-TH" sz="2000" b="0" i="0" u="none" strike="noStrike">
                          <a:solidFill>
                            <a:srgbClr val="000000"/>
                          </a:solidFill>
                          <a:latin typeface="Tahoma"/>
                        </a:rPr>
                        <a:t>         140 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th-TH" sz="2000" b="0" i="0" u="none" strike="noStrike">
                          <a:solidFill>
                            <a:srgbClr val="000000"/>
                          </a:solidFill>
                          <a:latin typeface="Tahoma"/>
                        </a:rPr>
                        <a:t>0.6</a:t>
                      </a:r>
                    </a:p>
                  </a:txBody>
                  <a:tcPr marL="0" marR="0" marT="0" marB="0" anchor="b"/>
                </a:tc>
              </a:tr>
              <a:tr h="486155">
                <a:tc>
                  <a:txBody>
                    <a:bodyPr/>
                    <a:lstStyle/>
                    <a:p>
                      <a:pPr algn="l" fontAlgn="b"/>
                      <a:r>
                        <a:rPr lang="en-US" sz="1800" b="1" i="0" u="none" strike="noStrike" dirty="0" smtClean="0">
                          <a:solidFill>
                            <a:srgbClr val="000000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Philippines</a:t>
                      </a:r>
                      <a:endParaRPr lang="th-TH" sz="1800" b="1" i="0" u="none" strike="noStrike" dirty="0">
                        <a:solidFill>
                          <a:srgbClr val="000000"/>
                        </a:solidFill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th-TH" sz="2000" b="0" i="0" u="none" strike="noStrike">
                          <a:solidFill>
                            <a:srgbClr val="000000"/>
                          </a:solidFill>
                          <a:latin typeface="Tahoma"/>
                        </a:rPr>
                        <a:t>         135 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th-TH" sz="2000" b="0" i="0" u="none" strike="noStrike">
                          <a:solidFill>
                            <a:srgbClr val="000000"/>
                          </a:solidFill>
                          <a:latin typeface="Tahoma"/>
                        </a:rPr>
                        <a:t>0.6</a:t>
                      </a:r>
                    </a:p>
                  </a:txBody>
                  <a:tcPr marL="0" marR="0" marT="0" marB="0" anchor="b"/>
                </a:tc>
              </a:tr>
              <a:tr h="486155">
                <a:tc>
                  <a:txBody>
                    <a:bodyPr/>
                    <a:lstStyle/>
                    <a:p>
                      <a:pPr algn="l" fontAlgn="b"/>
                      <a:r>
                        <a:rPr lang="en-US" sz="1800" b="1" i="0" u="none" strike="noStrike" dirty="0" smtClean="0">
                          <a:solidFill>
                            <a:srgbClr val="000000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Malaysia</a:t>
                      </a:r>
                      <a:endParaRPr lang="th-TH" sz="1800" b="1" i="0" u="none" strike="noStrike" dirty="0">
                        <a:solidFill>
                          <a:srgbClr val="000000"/>
                        </a:solidFill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th-TH" sz="2000" b="0" i="0" u="none" strike="noStrike">
                          <a:solidFill>
                            <a:srgbClr val="000000"/>
                          </a:solidFill>
                          <a:latin typeface="Tahoma"/>
                        </a:rPr>
                        <a:t>       4,321 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th-TH" sz="2000" b="0" i="0" u="none" strike="noStrike">
                          <a:solidFill>
                            <a:srgbClr val="000000"/>
                          </a:solidFill>
                          <a:latin typeface="Tahoma"/>
                        </a:rPr>
                        <a:t>19.1</a:t>
                      </a:r>
                    </a:p>
                  </a:txBody>
                  <a:tcPr marL="0" marR="0" marT="0" marB="0" anchor="b"/>
                </a:tc>
              </a:tr>
              <a:tr h="486155">
                <a:tc>
                  <a:txBody>
                    <a:bodyPr/>
                    <a:lstStyle/>
                    <a:p>
                      <a:pPr algn="l" fontAlgn="b"/>
                      <a:r>
                        <a:rPr lang="en-US" sz="1800" b="1" i="0" u="none" strike="noStrike" dirty="0" smtClean="0">
                          <a:solidFill>
                            <a:srgbClr val="000000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Laos</a:t>
                      </a:r>
                      <a:endParaRPr lang="th-TH" sz="1800" b="1" i="0" u="none" strike="noStrike" dirty="0">
                        <a:solidFill>
                          <a:srgbClr val="000000"/>
                        </a:solidFill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th-TH" sz="2000" b="0" i="0" u="none" strike="noStrike">
                          <a:solidFill>
                            <a:srgbClr val="000000"/>
                          </a:solidFill>
                          <a:latin typeface="Tahoma"/>
                        </a:rPr>
                        <a:t>         842 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th-TH" sz="2000" b="0" i="0" u="none" strike="noStrike">
                          <a:solidFill>
                            <a:srgbClr val="000000"/>
                          </a:solidFill>
                          <a:latin typeface="Tahoma"/>
                        </a:rPr>
                        <a:t>3.7</a:t>
                      </a:r>
                    </a:p>
                  </a:txBody>
                  <a:tcPr marL="0" marR="0" marT="0" marB="0" anchor="b"/>
                </a:tc>
              </a:tr>
              <a:tr h="486155">
                <a:tc>
                  <a:txBody>
                    <a:bodyPr/>
                    <a:lstStyle/>
                    <a:p>
                      <a:pPr algn="l" fontAlgn="b"/>
                      <a:r>
                        <a:rPr lang="en-US" sz="1800" b="1" i="0" u="none" strike="noStrike" dirty="0" smtClean="0">
                          <a:solidFill>
                            <a:srgbClr val="000000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Vietnam</a:t>
                      </a:r>
                      <a:endParaRPr lang="th-TH" sz="1800" b="1" i="0" u="none" strike="noStrike" dirty="0">
                        <a:solidFill>
                          <a:srgbClr val="000000"/>
                        </a:solidFill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th-TH" sz="2000" b="0" i="0" u="none" strike="noStrike">
                          <a:solidFill>
                            <a:srgbClr val="000000"/>
                          </a:solidFill>
                          <a:latin typeface="Tahoma"/>
                        </a:rPr>
                        <a:t>         795 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th-TH" sz="2000" b="0" i="0" u="none" strike="noStrike">
                          <a:solidFill>
                            <a:srgbClr val="000000"/>
                          </a:solidFill>
                          <a:latin typeface="Tahoma"/>
                        </a:rPr>
                        <a:t>3.5</a:t>
                      </a:r>
                    </a:p>
                  </a:txBody>
                  <a:tcPr marL="0" marR="0" marT="0" marB="0" anchor="b"/>
                </a:tc>
              </a:tr>
              <a:tr h="486155">
                <a:tc>
                  <a:txBody>
                    <a:bodyPr/>
                    <a:lstStyle/>
                    <a:p>
                      <a:pPr algn="l" fontAlgn="b"/>
                      <a:r>
                        <a:rPr lang="en-US" sz="1800" b="1" i="0" u="none" strike="noStrike" dirty="0" smtClean="0">
                          <a:solidFill>
                            <a:srgbClr val="000000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Singapore</a:t>
                      </a:r>
                      <a:endParaRPr lang="th-TH" sz="1800" b="1" i="0" u="none" strike="noStrike" dirty="0">
                        <a:solidFill>
                          <a:srgbClr val="000000"/>
                        </a:solidFill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th-TH" sz="2000" b="0" i="0" u="none" strike="noStrike">
                          <a:solidFill>
                            <a:srgbClr val="000000"/>
                          </a:solidFill>
                          <a:latin typeface="Tahoma"/>
                        </a:rPr>
                        <a:t>     11,461 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th-TH" sz="2000" b="0" i="0" u="none" strike="noStrike">
                          <a:solidFill>
                            <a:srgbClr val="000000"/>
                          </a:solidFill>
                          <a:latin typeface="Tahoma"/>
                        </a:rPr>
                        <a:t>50.8</a:t>
                      </a:r>
                    </a:p>
                  </a:txBody>
                  <a:tcPr marL="0" marR="0" marT="0" marB="0" anchor="b"/>
                </a:tc>
              </a:tr>
              <a:tr h="486155">
                <a:tc>
                  <a:txBody>
                    <a:bodyPr/>
                    <a:lstStyle/>
                    <a:p>
                      <a:pPr algn="l" fontAlgn="b"/>
                      <a:r>
                        <a:rPr lang="en-US" sz="1800" b="1" i="0" u="none" strike="noStrike" dirty="0" smtClean="0">
                          <a:solidFill>
                            <a:srgbClr val="000000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Indonesia</a:t>
                      </a:r>
                      <a:endParaRPr lang="th-TH" sz="1800" b="1" i="0" u="none" strike="noStrike" dirty="0">
                        <a:solidFill>
                          <a:srgbClr val="000000"/>
                        </a:solidFill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th-TH" sz="2000" b="0" i="0" u="none" strike="noStrike">
                          <a:solidFill>
                            <a:srgbClr val="000000"/>
                          </a:solidFill>
                          <a:latin typeface="Tahoma"/>
                        </a:rPr>
                        <a:t>       1,462 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th-TH" sz="2000" b="0" i="0" u="none" strike="noStrike" dirty="0">
                          <a:solidFill>
                            <a:srgbClr val="000000"/>
                          </a:solidFill>
                          <a:latin typeface="Tahoma"/>
                        </a:rPr>
                        <a:t>6.5</a:t>
                      </a:r>
                    </a:p>
                  </a:txBody>
                  <a:tcPr marL="0" marR="0" marT="0" marB="0" anchor="b"/>
                </a:tc>
              </a:tr>
            </a:tbl>
          </a:graphicData>
        </a:graphic>
      </p:graphicFrame>
      <p:sp>
        <p:nvSpPr>
          <p:cNvPr id="7" name="Oval 6"/>
          <p:cNvSpPr/>
          <p:nvPr/>
        </p:nvSpPr>
        <p:spPr>
          <a:xfrm>
            <a:off x="2786050" y="4214818"/>
            <a:ext cx="1143008" cy="500066"/>
          </a:xfrm>
          <a:prstGeom prst="ellipse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800">
              <a:solidFill>
                <a:prstClr val="white"/>
              </a:solidFill>
            </a:endParaRPr>
          </a:p>
        </p:txBody>
      </p:sp>
      <p:sp>
        <p:nvSpPr>
          <p:cNvPr id="8" name="Oval 7"/>
          <p:cNvSpPr/>
          <p:nvPr/>
        </p:nvSpPr>
        <p:spPr>
          <a:xfrm>
            <a:off x="4357686" y="5572140"/>
            <a:ext cx="1143008" cy="500066"/>
          </a:xfrm>
          <a:prstGeom prst="ellipse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800">
              <a:solidFill>
                <a:prstClr val="white"/>
              </a:solidFill>
            </a:endParaRPr>
          </a:p>
        </p:txBody>
      </p:sp>
      <p:sp>
        <p:nvSpPr>
          <p:cNvPr id="9" name="Oval 8"/>
          <p:cNvSpPr/>
          <p:nvPr/>
        </p:nvSpPr>
        <p:spPr>
          <a:xfrm>
            <a:off x="2714612" y="5572140"/>
            <a:ext cx="1143008" cy="500066"/>
          </a:xfrm>
          <a:prstGeom prst="ellipse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800">
              <a:solidFill>
                <a:prstClr val="white"/>
              </a:solidFill>
            </a:endParaRPr>
          </a:p>
        </p:txBody>
      </p:sp>
      <p:sp>
        <p:nvSpPr>
          <p:cNvPr id="10" name="Oval 9"/>
          <p:cNvSpPr/>
          <p:nvPr/>
        </p:nvSpPr>
        <p:spPr>
          <a:xfrm>
            <a:off x="4429124" y="4143380"/>
            <a:ext cx="1143008" cy="500066"/>
          </a:xfrm>
          <a:prstGeom prst="ellipse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800">
              <a:solidFill>
                <a:prstClr val="white"/>
              </a:solidFill>
            </a:endParaRPr>
          </a:p>
        </p:txBody>
      </p:sp>
      <p:sp>
        <p:nvSpPr>
          <p:cNvPr id="12" name="Slide Number Placeholder 1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E29C5C-5CB2-4B5C-861C-A64877DA7A96}" type="slidenum">
              <a:rPr lang="en-US" smtClean="0">
                <a:solidFill>
                  <a:prstClr val="black"/>
                </a:solidFill>
              </a:rPr>
              <a:pPr/>
              <a:t>17</a:t>
            </a:fld>
            <a:endParaRPr lang="en-US">
              <a:solidFill>
                <a:prstClr val="black"/>
              </a:solidFill>
            </a:endParaRPr>
          </a:p>
        </p:txBody>
      </p:sp>
      <p:sp>
        <p:nvSpPr>
          <p:cNvPr id="13" name="Left Arrow 12"/>
          <p:cNvSpPr/>
          <p:nvPr/>
        </p:nvSpPr>
        <p:spPr>
          <a:xfrm>
            <a:off x="5715008" y="2500306"/>
            <a:ext cx="3071834" cy="3429024"/>
          </a:xfrm>
          <a:prstGeom prst="leftArrow">
            <a:avLst/>
          </a:prstGeom>
          <a:solidFill>
            <a:schemeClr val="tx2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000" dirty="0">
                <a:solidFill>
                  <a:prstClr val="black"/>
                </a:solidFill>
              </a:rPr>
              <a:t>Mostly go to Singapore, Malaysia and Brunei </a:t>
            </a:r>
            <a:endParaRPr lang="th-TH" sz="2000" dirty="0">
              <a:solidFill>
                <a:prstClr val="black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>
          <a:xfrm>
            <a:off x="357158" y="857232"/>
            <a:ext cx="8572560" cy="5715040"/>
          </a:xfrm>
        </p:spPr>
        <p:txBody>
          <a:bodyPr>
            <a:normAutofit/>
          </a:bodyPr>
          <a:lstStyle/>
          <a:p>
            <a:pPr>
              <a:buNone/>
            </a:pPr>
            <a:r>
              <a:rPr lang="th-TH" dirty="0" smtClean="0"/>
              <a:t>(</a:t>
            </a:r>
            <a:r>
              <a:rPr lang="en-US" dirty="0" smtClean="0"/>
              <a:t>Manning &amp; </a:t>
            </a:r>
            <a:r>
              <a:rPr lang="en-US" dirty="0" err="1" smtClean="0"/>
              <a:t>Sidorenko</a:t>
            </a:r>
            <a:r>
              <a:rPr lang="en-US" dirty="0" smtClean="0"/>
              <a:t> 2007) classified AMS into 3 groups </a:t>
            </a:r>
            <a:endParaRPr lang="th-TH" dirty="0" smtClean="0"/>
          </a:p>
          <a:p>
            <a:pPr marL="624078" indent="-514350">
              <a:buAutoNum type="arabicPeriod"/>
            </a:pPr>
            <a:r>
              <a:rPr lang="en-US" u="sng" dirty="0" smtClean="0">
                <a:solidFill>
                  <a:srgbClr val="FF0000"/>
                </a:solidFill>
              </a:rPr>
              <a:t>High income: Singapore, Brunei, Malaysia and Thailand</a:t>
            </a:r>
            <a:r>
              <a:rPr lang="th-TH" dirty="0" smtClean="0"/>
              <a:t>– </a:t>
            </a:r>
            <a:r>
              <a:rPr lang="en-US" dirty="0" smtClean="0"/>
              <a:t>importing skilled </a:t>
            </a:r>
            <a:r>
              <a:rPr lang="en-US" dirty="0" err="1" smtClean="0"/>
              <a:t>labour</a:t>
            </a:r>
            <a:r>
              <a:rPr lang="en-US" dirty="0" smtClean="0"/>
              <a:t>, providing medical services,  </a:t>
            </a:r>
            <a:endParaRPr lang="th-TH" dirty="0" smtClean="0"/>
          </a:p>
          <a:p>
            <a:pPr marL="624078" indent="-514350">
              <a:buAutoNum type="arabicPeriod"/>
            </a:pPr>
            <a:r>
              <a:rPr lang="en-US" u="sng" dirty="0" smtClean="0">
                <a:solidFill>
                  <a:srgbClr val="FF0000"/>
                </a:solidFill>
              </a:rPr>
              <a:t>Middle income and low income: Philippines, Indonesia and Vietnam – Protecting their skilled </a:t>
            </a:r>
            <a:r>
              <a:rPr lang="en-US" u="sng" dirty="0" err="1" smtClean="0">
                <a:solidFill>
                  <a:srgbClr val="FF0000"/>
                </a:solidFill>
              </a:rPr>
              <a:t>labour</a:t>
            </a:r>
            <a:r>
              <a:rPr lang="en-US" u="sng" dirty="0" smtClean="0">
                <a:solidFill>
                  <a:srgbClr val="FF0000"/>
                </a:solidFill>
              </a:rPr>
              <a:t>, rarely import foreigners; exporting </a:t>
            </a:r>
            <a:r>
              <a:rPr lang="en-US" u="sng" dirty="0" err="1" smtClean="0">
                <a:solidFill>
                  <a:srgbClr val="FF0000"/>
                </a:solidFill>
              </a:rPr>
              <a:t>labour</a:t>
            </a:r>
            <a:r>
              <a:rPr lang="en-US" u="sng" dirty="0" smtClean="0">
                <a:solidFill>
                  <a:srgbClr val="FF0000"/>
                </a:solidFill>
              </a:rPr>
              <a:t> countries</a:t>
            </a:r>
            <a:endParaRPr lang="th-TH" dirty="0" smtClean="0"/>
          </a:p>
          <a:p>
            <a:pPr marL="624078" indent="-514350">
              <a:buAutoNum type="arabicPeriod"/>
            </a:pPr>
            <a:r>
              <a:rPr lang="en-US" dirty="0" smtClean="0">
                <a:solidFill>
                  <a:srgbClr val="FF0000"/>
                </a:solidFill>
              </a:rPr>
              <a:t>Low income: Cambodia, Laos and Myanmar</a:t>
            </a:r>
            <a:r>
              <a:rPr lang="th-TH" dirty="0" smtClean="0">
                <a:solidFill>
                  <a:srgbClr val="FF0000"/>
                </a:solidFill>
              </a:rPr>
              <a:t> </a:t>
            </a:r>
            <a:r>
              <a:rPr lang="th-TH" dirty="0" smtClean="0"/>
              <a:t>– </a:t>
            </a:r>
            <a:r>
              <a:rPr lang="en-US" dirty="0" smtClean="0"/>
              <a:t>rare import of skilled </a:t>
            </a:r>
            <a:r>
              <a:rPr lang="en-US" dirty="0" err="1" smtClean="0"/>
              <a:t>labour</a:t>
            </a:r>
            <a:r>
              <a:rPr lang="en-US" dirty="0" smtClean="0"/>
              <a:t>, export low-skilled workers</a:t>
            </a:r>
            <a:endParaRPr lang="en-US" dirty="0"/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E29C5C-5CB2-4B5C-861C-A64877DA7A96}" type="slidenum">
              <a:rPr lang="en-US" smtClean="0">
                <a:solidFill>
                  <a:prstClr val="black"/>
                </a:solidFill>
              </a:rPr>
              <a:pPr/>
              <a:t>18</a:t>
            </a:fld>
            <a:endParaRPr lang="en-US">
              <a:solidFill>
                <a:prstClr val="black"/>
              </a:solidFill>
            </a:endParaRPr>
          </a:p>
        </p:txBody>
      </p:sp>
      <p:sp>
        <p:nvSpPr>
          <p:cNvPr id="4" name="Title 3"/>
          <p:cNvSpPr>
            <a:spLocks noGrp="1"/>
          </p:cNvSpPr>
          <p:nvPr>
            <p:ph type="title"/>
          </p:nvPr>
        </p:nvSpPr>
        <p:spPr>
          <a:xfrm>
            <a:off x="214282" y="142852"/>
            <a:ext cx="8929718" cy="654032"/>
          </a:xfrm>
        </p:spPr>
        <p:txBody>
          <a:bodyPr>
            <a:normAutofit fontScale="90000"/>
          </a:bodyPr>
          <a:lstStyle/>
          <a:p>
            <a:r>
              <a:rPr lang="en-US" dirty="0" smtClean="0"/>
              <a:t>Competition with other AMS?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1" name="Rectangle 3"/>
          <p:cNvSpPr>
            <a:spLocks noGrp="1" noChangeArrowheads="1"/>
          </p:cNvSpPr>
          <p:nvPr>
            <p:ph type="title"/>
          </p:nvPr>
        </p:nvSpPr>
        <p:spPr>
          <a:xfrm>
            <a:off x="71406" y="71414"/>
            <a:ext cx="8572560" cy="857256"/>
          </a:xfrm>
        </p:spPr>
        <p:txBody>
          <a:bodyPr>
            <a:normAutofit fontScale="90000"/>
          </a:bodyPr>
          <a:lstStyle/>
          <a:p>
            <a:pPr eaLnBrk="1" hangingPunct="1"/>
            <a:r>
              <a:rPr lang="en-US" sz="3200" b="1" dirty="0" smtClean="0">
                <a:solidFill>
                  <a:srgbClr val="333399"/>
                </a:solidFill>
              </a:rPr>
              <a:t>Asian migrants by countries of destination</a:t>
            </a:r>
          </a:p>
        </p:txBody>
      </p:sp>
      <p:pic>
        <p:nvPicPr>
          <p:cNvPr id="12292" name="Picture 4" descr="E-org-V1-Blue-trans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8194675" y="152400"/>
            <a:ext cx="658813" cy="1066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293" name="Picture 6"/>
          <p:cNvPicPr>
            <a:picLocks noGrp="1" noChangeAspect="1" noChangeArrowheads="1"/>
          </p:cNvPicPr>
          <p:nvPr>
            <p:ph type="body" idx="1"/>
          </p:nvPr>
        </p:nvPicPr>
        <p:blipFill>
          <a:blip r:embed="rId4" cstate="print"/>
          <a:srcRect/>
          <a:stretch>
            <a:fillRect/>
          </a:stretch>
        </p:blipFill>
        <p:spPr>
          <a:xfrm>
            <a:off x="-32" y="1214421"/>
            <a:ext cx="8995191" cy="5386629"/>
          </a:xfrm>
          <a:noFill/>
        </p:spPr>
      </p:pic>
      <p:sp>
        <p:nvSpPr>
          <p:cNvPr id="7" name="Text Box 21"/>
          <p:cNvSpPr txBox="1">
            <a:spLocks noChangeArrowheads="1"/>
          </p:cNvSpPr>
          <p:nvPr/>
        </p:nvSpPr>
        <p:spPr bwMode="auto">
          <a:xfrm>
            <a:off x="214282" y="6500834"/>
            <a:ext cx="8001056" cy="28575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>
              <a:spcBef>
                <a:spcPct val="50000"/>
              </a:spcBef>
            </a:pPr>
            <a:r>
              <a:rPr lang="th-TH" sz="1400" b="1" dirty="0">
                <a:solidFill>
                  <a:srgbClr val="333399"/>
                </a:solidFill>
              </a:rPr>
              <a:t>ที่มา -</a:t>
            </a:r>
            <a:r>
              <a:rPr lang="en-US" sz="1400" b="1" dirty="0" err="1">
                <a:solidFill>
                  <a:srgbClr val="333399"/>
                </a:solidFill>
              </a:rPr>
              <a:t>Manolo</a:t>
            </a:r>
            <a:r>
              <a:rPr lang="en-US" sz="1400" b="1" dirty="0">
                <a:solidFill>
                  <a:srgbClr val="333399"/>
                </a:solidFill>
              </a:rPr>
              <a:t> </a:t>
            </a:r>
            <a:r>
              <a:rPr lang="en-US" sz="1400" b="1" dirty="0" err="1">
                <a:solidFill>
                  <a:srgbClr val="333399"/>
                </a:solidFill>
              </a:rPr>
              <a:t>Abella</a:t>
            </a:r>
            <a:r>
              <a:rPr lang="en-US" sz="1400" b="1" dirty="0">
                <a:solidFill>
                  <a:srgbClr val="333399"/>
                </a:solidFill>
              </a:rPr>
              <a:t>,</a:t>
            </a:r>
            <a:r>
              <a:rPr lang="th-TH" sz="1400" b="1" dirty="0">
                <a:solidFill>
                  <a:srgbClr val="333399"/>
                </a:solidFill>
              </a:rPr>
              <a:t> </a:t>
            </a:r>
            <a:r>
              <a:rPr lang="en-US" sz="1400" b="1" dirty="0">
                <a:solidFill>
                  <a:srgbClr val="333399"/>
                </a:solidFill>
              </a:rPr>
              <a:t>ILO Regional Office for Asia and the Pacific</a:t>
            </a:r>
          </a:p>
        </p:txBody>
      </p:sp>
      <p:sp>
        <p:nvSpPr>
          <p:cNvPr id="8" name="Cloud Callout 7"/>
          <p:cNvSpPr/>
          <p:nvPr/>
        </p:nvSpPr>
        <p:spPr>
          <a:xfrm>
            <a:off x="214282" y="928670"/>
            <a:ext cx="5572164" cy="714380"/>
          </a:xfrm>
          <a:prstGeom prst="cloudCallout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000" dirty="0">
                <a:solidFill>
                  <a:srgbClr val="FFFFFF"/>
                </a:solidFill>
                <a:ea typeface="Tahoma" pitchFamily="34" charset="0"/>
              </a:rPr>
              <a:t>They go everywhere around the world!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sz="half" idx="1"/>
          </p:nvPr>
        </p:nvSpPr>
        <p:spPr>
          <a:xfrm>
            <a:off x="457200" y="1481328"/>
            <a:ext cx="4972056" cy="5019506"/>
          </a:xfrm>
        </p:spPr>
        <p:txBody>
          <a:bodyPr>
            <a:normAutofit fontScale="70000" lnSpcReduction="20000"/>
          </a:bodyPr>
          <a:lstStyle/>
          <a:p>
            <a:pPr>
              <a:spcBef>
                <a:spcPts val="0"/>
              </a:spcBef>
              <a:defRPr/>
            </a:pPr>
            <a:r>
              <a:rPr lang="en-US" sz="3200" dirty="0" smtClean="0">
                <a:solidFill>
                  <a:srgbClr val="002060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Outside ASEAN:</a:t>
            </a:r>
            <a:endParaRPr lang="en-US" sz="2600" dirty="0" smtClean="0">
              <a:solidFill>
                <a:srgbClr val="002060"/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  <a:p>
            <a:pPr>
              <a:spcBef>
                <a:spcPts val="0"/>
              </a:spcBef>
              <a:buFont typeface="Wingdings" pitchFamily="2" charset="2"/>
              <a:buChar char="Ø"/>
              <a:defRPr/>
            </a:pPr>
            <a:r>
              <a:rPr lang="en-US" sz="3200" dirty="0" smtClean="0">
                <a:solidFill>
                  <a:srgbClr val="002060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ASEAN - </a:t>
            </a:r>
            <a:r>
              <a:rPr lang="en-US" sz="3200" dirty="0" smtClean="0">
                <a:solidFill>
                  <a:srgbClr val="FF0000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China</a:t>
            </a:r>
            <a:r>
              <a:rPr lang="en-US" sz="3200" dirty="0" smtClean="0">
                <a:solidFill>
                  <a:srgbClr val="002060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 Free Trade Area </a:t>
            </a:r>
          </a:p>
          <a:p>
            <a:pPr>
              <a:spcBef>
                <a:spcPts val="0"/>
              </a:spcBef>
              <a:buFont typeface="Wingdings" pitchFamily="2" charset="2"/>
              <a:buChar char="Ø"/>
              <a:defRPr/>
            </a:pPr>
            <a:r>
              <a:rPr lang="en-US" sz="3200" dirty="0" smtClean="0">
                <a:solidFill>
                  <a:srgbClr val="002060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ASEAN - </a:t>
            </a:r>
            <a:r>
              <a:rPr lang="en-US" sz="3200" dirty="0" smtClean="0">
                <a:solidFill>
                  <a:srgbClr val="FF0000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India</a:t>
            </a:r>
            <a:r>
              <a:rPr lang="en-US" sz="3200" dirty="0" smtClean="0">
                <a:solidFill>
                  <a:srgbClr val="002060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 Free Trade Area</a:t>
            </a:r>
          </a:p>
          <a:p>
            <a:pPr>
              <a:spcBef>
                <a:spcPts val="0"/>
              </a:spcBef>
              <a:buFont typeface="Wingdings" pitchFamily="2" charset="2"/>
              <a:buChar char="Ø"/>
              <a:defRPr/>
            </a:pPr>
            <a:r>
              <a:rPr lang="en-US" sz="3200" dirty="0" smtClean="0">
                <a:solidFill>
                  <a:srgbClr val="002060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ASEAN – </a:t>
            </a:r>
            <a:r>
              <a:rPr lang="en-US" sz="3200" dirty="0" smtClean="0">
                <a:solidFill>
                  <a:srgbClr val="FF0000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Japan</a:t>
            </a:r>
            <a:r>
              <a:rPr lang="en-US" sz="3200" dirty="0" smtClean="0">
                <a:solidFill>
                  <a:srgbClr val="002060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 Free Trade Area</a:t>
            </a:r>
          </a:p>
          <a:p>
            <a:pPr>
              <a:spcBef>
                <a:spcPts val="0"/>
              </a:spcBef>
              <a:buFont typeface="Wingdings" pitchFamily="2" charset="2"/>
              <a:buChar char="Ø"/>
              <a:defRPr/>
            </a:pPr>
            <a:r>
              <a:rPr lang="en-US" sz="3200" dirty="0" smtClean="0">
                <a:solidFill>
                  <a:srgbClr val="002060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ASEAN – </a:t>
            </a:r>
            <a:r>
              <a:rPr lang="en-US" sz="3200" dirty="0" smtClean="0">
                <a:solidFill>
                  <a:srgbClr val="FF0000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Korea</a:t>
            </a:r>
            <a:r>
              <a:rPr lang="en-US" sz="3200" dirty="0" smtClean="0">
                <a:solidFill>
                  <a:srgbClr val="002060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 Free Trade Area</a:t>
            </a:r>
          </a:p>
          <a:p>
            <a:pPr>
              <a:spcBef>
                <a:spcPts val="0"/>
              </a:spcBef>
              <a:buFont typeface="Wingdings" pitchFamily="2" charset="2"/>
              <a:buChar char="Ø"/>
              <a:defRPr/>
            </a:pPr>
            <a:r>
              <a:rPr lang="en-US" sz="3200" dirty="0" smtClean="0">
                <a:solidFill>
                  <a:srgbClr val="002060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ASEAN – </a:t>
            </a:r>
            <a:r>
              <a:rPr lang="en-US" sz="3200" dirty="0" smtClean="0">
                <a:solidFill>
                  <a:srgbClr val="FF0000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Australia</a:t>
            </a:r>
            <a:r>
              <a:rPr lang="en-US" sz="3200" dirty="0" smtClean="0">
                <a:solidFill>
                  <a:srgbClr val="002060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 and </a:t>
            </a:r>
            <a:r>
              <a:rPr lang="en-US" sz="3200" dirty="0" smtClean="0">
                <a:solidFill>
                  <a:srgbClr val="FF0000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New Zealand </a:t>
            </a:r>
            <a:r>
              <a:rPr lang="en-US" sz="3200" dirty="0" smtClean="0">
                <a:solidFill>
                  <a:srgbClr val="002060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Free Trade Area</a:t>
            </a:r>
          </a:p>
          <a:p>
            <a:pPr>
              <a:spcBef>
                <a:spcPts val="0"/>
              </a:spcBef>
              <a:defRPr/>
            </a:pPr>
            <a:r>
              <a:rPr lang="en-US" sz="3200" u="sng" dirty="0" smtClean="0">
                <a:solidFill>
                  <a:srgbClr val="002060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Negotiating :</a:t>
            </a:r>
          </a:p>
          <a:p>
            <a:pPr>
              <a:spcBef>
                <a:spcPts val="0"/>
              </a:spcBef>
              <a:buFont typeface="Wingdings" pitchFamily="2" charset="2"/>
              <a:buChar char="Ø"/>
              <a:defRPr/>
            </a:pPr>
            <a:r>
              <a:rPr lang="en-US" sz="3200" dirty="0" smtClean="0">
                <a:solidFill>
                  <a:srgbClr val="002060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ASEAN – </a:t>
            </a:r>
            <a:r>
              <a:rPr lang="en-US" sz="3200" dirty="0" smtClean="0">
                <a:solidFill>
                  <a:srgbClr val="FF0000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Gulf Council </a:t>
            </a:r>
            <a:r>
              <a:rPr lang="en-US" sz="3200" dirty="0" smtClean="0">
                <a:solidFill>
                  <a:srgbClr val="002060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Cooperation (GCC)</a:t>
            </a:r>
          </a:p>
          <a:p>
            <a:pPr>
              <a:spcBef>
                <a:spcPts val="0"/>
              </a:spcBef>
              <a:buFont typeface="Wingdings" pitchFamily="2" charset="2"/>
              <a:buChar char="Ø"/>
              <a:defRPr/>
            </a:pPr>
            <a:r>
              <a:rPr lang="en-US" sz="3200" dirty="0" smtClean="0">
                <a:solidFill>
                  <a:srgbClr val="002060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ASEAN – European Union </a:t>
            </a:r>
          </a:p>
          <a:p>
            <a:pPr>
              <a:spcBef>
                <a:spcPts val="0"/>
              </a:spcBef>
              <a:defRPr/>
            </a:pPr>
            <a:r>
              <a:rPr lang="en-US" sz="3200" dirty="0" smtClean="0">
                <a:solidFill>
                  <a:srgbClr val="002060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Thinking about:</a:t>
            </a:r>
          </a:p>
          <a:p>
            <a:pPr>
              <a:spcBef>
                <a:spcPts val="0"/>
              </a:spcBef>
              <a:defRPr/>
            </a:pPr>
            <a:r>
              <a:rPr lang="en-US" sz="3200" dirty="0" smtClean="0">
                <a:solidFill>
                  <a:srgbClr val="002060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ASEAN – MERCUSOR (</a:t>
            </a:r>
            <a:r>
              <a:rPr lang="en-US" sz="3200" dirty="0" smtClean="0">
                <a:solidFill>
                  <a:srgbClr val="FF0000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Latin America)</a:t>
            </a:r>
          </a:p>
          <a:p>
            <a:pPr>
              <a:spcBef>
                <a:spcPts val="0"/>
              </a:spcBef>
              <a:defRPr/>
            </a:pPr>
            <a:r>
              <a:rPr lang="en-US" sz="3200" dirty="0" smtClean="0">
                <a:solidFill>
                  <a:srgbClr val="002060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ASEAN –</a:t>
            </a:r>
            <a:r>
              <a:rPr lang="en-US" sz="3200" dirty="0" smtClean="0">
                <a:solidFill>
                  <a:srgbClr val="FF0000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South Africa </a:t>
            </a:r>
            <a:r>
              <a:rPr lang="en-US" sz="3200" dirty="0" smtClean="0">
                <a:solidFill>
                  <a:srgbClr val="002060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Development Cooperation (SADC)</a:t>
            </a:r>
            <a:endParaRPr lang="th-TH" sz="3200" dirty="0" smtClean="0">
              <a:solidFill>
                <a:srgbClr val="002060"/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  <a:p>
            <a:endParaRPr lang="en-US" dirty="0"/>
          </a:p>
        </p:txBody>
      </p:sp>
      <p:sp>
        <p:nvSpPr>
          <p:cNvPr id="7" name="Content Placeholder 6"/>
          <p:cNvSpPr>
            <a:spLocks noGrp="1"/>
          </p:cNvSpPr>
          <p:nvPr>
            <p:ph sz="half" idx="2"/>
          </p:nvPr>
        </p:nvSpPr>
        <p:spPr>
          <a:xfrm>
            <a:off x="5357818" y="1481328"/>
            <a:ext cx="3328982" cy="4525963"/>
          </a:xfrm>
        </p:spPr>
        <p:txBody>
          <a:bodyPr>
            <a:normAutofit fontScale="70000" lnSpcReduction="20000"/>
          </a:bodyPr>
          <a:lstStyle/>
          <a:p>
            <a:pPr>
              <a:buNone/>
            </a:pPr>
            <a:r>
              <a:rPr lang="en-US" sz="4600" b="1" u="sng" dirty="0" smtClean="0">
                <a:solidFill>
                  <a:srgbClr val="0000FF"/>
                </a:solidFill>
              </a:rPr>
              <a:t>Thai FTA </a:t>
            </a:r>
            <a:r>
              <a:rPr lang="en-US" sz="4600" b="1" u="sng" dirty="0" err="1" smtClean="0">
                <a:solidFill>
                  <a:srgbClr val="0000FF"/>
                </a:solidFill>
              </a:rPr>
              <a:t>ith</a:t>
            </a:r>
            <a:r>
              <a:rPr lang="en-US" sz="4600" b="1" u="sng" dirty="0" smtClean="0">
                <a:solidFill>
                  <a:srgbClr val="0000FF"/>
                </a:solidFill>
              </a:rPr>
              <a:t> other than ASEAN</a:t>
            </a:r>
            <a:endParaRPr lang="th-TH" sz="4600" b="1" u="sng" dirty="0" smtClean="0">
              <a:solidFill>
                <a:srgbClr val="0000FF"/>
              </a:solidFill>
            </a:endParaRPr>
          </a:p>
          <a:p>
            <a:r>
              <a:rPr lang="en-US" dirty="0" smtClean="0"/>
              <a:t>EU</a:t>
            </a:r>
            <a:endParaRPr lang="th-TH" dirty="0" smtClean="0"/>
          </a:p>
          <a:p>
            <a:r>
              <a:rPr lang="en-US" dirty="0" smtClean="0"/>
              <a:t>Japan</a:t>
            </a:r>
          </a:p>
          <a:p>
            <a:r>
              <a:rPr lang="en-US" dirty="0" smtClean="0"/>
              <a:t>China</a:t>
            </a:r>
            <a:endParaRPr lang="th-TH" dirty="0" smtClean="0"/>
          </a:p>
          <a:p>
            <a:r>
              <a:rPr lang="en-US" dirty="0" smtClean="0"/>
              <a:t>India</a:t>
            </a:r>
            <a:endParaRPr lang="th-TH" dirty="0" smtClean="0"/>
          </a:p>
          <a:p>
            <a:r>
              <a:rPr lang="en-US" dirty="0" smtClean="0"/>
              <a:t>USA</a:t>
            </a:r>
            <a:endParaRPr lang="th-TH" dirty="0" smtClean="0"/>
          </a:p>
          <a:p>
            <a:r>
              <a:rPr lang="en-US" dirty="0" smtClean="0"/>
              <a:t>Peru</a:t>
            </a:r>
            <a:endParaRPr lang="th-TH" dirty="0" smtClean="0"/>
          </a:p>
          <a:p>
            <a:r>
              <a:rPr lang="en-US" dirty="0" smtClean="0"/>
              <a:t>Australia</a:t>
            </a:r>
            <a:endParaRPr lang="th-TH" dirty="0" smtClean="0"/>
          </a:p>
          <a:p>
            <a:r>
              <a:rPr lang="en-US" dirty="0" smtClean="0"/>
              <a:t>New Zealand</a:t>
            </a:r>
          </a:p>
          <a:p>
            <a:r>
              <a:rPr lang="en-US" dirty="0" smtClean="0"/>
              <a:t>South Korea</a:t>
            </a:r>
            <a:endParaRPr lang="en-US" dirty="0"/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>
          <a:xfrm>
            <a:off x="0" y="-24"/>
            <a:ext cx="9144000" cy="1203348"/>
          </a:xfrm>
          <a:solidFill>
            <a:schemeClr val="tx2">
              <a:lumMod val="20000"/>
              <a:lumOff val="80000"/>
            </a:schemeClr>
          </a:solidFill>
        </p:spPr>
        <p:txBody>
          <a:bodyPr>
            <a:noAutofit/>
          </a:bodyPr>
          <a:lstStyle/>
          <a:p>
            <a:r>
              <a:rPr lang="en-US" sz="3200" b="0" dirty="0" smtClean="0">
                <a:solidFill>
                  <a:schemeClr val="tx1"/>
                </a:solidFill>
              </a:rPr>
              <a:t>ASEAN does not only partner with Thailand and Thailand does not only partners with ASEAN</a:t>
            </a:r>
            <a:endParaRPr lang="en-US" sz="3200" b="0" dirty="0">
              <a:solidFill>
                <a:schemeClr val="tx1"/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E29C5C-5CB2-4B5C-861C-A64877DA7A96}" type="slidenum">
              <a:rPr lang="en-US" smtClean="0">
                <a:solidFill>
                  <a:prstClr val="white"/>
                </a:solidFill>
              </a:rPr>
              <a:pPr/>
              <a:t>20</a:t>
            </a:fld>
            <a:endParaRPr lang="en-US">
              <a:solidFill>
                <a:prstClr val="white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ontent Placeholder 3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i="1" dirty="0" smtClean="0"/>
              <a:t>Mobility of lower-skilled </a:t>
            </a:r>
            <a:r>
              <a:rPr lang="en-US" i="1" dirty="0" err="1" smtClean="0"/>
              <a:t>labour</a:t>
            </a:r>
            <a:r>
              <a:rPr lang="en-US" i="1" dirty="0" smtClean="0"/>
              <a:t> </a:t>
            </a:r>
          </a:p>
          <a:p>
            <a:r>
              <a:rPr lang="en-US" dirty="0" smtClean="0"/>
              <a:t>Besides formal arrangements made on services mobility, intra-ASEAN </a:t>
            </a:r>
            <a:r>
              <a:rPr lang="en-US" dirty="0" err="1" smtClean="0"/>
              <a:t>labour</a:t>
            </a:r>
            <a:r>
              <a:rPr lang="en-US" dirty="0" smtClean="0"/>
              <a:t> flows also occur independently of trade-related institutions, driven mainly by the large inter-country differences in </a:t>
            </a:r>
            <a:r>
              <a:rPr lang="en-US" dirty="0" err="1" smtClean="0"/>
              <a:t>labour</a:t>
            </a:r>
            <a:r>
              <a:rPr lang="en-US" dirty="0" smtClean="0"/>
              <a:t> supply/demand, wage differentials, as well as demographic factors</a:t>
            </a:r>
          </a:p>
          <a:p>
            <a:endParaRPr lang="en-US" dirty="0" smtClean="0"/>
          </a:p>
          <a:p>
            <a:endParaRPr lang="en-US" dirty="0" smtClean="0"/>
          </a:p>
          <a:p>
            <a:r>
              <a:rPr lang="en-US" dirty="0" smtClean="0"/>
              <a:t>(Ref: ASEAN What model for </a:t>
            </a:r>
            <a:r>
              <a:rPr lang="en-US" dirty="0" err="1" smtClean="0"/>
              <a:t>labour</a:t>
            </a:r>
            <a:r>
              <a:rPr lang="en-US" dirty="0" smtClean="0"/>
              <a:t>?)</a:t>
            </a:r>
            <a:endParaRPr lang="th-TH" dirty="0"/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E29C5C-5CB2-4B5C-861C-A64877DA7A96}" type="slidenum">
              <a:rPr lang="en-US" smtClean="0"/>
              <a:pPr/>
              <a:t>21</a:t>
            </a:fld>
            <a:endParaRPr lang="en-US"/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th-TH"/>
          </a:p>
        </p:txBody>
      </p:sp>
    </p:spTree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3_Concourse">
  <a:themeElements>
    <a:clrScheme name="Concourse">
      <a:dk1>
        <a:sysClr val="windowText" lastClr="000000"/>
      </a:dk1>
      <a:lt1>
        <a:sysClr val="window" lastClr="FFFFFF"/>
      </a:lt1>
      <a:dk2>
        <a:srgbClr val="464646"/>
      </a:dk2>
      <a:lt2>
        <a:srgbClr val="DEF5FA"/>
      </a:lt2>
      <a:accent1>
        <a:srgbClr val="2DA2BF"/>
      </a:accent1>
      <a:accent2>
        <a:srgbClr val="DA1F28"/>
      </a:accent2>
      <a:accent3>
        <a:srgbClr val="EB641B"/>
      </a:accent3>
      <a:accent4>
        <a:srgbClr val="39639D"/>
      </a:accent4>
      <a:accent5>
        <a:srgbClr val="474B78"/>
      </a:accent5>
      <a:accent6>
        <a:srgbClr val="7D3C4A"/>
      </a:accent6>
      <a:hlink>
        <a:srgbClr val="FF8119"/>
      </a:hlink>
      <a:folHlink>
        <a:srgbClr val="44B9E8"/>
      </a:folHlink>
    </a:clrScheme>
    <a:fontScheme name="Custom 1">
      <a:majorFont>
        <a:latin typeface="Tahoma"/>
        <a:ea typeface=""/>
        <a:cs typeface="Tahoma"/>
      </a:majorFont>
      <a:minorFont>
        <a:latin typeface="Tahoma"/>
        <a:ea typeface=""/>
        <a:cs typeface="Tahoma"/>
      </a:minorFont>
    </a:fontScheme>
    <a:fmtScheme name="Concourse">
      <a:fillStyleLst>
        <a:solidFill>
          <a:schemeClr val="phClr"/>
        </a:solidFill>
        <a:gradFill rotWithShape="1">
          <a:gsLst>
            <a:gs pos="0">
              <a:schemeClr val="phClr">
                <a:tint val="62000"/>
                <a:satMod val="180000"/>
              </a:schemeClr>
            </a:gs>
            <a:gs pos="65000">
              <a:schemeClr val="phClr">
                <a:tint val="32000"/>
                <a:satMod val="250000"/>
              </a:schemeClr>
            </a:gs>
            <a:gs pos="100000">
              <a:schemeClr val="phClr">
                <a:tint val="23000"/>
                <a:satMod val="300000"/>
              </a:schemeClr>
            </a:gs>
          </a:gsLst>
          <a:lin ang="16200000" scaled="0"/>
        </a:gradFill>
        <a:gradFill rotWithShape="1">
          <a:gsLst>
            <a:gs pos="0">
              <a:schemeClr val="phClr">
                <a:shade val="15000"/>
                <a:satMod val="180000"/>
              </a:schemeClr>
            </a:gs>
            <a:gs pos="50000">
              <a:schemeClr val="phClr">
                <a:shade val="45000"/>
                <a:satMod val="170000"/>
              </a:schemeClr>
            </a:gs>
            <a:gs pos="70000">
              <a:schemeClr val="phClr">
                <a:tint val="99000"/>
                <a:shade val="65000"/>
                <a:satMod val="155000"/>
              </a:schemeClr>
            </a:gs>
            <a:gs pos="100000">
              <a:schemeClr val="phClr">
                <a:tint val="95500"/>
                <a:shade val="100000"/>
                <a:satMod val="15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55000" cap="flat" cmpd="thickThin" algn="ctr">
          <a:solidFill>
            <a:schemeClr val="phClr"/>
          </a:solidFill>
          <a:prstDash val="solid"/>
        </a:ln>
        <a:ln w="63500" cap="flat" cmpd="thickThin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63500" dist="38100" dir="5400000" rotWithShape="0">
              <a:srgbClr val="000000">
                <a:alpha val="45000"/>
              </a:srgbClr>
            </a:outerShdw>
          </a:effectLst>
          <a:scene3d>
            <a:camera prst="orthographicFront" fov="0">
              <a:rot lat="0" lon="0" rev="0"/>
            </a:camera>
            <a:lightRig rig="glow" dir="t">
              <a:rot lat="0" lon="0" rev="6360000"/>
            </a:lightRig>
          </a:scene3d>
          <a:sp3d contourW="1000" prstMaterial="flat">
            <a:bevelT w="95250" h="101600"/>
            <a:contourClr>
              <a:schemeClr val="phClr">
                <a:satMod val="30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55000"/>
                <a:satMod val="300000"/>
              </a:schemeClr>
            </a:gs>
            <a:gs pos="40000">
              <a:schemeClr val="phClr">
                <a:tint val="65000"/>
                <a:satMod val="300000"/>
              </a:schemeClr>
            </a:gs>
            <a:gs pos="100000">
              <a:schemeClr val="phClr">
                <a:shade val="65000"/>
                <a:satMod val="300000"/>
              </a:schemeClr>
            </a:gs>
          </a:gsLst>
          <a:path path="circle">
            <a:fillToRect l="95000" t="-106500" r="5000" b="206500"/>
          </a:path>
        </a:gradFill>
        <a:blipFill>
          <a:blip xmlns:r="http://schemas.openxmlformats.org/officeDocument/2006/relationships" r:embed="rId1">
            <a:duotone>
              <a:schemeClr val="phClr">
                <a:shade val="60000"/>
                <a:satMod val="110000"/>
              </a:schemeClr>
              <a:schemeClr val="phClr">
                <a:tint val="95000"/>
              </a:schemeClr>
            </a:duotone>
          </a:blip>
          <a:tile tx="0" ty="0" sx="50000" sy="50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95</TotalTime>
  <Words>1734</Words>
  <Application>Microsoft Office PowerPoint</Application>
  <PresentationFormat>On-screen Show (4:3)</PresentationFormat>
  <Paragraphs>606</Paragraphs>
  <Slides>21</Slides>
  <Notes>6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21</vt:i4>
      </vt:variant>
    </vt:vector>
  </HeadingPairs>
  <TitlesOfParts>
    <vt:vector size="22" baseType="lpstr">
      <vt:lpstr>3_Concourse</vt:lpstr>
      <vt:lpstr>ASEAN Labour in Thailand</vt:lpstr>
      <vt:lpstr>ASEAN Population, Labor Force, GDP 2015</vt:lpstr>
      <vt:lpstr>PowerPoint Presentation</vt:lpstr>
      <vt:lpstr>PowerPoint Presentation</vt:lpstr>
      <vt:lpstr>PowerPoint Presentation</vt:lpstr>
      <vt:lpstr>Foreign labour under Art. 9 by nationality 2011 (exc. CLM and Perm Res)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Thai labour in ASEAN</vt:lpstr>
      <vt:lpstr>PowerPoint Presentation</vt:lpstr>
      <vt:lpstr>PowerPoint Presentation</vt:lpstr>
      <vt:lpstr>ASEAN labour in Thailand 2011</vt:lpstr>
      <vt:lpstr>Thai labour in ASEAN 2011</vt:lpstr>
      <vt:lpstr>Competition with other AMS?</vt:lpstr>
      <vt:lpstr>Asian migrants by countries of destination</vt:lpstr>
      <vt:lpstr>ASEAN does not only partner with Thailand and Thailand does not only partners with ASEAN</vt:lpstr>
      <vt:lpstr>PowerPoint Presentation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ASEAN Labour in Thailand</dc:title>
  <dc:creator>Srawooth</dc:creator>
  <cp:lastModifiedBy>Srawooth</cp:lastModifiedBy>
  <cp:revision>13</cp:revision>
  <dcterms:created xsi:type="dcterms:W3CDTF">2015-06-28T23:48:25Z</dcterms:created>
  <dcterms:modified xsi:type="dcterms:W3CDTF">2016-07-24T08:26:29Z</dcterms:modified>
</cp:coreProperties>
</file>