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46" r:id="rId2"/>
    <p:sldId id="500" r:id="rId3"/>
    <p:sldId id="501" r:id="rId4"/>
    <p:sldId id="502" r:id="rId5"/>
    <p:sldId id="497" r:id="rId6"/>
    <p:sldId id="498" r:id="rId7"/>
    <p:sldId id="499" r:id="rId8"/>
    <p:sldId id="503" r:id="rId9"/>
    <p:sldId id="491" r:id="rId10"/>
    <p:sldId id="492" r:id="rId11"/>
    <p:sldId id="493" r:id="rId12"/>
    <p:sldId id="494" r:id="rId13"/>
    <p:sldId id="495" r:id="rId14"/>
    <p:sldId id="496" r:id="rId15"/>
    <p:sldId id="471" r:id="rId16"/>
    <p:sldId id="482" r:id="rId17"/>
    <p:sldId id="472" r:id="rId18"/>
    <p:sldId id="473" r:id="rId19"/>
    <p:sldId id="474" r:id="rId20"/>
    <p:sldId id="475" r:id="rId21"/>
    <p:sldId id="476" r:id="rId22"/>
    <p:sldId id="477" r:id="rId23"/>
    <p:sldId id="427" r:id="rId24"/>
    <p:sldId id="428" r:id="rId25"/>
    <p:sldId id="505" r:id="rId26"/>
    <p:sldId id="430" r:id="rId27"/>
    <p:sldId id="483" r:id="rId28"/>
    <p:sldId id="486" r:id="rId29"/>
    <p:sldId id="487" r:id="rId30"/>
    <p:sldId id="488" r:id="rId31"/>
    <p:sldId id="490" r:id="rId32"/>
    <p:sldId id="481" r:id="rId33"/>
    <p:sldId id="448" r:id="rId34"/>
    <p:sldId id="449" r:id="rId35"/>
    <p:sldId id="450" r:id="rId36"/>
    <p:sldId id="451" r:id="rId37"/>
    <p:sldId id="452" r:id="rId38"/>
    <p:sldId id="346" r:id="rId39"/>
    <p:sldId id="457" r:id="rId40"/>
    <p:sldId id="43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8B6070-E39B-4D51-AA1B-36BB40D3191C}" type="datetimeFigureOut">
              <a:rPr lang="en-US" smtClean="0"/>
              <a:t>6/16/2020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1A3212-9E60-4FE8-B04D-07A4217B26D8}" type="slidenum">
              <a:rPr lang="en-US" smtClean="0"/>
              <a:t>‹#›</a:t>
            </a:fld>
            <a:endParaRPr lang="en-US"/>
          </a:p>
        </p:txBody>
      </p:sp>
    </p:spTree>
    <p:extLst>
      <p:ext uri="{BB962C8B-B14F-4D97-AF65-F5344CB8AC3E}">
        <p14:creationId xmlns:p14="http://schemas.microsoft.com/office/powerpoint/2010/main" val="2222620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fld id="{38E45482-C1E4-4A28-A1F9-C7B537EDF97C}" type="slidenum">
              <a:rPr lang="en-US" altLang="en-US">
                <a:latin typeface="Arial" panose="020B0604020202020204" pitchFamily="34" charset="0"/>
              </a:rPr>
              <a:pPr/>
              <a:t>26</a:t>
            </a:fld>
            <a:endParaRPr lang="en-US" altLang="en-US">
              <a:latin typeface="Arial" panose="020B0604020202020204" pitchFamily="34" charset="0"/>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139790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28AE6AC-DF3B-4257-9D0A-40A1922F530C}" type="datetime1">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501121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TH Sarabun New" panose="020B0500040200020003" pitchFamily="34" charset="-34"/>
                <a:cs typeface="TH Sarabun New" panose="020B0500040200020003" pitchFamily="34" charset="-34"/>
              </a:defRPr>
            </a:lvl1pPr>
          </a:lstStyle>
          <a:p>
            <a:r>
              <a:rPr lang="en-US" smtClean="0"/>
              <a:t>Click to edit Master title style</a:t>
            </a:r>
            <a:endParaRPr lang="en-US"/>
          </a:p>
        </p:txBody>
      </p:sp>
      <p:sp>
        <p:nvSpPr>
          <p:cNvPr id="3" name="Content Placeholder 2"/>
          <p:cNvSpPr>
            <a:spLocks noGrp="1"/>
          </p:cNvSpPr>
          <p:nvPr>
            <p:ph idx="1"/>
          </p:nvPr>
        </p:nvSpPr>
        <p:spPr/>
        <p:txBody>
          <a:bodyPr>
            <a:normAutofit/>
          </a:bodyPr>
          <a:lstStyle>
            <a:lvl1pPr>
              <a:defRPr sz="3200">
                <a:latin typeface="TH Sarabun New" panose="020B0500040200020003" pitchFamily="34" charset="-34"/>
                <a:cs typeface="TH Sarabun New" panose="020B0500040200020003" pitchFamily="34" charset="-34"/>
              </a:defRPr>
            </a:lvl1pPr>
            <a:lvl2pPr>
              <a:defRPr sz="2800">
                <a:latin typeface="TH Sarabun New" panose="020B0500040200020003" pitchFamily="34" charset="-34"/>
                <a:cs typeface="TH Sarabun New" panose="020B0500040200020003" pitchFamily="34" charset="-34"/>
              </a:defRPr>
            </a:lvl2pPr>
            <a:lvl3pPr>
              <a:defRPr sz="2400">
                <a:latin typeface="TH Sarabun New" panose="020B0500040200020003" pitchFamily="34" charset="-34"/>
                <a:cs typeface="TH Sarabun New" panose="020B0500040200020003" pitchFamily="34" charset="-34"/>
              </a:defRPr>
            </a:lvl3pPr>
            <a:lvl4pPr>
              <a:defRPr sz="2000">
                <a:latin typeface="TH Sarabun New" panose="020B0500040200020003" pitchFamily="34" charset="-34"/>
                <a:cs typeface="TH Sarabun New" panose="020B0500040200020003" pitchFamily="34" charset="-34"/>
              </a:defRPr>
            </a:lvl4pPr>
            <a:lvl5pPr>
              <a:defRPr sz="2000">
                <a:latin typeface="TH Sarabun New" panose="020B0500040200020003" pitchFamily="34" charset="-34"/>
                <a:cs typeface="TH Sarabun New" panose="020B0500040200020003" pitchFamily="34" charset="-34"/>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D3187B-AFD0-4225-B90B-0B4ABA85D004}" type="datetime1">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28531971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DEA4514-3076-4540-B1C3-BF5D52390131}" type="datetime1">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110786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867E43C-658B-4349-90A4-DF61919C63F7}" type="datetime1">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431175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73189B4-1AE9-46F9-98FF-89A0E0021AFE}" type="datetime1">
              <a:rPr lang="en-US" smtClean="0"/>
              <a:t>6/16/2020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647736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4EAF6B-98B8-4E60-BAA6-89D39B079D6F}" type="datetime1">
              <a:rPr lang="en-US" smtClean="0"/>
              <a:t>6/16/2020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521924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323A72-1E75-4198-89FF-86B29239A28F}" type="datetime1">
              <a:rPr lang="en-US" smtClean="0"/>
              <a:t>6/16/2020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351873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31C593-4287-402B-A8DD-245F9CF49DB3}" type="datetime1">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84958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279375-8A7D-4E70-830C-2224C06E8F90}" type="datetime1">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91561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1FA36F-D252-4F12-9B4D-64180188A573}" type="datetime1">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9477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AE3FE7-4F24-4B27-A419-D8645A468468}" type="datetime1">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629696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A88B62-2E39-4B70-AFD7-574DC8288448}" type="datetime1">
              <a:rPr lang="en-US" smtClean="0"/>
              <a:t>6/16/2020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88E7FC-001B-48F7-939D-145824154CDE}" type="slidenum">
              <a:rPr lang="en-US" smtClean="0"/>
              <a:t>‹#›</a:t>
            </a:fld>
            <a:endParaRPr lang="en-US"/>
          </a:p>
        </p:txBody>
      </p:sp>
    </p:spTree>
    <p:extLst>
      <p:ext uri="{BB962C8B-B14F-4D97-AF65-F5344CB8AC3E}">
        <p14:creationId xmlns:p14="http://schemas.microsoft.com/office/powerpoint/2010/main" val="1622023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shipmap.or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carbonmap.org/#Are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wri.org/resources/data-visualizations/carbon-emissions-past-present-and-future-interactiv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heguardian.com/environment/interactive/2013/sep/27/climate-change-how-hot-lifetime-interactiv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1.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globalwitness.org/en/campaigns/myanmar/cursed-treasure-report/#chapter-5/section-4" TargetMode="External"/><Relationship Id="rId2" Type="http://schemas.openxmlformats.org/officeDocument/2006/relationships/hyperlink" Target="https://thediplomat.com/2017/05/smuggling-away-myanmars-chance-for-peace/" TargetMode="External"/><Relationship Id="rId1" Type="http://schemas.openxmlformats.org/officeDocument/2006/relationships/slideLayout" Target="../slideLayouts/slideLayout2.xml"/><Relationship Id="rId4" Type="http://schemas.openxmlformats.org/officeDocument/2006/relationships/hyperlink" Target="https://time.com/battling-for-blood-jade/"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youtube.com/watch?v=ReOj12UAus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images.sodahead.com/blogs/000305533/earth_day_xlarg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036" y="2586856"/>
            <a:ext cx="3336582" cy="333658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aqu52.files.wordpress.com/2015/05/evolution-cartoon.jpg?w=482&amp;h=2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2240" y="4255147"/>
            <a:ext cx="4229004" cy="219346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wilsonconservationecologylab.files.wordpress.com/2011/04/tom-toles-intelligent-design-0406toles.jpg?w=300&amp;h=2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7866" y="2586856"/>
            <a:ext cx="3529005" cy="2893786"/>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p:cNvSpPr>
            <a:spLocks noGrp="1"/>
          </p:cNvSpPr>
          <p:nvPr>
            <p:ph type="ctrTitle"/>
          </p:nvPr>
        </p:nvSpPr>
        <p:spPr>
          <a:xfrm>
            <a:off x="2233748" y="113748"/>
            <a:ext cx="7369557" cy="2387600"/>
          </a:xfrm>
        </p:spPr>
        <p:txBody>
          <a:bodyPr>
            <a:noAutofit/>
          </a:bodyPr>
          <a:lstStyle/>
          <a:p>
            <a:r>
              <a:rPr lang="en-US" sz="4400" b="1" dirty="0" smtClean="0">
                <a:latin typeface="Stencil Std" panose="04020904080802020404" pitchFamily="82" charset="0"/>
                <a:cs typeface="TH Sarabun New" panose="020B0500040200020003" pitchFamily="34" charset="-34"/>
              </a:rPr>
              <a:t>International trade &amp;</a:t>
            </a:r>
            <a:br>
              <a:rPr lang="en-US" sz="4400" b="1" dirty="0" smtClean="0">
                <a:latin typeface="Stencil Std" panose="04020904080802020404" pitchFamily="82" charset="0"/>
                <a:cs typeface="TH Sarabun New" panose="020B0500040200020003" pitchFamily="34" charset="-34"/>
              </a:rPr>
            </a:br>
            <a:r>
              <a:rPr lang="en-US" sz="4400" b="1" dirty="0" smtClean="0">
                <a:latin typeface="Stencil Std" panose="04020904080802020404" pitchFamily="82" charset="0"/>
                <a:cs typeface="TH Sarabun New" panose="020B0500040200020003" pitchFamily="34" charset="-34"/>
              </a:rPr>
              <a:t> environment</a:t>
            </a:r>
            <a:endParaRPr lang="en-US" sz="4400" b="1" dirty="0">
              <a:latin typeface="Stencil Std" panose="04020904080802020404" pitchFamily="82" charset="0"/>
              <a:cs typeface="TH Sarabun New" panose="020B0500040200020003" pitchFamily="34" charset="-34"/>
            </a:endParaRPr>
          </a:p>
        </p:txBody>
      </p:sp>
    </p:spTree>
    <p:extLst>
      <p:ext uri="{BB962C8B-B14F-4D97-AF65-F5344CB8AC3E}">
        <p14:creationId xmlns:p14="http://schemas.microsoft.com/office/powerpoint/2010/main" val="2455131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2</a:t>
            </a:fld>
            <a:endParaRPr lang="en-US"/>
          </a:p>
        </p:txBody>
      </p:sp>
      <p:pic>
        <p:nvPicPr>
          <p:cNvPr id="5" name="Picture 4"/>
          <p:cNvPicPr>
            <a:picLocks noChangeAspect="1"/>
          </p:cNvPicPr>
          <p:nvPr/>
        </p:nvPicPr>
        <p:blipFill>
          <a:blip r:embed="rId2"/>
          <a:stretch>
            <a:fillRect/>
          </a:stretch>
        </p:blipFill>
        <p:spPr>
          <a:xfrm>
            <a:off x="475267" y="365125"/>
            <a:ext cx="11241466" cy="5811838"/>
          </a:xfrm>
          <a:prstGeom prst="rect">
            <a:avLst/>
          </a:prstGeom>
        </p:spPr>
      </p:pic>
    </p:spTree>
    <p:extLst>
      <p:ext uri="{BB962C8B-B14F-4D97-AF65-F5344CB8AC3E}">
        <p14:creationId xmlns:p14="http://schemas.microsoft.com/office/powerpoint/2010/main" val="3908904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3</a:t>
            </a:fld>
            <a:endParaRPr lang="en-US"/>
          </a:p>
        </p:txBody>
      </p:sp>
      <p:pic>
        <p:nvPicPr>
          <p:cNvPr id="5" name="Picture 4"/>
          <p:cNvPicPr>
            <a:picLocks noChangeAspect="1"/>
          </p:cNvPicPr>
          <p:nvPr/>
        </p:nvPicPr>
        <p:blipFill>
          <a:blip r:embed="rId2"/>
          <a:stretch>
            <a:fillRect/>
          </a:stretch>
        </p:blipFill>
        <p:spPr>
          <a:xfrm>
            <a:off x="838200" y="365125"/>
            <a:ext cx="10295436" cy="5471408"/>
          </a:xfrm>
          <a:prstGeom prst="rect">
            <a:avLst/>
          </a:prstGeom>
        </p:spPr>
      </p:pic>
    </p:spTree>
    <p:extLst>
      <p:ext uri="{BB962C8B-B14F-4D97-AF65-F5344CB8AC3E}">
        <p14:creationId xmlns:p14="http://schemas.microsoft.com/office/powerpoint/2010/main" val="22221554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4</a:t>
            </a:fld>
            <a:endParaRPr lang="en-US"/>
          </a:p>
        </p:txBody>
      </p:sp>
      <p:pic>
        <p:nvPicPr>
          <p:cNvPr id="5" name="Picture 4"/>
          <p:cNvPicPr>
            <a:picLocks noChangeAspect="1"/>
          </p:cNvPicPr>
          <p:nvPr/>
        </p:nvPicPr>
        <p:blipFill>
          <a:blip r:embed="rId2"/>
          <a:stretch>
            <a:fillRect/>
          </a:stretch>
        </p:blipFill>
        <p:spPr>
          <a:xfrm>
            <a:off x="313508" y="143691"/>
            <a:ext cx="11782697" cy="6212659"/>
          </a:xfrm>
          <a:prstGeom prst="rect">
            <a:avLst/>
          </a:prstGeom>
        </p:spPr>
      </p:pic>
    </p:spTree>
    <p:extLst>
      <p:ext uri="{BB962C8B-B14F-4D97-AF65-F5344CB8AC3E}">
        <p14:creationId xmlns:p14="http://schemas.microsoft.com/office/powerpoint/2010/main" val="27812246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723"/>
            <a:ext cx="10515600" cy="1325563"/>
          </a:xfrm>
        </p:spPr>
        <p:txBody>
          <a:bodyPr/>
          <a:lstStyle/>
          <a:p>
            <a:pPr algn="ctr"/>
            <a:r>
              <a:rPr lang="en-US" dirty="0" smtClean="0">
                <a:latin typeface="Stencil" panose="040409050D0802020404" pitchFamily="82" charset="0"/>
                <a:cs typeface="+mn-cs"/>
                <a:hlinkClick r:id="rId2"/>
              </a:rPr>
              <a:t>CLICK HERE</a:t>
            </a:r>
            <a:endParaRPr lang="th-TH" dirty="0">
              <a:latin typeface="Stencil" panose="040409050D0802020404" pitchFamily="82" charset="0"/>
              <a:cs typeface="+mn-cs"/>
            </a:endParaRPr>
          </a:p>
        </p:txBody>
      </p:sp>
      <p:sp>
        <p:nvSpPr>
          <p:cNvPr id="3" name="Content Placeholder 2"/>
          <p:cNvSpPr>
            <a:spLocks noGrp="1"/>
          </p:cNvSpPr>
          <p:nvPr>
            <p:ph idx="1"/>
          </p:nvPr>
        </p:nvSpPr>
        <p:spPr/>
        <p:txBody>
          <a:bodyPr/>
          <a:lstStyle/>
          <a:p>
            <a:endParaRPr lang="th-TH" dirty="0"/>
          </a:p>
        </p:txBody>
      </p:sp>
      <p:sp>
        <p:nvSpPr>
          <p:cNvPr id="4" name="Slide Number Placeholder 3"/>
          <p:cNvSpPr>
            <a:spLocks noGrp="1"/>
          </p:cNvSpPr>
          <p:nvPr>
            <p:ph type="sldNum" sz="quarter" idx="12"/>
          </p:nvPr>
        </p:nvSpPr>
        <p:spPr/>
        <p:txBody>
          <a:bodyPr/>
          <a:lstStyle/>
          <a:p>
            <a:fld id="{AD88E7FC-001B-48F7-939D-145824154CDE}" type="slidenum">
              <a:rPr lang="en-US" smtClean="0"/>
              <a:t>5</a:t>
            </a:fld>
            <a:endParaRPr lang="en-US"/>
          </a:p>
        </p:txBody>
      </p:sp>
      <p:pic>
        <p:nvPicPr>
          <p:cNvPr id="5" name="Picture 4"/>
          <p:cNvPicPr>
            <a:picLocks noChangeAspect="1"/>
          </p:cNvPicPr>
          <p:nvPr/>
        </p:nvPicPr>
        <p:blipFill>
          <a:blip r:embed="rId3"/>
          <a:stretch>
            <a:fillRect/>
          </a:stretch>
        </p:blipFill>
        <p:spPr>
          <a:xfrm>
            <a:off x="483326" y="1178899"/>
            <a:ext cx="11443063" cy="4998064"/>
          </a:xfrm>
          <a:prstGeom prst="rect">
            <a:avLst/>
          </a:prstGeom>
        </p:spPr>
      </p:pic>
    </p:spTree>
    <p:extLst>
      <p:ext uri="{BB962C8B-B14F-4D97-AF65-F5344CB8AC3E}">
        <p14:creationId xmlns:p14="http://schemas.microsoft.com/office/powerpoint/2010/main" val="12561839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1433"/>
            <a:ext cx="10515600" cy="1325563"/>
          </a:xfrm>
        </p:spPr>
        <p:txBody>
          <a:bodyPr/>
          <a:lstStyle/>
          <a:p>
            <a:pPr algn="ctr"/>
            <a:r>
              <a:rPr lang="en-US" dirty="0" smtClean="0">
                <a:latin typeface="Tahoma" panose="020B0604030504040204" pitchFamily="34" charset="0"/>
                <a:ea typeface="Tahoma" panose="020B0604030504040204" pitchFamily="34" charset="0"/>
                <a:cs typeface="Tahoma" panose="020B0604030504040204" pitchFamily="34" charset="0"/>
                <a:hlinkClick r:id="rId2"/>
              </a:rPr>
              <a:t>CLICK HERE</a:t>
            </a:r>
            <a:endParaRPr lang="th-TH" dirty="0">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2"/>
          </p:nvPr>
        </p:nvSpPr>
        <p:spPr/>
        <p:txBody>
          <a:bodyPr/>
          <a:lstStyle/>
          <a:p>
            <a:fld id="{AD88E7FC-001B-48F7-939D-145824154CDE}" type="slidenum">
              <a:rPr lang="en-US" smtClean="0"/>
              <a:t>6</a:t>
            </a:fld>
            <a:endParaRPr lang="en-US"/>
          </a:p>
        </p:txBody>
      </p:sp>
      <p:pic>
        <p:nvPicPr>
          <p:cNvPr id="5" name="Picture 4"/>
          <p:cNvPicPr>
            <a:picLocks noChangeAspect="1"/>
          </p:cNvPicPr>
          <p:nvPr/>
        </p:nvPicPr>
        <p:blipFill>
          <a:blip r:embed="rId3"/>
          <a:stretch>
            <a:fillRect/>
          </a:stretch>
        </p:blipFill>
        <p:spPr>
          <a:xfrm>
            <a:off x="838200" y="1397726"/>
            <a:ext cx="10515600" cy="4768894"/>
          </a:xfrm>
          <a:prstGeom prst="rect">
            <a:avLst/>
          </a:prstGeom>
        </p:spPr>
      </p:pic>
    </p:spTree>
    <p:extLst>
      <p:ext uri="{BB962C8B-B14F-4D97-AF65-F5344CB8AC3E}">
        <p14:creationId xmlns:p14="http://schemas.microsoft.com/office/powerpoint/2010/main" val="2142081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17"/>
            <a:ext cx="10515600" cy="1325563"/>
          </a:xfrm>
        </p:spPr>
        <p:txBody>
          <a:bodyPr/>
          <a:lstStyle/>
          <a:p>
            <a:pPr algn="ctr"/>
            <a:r>
              <a:rPr lang="en-US" dirty="0" smtClean="0">
                <a:latin typeface="Stencil" panose="040409050D0802020404" pitchFamily="82" charset="0"/>
                <a:hlinkClick r:id="rId2"/>
              </a:rPr>
              <a:t>CLICK HERE</a:t>
            </a:r>
            <a:endParaRPr lang="th-TH" dirty="0">
              <a:latin typeface="Stencil" panose="040409050D0802020404" pitchFamily="82" charset="0"/>
            </a:endParaRPr>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7</a:t>
            </a:fld>
            <a:endParaRPr lang="en-US"/>
          </a:p>
        </p:txBody>
      </p:sp>
      <p:pic>
        <p:nvPicPr>
          <p:cNvPr id="5" name="Picture 4"/>
          <p:cNvPicPr>
            <a:picLocks noChangeAspect="1"/>
          </p:cNvPicPr>
          <p:nvPr/>
        </p:nvPicPr>
        <p:blipFill>
          <a:blip r:embed="rId3"/>
          <a:stretch>
            <a:fillRect/>
          </a:stretch>
        </p:blipFill>
        <p:spPr>
          <a:xfrm>
            <a:off x="548640" y="1201783"/>
            <a:ext cx="11155679" cy="5337129"/>
          </a:xfrm>
          <a:prstGeom prst="rect">
            <a:avLst/>
          </a:prstGeom>
        </p:spPr>
      </p:pic>
    </p:spTree>
    <p:extLst>
      <p:ext uri="{BB962C8B-B14F-4D97-AF65-F5344CB8AC3E}">
        <p14:creationId xmlns:p14="http://schemas.microsoft.com/office/powerpoint/2010/main" val="2879048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Stencil" panose="040409050D0802020404" pitchFamily="82" charset="0"/>
                <a:hlinkClick r:id="rId2"/>
              </a:rPr>
              <a:t>CLICK HERE</a:t>
            </a:r>
            <a:endParaRPr lang="th-TH" dirty="0">
              <a:latin typeface="Stencil" panose="040409050D0802020404" pitchFamily="82" charset="0"/>
            </a:endParaRPr>
          </a:p>
        </p:txBody>
      </p:sp>
      <p:sp>
        <p:nvSpPr>
          <p:cNvPr id="3" name="Content Placeholder 2"/>
          <p:cNvSpPr>
            <a:spLocks noGrp="1"/>
          </p:cNvSpPr>
          <p:nvPr>
            <p:ph idx="1"/>
          </p:nvPr>
        </p:nvSpPr>
        <p:spPr/>
        <p:txBody>
          <a:bodyPr/>
          <a:lstStyle/>
          <a:p>
            <a:endParaRPr lang="th-TH" dirty="0"/>
          </a:p>
        </p:txBody>
      </p:sp>
      <p:sp>
        <p:nvSpPr>
          <p:cNvPr id="4" name="Slide Number Placeholder 3"/>
          <p:cNvSpPr>
            <a:spLocks noGrp="1"/>
          </p:cNvSpPr>
          <p:nvPr>
            <p:ph type="sldNum" sz="quarter" idx="12"/>
          </p:nvPr>
        </p:nvSpPr>
        <p:spPr/>
        <p:txBody>
          <a:bodyPr/>
          <a:lstStyle/>
          <a:p>
            <a:fld id="{AD88E7FC-001B-48F7-939D-145824154CDE}" type="slidenum">
              <a:rPr lang="en-US" smtClean="0"/>
              <a:t>8</a:t>
            </a:fld>
            <a:endParaRPr lang="en-US"/>
          </a:p>
        </p:txBody>
      </p:sp>
      <p:pic>
        <p:nvPicPr>
          <p:cNvPr id="5" name="Picture 4"/>
          <p:cNvPicPr>
            <a:picLocks noChangeAspect="1"/>
          </p:cNvPicPr>
          <p:nvPr/>
        </p:nvPicPr>
        <p:blipFill>
          <a:blip r:embed="rId3"/>
          <a:stretch>
            <a:fillRect/>
          </a:stretch>
        </p:blipFill>
        <p:spPr>
          <a:xfrm>
            <a:off x="1423987" y="1690688"/>
            <a:ext cx="9344025" cy="5010150"/>
          </a:xfrm>
          <a:prstGeom prst="rect">
            <a:avLst/>
          </a:prstGeom>
        </p:spPr>
      </p:pic>
    </p:spTree>
    <p:extLst>
      <p:ext uri="{BB962C8B-B14F-4D97-AF65-F5344CB8AC3E}">
        <p14:creationId xmlns:p14="http://schemas.microsoft.com/office/powerpoint/2010/main" val="1567978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9</a:t>
            </a:fld>
            <a:endParaRPr lang="en-US"/>
          </a:p>
        </p:txBody>
      </p:sp>
      <p:pic>
        <p:nvPicPr>
          <p:cNvPr id="5" name="Picture 4"/>
          <p:cNvPicPr>
            <a:picLocks noChangeAspect="1"/>
          </p:cNvPicPr>
          <p:nvPr/>
        </p:nvPicPr>
        <p:blipFill>
          <a:blip r:embed="rId2"/>
          <a:stretch>
            <a:fillRect/>
          </a:stretch>
        </p:blipFill>
        <p:spPr>
          <a:xfrm>
            <a:off x="838200" y="365125"/>
            <a:ext cx="10750731" cy="5857178"/>
          </a:xfrm>
          <a:prstGeom prst="rect">
            <a:avLst/>
          </a:prstGeom>
        </p:spPr>
      </p:pic>
    </p:spTree>
    <p:extLst>
      <p:ext uri="{BB962C8B-B14F-4D97-AF65-F5344CB8AC3E}">
        <p14:creationId xmlns:p14="http://schemas.microsoft.com/office/powerpoint/2010/main" val="3724439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10</a:t>
            </a:fld>
            <a:endParaRPr lang="en-US"/>
          </a:p>
        </p:txBody>
      </p:sp>
      <p:pic>
        <p:nvPicPr>
          <p:cNvPr id="5" name="Picture 4"/>
          <p:cNvPicPr>
            <a:picLocks noChangeAspect="1"/>
          </p:cNvPicPr>
          <p:nvPr/>
        </p:nvPicPr>
        <p:blipFill>
          <a:blip r:embed="rId2"/>
          <a:stretch>
            <a:fillRect/>
          </a:stretch>
        </p:blipFill>
        <p:spPr>
          <a:xfrm>
            <a:off x="838200" y="372608"/>
            <a:ext cx="10515600" cy="6166304"/>
          </a:xfrm>
          <a:prstGeom prst="rect">
            <a:avLst/>
          </a:prstGeom>
        </p:spPr>
      </p:pic>
    </p:spTree>
    <p:extLst>
      <p:ext uri="{BB962C8B-B14F-4D97-AF65-F5344CB8AC3E}">
        <p14:creationId xmlns:p14="http://schemas.microsoft.com/office/powerpoint/2010/main" val="1481590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11</a:t>
            </a:fld>
            <a:endParaRPr lang="en-US"/>
          </a:p>
        </p:txBody>
      </p:sp>
      <p:pic>
        <p:nvPicPr>
          <p:cNvPr id="5" name="Picture 4"/>
          <p:cNvPicPr>
            <a:picLocks noChangeAspect="1"/>
          </p:cNvPicPr>
          <p:nvPr/>
        </p:nvPicPr>
        <p:blipFill>
          <a:blip r:embed="rId2"/>
          <a:stretch>
            <a:fillRect/>
          </a:stretch>
        </p:blipFill>
        <p:spPr>
          <a:xfrm>
            <a:off x="787037" y="365125"/>
            <a:ext cx="10617926" cy="6194899"/>
          </a:xfrm>
          <a:prstGeom prst="rect">
            <a:avLst/>
          </a:prstGeom>
        </p:spPr>
      </p:pic>
    </p:spTree>
    <p:extLst>
      <p:ext uri="{BB962C8B-B14F-4D97-AF65-F5344CB8AC3E}">
        <p14:creationId xmlns:p14="http://schemas.microsoft.com/office/powerpoint/2010/main" val="2598869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12</a:t>
            </a:fld>
            <a:endParaRPr lang="en-US"/>
          </a:p>
        </p:txBody>
      </p:sp>
      <p:pic>
        <p:nvPicPr>
          <p:cNvPr id="5" name="Picture 4"/>
          <p:cNvPicPr>
            <a:picLocks noChangeAspect="1"/>
          </p:cNvPicPr>
          <p:nvPr/>
        </p:nvPicPr>
        <p:blipFill>
          <a:blip r:embed="rId2"/>
          <a:stretch>
            <a:fillRect/>
          </a:stretch>
        </p:blipFill>
        <p:spPr>
          <a:xfrm>
            <a:off x="767443" y="365125"/>
            <a:ext cx="10657114" cy="6096408"/>
          </a:xfrm>
          <a:prstGeom prst="rect">
            <a:avLst/>
          </a:prstGeom>
        </p:spPr>
      </p:pic>
    </p:spTree>
    <p:extLst>
      <p:ext uri="{BB962C8B-B14F-4D97-AF65-F5344CB8AC3E}">
        <p14:creationId xmlns:p14="http://schemas.microsoft.com/office/powerpoint/2010/main" val="608050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13</a:t>
            </a:fld>
            <a:endParaRPr lang="en-US"/>
          </a:p>
        </p:txBody>
      </p:sp>
      <p:pic>
        <p:nvPicPr>
          <p:cNvPr id="5" name="Picture 4"/>
          <p:cNvPicPr>
            <a:picLocks noChangeAspect="1"/>
          </p:cNvPicPr>
          <p:nvPr/>
        </p:nvPicPr>
        <p:blipFill>
          <a:blip r:embed="rId2"/>
          <a:stretch>
            <a:fillRect/>
          </a:stretch>
        </p:blipFill>
        <p:spPr>
          <a:xfrm>
            <a:off x="218894" y="365125"/>
            <a:ext cx="11754212" cy="5991225"/>
          </a:xfrm>
          <a:prstGeom prst="rect">
            <a:avLst/>
          </a:prstGeom>
        </p:spPr>
      </p:pic>
    </p:spTree>
    <p:extLst>
      <p:ext uri="{BB962C8B-B14F-4D97-AF65-F5344CB8AC3E}">
        <p14:creationId xmlns:p14="http://schemas.microsoft.com/office/powerpoint/2010/main" val="1055959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AD88E7FC-001B-48F7-939D-145824154CDE}" type="slidenum">
              <a:rPr lang="en-US" smtClean="0"/>
              <a:t>14</a:t>
            </a:fld>
            <a:endParaRPr lang="en-US"/>
          </a:p>
        </p:txBody>
      </p:sp>
      <p:pic>
        <p:nvPicPr>
          <p:cNvPr id="5" name="Picture 4"/>
          <p:cNvPicPr>
            <a:picLocks noChangeAspect="1"/>
          </p:cNvPicPr>
          <p:nvPr/>
        </p:nvPicPr>
        <p:blipFill>
          <a:blip r:embed="rId2"/>
          <a:stretch>
            <a:fillRect/>
          </a:stretch>
        </p:blipFill>
        <p:spPr>
          <a:xfrm>
            <a:off x="838199" y="218817"/>
            <a:ext cx="10735491" cy="6286486"/>
          </a:xfrm>
          <a:prstGeom prst="rect">
            <a:avLst/>
          </a:prstGeom>
        </p:spPr>
      </p:pic>
    </p:spTree>
    <p:extLst>
      <p:ext uri="{BB962C8B-B14F-4D97-AF65-F5344CB8AC3E}">
        <p14:creationId xmlns:p14="http://schemas.microsoft.com/office/powerpoint/2010/main" val="244540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11472" y="2754370"/>
            <a:ext cx="10705081" cy="1325563"/>
          </a:xfrm>
        </p:spPr>
        <p:txBody>
          <a:bodyPr>
            <a:normAutofit/>
          </a:bodyPr>
          <a:lstStyle/>
          <a:p>
            <a:r>
              <a:rPr lang="en-US" altLang="th-TH" dirty="0" smtClean="0">
                <a:latin typeface="TH Sarabun New"/>
                <a:ea typeface="SimSun" panose="02010600030101010101" pitchFamily="2" charset="-122"/>
                <a:cs typeface="Times New Roman" panose="02020603050405020304" pitchFamily="18" charset="0"/>
              </a:rPr>
              <a:t> </a:t>
            </a:r>
            <a:r>
              <a:rPr lang="en-US" altLang="th-TH" dirty="0">
                <a:latin typeface="Times New Roman" panose="02020603050405020304" pitchFamily="18" charset="0"/>
                <a:ea typeface="SimSun" panose="02010600030101010101" pitchFamily="2" charset="-122"/>
                <a:cs typeface="Times New Roman" panose="02020603050405020304" pitchFamily="18" charset="0"/>
              </a:rPr>
              <a:t>Is trade good or bad for the environment</a:t>
            </a:r>
            <a:r>
              <a:rPr lang="en-US" altLang="th-TH" dirty="0" smtClean="0">
                <a:latin typeface="Times New Roman" panose="02020603050405020304" pitchFamily="18" charset="0"/>
                <a:ea typeface="SimSun" panose="02010600030101010101" pitchFamily="2" charset="-122"/>
                <a:cs typeface="Times New Roman" panose="02020603050405020304" pitchFamily="18" charset="0"/>
              </a:rPr>
              <a:t>?</a:t>
            </a:r>
            <a:endParaRPr lang="en-US" altLang="th-TH"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30101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normAutofit/>
          </a:bodyPr>
          <a:lstStyle/>
          <a:p>
            <a:r>
              <a:rPr lang="en-US" altLang="th-TH" dirty="0" smtClean="0">
                <a:latin typeface="Times New Roman" panose="02020603050405020304" pitchFamily="18" charset="0"/>
                <a:ea typeface="SimSun" panose="02010600030101010101" pitchFamily="2" charset="-122"/>
                <a:cs typeface="Times New Roman" panose="02020603050405020304" pitchFamily="18" charset="0"/>
              </a:rPr>
              <a:t> </a:t>
            </a:r>
            <a:r>
              <a:rPr lang="en-US" altLang="th-TH" dirty="0">
                <a:latin typeface="Times New Roman" panose="02020603050405020304" pitchFamily="18" charset="0"/>
                <a:ea typeface="SimSun" panose="02010600030101010101" pitchFamily="2" charset="-122"/>
                <a:cs typeface="Times New Roman" panose="02020603050405020304" pitchFamily="18" charset="0"/>
              </a:rPr>
              <a:t>Is trade good or bad for the environment? </a:t>
            </a:r>
            <a:endParaRPr lang="en-US" altLang="th-TH" dirty="0" smtClean="0">
              <a:latin typeface="Times New Roman" panose="02020603050405020304" pitchFamily="18" charset="0"/>
              <a:cs typeface="Times New Roman" panose="02020603050405020304" pitchFamily="18" charset="0"/>
            </a:endParaRPr>
          </a:p>
        </p:txBody>
      </p:sp>
      <p:sp>
        <p:nvSpPr>
          <p:cNvPr id="5123" name="Content Placeholder 2"/>
          <p:cNvSpPr>
            <a:spLocks noGrp="1"/>
          </p:cNvSpPr>
          <p:nvPr>
            <p:ph idx="1"/>
          </p:nvPr>
        </p:nvSpPr>
        <p:spPr>
          <a:xfrm>
            <a:off x="838200" y="1995442"/>
            <a:ext cx="10515600" cy="4351338"/>
          </a:xfrm>
        </p:spPr>
        <p:txBody>
          <a:bodyPr/>
          <a:lstStyle/>
          <a:p>
            <a:pPr marL="0" indent="0">
              <a:buNone/>
            </a:pPr>
            <a:r>
              <a:rPr lang="en-US" altLang="th-TH"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en-US" altLang="th-TH" sz="2800" dirty="0">
                <a:latin typeface="Times New Roman" panose="02020603050405020304" pitchFamily="18" charset="0"/>
                <a:ea typeface="SimSun" panose="02010600030101010101" pitchFamily="2" charset="-122"/>
                <a:cs typeface="Times New Roman" panose="02020603050405020304" pitchFamily="18" charset="0"/>
              </a:rPr>
              <a:t>Does globalization help or hurt, in achieving the </a:t>
            </a:r>
            <a:r>
              <a:rPr lang="en-US" altLang="th-TH" sz="2800" dirty="0" smtClean="0">
                <a:latin typeface="Times New Roman" panose="02020603050405020304" pitchFamily="18" charset="0"/>
                <a:ea typeface="SimSun" panose="02010600030101010101" pitchFamily="2" charset="-122"/>
                <a:cs typeface="Times New Roman" panose="02020603050405020304" pitchFamily="18" charset="0"/>
              </a:rPr>
              <a:t>tradeoff </a:t>
            </a:r>
            <a:r>
              <a:rPr lang="en-US" altLang="th-TH" sz="2800" dirty="0">
                <a:latin typeface="Times New Roman" panose="02020603050405020304" pitchFamily="18" charset="0"/>
                <a:ea typeface="SimSun" panose="02010600030101010101" pitchFamily="2" charset="-122"/>
                <a:cs typeface="Times New Roman" panose="02020603050405020304" pitchFamily="18" charset="0"/>
              </a:rPr>
              <a:t>between environmental and economic goals? </a:t>
            </a:r>
          </a:p>
          <a:p>
            <a:pPr marL="0" indent="0">
              <a:buNone/>
            </a:pPr>
            <a:r>
              <a:rPr lang="en-US" altLang="th-TH" sz="2800" dirty="0">
                <a:latin typeface="Times New Roman" panose="02020603050405020304" pitchFamily="18" charset="0"/>
                <a:ea typeface="SimSun" panose="02010600030101010101" pitchFamily="2" charset="-122"/>
                <a:cs typeface="Times New Roman" panose="02020603050405020304" pitchFamily="18" charset="0"/>
              </a:rPr>
              <a:t>	– Do international trade &amp; investment allow countries to achieve more economic growth for any given level of environmental quality? </a:t>
            </a:r>
          </a:p>
          <a:p>
            <a:pPr marL="0" indent="0">
              <a:buNone/>
            </a:pPr>
            <a:r>
              <a:rPr lang="en-US" altLang="th-TH" sz="2800" dirty="0">
                <a:latin typeface="Times New Roman" panose="02020603050405020304" pitchFamily="18" charset="0"/>
                <a:ea typeface="SimSun" panose="02010600030101010101" pitchFamily="2" charset="-122"/>
                <a:cs typeface="Times New Roman" panose="02020603050405020304" pitchFamily="18" charset="0"/>
              </a:rPr>
              <a:t>	– Or do they damage environmental quality for any given rate of economic growth? </a:t>
            </a:r>
          </a:p>
        </p:txBody>
      </p:sp>
    </p:spTree>
    <p:extLst>
      <p:ext uri="{BB962C8B-B14F-4D97-AF65-F5344CB8AC3E}">
        <p14:creationId xmlns:p14="http://schemas.microsoft.com/office/powerpoint/2010/main" val="1012948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752601" y="381000"/>
            <a:ext cx="8596313" cy="762000"/>
          </a:xfrm>
        </p:spPr>
        <p:txBody>
          <a:bodyPr/>
          <a:lstStyle/>
          <a:p>
            <a:pPr algn="ctr"/>
            <a:r>
              <a:rPr lang="en-US" altLang="en-US" dirty="0" smtClean="0">
                <a:latin typeface="Times New Roman" panose="02020603050405020304" pitchFamily="18" charset="0"/>
                <a:cs typeface="Times New Roman" panose="02020603050405020304" pitchFamily="18" charset="0"/>
              </a:rPr>
              <a:t>Introduction</a:t>
            </a:r>
          </a:p>
        </p:txBody>
      </p:sp>
      <p:sp>
        <p:nvSpPr>
          <p:cNvPr id="52227" name="Text Box 3"/>
          <p:cNvSpPr txBox="1">
            <a:spLocks noChangeArrowheads="1"/>
          </p:cNvSpPr>
          <p:nvPr/>
        </p:nvSpPr>
        <p:spPr bwMode="auto">
          <a:xfrm>
            <a:off x="600892" y="1471910"/>
            <a:ext cx="11129553"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Free trade proponents argue that FTAs have a positive impact on the environment because after liberalization countries </a:t>
            </a:r>
            <a:r>
              <a:rPr lang="en-US" sz="2800" dirty="0" smtClean="0">
                <a:latin typeface="Times New Roman" panose="02020603050405020304" pitchFamily="18" charset="0"/>
                <a:cs typeface="Times New Roman" panose="02020603050405020304" pitchFamily="18" charset="0"/>
              </a:rPr>
              <a:t>will</a:t>
            </a:r>
          </a:p>
          <a:p>
            <a:pPr marL="914400" lvl="1" indent="-457200">
              <a:buFont typeface="Arial" panose="020B0604020202020204" pitchFamily="34" charset="0"/>
              <a:buChar char="•"/>
              <a:defRPr/>
            </a:pPr>
            <a:r>
              <a:rPr lang="en-US" sz="2800" dirty="0" smtClean="0">
                <a:latin typeface="Times New Roman" panose="02020603050405020304" pitchFamily="18" charset="0"/>
                <a:cs typeface="Times New Roman" panose="02020603050405020304" pitchFamily="18" charset="0"/>
              </a:rPr>
              <a:t>have </a:t>
            </a:r>
            <a:r>
              <a:rPr lang="en-US" sz="2800" dirty="0">
                <a:latin typeface="Times New Roman" panose="02020603050405020304" pitchFamily="18" charset="0"/>
                <a:cs typeface="Times New Roman" panose="02020603050405020304" pitchFamily="18" charset="0"/>
              </a:rPr>
              <a:t>access to environmentally friendly </a:t>
            </a:r>
            <a:r>
              <a:rPr lang="en-US" sz="2800" dirty="0" smtClean="0">
                <a:latin typeface="Times New Roman" panose="02020603050405020304" pitchFamily="18" charset="0"/>
                <a:cs typeface="Times New Roman" panose="02020603050405020304" pitchFamily="18" charset="0"/>
              </a:rPr>
              <a:t>technologies,</a:t>
            </a:r>
          </a:p>
          <a:p>
            <a:pPr marL="914400" lvl="1" indent="-457200">
              <a:buFont typeface="Arial" panose="020B0604020202020204" pitchFamily="34" charset="0"/>
              <a:buChar char="•"/>
              <a:defRPr/>
            </a:pPr>
            <a:r>
              <a:rPr lang="en-US" sz="2800" dirty="0" smtClean="0">
                <a:latin typeface="Times New Roman" panose="02020603050405020304" pitchFamily="18" charset="0"/>
                <a:cs typeface="Times New Roman" panose="02020603050405020304" pitchFamily="18" charset="0"/>
              </a:rPr>
              <a:t>produce </a:t>
            </a:r>
            <a:r>
              <a:rPr lang="en-US" sz="2800" dirty="0">
                <a:latin typeface="Times New Roman" panose="02020603050405020304" pitchFamily="18" charset="0"/>
                <a:cs typeface="Times New Roman" panose="02020603050405020304" pitchFamily="18" charset="0"/>
              </a:rPr>
              <a:t>goods in which they have a competitive advantage and </a:t>
            </a:r>
            <a:endParaRPr lang="en-US" sz="2800" dirty="0" smtClean="0">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defRPr/>
            </a:pPr>
            <a:r>
              <a:rPr lang="en-US" sz="2800" dirty="0" smtClean="0">
                <a:latin typeface="Times New Roman" panose="02020603050405020304" pitchFamily="18" charset="0"/>
                <a:cs typeface="Times New Roman" panose="02020603050405020304" pitchFamily="18" charset="0"/>
              </a:rPr>
              <a:t>have </a:t>
            </a:r>
            <a:r>
              <a:rPr lang="en-US" sz="2800" dirty="0">
                <a:latin typeface="Times New Roman" panose="02020603050405020304" pitchFamily="18" charset="0"/>
                <a:cs typeface="Times New Roman" panose="02020603050405020304" pitchFamily="18" charset="0"/>
              </a:rPr>
              <a:t>greater income due to trade liberalization. </a:t>
            </a:r>
            <a:endParaRPr lang="en-US" sz="2800" dirty="0" smtClean="0">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On the other hand, environmentalists argue that trade liberalization is detrimental for the environment because it </a:t>
            </a:r>
            <a:r>
              <a:rPr lang="en-US" sz="2800" dirty="0" smtClean="0">
                <a:latin typeface="Times New Roman" panose="02020603050405020304" pitchFamily="18" charset="0"/>
                <a:cs typeface="Times New Roman" panose="02020603050405020304" pitchFamily="18" charset="0"/>
              </a:rPr>
              <a:t>will</a:t>
            </a:r>
          </a:p>
          <a:p>
            <a:pPr marL="914400" lvl="1" indent="-457200">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e</a:t>
            </a:r>
            <a:r>
              <a:rPr lang="en-US" sz="2800" dirty="0" smtClean="0">
                <a:latin typeface="Times New Roman" panose="02020603050405020304" pitchFamily="18" charset="0"/>
                <a:cs typeface="Times New Roman" panose="02020603050405020304" pitchFamily="18" charset="0"/>
              </a:rPr>
              <a:t>xpand more polluting industries</a:t>
            </a:r>
          </a:p>
          <a:p>
            <a:pPr marL="914400" lvl="1" indent="-457200">
              <a:buFont typeface="Arial" panose="020B0604020202020204" pitchFamily="34" charset="0"/>
              <a:buChar char="•"/>
              <a:defRPr/>
            </a:pPr>
            <a:r>
              <a:rPr lang="en-US" sz="2800" dirty="0" smtClean="0">
                <a:latin typeface="Times New Roman" panose="02020603050405020304" pitchFamily="18" charset="0"/>
                <a:cs typeface="Times New Roman" panose="02020603050405020304" pitchFamily="18" charset="0"/>
              </a:rPr>
              <a:t>encourage </a:t>
            </a:r>
            <a:r>
              <a:rPr lang="en-US" sz="2800" dirty="0">
                <a:latin typeface="Times New Roman" panose="02020603050405020304" pitchFamily="18" charset="0"/>
                <a:cs typeface="Times New Roman" panose="02020603050405020304" pitchFamily="18" charset="0"/>
              </a:rPr>
              <a:t>more polluting industries to locate in countries with lax environmental regulations. </a:t>
            </a:r>
            <a:r>
              <a:rPr lang="en-US" sz="2800" dirty="0" smtClean="0">
                <a:latin typeface="Times New Roman" panose="02020603050405020304" pitchFamily="18" charset="0"/>
                <a:cs typeface="Times New Roman" panose="02020603050405020304" pitchFamily="18" charset="0"/>
              </a:rPr>
              <a:t>(“pollution heaven”)</a:t>
            </a:r>
            <a:endParaRPr lang="en-US" altLang="en-US" sz="3600" dirty="0">
              <a:latin typeface="Times New Roman" panose="02020603050405020304" pitchFamily="18" charset="0"/>
              <a:cs typeface="Times New Roman" panose="02020603050405020304" pitchFamily="18" charset="0"/>
            </a:endParaRPr>
          </a:p>
          <a:p>
            <a:pPr>
              <a:defRPr/>
            </a:pPr>
            <a:endParaRPr lang="en-US" alt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06537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640014" y="549276"/>
            <a:ext cx="6619875" cy="866775"/>
          </a:xfrm>
        </p:spPr>
        <p:txBody>
          <a:bodyPr/>
          <a:lstStyle/>
          <a:p>
            <a:r>
              <a:rPr lang="en-US" altLang="en-US" sz="3500">
                <a:latin typeface="Times New Roman" panose="02020603050405020304" pitchFamily="18" charset="0"/>
                <a:cs typeface="Times New Roman" panose="02020603050405020304" pitchFamily="18" charset="0"/>
              </a:rPr>
              <a:t>Some of the common concerns… </a:t>
            </a:r>
          </a:p>
        </p:txBody>
      </p:sp>
      <p:sp>
        <p:nvSpPr>
          <p:cNvPr id="7171" name="Text Box 3"/>
          <p:cNvSpPr txBox="1">
            <a:spLocks noChangeArrowheads="1"/>
          </p:cNvSpPr>
          <p:nvPr/>
        </p:nvSpPr>
        <p:spPr bwMode="auto">
          <a:xfrm>
            <a:off x="340641" y="1501483"/>
            <a:ext cx="11427626"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914400" lvl="1" indent="-457200">
              <a:spcBef>
                <a:spcPct val="0"/>
              </a:spcBef>
              <a:buFont typeface="Wingdings" panose="05000000000000000000" pitchFamily="2" charset="2"/>
              <a:buChar char="v"/>
            </a:pPr>
            <a:r>
              <a:rPr lang="en-US" altLang="en-US" dirty="0" smtClean="0">
                <a:latin typeface="Times New Roman" panose="02020603050405020304" pitchFamily="18" charset="0"/>
                <a:cs typeface="Times New Roman" panose="02020603050405020304" pitchFamily="18" charset="0"/>
              </a:rPr>
              <a:t>Reducing </a:t>
            </a:r>
            <a:r>
              <a:rPr lang="en-US" altLang="en-US" dirty="0">
                <a:latin typeface="Times New Roman" panose="02020603050405020304" pitchFamily="18" charset="0"/>
                <a:cs typeface="Times New Roman" panose="02020603050405020304" pitchFamily="18" charset="0"/>
              </a:rPr>
              <a:t>barriers to trade will reinforce the tendency </a:t>
            </a:r>
            <a:r>
              <a:rPr lang="en-US" altLang="en-US" dirty="0" smtClean="0">
                <a:latin typeface="Times New Roman" panose="02020603050405020304" pitchFamily="18" charset="0"/>
                <a:cs typeface="Times New Roman" panose="02020603050405020304" pitchFamily="18" charset="0"/>
              </a:rPr>
              <a:t>for </a:t>
            </a:r>
            <a:r>
              <a:rPr lang="en-US" altLang="en-US" dirty="0">
                <a:latin typeface="Times New Roman" panose="02020603050405020304" pitchFamily="18" charset="0"/>
                <a:cs typeface="Times New Roman" panose="02020603050405020304" pitchFamily="18" charset="0"/>
              </a:rPr>
              <a:t>countries to export commodities that make use of </a:t>
            </a:r>
            <a:r>
              <a:rPr lang="en-US" altLang="en-US" dirty="0" smtClean="0">
                <a:latin typeface="Times New Roman" panose="02020603050405020304" pitchFamily="18" charset="0"/>
                <a:cs typeface="Times New Roman" panose="02020603050405020304" pitchFamily="18" charset="0"/>
              </a:rPr>
              <a:t>resource-intensive </a:t>
            </a:r>
            <a:r>
              <a:rPr lang="en-US" altLang="en-US" dirty="0">
                <a:latin typeface="Times New Roman" panose="02020603050405020304" pitchFamily="18" charset="0"/>
                <a:cs typeface="Times New Roman" panose="02020603050405020304" pitchFamily="18" charset="0"/>
              </a:rPr>
              <a:t>production </a:t>
            </a:r>
            <a:r>
              <a:rPr lang="en-US" altLang="en-US" dirty="0" smtClean="0">
                <a:latin typeface="Times New Roman" panose="02020603050405020304" pitchFamily="18" charset="0"/>
                <a:cs typeface="Times New Roman" panose="02020603050405020304" pitchFamily="18" charset="0"/>
              </a:rPr>
              <a:t>factors </a:t>
            </a:r>
            <a:r>
              <a:rPr lang="en-US" altLang="en-US" dirty="0" smtClean="0">
                <a:latin typeface="Times New Roman" panose="02020603050405020304" pitchFamily="18" charset="0"/>
                <a:cs typeface="Times New Roman" panose="02020603050405020304" pitchFamily="18" charset="0"/>
                <a:sym typeface="Wingdings" panose="05000000000000000000" pitchFamily="2" charset="2"/>
              </a:rPr>
              <a:t> “comparative advantage in producing polluted products”</a:t>
            </a:r>
            <a:endParaRPr lang="en-US" altLang="en-US" dirty="0" smtClean="0">
              <a:latin typeface="Times New Roman" panose="02020603050405020304" pitchFamily="18" charset="0"/>
              <a:cs typeface="Times New Roman" panose="02020603050405020304" pitchFamily="18" charset="0"/>
            </a:endParaRPr>
          </a:p>
          <a:p>
            <a:pPr lvl="1">
              <a:spcBef>
                <a:spcPct val="0"/>
              </a:spcBef>
              <a:buNone/>
            </a:pPr>
            <a:endParaRPr lang="en-US" altLang="en-US" dirty="0">
              <a:latin typeface="Times New Roman" panose="02020603050405020304" pitchFamily="18" charset="0"/>
              <a:cs typeface="Times New Roman" panose="02020603050405020304" pitchFamily="18" charset="0"/>
            </a:endParaRPr>
          </a:p>
          <a:p>
            <a:pPr marL="914400" lvl="1" indent="-457200">
              <a:spcBef>
                <a:spcPct val="0"/>
              </a:spcBef>
              <a:buFont typeface="Wingdings" panose="05000000000000000000" pitchFamily="2" charset="2"/>
              <a:buChar char="v"/>
            </a:pPr>
            <a:r>
              <a:rPr lang="en-US" altLang="en-US" dirty="0" smtClean="0">
                <a:latin typeface="Times New Roman" panose="02020603050405020304" pitchFamily="18" charset="0"/>
                <a:cs typeface="Times New Roman" panose="02020603050405020304" pitchFamily="18" charset="0"/>
              </a:rPr>
              <a:t>Trade </a:t>
            </a:r>
            <a:r>
              <a:rPr lang="en-US" altLang="en-US" dirty="0">
                <a:latin typeface="Times New Roman" panose="02020603050405020304" pitchFamily="18" charset="0"/>
                <a:cs typeface="Times New Roman" panose="02020603050405020304" pitchFamily="18" charset="0"/>
              </a:rPr>
              <a:t>liberalization may directly affect environmental </a:t>
            </a:r>
            <a:r>
              <a:rPr lang="en-US" altLang="en-US" dirty="0" smtClean="0">
                <a:latin typeface="Times New Roman" panose="02020603050405020304" pitchFamily="18" charset="0"/>
                <a:cs typeface="Times New Roman" panose="02020603050405020304" pitchFamily="18" charset="0"/>
              </a:rPr>
              <a:t>standards </a:t>
            </a:r>
            <a:r>
              <a:rPr lang="en-US" altLang="en-US" dirty="0">
                <a:latin typeface="Times New Roman" panose="02020603050405020304" pitchFamily="18" charset="0"/>
                <a:cs typeface="Times New Roman" panose="02020603050405020304" pitchFamily="18" charset="0"/>
              </a:rPr>
              <a:t>(“race to the bottom”).</a:t>
            </a:r>
          </a:p>
          <a:p>
            <a:pPr marL="914400" lvl="1" indent="-457200">
              <a:spcBef>
                <a:spcPct val="0"/>
              </a:spcBef>
              <a:buFont typeface="Wingdings" panose="05000000000000000000" pitchFamily="2" charset="2"/>
              <a:buChar char="v"/>
            </a:pPr>
            <a:endParaRPr lang="en-US" altLang="en-US" dirty="0">
              <a:latin typeface="Times New Roman" panose="02020603050405020304" pitchFamily="18" charset="0"/>
              <a:cs typeface="Times New Roman" panose="02020603050405020304" pitchFamily="18" charset="0"/>
            </a:endParaRPr>
          </a:p>
          <a:p>
            <a:pPr marL="914400" lvl="1" indent="-457200">
              <a:spcBef>
                <a:spcPct val="0"/>
              </a:spcBef>
              <a:buFont typeface="Wingdings" panose="05000000000000000000" pitchFamily="2" charset="2"/>
              <a:buChar char="v"/>
            </a:pPr>
            <a:r>
              <a:rPr lang="en-US" altLang="en-US" dirty="0">
                <a:latin typeface="Times New Roman" panose="02020603050405020304" pitchFamily="18" charset="0"/>
                <a:cs typeface="Times New Roman" panose="02020603050405020304" pitchFamily="18" charset="0"/>
              </a:rPr>
              <a:t> “Environmental tariffs” may be employed against trading </a:t>
            </a:r>
            <a:r>
              <a:rPr lang="en-US" altLang="en-US" dirty="0" smtClean="0">
                <a:latin typeface="Times New Roman" panose="02020603050405020304" pitchFamily="18" charset="0"/>
                <a:cs typeface="Times New Roman" panose="02020603050405020304" pitchFamily="18" charset="0"/>
              </a:rPr>
              <a:t>partners </a:t>
            </a:r>
            <a:r>
              <a:rPr lang="en-US" altLang="en-US" dirty="0">
                <a:latin typeface="Times New Roman" panose="02020603050405020304" pitchFamily="18" charset="0"/>
                <a:cs typeface="Times New Roman" panose="02020603050405020304" pitchFamily="18" charset="0"/>
              </a:rPr>
              <a:t>deemed to have inadequate environmental </a:t>
            </a:r>
            <a:r>
              <a:rPr lang="en-US" altLang="en-US" dirty="0" smtClean="0">
                <a:latin typeface="Times New Roman" panose="02020603050405020304" pitchFamily="18" charset="0"/>
                <a:cs typeface="Times New Roman" panose="02020603050405020304" pitchFamily="18" charset="0"/>
              </a:rPr>
              <a:t>standards</a:t>
            </a:r>
            <a:r>
              <a:rPr lang="en-US" altLang="en-US" dirty="0">
                <a:latin typeface="Times New Roman" panose="02020603050405020304" pitchFamily="18" charset="0"/>
                <a:cs typeface="Times New Roman" panose="02020603050405020304" pitchFamily="18" charset="0"/>
              </a:rPr>
              <a:t>.</a:t>
            </a:r>
          </a:p>
        </p:txBody>
      </p:sp>
      <p:sp>
        <p:nvSpPr>
          <p:cNvPr id="7172" name="Text Box 4"/>
          <p:cNvSpPr txBox="1">
            <a:spLocks noChangeArrowheads="1"/>
          </p:cNvSpPr>
          <p:nvPr/>
        </p:nvSpPr>
        <p:spPr bwMode="auto">
          <a:xfrm>
            <a:off x="3032125" y="37750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78561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38200" y="365125"/>
            <a:ext cx="10800806" cy="1325563"/>
          </a:xfrm>
        </p:spPr>
        <p:txBody>
          <a:bodyPr>
            <a:normAutofit/>
          </a:bodyPr>
          <a:lstStyle/>
          <a:p>
            <a:pPr>
              <a:defRPr/>
            </a:pPr>
            <a:r>
              <a:rPr lang="en-US" altLang="en-US" sz="4000" dirty="0">
                <a:latin typeface="Times New Roman" panose="02020603050405020304" pitchFamily="18" charset="0"/>
                <a:cs typeface="Times New Roman" panose="02020603050405020304" pitchFamily="18" charset="0"/>
              </a:rPr>
              <a:t>But, </a:t>
            </a:r>
            <a:r>
              <a:rPr lang="en-US" altLang="en-US" sz="4000" dirty="0" smtClean="0">
                <a:latin typeface="Times New Roman" panose="02020603050405020304" pitchFamily="18" charset="0"/>
                <a:cs typeface="Times New Roman" panose="02020603050405020304" pitchFamily="18" charset="0"/>
              </a:rPr>
              <a:t>some evidence </a:t>
            </a:r>
            <a:r>
              <a:rPr lang="en-US" altLang="en-US" sz="4000" dirty="0">
                <a:latin typeface="Times New Roman" panose="02020603050405020304" pitchFamily="18" charset="0"/>
                <a:cs typeface="Times New Roman" panose="02020603050405020304" pitchFamily="18" charset="0"/>
              </a:rPr>
              <a:t>seems to suggest otherwise…</a:t>
            </a:r>
          </a:p>
        </p:txBody>
      </p:sp>
      <p:sp>
        <p:nvSpPr>
          <p:cNvPr id="8195" name="Rectangle 3"/>
          <p:cNvSpPr>
            <a:spLocks noGrp="1" noChangeArrowheads="1"/>
          </p:cNvSpPr>
          <p:nvPr>
            <p:ph type="body" idx="1"/>
          </p:nvPr>
        </p:nvSpPr>
        <p:spPr>
          <a:xfrm>
            <a:off x="1095499" y="1903866"/>
            <a:ext cx="9881755" cy="4525962"/>
          </a:xfrm>
        </p:spPr>
        <p:txBody>
          <a:bodyPr/>
          <a:lstStyle/>
          <a:p>
            <a:pPr>
              <a:lnSpc>
                <a:spcPct val="90000"/>
              </a:lnSpc>
              <a:buFont typeface="Wingdings" panose="05000000000000000000" pitchFamily="2" charset="2"/>
              <a:buChar char="§"/>
            </a:pPr>
            <a:r>
              <a:rPr lang="en-US" altLang="en-US" sz="2600" dirty="0">
                <a:latin typeface="Times New Roman" panose="02020603050405020304" pitchFamily="18" charset="0"/>
              </a:rPr>
              <a:t>Countries that are more open to trade adopt cleaner technologies more quickly. </a:t>
            </a:r>
          </a:p>
          <a:p>
            <a:pPr>
              <a:lnSpc>
                <a:spcPct val="90000"/>
              </a:lnSpc>
              <a:buFont typeface="Wingdings" panose="05000000000000000000" pitchFamily="2" charset="2"/>
              <a:buChar char="§"/>
            </a:pPr>
            <a:endParaRPr lang="en-US" altLang="en-US" sz="2600" dirty="0">
              <a:latin typeface="Times New Roman" panose="02020603050405020304" pitchFamily="18" charset="0"/>
            </a:endParaRPr>
          </a:p>
          <a:p>
            <a:pPr>
              <a:lnSpc>
                <a:spcPct val="90000"/>
              </a:lnSpc>
              <a:buFont typeface="Wingdings" panose="05000000000000000000" pitchFamily="2" charset="2"/>
              <a:buChar char="§"/>
            </a:pPr>
            <a:r>
              <a:rPr lang="en-US" altLang="en-US" sz="2600" dirty="0">
                <a:latin typeface="Times New Roman" panose="02020603050405020304" pitchFamily="18" charset="0"/>
              </a:rPr>
              <a:t>Increased real income is often associated with increased demand for environmental quality .</a:t>
            </a:r>
          </a:p>
          <a:p>
            <a:pPr>
              <a:lnSpc>
                <a:spcPct val="90000"/>
              </a:lnSpc>
              <a:buFont typeface="Wingdings" panose="05000000000000000000" pitchFamily="2" charset="2"/>
              <a:buChar char="§"/>
            </a:pPr>
            <a:endParaRPr lang="en-US" altLang="en-US" sz="2600" dirty="0">
              <a:latin typeface="Times New Roman" panose="02020603050405020304" pitchFamily="18" charset="0"/>
            </a:endParaRPr>
          </a:p>
          <a:p>
            <a:pPr>
              <a:lnSpc>
                <a:spcPct val="90000"/>
              </a:lnSpc>
              <a:buFont typeface="Wingdings" panose="05000000000000000000" pitchFamily="2" charset="2"/>
              <a:buChar char="§"/>
            </a:pPr>
            <a:r>
              <a:rPr lang="en-US" altLang="en-US" sz="2600" dirty="0">
                <a:latin typeface="Times New Roman" panose="02020603050405020304" pitchFamily="18" charset="0"/>
              </a:rPr>
              <a:t>Greater openness to trade also encourages cleaner manufacturing</a:t>
            </a:r>
          </a:p>
        </p:txBody>
      </p:sp>
    </p:spTree>
    <p:extLst>
      <p:ext uri="{BB962C8B-B14F-4D97-AF65-F5344CB8AC3E}">
        <p14:creationId xmlns:p14="http://schemas.microsoft.com/office/powerpoint/2010/main" val="13313626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838199" y="274637"/>
            <a:ext cx="10515600" cy="1325563"/>
          </a:xfrm>
        </p:spPr>
        <p:txBody>
          <a:bodyPr>
            <a:normAutofit/>
          </a:bodyPr>
          <a:lstStyle/>
          <a:p>
            <a:pPr eaLnBrk="1" hangingPunct="1"/>
            <a:r>
              <a:rPr lang="en-GB" altLang="en-US" sz="4000" b="1" dirty="0" smtClean="0">
                <a:latin typeface="Times New Roman" panose="02020603050405020304" pitchFamily="18" charset="0"/>
                <a:cs typeface="Times New Roman" panose="02020603050405020304" pitchFamily="18" charset="0"/>
              </a:rPr>
              <a:t>International trade theory (basic)</a:t>
            </a:r>
            <a:endParaRPr lang="en-GB" altLang="en-US" sz="4000" dirty="0"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199" y="1600200"/>
            <a:ext cx="10905309" cy="4852988"/>
          </a:xfrm>
        </p:spPr>
        <p:txBody>
          <a:bodyPr rtlCol="0">
            <a:normAutofit/>
          </a:bodyPr>
          <a:lstStyle/>
          <a:p>
            <a:pPr>
              <a:defRPr/>
            </a:pPr>
            <a:r>
              <a:rPr lang="en-GB" dirty="0" smtClean="0">
                <a:latin typeface="Times New Roman" pitchFamily="18" charset="0"/>
                <a:cs typeface="Times New Roman" pitchFamily="18" charset="0"/>
              </a:rPr>
              <a:t>Economists believe that </a:t>
            </a:r>
            <a:r>
              <a:rPr lang="en-GB" dirty="0">
                <a:latin typeface="Times New Roman" pitchFamily="18" charset="0"/>
                <a:cs typeface="Times New Roman" pitchFamily="18" charset="0"/>
              </a:rPr>
              <a:t>free trade improves economic </a:t>
            </a:r>
            <a:r>
              <a:rPr lang="en-GB" dirty="0" smtClean="0">
                <a:latin typeface="Times New Roman" pitchFamily="18" charset="0"/>
                <a:cs typeface="Times New Roman" pitchFamily="18" charset="0"/>
              </a:rPr>
              <a:t>welfare. (assume no externalities)</a:t>
            </a:r>
          </a:p>
          <a:p>
            <a:pPr>
              <a:defRPr/>
            </a:pPr>
            <a:r>
              <a:rPr lang="en-GB" dirty="0" smtClean="0">
                <a:latin typeface="Times New Roman" pitchFamily="18" charset="0"/>
                <a:cs typeface="Times New Roman" pitchFamily="18" charset="0"/>
              </a:rPr>
              <a:t>Each country can produce A and B at the different cost. </a:t>
            </a:r>
          </a:p>
          <a:p>
            <a:pPr lvl="1">
              <a:defRPr/>
            </a:pPr>
            <a:r>
              <a:rPr lang="en-GB" dirty="0" smtClean="0">
                <a:latin typeface="Times New Roman" pitchFamily="18" charset="0"/>
                <a:cs typeface="Times New Roman" pitchFamily="18" charset="0"/>
              </a:rPr>
              <a:t>Relatively low production cost of A</a:t>
            </a:r>
            <a:r>
              <a:rPr lang="th-TH" dirty="0" smtClean="0">
                <a:latin typeface="Times New Roman" pitchFamily="18" charset="0"/>
                <a:cs typeface="Times New Roman" pitchFamily="18" charset="0"/>
              </a:rPr>
              <a:t> </a:t>
            </a:r>
            <a:r>
              <a:rPr lang="en-GB" dirty="0" smtClean="0">
                <a:latin typeface="Times New Roman" pitchFamily="18" charset="0"/>
                <a:cs typeface="Times New Roman" pitchFamily="18" charset="0"/>
              </a:rPr>
              <a:t> in country 1 </a:t>
            </a:r>
            <a:r>
              <a:rPr lang="en-GB" dirty="0" smtClean="0">
                <a:latin typeface="Times New Roman" pitchFamily="18" charset="0"/>
                <a:cs typeface="Times New Roman" pitchFamily="18" charset="0"/>
                <a:sym typeface="Wingdings" panose="05000000000000000000" pitchFamily="2" charset="2"/>
              </a:rPr>
              <a:t> 1 has comparative advantage in producing A </a:t>
            </a:r>
            <a:r>
              <a:rPr lang="en-US" dirty="0" smtClean="0">
                <a:latin typeface="Times New Roman" pitchFamily="18" charset="0"/>
                <a:cs typeface="Times New Roman" pitchFamily="18" charset="0"/>
                <a:sym typeface="Wingdings" panose="05000000000000000000" pitchFamily="2" charset="2"/>
              </a:rPr>
              <a:t>1 </a:t>
            </a:r>
            <a:r>
              <a:rPr lang="en-US" dirty="0">
                <a:latin typeface="Times New Roman" pitchFamily="18" charset="0"/>
                <a:cs typeface="Times New Roman" pitchFamily="18" charset="0"/>
                <a:sym typeface="Wingdings" panose="05000000000000000000" pitchFamily="2" charset="2"/>
              </a:rPr>
              <a:t>should produce/export A and import B </a:t>
            </a:r>
          </a:p>
          <a:p>
            <a:pPr lvl="1">
              <a:defRPr/>
            </a:pPr>
            <a:endParaRPr lang="en-GB" dirty="0" smtClean="0">
              <a:latin typeface="Times New Roman" pitchFamily="18" charset="0"/>
              <a:cs typeface="Times New Roman" pitchFamily="18" charset="0"/>
            </a:endParaRPr>
          </a:p>
          <a:p>
            <a:pPr lvl="1">
              <a:defRPr/>
            </a:pPr>
            <a:r>
              <a:rPr lang="en-GB" dirty="0" smtClean="0">
                <a:latin typeface="Times New Roman" pitchFamily="18" charset="0"/>
                <a:cs typeface="Times New Roman" pitchFamily="18" charset="0"/>
              </a:rPr>
              <a:t>Relatively low production cost of B in country 2 </a:t>
            </a:r>
            <a:r>
              <a:rPr lang="en-GB" dirty="0" smtClean="0">
                <a:latin typeface="Times New Roman" pitchFamily="18" charset="0"/>
                <a:cs typeface="Times New Roman" pitchFamily="18" charset="0"/>
                <a:sym typeface="Wingdings" panose="05000000000000000000" pitchFamily="2" charset="2"/>
              </a:rPr>
              <a:t> </a:t>
            </a:r>
            <a:r>
              <a:rPr lang="en-US" dirty="0" smtClean="0">
                <a:latin typeface="Times New Roman" pitchFamily="18" charset="0"/>
                <a:cs typeface="Times New Roman" pitchFamily="18" charset="0"/>
                <a:sym typeface="Wingdings" panose="05000000000000000000" pitchFamily="2" charset="2"/>
              </a:rPr>
              <a:t>2 has comparative advantage in producing B 2 should produce/export B and import A</a:t>
            </a:r>
          </a:p>
          <a:p>
            <a:pPr marL="0" indent="0">
              <a:buNone/>
              <a:defRPr/>
            </a:pPr>
            <a:endParaRPr lang="en-US" dirty="0" smtClean="0">
              <a:latin typeface="Times New Roman" pitchFamily="18" charset="0"/>
              <a:cs typeface="Times New Roman" pitchFamily="18" charset="0"/>
              <a:sym typeface="Wingdings" panose="05000000000000000000" pitchFamily="2" charset="2"/>
            </a:endParaRPr>
          </a:p>
          <a:p>
            <a:pPr lvl="1">
              <a:defRPr/>
            </a:pPr>
            <a:endParaRPr lang="en-GB" dirty="0">
              <a:latin typeface="Times New Roman" pitchFamily="18" charset="0"/>
              <a:cs typeface="Times New Roman" pitchFamily="18" charset="0"/>
            </a:endParaRPr>
          </a:p>
          <a:p>
            <a:pPr>
              <a:defRPr/>
            </a:pP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34998883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a:bodyPr>
          <a:lstStyle/>
          <a:p>
            <a:r>
              <a:rPr lang="en-GB" altLang="en-US" sz="3600" dirty="0">
                <a:latin typeface="Times New Roman" panose="02020603050405020304" pitchFamily="18" charset="0"/>
                <a:cs typeface="Times New Roman" panose="02020603050405020304" pitchFamily="18" charset="0"/>
              </a:rPr>
              <a:t>International trade theory (basic</a:t>
            </a:r>
            <a:r>
              <a:rPr lang="en-GB" altLang="en-US" sz="3600" dirty="0" smtClean="0">
                <a:latin typeface="Times New Roman" panose="02020603050405020304" pitchFamily="18" charset="0"/>
                <a:cs typeface="Times New Roman" panose="02020603050405020304" pitchFamily="18" charset="0"/>
              </a:rPr>
              <a:t>)</a:t>
            </a:r>
            <a:br>
              <a:rPr lang="en-GB" altLang="en-US" sz="3600" dirty="0" smtClean="0">
                <a:latin typeface="Times New Roman" panose="02020603050405020304" pitchFamily="18" charset="0"/>
                <a:cs typeface="Times New Roman" panose="02020603050405020304" pitchFamily="18" charset="0"/>
              </a:rPr>
            </a:br>
            <a:r>
              <a:rPr lang="en-GB" altLang="en-US" sz="3600" dirty="0" smtClean="0">
                <a:latin typeface="Times New Roman" panose="02020603050405020304" pitchFamily="18" charset="0"/>
                <a:cs typeface="Times New Roman" panose="02020603050405020304" pitchFamily="18" charset="0"/>
              </a:rPr>
              <a:t>The </a:t>
            </a:r>
            <a:r>
              <a:rPr lang="en-GB" altLang="en-US" sz="3600" dirty="0" err="1" smtClean="0">
                <a:latin typeface="Times New Roman" panose="02020603050405020304" pitchFamily="18" charset="0"/>
                <a:cs typeface="Times New Roman" panose="02020603050405020304" pitchFamily="18" charset="0"/>
              </a:rPr>
              <a:t>Heckscher</a:t>
            </a:r>
            <a:r>
              <a:rPr lang="en-GB" altLang="en-US" sz="3600" dirty="0" smtClean="0">
                <a:latin typeface="Times New Roman" panose="02020603050405020304" pitchFamily="18" charset="0"/>
                <a:cs typeface="Times New Roman" panose="02020603050405020304" pitchFamily="18" charset="0"/>
              </a:rPr>
              <a:t>-Ohlin theorem</a:t>
            </a:r>
          </a:p>
        </p:txBody>
      </p:sp>
      <p:sp>
        <p:nvSpPr>
          <p:cNvPr id="3" name="Content Placeholder 2"/>
          <p:cNvSpPr>
            <a:spLocks noGrp="1"/>
          </p:cNvSpPr>
          <p:nvPr>
            <p:ph idx="1"/>
          </p:nvPr>
        </p:nvSpPr>
        <p:spPr>
          <a:xfrm>
            <a:off x="472439" y="1690688"/>
            <a:ext cx="10997045" cy="4924425"/>
          </a:xfrm>
        </p:spPr>
        <p:txBody>
          <a:bodyPr rtlCol="0">
            <a:normAutofit/>
          </a:bodyPr>
          <a:lstStyle/>
          <a:p>
            <a:pPr>
              <a:buNone/>
              <a:defRPr/>
            </a:pPr>
            <a:r>
              <a:rPr lang="en-GB" dirty="0">
                <a:latin typeface="Times New Roman" pitchFamily="18" charset="0"/>
                <a:cs typeface="Times New Roman" pitchFamily="18" charset="0"/>
              </a:rPr>
              <a:t> </a:t>
            </a:r>
          </a:p>
          <a:p>
            <a:pPr>
              <a:defRPr/>
            </a:pPr>
            <a:r>
              <a:rPr lang="en-GB" dirty="0">
                <a:latin typeface="Times New Roman" pitchFamily="18" charset="0"/>
                <a:cs typeface="Times New Roman" pitchFamily="18" charset="0"/>
              </a:rPr>
              <a:t>A</a:t>
            </a:r>
            <a:r>
              <a:rPr lang="en-GB" dirty="0" smtClean="0">
                <a:latin typeface="Times New Roman" pitchFamily="18" charset="0"/>
                <a:cs typeface="Times New Roman" pitchFamily="18" charset="0"/>
              </a:rPr>
              <a:t> </a:t>
            </a:r>
            <a:r>
              <a:rPr lang="en-GB" dirty="0">
                <a:latin typeface="Times New Roman" pitchFamily="18" charset="0"/>
                <a:cs typeface="Times New Roman" pitchFamily="18" charset="0"/>
              </a:rPr>
              <a:t>fundamental proposition regarding the pattern of trade between two economies. </a:t>
            </a:r>
            <a:endParaRPr lang="en-GB" dirty="0" smtClean="0">
              <a:latin typeface="Times New Roman" pitchFamily="18" charset="0"/>
              <a:cs typeface="Times New Roman" pitchFamily="18" charset="0"/>
            </a:endParaRPr>
          </a:p>
          <a:p>
            <a:pPr>
              <a:defRPr/>
            </a:pPr>
            <a:r>
              <a:rPr lang="en-GB" dirty="0" smtClean="0">
                <a:latin typeface="Times New Roman" pitchFamily="18" charset="0"/>
                <a:cs typeface="Times New Roman" pitchFamily="18" charset="0"/>
              </a:rPr>
              <a:t>The </a:t>
            </a:r>
            <a:r>
              <a:rPr lang="en-GB" dirty="0">
                <a:latin typeface="Times New Roman" pitchFamily="18" charset="0"/>
                <a:cs typeface="Times New Roman" pitchFamily="18" charset="0"/>
              </a:rPr>
              <a:t>Heckscher-Ohlin theorem suggests that trade is determined by differences in </a:t>
            </a:r>
            <a:r>
              <a:rPr lang="en-GB" u="sng" dirty="0">
                <a:latin typeface="Times New Roman" pitchFamily="18" charset="0"/>
                <a:cs typeface="Times New Roman" pitchFamily="18" charset="0"/>
              </a:rPr>
              <a:t>factor endowments. </a:t>
            </a:r>
            <a:endParaRPr lang="en-GB" u="sng" dirty="0" smtClean="0">
              <a:latin typeface="Times New Roman" pitchFamily="18" charset="0"/>
              <a:cs typeface="Times New Roman" pitchFamily="18" charset="0"/>
            </a:endParaRPr>
          </a:p>
          <a:p>
            <a:pPr lvl="1">
              <a:defRPr/>
            </a:pPr>
            <a:r>
              <a:rPr lang="en-GB" dirty="0" smtClean="0">
                <a:latin typeface="Times New Roman" pitchFamily="18" charset="0"/>
                <a:cs typeface="Times New Roman" pitchFamily="18" charset="0"/>
              </a:rPr>
              <a:t>A </a:t>
            </a:r>
            <a:r>
              <a:rPr lang="en-GB" dirty="0">
                <a:latin typeface="Times New Roman" pitchFamily="18" charset="0"/>
                <a:cs typeface="Times New Roman" pitchFamily="18" charset="0"/>
              </a:rPr>
              <a:t>country will </a:t>
            </a:r>
            <a:endParaRPr lang="en-GB" dirty="0" smtClean="0">
              <a:latin typeface="Times New Roman" pitchFamily="18" charset="0"/>
              <a:cs typeface="Times New Roman" pitchFamily="18" charset="0"/>
            </a:endParaRPr>
          </a:p>
          <a:p>
            <a:pPr lvl="2">
              <a:defRPr/>
            </a:pPr>
            <a:r>
              <a:rPr lang="en-GB" dirty="0" smtClean="0">
                <a:latin typeface="Times New Roman" pitchFamily="18" charset="0"/>
                <a:cs typeface="Times New Roman" pitchFamily="18" charset="0"/>
              </a:rPr>
              <a:t>export </a:t>
            </a:r>
            <a:r>
              <a:rPr lang="en-GB" dirty="0">
                <a:latin typeface="Times New Roman" pitchFamily="18" charset="0"/>
                <a:cs typeface="Times New Roman" pitchFamily="18" charset="0"/>
              </a:rPr>
              <a:t>those goods relatively intensive in its abundant factor of production and </a:t>
            </a:r>
            <a:endParaRPr lang="en-GB" dirty="0" smtClean="0">
              <a:latin typeface="Times New Roman" pitchFamily="18" charset="0"/>
              <a:cs typeface="Times New Roman" pitchFamily="18" charset="0"/>
            </a:endParaRPr>
          </a:p>
          <a:p>
            <a:pPr lvl="2">
              <a:defRPr/>
            </a:pPr>
            <a:r>
              <a:rPr lang="en-GB" dirty="0" smtClean="0">
                <a:latin typeface="Times New Roman" pitchFamily="18" charset="0"/>
                <a:cs typeface="Times New Roman" pitchFamily="18" charset="0"/>
              </a:rPr>
              <a:t>import </a:t>
            </a:r>
            <a:r>
              <a:rPr lang="en-GB" dirty="0">
                <a:latin typeface="Times New Roman" pitchFamily="18" charset="0"/>
                <a:cs typeface="Times New Roman" pitchFamily="18" charset="0"/>
              </a:rPr>
              <a:t>those goods relatively intensive in its scarce factor of production</a:t>
            </a:r>
            <a:r>
              <a:rPr lang="en-GB"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31003875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altLang="en-US" smtClean="0">
                <a:latin typeface="Times New Roman" panose="02020603050405020304" pitchFamily="18" charset="0"/>
                <a:cs typeface="Times New Roman" panose="02020603050405020304" pitchFamily="18" charset="0"/>
              </a:rPr>
              <a:t>The Heckscher-Ohlin theorem</a:t>
            </a:r>
          </a:p>
        </p:txBody>
      </p:sp>
      <p:sp>
        <p:nvSpPr>
          <p:cNvPr id="11267" name="Content Placeholder 2"/>
          <p:cNvSpPr>
            <a:spLocks noGrp="1"/>
          </p:cNvSpPr>
          <p:nvPr>
            <p:ph idx="1"/>
          </p:nvPr>
        </p:nvSpPr>
        <p:spPr>
          <a:xfrm>
            <a:off x="470263" y="1690688"/>
            <a:ext cx="10658401" cy="4924425"/>
          </a:xfrm>
        </p:spPr>
        <p:txBody>
          <a:bodyPr>
            <a:normAutofit/>
          </a:bodyPr>
          <a:lstStyle/>
          <a:p>
            <a:pPr eaLnBrk="1" hangingPunct="1"/>
            <a:r>
              <a:rPr lang="en-GB" altLang="th-TH" dirty="0">
                <a:latin typeface="Times New Roman" panose="02020603050405020304" pitchFamily="18" charset="0"/>
                <a:cs typeface="Times New Roman" panose="02020603050405020304" pitchFamily="18" charset="0"/>
              </a:rPr>
              <a:t>For example, a country having an abundant supply of capital will find it cheaper to manufacture goods whose production is capital intensive. </a:t>
            </a:r>
          </a:p>
          <a:p>
            <a:pPr lvl="2" eaLnBrk="1" hangingPunct="1"/>
            <a:r>
              <a:rPr lang="en-GB" altLang="th-TH" dirty="0">
                <a:latin typeface="Times New Roman" panose="02020603050405020304" pitchFamily="18" charset="0"/>
                <a:cs typeface="Times New Roman" panose="02020603050405020304" pitchFamily="18" charset="0"/>
              </a:rPr>
              <a:t>The country is said to have a ‘comparative advantage’ in the production of such goods. </a:t>
            </a:r>
          </a:p>
          <a:p>
            <a:pPr eaLnBrk="1" hangingPunct="1"/>
            <a:r>
              <a:rPr lang="en-GB" altLang="en-US" dirty="0">
                <a:latin typeface="Times New Roman" panose="02020603050405020304" pitchFamily="18" charset="0"/>
                <a:cs typeface="Times New Roman" panose="02020603050405020304" pitchFamily="18" charset="0"/>
              </a:rPr>
              <a:t>HO theorem implies that countries well </a:t>
            </a:r>
            <a:r>
              <a:rPr lang="en-GB" altLang="en-US" u="sng" dirty="0">
                <a:latin typeface="Times New Roman" panose="02020603050405020304" pitchFamily="18" charset="0"/>
                <a:cs typeface="Times New Roman" panose="02020603050405020304" pitchFamily="18" charset="0"/>
              </a:rPr>
              <a:t>endowed with environmental resources should </a:t>
            </a:r>
            <a:r>
              <a:rPr lang="en-GB" altLang="en-US" u="sng" dirty="0" smtClean="0">
                <a:latin typeface="Times New Roman" panose="02020603050405020304" pitchFamily="18" charset="0"/>
                <a:cs typeface="Times New Roman" panose="02020603050405020304" pitchFamily="18" charset="0"/>
              </a:rPr>
              <a:t>specialise </a:t>
            </a:r>
            <a:r>
              <a:rPr lang="en-GB" altLang="en-US" u="sng" dirty="0">
                <a:latin typeface="Times New Roman" panose="02020603050405020304" pitchFamily="18" charset="0"/>
                <a:cs typeface="Times New Roman" panose="02020603050405020304" pitchFamily="18" charset="0"/>
              </a:rPr>
              <a:t>on the production of environmentally damaging goods</a:t>
            </a:r>
            <a:r>
              <a:rPr lang="en-GB" alt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59974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31E9D60F-D71B-4F4C-9E8D-DF5D5B04C1FF}" type="slidenum">
              <a:rPr lang="en-US" altLang="en-US">
                <a:latin typeface="Times New Roman" panose="02020603050405020304" pitchFamily="18" charset="0"/>
                <a:cs typeface="Times New Roman" panose="02020603050405020304" pitchFamily="18" charset="0"/>
              </a:rPr>
              <a:pPr/>
              <a:t>23</a:t>
            </a:fld>
            <a:endParaRPr lang="en-US" altLang="en-US">
              <a:latin typeface="Times New Roman" panose="02020603050405020304" pitchFamily="18" charset="0"/>
              <a:cs typeface="Times New Roman" panose="02020603050405020304" pitchFamily="18" charset="0"/>
            </a:endParaRPr>
          </a:p>
        </p:txBody>
      </p:sp>
      <p:sp>
        <p:nvSpPr>
          <p:cNvPr id="498690" name="Rectangle 2"/>
          <p:cNvSpPr>
            <a:spLocks noGrp="1" noChangeArrowheads="1"/>
          </p:cNvSpPr>
          <p:nvPr>
            <p:ph type="title"/>
          </p:nvPr>
        </p:nvSpPr>
        <p:spPr>
          <a:xfrm>
            <a:off x="838200" y="365126"/>
            <a:ext cx="10515600" cy="967286"/>
          </a:xfrm>
        </p:spPr>
        <p:txBody>
          <a:bodyPr>
            <a:normAutofit/>
          </a:bodyPr>
          <a:lstStyle/>
          <a:p>
            <a:r>
              <a:rPr lang="en-US" altLang="en-US" sz="3600" dirty="0" smtClean="0">
                <a:latin typeface="Times New Roman" panose="02020603050405020304" pitchFamily="18" charset="0"/>
                <a:cs typeface="Times New Roman" panose="02020603050405020304" pitchFamily="18" charset="0"/>
              </a:rPr>
              <a:t>Environmental </a:t>
            </a:r>
            <a:r>
              <a:rPr lang="en-US" altLang="en-US" sz="3600" dirty="0">
                <a:latin typeface="Times New Roman" panose="02020603050405020304" pitchFamily="18" charset="0"/>
                <a:cs typeface="Times New Roman" panose="02020603050405020304" pitchFamily="18" charset="0"/>
              </a:rPr>
              <a:t>Kuznets Curve (EKC)</a:t>
            </a:r>
          </a:p>
        </p:txBody>
      </p:sp>
      <p:sp>
        <p:nvSpPr>
          <p:cNvPr id="498691" name="Rectangle 3"/>
          <p:cNvSpPr>
            <a:spLocks noGrp="1" noChangeArrowheads="1"/>
          </p:cNvSpPr>
          <p:nvPr>
            <p:ph type="body" idx="1"/>
          </p:nvPr>
        </p:nvSpPr>
        <p:spPr>
          <a:xfrm>
            <a:off x="809895" y="1619795"/>
            <a:ext cx="10194077" cy="4332514"/>
          </a:xfrm>
        </p:spPr>
        <p:txBody>
          <a:bodyPr>
            <a:noAutofit/>
          </a:bodyPr>
          <a:lstStyle/>
          <a:p>
            <a:pPr>
              <a:lnSpc>
                <a:spcPct val="90000"/>
              </a:lnSpc>
            </a:pPr>
            <a:r>
              <a:rPr lang="en-US" altLang="en-US" dirty="0" smtClean="0">
                <a:latin typeface="Times New Roman" panose="02020603050405020304" pitchFamily="18" charset="0"/>
                <a:cs typeface="Times New Roman" panose="02020603050405020304" pitchFamily="18" charset="0"/>
              </a:rPr>
              <a:t>A </a:t>
            </a:r>
            <a:r>
              <a:rPr lang="en-US" altLang="en-US" dirty="0">
                <a:latin typeface="Times New Roman" panose="02020603050405020304" pitchFamily="18" charset="0"/>
                <a:cs typeface="Times New Roman" panose="02020603050405020304" pitchFamily="18" charset="0"/>
              </a:rPr>
              <a:t>model of this relationship is the </a:t>
            </a:r>
            <a:r>
              <a:rPr lang="en-US" altLang="en-US" dirty="0">
                <a:solidFill>
                  <a:srgbClr val="000099"/>
                </a:solidFill>
                <a:latin typeface="Times New Roman" panose="02020603050405020304" pitchFamily="18" charset="0"/>
                <a:cs typeface="Times New Roman" panose="02020603050405020304" pitchFamily="18" charset="0"/>
              </a:rPr>
              <a:t>environmental Kuznets curve (EKC), </a:t>
            </a:r>
            <a:r>
              <a:rPr lang="en-US" altLang="en-US" dirty="0">
                <a:latin typeface="Times New Roman" panose="02020603050405020304" pitchFamily="18" charset="0"/>
                <a:cs typeface="Times New Roman" panose="02020603050405020304" pitchFamily="18" charset="0"/>
              </a:rPr>
              <a:t>an inverted U shape, implying that:</a:t>
            </a:r>
            <a:endParaRPr lang="en-US" altLang="en-US" dirty="0">
              <a:solidFill>
                <a:srgbClr val="000099"/>
              </a:solidFill>
              <a:latin typeface="Times New Roman" panose="02020603050405020304" pitchFamily="18" charset="0"/>
              <a:cs typeface="Times New Roman" panose="02020603050405020304" pitchFamily="18" charset="0"/>
            </a:endParaRPr>
          </a:p>
          <a:p>
            <a:pPr lvl="1">
              <a:lnSpc>
                <a:spcPct val="90000"/>
              </a:lnSpc>
            </a:pPr>
            <a:r>
              <a:rPr lang="en-US" altLang="en-US" dirty="0">
                <a:latin typeface="Times New Roman" panose="02020603050405020304" pitchFamily="18" charset="0"/>
                <a:cs typeface="Times New Roman" panose="02020603050405020304" pitchFamily="18" charset="0"/>
              </a:rPr>
              <a:t>Early stages of industrialization are linked to relatively high pollution levels when growth is a priority </a:t>
            </a:r>
          </a:p>
          <a:p>
            <a:pPr lvl="1">
              <a:lnSpc>
                <a:spcPct val="90000"/>
              </a:lnSpc>
            </a:pPr>
            <a:r>
              <a:rPr lang="en-US" altLang="en-US" dirty="0" smtClean="0">
                <a:latin typeface="Times New Roman" panose="02020603050405020304" pitchFamily="18" charset="0"/>
                <a:cs typeface="Times New Roman" panose="02020603050405020304" pitchFamily="18" charset="0"/>
              </a:rPr>
              <a:t>environmental </a:t>
            </a:r>
            <a:r>
              <a:rPr lang="en-US" altLang="en-US" dirty="0">
                <a:latin typeface="Times New Roman" panose="02020603050405020304" pitchFamily="18" charset="0"/>
                <a:cs typeface="Times New Roman" panose="02020603050405020304" pitchFamily="18" charset="0"/>
              </a:rPr>
              <a:t>controls are lenient or nonexistent</a:t>
            </a:r>
          </a:p>
          <a:p>
            <a:pPr lvl="1">
              <a:lnSpc>
                <a:spcPct val="90000"/>
              </a:lnSpc>
            </a:pPr>
            <a:r>
              <a:rPr lang="en-US" altLang="en-US" dirty="0">
                <a:latin typeface="Times New Roman" panose="02020603050405020304" pitchFamily="18" charset="0"/>
                <a:cs typeface="Times New Roman" panose="02020603050405020304" pitchFamily="18" charset="0"/>
              </a:rPr>
              <a:t>More advanced economic development </a:t>
            </a:r>
            <a:r>
              <a:rPr lang="en-US" altLang="en-US" dirty="0" smtClean="0">
                <a:latin typeface="Times New Roman" panose="02020603050405020304" pitchFamily="18" charset="0"/>
                <a:cs typeface="Times New Roman" panose="02020603050405020304" pitchFamily="18" charset="0"/>
                <a:sym typeface="Wingdings" panose="05000000000000000000" pitchFamily="2" charset="2"/>
              </a:rPr>
              <a:t></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greater concern for environmental quality and a strengthening of environmental regulation </a:t>
            </a:r>
          </a:p>
        </p:txBody>
      </p:sp>
    </p:spTree>
    <p:extLst>
      <p:ext uri="{BB962C8B-B14F-4D97-AF65-F5344CB8AC3E}">
        <p14:creationId xmlns:p14="http://schemas.microsoft.com/office/powerpoint/2010/main" val="24588704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8690"/>
                                        </p:tgtEl>
                                        <p:attrNameLst>
                                          <p:attrName>style.visibility</p:attrName>
                                        </p:attrNameLst>
                                      </p:cBhvr>
                                      <p:to>
                                        <p:strVal val="visible"/>
                                      </p:to>
                                    </p:set>
                                    <p:animEffect transition="in" filter="fade">
                                      <p:cBhvr>
                                        <p:cTn id="7" dur="2000"/>
                                        <p:tgtEl>
                                          <p:spTgt spid="4986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8691">
                                            <p:txEl>
                                              <p:pRg st="0" end="0"/>
                                            </p:txEl>
                                          </p:spTgt>
                                        </p:tgtEl>
                                        <p:attrNameLst>
                                          <p:attrName>style.visibility</p:attrName>
                                        </p:attrNameLst>
                                      </p:cBhvr>
                                      <p:to>
                                        <p:strVal val="visible"/>
                                      </p:to>
                                    </p:set>
                                    <p:animEffect transition="in" filter="wipe(left)">
                                      <p:cBhvr>
                                        <p:cTn id="12" dur="500"/>
                                        <p:tgtEl>
                                          <p:spTgt spid="4986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8691">
                                            <p:txEl>
                                              <p:pRg st="1" end="1"/>
                                            </p:txEl>
                                          </p:spTgt>
                                        </p:tgtEl>
                                        <p:attrNameLst>
                                          <p:attrName>style.visibility</p:attrName>
                                        </p:attrNameLst>
                                      </p:cBhvr>
                                      <p:to>
                                        <p:strVal val="visible"/>
                                      </p:to>
                                    </p:set>
                                    <p:animEffect transition="in" filter="wipe(left)">
                                      <p:cBhvr>
                                        <p:cTn id="17" dur="500"/>
                                        <p:tgtEl>
                                          <p:spTgt spid="49869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8691">
                                            <p:txEl>
                                              <p:pRg st="2" end="2"/>
                                            </p:txEl>
                                          </p:spTgt>
                                        </p:tgtEl>
                                        <p:attrNameLst>
                                          <p:attrName>style.visibility</p:attrName>
                                        </p:attrNameLst>
                                      </p:cBhvr>
                                      <p:to>
                                        <p:strVal val="visible"/>
                                      </p:to>
                                    </p:set>
                                    <p:animEffect transition="in" filter="wipe(left)">
                                      <p:cBhvr>
                                        <p:cTn id="22" dur="500"/>
                                        <p:tgtEl>
                                          <p:spTgt spid="49869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98691">
                                            <p:txEl>
                                              <p:pRg st="3" end="3"/>
                                            </p:txEl>
                                          </p:spTgt>
                                        </p:tgtEl>
                                        <p:attrNameLst>
                                          <p:attrName>style.visibility</p:attrName>
                                        </p:attrNameLst>
                                      </p:cBhvr>
                                      <p:to>
                                        <p:strVal val="visible"/>
                                      </p:to>
                                    </p:set>
                                    <p:animEffect transition="in" filter="wipe(left)">
                                      <p:cBhvr>
                                        <p:cTn id="27" dur="500"/>
                                        <p:tgtEl>
                                          <p:spTgt spid="4986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8690" grpId="0"/>
      <p:bldP spid="498691"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3"/>
          <p:cNvSpPr>
            <a:spLocks noGrp="1"/>
          </p:cNvSpPr>
          <p:nvPr>
            <p:ph type="sldNum" sz="quarter" idx="11"/>
          </p:nvPr>
        </p:nvSpPr>
        <p:spPr/>
        <p:txBody>
          <a:bodyPr/>
          <a:lstStyle/>
          <a:p>
            <a:fld id="{CE7D06E3-94CE-4ABA-821F-B1AAA1BAF70D}" type="slidenum">
              <a:rPr lang="en-US" altLang="en-US"/>
              <a:pPr/>
              <a:t>24</a:t>
            </a:fld>
            <a:endParaRPr lang="en-US" altLang="en-US"/>
          </a:p>
        </p:txBody>
      </p:sp>
      <p:sp>
        <p:nvSpPr>
          <p:cNvPr id="681988" name="Rectangle 4"/>
          <p:cNvSpPr>
            <a:spLocks noGrp="1" noChangeArrowheads="1"/>
          </p:cNvSpPr>
          <p:nvPr>
            <p:ph type="title"/>
          </p:nvPr>
        </p:nvSpPr>
        <p:spPr/>
        <p:txBody>
          <a:bodyPr/>
          <a:lstStyle/>
          <a:p>
            <a:r>
              <a:rPr lang="en-US" altLang="en-US" b="1" dirty="0" smtClean="0"/>
              <a:t>Environmental </a:t>
            </a:r>
            <a:r>
              <a:rPr lang="en-US" altLang="en-US" b="1" dirty="0"/>
              <a:t>Kuznets Curve</a:t>
            </a:r>
          </a:p>
        </p:txBody>
      </p:sp>
      <p:grpSp>
        <p:nvGrpSpPr>
          <p:cNvPr id="682002" name="Group 18"/>
          <p:cNvGrpSpPr>
            <a:grpSpLocks/>
          </p:cNvGrpSpPr>
          <p:nvPr/>
        </p:nvGrpSpPr>
        <p:grpSpPr bwMode="auto">
          <a:xfrm>
            <a:off x="322667" y="1775166"/>
            <a:ext cx="4510590" cy="4152086"/>
            <a:chOff x="1393" y="1392"/>
            <a:chExt cx="3304" cy="1943"/>
          </a:xfrm>
        </p:grpSpPr>
        <p:sp>
          <p:nvSpPr>
            <p:cNvPr id="681989" name="Line 5"/>
            <p:cNvSpPr>
              <a:spLocks noChangeShapeType="1"/>
            </p:cNvSpPr>
            <p:nvPr/>
          </p:nvSpPr>
          <p:spPr bwMode="auto">
            <a:xfrm>
              <a:off x="1728" y="1392"/>
              <a:ext cx="0" cy="16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81990" name="Line 6"/>
            <p:cNvSpPr>
              <a:spLocks noChangeShapeType="1"/>
            </p:cNvSpPr>
            <p:nvPr/>
          </p:nvSpPr>
          <p:spPr bwMode="auto">
            <a:xfrm>
              <a:off x="1728" y="3048"/>
              <a:ext cx="2832"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81991" name="Arc 7"/>
            <p:cNvSpPr>
              <a:spLocks/>
            </p:cNvSpPr>
            <p:nvPr/>
          </p:nvSpPr>
          <p:spPr bwMode="auto">
            <a:xfrm flipH="1">
              <a:off x="1728" y="2400"/>
              <a:ext cx="1008" cy="64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28575">
              <a:solidFill>
                <a:srgbClr val="66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81992" name="Freeform 8"/>
            <p:cNvSpPr>
              <a:spLocks/>
            </p:cNvSpPr>
            <p:nvPr/>
          </p:nvSpPr>
          <p:spPr bwMode="auto">
            <a:xfrm>
              <a:off x="2736" y="2400"/>
              <a:ext cx="720" cy="387"/>
            </a:xfrm>
            <a:custGeom>
              <a:avLst/>
              <a:gdLst>
                <a:gd name="T0" fmla="*/ 0 w 1800"/>
                <a:gd name="T1" fmla="*/ 0 h 969"/>
                <a:gd name="T2" fmla="*/ 720 w 1800"/>
                <a:gd name="T3" fmla="*/ 193 h 969"/>
                <a:gd name="T4" fmla="*/ 1440 w 1800"/>
                <a:gd name="T5" fmla="*/ 609 h 969"/>
                <a:gd name="T6" fmla="*/ 1800 w 1800"/>
                <a:gd name="T7" fmla="*/ 969 h 969"/>
              </a:gdLst>
              <a:ahLst/>
              <a:cxnLst>
                <a:cxn ang="0">
                  <a:pos x="T0" y="T1"/>
                </a:cxn>
                <a:cxn ang="0">
                  <a:pos x="T2" y="T3"/>
                </a:cxn>
                <a:cxn ang="0">
                  <a:pos x="T4" y="T5"/>
                </a:cxn>
                <a:cxn ang="0">
                  <a:pos x="T6" y="T7"/>
                </a:cxn>
              </a:cxnLst>
              <a:rect l="0" t="0" r="r" b="b"/>
              <a:pathLst>
                <a:path w="1800" h="969">
                  <a:moveTo>
                    <a:pt x="0" y="0"/>
                  </a:moveTo>
                  <a:cubicBezTo>
                    <a:pt x="240" y="46"/>
                    <a:pt x="480" y="92"/>
                    <a:pt x="720" y="193"/>
                  </a:cubicBezTo>
                  <a:cubicBezTo>
                    <a:pt x="960" y="294"/>
                    <a:pt x="1260" y="480"/>
                    <a:pt x="1440" y="609"/>
                  </a:cubicBezTo>
                  <a:cubicBezTo>
                    <a:pt x="1620" y="738"/>
                    <a:pt x="1740" y="920"/>
                    <a:pt x="1800" y="969"/>
                  </a:cubicBezTo>
                </a:path>
              </a:pathLst>
            </a:custGeom>
            <a:noFill/>
            <a:ln w="28575" cmpd="sng">
              <a:solidFill>
                <a:srgbClr val="66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81993" name="Text Box 9"/>
            <p:cNvSpPr txBox="1">
              <a:spLocks noChangeArrowheads="1"/>
            </p:cNvSpPr>
            <p:nvPr/>
          </p:nvSpPr>
          <p:spPr bwMode="auto">
            <a:xfrm>
              <a:off x="3456" y="1872"/>
              <a:ext cx="1241" cy="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dirty="0">
                  <a:latin typeface="Times New Roman" panose="02020603050405020304" pitchFamily="18" charset="0"/>
                  <a:cs typeface="Times New Roman" panose="02020603050405020304" pitchFamily="18" charset="0"/>
                </a:rPr>
                <a:t>More advanced stages of development</a:t>
              </a:r>
            </a:p>
          </p:txBody>
        </p:sp>
        <p:sp>
          <p:nvSpPr>
            <p:cNvPr id="681994" name="Line 10"/>
            <p:cNvSpPr>
              <a:spLocks noChangeShapeType="1"/>
            </p:cNvSpPr>
            <p:nvPr/>
          </p:nvSpPr>
          <p:spPr bwMode="auto">
            <a:xfrm flipH="1">
              <a:off x="3168" y="2256"/>
              <a:ext cx="288"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81995" name="Line 11"/>
            <p:cNvSpPr>
              <a:spLocks noChangeShapeType="1"/>
            </p:cNvSpPr>
            <p:nvPr/>
          </p:nvSpPr>
          <p:spPr bwMode="auto">
            <a:xfrm>
              <a:off x="2160" y="2112"/>
              <a:ext cx="216"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81996" name="Text Box 12"/>
            <p:cNvSpPr txBox="1">
              <a:spLocks noChangeArrowheads="1"/>
            </p:cNvSpPr>
            <p:nvPr/>
          </p:nvSpPr>
          <p:spPr bwMode="auto">
            <a:xfrm>
              <a:off x="1869" y="1740"/>
              <a:ext cx="1145"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dirty="0">
                  <a:latin typeface="Times New Roman" panose="02020603050405020304" pitchFamily="18" charset="0"/>
                  <a:cs typeface="Times New Roman" panose="02020603050405020304" pitchFamily="18" charset="0"/>
                </a:rPr>
                <a:t>Early stages of industrial development</a:t>
              </a:r>
            </a:p>
          </p:txBody>
        </p:sp>
        <p:sp>
          <p:nvSpPr>
            <p:cNvPr id="681997" name="Text Box 13"/>
            <p:cNvSpPr txBox="1">
              <a:spLocks noChangeArrowheads="1"/>
            </p:cNvSpPr>
            <p:nvPr/>
          </p:nvSpPr>
          <p:spPr bwMode="auto">
            <a:xfrm>
              <a:off x="2268" y="3177"/>
              <a:ext cx="1679" cy="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dirty="0">
                  <a:latin typeface="Stencil" panose="040409050D0802020404" pitchFamily="82" charset="0"/>
                </a:rPr>
                <a:t>Income per capita</a:t>
              </a:r>
            </a:p>
          </p:txBody>
        </p:sp>
        <p:sp>
          <p:nvSpPr>
            <p:cNvPr id="681998" name="Text Box 14"/>
            <p:cNvSpPr txBox="1">
              <a:spLocks noChangeArrowheads="1"/>
            </p:cNvSpPr>
            <p:nvPr/>
          </p:nvSpPr>
          <p:spPr bwMode="auto">
            <a:xfrm rot="16200000">
              <a:off x="1228" y="2087"/>
              <a:ext cx="596" cy="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dirty="0">
                  <a:latin typeface="Stencil" panose="040409050D0802020404" pitchFamily="82" charset="0"/>
                </a:rPr>
                <a:t>Pollution</a:t>
              </a:r>
            </a:p>
          </p:txBody>
        </p:sp>
        <p:sp>
          <p:nvSpPr>
            <p:cNvPr id="682000" name="Text Box 16"/>
            <p:cNvSpPr txBox="1">
              <a:spLocks noChangeArrowheads="1"/>
            </p:cNvSpPr>
            <p:nvPr/>
          </p:nvSpPr>
          <p:spPr bwMode="auto">
            <a:xfrm>
              <a:off x="3494" y="2711"/>
              <a:ext cx="33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a:solidFill>
                    <a:srgbClr val="660066"/>
                  </a:solidFill>
                </a:rPr>
                <a:t>EKC</a:t>
              </a:r>
            </a:p>
          </p:txBody>
        </p:sp>
      </p:grpSp>
      <p:pic>
        <p:nvPicPr>
          <p:cNvPr id="1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9640" y="2038513"/>
            <a:ext cx="6766770" cy="3564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6093600"/>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82002"/>
                                        </p:tgtEl>
                                        <p:attrNameLst>
                                          <p:attrName>style.visibility</p:attrName>
                                        </p:attrNameLst>
                                      </p:cBhvr>
                                      <p:to>
                                        <p:strVal val="visible"/>
                                      </p:to>
                                    </p:set>
                                    <p:animEffect transition="in" filter="dissolve">
                                      <p:cBhvr>
                                        <p:cTn id="7" dur="500"/>
                                        <p:tgtEl>
                                          <p:spTgt spid="6820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129246" y="10650"/>
            <a:ext cx="6727371" cy="3895144"/>
          </a:xfrm>
          <a:prstGeom prst="rect">
            <a:avLst/>
          </a:prstGeom>
        </p:spPr>
      </p:pic>
      <p:sp>
        <p:nvSpPr>
          <p:cNvPr id="3" name="Slide Number Placeholder 2"/>
          <p:cNvSpPr>
            <a:spLocks noGrp="1"/>
          </p:cNvSpPr>
          <p:nvPr>
            <p:ph type="sldNum" sz="quarter" idx="12"/>
          </p:nvPr>
        </p:nvSpPr>
        <p:spPr/>
        <p:txBody>
          <a:bodyPr/>
          <a:lstStyle/>
          <a:p>
            <a:fld id="{AD88E7FC-001B-48F7-939D-145824154CDE}" type="slidenum">
              <a:rPr lang="en-US" smtClean="0"/>
              <a:t>25</a:t>
            </a:fld>
            <a:endParaRPr lang="en-US"/>
          </a:p>
        </p:txBody>
      </p:sp>
      <p:pic>
        <p:nvPicPr>
          <p:cNvPr id="5" name="Picture 4"/>
          <p:cNvPicPr>
            <a:picLocks noChangeAspect="1"/>
          </p:cNvPicPr>
          <p:nvPr/>
        </p:nvPicPr>
        <p:blipFill>
          <a:blip r:embed="rId3"/>
          <a:stretch>
            <a:fillRect/>
          </a:stretch>
        </p:blipFill>
        <p:spPr>
          <a:xfrm>
            <a:off x="5746841" y="3285707"/>
            <a:ext cx="5177245" cy="2733971"/>
          </a:xfrm>
          <a:prstGeom prst="rect">
            <a:avLst/>
          </a:prstGeom>
        </p:spPr>
      </p:pic>
      <p:sp>
        <p:nvSpPr>
          <p:cNvPr id="6" name="TextBox 5"/>
          <p:cNvSpPr txBox="1"/>
          <p:nvPr/>
        </p:nvSpPr>
        <p:spPr>
          <a:xfrm>
            <a:off x="554355" y="6063962"/>
            <a:ext cx="10384971" cy="584775"/>
          </a:xfrm>
          <a:prstGeom prst="rect">
            <a:avLst/>
          </a:prstGeom>
          <a:noFill/>
        </p:spPr>
        <p:txBody>
          <a:bodyPr wrap="square" rtlCol="0">
            <a:spAutoFit/>
          </a:bodyPr>
          <a:lstStyle/>
          <a:p>
            <a:r>
              <a:rPr lang="en-US" sz="1600" dirty="0">
                <a:latin typeface="Times New Roman" panose="02020603050405020304" pitchFamily="18" charset="0"/>
                <a:cs typeface="Times New Roman" panose="02020603050405020304" pitchFamily="18" charset="0"/>
              </a:rPr>
              <a:t>Grunewald, Nicole &amp; </a:t>
            </a:r>
            <a:r>
              <a:rPr lang="en-US" sz="1600" dirty="0" err="1">
                <a:latin typeface="Times New Roman" panose="02020603050405020304" pitchFamily="18" charset="0"/>
                <a:cs typeface="Times New Roman" panose="02020603050405020304" pitchFamily="18" charset="0"/>
              </a:rPr>
              <a:t>Martínez-Zarzoso</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Inmaculada</a:t>
            </a:r>
            <a:r>
              <a:rPr lang="en-US" sz="1600" dirty="0">
                <a:latin typeface="Times New Roman" panose="02020603050405020304" pitchFamily="18" charset="0"/>
                <a:cs typeface="Times New Roman" panose="02020603050405020304" pitchFamily="18" charset="0"/>
              </a:rPr>
              <a:t>. (2010). Driving Factors of Carbon Dioxide Emissions and the Impact from Kyoto Protocol. </a:t>
            </a:r>
            <a:endParaRPr lang="th-TH" sz="1600" dirty="0">
              <a:latin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741045" y="3272201"/>
            <a:ext cx="5005796" cy="2682577"/>
          </a:xfrm>
          <a:prstGeom prst="rect">
            <a:avLst/>
          </a:prstGeom>
        </p:spPr>
      </p:pic>
    </p:spTree>
    <p:extLst>
      <p:ext uri="{BB962C8B-B14F-4D97-AF65-F5344CB8AC3E}">
        <p14:creationId xmlns:p14="http://schemas.microsoft.com/office/powerpoint/2010/main" val="1931295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ctr" eaLnBrk="1" hangingPunct="1">
              <a:defRPr/>
            </a:pPr>
            <a:r>
              <a:rPr lang="en-US" sz="4000" dirty="0">
                <a:latin typeface="Times New Roman" panose="02020603050405020304" pitchFamily="18" charset="0"/>
                <a:cs typeface="Times New Roman" panose="02020603050405020304" pitchFamily="18" charset="0"/>
              </a:rPr>
              <a:t>The Environmental Kuznets Curve</a:t>
            </a:r>
          </a:p>
        </p:txBody>
      </p:sp>
      <p:sp>
        <p:nvSpPr>
          <p:cNvPr id="30723" name="Rectangle 3"/>
          <p:cNvSpPr>
            <a:spLocks noGrp="1" noChangeArrowheads="1"/>
          </p:cNvSpPr>
          <p:nvPr>
            <p:ph type="body" idx="1"/>
          </p:nvPr>
        </p:nvSpPr>
        <p:spPr>
          <a:xfrm>
            <a:off x="838200" y="2086882"/>
            <a:ext cx="10515600" cy="4351338"/>
          </a:xfrm>
        </p:spPr>
        <p:txBody>
          <a:bodyPr>
            <a:normAutofit/>
          </a:bodyPr>
          <a:lstStyle/>
          <a:p>
            <a:pPr eaLnBrk="1" hangingPunct="1">
              <a:lnSpc>
                <a:spcPct val="90000"/>
              </a:lnSpc>
              <a:defRPr/>
            </a:pPr>
            <a:r>
              <a:rPr lang="en-US" b="1" dirty="0">
                <a:latin typeface="Times New Roman" panose="02020603050405020304" pitchFamily="18" charset="0"/>
                <a:cs typeface="Times New Roman" panose="02020603050405020304" pitchFamily="18" charset="0"/>
              </a:rPr>
              <a:t>Why does the curve rise at low levels of development?  </a:t>
            </a:r>
            <a:endParaRPr lang="en-US" b="1" dirty="0" smtClean="0">
              <a:latin typeface="Times New Roman" panose="02020603050405020304" pitchFamily="18" charset="0"/>
              <a:cs typeface="Times New Roman" panose="02020603050405020304" pitchFamily="18" charset="0"/>
            </a:endParaRPr>
          </a:p>
          <a:p>
            <a:pPr marL="0" lvl="1" indent="0">
              <a:spcBef>
                <a:spcPts val="1000"/>
              </a:spcBef>
              <a:buNone/>
              <a:defRPr/>
            </a:pPr>
            <a:r>
              <a:rPr lang="en-US" dirty="0" smtClean="0">
                <a:latin typeface="Times New Roman" panose="02020603050405020304" pitchFamily="18" charset="0"/>
                <a:cs typeface="Times New Roman" panose="02020603050405020304" pitchFamily="18" charset="0"/>
              </a:rPr>
              <a:t>   Pollution </a:t>
            </a:r>
            <a:r>
              <a:rPr lang="en-US" dirty="0">
                <a:latin typeface="Times New Roman" panose="02020603050405020304" pitchFamily="18" charset="0"/>
                <a:cs typeface="Times New Roman" panose="02020603050405020304" pitchFamily="18" charset="0"/>
              </a:rPr>
              <a:t>heaven and race to the bottom</a:t>
            </a:r>
          </a:p>
          <a:p>
            <a:pPr marL="0" indent="0" eaLnBrk="1" hangingPunct="1">
              <a:lnSpc>
                <a:spcPct val="90000"/>
              </a:lnSpc>
              <a:buNone/>
              <a:defRPr/>
            </a:pPr>
            <a:endParaRPr lang="en-US" b="1" dirty="0" smtClean="0">
              <a:latin typeface="Times New Roman" panose="02020603050405020304" pitchFamily="18" charset="0"/>
              <a:cs typeface="Times New Roman" panose="02020603050405020304" pitchFamily="18" charset="0"/>
            </a:endParaRPr>
          </a:p>
          <a:p>
            <a:pPr eaLnBrk="1" hangingPunct="1">
              <a:lnSpc>
                <a:spcPct val="90000"/>
              </a:lnSpc>
              <a:defRPr/>
            </a:pPr>
            <a:r>
              <a:rPr lang="en-US" b="1" dirty="0" smtClean="0">
                <a:latin typeface="Times New Roman" panose="02020603050405020304" pitchFamily="18" charset="0"/>
                <a:cs typeface="Times New Roman" panose="02020603050405020304" pitchFamily="18" charset="0"/>
              </a:rPr>
              <a:t>Why </a:t>
            </a:r>
            <a:r>
              <a:rPr lang="en-US" b="1" dirty="0">
                <a:latin typeface="Times New Roman" panose="02020603050405020304" pitchFamily="18" charset="0"/>
                <a:cs typeface="Times New Roman" panose="02020603050405020304" pitchFamily="18" charset="0"/>
              </a:rPr>
              <a:t>does pollution tend to fall at higher levels of development?  </a:t>
            </a:r>
            <a:endParaRPr lang="en-US" b="1" dirty="0" smtClean="0">
              <a:latin typeface="Times New Roman" panose="02020603050405020304" pitchFamily="18" charset="0"/>
              <a:cs typeface="Times New Roman" panose="02020603050405020304" pitchFamily="18" charset="0"/>
            </a:endParaRPr>
          </a:p>
          <a:p>
            <a:pPr eaLnBrk="1" hangingPunct="1">
              <a:lnSpc>
                <a:spcPct val="90000"/>
              </a:lnSpc>
              <a:defRPr/>
            </a:pPr>
            <a:endParaRPr lang="en-US" b="1" dirty="0" smtClean="0">
              <a:latin typeface="Times New Roman" panose="02020603050405020304" pitchFamily="18" charset="0"/>
              <a:cs typeface="Times New Roman" panose="02020603050405020304" pitchFamily="18" charset="0"/>
            </a:endParaRPr>
          </a:p>
          <a:p>
            <a:pPr lvl="1">
              <a:defRPr/>
            </a:pPr>
            <a:r>
              <a:rPr lang="en-GB" altLang="en-US" sz="2400" dirty="0">
                <a:latin typeface="Times New Roman" panose="02020603050405020304" pitchFamily="18" charset="0"/>
                <a:cs typeface="Times New Roman" panose="02020603050405020304" pitchFamily="18" charset="0"/>
              </a:rPr>
              <a:t>The stringency of environmental regulation reflect the population’s preference for environmental quality. </a:t>
            </a:r>
            <a:r>
              <a:rPr lang="en-GB" altLang="en-US" sz="2400" dirty="0" smtClean="0">
                <a:latin typeface="Times New Roman" panose="02020603050405020304" pitchFamily="18" charset="0"/>
                <a:cs typeface="Times New Roman" panose="02020603050405020304" pitchFamily="18" charset="0"/>
              </a:rPr>
              <a:t> Higher income </a:t>
            </a:r>
            <a:r>
              <a:rPr lang="en-GB" altLang="en-US" sz="2400" dirty="0" smtClean="0">
                <a:latin typeface="Times New Roman" panose="02020603050405020304" pitchFamily="18" charset="0"/>
                <a:cs typeface="Times New Roman" panose="02020603050405020304" pitchFamily="18" charset="0"/>
                <a:sym typeface="Wingdings" panose="05000000000000000000" pitchFamily="2" charset="2"/>
              </a:rPr>
              <a:t> Greener preference</a:t>
            </a:r>
            <a:endParaRPr lang="en-GB" altLang="en-US" sz="2400" dirty="0">
              <a:latin typeface="Times New Roman" panose="02020603050405020304" pitchFamily="18" charset="0"/>
              <a:cs typeface="Times New Roman" panose="02020603050405020304" pitchFamily="18" charset="0"/>
            </a:endParaRPr>
          </a:p>
          <a:p>
            <a:pPr eaLnBrk="1" hangingPunct="1">
              <a:lnSpc>
                <a:spcPct val="90000"/>
              </a:lnSpc>
              <a:defRPr/>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6759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2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072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noAutofit/>
          </a:bodyPr>
          <a:lstStyle/>
          <a:p>
            <a:pPr algn="ctr"/>
            <a:r>
              <a:rPr lang="en-GB" altLang="en-US" sz="2400" dirty="0" smtClean="0">
                <a:latin typeface="Times New Roman" panose="02020603050405020304" pitchFamily="18" charset="0"/>
                <a:cs typeface="Times New Roman" panose="02020603050405020304" pitchFamily="18" charset="0"/>
              </a:rPr>
              <a:t>Trade and Environment </a:t>
            </a:r>
            <a:br>
              <a:rPr lang="en-GB" altLang="en-US" sz="2400" dirty="0" smtClean="0">
                <a:latin typeface="Times New Roman" panose="02020603050405020304" pitchFamily="18" charset="0"/>
                <a:cs typeface="Times New Roman" panose="02020603050405020304" pitchFamily="18" charset="0"/>
              </a:rPr>
            </a:br>
            <a:r>
              <a:rPr lang="en-GB" altLang="en-US" sz="2400" dirty="0" smtClean="0">
                <a:latin typeface="Times New Roman" panose="02020603050405020304" pitchFamily="18" charset="0"/>
                <a:cs typeface="Times New Roman" panose="02020603050405020304" pitchFamily="18" charset="0"/>
              </a:rPr>
              <a:t>Scale</a:t>
            </a:r>
            <a:r>
              <a:rPr lang="en-GB" altLang="en-US" sz="2400" dirty="0">
                <a:latin typeface="Times New Roman" panose="02020603050405020304" pitchFamily="18" charset="0"/>
                <a:cs typeface="Times New Roman" panose="02020603050405020304" pitchFamily="18" charset="0"/>
              </a:rPr>
              <a:t>, composition and technique effects: </a:t>
            </a:r>
            <a:r>
              <a:rPr lang="en-GB" altLang="en-US" sz="2400" dirty="0" smtClean="0">
                <a:latin typeface="Times New Roman" panose="02020603050405020304" pitchFamily="18" charset="0"/>
                <a:cs typeface="Times New Roman" panose="02020603050405020304" pitchFamily="18" charset="0"/>
              </a:rPr>
              <a:t/>
            </a:r>
            <a:br>
              <a:rPr lang="en-GB" altLang="en-US"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Environmental Impacts of a North American Free Trade Agreement</a:t>
            </a:r>
            <a:br>
              <a:rPr lang="en-US" sz="2400" dirty="0">
                <a:latin typeface="Times New Roman" panose="02020603050405020304" pitchFamily="18" charset="0"/>
                <a:cs typeface="Times New Roman" panose="02020603050405020304" pitchFamily="18" charset="0"/>
              </a:rPr>
            </a:br>
            <a:r>
              <a:rPr lang="en-GB" altLang="en-US" sz="2400" dirty="0" smtClean="0">
                <a:latin typeface="Times New Roman" panose="02020603050405020304" pitchFamily="18" charset="0"/>
                <a:cs typeface="Times New Roman" panose="02020603050405020304" pitchFamily="18" charset="0"/>
              </a:rPr>
              <a:t>Grossman </a:t>
            </a:r>
            <a:r>
              <a:rPr lang="en-GB" altLang="en-US" sz="2400" dirty="0">
                <a:latin typeface="Times New Roman" panose="02020603050405020304" pitchFamily="18" charset="0"/>
                <a:cs typeface="Times New Roman" panose="02020603050405020304" pitchFamily="18" charset="0"/>
              </a:rPr>
              <a:t>and Krueger (1993)</a:t>
            </a:r>
          </a:p>
        </p:txBody>
      </p:sp>
      <p:sp>
        <p:nvSpPr>
          <p:cNvPr id="23555" name="Content Placeholder 2"/>
          <p:cNvSpPr>
            <a:spLocks noGrp="1"/>
          </p:cNvSpPr>
          <p:nvPr>
            <p:ph idx="1"/>
          </p:nvPr>
        </p:nvSpPr>
        <p:spPr>
          <a:xfrm>
            <a:off x="1110457" y="1863725"/>
            <a:ext cx="10243343" cy="4608512"/>
          </a:xfrm>
        </p:spPr>
        <p:txBody>
          <a:bodyPr/>
          <a:lstStyle/>
          <a:p>
            <a:pPr eaLnBrk="1" hangingPunct="1">
              <a:defRPr/>
            </a:pPr>
            <a:r>
              <a:rPr lang="en-GB" altLang="en-US" sz="2400" dirty="0">
                <a:latin typeface="Times New Roman" panose="02020603050405020304" pitchFamily="18" charset="0"/>
                <a:cs typeface="Times New Roman" panose="02020603050405020304" pitchFamily="18" charset="0"/>
              </a:rPr>
              <a:t>G &amp; K give a useful decomposition for thinking about the reasons underlying changes in emissions. </a:t>
            </a:r>
          </a:p>
          <a:p>
            <a:pPr eaLnBrk="1" hangingPunct="1">
              <a:defRPr/>
            </a:pPr>
            <a:r>
              <a:rPr lang="en-GB" altLang="en-US" sz="2400" dirty="0" smtClean="0">
                <a:latin typeface="Times New Roman" panose="02020603050405020304" pitchFamily="18" charset="0"/>
                <a:cs typeface="Times New Roman" panose="02020603050405020304" pitchFamily="18" charset="0"/>
              </a:rPr>
              <a:t>Emissions </a:t>
            </a:r>
            <a:r>
              <a:rPr lang="en-GB" altLang="en-US" sz="2400" dirty="0">
                <a:latin typeface="Times New Roman" panose="02020603050405020304" pitchFamily="18" charset="0"/>
                <a:cs typeface="Times New Roman" panose="02020603050405020304" pitchFamily="18" charset="0"/>
              </a:rPr>
              <a:t>are by definition equal to the overall scale of activity </a:t>
            </a:r>
            <a:r>
              <a:rPr lang="en-GB" altLang="en-US" sz="2400" i="1" dirty="0">
                <a:latin typeface="Times New Roman" panose="02020603050405020304" pitchFamily="18" charset="0"/>
                <a:cs typeface="Times New Roman" panose="02020603050405020304" pitchFamily="18" charset="0"/>
              </a:rPr>
              <a:t>S</a:t>
            </a:r>
            <a:r>
              <a:rPr lang="en-GB" altLang="en-US" sz="2400" dirty="0">
                <a:latin typeface="Times New Roman" panose="02020603050405020304" pitchFamily="18" charset="0"/>
                <a:cs typeface="Times New Roman" panose="02020603050405020304" pitchFamily="18" charset="0"/>
              </a:rPr>
              <a:t>, multiplied by the share of dirty goods in total output </a:t>
            </a:r>
            <a:r>
              <a:rPr lang="en-GB" altLang="en-US" sz="2400" i="1" dirty="0">
                <a:latin typeface="Times New Roman" panose="02020603050405020304" pitchFamily="18" charset="0"/>
                <a:cs typeface="Times New Roman" panose="02020603050405020304" pitchFamily="18" charset="0"/>
              </a:rPr>
              <a:t>σ</a:t>
            </a:r>
            <a:r>
              <a:rPr lang="en-GB" altLang="en-US" sz="2400" dirty="0">
                <a:latin typeface="Times New Roman" panose="02020603050405020304" pitchFamily="18" charset="0"/>
                <a:cs typeface="Times New Roman" panose="02020603050405020304" pitchFamily="18" charset="0"/>
              </a:rPr>
              <a:t>, multiplied by the emissions per unit of the dirty good, </a:t>
            </a:r>
            <a:r>
              <a:rPr lang="en-GB" altLang="en-US" sz="2400" i="1" dirty="0">
                <a:latin typeface="Times New Roman" panose="02020603050405020304" pitchFamily="18" charset="0"/>
                <a:cs typeface="Times New Roman" panose="02020603050405020304" pitchFamily="18" charset="0"/>
              </a:rPr>
              <a:t>e.</a:t>
            </a:r>
            <a:r>
              <a:rPr lang="en-GB" altLang="en-US" sz="2400" dirty="0">
                <a:latin typeface="Times New Roman" panose="02020603050405020304" pitchFamily="18" charset="0"/>
                <a:cs typeface="Times New Roman" panose="02020603050405020304" pitchFamily="18" charset="0"/>
              </a:rPr>
              <a:t> </a:t>
            </a:r>
          </a:p>
          <a:p>
            <a:pPr eaLnBrk="1" hangingPunct="1">
              <a:buFont typeface="Arial" panose="020B0604020202020204" pitchFamily="34" charset="0"/>
              <a:buNone/>
              <a:defRPr/>
            </a:pPr>
            <a:r>
              <a:rPr lang="en-GB" altLang="en-US" sz="2400" dirty="0">
                <a:latin typeface="Times New Roman" panose="02020603050405020304" pitchFamily="18" charset="0"/>
                <a:cs typeface="Times New Roman" panose="02020603050405020304" pitchFamily="18" charset="0"/>
              </a:rPr>
              <a:t>		</a:t>
            </a:r>
          </a:p>
          <a:p>
            <a:pPr marL="0" indent="0">
              <a:buNone/>
              <a:defRPr/>
            </a:pPr>
            <a:endParaRPr lang="en-GB" altLang="en-US" sz="2400" dirty="0">
              <a:latin typeface="Times New Roman" panose="02020603050405020304" pitchFamily="18" charset="0"/>
              <a:cs typeface="Times New Roman" panose="02020603050405020304" pitchFamily="18" charset="0"/>
            </a:endParaRPr>
          </a:p>
        </p:txBody>
      </p:sp>
      <p:graphicFrame>
        <p:nvGraphicFramePr>
          <p:cNvPr id="26628" name="Object 2"/>
          <p:cNvGraphicFramePr>
            <a:graphicFrameLocks noChangeAspect="1"/>
          </p:cNvGraphicFramePr>
          <p:nvPr>
            <p:extLst>
              <p:ext uri="{D42A27DB-BD31-4B8C-83A1-F6EECF244321}">
                <p14:modId xmlns:p14="http://schemas.microsoft.com/office/powerpoint/2010/main" val="1392800524"/>
              </p:ext>
            </p:extLst>
          </p:nvPr>
        </p:nvGraphicFramePr>
        <p:xfrm>
          <a:off x="4967287" y="3953306"/>
          <a:ext cx="1128713" cy="346075"/>
        </p:xfrm>
        <a:graphic>
          <a:graphicData uri="http://schemas.openxmlformats.org/presentationml/2006/ole">
            <mc:AlternateContent xmlns:mc="http://schemas.openxmlformats.org/markup-compatibility/2006">
              <mc:Choice xmlns:v="urn:schemas-microsoft-com:vml" Requires="v">
                <p:oleObj spid="_x0000_s1058" name="Equation" r:id="rId3" imgW="660113" imgH="203112" progId="Equation.3">
                  <p:embed/>
                </p:oleObj>
              </mc:Choice>
              <mc:Fallback>
                <p:oleObj name="Equation" r:id="rId3" imgW="660113" imgH="203112"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7287" y="3953306"/>
                        <a:ext cx="1128713"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Content Placeholder 2"/>
          <p:cNvSpPr txBox="1">
            <a:spLocks/>
          </p:cNvSpPr>
          <p:nvPr/>
        </p:nvSpPr>
        <p:spPr>
          <a:xfrm>
            <a:off x="574766" y="4558937"/>
            <a:ext cx="10920548" cy="162213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TH Sarabun New" panose="020B0500040200020003" pitchFamily="34" charset="-34"/>
                <a:ea typeface="+mn-ea"/>
                <a:cs typeface="TH Sarabun New" panose="020B0500040200020003" pitchFamily="34" charset="-34"/>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TH Sarabun New" panose="020B0500040200020003" pitchFamily="34" charset="-34"/>
                <a:ea typeface="+mn-ea"/>
                <a:cs typeface="TH Sarabun New" panose="020B0500040200020003" pitchFamily="34" charset="-34"/>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H Sarabun New" panose="020B0500040200020003" pitchFamily="34" charset="-34"/>
                <a:ea typeface="+mn-ea"/>
                <a:cs typeface="TH Sarabun New" panose="020B0500040200020003" pitchFamily="34" charset="-34"/>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H Sarabun New" panose="020B0500040200020003" pitchFamily="34" charset="-34"/>
                <a:ea typeface="+mn-ea"/>
                <a:cs typeface="TH Sarabun New" panose="020B0500040200020003" pitchFamily="34" charset="-34"/>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H Sarabun New" panose="020B0500040200020003" pitchFamily="34" charset="-34"/>
                <a:ea typeface="+mn-ea"/>
                <a:cs typeface="TH Sarabun New" panose="020B0500040200020003" pitchFamily="34" charset="-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GB" altLang="en-US" sz="2400" dirty="0" smtClean="0">
                <a:latin typeface="Times New Roman" panose="02020603050405020304" pitchFamily="18" charset="0"/>
                <a:cs typeface="Times New Roman" panose="02020603050405020304" pitchFamily="18" charset="0"/>
              </a:rPr>
              <a:t>      This says  that the percentage change in emissions is equal to</a:t>
            </a:r>
          </a:p>
          <a:p>
            <a:pPr marL="0" indent="0">
              <a:buFont typeface="Arial" panose="020B0604020202020204" pitchFamily="34" charset="0"/>
              <a:buNone/>
              <a:defRPr/>
            </a:pPr>
            <a:r>
              <a:rPr lang="en-GB" altLang="en-US" sz="2400" dirty="0" smtClean="0">
                <a:solidFill>
                  <a:srgbClr val="FF0000"/>
                </a:solidFill>
                <a:latin typeface="Times New Roman" panose="02020603050405020304" pitchFamily="18" charset="0"/>
                <a:cs typeface="Times New Roman" panose="02020603050405020304" pitchFamily="18" charset="0"/>
              </a:rPr>
              <a:t>the percentage change in the scale of output </a:t>
            </a:r>
            <a:r>
              <a:rPr lang="en-GB" altLang="en-US" sz="2400" dirty="0" smtClean="0">
                <a:latin typeface="Times New Roman" panose="02020603050405020304" pitchFamily="18" charset="0"/>
                <a:cs typeface="Times New Roman" panose="02020603050405020304" pitchFamily="18" charset="0"/>
              </a:rPr>
              <a:t>plus </a:t>
            </a:r>
            <a:r>
              <a:rPr lang="en-GB" altLang="en-US" sz="2400" dirty="0" smtClean="0">
                <a:solidFill>
                  <a:schemeClr val="accent1">
                    <a:lumMod val="75000"/>
                  </a:schemeClr>
                </a:solidFill>
                <a:latin typeface="Times New Roman" panose="02020603050405020304" pitchFamily="18" charset="0"/>
                <a:cs typeface="Times New Roman" panose="02020603050405020304" pitchFamily="18" charset="0"/>
              </a:rPr>
              <a:t>the percentage change in the share of the dirty commodity</a:t>
            </a:r>
            <a:r>
              <a:rPr lang="en-GB" altLang="en-US" sz="2400" dirty="0" smtClean="0">
                <a:latin typeface="Times New Roman" panose="02020603050405020304" pitchFamily="18" charset="0"/>
                <a:cs typeface="Times New Roman" panose="02020603050405020304" pitchFamily="18" charset="0"/>
              </a:rPr>
              <a:t> plus </a:t>
            </a:r>
            <a:r>
              <a:rPr lang="en-GB" altLang="en-US" sz="2400" dirty="0" smtClean="0">
                <a:solidFill>
                  <a:schemeClr val="accent6">
                    <a:lumMod val="75000"/>
                  </a:schemeClr>
                </a:solidFill>
                <a:latin typeface="Times New Roman" panose="02020603050405020304" pitchFamily="18" charset="0"/>
                <a:cs typeface="Times New Roman" panose="02020603050405020304" pitchFamily="18" charset="0"/>
              </a:rPr>
              <a:t>the percentage change in emissions intensity of the dirty commodity. </a:t>
            </a:r>
          </a:p>
          <a:p>
            <a:pPr>
              <a:buFont typeface="Arial" panose="020B0604020202020204" pitchFamily="34" charset="0"/>
              <a:buNone/>
              <a:defRPr/>
            </a:pPr>
            <a:endParaRPr lang="en-GB" altLang="en-US" sz="2400" dirty="0" smtClean="0">
              <a:latin typeface="Times New Roman" panose="02020603050405020304" pitchFamily="18" charset="0"/>
              <a:cs typeface="Times New Roman" panose="02020603050405020304" pitchFamily="18" charset="0"/>
            </a:endParaRPr>
          </a:p>
          <a:p>
            <a:pPr>
              <a:defRPr/>
            </a:pPr>
            <a:endParaRPr lang="en-GB"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07178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GB" altLang="en-US" sz="3600" dirty="0">
                <a:latin typeface="Times New Roman" panose="02020603050405020304" pitchFamily="18" charset="0"/>
                <a:cs typeface="Times New Roman" panose="02020603050405020304" pitchFamily="18" charset="0"/>
              </a:rPr>
              <a:t>Scale</a:t>
            </a:r>
            <a:r>
              <a:rPr lang="th-TH" altLang="en-US" sz="3600" dirty="0">
                <a:latin typeface="Times New Roman" panose="02020603050405020304" pitchFamily="18" charset="0"/>
                <a:cs typeface="Times New Roman" panose="02020603050405020304" pitchFamily="18" charset="0"/>
              </a:rPr>
              <a:t> </a:t>
            </a:r>
            <a:r>
              <a:rPr lang="en-GB" altLang="en-US" sz="3600" dirty="0">
                <a:latin typeface="Times New Roman" panose="02020603050405020304" pitchFamily="18" charset="0"/>
                <a:cs typeface="Times New Roman" panose="02020603050405020304" pitchFamily="18" charset="0"/>
              </a:rPr>
              <a:t>effects:</a:t>
            </a:r>
          </a:p>
        </p:txBody>
      </p:sp>
      <p:sp>
        <p:nvSpPr>
          <p:cNvPr id="3" name="Content Placeholder 2"/>
          <p:cNvSpPr>
            <a:spLocks noGrp="1"/>
          </p:cNvSpPr>
          <p:nvPr>
            <p:ph idx="1"/>
          </p:nvPr>
        </p:nvSpPr>
        <p:spPr>
          <a:xfrm>
            <a:off x="641564" y="2043658"/>
            <a:ext cx="10474928" cy="2502217"/>
          </a:xfrm>
        </p:spPr>
        <p:txBody>
          <a:bodyPr rtlCol="0">
            <a:noAutofit/>
          </a:bodyPr>
          <a:lstStyle/>
          <a:p>
            <a:pPr>
              <a:defRPr/>
            </a:pPr>
            <a:r>
              <a:rPr lang="en-GB" sz="2400" dirty="0">
                <a:latin typeface="Times New Roman" pitchFamily="18" charset="0"/>
                <a:cs typeface="Times New Roman" pitchFamily="18" charset="0"/>
              </a:rPr>
              <a:t>Trade liberalisation boosts market access which will generate economic growth, so likely to lead to an increase in the scale of economic activity. </a:t>
            </a:r>
          </a:p>
          <a:p>
            <a:pPr>
              <a:defRPr/>
            </a:pPr>
            <a:endParaRPr lang="en-GB" sz="2400" dirty="0">
              <a:latin typeface="Times New Roman" pitchFamily="18" charset="0"/>
              <a:cs typeface="Times New Roman" pitchFamily="18" charset="0"/>
            </a:endParaRPr>
          </a:p>
          <a:p>
            <a:pPr>
              <a:defRPr/>
            </a:pPr>
            <a:r>
              <a:rPr lang="en-GB" sz="2400" dirty="0">
                <a:latin typeface="Times New Roman" pitchFamily="18" charset="0"/>
                <a:cs typeface="Times New Roman" pitchFamily="18" charset="0"/>
              </a:rPr>
              <a:t>Other things being equal the </a:t>
            </a:r>
            <a:r>
              <a:rPr lang="en-GB" sz="2400" u="sng" dirty="0">
                <a:latin typeface="Times New Roman" pitchFamily="18" charset="0"/>
                <a:cs typeface="Times New Roman" pitchFamily="18" charset="0"/>
              </a:rPr>
              <a:t>scale effect </a:t>
            </a:r>
            <a:r>
              <a:rPr lang="en-GB" sz="2400" dirty="0">
                <a:latin typeface="Times New Roman" pitchFamily="18" charset="0"/>
                <a:cs typeface="Times New Roman" pitchFamily="18" charset="0"/>
              </a:rPr>
              <a:t>will be environmentally damaging. </a:t>
            </a:r>
          </a:p>
          <a:p>
            <a:pPr>
              <a:defRPr/>
            </a:pPr>
            <a:endParaRPr lang="en-GB" sz="2400" dirty="0">
              <a:latin typeface="Times New Roman" pitchFamily="18" charset="0"/>
              <a:cs typeface="Times New Roman" pitchFamily="18" charset="0"/>
            </a:endParaRPr>
          </a:p>
          <a:p>
            <a:pPr marL="0" indent="0">
              <a:buNone/>
              <a:defRPr/>
            </a:pPr>
            <a:endParaRPr lang="en-GB" sz="2400" dirty="0">
              <a:latin typeface="Times New Roman" pitchFamily="18" charset="0"/>
              <a:cs typeface="Times New Roman" pitchFamily="18" charset="0"/>
            </a:endParaRPr>
          </a:p>
        </p:txBody>
      </p:sp>
    </p:spTree>
    <p:extLst>
      <p:ext uri="{BB962C8B-B14F-4D97-AF65-F5344CB8AC3E}">
        <p14:creationId xmlns:p14="http://schemas.microsoft.com/office/powerpoint/2010/main" val="41228289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US" altLang="en-US" sz="3600">
                <a:latin typeface="Times New Roman" panose="02020603050405020304" pitchFamily="18" charset="0"/>
                <a:cs typeface="Times New Roman" panose="02020603050405020304" pitchFamily="18" charset="0"/>
              </a:rPr>
              <a:t>C</a:t>
            </a:r>
            <a:r>
              <a:rPr lang="en-GB" altLang="en-US" sz="3600">
                <a:latin typeface="Times New Roman" panose="02020603050405020304" pitchFamily="18" charset="0"/>
                <a:cs typeface="Times New Roman" panose="02020603050405020304" pitchFamily="18" charset="0"/>
              </a:rPr>
              <a:t>omposition effects:</a:t>
            </a:r>
          </a:p>
        </p:txBody>
      </p:sp>
      <p:sp>
        <p:nvSpPr>
          <p:cNvPr id="3" name="Content Placeholder 2"/>
          <p:cNvSpPr>
            <a:spLocks noGrp="1"/>
          </p:cNvSpPr>
          <p:nvPr>
            <p:ph idx="1"/>
          </p:nvPr>
        </p:nvSpPr>
        <p:spPr>
          <a:xfrm>
            <a:off x="838200" y="1341439"/>
            <a:ext cx="10515600" cy="4924425"/>
          </a:xfrm>
        </p:spPr>
        <p:txBody>
          <a:bodyPr rtlCol="0">
            <a:noAutofit/>
          </a:bodyPr>
          <a:lstStyle/>
          <a:p>
            <a:pPr marL="0" indent="0">
              <a:buNone/>
              <a:defRPr/>
            </a:pPr>
            <a:endParaRPr lang="en-GB" sz="2800" dirty="0">
              <a:latin typeface="Times New Roman" pitchFamily="18" charset="0"/>
              <a:cs typeface="Times New Roman" pitchFamily="18" charset="0"/>
            </a:endParaRPr>
          </a:p>
          <a:p>
            <a:pPr>
              <a:defRPr/>
            </a:pPr>
            <a:r>
              <a:rPr lang="en-GB" sz="2800" dirty="0">
                <a:latin typeface="Times New Roman" pitchFamily="18" charset="0"/>
                <a:cs typeface="Times New Roman" pitchFamily="18" charset="0"/>
              </a:rPr>
              <a:t>Trade liberalisation is also likely to alter the </a:t>
            </a:r>
            <a:r>
              <a:rPr lang="en-GB" sz="2800" b="1" dirty="0">
                <a:latin typeface="Times New Roman" pitchFamily="18" charset="0"/>
                <a:cs typeface="Times New Roman" pitchFamily="18" charset="0"/>
              </a:rPr>
              <a:t>composition</a:t>
            </a:r>
            <a:r>
              <a:rPr lang="en-GB" sz="2800" dirty="0">
                <a:latin typeface="Times New Roman" pitchFamily="18" charset="0"/>
                <a:cs typeface="Times New Roman" pitchFamily="18" charset="0"/>
              </a:rPr>
              <a:t> of output. </a:t>
            </a:r>
          </a:p>
          <a:p>
            <a:pPr lvl="1">
              <a:defRPr/>
            </a:pPr>
            <a:r>
              <a:rPr lang="en-GB" sz="2400" dirty="0">
                <a:latin typeface="Times New Roman" pitchFamily="18" charset="0"/>
                <a:cs typeface="Times New Roman" pitchFamily="18" charset="0"/>
              </a:rPr>
              <a:t>If a country enjoys a relative abundance of the environmental factor of production then that country will increasingly specialise in the production of environmentally intensive ‘dirty’ commodities. </a:t>
            </a:r>
          </a:p>
          <a:p>
            <a:pPr lvl="1">
              <a:defRPr/>
            </a:pPr>
            <a:r>
              <a:rPr lang="en-GB" sz="2400" dirty="0">
                <a:latin typeface="Times New Roman" pitchFamily="18" charset="0"/>
                <a:cs typeface="Times New Roman" pitchFamily="18" charset="0"/>
              </a:rPr>
              <a:t>Similarly, if a country possesses a relative abundance of capital then that country will specialise in the production of capital intensive commodities. In fact many goods are both capital intensive and environmentally intensive. </a:t>
            </a:r>
          </a:p>
          <a:p>
            <a:pPr>
              <a:defRPr/>
            </a:pPr>
            <a:r>
              <a:rPr lang="en-GB" sz="2800" dirty="0">
                <a:latin typeface="Times New Roman" pitchFamily="18" charset="0"/>
                <a:cs typeface="Times New Roman" pitchFamily="18" charset="0"/>
              </a:rPr>
              <a:t>The overall effect of the </a:t>
            </a:r>
            <a:r>
              <a:rPr lang="en-GB" sz="2800" u="sng" dirty="0">
                <a:latin typeface="Times New Roman" pitchFamily="18" charset="0"/>
                <a:cs typeface="Times New Roman" pitchFamily="18" charset="0"/>
              </a:rPr>
              <a:t>composition effect </a:t>
            </a:r>
            <a:r>
              <a:rPr lang="en-GB" sz="2800" dirty="0">
                <a:latin typeface="Times New Roman" pitchFamily="18" charset="0"/>
                <a:cs typeface="Times New Roman" pitchFamily="18" charset="0"/>
              </a:rPr>
              <a:t>on the environment is therefore ambiguous. </a:t>
            </a:r>
          </a:p>
          <a:p>
            <a:pPr marL="0" indent="0">
              <a:buNone/>
              <a:defRPr/>
            </a:pP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20473526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GB" altLang="en-US" smtClean="0">
                <a:latin typeface="Times New Roman" panose="02020603050405020304" pitchFamily="18" charset="0"/>
                <a:cs typeface="Times New Roman" panose="02020603050405020304" pitchFamily="18" charset="0"/>
              </a:rPr>
              <a:t>Technique effects:</a:t>
            </a:r>
            <a:endParaRPr lang="en-US" altLang="en-US"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52450" y="1690688"/>
            <a:ext cx="11087100" cy="3436937"/>
          </a:xfrm>
        </p:spPr>
        <p:txBody>
          <a:bodyPr>
            <a:noAutofit/>
          </a:bodyPr>
          <a:lstStyle/>
          <a:p>
            <a:pPr marL="0" indent="0">
              <a:buNone/>
              <a:defRPr/>
            </a:pPr>
            <a:r>
              <a:rPr lang="en-US" sz="2400" dirty="0">
                <a:latin typeface="Times New Roman" panose="02020603050405020304" pitchFamily="18" charset="0"/>
                <a:cs typeface="Times New Roman" panose="02020603050405020304" pitchFamily="18" charset="0"/>
              </a:rPr>
              <a:t>technological dissemination through trade </a:t>
            </a:r>
            <a:r>
              <a:rPr lang="en-US" sz="2400" dirty="0" smtClean="0">
                <a:latin typeface="Times New Roman" panose="02020603050405020304" pitchFamily="18" charset="0"/>
                <a:cs typeface="Times New Roman" panose="02020603050405020304" pitchFamily="18" charset="0"/>
              </a:rPr>
              <a:t>liberalization</a:t>
            </a:r>
          </a:p>
          <a:p>
            <a:pPr marL="0" indent="0">
              <a:buNone/>
              <a:defRPr/>
            </a:pPr>
            <a:endParaRPr lang="en-US" sz="2400" dirty="0">
              <a:latin typeface="Times New Roman" panose="02020603050405020304" pitchFamily="18" charset="0"/>
              <a:cs typeface="Times New Roman" panose="02020603050405020304" pitchFamily="18" charset="0"/>
            </a:endParaRPr>
          </a:p>
          <a:p>
            <a:pPr marL="385763" indent="-385763">
              <a:buFont typeface="+mj-lt"/>
              <a:buAutoNum type="arabicPeriod"/>
              <a:defRPr/>
            </a:pPr>
            <a:r>
              <a:rPr lang="en-US" sz="2400" dirty="0">
                <a:latin typeface="Times New Roman" panose="02020603050405020304" pitchFamily="18" charset="0"/>
                <a:cs typeface="Times New Roman" panose="02020603050405020304" pitchFamily="18" charset="0"/>
              </a:rPr>
              <a:t>through the importation of innovations embodied in both intermediate goods and capital goods (e.g. machinery or equipment used in the production of other goods and services) which a country could not have produced on its own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385763" indent="-385763">
              <a:buFont typeface="+mj-lt"/>
              <a:buAutoNum type="arabicPeriod"/>
              <a:defRPr/>
            </a:pPr>
            <a:r>
              <a:rPr lang="en-US" sz="2400" dirty="0">
                <a:latin typeface="Times New Roman" panose="02020603050405020304" pitchFamily="18" charset="0"/>
                <a:cs typeface="Times New Roman" panose="02020603050405020304" pitchFamily="18" charset="0"/>
              </a:rPr>
              <a:t>the transfer of knowledge about new production methods and design from developed countries. </a:t>
            </a:r>
            <a:endParaRPr lang="en-US" sz="2400" dirty="0" smtClean="0">
              <a:latin typeface="Times New Roman" panose="02020603050405020304" pitchFamily="18" charset="0"/>
              <a:cs typeface="Times New Roman" panose="02020603050405020304" pitchFamily="18" charset="0"/>
            </a:endParaRPr>
          </a:p>
          <a:p>
            <a:pPr marL="0" indent="0">
              <a:buNone/>
              <a:defRPr/>
            </a:pPr>
            <a:r>
              <a:rPr lang="en-GB" sz="2400" dirty="0">
                <a:latin typeface="Times New Roman" pitchFamily="18" charset="0"/>
                <a:cs typeface="Times New Roman" pitchFamily="18" charset="0"/>
              </a:rPr>
              <a:t>As trade liberalisation increases per capita income levels the public will call for greater environmental quality</a:t>
            </a:r>
            <a:r>
              <a:rPr lang="en-GB" sz="2400" dirty="0" smtClean="0">
                <a:latin typeface="Times New Roman" pitchFamily="18" charset="0"/>
                <a:cs typeface="Times New Roman" pitchFamily="18" charset="0"/>
              </a:rPr>
              <a:t>.</a:t>
            </a:r>
          </a:p>
          <a:p>
            <a:pPr lvl="1">
              <a:defRPr/>
            </a:pPr>
            <a:r>
              <a:rPr lang="en-GB" sz="2400" dirty="0">
                <a:latin typeface="Times New Roman" pitchFamily="18" charset="0"/>
                <a:cs typeface="Times New Roman" pitchFamily="18" charset="0"/>
              </a:rPr>
              <a:t>compelling producers to adopt different production techniques and new technology.</a:t>
            </a:r>
          </a:p>
          <a:p>
            <a:pPr marL="0" indent="0">
              <a:buNone/>
              <a:defRPr/>
            </a:pPr>
            <a:r>
              <a:rPr lang="en-GB" sz="2400" dirty="0" smtClean="0">
                <a:latin typeface="Times New Roman" pitchFamily="18" charset="0"/>
                <a:cs typeface="Times New Roman" pitchFamily="18" charset="0"/>
              </a:rPr>
              <a:t> </a:t>
            </a:r>
            <a:endParaRPr lang="en-GB" sz="2400" dirty="0">
              <a:latin typeface="Times New Roman" pitchFamily="18" charset="0"/>
              <a:cs typeface="Times New Roman" pitchFamily="18" charset="0"/>
            </a:endParaRPr>
          </a:p>
          <a:p>
            <a:pPr marL="385763" indent="-385763">
              <a:buFont typeface="+mj-lt"/>
              <a:buAutoNum type="arabicPeriod"/>
              <a:defRP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08089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GB" altLang="en-US" sz="3600">
                <a:latin typeface="Times New Roman" panose="02020603050405020304" pitchFamily="18" charset="0"/>
                <a:cs typeface="Times New Roman" panose="02020603050405020304" pitchFamily="18" charset="0"/>
              </a:rPr>
              <a:t>Impact of trade liberalization</a:t>
            </a:r>
          </a:p>
        </p:txBody>
      </p:sp>
      <p:sp>
        <p:nvSpPr>
          <p:cNvPr id="3" name="Content Placeholder 2"/>
          <p:cNvSpPr>
            <a:spLocks noGrp="1"/>
          </p:cNvSpPr>
          <p:nvPr>
            <p:ph idx="1"/>
          </p:nvPr>
        </p:nvSpPr>
        <p:spPr>
          <a:xfrm>
            <a:off x="838200" y="1690688"/>
            <a:ext cx="9504218" cy="4924425"/>
          </a:xfrm>
        </p:spPr>
        <p:txBody>
          <a:bodyPr rtlCol="0">
            <a:normAutofit/>
          </a:bodyPr>
          <a:lstStyle/>
          <a:p>
            <a:pPr>
              <a:defRPr/>
            </a:pPr>
            <a:r>
              <a:rPr lang="en-US" sz="2800" dirty="0">
                <a:latin typeface="Times New Roman" panose="02020603050405020304" pitchFamily="18" charset="0"/>
                <a:cs typeface="Times New Roman" panose="02020603050405020304" pitchFamily="18" charset="0"/>
              </a:rPr>
              <a:t>The expectation is that the </a:t>
            </a:r>
            <a:r>
              <a:rPr lang="en-US" sz="2800" u="sng" dirty="0">
                <a:latin typeface="Times New Roman" panose="02020603050405020304" pitchFamily="18" charset="0"/>
                <a:cs typeface="Times New Roman" panose="02020603050405020304" pitchFamily="18" charset="0"/>
              </a:rPr>
              <a:t>scale effect will increase emissions </a:t>
            </a:r>
            <a:r>
              <a:rPr lang="en-US" sz="2800" dirty="0">
                <a:latin typeface="Times New Roman" panose="02020603050405020304" pitchFamily="18" charset="0"/>
                <a:cs typeface="Times New Roman" panose="02020603050405020304" pitchFamily="18" charset="0"/>
              </a:rPr>
              <a:t>and </a:t>
            </a:r>
            <a:r>
              <a:rPr lang="en-US" sz="2800" u="sng" dirty="0">
                <a:latin typeface="Times New Roman" panose="02020603050405020304" pitchFamily="18" charset="0"/>
                <a:cs typeface="Times New Roman" panose="02020603050405020304" pitchFamily="18" charset="0"/>
              </a:rPr>
              <a:t>technique effect will decrease emissions.</a:t>
            </a:r>
          </a:p>
          <a:p>
            <a:pPr marL="457200" indent="-457200">
              <a:defRPr/>
            </a:pPr>
            <a:r>
              <a:rPr lang="en-US" sz="2800" dirty="0">
                <a:latin typeface="Times New Roman" panose="02020603050405020304" pitchFamily="18" charset="0"/>
                <a:cs typeface="Times New Roman" panose="02020603050405020304" pitchFamily="18" charset="0"/>
              </a:rPr>
              <a:t>The composition effect will increase or decrease emissions depending on the production mix of goods after trade liberalization. </a:t>
            </a:r>
          </a:p>
          <a:p>
            <a:pPr marL="914400" lvl="1" indent="-457200">
              <a:defRPr/>
            </a:pPr>
            <a:r>
              <a:rPr lang="en-US" dirty="0">
                <a:latin typeface="Times New Roman" panose="02020603050405020304" pitchFamily="18" charset="0"/>
                <a:cs typeface="Times New Roman" panose="02020603050405020304" pitchFamily="18" charset="0"/>
              </a:rPr>
              <a:t>If production of dirty goods increases in the economy, then pollution will increase and</a:t>
            </a:r>
          </a:p>
          <a:p>
            <a:pPr marL="914400" lvl="1" indent="-457200">
              <a:defRPr/>
            </a:pPr>
            <a:r>
              <a:rPr lang="en-US" dirty="0">
                <a:latin typeface="Times New Roman" panose="02020603050405020304" pitchFamily="18" charset="0"/>
                <a:cs typeface="Times New Roman" panose="02020603050405020304" pitchFamily="18" charset="0"/>
              </a:rPr>
              <a:t>if the economy produces cleaner goods after trade liberalization it will lead to decreases in emission </a:t>
            </a:r>
            <a:r>
              <a:rPr lang="en-US" dirty="0" smtClean="0">
                <a:latin typeface="Times New Roman" panose="02020603050405020304" pitchFamily="18" charset="0"/>
                <a:cs typeface="Times New Roman" panose="02020603050405020304" pitchFamily="18" charset="0"/>
              </a:rPr>
              <a:t>level.</a:t>
            </a:r>
          </a:p>
          <a:p>
            <a:pPr marL="57150" indent="0" algn="ctr">
              <a:buNone/>
              <a:defRPr/>
            </a:pPr>
            <a:r>
              <a:rPr lang="en-GB" dirty="0" smtClean="0">
                <a:latin typeface="Times New Roman" pitchFamily="18" charset="0"/>
                <a:cs typeface="Times New Roman" pitchFamily="18" charset="0"/>
              </a:rPr>
              <a:t>the overall impact of trade liberalization is an empirical question. </a:t>
            </a:r>
          </a:p>
          <a:p>
            <a:pPr marL="914400" lvl="1" indent="-457200">
              <a:defRPr/>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26928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9640" y="418860"/>
            <a:ext cx="10515600" cy="1325563"/>
          </a:xfrm>
        </p:spPr>
        <p:txBody>
          <a:bodyPr/>
          <a:lstStyle/>
          <a:p>
            <a:pPr algn="ctr"/>
            <a:r>
              <a:rPr lang="en-US" dirty="0">
                <a:latin typeface="Times New Roman" panose="02020603050405020304" pitchFamily="18" charset="0"/>
                <a:cs typeface="Times New Roman" panose="02020603050405020304" pitchFamily="18" charset="0"/>
              </a:rPr>
              <a:t>Resource Curse</a:t>
            </a:r>
            <a:endParaRPr lang="th-TH" dirty="0">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AD88E7FC-001B-48F7-939D-145824154CDE}" type="slidenum">
              <a:rPr lang="en-US" smtClean="0">
                <a:latin typeface="Times New Roman" panose="02020603050405020304" pitchFamily="18" charset="0"/>
                <a:cs typeface="Times New Roman" panose="02020603050405020304" pitchFamily="18" charset="0"/>
              </a:rPr>
              <a:t>32</a:t>
            </a:fld>
            <a:endParaRPr lang="en-US">
              <a:latin typeface="Times New Roman" panose="02020603050405020304" pitchFamily="18" charset="0"/>
              <a:cs typeface="Times New Roman" panose="02020603050405020304" pitchFamily="18" charset="0"/>
            </a:endParaRPr>
          </a:p>
        </p:txBody>
      </p:sp>
      <p:sp>
        <p:nvSpPr>
          <p:cNvPr id="5" name="Content Placeholder 2"/>
          <p:cNvSpPr>
            <a:spLocks noGrp="1"/>
          </p:cNvSpPr>
          <p:nvPr>
            <p:ph idx="1"/>
          </p:nvPr>
        </p:nvSpPr>
        <p:spPr>
          <a:xfrm>
            <a:off x="838200" y="1825625"/>
            <a:ext cx="10515600" cy="4351338"/>
          </a:xfrm>
        </p:spPr>
        <p:txBody>
          <a:bodyPr>
            <a:normAutofit lnSpcReduction="10000"/>
          </a:bodyPr>
          <a:lstStyle/>
          <a:p>
            <a:r>
              <a:rPr lang="en-US" dirty="0" smtClean="0">
                <a:latin typeface="Times New Roman" panose="02020603050405020304" pitchFamily="18" charset="0"/>
                <a:cs typeface="Times New Roman" panose="02020603050405020304" pitchFamily="18" charset="0"/>
                <a:hlinkClick r:id="rId2"/>
              </a:rPr>
              <a:t>WATCH THIS</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READ THIS</a:t>
            </a:r>
          </a:p>
          <a:p>
            <a:pPr marL="0" indent="0">
              <a:buNone/>
            </a:pPr>
            <a:endParaRPr lang="en-US" dirty="0" smtClean="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hlinkClick r:id="rId3"/>
              </a:rPr>
              <a:t>https://www.globalwitness.org/en/campaigns/myanmar/cursed-treasure-report/#</a:t>
            </a:r>
            <a:r>
              <a:rPr lang="en-US" dirty="0" smtClean="0">
                <a:latin typeface="Times New Roman" panose="02020603050405020304" pitchFamily="18" charset="0"/>
                <a:cs typeface="Times New Roman" panose="02020603050405020304" pitchFamily="18" charset="0"/>
                <a:hlinkClick r:id="rId3"/>
              </a:rPr>
              <a:t>chapter-5/section-4</a:t>
            </a:r>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hlinkClick r:id="rId4"/>
              </a:rPr>
              <a:t>https://time.com/battling-for-blood-jade/</a:t>
            </a:r>
            <a:endParaRPr lang="th-TH" dirty="0">
              <a:latin typeface="Times New Roman" panose="02020603050405020304" pitchFamily="18" charset="0"/>
            </a:endParaRPr>
          </a:p>
        </p:txBody>
      </p:sp>
    </p:spTree>
    <p:extLst>
      <p:ext uri="{BB962C8B-B14F-4D97-AF65-F5344CB8AC3E}">
        <p14:creationId xmlns:p14="http://schemas.microsoft.com/office/powerpoint/2010/main" val="29814865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DF1A5-2029-49CF-B9D9-09B5E9252BEE}"/>
              </a:ext>
            </a:extLst>
          </p:cNvPr>
          <p:cNvSpPr>
            <a:spLocks noGrp="1"/>
          </p:cNvSpPr>
          <p:nvPr>
            <p:ph type="title"/>
          </p:nvPr>
        </p:nvSpPr>
        <p:spPr/>
        <p:txBody>
          <a:bodyPr/>
          <a:lstStyle/>
          <a:p>
            <a:pPr algn="ctr"/>
            <a:r>
              <a:rPr lang="en-US" dirty="0" smtClean="0">
                <a:latin typeface="Times New Roman" panose="02020603050405020304" pitchFamily="18" charset="0"/>
                <a:cs typeface="Times New Roman" panose="02020603050405020304" pitchFamily="18" charset="0"/>
              </a:rPr>
              <a:t>Resource </a:t>
            </a:r>
            <a:r>
              <a:rPr lang="en-US" dirty="0">
                <a:latin typeface="Times New Roman" panose="02020603050405020304" pitchFamily="18" charset="0"/>
                <a:cs typeface="Times New Roman" panose="02020603050405020304" pitchFamily="18" charset="0"/>
              </a:rPr>
              <a:t>Curse</a:t>
            </a:r>
          </a:p>
        </p:txBody>
      </p:sp>
      <p:sp>
        <p:nvSpPr>
          <p:cNvPr id="3" name="Content Placeholder 2">
            <a:extLst>
              <a:ext uri="{FF2B5EF4-FFF2-40B4-BE49-F238E27FC236}">
                <a16:creationId xmlns:a16="http://schemas.microsoft.com/office/drawing/2014/main" id="{0481826F-1220-426B-8C90-868258EEBB7C}"/>
              </a:ext>
            </a:extLst>
          </p:cNvPr>
          <p:cNvSpPr>
            <a:spLocks noGrp="1"/>
          </p:cNvSpPr>
          <p:nvPr>
            <p:ph idx="1"/>
          </p:nvPr>
        </p:nvSpPr>
        <p:spPr>
          <a:xfrm>
            <a:off x="707572" y="1629682"/>
            <a:ext cx="10515600" cy="4850946"/>
          </a:xfrm>
        </p:spPr>
        <p:txBody>
          <a:bodyPr>
            <a:normAutofit fontScale="92500" lnSpcReduction="10000"/>
          </a:bodyPr>
          <a:lstStyle/>
          <a:p>
            <a:r>
              <a:rPr lang="en-US" b="1" dirty="0">
                <a:latin typeface="Times New Roman" panose="02020603050405020304" pitchFamily="18" charset="0"/>
                <a:cs typeface="Times New Roman" panose="02020603050405020304" pitchFamily="18" charset="0"/>
              </a:rPr>
              <a:t>There are evidences  that many oil-, gas- and mineral-rich countries have failed to reach their full potential as a result of their natural resource wealth. </a:t>
            </a:r>
            <a:endParaRPr lang="en-US" b="1" i="1"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“The resource curse, also known as </a:t>
            </a:r>
            <a:r>
              <a:rPr lang="en-US" b="1" i="1" u="sng" dirty="0">
                <a:latin typeface="Times New Roman" panose="02020603050405020304" pitchFamily="18" charset="0"/>
                <a:cs typeface="Times New Roman" panose="02020603050405020304" pitchFamily="18" charset="0"/>
              </a:rPr>
              <a:t>the paradox of plenty, </a:t>
            </a:r>
            <a:r>
              <a:rPr lang="en-US" b="1" i="1" dirty="0">
                <a:latin typeface="Times New Roman" panose="02020603050405020304" pitchFamily="18" charset="0"/>
                <a:cs typeface="Times New Roman" panose="02020603050405020304" pitchFamily="18" charset="0"/>
              </a:rPr>
              <a:t>refers to the paradox that countries with an abundance of natural resources (like fossil fuels and minerals), tend to have less economic growth, less democracy, and worse development outcomes than countries with fewer natural resources.”</a:t>
            </a:r>
          </a:p>
          <a:p>
            <a:r>
              <a:rPr lang="en-US" b="1" dirty="0">
                <a:latin typeface="Times New Roman" panose="02020603050405020304" pitchFamily="18" charset="0"/>
                <a:cs typeface="Times New Roman" panose="02020603050405020304" pitchFamily="18" charset="0"/>
              </a:rPr>
              <a:t>Oil, mineral and gas wealth is distinct from other types of wealth because </a:t>
            </a:r>
          </a:p>
          <a:p>
            <a:pPr lvl="1"/>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its large upfront costs, long production timeline, site-specific nature, </a:t>
            </a:r>
            <a:r>
              <a:rPr lang="en-US" b="1" dirty="0" smtClean="0">
                <a:latin typeface="Times New Roman" panose="02020603050405020304" pitchFamily="18" charset="0"/>
                <a:cs typeface="Times New Roman" panose="02020603050405020304" pitchFamily="18" charset="0"/>
              </a:rPr>
              <a:t>price </a:t>
            </a:r>
            <a:r>
              <a:rPr lang="en-US" b="1" dirty="0">
                <a:latin typeface="Times New Roman" panose="02020603050405020304" pitchFamily="18" charset="0"/>
                <a:cs typeface="Times New Roman" panose="02020603050405020304" pitchFamily="18" charset="0"/>
              </a:rPr>
              <a:t>and production </a:t>
            </a:r>
            <a:r>
              <a:rPr lang="en-US" b="1" dirty="0" smtClean="0">
                <a:latin typeface="Times New Roman" panose="02020603050405020304" pitchFamily="18" charset="0"/>
                <a:cs typeface="Times New Roman" panose="02020603050405020304" pitchFamily="18" charset="0"/>
              </a:rPr>
              <a:t>volatility and non-renewable nature</a:t>
            </a:r>
            <a:r>
              <a:rPr lang="en-US" b="1" dirty="0">
                <a:latin typeface="Times New Roman" panose="02020603050405020304" pitchFamily="18" charset="0"/>
                <a:cs typeface="Times New Roman" panose="02020603050405020304" pitchFamily="18" charset="0"/>
              </a:rPr>
              <a:t>.</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42290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1BA3-7337-48CC-A180-0056B01BEA39}"/>
              </a:ext>
            </a:extLst>
          </p:cNvPr>
          <p:cNvSpPr>
            <a:spLocks noGrp="1"/>
          </p:cNvSpPr>
          <p:nvPr>
            <p:ph type="title"/>
          </p:nvPr>
        </p:nvSpPr>
        <p:spPr>
          <a:xfrm>
            <a:off x="664028" y="0"/>
            <a:ext cx="10515600" cy="1325563"/>
          </a:xfrm>
        </p:spPr>
        <p:txBody>
          <a:bodyPr/>
          <a:lstStyle/>
          <a:p>
            <a:r>
              <a:rPr lang="en-US" dirty="0"/>
              <a:t>Cause of resources curse</a:t>
            </a:r>
          </a:p>
        </p:txBody>
      </p:sp>
      <p:sp>
        <p:nvSpPr>
          <p:cNvPr id="3" name="Content Placeholder 2">
            <a:extLst>
              <a:ext uri="{FF2B5EF4-FFF2-40B4-BE49-F238E27FC236}">
                <a16:creationId xmlns:a16="http://schemas.microsoft.com/office/drawing/2014/main" id="{EC6AAA79-1562-4F8B-81A5-1C2E7B0D2047}"/>
              </a:ext>
            </a:extLst>
          </p:cNvPr>
          <p:cNvSpPr>
            <a:spLocks noGrp="1"/>
          </p:cNvSpPr>
          <p:nvPr>
            <p:ph idx="1"/>
          </p:nvPr>
        </p:nvSpPr>
        <p:spPr>
          <a:xfrm>
            <a:off x="687160" y="770165"/>
            <a:ext cx="10515600" cy="4351338"/>
          </a:xfrm>
        </p:spPr>
        <p:txBody>
          <a:bodyPr/>
          <a:lstStyle/>
          <a:p>
            <a:r>
              <a:rPr lang="en-US" b="1" dirty="0" smtClean="0"/>
              <a:t>The lack of Democracy</a:t>
            </a:r>
            <a:endParaRPr lang="en-US" b="1" dirty="0"/>
          </a:p>
          <a:p>
            <a:pPr lvl="1"/>
            <a:r>
              <a:rPr lang="en-US" b="1" dirty="0"/>
              <a:t> </a:t>
            </a:r>
            <a:r>
              <a:rPr lang="en-US" dirty="0"/>
              <a:t>Natural resource </a:t>
            </a:r>
            <a:r>
              <a:rPr lang="en-US" dirty="0" smtClean="0"/>
              <a:t>wealth </a:t>
            </a:r>
            <a:r>
              <a:rPr lang="en-US" dirty="0"/>
              <a:t>has made it more likely for governments to become or remain authoritarian.</a:t>
            </a:r>
          </a:p>
          <a:p>
            <a:pPr lvl="1"/>
            <a:r>
              <a:rPr lang="en-US" dirty="0"/>
              <a:t>large revenues from natural resources </a:t>
            </a:r>
            <a:r>
              <a:rPr lang="en-US" dirty="0">
                <a:sym typeface="Wingdings" panose="05000000000000000000" pitchFamily="2" charset="2"/>
              </a:rPr>
              <a:t> </a:t>
            </a:r>
            <a:r>
              <a:rPr lang="en-US" dirty="0"/>
              <a:t>less dependent on levying taxes on citizens </a:t>
            </a:r>
            <a:r>
              <a:rPr lang="en-US" dirty="0">
                <a:sym typeface="Wingdings" panose="05000000000000000000" pitchFamily="2" charset="2"/>
              </a:rPr>
              <a:t> </a:t>
            </a:r>
            <a:r>
              <a:rPr lang="en-US" dirty="0"/>
              <a:t>Politicians and government officers are less directly tied to citizen requests or demands. </a:t>
            </a:r>
          </a:p>
          <a:p>
            <a:pPr lvl="1"/>
            <a:r>
              <a:rPr lang="en-US" dirty="0"/>
              <a:t>when resource revenues are secret, citizens do not have a clear sense of whether the resource revenues are being spent well or not.</a:t>
            </a:r>
          </a:p>
        </p:txBody>
      </p:sp>
      <p:pic>
        <p:nvPicPr>
          <p:cNvPr id="4" name="Picture 3">
            <a:extLst>
              <a:ext uri="{FF2B5EF4-FFF2-40B4-BE49-F238E27FC236}">
                <a16:creationId xmlns:a16="http://schemas.microsoft.com/office/drawing/2014/main" id="{A81E3FA2-95F9-4172-80A3-67309298D3B1}"/>
              </a:ext>
            </a:extLst>
          </p:cNvPr>
          <p:cNvPicPr>
            <a:picLocks noChangeAspect="1"/>
          </p:cNvPicPr>
          <p:nvPr/>
        </p:nvPicPr>
        <p:blipFill>
          <a:blip r:embed="rId2"/>
          <a:stretch>
            <a:fillRect/>
          </a:stretch>
        </p:blipFill>
        <p:spPr>
          <a:xfrm>
            <a:off x="2011589" y="4048352"/>
            <a:ext cx="8439150" cy="2583543"/>
          </a:xfrm>
          <a:prstGeom prst="rect">
            <a:avLst/>
          </a:prstGeom>
        </p:spPr>
      </p:pic>
    </p:spTree>
    <p:extLst>
      <p:ext uri="{BB962C8B-B14F-4D97-AF65-F5344CB8AC3E}">
        <p14:creationId xmlns:p14="http://schemas.microsoft.com/office/powerpoint/2010/main" val="166500436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1BA3-7337-48CC-A180-0056B01BEA39}"/>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Cause of resources curse</a:t>
            </a:r>
          </a:p>
        </p:txBody>
      </p:sp>
      <p:sp>
        <p:nvSpPr>
          <p:cNvPr id="3" name="Content Placeholder 2">
            <a:extLst>
              <a:ext uri="{FF2B5EF4-FFF2-40B4-BE49-F238E27FC236}">
                <a16:creationId xmlns:a16="http://schemas.microsoft.com/office/drawing/2014/main" id="{EC6AAA79-1562-4F8B-81A5-1C2E7B0D2047}"/>
              </a:ext>
            </a:extLst>
          </p:cNvPr>
          <p:cNvSpPr>
            <a:spLocks noGrp="1"/>
          </p:cNvSpPr>
          <p:nvPr>
            <p:ph idx="1"/>
          </p:nvPr>
        </p:nvSpPr>
        <p:spPr/>
        <p:txBody>
          <a:bodyPr>
            <a:normAutofit/>
          </a:bodyPr>
          <a:lstStyle/>
          <a:p>
            <a:r>
              <a:rPr lang="en-US" b="1" dirty="0">
                <a:latin typeface="Times New Roman" panose="02020603050405020304" pitchFamily="18" charset="0"/>
                <a:cs typeface="Times New Roman" panose="02020603050405020304" pitchFamily="18" charset="0"/>
              </a:rPr>
              <a:t>Conflict: </a:t>
            </a:r>
            <a:r>
              <a:rPr lang="en-US" dirty="0">
                <a:latin typeface="Times New Roman" panose="02020603050405020304" pitchFamily="18" charset="0"/>
                <a:cs typeface="Times New Roman" panose="02020603050405020304" pitchFamily="18" charset="0"/>
              </a:rPr>
              <a:t>natural resources </a:t>
            </a:r>
            <a:r>
              <a:rPr lang="en-US" dirty="0" smtClean="0">
                <a:latin typeface="Times New Roman" panose="02020603050405020304" pitchFamily="18" charset="0"/>
                <a:cs typeface="Times New Roman" panose="02020603050405020304" pitchFamily="18" charset="0"/>
              </a:rPr>
              <a:t>can provoke </a:t>
            </a:r>
            <a:r>
              <a:rPr lang="en-US" dirty="0">
                <a:latin typeface="Times New Roman" panose="02020603050405020304" pitchFamily="18" charset="0"/>
                <a:cs typeface="Times New Roman" panose="02020603050405020304" pitchFamily="18" charset="0"/>
              </a:rPr>
              <a:t>and sustain internal conflicts as different groups fight for control of the resources or use natural resources to finance their fighting.</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Inefficient spending and borrowing: </a:t>
            </a:r>
            <a:r>
              <a:rPr lang="en-US" dirty="0">
                <a:latin typeface="Times New Roman" panose="02020603050405020304" pitchFamily="18" charset="0"/>
                <a:cs typeface="Times New Roman" panose="02020603050405020304" pitchFamily="18" charset="0"/>
              </a:rPr>
              <a:t>The amount that governments collect in resource revenues can change drastically from year to year because of changes in commodities prices and production.</a:t>
            </a:r>
          </a:p>
        </p:txBody>
      </p:sp>
    </p:spTree>
    <p:extLst>
      <p:ext uri="{BB962C8B-B14F-4D97-AF65-F5344CB8AC3E}">
        <p14:creationId xmlns:p14="http://schemas.microsoft.com/office/powerpoint/2010/main" val="25991811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1BA3-7337-48CC-A180-0056B01BEA39}"/>
              </a:ext>
            </a:extLst>
          </p:cNvPr>
          <p:cNvSpPr>
            <a:spLocks noGrp="1"/>
          </p:cNvSpPr>
          <p:nvPr>
            <p:ph type="title"/>
          </p:nvPr>
        </p:nvSpPr>
        <p:spPr>
          <a:xfrm>
            <a:off x="838199" y="21090"/>
            <a:ext cx="10515600" cy="1325563"/>
          </a:xfrm>
        </p:spPr>
        <p:txBody>
          <a:bodyPr/>
          <a:lstStyle/>
          <a:p>
            <a:pPr algn="ctr"/>
            <a:r>
              <a:rPr lang="en-US" dirty="0"/>
              <a:t>Cause of resources curse</a:t>
            </a:r>
          </a:p>
        </p:txBody>
      </p:sp>
      <p:sp>
        <p:nvSpPr>
          <p:cNvPr id="3" name="Content Placeholder 2">
            <a:extLst>
              <a:ext uri="{FF2B5EF4-FFF2-40B4-BE49-F238E27FC236}">
                <a16:creationId xmlns:a16="http://schemas.microsoft.com/office/drawing/2014/main" id="{EC6AAA79-1562-4F8B-81A5-1C2E7B0D2047}"/>
              </a:ext>
            </a:extLst>
          </p:cNvPr>
          <p:cNvSpPr>
            <a:spLocks noGrp="1"/>
          </p:cNvSpPr>
          <p:nvPr>
            <p:ph idx="1"/>
          </p:nvPr>
        </p:nvSpPr>
        <p:spPr>
          <a:xfrm>
            <a:off x="838199" y="1216024"/>
            <a:ext cx="10515600" cy="4351338"/>
          </a:xfrm>
        </p:spPr>
        <p:txBody>
          <a:bodyPr>
            <a:normAutofit/>
          </a:bodyPr>
          <a:lstStyle/>
          <a:p>
            <a:r>
              <a:rPr lang="en-US" sz="2800" b="1" dirty="0">
                <a:latin typeface="Times New Roman" panose="02020603050405020304" pitchFamily="18" charset="0"/>
                <a:cs typeface="Times New Roman" panose="02020603050405020304" pitchFamily="18" charset="0"/>
              </a:rPr>
              <a:t>Dutch disease: </a:t>
            </a:r>
            <a:r>
              <a:rPr lang="en-US" sz="2800" dirty="0">
                <a:latin typeface="Times New Roman" panose="02020603050405020304" pitchFamily="18" charset="0"/>
                <a:cs typeface="Times New Roman" panose="02020603050405020304" pitchFamily="18" charset="0"/>
              </a:rPr>
              <a:t>A large increase in natural resource revenues can hurt other sectors of the economy, particularly export-based manufacturing, by causing inflation or exchange rate appreciation and shifting labor and capital from the non-resource sector to the resource sector </a:t>
            </a:r>
          </a:p>
          <a:p>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B2B2855-7A9B-4694-90F9-B4EDC2B1D8D7}"/>
              </a:ext>
            </a:extLst>
          </p:cNvPr>
          <p:cNvPicPr>
            <a:picLocks noChangeAspect="1"/>
          </p:cNvPicPr>
          <p:nvPr/>
        </p:nvPicPr>
        <p:blipFill>
          <a:blip r:embed="rId2"/>
          <a:stretch>
            <a:fillRect/>
          </a:stretch>
        </p:blipFill>
        <p:spPr>
          <a:xfrm>
            <a:off x="1966912" y="3091543"/>
            <a:ext cx="8258175" cy="3766457"/>
          </a:xfrm>
          <a:prstGeom prst="rect">
            <a:avLst/>
          </a:prstGeom>
        </p:spPr>
      </p:pic>
    </p:spTree>
    <p:extLst>
      <p:ext uri="{BB962C8B-B14F-4D97-AF65-F5344CB8AC3E}">
        <p14:creationId xmlns:p14="http://schemas.microsoft.com/office/powerpoint/2010/main" val="141658823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1BA3-7337-48CC-A180-0056B01BEA39}"/>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Cause of resources curse</a:t>
            </a:r>
          </a:p>
        </p:txBody>
      </p:sp>
      <p:sp>
        <p:nvSpPr>
          <p:cNvPr id="3" name="Content Placeholder 2">
            <a:extLst>
              <a:ext uri="{FF2B5EF4-FFF2-40B4-BE49-F238E27FC236}">
                <a16:creationId xmlns:a16="http://schemas.microsoft.com/office/drawing/2014/main" id="{EC6AAA79-1562-4F8B-81A5-1C2E7B0D2047}"/>
              </a:ext>
            </a:extLst>
          </p:cNvPr>
          <p:cNvSpPr>
            <a:spLocks noGrp="1"/>
          </p:cNvSpPr>
          <p:nvPr>
            <p:ph idx="1"/>
          </p:nvPr>
        </p:nvSpPr>
        <p:spPr>
          <a:xfrm>
            <a:off x="431074" y="1825625"/>
            <a:ext cx="10922726" cy="4351338"/>
          </a:xfrm>
        </p:spPr>
        <p:txBody>
          <a:bodyPr>
            <a:normAutofit fontScale="92500" lnSpcReduction="10000"/>
          </a:bodyPr>
          <a:lstStyle/>
          <a:p>
            <a:pPr marL="0" indent="0">
              <a:buNone/>
            </a:pPr>
            <a:r>
              <a:rPr lang="en-US" sz="4000" b="1" dirty="0">
                <a:latin typeface="Times New Roman" panose="02020603050405020304" pitchFamily="18" charset="0"/>
                <a:cs typeface="Times New Roman" panose="02020603050405020304" pitchFamily="18" charset="0"/>
              </a:rPr>
              <a:t>• Limited government capture of benefits: </a:t>
            </a:r>
            <a:endParaRPr lang="en-US" sz="4000" b="1" dirty="0" smtClean="0">
              <a:latin typeface="Times New Roman" panose="02020603050405020304" pitchFamily="18" charset="0"/>
              <a:cs typeface="Times New Roman" panose="02020603050405020304" pitchFamily="18" charset="0"/>
            </a:endParaRPr>
          </a:p>
          <a:p>
            <a:pPr lvl="1"/>
            <a:r>
              <a:rPr lang="en-US" sz="3600" dirty="0" smtClean="0">
                <a:latin typeface="Times New Roman" panose="02020603050405020304" pitchFamily="18" charset="0"/>
                <a:cs typeface="Times New Roman" panose="02020603050405020304" pitchFamily="18" charset="0"/>
              </a:rPr>
              <a:t>In </a:t>
            </a:r>
            <a:r>
              <a:rPr lang="en-US" sz="3600" dirty="0">
                <a:latin typeface="Times New Roman" panose="02020603050405020304" pitchFamily="18" charset="0"/>
                <a:cs typeface="Times New Roman" panose="02020603050405020304" pitchFamily="18" charset="0"/>
              </a:rPr>
              <a:t>some cases, only a small share of the production value of the resource stays in the country </a:t>
            </a:r>
            <a:endParaRPr lang="en-US" sz="3600" dirty="0" smtClean="0">
              <a:latin typeface="Times New Roman" panose="02020603050405020304" pitchFamily="18" charset="0"/>
              <a:cs typeface="Times New Roman" panose="02020603050405020304" pitchFamily="18" charset="0"/>
            </a:endParaRPr>
          </a:p>
          <a:p>
            <a:pPr lvl="1"/>
            <a:r>
              <a:rPr lang="en-US" sz="3600" dirty="0" smtClean="0">
                <a:latin typeface="Times New Roman" panose="02020603050405020304" pitchFamily="18" charset="0"/>
                <a:cs typeface="Times New Roman" panose="02020603050405020304" pitchFamily="18" charset="0"/>
              </a:rPr>
              <a:t>fail </a:t>
            </a:r>
            <a:r>
              <a:rPr lang="en-US" sz="3600" dirty="0">
                <a:latin typeface="Times New Roman" panose="02020603050405020304" pitchFamily="18" charset="0"/>
                <a:cs typeface="Times New Roman" panose="02020603050405020304" pitchFamily="18" charset="0"/>
              </a:rPr>
              <a:t>to compensate the state and communities for depleting their resources and related environmental damage or loss of livelihood. </a:t>
            </a:r>
            <a:endParaRPr lang="en-US" sz="3600" dirty="0" smtClean="0">
              <a:latin typeface="Times New Roman" panose="02020603050405020304" pitchFamily="18" charset="0"/>
              <a:cs typeface="Times New Roman" panose="02020603050405020304" pitchFamily="18" charset="0"/>
            </a:endParaRPr>
          </a:p>
          <a:p>
            <a:pPr lvl="1"/>
            <a:r>
              <a:rPr lang="en-US" sz="3600" dirty="0">
                <a:latin typeface="Times New Roman" panose="02020603050405020304" pitchFamily="18" charset="0"/>
                <a:cs typeface="Times New Roman" panose="02020603050405020304" pitchFamily="18" charset="0"/>
              </a:rPr>
              <a:t>The point-source nature of extractive industries often creates challenges when trying to balance the needs of the people and environments that surround the mining area. </a:t>
            </a:r>
          </a:p>
          <a:p>
            <a:pPr lvl="1"/>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818372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326572" y="304800"/>
            <a:ext cx="10920548" cy="1143000"/>
          </a:xfrm>
        </p:spPr>
        <p:txBody>
          <a:bodyPr rtlCol="0">
            <a:noAutofit/>
          </a:bodyPr>
          <a:lstStyle/>
          <a:p>
            <a:pPr algn="ctr">
              <a:defRPr/>
            </a:pPr>
            <a:r>
              <a:rPr lang="fr-CA" b="1" dirty="0" err="1" smtClean="0">
                <a:solidFill>
                  <a:schemeClr val="tx1">
                    <a:lumMod val="75000"/>
                    <a:lumOff val="25000"/>
                  </a:schemeClr>
                </a:solidFill>
                <a:latin typeface="Times New Roman" panose="02020603050405020304" pitchFamily="18" charset="0"/>
                <a:cs typeface="Times New Roman" panose="02020603050405020304" pitchFamily="18" charset="0"/>
              </a:rPr>
              <a:t>Environmental</a:t>
            </a:r>
            <a:r>
              <a:rPr lang="fr-CA"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fr-CA" b="1" dirty="0" err="1" smtClean="0">
                <a:solidFill>
                  <a:schemeClr val="tx1">
                    <a:lumMod val="75000"/>
                    <a:lumOff val="25000"/>
                  </a:schemeClr>
                </a:solidFill>
                <a:latin typeface="Times New Roman" panose="02020603050405020304" pitchFamily="18" charset="0"/>
                <a:cs typeface="Times New Roman" panose="02020603050405020304" pitchFamily="18" charset="0"/>
              </a:rPr>
              <a:t>problem</a:t>
            </a:r>
            <a:r>
              <a:rPr lang="fr-CA" b="1" dirty="0" smtClean="0">
                <a:solidFill>
                  <a:schemeClr val="tx1">
                    <a:lumMod val="75000"/>
                    <a:lumOff val="25000"/>
                  </a:schemeClr>
                </a:solidFill>
                <a:latin typeface="Times New Roman" panose="02020603050405020304" pitchFamily="18" charset="0"/>
                <a:cs typeface="Times New Roman" panose="02020603050405020304" pitchFamily="18" charset="0"/>
              </a:rPr>
              <a:t> : </a:t>
            </a:r>
            <a:r>
              <a:rPr lang="fr-CA" b="1" dirty="0" err="1" smtClean="0">
                <a:solidFill>
                  <a:schemeClr val="tx1">
                    <a:lumMod val="75000"/>
                    <a:lumOff val="25000"/>
                  </a:schemeClr>
                </a:solidFill>
                <a:latin typeface="Times New Roman" panose="02020603050405020304" pitchFamily="18" charset="0"/>
                <a:cs typeface="Times New Roman" panose="02020603050405020304" pitchFamily="18" charset="0"/>
              </a:rPr>
              <a:t>Negative</a:t>
            </a:r>
            <a:r>
              <a:rPr lang="fr-CA"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fr-CA" b="1" dirty="0" err="1">
                <a:solidFill>
                  <a:schemeClr val="tx1">
                    <a:lumMod val="75000"/>
                    <a:lumOff val="25000"/>
                  </a:schemeClr>
                </a:solidFill>
                <a:latin typeface="Times New Roman" panose="02020603050405020304" pitchFamily="18" charset="0"/>
                <a:cs typeface="Times New Roman" panose="02020603050405020304" pitchFamily="18" charset="0"/>
              </a:rPr>
              <a:t>Externalities</a:t>
            </a:r>
            <a:endParaRPr lang="fr-CA" b="1"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5" name="Espace réservé du contenu 2"/>
          <p:cNvSpPr>
            <a:spLocks noGrp="1"/>
          </p:cNvSpPr>
          <p:nvPr>
            <p:ph idx="1"/>
          </p:nvPr>
        </p:nvSpPr>
        <p:spPr>
          <a:xfrm>
            <a:off x="819233" y="1770062"/>
            <a:ext cx="10273310" cy="4586288"/>
          </a:xfrm>
        </p:spPr>
        <p:txBody>
          <a:bodyPr rtlCol="0">
            <a:noAutofit/>
          </a:bodyPr>
          <a:lstStyle/>
          <a:p>
            <a:pPr>
              <a:buClr>
                <a:srgbClr val="669933"/>
              </a:buClr>
              <a:buFont typeface="Wingdings" pitchFamily="2" charset="2"/>
              <a:buChar char="q"/>
            </a:pPr>
            <a:r>
              <a:rPr lang="en-US" sz="2800" dirty="0" smtClean="0">
                <a:latin typeface="Times New Roman" panose="02020603050405020304" pitchFamily="18" charset="0"/>
                <a:cs typeface="Times New Roman" panose="02020603050405020304" pitchFamily="18" charset="0"/>
              </a:rPr>
              <a:t> By-products of consumption and production may harm others.</a:t>
            </a:r>
          </a:p>
          <a:p>
            <a:pPr lvl="1">
              <a:buClr>
                <a:srgbClr val="669933"/>
              </a:buClr>
              <a:buFont typeface="Wingdings" pitchFamily="2" charset="2"/>
              <a:buChar char="q"/>
            </a:pPr>
            <a:r>
              <a:rPr lang="en-US" sz="2400" dirty="0" smtClean="0">
                <a:latin typeface="Times New Roman" panose="02020603050405020304" pitchFamily="18" charset="0"/>
                <a:cs typeface="Times New Roman" panose="02020603050405020304" pitchFamily="18" charset="0"/>
              </a:rPr>
              <a:t> Driving releases GHGs to the atmosphere</a:t>
            </a:r>
          </a:p>
          <a:p>
            <a:pPr lvl="1">
              <a:buClr>
                <a:srgbClr val="669933"/>
              </a:buClr>
              <a:buFont typeface="Wingdings" pitchFamily="2" charset="2"/>
              <a:buChar char="q"/>
            </a:pPr>
            <a:r>
              <a:rPr lang="en-US" sz="2400" dirty="0" smtClean="0">
                <a:latin typeface="Times New Roman" panose="02020603050405020304" pitchFamily="18" charset="0"/>
                <a:cs typeface="Times New Roman" panose="02020603050405020304" pitchFamily="18" charset="0"/>
              </a:rPr>
              <a:t> Air pollution from power plants cause respiratory diseases.</a:t>
            </a:r>
          </a:p>
          <a:p>
            <a:pPr>
              <a:buClr>
                <a:srgbClr val="669933"/>
              </a:buClr>
              <a:buFont typeface="Wingdings" pitchFamily="2" charset="2"/>
              <a:buChar char="q"/>
            </a:pPr>
            <a:r>
              <a:rPr lang="en-US" sz="2800" dirty="0" smtClean="0">
                <a:latin typeface="Times New Roman" panose="02020603050405020304" pitchFamily="18" charset="0"/>
                <a:cs typeface="Times New Roman" panose="02020603050405020304" pitchFamily="18" charset="0"/>
              </a:rPr>
              <a:t> Consumers and producers only take into account of private cost when they decide how much to consume and how much to produce.</a:t>
            </a:r>
            <a:endParaRPr lang="en-US" sz="2800" dirty="0" smtClean="0">
              <a:solidFill>
                <a:schemeClr val="tx1">
                  <a:lumMod val="75000"/>
                  <a:lumOff val="25000"/>
                </a:schemeClr>
              </a:solidFill>
              <a:latin typeface="Times New Roman" panose="02020603050405020304" pitchFamily="18" charset="0"/>
              <a:cs typeface="Times New Roman" panose="02020603050405020304" pitchFamily="18" charset="0"/>
            </a:endParaRPr>
          </a:p>
          <a:p>
            <a:pPr>
              <a:buClr>
                <a:srgbClr val="669933"/>
              </a:buClr>
              <a:buNone/>
            </a:pPr>
            <a:r>
              <a:rPr lang="en-US" sz="28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Social cost = Private cost + Externality cost.</a:t>
            </a:r>
          </a:p>
          <a:p>
            <a:pPr>
              <a:buClr>
                <a:srgbClr val="669933"/>
              </a:buClr>
              <a:buFont typeface="Wingdings" pitchFamily="2" charset="2"/>
              <a:buChar char="q"/>
            </a:pPr>
            <a:r>
              <a:rPr lang="en-US" sz="28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With externalities, consumers and producers tend to consume and produce too much. </a:t>
            </a:r>
          </a:p>
          <a:p>
            <a:pPr lvl="1">
              <a:buClr>
                <a:srgbClr val="669933"/>
              </a:buClr>
              <a:buFont typeface="Wingdings" pitchFamily="2" charset="2"/>
              <a:buChar char="q"/>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Think about gasoline consumption. from the social planner’s perspective, you consume too much?</a:t>
            </a:r>
          </a:p>
          <a:p>
            <a:pPr marL="0" indent="0">
              <a:buClr>
                <a:srgbClr val="669933"/>
              </a:buClr>
              <a:buNone/>
            </a:pPr>
            <a:endParaRPr lang="en-US" sz="2800" b="1" dirty="0" smtClean="0">
              <a:solidFill>
                <a:schemeClr val="tx1">
                  <a:lumMod val="75000"/>
                  <a:lumOff val="25000"/>
                </a:schemeClr>
              </a:solidFill>
              <a:latin typeface="Times New Roman" panose="02020603050405020304" pitchFamily="18" charset="0"/>
              <a:cs typeface="Times New Roman" panose="02020603050405020304" pitchFamily="18" charset="0"/>
            </a:endParaRPr>
          </a:p>
          <a:p>
            <a:pPr>
              <a:buClr>
                <a:srgbClr val="669933"/>
              </a:buClr>
              <a:buFont typeface="Wingdings" pitchFamily="2" charset="2"/>
              <a:buChar char="q"/>
            </a:pPr>
            <a:endParaRPr lang="en-US" sz="2800" dirty="0" smtClean="0">
              <a:latin typeface="Times New Roman" panose="02020603050405020304" pitchFamily="18" charset="0"/>
              <a:cs typeface="Times New Roman" panose="02020603050405020304" pitchFamily="18" charset="0"/>
            </a:endParaRPr>
          </a:p>
          <a:p>
            <a:pPr>
              <a:buClr>
                <a:srgbClr val="669933"/>
              </a:buClr>
              <a:buNone/>
            </a:pPr>
            <a:endParaRPr lang="en-US" sz="2800" dirty="0" smtClean="0">
              <a:solidFill>
                <a:schemeClr val="tx1">
                  <a:lumMod val="75000"/>
                  <a:lumOff val="25000"/>
                </a:schemeClr>
              </a:solidFill>
              <a:latin typeface="Times New Roman" panose="02020603050405020304" pitchFamily="18" charset="0"/>
              <a:cs typeface="Times New Roman" panose="02020603050405020304" pitchFamily="18" charset="0"/>
              <a:sym typeface="Wingdings" pitchFamily="2" charset="2"/>
            </a:endParaRPr>
          </a:p>
        </p:txBody>
      </p:sp>
      <p:sp>
        <p:nvSpPr>
          <p:cNvPr id="6" name="Slide Number Placeholder 5"/>
          <p:cNvSpPr>
            <a:spLocks noGrp="1"/>
          </p:cNvSpPr>
          <p:nvPr>
            <p:ph type="sldNum" sz="quarter" idx="12"/>
          </p:nvPr>
        </p:nvSpPr>
        <p:spPr>
          <a:xfrm>
            <a:off x="8633822" y="6356350"/>
            <a:ext cx="2719977" cy="365125"/>
          </a:xfrm>
        </p:spPr>
        <p:txBody>
          <a:bodyPr/>
          <a:lstStyle/>
          <a:p>
            <a:pPr>
              <a:defRPr/>
            </a:pPr>
            <a:fld id="{B111770D-87E1-47F5-A423-D9C3C86124BF}" type="slidenum">
              <a:rPr lang="fr-CA" smtClean="0">
                <a:latin typeface="TH Sarabun New" panose="020B0500040200020003" pitchFamily="34" charset="-34"/>
                <a:cs typeface="TH Sarabun New" panose="020B0500040200020003" pitchFamily="34" charset="-34"/>
              </a:rPr>
              <a:pPr>
                <a:defRPr/>
              </a:pPr>
              <a:t>38</a:t>
            </a:fld>
            <a:endParaRPr lang="fr-CA">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10052164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2">
            <a:extLst>
              <a:ext uri="{FF2B5EF4-FFF2-40B4-BE49-F238E27FC236}">
                <a16:creationId xmlns:a16="http://schemas.microsoft.com/office/drawing/2014/main" id="{B79384DE-C73E-4784-A491-6E1995A338AF}"/>
              </a:ext>
            </a:extLst>
          </p:cNvPr>
          <p:cNvSpPr txBox="1">
            <a:spLocks noChangeArrowheads="1"/>
          </p:cNvSpPr>
          <p:nvPr/>
        </p:nvSpPr>
        <p:spPr>
          <a:xfrm>
            <a:off x="134983" y="813675"/>
            <a:ext cx="2913017" cy="990600"/>
          </a:xfrm>
          <a:prstGeom prst="rect">
            <a:avLst/>
          </a:prstGeom>
          <a:solidFill>
            <a:schemeClr val="bg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b="1" kern="1200">
                <a:solidFill>
                  <a:schemeClr val="tx1"/>
                </a:solidFill>
                <a:latin typeface="TH Sarabun New" panose="020B0500040200020003" pitchFamily="34" charset="-34"/>
                <a:ea typeface="+mj-ea"/>
                <a:cs typeface="TH Sarabun New" panose="020B0500040200020003" pitchFamily="34" charset="-34"/>
              </a:defRPr>
            </a:lvl1pPr>
          </a:lstStyle>
          <a:p>
            <a:pPr>
              <a:defRPr/>
            </a:pPr>
            <a:r>
              <a:rPr lang="en-US" sz="3200" dirty="0" smtClean="0">
                <a:latin typeface="Times New Roman" panose="02020603050405020304" pitchFamily="18" charset="0"/>
                <a:cs typeface="Times New Roman" panose="02020603050405020304" pitchFamily="18" charset="0"/>
              </a:rPr>
              <a:t>Transboundary pollution problem in ASEAN: HAZE</a:t>
            </a:r>
            <a:endParaRPr lang="en-US" sz="3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0" y="2706412"/>
            <a:ext cx="2969009" cy="3249450"/>
          </a:xfrm>
          <a:prstGeom prst="rect">
            <a:avLst/>
          </a:prstGeom>
        </p:spPr>
      </p:pic>
    </p:spTree>
    <p:extLst>
      <p:ext uri="{BB962C8B-B14F-4D97-AF65-F5344CB8AC3E}">
        <p14:creationId xmlns:p14="http://schemas.microsoft.com/office/powerpoint/2010/main" val="13094883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How to solve environmental problem?</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US" dirty="0" smtClean="0">
                <a:latin typeface="Times New Roman" panose="02020603050405020304" pitchFamily="18" charset="0"/>
                <a:cs typeface="Times New Roman" panose="02020603050405020304" pitchFamily="18" charset="0"/>
              </a:rPr>
              <a:t>Command-and-Control </a:t>
            </a:r>
            <a:r>
              <a:rPr lang="en-US" dirty="0" smtClean="0">
                <a:latin typeface="Times New Roman" panose="02020603050405020304" pitchFamily="18" charset="0"/>
                <a:cs typeface="Times New Roman" panose="02020603050405020304" pitchFamily="18" charset="0"/>
                <a:sym typeface="Wingdings" panose="05000000000000000000" pitchFamily="2" charset="2"/>
              </a:rPr>
              <a:t> Standards, law and regulations</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Tax </a:t>
            </a:r>
            <a:r>
              <a:rPr lang="en-US" dirty="0" smtClean="0">
                <a:latin typeface="Times New Roman" panose="02020603050405020304" pitchFamily="18" charset="0"/>
                <a:cs typeface="Times New Roman" panose="02020603050405020304" pitchFamily="18" charset="0"/>
              </a:rPr>
              <a:t>/ Cap and Trade </a:t>
            </a:r>
            <a:r>
              <a:rPr lang="en-US" dirty="0" smtClean="0">
                <a:latin typeface="Times New Roman" panose="02020603050405020304" pitchFamily="18" charset="0"/>
                <a:cs typeface="Times New Roman" panose="02020603050405020304" pitchFamily="18" charset="0"/>
                <a:sym typeface="Wingdings" panose="05000000000000000000" pitchFamily="2" charset="2"/>
              </a:rPr>
              <a:t> putting price on pollution</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smtClean="0">
              <a:latin typeface="Times New Roman" panose="02020603050405020304" pitchFamily="18" charset="0"/>
              <a:cs typeface="Times New Roman" panose="02020603050405020304" pitchFamily="18" charset="0"/>
            </a:endParaRPr>
          </a:p>
          <a:p>
            <a:pPr marL="0" indent="0" algn="ctr">
              <a:buNone/>
            </a:pPr>
            <a:r>
              <a:rPr lang="en-US" dirty="0" smtClean="0">
                <a:latin typeface="Times New Roman" panose="02020603050405020304" pitchFamily="18" charset="0"/>
                <a:cs typeface="Times New Roman" panose="02020603050405020304" pitchFamily="18" charset="0"/>
                <a:hlinkClick r:id="rId2"/>
              </a:rPr>
              <a:t>Emission Trading </a:t>
            </a:r>
            <a:endParaRPr lang="en-US" dirty="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Border Carbon Adjustment  to prevent  “carbon leakage”</a:t>
            </a:r>
            <a:endParaRPr lang="en-US"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AD88E7FC-001B-48F7-939D-145824154CDE}" type="slidenum">
              <a:rPr lang="en-US" smtClean="0"/>
              <a:t>40</a:t>
            </a:fld>
            <a:endParaRPr lang="en-US"/>
          </a:p>
        </p:txBody>
      </p:sp>
    </p:spTree>
    <p:extLst>
      <p:ext uri="{BB962C8B-B14F-4D97-AF65-F5344CB8AC3E}">
        <p14:creationId xmlns:p14="http://schemas.microsoft.com/office/powerpoint/2010/main" val="21445941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2827</TotalTime>
  <Words>1431</Words>
  <Application>Microsoft Office PowerPoint</Application>
  <PresentationFormat>Widescreen</PresentationFormat>
  <Paragraphs>165</Paragraphs>
  <Slides>40</Slides>
  <Notes>1</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3" baseType="lpstr">
      <vt:lpstr>SimSun</vt:lpstr>
      <vt:lpstr>Arial</vt:lpstr>
      <vt:lpstr>Calibri</vt:lpstr>
      <vt:lpstr>Calibri Light</vt:lpstr>
      <vt:lpstr>Cordia New</vt:lpstr>
      <vt:lpstr>Stencil</vt:lpstr>
      <vt:lpstr>Stencil Std</vt:lpstr>
      <vt:lpstr>Tahoma</vt:lpstr>
      <vt:lpstr>TH Sarabun New</vt:lpstr>
      <vt:lpstr>Times New Roman</vt:lpstr>
      <vt:lpstr>Wingdings</vt:lpstr>
      <vt:lpstr>Office Theme</vt:lpstr>
      <vt:lpstr>Equation</vt:lpstr>
      <vt:lpstr>International trade &amp;  environment</vt:lpstr>
      <vt:lpstr>PowerPoint Presentation</vt:lpstr>
      <vt:lpstr>PowerPoint Presentation</vt:lpstr>
      <vt:lpstr>PowerPoint Presentation</vt:lpstr>
      <vt:lpstr>CLICK HERE</vt:lpstr>
      <vt:lpstr>CLICK HERE</vt:lpstr>
      <vt:lpstr>CLICK HERE</vt:lpstr>
      <vt:lpstr>CLICK HERE</vt:lpstr>
      <vt:lpstr>PowerPoint Presentation</vt:lpstr>
      <vt:lpstr>PowerPoint Presentation</vt:lpstr>
      <vt:lpstr>PowerPoint Presentation</vt:lpstr>
      <vt:lpstr>PowerPoint Presentation</vt:lpstr>
      <vt:lpstr>PowerPoint Presentation</vt:lpstr>
      <vt:lpstr>PowerPoint Presentation</vt:lpstr>
      <vt:lpstr> Is trade good or bad for the environment?</vt:lpstr>
      <vt:lpstr> Is trade good or bad for the environment? </vt:lpstr>
      <vt:lpstr>Introduction</vt:lpstr>
      <vt:lpstr>Some of the common concerns… </vt:lpstr>
      <vt:lpstr>But, some evidence seems to suggest otherwise…</vt:lpstr>
      <vt:lpstr>International trade theory (basic)</vt:lpstr>
      <vt:lpstr>International trade theory (basic) The Heckscher-Ohlin theorem</vt:lpstr>
      <vt:lpstr>The Heckscher-Ohlin theorem</vt:lpstr>
      <vt:lpstr>Environmental Kuznets Curve (EKC)</vt:lpstr>
      <vt:lpstr>Environmental Kuznets Curve</vt:lpstr>
      <vt:lpstr>PowerPoint Presentation</vt:lpstr>
      <vt:lpstr>The Environmental Kuznets Curve</vt:lpstr>
      <vt:lpstr>Trade and Environment  Scale, composition and technique effects:  Environmental Impacts of a North American Free Trade Agreement Grossman and Krueger (1993)</vt:lpstr>
      <vt:lpstr>Scale effects:</vt:lpstr>
      <vt:lpstr>Composition effects:</vt:lpstr>
      <vt:lpstr>Technique effects:</vt:lpstr>
      <vt:lpstr>Impact of trade liberalization</vt:lpstr>
      <vt:lpstr>Resource Curse</vt:lpstr>
      <vt:lpstr>Resource Curse</vt:lpstr>
      <vt:lpstr>Cause of resources curse</vt:lpstr>
      <vt:lpstr>Cause of resources curse</vt:lpstr>
      <vt:lpstr>Cause of resources curse</vt:lpstr>
      <vt:lpstr>Cause of resources curse</vt:lpstr>
      <vt:lpstr>Environmental problem : Negative Externalities</vt:lpstr>
      <vt:lpstr>PowerPoint Presentation</vt:lpstr>
      <vt:lpstr>How to solve environmental problem?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Anin Aroonruengsawat</dc:creator>
  <cp:lastModifiedBy>AA</cp:lastModifiedBy>
  <cp:revision>116</cp:revision>
  <dcterms:created xsi:type="dcterms:W3CDTF">2017-11-04T14:42:16Z</dcterms:created>
  <dcterms:modified xsi:type="dcterms:W3CDTF">2020-06-16T13:54:04Z</dcterms:modified>
</cp:coreProperties>
</file>