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4" r:id="rId4"/>
    <p:sldId id="278" r:id="rId5"/>
    <p:sldId id="277" r:id="rId6"/>
    <p:sldId id="266" r:id="rId7"/>
    <p:sldId id="273" r:id="rId8"/>
    <p:sldId id="257" r:id="rId9"/>
    <p:sldId id="258" r:id="rId10"/>
    <p:sldId id="275" r:id="rId11"/>
    <p:sldId id="264" r:id="rId12"/>
    <p:sldId id="276" r:id="rId13"/>
    <p:sldId id="259" r:id="rId14"/>
    <p:sldId id="260" r:id="rId15"/>
    <p:sldId id="261" r:id="rId16"/>
    <p:sldId id="262" r:id="rId17"/>
    <p:sldId id="265" r:id="rId18"/>
    <p:sldId id="263" r:id="rId19"/>
    <p:sldId id="267" r:id="rId20"/>
    <p:sldId id="268" r:id="rId21"/>
    <p:sldId id="269" r:id="rId22"/>
    <p:sldId id="270" r:id="rId23"/>
    <p:sldId id="271" r:id="rId24"/>
    <p:sldId id="279" r:id="rId25"/>
    <p:sldId id="280" r:id="rId2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D9496-316E-406D-8DBB-725827CA5C1C}" type="datetimeFigureOut">
              <a:rPr lang="th-TH" smtClean="0"/>
              <a:t>26/03/56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A60ED-5003-4A60-B3A2-6E3BBD7176FB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Traditional scope</a:t>
            </a:r>
            <a:r>
              <a:rPr lang="en-US" dirty="0" smtClean="0"/>
              <a:t>: The </a:t>
            </a:r>
            <a:r>
              <a:rPr lang="en-US" dirty="0"/>
              <a:t>provision of financial services to micro-entrepreneurs and small businesses, which lack access to banking and related services due to the high transaction costs associated with serving these client </a:t>
            </a:r>
            <a:r>
              <a:rPr lang="en-US" dirty="0" smtClean="0"/>
              <a:t>categories</a:t>
            </a:r>
          </a:p>
          <a:p>
            <a:r>
              <a:rPr lang="en-US" b="1" dirty="0" smtClean="0"/>
              <a:t>Development scope</a:t>
            </a:r>
            <a:r>
              <a:rPr lang="en-US" dirty="0" smtClean="0"/>
              <a:t>: many </a:t>
            </a:r>
            <a:r>
              <a:rPr lang="en-US" dirty="0"/>
              <a:t>poor and near-poor households </a:t>
            </a:r>
            <a:r>
              <a:rPr lang="en-US" dirty="0" smtClean="0"/>
              <a:t>have </a:t>
            </a:r>
            <a:r>
              <a:rPr lang="en-US" dirty="0"/>
              <a:t>permanent access to an appropriate range of high quality financial </a:t>
            </a:r>
            <a:r>
              <a:rPr lang="en-US" dirty="0" smtClean="0"/>
              <a:t>services</a:t>
            </a:r>
          </a:p>
          <a:p>
            <a:r>
              <a:rPr lang="en-GB" dirty="0" smtClean="0"/>
              <a:t>“No one ever ended poverty by going bankrupt”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i="1" dirty="0" smtClean="0"/>
              <a:t> - The p</a:t>
            </a:r>
            <a:r>
              <a:rPr lang="en-US" dirty="0" smtClean="0"/>
              <a:t>oor are outside of</a:t>
            </a:r>
            <a:r>
              <a:rPr lang="en-US" i="1" dirty="0" smtClean="0"/>
              <a:t> </a:t>
            </a:r>
            <a:r>
              <a:rPr lang="en-US" dirty="0" smtClean="0"/>
              <a:t>Banking System</a:t>
            </a:r>
          </a:p>
          <a:p>
            <a:pPr>
              <a:buNone/>
            </a:pPr>
            <a:r>
              <a:rPr lang="en-US" i="1" dirty="0" smtClean="0"/>
              <a:t>     --</a:t>
            </a:r>
            <a:r>
              <a:rPr lang="en-US" dirty="0" smtClean="0"/>
              <a:t>No Collateral</a:t>
            </a:r>
          </a:p>
          <a:p>
            <a:pPr>
              <a:buNone/>
            </a:pPr>
            <a:r>
              <a:rPr lang="en-US" i="1" dirty="0" smtClean="0"/>
              <a:t>     --</a:t>
            </a:r>
            <a:r>
              <a:rPr lang="en-US" dirty="0" smtClean="0"/>
              <a:t>No Access to Credit</a:t>
            </a:r>
          </a:p>
          <a:p>
            <a:r>
              <a:rPr lang="en-US" dirty="0" smtClean="0"/>
              <a:t>The Third Way Approach to poverty reduction</a:t>
            </a:r>
          </a:p>
          <a:p>
            <a:pPr>
              <a:buNone/>
            </a:pPr>
            <a:r>
              <a:rPr lang="en-US" dirty="0" smtClean="0"/>
              <a:t>     1.  Market Involvement</a:t>
            </a:r>
          </a:p>
          <a:p>
            <a:pPr>
              <a:buNone/>
            </a:pPr>
            <a:r>
              <a:rPr lang="en-US" dirty="0" smtClean="0"/>
              <a:t>     2.  Foster Community Development</a:t>
            </a:r>
          </a:p>
          <a:p>
            <a:r>
              <a:rPr lang="en-US" dirty="0" smtClean="0"/>
              <a:t>“Financial Inclusion”</a:t>
            </a:r>
            <a:endParaRPr lang="en-US" dirty="0" smtClean="0"/>
          </a:p>
          <a:p>
            <a:pPr>
              <a:buNone/>
            </a:pPr>
            <a:endParaRPr lang="en-GB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i="1" dirty="0" smtClean="0"/>
              <a:t>Demand for microcredit</a:t>
            </a:r>
          </a:p>
          <a:p>
            <a:r>
              <a:rPr lang="en-US" i="1" dirty="0" smtClean="0"/>
              <a:t>Lifecycle </a:t>
            </a:r>
            <a:r>
              <a:rPr lang="en-US" i="1" dirty="0"/>
              <a:t>Needs</a:t>
            </a:r>
            <a:r>
              <a:rPr lang="en-US" dirty="0"/>
              <a:t>: such as weddings, funerals, childbirth, education, homebuilding, widowhood, old age.</a:t>
            </a:r>
          </a:p>
          <a:p>
            <a:r>
              <a:rPr lang="en-US" i="1" dirty="0"/>
              <a:t>Personal Emergencies</a:t>
            </a:r>
            <a:r>
              <a:rPr lang="en-US" dirty="0"/>
              <a:t>: such as sickness, injury, unemployment, theft, harassment or death.</a:t>
            </a:r>
          </a:p>
          <a:p>
            <a:r>
              <a:rPr lang="en-US" i="1" dirty="0"/>
              <a:t>Disasters</a:t>
            </a:r>
            <a:r>
              <a:rPr lang="en-US" dirty="0"/>
              <a:t>: such as fires, floods, cyclones and man-made events like war or bulldozing of dwellings.</a:t>
            </a:r>
          </a:p>
          <a:p>
            <a:r>
              <a:rPr lang="en-US" i="1" dirty="0"/>
              <a:t>Investment Opportunities</a:t>
            </a:r>
            <a:r>
              <a:rPr lang="en-US" dirty="0"/>
              <a:t>: expanding a business, buying land or equipment, improving housing, securing a job (which often requires paying a large bribe), etc.</a:t>
            </a:r>
          </a:p>
          <a:p>
            <a:endParaRPr lang="th-TH" dirty="0"/>
          </a:p>
        </p:txBody>
      </p:sp>
      <p:sp>
        <p:nvSpPr>
          <p:cNvPr id="4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Muhammad Yunus:  “Credit is a Powerful Weapon”</a:t>
            </a:r>
          </a:p>
        </p:txBody>
      </p:sp>
      <p:pic>
        <p:nvPicPr>
          <p:cNvPr id="8195" name="Content Placeholder 3" descr="images--yunu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14678" y="2214554"/>
            <a:ext cx="2724265" cy="34623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b="1" dirty="0" smtClean="0"/>
              <a:t>Financial services?</a:t>
            </a:r>
          </a:p>
          <a:p>
            <a:r>
              <a:rPr lang="en-GB" dirty="0" smtClean="0"/>
              <a:t>The first </a:t>
            </a:r>
            <a:r>
              <a:rPr lang="en-GB" dirty="0" smtClean="0"/>
              <a:t>wave of microfinance was </a:t>
            </a:r>
            <a:r>
              <a:rPr lang="en-GB" dirty="0" smtClean="0"/>
              <a:t>‘microcredit’</a:t>
            </a:r>
            <a:endParaRPr lang="en-GB" dirty="0" smtClean="0"/>
          </a:p>
          <a:p>
            <a:r>
              <a:rPr lang="en-GB" dirty="0" smtClean="0"/>
              <a:t>The second wave of microfinance is </a:t>
            </a:r>
            <a:r>
              <a:rPr lang="en-GB" dirty="0" smtClean="0"/>
              <a:t>‘</a:t>
            </a:r>
            <a:r>
              <a:rPr lang="en-GB" dirty="0" err="1" smtClean="0"/>
              <a:t>microsavings</a:t>
            </a:r>
            <a:r>
              <a:rPr lang="en-GB" dirty="0" smtClean="0"/>
              <a:t>’.</a:t>
            </a:r>
          </a:p>
          <a:p>
            <a:r>
              <a:rPr lang="en-GB" dirty="0" smtClean="0"/>
              <a:t>The third wave </a:t>
            </a:r>
            <a:r>
              <a:rPr lang="en-GB" dirty="0" smtClean="0">
                <a:sym typeface="Wingdings" pitchFamily="2" charset="2"/>
              </a:rPr>
              <a:t> ‘</a:t>
            </a:r>
            <a:r>
              <a:rPr lang="en-GB" dirty="0" err="1" smtClean="0">
                <a:sym typeface="Wingdings" pitchFamily="2" charset="2"/>
              </a:rPr>
              <a:t>microinsurance</a:t>
            </a:r>
            <a:r>
              <a:rPr lang="en-GB" dirty="0" smtClean="0">
                <a:sym typeface="Wingdings" pitchFamily="2" charset="2"/>
              </a:rPr>
              <a:t>’</a:t>
            </a:r>
            <a:endParaRPr lang="en-GB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Microfinance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There are over 10,000 microfinance institutions serving in excess of 150m customers, 100m of them being the poorest families.</a:t>
            </a:r>
          </a:p>
          <a:p>
            <a:r>
              <a:rPr lang="en-US" dirty="0" smtClean="0"/>
              <a:t>Global demand is estimated at 500m families, so there is a long way to go.</a:t>
            </a:r>
            <a:endParaRPr 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Two major types: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Group lending</a:t>
            </a:r>
          </a:p>
          <a:p>
            <a:pPr marL="971550" lvl="1" indent="-514350">
              <a:buAutoNum type="arabicPeriod"/>
            </a:pPr>
            <a:r>
              <a:rPr lang="en-US" dirty="0" smtClean="0"/>
              <a:t>Individual lending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/>
              <a:t>solidarity group </a:t>
            </a:r>
            <a:r>
              <a:rPr lang="en-US" b="1" i="1" dirty="0" smtClean="0"/>
              <a:t>lending </a:t>
            </a:r>
            <a:r>
              <a:rPr lang="en-US" dirty="0" smtClean="0"/>
              <a:t>(</a:t>
            </a:r>
            <a:r>
              <a:rPr lang="en-US" dirty="0" err="1" smtClean="0"/>
              <a:t>Grameen</a:t>
            </a:r>
            <a:r>
              <a:rPr lang="en-US" dirty="0" smtClean="0"/>
              <a:t> bank and </a:t>
            </a:r>
            <a:r>
              <a:rPr lang="en-US" dirty="0" err="1" smtClean="0"/>
              <a:t>Acci</a:t>
            </a:r>
            <a:r>
              <a:rPr lang="en-US" dirty="0" err="1">
                <a:cs typeface="Calibri"/>
              </a:rPr>
              <a:t>ó</a:t>
            </a:r>
            <a:r>
              <a:rPr lang="en-US" dirty="0" err="1" smtClean="0"/>
              <a:t>n</a:t>
            </a:r>
            <a:r>
              <a:rPr lang="en-US" dirty="0" smtClean="0"/>
              <a:t> International)</a:t>
            </a:r>
            <a:endParaRPr lang="en-US" b="1" dirty="0" smtClean="0"/>
          </a:p>
          <a:p>
            <a:pPr marL="1371600" lvl="2" indent="-514350"/>
            <a:r>
              <a:rPr lang="en-US" dirty="0" smtClean="0"/>
              <a:t>borrowers </a:t>
            </a:r>
            <a:r>
              <a:rPr lang="en-US" dirty="0"/>
              <a:t>are asked to form groups of three to seven members, most commonly </a:t>
            </a:r>
            <a:r>
              <a:rPr lang="en-US" dirty="0" smtClean="0"/>
              <a:t>five</a:t>
            </a:r>
          </a:p>
          <a:p>
            <a:pPr marL="1371600" lvl="2" indent="-514350"/>
            <a:r>
              <a:rPr lang="en-US" sz="2400" dirty="0" smtClean="0"/>
              <a:t>Borrowers </a:t>
            </a:r>
            <a:r>
              <a:rPr lang="en-US" sz="2400" dirty="0"/>
              <a:t>in a group are jointly </a:t>
            </a:r>
            <a:r>
              <a:rPr lang="en-US" sz="2400" dirty="0" smtClean="0"/>
              <a:t>liable </a:t>
            </a:r>
            <a:r>
              <a:rPr lang="en-US" sz="2400" dirty="0"/>
              <a:t>for all loans taken </a:t>
            </a:r>
            <a:r>
              <a:rPr lang="en-US" sz="2400" dirty="0" smtClean="0"/>
              <a:t>out; they </a:t>
            </a:r>
            <a:r>
              <a:rPr lang="en-US" sz="2400" dirty="0"/>
              <a:t>are </a:t>
            </a:r>
            <a:r>
              <a:rPr lang="en-US" sz="2400" dirty="0" smtClean="0"/>
              <a:t>each liable </a:t>
            </a:r>
            <a:r>
              <a:rPr lang="en-US" sz="2400" dirty="0"/>
              <a:t>for the others' </a:t>
            </a:r>
            <a:r>
              <a:rPr lang="en-US" sz="2400" dirty="0" smtClean="0"/>
              <a:t>loans</a:t>
            </a:r>
          </a:p>
          <a:p>
            <a:pPr marL="1371600" lvl="2" indent="-514350"/>
            <a:r>
              <a:rPr lang="en-US" dirty="0" smtClean="0"/>
              <a:t>When a loan is repaid, the borrower becomes immediately eligible for a larger one as long as all group members are in good standing and approve the individual loan requests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/>
              <a:t>solidarity group </a:t>
            </a:r>
            <a:r>
              <a:rPr lang="en-US" b="1" i="1" dirty="0" smtClean="0"/>
              <a:t>lending </a:t>
            </a:r>
            <a:r>
              <a:rPr lang="en-US" dirty="0" smtClean="0"/>
              <a:t>(</a:t>
            </a:r>
            <a:r>
              <a:rPr lang="en-US" dirty="0" err="1" smtClean="0"/>
              <a:t>Grameen</a:t>
            </a:r>
            <a:r>
              <a:rPr lang="en-US" dirty="0" smtClean="0"/>
              <a:t> bank and </a:t>
            </a:r>
            <a:r>
              <a:rPr lang="en-US" dirty="0" err="1" smtClean="0"/>
              <a:t>Acci</a:t>
            </a:r>
            <a:r>
              <a:rPr lang="en-US" dirty="0" err="1">
                <a:cs typeface="Calibri"/>
              </a:rPr>
              <a:t>ó</a:t>
            </a:r>
            <a:r>
              <a:rPr lang="en-US" dirty="0" err="1" smtClean="0"/>
              <a:t>n</a:t>
            </a:r>
            <a:r>
              <a:rPr lang="en-US" dirty="0" smtClean="0"/>
              <a:t> International)</a:t>
            </a:r>
            <a:endParaRPr lang="en-US" b="1" dirty="0" smtClean="0"/>
          </a:p>
          <a:p>
            <a:pPr lvl="2"/>
            <a:r>
              <a:rPr lang="en-US" dirty="0" smtClean="0"/>
              <a:t>Peer Lending Model</a:t>
            </a:r>
          </a:p>
          <a:p>
            <a:pPr lvl="2"/>
            <a:r>
              <a:rPr lang="en-US" dirty="0" smtClean="0"/>
              <a:t>Loans for One Year—Installments Paid Weekly</a:t>
            </a:r>
          </a:p>
          <a:p>
            <a:pPr lvl="2"/>
            <a:r>
              <a:rPr lang="en-US" dirty="0" smtClean="0"/>
              <a:t>Interest Rate of 20%</a:t>
            </a:r>
          </a:p>
          <a:p>
            <a:pPr lvl="2"/>
            <a:r>
              <a:rPr lang="en-US" dirty="0" smtClean="0"/>
              <a:t>Repayment = 2% of the Loan per Week</a:t>
            </a:r>
          </a:p>
          <a:p>
            <a:pPr lvl="2"/>
            <a:r>
              <a:rPr lang="en-US" dirty="0" smtClean="0"/>
              <a:t>Contribute to the Group Fund = 5% of Loan Amount</a:t>
            </a:r>
          </a:p>
          <a:p>
            <a:pPr lvl="2"/>
            <a:r>
              <a:rPr lang="en-US" dirty="0" smtClean="0"/>
              <a:t>Member = Savers + Borrowers</a:t>
            </a:r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158" y="1357298"/>
            <a:ext cx="8401080" cy="5257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/>
              <a:t>solidarity group </a:t>
            </a:r>
            <a:r>
              <a:rPr lang="en-US" b="1" i="1" dirty="0" smtClean="0"/>
              <a:t>lending </a:t>
            </a:r>
            <a:r>
              <a:rPr lang="en-US" dirty="0" smtClean="0"/>
              <a:t>(</a:t>
            </a:r>
            <a:r>
              <a:rPr lang="en-US" dirty="0" err="1" smtClean="0"/>
              <a:t>Grameen</a:t>
            </a:r>
            <a:r>
              <a:rPr lang="en-US" dirty="0" smtClean="0"/>
              <a:t> bank and </a:t>
            </a:r>
            <a:r>
              <a:rPr lang="en-US" dirty="0" err="1" smtClean="0"/>
              <a:t>Acci</a:t>
            </a:r>
            <a:r>
              <a:rPr lang="en-US" dirty="0" err="1">
                <a:cs typeface="Calibri"/>
              </a:rPr>
              <a:t>ó</a:t>
            </a:r>
            <a:r>
              <a:rPr lang="en-US" dirty="0" err="1" smtClean="0"/>
              <a:t>n</a:t>
            </a:r>
            <a:r>
              <a:rPr lang="en-US" dirty="0" smtClean="0"/>
              <a:t> International)</a:t>
            </a:r>
            <a:endParaRPr lang="en-US" b="1" dirty="0" smtClean="0"/>
          </a:p>
          <a:p>
            <a:pPr marL="1371600" lvl="2" indent="-514350"/>
            <a:r>
              <a:rPr lang="en-US" dirty="0" smtClean="0"/>
              <a:t>Eight solidarity groups are federated into a larger group called the "center," which gathers each week with a loan officer to perform all financial transactions</a:t>
            </a:r>
          </a:p>
          <a:p>
            <a:pPr marL="1371600" lvl="2" indent="-514350"/>
            <a:r>
              <a:rPr lang="en-US" dirty="0" smtClean="0"/>
              <a:t>‘Center’ as the secondary group can make up the default amount, repay </a:t>
            </a:r>
            <a:r>
              <a:rPr lang="en-US" dirty="0"/>
              <a:t>installments in parallel with </a:t>
            </a:r>
            <a:r>
              <a:rPr lang="en-US" dirty="0" smtClean="0"/>
              <a:t>the program loan</a:t>
            </a:r>
          </a:p>
          <a:p>
            <a:pPr marL="1371600" lvl="2" indent="-514350"/>
            <a:r>
              <a:rPr lang="en-US" dirty="0" smtClean="0"/>
              <a:t>Willingness </a:t>
            </a:r>
            <a:r>
              <a:rPr lang="en-US" dirty="0"/>
              <a:t>to </a:t>
            </a:r>
            <a:r>
              <a:rPr lang="en-US" dirty="0" smtClean="0"/>
              <a:t>provide such </a:t>
            </a:r>
            <a:r>
              <a:rPr lang="en-US" dirty="0"/>
              <a:t>temporary loans has declined over time. </a:t>
            </a:r>
            <a:r>
              <a:rPr lang="en-US" dirty="0" smtClean="0"/>
              <a:t>Potential </a:t>
            </a:r>
            <a:r>
              <a:rPr lang="en-US" dirty="0"/>
              <a:t>defaulters are </a:t>
            </a:r>
            <a:r>
              <a:rPr lang="en-US" dirty="0" smtClean="0"/>
              <a:t>expected to </a:t>
            </a:r>
            <a:r>
              <a:rPr lang="en-US" dirty="0"/>
              <a:t>find alternate loan sources outside of the secondary </a:t>
            </a:r>
            <a:r>
              <a:rPr lang="en-US" dirty="0" smtClean="0"/>
              <a:t>group before </a:t>
            </a:r>
            <a:r>
              <a:rPr lang="en-US" dirty="0"/>
              <a:t>the weekly </a:t>
            </a:r>
            <a:r>
              <a:rPr lang="en-US" dirty="0" smtClean="0"/>
              <a:t>group meeting </a:t>
            </a:r>
            <a:r>
              <a:rPr lang="en-US" dirty="0"/>
              <a:t>to avoid disrupting it</a:t>
            </a:r>
            <a:endParaRPr lang="en-US" dirty="0" smtClean="0"/>
          </a:p>
          <a:p>
            <a:pPr marL="1371600" lvl="2" indent="-514350"/>
            <a:r>
              <a:rPr lang="en-US" dirty="0" smtClean="0"/>
              <a:t>Multiple sources of ‘peer pressure’: ‘enforce’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smtClean="0"/>
              <a:t>‘encourage’ </a:t>
            </a:r>
            <a:endParaRPr lang="en-US" dirty="0" smtClean="0"/>
          </a:p>
          <a:p>
            <a:pPr marL="1371600" lvl="2" indent="-514350">
              <a:buNone/>
            </a:pPr>
            <a:endParaRPr lang="th-TH" sz="72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Success of the Grameen Bank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Over $3.8 Billion in Loans have been provided</a:t>
            </a:r>
          </a:p>
          <a:p>
            <a:pPr eaLnBrk="1" hangingPunct="1"/>
            <a:r>
              <a:rPr lang="en-US" dirty="0" smtClean="0"/>
              <a:t>2.4 Million Families in Rural Bangladesh have been served</a:t>
            </a:r>
          </a:p>
          <a:p>
            <a:pPr eaLnBrk="1" hangingPunct="1"/>
            <a:r>
              <a:rPr lang="en-US" dirty="0" smtClean="0"/>
              <a:t>98% Repayment rate</a:t>
            </a:r>
          </a:p>
          <a:p>
            <a:pPr eaLnBrk="1" hangingPunct="1"/>
            <a:r>
              <a:rPr lang="en-US" dirty="0" smtClean="0"/>
              <a:t>Microfinance Initiatives have been started in 100 countries worldwide</a:t>
            </a:r>
          </a:p>
          <a:p>
            <a:pPr eaLnBrk="1" hangingPunct="1"/>
            <a:r>
              <a:rPr lang="en-US" dirty="0" smtClean="0"/>
              <a:t>Global Movement embraced by Governments, NGOs, and International Organizations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 smtClean="0"/>
              <a:t>Village lending </a:t>
            </a:r>
            <a:r>
              <a:rPr lang="en-US" dirty="0" smtClean="0"/>
              <a:t>(FINCA, International; Bolivia)</a:t>
            </a:r>
          </a:p>
          <a:p>
            <a:pPr lvl="2"/>
            <a:r>
              <a:rPr lang="en-US" dirty="0"/>
              <a:t>Village banks bring together 15 </a:t>
            </a:r>
            <a:r>
              <a:rPr lang="en-US" dirty="0" smtClean="0"/>
              <a:t>to 30 </a:t>
            </a:r>
            <a:r>
              <a:rPr lang="en-US" dirty="0"/>
              <a:t>people, give them a single loan, then delegate authority to them for on-lending to </a:t>
            </a:r>
            <a:r>
              <a:rPr lang="en-US" dirty="0" smtClean="0"/>
              <a:t>individual members</a:t>
            </a:r>
          </a:p>
          <a:p>
            <a:pPr lvl="2"/>
            <a:r>
              <a:rPr lang="en-US" dirty="0"/>
              <a:t>Members elect the office holders of the village </a:t>
            </a:r>
            <a:r>
              <a:rPr lang="en-US" dirty="0" smtClean="0"/>
              <a:t>bank</a:t>
            </a:r>
          </a:p>
          <a:p>
            <a:pPr lvl="2"/>
            <a:r>
              <a:rPr lang="en-US" dirty="0" smtClean="0"/>
              <a:t>Loan </a:t>
            </a:r>
            <a:r>
              <a:rPr lang="en-US" dirty="0"/>
              <a:t>sizes are allowed to differ among individual </a:t>
            </a:r>
            <a:r>
              <a:rPr lang="en-US" dirty="0" smtClean="0"/>
              <a:t>members</a:t>
            </a:r>
          </a:p>
          <a:p>
            <a:pPr lvl="2"/>
            <a:r>
              <a:rPr lang="en-US" dirty="0" smtClean="0"/>
              <a:t>All </a:t>
            </a:r>
            <a:r>
              <a:rPr lang="en-US" dirty="0"/>
              <a:t>loans </a:t>
            </a:r>
            <a:r>
              <a:rPr lang="en-US" dirty="0" smtClean="0"/>
              <a:t>carry the </a:t>
            </a:r>
            <a:r>
              <a:rPr lang="en-US" dirty="0"/>
              <a:t>same repayment and interest rate terms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 smtClean="0"/>
              <a:t>Village lending </a:t>
            </a:r>
            <a:r>
              <a:rPr lang="en-US" dirty="0" smtClean="0"/>
              <a:t>(FINCA, International; Bolivia)</a:t>
            </a:r>
          </a:p>
          <a:p>
            <a:pPr lvl="2"/>
            <a:r>
              <a:rPr lang="en-US" dirty="0" smtClean="0"/>
              <a:t>Borrowers </a:t>
            </a:r>
            <a:r>
              <a:rPr lang="en-US" dirty="0"/>
              <a:t>are generally offered a loan ladder, </a:t>
            </a:r>
            <a:r>
              <a:rPr lang="en-US" dirty="0" smtClean="0"/>
              <a:t>a sequence </a:t>
            </a:r>
            <a:r>
              <a:rPr lang="en-US" dirty="0"/>
              <a:t>of 3 to 5 loan cycles with a maximum loan size specified for each </a:t>
            </a:r>
            <a:r>
              <a:rPr lang="en-US" dirty="0" smtClean="0"/>
              <a:t>cycle</a:t>
            </a:r>
          </a:p>
          <a:p>
            <a:pPr lvl="2"/>
            <a:r>
              <a:rPr lang="en-US" dirty="0" smtClean="0"/>
              <a:t>Example: the </a:t>
            </a:r>
            <a:r>
              <a:rPr lang="en-US" dirty="0"/>
              <a:t>first loan at most $150 and the third </a:t>
            </a:r>
            <a:r>
              <a:rPr lang="en-US" dirty="0" smtClean="0"/>
              <a:t>at most </a:t>
            </a:r>
            <a:r>
              <a:rPr lang="en-US" dirty="0"/>
              <a:t>$</a:t>
            </a:r>
            <a:r>
              <a:rPr lang="en-US" dirty="0" smtClean="0"/>
              <a:t>1400</a:t>
            </a:r>
          </a:p>
          <a:p>
            <a:pPr lvl="2"/>
            <a:r>
              <a:rPr lang="en-US" dirty="0" smtClean="0"/>
              <a:t>Village </a:t>
            </a:r>
            <a:r>
              <a:rPr lang="en-US" dirty="0"/>
              <a:t>bank members act as co-guarantors and help decide how much each </a:t>
            </a:r>
            <a:r>
              <a:rPr lang="en-US" dirty="0" smtClean="0"/>
              <a:t>person borrows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</a:t>
            </a:r>
          </a:p>
          <a:p>
            <a:pPr marL="1371600" lvl="2" indent="-514350">
              <a:buNone/>
            </a:pPr>
            <a:r>
              <a:rPr lang="en-US" b="1" i="1" dirty="0" smtClean="0"/>
              <a:t>Village lending </a:t>
            </a:r>
            <a:r>
              <a:rPr lang="en-US" dirty="0" smtClean="0"/>
              <a:t>(FINCA, International; Bolivia)</a:t>
            </a:r>
          </a:p>
          <a:p>
            <a:pPr lvl="2"/>
            <a:r>
              <a:rPr lang="en-US" dirty="0"/>
              <a:t>large spreads in loan size within the jointly </a:t>
            </a:r>
            <a:r>
              <a:rPr lang="en-US" dirty="0" smtClean="0"/>
              <a:t>liable group</a:t>
            </a:r>
            <a:r>
              <a:rPr lang="en-US" dirty="0"/>
              <a:t>, which can expose the poorest members to </a:t>
            </a:r>
            <a:r>
              <a:rPr lang="en-US" dirty="0" smtClean="0"/>
              <a:t>excessive risk</a:t>
            </a:r>
          </a:p>
          <a:p>
            <a:pPr lvl="2"/>
            <a:r>
              <a:rPr lang="en-US" dirty="0" smtClean="0"/>
              <a:t>most village banking </a:t>
            </a:r>
            <a:r>
              <a:rPr lang="en-US" dirty="0"/>
              <a:t>MFIs try to keep the maximum-to-minimum loan ratio below 10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Classic model: </a:t>
            </a:r>
          </a:p>
          <a:p>
            <a:pPr lvl="1"/>
            <a:r>
              <a:rPr lang="en-US" dirty="0" smtClean="0"/>
              <a:t>Common forms</a:t>
            </a:r>
          </a:p>
          <a:p>
            <a:pPr lvl="2"/>
            <a:r>
              <a:rPr lang="en-US" dirty="0" smtClean="0"/>
              <a:t>regular</a:t>
            </a:r>
            <a:r>
              <a:rPr lang="en-US" dirty="0"/>
              <a:t>, compulsory public meetings, typically weekly or biweekly, where loans are repaid </a:t>
            </a:r>
            <a:r>
              <a:rPr lang="en-US" dirty="0" smtClean="0"/>
              <a:t>and disbursed </a:t>
            </a:r>
            <a:r>
              <a:rPr lang="en-US" dirty="0"/>
              <a:t>and savings </a:t>
            </a:r>
            <a:r>
              <a:rPr lang="en-US" dirty="0" smtClean="0"/>
              <a:t>collected</a:t>
            </a:r>
          </a:p>
          <a:p>
            <a:pPr lvl="2"/>
            <a:r>
              <a:rPr lang="en-US" dirty="0" smtClean="0"/>
              <a:t>loan </a:t>
            </a:r>
            <a:r>
              <a:rPr lang="en-US" dirty="0"/>
              <a:t>officer to refuse to end the meeting until all scheduled loan repayments are </a:t>
            </a:r>
            <a:r>
              <a:rPr lang="en-US" dirty="0" smtClean="0"/>
              <a:t>made—by someone: “</a:t>
            </a:r>
            <a:r>
              <a:rPr lang="en-US" b="1" i="1" dirty="0" smtClean="0"/>
              <a:t>Joint liabilities</a:t>
            </a:r>
            <a:r>
              <a:rPr lang="en-US" dirty="0" smtClean="0"/>
              <a:t>”</a:t>
            </a:r>
          </a:p>
          <a:p>
            <a:pPr lvl="2"/>
            <a:r>
              <a:rPr lang="en-US" dirty="0"/>
              <a:t>reduces problems arising from "informational asymmetries" between lender and </a:t>
            </a:r>
            <a:r>
              <a:rPr lang="en-US" dirty="0" smtClean="0"/>
              <a:t>borrower</a:t>
            </a:r>
          </a:p>
          <a:p>
            <a:pPr lvl="2"/>
            <a:r>
              <a:rPr lang="en-US" dirty="0" smtClean="0"/>
              <a:t>Members have superior knowledge </a:t>
            </a:r>
            <a:r>
              <a:rPr lang="en-US" dirty="0"/>
              <a:t>of the character and economic circumstances of friends and neighbors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Group lending with individual liabilities?: Association for Social advancement (ASA)/ 	</a:t>
            </a:r>
          </a:p>
          <a:p>
            <a:pPr lvl="1"/>
            <a:r>
              <a:rPr lang="en-US" dirty="0"/>
              <a:t>centers without joint liability attracted more </a:t>
            </a:r>
            <a:r>
              <a:rPr lang="en-US" dirty="0" smtClean="0"/>
              <a:t>new clients </a:t>
            </a:r>
          </a:p>
          <a:p>
            <a:pPr lvl="1"/>
            <a:r>
              <a:rPr lang="en-US" dirty="0" smtClean="0"/>
              <a:t>Reputation cost of default</a:t>
            </a:r>
          </a:p>
          <a:p>
            <a:pPr lvl="2"/>
            <a:r>
              <a:rPr lang="en-US" dirty="0" err="1" smtClean="0"/>
              <a:t>XacBank</a:t>
            </a:r>
            <a:r>
              <a:rPr lang="en-US" dirty="0" smtClean="0"/>
              <a:t> </a:t>
            </a:r>
            <a:r>
              <a:rPr lang="en-US" dirty="0"/>
              <a:t>in </a:t>
            </a:r>
            <a:r>
              <a:rPr lang="en-US" dirty="0" smtClean="0"/>
              <a:t>Mongolia: posts </a:t>
            </a:r>
            <a:r>
              <a:rPr lang="en-US" dirty="0"/>
              <a:t>names of clients and their </a:t>
            </a:r>
            <a:r>
              <a:rPr lang="en-US" dirty="0" smtClean="0"/>
              <a:t>installment repayment </a:t>
            </a:r>
            <a:r>
              <a:rPr lang="en-US" dirty="0"/>
              <a:t>reports on the walls of its </a:t>
            </a:r>
            <a:r>
              <a:rPr lang="en-US" dirty="0" smtClean="0"/>
              <a:t>branches</a:t>
            </a:r>
          </a:p>
          <a:p>
            <a:pPr lvl="2"/>
            <a:r>
              <a:rPr lang="en-US" dirty="0" smtClean="0"/>
              <a:t>"the </a:t>
            </a:r>
            <a:r>
              <a:rPr lang="en-US" dirty="0" err="1" smtClean="0"/>
              <a:t>Bombays</a:t>
            </a:r>
            <a:r>
              <a:rPr lang="en-US" dirty="0" smtClean="0"/>
              <a:t>" in the Philippines “: always </a:t>
            </a:r>
            <a:r>
              <a:rPr lang="en-US" dirty="0"/>
              <a:t>picked the busiest hour of the day to collect so that there would always </a:t>
            </a:r>
            <a:r>
              <a:rPr lang="en-US" dirty="0" smtClean="0"/>
              <a:t>be witnesses </a:t>
            </a:r>
            <a:r>
              <a:rPr lang="en-US" dirty="0"/>
              <a:t>to her </a:t>
            </a:r>
            <a:r>
              <a:rPr lang="en-US" dirty="0" smtClean="0"/>
              <a:t>embarrassment</a:t>
            </a:r>
          </a:p>
          <a:p>
            <a:pPr lvl="1"/>
            <a:r>
              <a:rPr lang="en-US" dirty="0"/>
              <a:t>self-selection appears to screen out bad </a:t>
            </a:r>
            <a:r>
              <a:rPr lang="en-US" dirty="0" smtClean="0"/>
              <a:t>risks </a:t>
            </a:r>
            <a:r>
              <a:rPr lang="en-US" dirty="0" smtClean="0">
                <a:sym typeface="Wingdings" pitchFamily="2" charset="2"/>
              </a:rPr>
              <a:t> protect the problem of ‘adverse selection’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043510"/>
          </a:xfrm>
        </p:spPr>
        <p:txBody>
          <a:bodyPr>
            <a:normAutofit/>
          </a:bodyPr>
          <a:lstStyle/>
          <a:p>
            <a:r>
              <a:rPr lang="en-US" dirty="0" smtClean="0"/>
              <a:t>Common forms</a:t>
            </a:r>
          </a:p>
          <a:p>
            <a:pPr lvl="2"/>
            <a:r>
              <a:rPr lang="en-US" dirty="0"/>
              <a:t>the importance </a:t>
            </a:r>
            <a:r>
              <a:rPr lang="en-US" dirty="0" smtClean="0"/>
              <a:t>of reputation</a:t>
            </a:r>
            <a:r>
              <a:rPr lang="en-US" dirty="0"/>
              <a:t>, honor, and </a:t>
            </a:r>
            <a:r>
              <a:rPr lang="en-US" dirty="0" smtClean="0"/>
              <a:t>shame </a:t>
            </a:r>
            <a:r>
              <a:rPr lang="en-US" dirty="0" smtClean="0">
                <a:sym typeface="Wingdings" pitchFamily="2" charset="2"/>
              </a:rPr>
              <a:t> protect “free rider”</a:t>
            </a:r>
          </a:p>
          <a:p>
            <a:pPr lvl="2"/>
            <a:r>
              <a:rPr lang="en-US" dirty="0" smtClean="0"/>
              <a:t>“Peer pressure”,</a:t>
            </a:r>
          </a:p>
          <a:p>
            <a:pPr lvl="3"/>
            <a:r>
              <a:rPr lang="en-US" dirty="0" smtClean="0"/>
              <a:t> is </a:t>
            </a:r>
            <a:r>
              <a:rPr lang="en-US" dirty="0"/>
              <a:t>not simply the pressure </a:t>
            </a:r>
            <a:r>
              <a:rPr lang="en-US" dirty="0" smtClean="0"/>
              <a:t>from fellow group </a:t>
            </a:r>
            <a:r>
              <a:rPr lang="en-US" dirty="0"/>
              <a:t>members who are afraid of losing access to future loans or having to cover </a:t>
            </a:r>
            <a:r>
              <a:rPr lang="en-US" dirty="0" smtClean="0"/>
              <a:t>loan defaulted,</a:t>
            </a:r>
          </a:p>
          <a:p>
            <a:pPr lvl="3"/>
            <a:r>
              <a:rPr lang="en-US" dirty="0" smtClean="0"/>
              <a:t>it </a:t>
            </a:r>
            <a:r>
              <a:rPr lang="en-US" dirty="0"/>
              <a:t>is pressure arising from public transactions in communities where </a:t>
            </a:r>
            <a:r>
              <a:rPr lang="en-US" dirty="0" smtClean="0"/>
              <a:t>individuals worry </a:t>
            </a:r>
            <a:r>
              <a:rPr lang="en-US" dirty="0"/>
              <a:t>about reputations</a:t>
            </a:r>
            <a:endParaRPr lang="en-US" b="1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Self-help Groups (SHG)</a:t>
            </a:r>
          </a:p>
          <a:p>
            <a:pPr lvl="1"/>
            <a:r>
              <a:rPr lang="en-US" dirty="0" smtClean="0"/>
              <a:t>Group lending </a:t>
            </a:r>
            <a:r>
              <a:rPr lang="en-US" dirty="0" smtClean="0">
                <a:sym typeface="Wingdings" pitchFamily="2" charset="2"/>
              </a:rPr>
              <a:t> p</a:t>
            </a:r>
            <a:r>
              <a:rPr lang="en-US" dirty="0" smtClean="0"/>
              <a:t>ublic banking for the poor</a:t>
            </a:r>
          </a:p>
          <a:p>
            <a:pPr lvl="1"/>
            <a:r>
              <a:rPr lang="en-US" dirty="0" smtClean="0"/>
              <a:t>SHG </a:t>
            </a:r>
            <a:endParaRPr lang="en-US" dirty="0" smtClean="0">
              <a:sym typeface="Wingdings" pitchFamily="2" charset="2"/>
            </a:endParaRPr>
          </a:p>
          <a:p>
            <a:pPr lvl="2"/>
            <a:r>
              <a:rPr lang="en-US" dirty="0"/>
              <a:t>The system evolved from the efforts of NGOs to organize the rural poor, </a:t>
            </a:r>
            <a:r>
              <a:rPr lang="en-US" dirty="0" smtClean="0"/>
              <a:t>especially women</a:t>
            </a:r>
            <a:r>
              <a:rPr lang="en-US" dirty="0"/>
              <a:t>, into groups for purposes of social and economic empowerment through group </a:t>
            </a:r>
            <a:r>
              <a:rPr lang="en-US" dirty="0" smtClean="0"/>
              <a:t>savings, education</a:t>
            </a:r>
            <a:r>
              <a:rPr lang="en-US" dirty="0"/>
              <a:t>, and microenterprise </a:t>
            </a:r>
            <a:r>
              <a:rPr lang="en-US" dirty="0" smtClean="0"/>
              <a:t>support</a:t>
            </a:r>
          </a:p>
          <a:p>
            <a:pPr lvl="2"/>
            <a:r>
              <a:rPr lang="en-US" dirty="0" smtClean="0"/>
              <a:t>NGOs </a:t>
            </a:r>
            <a:r>
              <a:rPr lang="en-US" dirty="0"/>
              <a:t>train the group in saving, lending, </a:t>
            </a:r>
            <a:r>
              <a:rPr lang="en-US" dirty="0" smtClean="0"/>
              <a:t>and accounting</a:t>
            </a:r>
            <a:r>
              <a:rPr lang="en-US" dirty="0"/>
              <a:t>, then link the group with a bank where the it can deposit its accumulated savings </a:t>
            </a:r>
            <a:r>
              <a:rPr lang="en-US" dirty="0" smtClean="0"/>
              <a:t>into a </a:t>
            </a:r>
            <a:r>
              <a:rPr lang="en-US" dirty="0"/>
              <a:t>collective account. </a:t>
            </a:r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Self-help Groups (SHG)</a:t>
            </a:r>
          </a:p>
          <a:p>
            <a:pPr lvl="1"/>
            <a:r>
              <a:rPr lang="en-US" dirty="0" smtClean="0"/>
              <a:t>Group lending </a:t>
            </a:r>
            <a:r>
              <a:rPr lang="en-US" dirty="0" smtClean="0">
                <a:sym typeface="Wingdings" pitchFamily="2" charset="2"/>
              </a:rPr>
              <a:t> p</a:t>
            </a:r>
            <a:r>
              <a:rPr lang="en-US" dirty="0" smtClean="0"/>
              <a:t>ublic banking for the poor</a:t>
            </a:r>
          </a:p>
          <a:p>
            <a:pPr lvl="1"/>
            <a:r>
              <a:rPr lang="en-US" dirty="0" smtClean="0"/>
              <a:t>SHG </a:t>
            </a:r>
            <a:endParaRPr lang="en-US" dirty="0" smtClean="0">
              <a:sym typeface="Wingdings" pitchFamily="2" charset="2"/>
            </a:endParaRPr>
          </a:p>
          <a:p>
            <a:pPr lvl="2"/>
            <a:r>
              <a:rPr lang="en-US" dirty="0" smtClean="0"/>
              <a:t>The </a:t>
            </a:r>
            <a:r>
              <a:rPr lang="en-US" dirty="0"/>
              <a:t>bank then grants a block loan to the group, typically four times as </a:t>
            </a:r>
            <a:r>
              <a:rPr lang="en-US" dirty="0" smtClean="0"/>
              <a:t>large as </a:t>
            </a:r>
            <a:r>
              <a:rPr lang="en-US" dirty="0"/>
              <a:t>the savings balance, for which members are jointly and severally </a:t>
            </a:r>
            <a:r>
              <a:rPr lang="en-US" dirty="0" smtClean="0"/>
              <a:t>liable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group </a:t>
            </a:r>
            <a:r>
              <a:rPr lang="en-US" dirty="0" smtClean="0"/>
              <a:t>decides how</a:t>
            </a:r>
            <a:r>
              <a:rPr lang="en-US" dirty="0"/>
              <a:t>, and on what terms, to distribute the loan to individual </a:t>
            </a:r>
            <a:r>
              <a:rPr lang="en-US" dirty="0" smtClean="0"/>
              <a:t>members</a:t>
            </a:r>
          </a:p>
          <a:p>
            <a:pPr lvl="2"/>
            <a:r>
              <a:rPr lang="en-US" dirty="0" smtClean="0"/>
              <a:t>the </a:t>
            </a:r>
            <a:r>
              <a:rPr lang="en-US" dirty="0"/>
              <a:t>job of the partner NGOs is to form </a:t>
            </a:r>
            <a:r>
              <a:rPr lang="en-US" dirty="0" smtClean="0"/>
              <a:t>groups, not </a:t>
            </a:r>
            <a:r>
              <a:rPr lang="en-US" dirty="0"/>
              <a:t>run them on an ongoing basis</a:t>
            </a:r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2578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individual </a:t>
            </a:r>
            <a:r>
              <a:rPr lang="en-US" dirty="0" err="1" smtClean="0"/>
              <a:t>microlending</a:t>
            </a:r>
            <a:r>
              <a:rPr lang="en-US" dirty="0" smtClean="0"/>
              <a:t> offers </a:t>
            </a:r>
            <a:r>
              <a:rPr lang="en-US" dirty="0"/>
              <a:t>smaller </a:t>
            </a:r>
            <a:r>
              <a:rPr lang="en-US" dirty="0" smtClean="0"/>
              <a:t>loans</a:t>
            </a:r>
          </a:p>
          <a:p>
            <a:r>
              <a:rPr lang="en-US" dirty="0"/>
              <a:t>relies less on traditional sources of security, such as marketable </a:t>
            </a:r>
            <a:r>
              <a:rPr lang="en-US" dirty="0" smtClean="0"/>
              <a:t>collateral, credit </a:t>
            </a:r>
            <a:r>
              <a:rPr lang="en-US" dirty="0"/>
              <a:t>bureaus, and formal legal </a:t>
            </a:r>
            <a:r>
              <a:rPr lang="en-US" dirty="0" smtClean="0"/>
              <a:t>recourse ["</a:t>
            </a:r>
            <a:r>
              <a:rPr lang="en-US" dirty="0"/>
              <a:t>asset-based credit" (ABC</a:t>
            </a:r>
            <a:r>
              <a:rPr lang="en-US" dirty="0" smtClean="0"/>
              <a:t>)]</a:t>
            </a:r>
          </a:p>
          <a:p>
            <a:r>
              <a:rPr lang="en-US" dirty="0"/>
              <a:t>relies more on informal assessments of character </a:t>
            </a:r>
            <a:r>
              <a:rPr lang="en-US" dirty="0" smtClean="0"/>
              <a:t>and business operations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/>
              <a:t>group self-selection </a:t>
            </a:r>
            <a:r>
              <a:rPr lang="en-US" dirty="0" smtClean="0"/>
              <a:t>mechanism [</a:t>
            </a:r>
            <a:r>
              <a:rPr lang="en-US" dirty="0"/>
              <a:t>"integrity-based credit" (IBC</a:t>
            </a:r>
            <a:r>
              <a:rPr lang="en-US" dirty="0" smtClean="0"/>
              <a:t>)]</a:t>
            </a:r>
          </a:p>
          <a:p>
            <a:r>
              <a:rPr lang="en-US" dirty="0" smtClean="0"/>
              <a:t>Good for where </a:t>
            </a:r>
            <a:r>
              <a:rPr lang="en-US" dirty="0"/>
              <a:t>social bonds may not be </a:t>
            </a:r>
            <a:r>
              <a:rPr lang="en-US" dirty="0" smtClean="0"/>
              <a:t>strong enough </a:t>
            </a:r>
            <a:r>
              <a:rPr lang="en-US" dirty="0"/>
              <a:t>to support group lending</a:t>
            </a:r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Individual lending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5257800"/>
          </a:xfrm>
        </p:spPr>
        <p:txBody>
          <a:bodyPr>
            <a:normAutofit/>
          </a:bodyPr>
          <a:lstStyle/>
          <a:p>
            <a:r>
              <a:rPr lang="en-US" dirty="0"/>
              <a:t>MFIs prefer to use </a:t>
            </a:r>
            <a:r>
              <a:rPr lang="en-US" dirty="0" smtClean="0"/>
              <a:t>such collateral </a:t>
            </a:r>
            <a:r>
              <a:rPr lang="en-US" dirty="0"/>
              <a:t>as a threat rather than a way to cover losses from </a:t>
            </a:r>
            <a:r>
              <a:rPr lang="en-US" dirty="0" smtClean="0"/>
              <a:t>default</a:t>
            </a:r>
          </a:p>
          <a:p>
            <a:r>
              <a:rPr lang="en-US" dirty="0"/>
              <a:t>It is only when lending to small or </a:t>
            </a:r>
            <a:r>
              <a:rPr lang="en-US" dirty="0" smtClean="0"/>
              <a:t>medium enterprises </a:t>
            </a:r>
            <a:r>
              <a:rPr lang="en-US" dirty="0"/>
              <a:t>that loan sizes may be large enough for collateral to become valuable in </a:t>
            </a:r>
            <a:r>
              <a:rPr lang="en-US" dirty="0" smtClean="0"/>
              <a:t>the traditional </a:t>
            </a:r>
            <a:r>
              <a:rPr lang="en-US" dirty="0"/>
              <a:t>sense</a:t>
            </a: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MFI business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Lenders </a:t>
            </a:r>
            <a:r>
              <a:rPr lang="en-US" dirty="0"/>
              <a:t>face three costs: </a:t>
            </a:r>
            <a:endParaRPr lang="en-US" dirty="0" smtClean="0"/>
          </a:p>
          <a:p>
            <a:pPr lvl="1"/>
            <a:r>
              <a:rPr lang="en-US" dirty="0" smtClean="0"/>
              <a:t>Financial </a:t>
            </a:r>
            <a:r>
              <a:rPr lang="en-US" dirty="0"/>
              <a:t>(costs of </a:t>
            </a:r>
            <a:r>
              <a:rPr lang="en-US" dirty="0" smtClean="0"/>
              <a:t>capital)</a:t>
            </a:r>
          </a:p>
          <a:p>
            <a:pPr lvl="1"/>
            <a:r>
              <a:rPr lang="en-US" dirty="0" smtClean="0"/>
              <a:t>Default </a:t>
            </a:r>
            <a:r>
              <a:rPr lang="en-US" dirty="0"/>
              <a:t>(which appears </a:t>
            </a:r>
            <a:r>
              <a:rPr lang="en-US" dirty="0" smtClean="0"/>
              <a:t>in accounting </a:t>
            </a:r>
            <a:r>
              <a:rPr lang="en-US" dirty="0"/>
              <a:t>through loan loss provisioning), and </a:t>
            </a:r>
            <a:endParaRPr lang="en-US" dirty="0" smtClean="0"/>
          </a:p>
          <a:p>
            <a:pPr lvl="1"/>
            <a:r>
              <a:rPr lang="en-US" dirty="0" smtClean="0"/>
              <a:t>Operational </a:t>
            </a:r>
            <a:r>
              <a:rPr lang="en-US" dirty="0"/>
              <a:t>or transaction costs</a:t>
            </a: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MFI business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While, one </a:t>
            </a:r>
            <a:r>
              <a:rPr lang="en-US" dirty="0"/>
              <a:t>of the principal challenges of microfinance is providing small loans at an affordable </a:t>
            </a:r>
            <a:r>
              <a:rPr lang="en-US" dirty="0" smtClean="0"/>
              <a:t>cost</a:t>
            </a:r>
            <a:r>
              <a:rPr lang="en-US" dirty="0"/>
              <a:t>;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global average interest and fee rate is estimated at 37%, with rates reaching as high as 70% in some </a:t>
            </a:r>
            <a:r>
              <a:rPr lang="en-US" dirty="0" smtClean="0"/>
              <a:t>markets</a:t>
            </a:r>
          </a:p>
          <a:p>
            <a:r>
              <a:rPr lang="en-US" dirty="0" smtClean="0"/>
              <a:t>Sustainability: </a:t>
            </a:r>
            <a:r>
              <a:rPr lang="en-US" dirty="0"/>
              <a:t>its ability to cover its operating costs—and possibly also its costs of serving new clients—from its operating revenues</a:t>
            </a: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Formal village funds</a:t>
            </a:r>
          </a:p>
          <a:p>
            <a:r>
              <a:rPr lang="en-US" dirty="0" err="1" smtClean="0"/>
              <a:t>Kruchob’s</a:t>
            </a:r>
            <a:r>
              <a:rPr lang="en-US" dirty="0" smtClean="0"/>
              <a:t> saving network: </a:t>
            </a:r>
          </a:p>
          <a:p>
            <a:pPr lvl="1"/>
            <a:r>
              <a:rPr lang="en-US" dirty="0" smtClean="0"/>
              <a:t>“saving habits”: 1 baht a day</a:t>
            </a:r>
          </a:p>
          <a:p>
            <a:r>
              <a:rPr lang="en-US" dirty="0" smtClean="0"/>
              <a:t>Buddhism influences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Aj.Subin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Trat</a:t>
            </a:r>
            <a:r>
              <a:rPr lang="en-US" dirty="0" smtClean="0">
                <a:sym typeface="Wingdings" pitchFamily="2" charset="2"/>
              </a:rPr>
              <a:t> province)</a:t>
            </a:r>
            <a:endParaRPr lang="en-US" dirty="0" smtClean="0"/>
          </a:p>
          <a:p>
            <a:pPr lvl="1"/>
            <a:r>
              <a:rPr lang="en-US" dirty="0" smtClean="0"/>
              <a:t>“trust” local fund</a:t>
            </a:r>
          </a:p>
          <a:p>
            <a:pPr lvl="1"/>
            <a:r>
              <a:rPr lang="en-US" dirty="0" smtClean="0"/>
              <a:t>Buddhist day meeting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1258</Words>
  <Application>Microsoft Office PowerPoint</Application>
  <PresentationFormat>นำเสนอทางหน้าจอ (4:3)</PresentationFormat>
  <Paragraphs>134</Paragraphs>
  <Slides>25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25</vt:i4>
      </vt:variant>
    </vt:vector>
  </HeadingPairs>
  <TitlesOfParts>
    <vt:vector size="26" baseType="lpstr">
      <vt:lpstr>ชุดรูปแบบของ Office</vt:lpstr>
      <vt:lpstr>Microfinance</vt:lpstr>
      <vt:lpstr>Microfinance</vt:lpstr>
      <vt:lpstr>Microfinance</vt:lpstr>
      <vt:lpstr>Microfinance</vt:lpstr>
      <vt:lpstr>Muhammad Yunus:  “Credit is a Powerful Weapon”</vt:lpstr>
      <vt:lpstr>Microfinance</vt:lpstr>
      <vt:lpstr>Microfinance</vt:lpstr>
      <vt:lpstr>ภาพนิ่ง 8</vt:lpstr>
      <vt:lpstr>Group lending</vt:lpstr>
      <vt:lpstr>Group lending</vt:lpstr>
      <vt:lpstr>Group lending</vt:lpstr>
      <vt:lpstr>Success of the Grameen Bank</vt:lpstr>
      <vt:lpstr>Group lending</vt:lpstr>
      <vt:lpstr>Group lending</vt:lpstr>
      <vt:lpstr>Group lending</vt:lpstr>
      <vt:lpstr>Group lending</vt:lpstr>
      <vt:lpstr>Group lending</vt:lpstr>
      <vt:lpstr>Group lending</vt:lpstr>
      <vt:lpstr>Group lending</vt:lpstr>
      <vt:lpstr>Group lending</vt:lpstr>
      <vt:lpstr>Individual lending</vt:lpstr>
      <vt:lpstr>Individual lending</vt:lpstr>
      <vt:lpstr>MFI business</vt:lpstr>
      <vt:lpstr>MFI business</vt:lpstr>
      <vt:lpstr>Thailand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Microfinance</dc:title>
  <dc:creator>My Documents</dc:creator>
  <cp:lastModifiedBy>My Documents</cp:lastModifiedBy>
  <cp:revision>44</cp:revision>
  <dcterms:created xsi:type="dcterms:W3CDTF">2013-03-25T20:25:47Z</dcterms:created>
  <dcterms:modified xsi:type="dcterms:W3CDTF">2013-03-26T02:30:31Z</dcterms:modified>
</cp:coreProperties>
</file>