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4" r:id="rId29"/>
    <p:sldId id="285" r:id="rId3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A80679D-EE28-47E1-A3E5-2F6C45BF48FF}" type="datetimeFigureOut">
              <a:rPr lang="th-TH" smtClean="0"/>
              <a:pPr/>
              <a:t>22/10/58</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B6FCDA0-17FF-4ADD-A6CB-4AA07F911FB2}"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22/10/58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A80679D-EE28-47E1-A3E5-2F6C45BF48FF}" type="datetimeFigureOut">
              <a:rPr lang="th-TH" smtClean="0"/>
              <a:pPr/>
              <a:t>22/10/58</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A80679D-EE28-47E1-A3E5-2F6C45BF48FF}" type="datetimeFigureOut">
              <a:rPr lang="th-TH" smtClean="0"/>
              <a:pPr/>
              <a:t>22/10/58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A80679D-EE28-47E1-A3E5-2F6C45BF48FF}" type="datetimeFigureOut">
              <a:rPr lang="th-TH" smtClean="0"/>
              <a:pPr/>
              <a:t>22/10/58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A80679D-EE28-47E1-A3E5-2F6C45BF48FF}" type="datetimeFigureOut">
              <a:rPr lang="th-TH" smtClean="0"/>
              <a:pPr/>
              <a:t>22/10/58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80679D-EE28-47E1-A3E5-2F6C45BF48FF}" type="datetimeFigureOut">
              <a:rPr lang="th-TH" smtClean="0"/>
              <a:pPr/>
              <a:t>22/10/58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22/10/58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22/10/58</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22/10/58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22/10/58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A80679D-EE28-47E1-A3E5-2F6C45BF48FF}" type="datetimeFigureOut">
              <a:rPr lang="th-TH" smtClean="0"/>
              <a:pPr/>
              <a:t>22/10/58</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B6FCDA0-17FF-4ADD-A6CB-4AA07F911FB2}"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en.wikipedia.org/wiki/Image:Barbie_logo.png" TargetMode="External"/><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2.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Management</a:t>
            </a:r>
          </a:p>
          <a:p>
            <a:pPr algn="ctr"/>
            <a:r>
              <a:rPr lang="en-US" sz="4000" dirty="0">
                <a:cs typeface="Arial" pitchFamily="34" charset="0"/>
              </a:rPr>
              <a:t>By </a:t>
            </a:r>
          </a:p>
          <a:p>
            <a:pPr algn="ctr"/>
            <a:r>
              <a:rPr lang="en-US" sz="4000" dirty="0" smtClean="0">
                <a:cs typeface="Arial" pitchFamily="34" charset="0"/>
              </a:rPr>
              <a:t> </a:t>
            </a:r>
            <a:r>
              <a:rPr lang="en-US" sz="4000" dirty="0" err="1" smtClean="0">
                <a:cs typeface="Arial" pitchFamily="34" charset="0"/>
              </a:rPr>
              <a:t>Ajarn</a:t>
            </a:r>
            <a:r>
              <a:rPr lang="en-US" sz="4000" dirty="0" smtClean="0">
                <a:cs typeface="Arial" pitchFamily="34" charset="0"/>
              </a:rPr>
              <a:t> </a:t>
            </a:r>
            <a:r>
              <a:rPr lang="en-US" sz="4000" dirty="0" err="1" smtClean="0">
                <a:cs typeface="Arial" pitchFamily="34" charset="0"/>
              </a:rPr>
              <a:t>SuwalyaK</a:t>
            </a:r>
            <a:r>
              <a:rPr lang="en-US" sz="4000" dirty="0" smtClean="0">
                <a:cs typeface="Arial" pitchFamily="34" charset="0"/>
              </a:rPr>
              <a:t>.</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cstate="print"/>
          <a:srcRect/>
          <a:stretch>
            <a:fillRect/>
          </a:stretch>
        </p:blipFill>
        <p:spPr bwMode="auto">
          <a:xfrm>
            <a:off x="7500958" y="0"/>
            <a:ext cx="1047730" cy="1362049"/>
          </a:xfrm>
          <a:prstGeom prst="rect">
            <a:avLst/>
          </a:prstGeom>
          <a:noFill/>
          <a:ln w="9525">
            <a:noFill/>
            <a:miter lim="800000"/>
            <a:headEnd/>
            <a:tailEnd/>
          </a:ln>
        </p:spPr>
      </p:pic>
      <p:pic>
        <p:nvPicPr>
          <p:cNvPr id="14342" name="Picture 1"/>
          <p:cNvPicPr>
            <a:picLocks noChangeAspect="1" noChangeArrowheads="1"/>
          </p:cNvPicPr>
          <p:nvPr/>
        </p:nvPicPr>
        <p:blipFill>
          <a:blip r:embed="rId3" cstate="print"/>
          <a:srcRect/>
          <a:stretch>
            <a:fillRect/>
          </a:stretch>
        </p:blipFill>
        <p:spPr bwMode="auto">
          <a:xfrm>
            <a:off x="357158" y="142852"/>
            <a:ext cx="928665" cy="1172378"/>
          </a:xfrm>
          <a:prstGeom prst="rect">
            <a:avLst/>
          </a:prstGeom>
          <a:noFill/>
          <a:ln w="9525">
            <a:noFill/>
            <a:miter lim="800000"/>
            <a:headEnd/>
            <a:tailEnd/>
          </a:ln>
        </p:spPr>
      </p:pic>
      <p:sp>
        <p:nvSpPr>
          <p:cNvPr id="7" name="สี่เหลี่ยมผืนผ้า 6"/>
          <p:cNvSpPr/>
          <p:nvPr/>
        </p:nvSpPr>
        <p:spPr>
          <a:xfrm>
            <a:off x="2571736" y="1643050"/>
            <a:ext cx="4598919" cy="138499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8</a:t>
            </a:r>
          </a:p>
          <a:p>
            <a:pPr>
              <a:defRPr/>
            </a:pPr>
            <a:r>
              <a:rPr lang="en-US" sz="2000" b="1" dirty="0" smtClean="0">
                <a:solidFill>
                  <a:schemeClr val="bg1"/>
                </a:solidFill>
                <a:latin typeface="+mj-lt"/>
                <a:cs typeface="Arial" pitchFamily="34" charset="0"/>
              </a:rPr>
              <a:t>Marketing Mix Decisions II: Pricing</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8 - Learning objectives</a:t>
            </a:r>
            <a:endParaRPr lang="en-US" sz="3500" smtClean="0"/>
          </a:p>
        </p:txBody>
      </p:sp>
      <p:sp>
        <p:nvSpPr>
          <p:cNvPr id="6160" name="Rectangle 16"/>
          <p:cNvSpPr>
            <a:spLocks noChangeArrowheads="1"/>
          </p:cNvSpPr>
          <p:nvPr/>
        </p:nvSpPr>
        <p:spPr bwMode="auto">
          <a:xfrm>
            <a:off x="228600" y="1219200"/>
            <a:ext cx="8915400" cy="6299200"/>
          </a:xfrm>
          <a:prstGeom prst="rect">
            <a:avLst/>
          </a:prstGeom>
          <a:noFill/>
          <a:ln w="9525">
            <a:noFill/>
            <a:miter lim="800000"/>
            <a:headEnd/>
            <a:tailEnd/>
          </a:ln>
          <a:effectLst/>
        </p:spPr>
        <p:txBody>
          <a:bodyPr>
            <a:spAutoFit/>
          </a:bodyPr>
          <a:lstStyle/>
          <a:p>
            <a:pPr eaLnBrk="0" hangingPunct="0">
              <a:spcBef>
                <a:spcPct val="50000"/>
              </a:spcBef>
              <a:defRPr/>
            </a:pPr>
            <a:r>
              <a:rPr lang="en-US" sz="2400" b="1" i="1" dirty="0">
                <a:solidFill>
                  <a:srgbClr val="FF0000"/>
                </a:solidFill>
                <a:latin typeface="Minion-Regular" charset="0"/>
              </a:rPr>
              <a:t>After studying this chapter you should be able to:</a:t>
            </a:r>
          </a:p>
          <a:p>
            <a:pPr eaLnBrk="0" hangingPunct="0">
              <a:spcBef>
                <a:spcPct val="50000"/>
              </a:spcBef>
              <a:defRPr/>
            </a:pPr>
            <a:r>
              <a:rPr lang="en-US" sz="2400" dirty="0">
                <a:solidFill>
                  <a:srgbClr val="000000"/>
                </a:solidFill>
                <a:latin typeface="ZapfDingbats" charset="0"/>
              </a:rPr>
              <a:t>■</a:t>
            </a:r>
            <a:r>
              <a:rPr lang="da-DK" sz="2400" dirty="0">
                <a:solidFill>
                  <a:srgbClr val="000000"/>
                </a:solidFill>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discuss the importance of pricing decisions</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to the individual firm</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explain the major steps in pricing decisions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demonstrate how external factors influence</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pricing decisions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explain how the product life cycle can affect</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the price decision</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understand the advantages of using a</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differentiated price strategy across segments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discuss the special problems in international</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pricing.</a:t>
            </a:r>
          </a:p>
          <a:p>
            <a:pPr eaLnBrk="0" hangingPunct="0">
              <a:spcBef>
                <a:spcPct val="50000"/>
              </a:spcBef>
              <a:defRPr/>
            </a:pPr>
            <a:endParaRPr lang="en-US" sz="2400" b="1" i="1" dirty="0">
              <a:solidFill>
                <a:srgbClr val="000000"/>
              </a:solidFill>
              <a:effectLst>
                <a:outerShdw blurRad="38100" dist="38100" dir="2700000" algn="tl">
                  <a:srgbClr val="C0C0C0"/>
                </a:outerShdw>
              </a:effectLst>
              <a:latin typeface="Minion-Regular" charset="0"/>
            </a:endParaRPr>
          </a:p>
          <a:p>
            <a:pPr eaLnBrk="0" hangingPunct="0">
              <a:spcBef>
                <a:spcPct val="50000"/>
              </a:spcBef>
              <a:defRPr/>
            </a:pPr>
            <a:endParaRPr lang="en-US" sz="2400" b="1" i="1" dirty="0">
              <a:solidFill>
                <a:srgbClr val="0000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smtClean="0"/>
              <a:t>Pricing</a:t>
            </a:r>
            <a:endParaRPr lang="th-TH" smtClean="0"/>
          </a:p>
        </p:txBody>
      </p:sp>
      <p:sp>
        <p:nvSpPr>
          <p:cNvPr id="174083" name="Rectangle 3"/>
          <p:cNvSpPr>
            <a:spLocks noGrp="1" noChangeArrowheads="1"/>
          </p:cNvSpPr>
          <p:nvPr>
            <p:ph type="body" sz="half" idx="1"/>
          </p:nvPr>
        </p:nvSpPr>
        <p:spPr>
          <a:xfrm>
            <a:off x="357158" y="2714620"/>
            <a:ext cx="7500990" cy="3554430"/>
          </a:xfrm>
          <a:solidFill>
            <a:schemeClr val="bg1">
              <a:alpha val="47000"/>
            </a:schemeClr>
          </a:solidFill>
          <a:ln w="76200" cmpd="tri">
            <a:solidFill>
              <a:srgbClr val="FF0000"/>
            </a:solidFill>
          </a:ln>
        </p:spPr>
        <p:txBody>
          <a:bodyPr/>
          <a:lstStyle/>
          <a:p>
            <a:pPr eaLnBrk="1" hangingPunct="1">
              <a:defRPr/>
            </a:pPr>
            <a:r>
              <a:rPr lang="en-US" sz="2600" b="1" i="1" dirty="0" smtClean="0">
                <a:effectLst>
                  <a:outerShdw blurRad="38100" dist="38100" dir="2700000" algn="tl">
                    <a:srgbClr val="C0C0C0"/>
                  </a:outerShdw>
                </a:effectLst>
              </a:rPr>
              <a:t>Based on environmental factors (customers, competitors, and publics) and general marketing strategy, the major components of pricing decision-making are:</a:t>
            </a:r>
          </a:p>
          <a:p>
            <a:pPr lvl="1" eaLnBrk="1" hangingPunct="1">
              <a:defRPr/>
            </a:pPr>
            <a:r>
              <a:rPr lang="en-US" sz="2200" b="1" dirty="0" smtClean="0">
                <a:solidFill>
                  <a:srgbClr val="FF0000"/>
                </a:solidFill>
                <a:effectLst>
                  <a:outerShdw blurRad="38100" dist="38100" dir="2700000" algn="tl">
                    <a:srgbClr val="C0C0C0"/>
                  </a:outerShdw>
                </a:effectLst>
              </a:rPr>
              <a:t>Pricing objectives (long term)</a:t>
            </a:r>
          </a:p>
          <a:p>
            <a:pPr lvl="1" eaLnBrk="1" hangingPunct="1">
              <a:defRPr/>
            </a:pPr>
            <a:r>
              <a:rPr lang="en-US" sz="2200" b="1" dirty="0" smtClean="0">
                <a:solidFill>
                  <a:srgbClr val="FF0000"/>
                </a:solidFill>
                <a:effectLst>
                  <a:outerShdw blurRad="38100" dist="38100" dir="2700000" algn="tl">
                    <a:srgbClr val="C0C0C0"/>
                  </a:outerShdw>
                </a:effectLst>
              </a:rPr>
              <a:t>Pricing strategies (long term)</a:t>
            </a:r>
          </a:p>
          <a:p>
            <a:pPr lvl="1" eaLnBrk="1" hangingPunct="1">
              <a:defRPr/>
            </a:pPr>
            <a:r>
              <a:rPr lang="en-US" sz="2200" b="1" dirty="0" smtClean="0">
                <a:solidFill>
                  <a:srgbClr val="FF0000"/>
                </a:solidFill>
                <a:effectLst>
                  <a:outerShdw blurRad="38100" dist="38100" dir="2700000" algn="tl">
                    <a:srgbClr val="C0C0C0"/>
                  </a:outerShdw>
                </a:effectLst>
              </a:rPr>
              <a:t>Pricing tactics (short term)</a:t>
            </a:r>
            <a:endParaRPr lang="th-TH" sz="2200" b="1" dirty="0" smtClean="0">
              <a:solidFill>
                <a:srgbClr val="FF0000"/>
              </a:solidFill>
              <a:effectLst>
                <a:outerShdw blurRad="38100" dist="38100" dir="2700000" algn="tl">
                  <a:srgbClr val="C0C0C0"/>
                </a:outerShdw>
              </a:effectLst>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cstate="print"/>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smtClean="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Pricing</a:t>
            </a:r>
            <a:r>
              <a:rPr lang="en-GB" sz="2800" dirty="0">
                <a:solidFill>
                  <a:srgbClr val="000000"/>
                </a:solidFill>
                <a:latin typeface="Minion-Regular" charset="0"/>
              </a:rPr>
              <a:t> </a:t>
            </a:r>
            <a:r>
              <a:rPr lang="en-GB" sz="2800" b="1" i="1" dirty="0">
                <a:solidFill>
                  <a:srgbClr val="FF0000"/>
                </a:solidFill>
                <a:effectLst>
                  <a:outerShdw blurRad="38100" dist="38100" dir="2700000" algn="tl">
                    <a:srgbClr val="C0C0C0"/>
                  </a:outerShdw>
                </a:effectLst>
                <a:latin typeface="Minion-Regular" charset="0"/>
              </a:rPr>
              <a:t>is one of the most important marketing mix decisions</a:t>
            </a:r>
            <a:r>
              <a:rPr lang="en-GB" sz="2800" dirty="0">
                <a:solidFill>
                  <a:srgbClr val="000000"/>
                </a:solidFill>
                <a:latin typeface="Minion-Regular"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Minion-Regular" charset="0"/>
              </a:rPr>
              <a:t> </a:t>
            </a:r>
            <a:r>
              <a:rPr lang="en-GB" sz="2800" b="1" i="1" dirty="0">
                <a:effectLst>
                  <a:outerShdw blurRad="38100" dist="38100" dir="2700000" algn="tl">
                    <a:srgbClr val="C0C0C0"/>
                  </a:outerShdw>
                </a:effectLst>
                <a:latin typeface="Minion-Regular" charset="0"/>
              </a:rPr>
              <a:t>Pricing strategy is of great importance because it </a:t>
            </a:r>
            <a:r>
              <a:rPr lang="en-GB" sz="2800" b="1" i="1" dirty="0">
                <a:solidFill>
                  <a:srgbClr val="FF3300"/>
                </a:solidFill>
                <a:effectLst>
                  <a:outerShdw blurRad="38100" dist="38100" dir="2700000" algn="tl">
                    <a:srgbClr val="C0C0C0"/>
                  </a:outerShdw>
                </a:effectLst>
                <a:latin typeface="Minion-Regular"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cstate="print"/>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Pricing decision process</a:t>
            </a:r>
          </a:p>
        </p:txBody>
      </p:sp>
      <p:pic>
        <p:nvPicPr>
          <p:cNvPr id="4" name="Picture 5"/>
          <p:cNvPicPr>
            <a:picLocks noChangeAspect="1" noChangeArrowheads="1"/>
          </p:cNvPicPr>
          <p:nvPr/>
        </p:nvPicPr>
        <p:blipFill>
          <a:blip r:embed="rId2" cstate="print"/>
          <a:srcRect/>
          <a:stretch>
            <a:fillRect/>
          </a:stretch>
        </p:blipFill>
        <p:spPr bwMode="auto">
          <a:xfrm>
            <a:off x="755650" y="765175"/>
            <a:ext cx="7777163" cy="55102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428728" y="-214338"/>
            <a:ext cx="7543800" cy="1295400"/>
          </a:xfrm>
        </p:spPr>
        <p:txBody>
          <a:bodyPr/>
          <a:lstStyle/>
          <a:p>
            <a:pPr eaLnBrk="1" hangingPunct="1"/>
            <a:r>
              <a:rPr lang="en-US" dirty="0" smtClean="0"/>
              <a:t>Environmental Factors</a:t>
            </a:r>
            <a:endParaRPr lang="th-TH" dirty="0" smtClean="0"/>
          </a:p>
        </p:txBody>
      </p:sp>
      <p:sp>
        <p:nvSpPr>
          <p:cNvPr id="162819" name="Rectangle 3"/>
          <p:cNvSpPr>
            <a:spLocks noGrp="1" noChangeArrowheads="1"/>
          </p:cNvSpPr>
          <p:nvPr>
            <p:ph type="body" sz="half" idx="1"/>
          </p:nvPr>
        </p:nvSpPr>
        <p:spPr>
          <a:xfrm>
            <a:off x="900113" y="1989138"/>
            <a:ext cx="7643812" cy="4032250"/>
          </a:xfrm>
          <a:solidFill>
            <a:srgbClr val="FFFFFF">
              <a:alpha val="58000"/>
            </a:srgbClr>
          </a:solidFill>
        </p:spPr>
        <p:txBody>
          <a:bodyPr>
            <a:normAutofit/>
          </a:bodyPr>
          <a:lstStyle/>
          <a:p>
            <a:pPr eaLnBrk="1" hangingPunct="1">
              <a:lnSpc>
                <a:spcPct val="90000"/>
              </a:lnSpc>
              <a:defRPr/>
            </a:pPr>
            <a:r>
              <a:rPr lang="en-US" sz="3600" b="1" i="1" dirty="0" smtClean="0">
                <a:solidFill>
                  <a:srgbClr val="FF3300"/>
                </a:solidFill>
                <a:effectLst>
                  <a:outerShdw blurRad="38100" dist="38100" dir="2700000" algn="tl">
                    <a:srgbClr val="C0C0C0"/>
                  </a:outerShdw>
                </a:effectLst>
              </a:rPr>
              <a:t>Customers:</a:t>
            </a:r>
            <a:r>
              <a:rPr lang="en-US" sz="2600" dirty="0" smtClean="0"/>
              <a:t> </a:t>
            </a:r>
            <a:r>
              <a:rPr lang="en-US" sz="2600" b="1" i="1" dirty="0" smtClean="0">
                <a:effectLst>
                  <a:outerShdw blurRad="38100" dist="38100" dir="2700000" algn="tl">
                    <a:srgbClr val="C0C0C0"/>
                  </a:outerShdw>
                </a:effectLst>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b="1" i="1" dirty="0" err="1" smtClean="0">
                <a:effectLst>
                  <a:outerShdw blurRad="38100" dist="38100" dir="2700000" algn="tl">
                    <a:srgbClr val="C0C0C0"/>
                  </a:outerShdw>
                </a:effectLst>
              </a:rPr>
              <a:t>ie</a:t>
            </a:r>
            <a:r>
              <a:rPr lang="en-US" sz="2600" b="1" i="1" dirty="0" smtClean="0">
                <a:effectLst>
                  <a:outerShdw blurRad="38100" dist="38100" dir="2700000" algn="tl">
                    <a:srgbClr val="C0C0C0"/>
                  </a:outerShdw>
                </a:effectLst>
              </a:rPr>
              <a:t>. price which customers are both willing and able to pay) is a major consideration in the selection of pricing strategies and levels.</a:t>
            </a:r>
            <a:endParaRPr lang="th-TH" sz="2600" b="1" i="1" dirty="0" smtClean="0">
              <a:effectLst>
                <a:outerShdw blurRad="38100" dist="38100" dir="2700000" algn="tl">
                  <a:srgbClr val="C0C0C0"/>
                </a:outerShdw>
              </a:effectLst>
            </a:endParaRPr>
          </a:p>
        </p:txBody>
      </p:sp>
      <p:pic>
        <p:nvPicPr>
          <p:cNvPr id="23554" name="Picture 2" descr="http://img.ehowcdn.com/article-page-main/ehow/images/a07/nj/u3/factors-influence-consumer-purchasing-800x800.jpg"/>
          <p:cNvPicPr>
            <a:picLocks noChangeAspect="1" noChangeArrowheads="1"/>
          </p:cNvPicPr>
          <p:nvPr/>
        </p:nvPicPr>
        <p:blipFill>
          <a:blip r:embed="rId2" cstate="print"/>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1042988" y="-458788"/>
            <a:ext cx="7543800" cy="1295401"/>
          </a:xfrm>
        </p:spPr>
        <p:txBody>
          <a:bodyPr/>
          <a:lstStyle/>
          <a:p>
            <a:pPr eaLnBrk="1" hangingPunct="1"/>
            <a:r>
              <a:rPr lang="en-US" smtClean="0"/>
              <a:t>Environmental Factors</a:t>
            </a:r>
            <a:endParaRPr lang="th-TH" smtClean="0"/>
          </a:p>
        </p:txBody>
      </p:sp>
      <p:sp>
        <p:nvSpPr>
          <p:cNvPr id="163843" name="Rectangle 3"/>
          <p:cNvSpPr>
            <a:spLocks noGrp="1" noChangeArrowheads="1"/>
          </p:cNvSpPr>
          <p:nvPr>
            <p:ph type="body" sz="half" idx="1"/>
          </p:nvPr>
        </p:nvSpPr>
        <p:spPr>
          <a:xfrm>
            <a:off x="500034" y="1714488"/>
            <a:ext cx="4786346" cy="4411663"/>
          </a:xfrm>
          <a:noFill/>
          <a:ln w="57150">
            <a:solidFill>
              <a:srgbClr val="00B0F0"/>
            </a:solidFill>
          </a:ln>
        </p:spPr>
        <p:txBody>
          <a:bodyPr>
            <a:normAutofit/>
          </a:bodyPr>
          <a:lstStyle/>
          <a:p>
            <a:pPr eaLnBrk="1" hangingPunct="1">
              <a:lnSpc>
                <a:spcPct val="80000"/>
              </a:lnSpc>
              <a:defRPr/>
            </a:pPr>
            <a:r>
              <a:rPr lang="en-US" sz="2800" b="1" i="1" smtClean="0">
                <a:solidFill>
                  <a:srgbClr val="FF3300"/>
                </a:solidFill>
              </a:rPr>
              <a:t>Competitor:</a:t>
            </a:r>
            <a:r>
              <a:rPr lang="en-US" sz="2200" smtClean="0"/>
              <a:t> The results of the pricing strategy </a:t>
            </a:r>
            <a:r>
              <a:rPr lang="en-US" sz="2200" i="1" smtClean="0">
                <a:solidFill>
                  <a:srgbClr val="FF3300"/>
                </a:solidFill>
              </a:rPr>
              <a:t>will non only depend on consumer response, but also on the reaction of competitors</a:t>
            </a:r>
            <a:r>
              <a:rPr lang="en-US" sz="2200" smtClean="0"/>
              <a:t>. Competitive behavior varies considerably with market structure, intensity of competition and the existence and nature of significant competitive advantage.</a:t>
            </a:r>
          </a:p>
          <a:p>
            <a:pPr eaLnBrk="1" hangingPunct="1">
              <a:lnSpc>
                <a:spcPct val="80000"/>
              </a:lnSpc>
              <a:defRPr/>
            </a:pPr>
            <a:endParaRPr lang="en-US" sz="2200" smtClean="0"/>
          </a:p>
          <a:p>
            <a:pPr eaLnBrk="1" hangingPunct="1">
              <a:lnSpc>
                <a:spcPct val="80000"/>
              </a:lnSpc>
              <a:defRPr/>
            </a:pPr>
            <a:r>
              <a:rPr lang="en-US" sz="2000" i="1" smtClean="0">
                <a:effectLst>
                  <a:outerShdw blurRad="38100" dist="38100" dir="2700000" algn="tl">
                    <a:srgbClr val="C0C0C0"/>
                  </a:outerShdw>
                </a:effectLst>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i="1" smtClean="0">
              <a:effectLst>
                <a:outerShdw blurRad="38100" dist="38100" dir="2700000" algn="tl">
                  <a:srgbClr val="C0C0C0"/>
                </a:outerShdw>
              </a:effectLst>
            </a:endParaRPr>
          </a:p>
        </p:txBody>
      </p:sp>
      <p:pic>
        <p:nvPicPr>
          <p:cNvPr id="22530" name="Picture 2" descr="http://t0.gstatic.com/images?q=tbn:ANd9GcS1zyp2JKtfLN7QdCIqemeYkpzLE3mcj8H0wGCNcATCj4L21-7BKujpVcoxeg"/>
          <p:cNvPicPr>
            <a:picLocks noChangeAspect="1" noChangeArrowheads="1"/>
          </p:cNvPicPr>
          <p:nvPr/>
        </p:nvPicPr>
        <p:blipFill>
          <a:blip r:embed="rId2" cstate="print"/>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28660" y="-285776"/>
            <a:ext cx="7543800" cy="1295400"/>
          </a:xfrm>
        </p:spPr>
        <p:txBody>
          <a:bodyPr/>
          <a:lstStyle/>
          <a:p>
            <a:pPr eaLnBrk="1" hangingPunct="1"/>
            <a:r>
              <a:rPr lang="en-US" dirty="0" smtClean="0"/>
              <a:t>Environmental Factors</a:t>
            </a:r>
            <a:endParaRPr lang="th-TH" dirty="0" smtClean="0"/>
          </a:p>
        </p:txBody>
      </p:sp>
      <p:sp>
        <p:nvSpPr>
          <p:cNvPr id="164867" name="Rectangle 3"/>
          <p:cNvSpPr>
            <a:spLocks noGrp="1" noChangeArrowheads="1"/>
          </p:cNvSpPr>
          <p:nvPr>
            <p:ph type="body" sz="half" idx="1"/>
          </p:nvPr>
        </p:nvSpPr>
        <p:spPr>
          <a:xfrm>
            <a:off x="500034" y="1571612"/>
            <a:ext cx="6635750" cy="4411662"/>
          </a:xfrm>
        </p:spPr>
        <p:txBody>
          <a:bodyPr/>
          <a:lstStyle/>
          <a:p>
            <a:pPr eaLnBrk="1" hangingPunct="1">
              <a:defRPr/>
            </a:pPr>
            <a:r>
              <a:rPr lang="en-US" sz="2800" b="1" i="1" dirty="0" smtClean="0">
                <a:solidFill>
                  <a:srgbClr val="FF3300"/>
                </a:solidFill>
                <a:effectLst>
                  <a:outerShdw blurRad="38100" dist="38100" dir="2700000" algn="tl">
                    <a:srgbClr val="C0C0C0"/>
                  </a:outerShdw>
                </a:effectLst>
              </a:rPr>
              <a:t>Publics:</a:t>
            </a:r>
            <a:r>
              <a:rPr lang="en-US" sz="2200" dirty="0" smtClean="0"/>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smtClean="0"/>
              <a:t>eg</a:t>
            </a:r>
            <a:r>
              <a:rPr lang="en-US" sz="2200" dirty="0" smtClean="0"/>
              <a:t>. Financial institutions, workforce).</a:t>
            </a:r>
          </a:p>
          <a:p>
            <a:pPr eaLnBrk="1" hangingPunct="1">
              <a:defRPr/>
            </a:pPr>
            <a:r>
              <a:rPr lang="en-US" sz="2200" b="1" i="1" dirty="0" smtClean="0">
                <a:solidFill>
                  <a:srgbClr val="FF3300"/>
                </a:solidFill>
                <a:effectLst>
                  <a:outerShdw blurRad="38100" dist="38100" dir="2700000" algn="tl">
                    <a:srgbClr val="C0C0C0"/>
                  </a:outerShdw>
                </a:effectLst>
              </a:rPr>
              <a:t>A number of government laws set legal constraints on competitive pricing behavior, consumer pricing, international pricing and (the control over) retailer pricing.</a:t>
            </a:r>
            <a:endParaRPr lang="th-TH" sz="2200" b="1" i="1" dirty="0" smtClean="0">
              <a:solidFill>
                <a:srgbClr val="FF3300"/>
              </a:solidFill>
              <a:effectLst>
                <a:outerShdw blurRad="38100" dist="38100" dir="2700000" algn="tl">
                  <a:srgbClr val="C0C0C0"/>
                </a:outerShdw>
              </a:effectLst>
            </a:endParaRPr>
          </a:p>
        </p:txBody>
      </p:sp>
      <p:pic>
        <p:nvPicPr>
          <p:cNvPr id="21506" name="Picture 2" descr="http://accounting.careeredublogs.com/files/2010/03/Tax-Auditor.jpg"/>
          <p:cNvPicPr>
            <a:picLocks noChangeAspect="1" noChangeArrowheads="1"/>
          </p:cNvPicPr>
          <p:nvPr/>
        </p:nvPicPr>
        <p:blipFill>
          <a:blip r:embed="rId2" cstate="print"/>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0"/>
            <a:ext cx="7848600" cy="762000"/>
          </a:xfrm>
        </p:spPr>
        <p:txBody>
          <a:bodyPr/>
          <a:lstStyle/>
          <a:p>
            <a:pPr eaLnBrk="1" hangingPunct="1"/>
            <a:r>
              <a:rPr lang="en-GB" sz="3000" smtClean="0"/>
              <a:t>Analysis of competitor pricing</a:t>
            </a:r>
          </a:p>
        </p:txBody>
      </p:sp>
      <p:sp>
        <p:nvSpPr>
          <p:cNvPr id="136195" name="Rectangle 3"/>
          <p:cNvSpPr>
            <a:spLocks noChangeArrowheads="1"/>
          </p:cNvSpPr>
          <p:nvPr/>
        </p:nvSpPr>
        <p:spPr bwMode="auto">
          <a:xfrm>
            <a:off x="500034" y="1357298"/>
            <a:ext cx="5000660"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Minion-Regular" charset="0"/>
              </a:rPr>
              <a:t>The most important considerations with regard to competitor pricing include:</a:t>
            </a:r>
          </a:p>
          <a:p>
            <a:pPr eaLnBrk="0" hangingPunct="0">
              <a:spcBef>
                <a:spcPct val="50000"/>
              </a:spcBef>
              <a:defRPr/>
            </a:pPr>
            <a:r>
              <a:rPr lang="en-GB" sz="2400" dirty="0">
                <a:solidFill>
                  <a:srgbClr val="000000"/>
                </a:solidFill>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cstate="print"/>
          <a:srcRect/>
          <a:stretch>
            <a:fillRect/>
          </a:stretch>
        </p:blipFill>
        <p:spPr bwMode="auto">
          <a:xfrm rot="899483">
            <a:off x="5447217" y="3020613"/>
            <a:ext cx="3210071" cy="221825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smtClean="0"/>
              <a:t>Pricing objectives</a:t>
            </a:r>
          </a:p>
        </p:txBody>
      </p:sp>
      <p:sp>
        <p:nvSpPr>
          <p:cNvPr id="137219" name="Rectangle 3"/>
          <p:cNvSpPr>
            <a:spLocks noChangeArrowheads="1"/>
          </p:cNvSpPr>
          <p:nvPr/>
        </p:nvSpPr>
        <p:spPr bwMode="auto">
          <a:xfrm>
            <a:off x="214313" y="1143000"/>
            <a:ext cx="8686800" cy="5568950"/>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Minion-Regular" charset="0"/>
              </a:rPr>
              <a:t>Many pricing objectives can be pursued and these can be classified as follows:</a:t>
            </a:r>
          </a:p>
          <a:p>
            <a:pPr eaLnBrk="0" hangingPunct="0">
              <a:spcBef>
                <a:spcPct val="50000"/>
              </a:spcBef>
              <a:defRPr/>
            </a:pPr>
            <a:r>
              <a:rPr lang="en-GB" sz="2400" dirty="0">
                <a:solidFill>
                  <a:srgbClr val="000000"/>
                </a:solidFill>
                <a:latin typeface="ZapfDingbats" charset="0"/>
              </a:rPr>
              <a:t>■ </a:t>
            </a:r>
            <a:r>
              <a:rPr lang="en-GB" sz="2400" b="1" dirty="0">
                <a:solidFill>
                  <a:srgbClr val="000000"/>
                </a:solidFill>
                <a:effectLst>
                  <a:outerShdw blurRad="38100" dist="38100" dir="2700000" algn="tl">
                    <a:srgbClr val="C0C0C0"/>
                  </a:outerShdw>
                </a:effectLst>
                <a:latin typeface="Minion-Bold" charset="0"/>
              </a:rPr>
              <a:t>profit-orientated objectives </a:t>
            </a:r>
            <a:r>
              <a:rPr lang="en-GB" sz="2400" dirty="0">
                <a:effectLst>
                  <a:outerShdw blurRad="38100" dist="38100" dir="2700000" algn="tl">
                    <a:srgbClr val="C0C0C0"/>
                  </a:outerShdw>
                </a:effectLst>
                <a:latin typeface="Minion-Regular"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cost-orientated objectives </a:t>
            </a:r>
            <a:r>
              <a:rPr lang="en-GB" sz="2400" dirty="0">
                <a:solidFill>
                  <a:srgbClr val="000000"/>
                </a:solidFill>
                <a:effectLst>
                  <a:outerShdw blurRad="38100" dist="38100" dir="2700000" algn="tl">
                    <a:srgbClr val="C0C0C0"/>
                  </a:outerShdw>
                </a:effectLst>
                <a:latin typeface="Minion-Regular" charset="0"/>
              </a:rPr>
              <a:t>(e.g.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demand/sales-orientated objectives </a:t>
            </a:r>
            <a:r>
              <a:rPr lang="en-GB" sz="2400" dirty="0">
                <a:solidFill>
                  <a:srgbClr val="000000"/>
                </a:solidFill>
                <a:effectLst>
                  <a:outerShdw blurRad="38100" dist="38100" dir="2700000" algn="tl">
                    <a:srgbClr val="C0C0C0"/>
                  </a:outerShdw>
                </a:effectLst>
                <a:latin typeface="Minion-Regular" charset="0"/>
              </a:rPr>
              <a:t>(e.g.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competition-orientated objectives </a:t>
            </a:r>
            <a:r>
              <a:rPr lang="en-GB" sz="2400" dirty="0">
                <a:solidFill>
                  <a:srgbClr val="000000"/>
                </a:solidFill>
                <a:effectLst>
                  <a:outerShdw blurRad="38100" dist="38100" dir="2700000" algn="tl">
                    <a:srgbClr val="C0C0C0"/>
                  </a:outerShdw>
                </a:effectLst>
                <a:latin typeface="Minion-Regular" charset="0"/>
              </a:rPr>
              <a:t>(e.g. be the price leader, discourage entry by new competitors, discourage others from lowering prices).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smtClean="0"/>
              <a:t>Pricing strategy</a:t>
            </a:r>
            <a:endParaRPr lang="th-TH" dirty="0" smtClean="0"/>
          </a:p>
        </p:txBody>
      </p:sp>
      <p:sp>
        <p:nvSpPr>
          <p:cNvPr id="165891" name="Rectangle 3"/>
          <p:cNvSpPr>
            <a:spLocks noGrp="1" noChangeArrowheads="1"/>
          </p:cNvSpPr>
          <p:nvPr>
            <p:ph type="body" sz="half" idx="1"/>
          </p:nvPr>
        </p:nvSpPr>
        <p:spPr>
          <a:xfrm>
            <a:off x="428596" y="1643050"/>
            <a:ext cx="8497888" cy="4411663"/>
          </a:xfrm>
          <a:solidFill>
            <a:schemeClr val="bg1">
              <a:alpha val="39999"/>
            </a:schemeClr>
          </a:solidFill>
          <a:ln w="76200" cmpd="tri">
            <a:solidFill>
              <a:srgbClr val="FF0000"/>
            </a:solidFill>
          </a:ln>
        </p:spPr>
        <p:txBody>
          <a:bodyPr/>
          <a:lstStyle/>
          <a:p>
            <a:pPr eaLnBrk="1" hangingPunct="1">
              <a:defRPr/>
            </a:pPr>
            <a:r>
              <a:rPr lang="en-US" sz="2600" b="1" i="1" dirty="0" smtClean="0">
                <a:effectLst>
                  <a:outerShdw blurRad="38100" dist="38100" dir="2700000" algn="tl">
                    <a:srgbClr val="C0C0C0"/>
                  </a:outerShdw>
                </a:effectLst>
              </a:rPr>
              <a:t>Many different pricing strategies have been put forward by marketing academics and practitioners.  Which of these are feasible in a given problem situation depends on three main factors:</a:t>
            </a:r>
          </a:p>
          <a:p>
            <a:pPr lvl="1" eaLnBrk="1" hangingPunct="1">
              <a:defRPr/>
            </a:pPr>
            <a:r>
              <a:rPr lang="en-US" sz="2400" b="1" i="1" dirty="0" smtClean="0">
                <a:solidFill>
                  <a:srgbClr val="FF3300"/>
                </a:solidFill>
                <a:effectLst>
                  <a:outerShdw blurRad="38100" dist="38100" dir="2700000" algn="tl">
                    <a:srgbClr val="C0C0C0"/>
                  </a:outerShdw>
                </a:effectLst>
              </a:rPr>
              <a:t>1. The characteristics of the environment</a:t>
            </a:r>
          </a:p>
          <a:p>
            <a:pPr lvl="1" eaLnBrk="1" hangingPunct="1">
              <a:defRPr/>
            </a:pPr>
            <a:r>
              <a:rPr lang="en-US" sz="2400" b="1" i="1" dirty="0" smtClean="0">
                <a:solidFill>
                  <a:srgbClr val="FF3300"/>
                </a:solidFill>
                <a:effectLst>
                  <a:outerShdw blurRad="38100" dist="38100" dir="2700000" algn="tl">
                    <a:srgbClr val="C0C0C0"/>
                  </a:outerShdw>
                </a:effectLst>
              </a:rPr>
              <a:t>2. The general marketing strategy of the company</a:t>
            </a:r>
          </a:p>
          <a:p>
            <a:pPr lvl="1" eaLnBrk="1" hangingPunct="1">
              <a:defRPr/>
            </a:pPr>
            <a:r>
              <a:rPr lang="en-US" sz="2400" b="1" i="1" dirty="0" smtClean="0">
                <a:solidFill>
                  <a:srgbClr val="FF3300"/>
                </a:solidFill>
                <a:effectLst>
                  <a:outerShdw blurRad="38100" dist="38100" dir="2700000" algn="tl">
                    <a:srgbClr val="C0C0C0"/>
                  </a:outerShdw>
                </a:effectLst>
              </a:rPr>
              <a:t>3. The pricing objectives of the company</a:t>
            </a:r>
            <a:endParaRPr lang="th-TH" sz="2400" b="1" i="1" dirty="0" smtClean="0">
              <a:solidFill>
                <a:srgbClr val="FF3300"/>
              </a:solidFill>
              <a:effectLst>
                <a:outerShdw blurRad="38100" dist="38100" dir="2700000" algn="tl">
                  <a:srgbClr val="C0C0C0"/>
                </a:outerShdw>
              </a:effectLst>
            </a:endParaRPr>
          </a:p>
        </p:txBody>
      </p:sp>
      <p:pic>
        <p:nvPicPr>
          <p:cNvPr id="18434" name="Picture 2" descr="http://www.lowesforpros.com/sites/default/files/EDLP.bmp"/>
          <p:cNvPicPr>
            <a:picLocks noChangeAspect="1" noChangeArrowheads="1"/>
          </p:cNvPicPr>
          <p:nvPr/>
        </p:nvPicPr>
        <p:blipFill>
          <a:blip r:embed="rId2" cstate="print"/>
          <a:srcRect/>
          <a:stretch>
            <a:fillRect/>
          </a:stretch>
        </p:blipFill>
        <p:spPr bwMode="auto">
          <a:xfrm>
            <a:off x="6143636" y="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smtClean="0"/>
              <a:t>Two main pricing strategies</a:t>
            </a:r>
          </a:p>
        </p:txBody>
      </p:sp>
      <p:sp>
        <p:nvSpPr>
          <p:cNvPr id="138243" name="Rectangle 3"/>
          <p:cNvSpPr>
            <a:spLocks noChangeArrowheads="1"/>
          </p:cNvSpPr>
          <p:nvPr/>
        </p:nvSpPr>
        <p:spPr bwMode="auto">
          <a:xfrm>
            <a:off x="214313" y="928688"/>
            <a:ext cx="8424862" cy="5689600"/>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b="1" i="1" u="sng" dirty="0">
                <a:solidFill>
                  <a:srgbClr val="FF3300"/>
                </a:solidFill>
                <a:effectLst>
                  <a:outerShdw blurRad="38100" dist="38100" dir="2700000" algn="tl">
                    <a:srgbClr val="000000"/>
                  </a:outerShdw>
                </a:effectLst>
                <a:latin typeface="Tahoma" pitchFamily="34" charset="0"/>
              </a:rPr>
              <a:t>Cost-based pricing</a:t>
            </a:r>
          </a:p>
          <a:p>
            <a:pPr marL="742950" lvl="1" indent="-285750" eaLnBrk="0" hangingPunct="0">
              <a:spcBef>
                <a:spcPct val="20000"/>
              </a:spcBef>
              <a:defRPr/>
            </a:pPr>
            <a:r>
              <a:rPr lang="en-GB" sz="2400" b="1" i="1" dirty="0">
                <a:solidFill>
                  <a:srgbClr val="000000"/>
                </a:solidFill>
                <a:effectLst>
                  <a:outerShdw blurRad="38100" dist="38100" dir="2700000" algn="tl">
                    <a:srgbClr val="FFFFFF"/>
                  </a:outerShdw>
                </a:effectLst>
                <a:latin typeface="Minion-Regular" charset="0"/>
              </a:rPr>
              <a:t>Cost-plus pricing involves a company calculating average cost per unit and then allocating a specified mark-up, which may be related to rate of profit required by the company, to arrive at the selling price.</a:t>
            </a:r>
            <a:endParaRPr lang="en-GB" sz="2400" b="1" i="1" dirty="0">
              <a:solidFill>
                <a:srgbClr val="000000"/>
              </a:solidFill>
              <a:effectLst>
                <a:outerShdw blurRad="38100" dist="38100" dir="2700000" algn="tl">
                  <a:srgbClr val="FFFFFF"/>
                </a:outerShdw>
              </a:effectLst>
              <a:latin typeface="Tahoma" pitchFamily="34" charset="0"/>
            </a:endParaRPr>
          </a:p>
          <a:p>
            <a:pPr marL="342900" indent="-342900" eaLnBrk="0" hangingPunct="0">
              <a:spcBef>
                <a:spcPct val="20000"/>
              </a:spcBef>
              <a:buFontTx/>
              <a:buChar char="•"/>
              <a:defRPr/>
            </a:pPr>
            <a:r>
              <a:rPr lang="en-GB" sz="2800" b="1" i="1" u="sng" dirty="0">
                <a:solidFill>
                  <a:srgbClr val="FF3300"/>
                </a:solidFill>
                <a:effectLst>
                  <a:outerShdw blurRad="38100" dist="38100" dir="2700000" algn="tl">
                    <a:srgbClr val="000000"/>
                  </a:outerShdw>
                </a:effectLst>
                <a:latin typeface="Tahoma" pitchFamily="34" charset="0"/>
              </a:rPr>
              <a:t>Market-based pricing</a:t>
            </a:r>
          </a:p>
          <a:p>
            <a:pPr marL="742950" lvl="1" indent="-285750" eaLnBrk="0" hangingPunct="0">
              <a:spcBef>
                <a:spcPct val="20000"/>
              </a:spcBef>
              <a:defRPr/>
            </a:pPr>
            <a:r>
              <a:rPr lang="en-GB" sz="2400" b="1" i="1" dirty="0">
                <a:solidFill>
                  <a:srgbClr val="000000"/>
                </a:solidFill>
                <a:effectLst>
                  <a:outerShdw blurRad="38100" dist="38100" dir="2700000" algn="tl">
                    <a:srgbClr val="FFFFFF"/>
                  </a:outerShdw>
                </a:effectLst>
                <a:latin typeface="Minion-Regular"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b="1" i="1" dirty="0">
                <a:solidFill>
                  <a:srgbClr val="333399"/>
                </a:solidFill>
                <a:effectLst>
                  <a:outerShdw blurRad="38100" dist="38100" dir="2700000" algn="tl">
                    <a:srgbClr val="000000"/>
                  </a:outerShdw>
                </a:effectLst>
                <a:latin typeface="Minion-Regular" charset="0"/>
              </a:rPr>
              <a:t>What are competitors’ prices for similar products?</a:t>
            </a:r>
          </a:p>
          <a:p>
            <a:pPr marL="1143000" lvl="2" indent="-228600" eaLnBrk="0" hangingPunct="0">
              <a:spcBef>
                <a:spcPct val="20000"/>
              </a:spcBef>
              <a:buFontTx/>
              <a:buChar char="•"/>
              <a:defRPr/>
            </a:pPr>
            <a:r>
              <a:rPr lang="en-GB" sz="2400" b="1" i="1" dirty="0">
                <a:solidFill>
                  <a:srgbClr val="333399"/>
                </a:solidFill>
                <a:effectLst>
                  <a:outerShdw blurRad="38100" dist="38100" dir="2700000" algn="tl">
                    <a:srgbClr val="000000"/>
                  </a:outerShdw>
                </a:effectLst>
                <a:latin typeface="Minion-Regular" charset="0"/>
              </a:rPr>
              <a:t>What is the perceived value of the product to customers?</a:t>
            </a:r>
          </a:p>
          <a:p>
            <a:pPr marL="742950" lvl="1" indent="-285750" eaLnBrk="0" hangingPunct="0">
              <a:spcBef>
                <a:spcPct val="20000"/>
              </a:spcBef>
              <a:buFontTx/>
              <a:buChar char="–"/>
              <a:defRPr/>
            </a:pPr>
            <a:endParaRPr lang="en-GB" sz="2400" b="1" i="1" dirty="0">
              <a:solidFill>
                <a:srgbClr val="333399"/>
              </a:solidFill>
              <a:effectLst>
                <a:outerShdw blurRad="38100" dist="38100" dir="2700000" algn="tl">
                  <a:srgbClr val="000000"/>
                </a:outerShdw>
              </a:effectLst>
              <a:latin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6915" name="Rectangle 3"/>
          <p:cNvSpPr>
            <a:spLocks noGrp="1" noChangeArrowheads="1"/>
          </p:cNvSpPr>
          <p:nvPr>
            <p:ph type="body" sz="half" idx="1"/>
          </p:nvPr>
        </p:nvSpPr>
        <p:spPr>
          <a:xfrm>
            <a:off x="357158" y="1571612"/>
            <a:ext cx="5976938" cy="4752975"/>
          </a:xfrm>
          <a:solidFill>
            <a:schemeClr val="bg1">
              <a:alpha val="36000"/>
            </a:schemeClr>
          </a:solidFill>
          <a:ln w="38100">
            <a:solidFill>
              <a:srgbClr val="FF0000"/>
            </a:solidFill>
          </a:ln>
        </p:spPr>
        <p:txBody>
          <a:bodyPr>
            <a:normAutofit/>
          </a:bodyPr>
          <a:lstStyle/>
          <a:p>
            <a:pPr eaLnBrk="1" hangingPunct="1">
              <a:lnSpc>
                <a:spcPct val="90000"/>
              </a:lnSpc>
              <a:defRPr/>
            </a:pPr>
            <a:r>
              <a:rPr lang="en-US" sz="2200" smtClean="0"/>
              <a:t>At one price, even if it has been developed on the basis of market date in conjunction with overall marketing strategy, risks leaving a huge amount of money on the table. </a:t>
            </a:r>
            <a:r>
              <a:rPr lang="en-US" sz="2200" b="1" i="1" smtClean="0">
                <a:solidFill>
                  <a:srgbClr val="FF3300"/>
                </a:solidFill>
                <a:effectLst>
                  <a:outerShdw blurRad="38100" dist="38100" dir="2700000" algn="tl">
                    <a:srgbClr val="C0C0C0"/>
                  </a:outerShdw>
                </a:effectLst>
              </a:rPr>
              <a:t>Because each customer- or, more realistically, each customer segment – make value/price judgment, developing on ‘average’ price at some midpoint along the spectrum of perceived value runs counter to the concept of aligning price and value.</a:t>
            </a:r>
            <a:r>
              <a:rPr lang="th-TH" sz="2200" smtClean="0"/>
              <a:t> </a:t>
            </a:r>
            <a:r>
              <a:rPr lang="en-US" sz="2200" smtClean="0"/>
              <a:t>The result of this single ‘average’ price approach, represented in Fig.9.2 is that the company ends up charging almost everyone the wrong price (Simon and Butscher, 2001)</a:t>
            </a:r>
            <a:endParaRPr lang="th-TH" sz="2200" smtClean="0"/>
          </a:p>
        </p:txBody>
      </p:sp>
      <p:pic>
        <p:nvPicPr>
          <p:cNvPr id="16386" name="Picture 2" descr="http://i718.photobucket.com/albums/ww188/pupesosweet3/Beauty%20Talks/2010/12_10%20La%20Mer%20Workshop/LaMerWS07.jpg"/>
          <p:cNvPicPr>
            <a:picLocks noChangeAspect="1" noChangeArrowheads="1"/>
          </p:cNvPicPr>
          <p:nvPr/>
        </p:nvPicPr>
        <p:blipFill>
          <a:blip r:embed="rId2" cstate="print"/>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7939" name="Rectangle 3"/>
          <p:cNvSpPr>
            <a:spLocks noGrp="1" noChangeArrowheads="1"/>
          </p:cNvSpPr>
          <p:nvPr>
            <p:ph type="body" sz="half" idx="1"/>
          </p:nvPr>
        </p:nvSpPr>
        <p:spPr>
          <a:xfrm>
            <a:off x="395289" y="1412874"/>
            <a:ext cx="4676778" cy="4802207"/>
          </a:xfrm>
        </p:spPr>
        <p:txBody>
          <a:bodyPr>
            <a:normAutofit/>
          </a:bodyPr>
          <a:lstStyle/>
          <a:p>
            <a:pPr eaLnBrk="1" hangingPunct="1">
              <a:defRPr/>
            </a:pPr>
            <a:r>
              <a:rPr lang="en-US" sz="2200" b="1" i="1" dirty="0" smtClean="0">
                <a:solidFill>
                  <a:srgbClr val="FF3300"/>
                </a:solidFill>
                <a:effectLst>
                  <a:outerShdw blurRad="38100" dist="38100" dir="2700000" algn="tl">
                    <a:srgbClr val="C0C0C0"/>
                  </a:outerShdw>
                </a:effectLst>
              </a:rPr>
              <a:t>Ideal pricing strategy, then should follow the natural segmentation of the market based on perceived value.  By setting prices at or just below the value realized by each customer segment</a:t>
            </a:r>
            <a:r>
              <a:rPr lang="en-US" sz="2200" b="1" i="1" dirty="0" smtClean="0"/>
              <a:t>, a company will maximize revenue and profit.  The role of marketing in this process is to </a:t>
            </a:r>
            <a:r>
              <a:rPr lang="en-US" sz="1800" b="1" i="1" u="sng" dirty="0" smtClean="0">
                <a:solidFill>
                  <a:srgbClr val="FF3300"/>
                </a:solidFill>
              </a:rPr>
              <a:t>identify the customer value segments and set prices accordingly</a:t>
            </a:r>
            <a:r>
              <a:rPr lang="en-US" sz="1800" b="1" i="1" dirty="0" smtClean="0">
                <a:solidFill>
                  <a:srgbClr val="FF3300"/>
                </a:solidFill>
              </a:rPr>
              <a:t>.</a:t>
            </a:r>
            <a:r>
              <a:rPr lang="en-US" sz="2200" b="1" i="1" dirty="0" smtClean="0"/>
              <a:t> The role of sales is to maintain the differentiated pricing structure by selling on value, rather than just one price.</a:t>
            </a:r>
            <a:endParaRPr lang="th-TH" sz="2200" b="1" i="1" dirty="0" smtClean="0"/>
          </a:p>
        </p:txBody>
      </p:sp>
      <p:pic>
        <p:nvPicPr>
          <p:cNvPr id="15362" name="Picture 2" descr="http://www.oknation.net/blog/home/blog_data/863/12863/images/LowPrice-Lotus.JPG"/>
          <p:cNvPicPr>
            <a:picLocks noChangeAspect="1" noChangeArrowheads="1"/>
          </p:cNvPicPr>
          <p:nvPr/>
        </p:nvPicPr>
        <p:blipFill>
          <a:blip r:embed="rId2" cstate="print"/>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smtClean="0"/>
              <a:t>Price differentiation</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468313" y="692150"/>
            <a:ext cx="8208962" cy="55387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285728"/>
            <a:ext cx="7848600" cy="914400"/>
          </a:xfrm>
        </p:spPr>
        <p:txBody>
          <a:bodyPr>
            <a:normAutofit fontScale="90000"/>
          </a:bodyPr>
          <a:lstStyle/>
          <a:p>
            <a:pPr eaLnBrk="1" hangingPunct="1"/>
            <a:r>
              <a:rPr lang="en-GB" sz="3000" dirty="0" smtClean="0"/>
              <a:t>Two pricing strategies at the  introduction stage of the PLC</a:t>
            </a:r>
          </a:p>
        </p:txBody>
      </p:sp>
      <p:sp>
        <p:nvSpPr>
          <p:cNvPr id="18435" name="Rectangle 3"/>
          <p:cNvSpPr>
            <a:spLocks noChangeArrowheads="1"/>
          </p:cNvSpPr>
          <p:nvPr/>
        </p:nvSpPr>
        <p:spPr bwMode="auto">
          <a:xfrm>
            <a:off x="642910" y="1714488"/>
            <a:ext cx="8001000" cy="4356100"/>
          </a:xfrm>
          <a:prstGeom prst="rect">
            <a:avLst/>
          </a:prstGeom>
          <a:noFill/>
          <a:ln w="9525">
            <a:noFill/>
            <a:miter lim="800000"/>
            <a:headEnd/>
            <a:tailEnd/>
          </a:ln>
        </p:spPr>
        <p:txBody>
          <a:bodyPr>
            <a:spAutoFit/>
          </a:bodyPr>
          <a:lstStyle/>
          <a:p>
            <a:pPr eaLnBrk="0" hangingPunct="0">
              <a:spcBef>
                <a:spcPct val="50000"/>
              </a:spcBef>
            </a:pPr>
            <a:r>
              <a:rPr lang="en-GB" sz="2400" b="1" dirty="0">
                <a:solidFill>
                  <a:srgbClr val="000000"/>
                </a:solidFill>
                <a:latin typeface="Minion-Bold" charset="0"/>
              </a:rPr>
              <a:t>With an innovatory product its developers can expect to have a competitive edge, at least for a period of time.  With innovatory new products, a company can elect to choose between two extreme pricing strategies. (Lancaster and </a:t>
            </a:r>
            <a:r>
              <a:rPr lang="en-GB" sz="2400" b="1" dirty="0" err="1">
                <a:solidFill>
                  <a:srgbClr val="000000"/>
                </a:solidFill>
                <a:latin typeface="Minion-Bold" charset="0"/>
              </a:rPr>
              <a:t>Massinghan</a:t>
            </a:r>
            <a:r>
              <a:rPr lang="en-GB" sz="2400" b="1" dirty="0">
                <a:solidFill>
                  <a:srgbClr val="000000"/>
                </a:solidFill>
                <a:latin typeface="Minion-Bold" charset="0"/>
              </a:rPr>
              <a:t> 2001):</a:t>
            </a:r>
          </a:p>
          <a:p>
            <a:pPr eaLnBrk="0" hangingPunct="0">
              <a:spcBef>
                <a:spcPct val="50000"/>
              </a:spcBef>
            </a:pPr>
            <a:r>
              <a:rPr lang="en-GB" sz="3200" b="1" dirty="0">
                <a:solidFill>
                  <a:srgbClr val="000000"/>
                </a:solidFill>
                <a:latin typeface="Minion-Bold" charset="0"/>
              </a:rPr>
              <a:t>1. </a:t>
            </a:r>
            <a:r>
              <a:rPr lang="en-GB" sz="3200" b="1" dirty="0">
                <a:solidFill>
                  <a:srgbClr val="FF3300"/>
                </a:solidFill>
                <a:latin typeface="Minion-Bold" charset="0"/>
              </a:rPr>
              <a:t>price skimming</a:t>
            </a:r>
            <a:r>
              <a:rPr lang="en-GB" sz="3200" b="1" dirty="0">
                <a:solidFill>
                  <a:srgbClr val="000000"/>
                </a:solidFill>
                <a:latin typeface="Minion-Bold" charset="0"/>
              </a:rPr>
              <a:t> </a:t>
            </a:r>
            <a:r>
              <a:rPr lang="en-GB" sz="3200" dirty="0">
                <a:solidFill>
                  <a:srgbClr val="000000"/>
                </a:solidFill>
                <a:latin typeface="Minion-Regular" charset="0"/>
              </a:rPr>
              <a:t>– introducing new products at a high price level</a:t>
            </a:r>
          </a:p>
          <a:p>
            <a:pPr eaLnBrk="0" hangingPunct="0">
              <a:spcBef>
                <a:spcPct val="50000"/>
              </a:spcBef>
            </a:pPr>
            <a:r>
              <a:rPr lang="en-GB" sz="3200" b="1" dirty="0">
                <a:solidFill>
                  <a:srgbClr val="000000"/>
                </a:solidFill>
                <a:latin typeface="Minion-Bold" charset="0"/>
              </a:rPr>
              <a:t>2. </a:t>
            </a:r>
            <a:r>
              <a:rPr lang="en-GB" sz="3200" b="1" dirty="0">
                <a:solidFill>
                  <a:srgbClr val="FF3300"/>
                </a:solidFill>
                <a:latin typeface="Minion-Bold" charset="0"/>
              </a:rPr>
              <a:t>price penetration</a:t>
            </a:r>
            <a:r>
              <a:rPr lang="en-GB" sz="3200" b="1" dirty="0">
                <a:solidFill>
                  <a:srgbClr val="000000"/>
                </a:solidFill>
                <a:latin typeface="Minion-Bold" charset="0"/>
              </a:rPr>
              <a:t> </a:t>
            </a:r>
            <a:r>
              <a:rPr lang="en-GB" sz="3200" dirty="0">
                <a:solidFill>
                  <a:srgbClr val="000000"/>
                </a:solidFill>
                <a:latin typeface="Minion-Regular" charset="0"/>
              </a:rPr>
              <a:t>– introducing new products at a low price level</a:t>
            </a:r>
            <a:r>
              <a:rPr lang="en-GB" sz="3200" dirty="0">
                <a:latin typeface="Minion-Regular"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smtClean="0"/>
              <a:t>Price skimming</a:t>
            </a:r>
            <a:endParaRPr lang="en-US" sz="3000" smtClean="0"/>
          </a:p>
        </p:txBody>
      </p:sp>
      <p:sp>
        <p:nvSpPr>
          <p:cNvPr id="142339" name="Rectangle 3"/>
          <p:cNvSpPr>
            <a:spLocks noChangeArrowheads="1"/>
          </p:cNvSpPr>
          <p:nvPr/>
        </p:nvSpPr>
        <p:spPr bwMode="auto">
          <a:xfrm>
            <a:off x="214282" y="1500173"/>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b="1" dirty="0">
                <a:solidFill>
                  <a:srgbClr val="000000"/>
                </a:solidFill>
                <a:effectLst>
                  <a:outerShdw blurRad="38100" dist="38100" dir="2700000" algn="tl">
                    <a:srgbClr val="C0C0C0"/>
                  </a:outerShdw>
                </a:effectLst>
                <a:latin typeface="Minion-Regular"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ZapfDingbats" charset="0"/>
              </a:rPr>
              <a:t>■</a:t>
            </a:r>
            <a:r>
              <a:rPr lang="en-GB" sz="2400" dirty="0">
                <a:solidFill>
                  <a:srgbClr val="000000"/>
                </a:solidFill>
                <a:latin typeface="ZapfDingbats" charset="0"/>
              </a:rPr>
              <a:t> </a:t>
            </a:r>
            <a:r>
              <a:rPr lang="en-GB" sz="2400" b="1" i="1" dirty="0">
                <a:solidFill>
                  <a:srgbClr val="FF3300"/>
                </a:solidFill>
                <a:effectLst>
                  <a:outerShdw blurRad="38100" dist="38100" dir="2700000" algn="tl">
                    <a:srgbClr val="C0C0C0"/>
                  </a:outerShdw>
                </a:effectLst>
                <a:latin typeface="Minion-Regular" charset="0"/>
              </a:rPr>
              <a:t>demand for the product is high</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the high price will not attract early competition</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the high price gives the impression to the buyer of purchasing a high-quality product from a superior firm.</a:t>
            </a:r>
          </a:p>
          <a:p>
            <a:pPr eaLnBrk="0" hangingPunct="0">
              <a:spcBef>
                <a:spcPct val="50000"/>
              </a:spcBef>
              <a:defRPr/>
            </a:pPr>
            <a:endParaRPr lang="en-GB" sz="2400" b="1" i="1" dirty="0">
              <a:solidFill>
                <a:srgbClr val="FF3300"/>
              </a:solidFill>
              <a:effectLst>
                <a:outerShdw blurRad="38100" dist="38100" dir="2700000" algn="tl">
                  <a:srgbClr val="C0C0C0"/>
                </a:outerShdw>
              </a:effectLst>
              <a:latin typeface="Minion-Regular" charset="0"/>
            </a:endParaRPr>
          </a:p>
          <a:p>
            <a:pPr eaLnBrk="0" hangingPunct="0">
              <a:spcBef>
                <a:spcPct val="50000"/>
              </a:spcBef>
              <a:defRPr/>
            </a:pPr>
            <a:r>
              <a:rPr lang="en-GB" sz="2000" dirty="0">
                <a:solidFill>
                  <a:srgbClr val="000000"/>
                </a:solidFill>
                <a:latin typeface="Minion-Regular" charset="0"/>
              </a:rPr>
              <a:t>This strategy involves the company estimating the highest price the customer is willing or able to pay, which involves assessing the benefits of the product to the potential customer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sz="3000" smtClean="0"/>
              <a:t>Price penetration</a:t>
            </a:r>
          </a:p>
        </p:txBody>
      </p:sp>
      <p:sp>
        <p:nvSpPr>
          <p:cNvPr id="143363" name="Rectangle 3"/>
          <p:cNvSpPr>
            <a:spLocks noChangeArrowheads="1"/>
          </p:cNvSpPr>
          <p:nvPr/>
        </p:nvSpPr>
        <p:spPr bwMode="auto">
          <a:xfrm>
            <a:off x="714348" y="1428736"/>
            <a:ext cx="7924800" cy="5148263"/>
          </a:xfrm>
          <a:prstGeom prst="rect">
            <a:avLst/>
          </a:prstGeom>
          <a:noFill/>
          <a:ln w="9525">
            <a:noFill/>
            <a:miter lim="800000"/>
            <a:headEnd/>
            <a:tailEnd/>
          </a:ln>
          <a:effectLst/>
        </p:spPr>
        <p:txBody>
          <a:bodyPr>
            <a:spAutoFit/>
          </a:bodyPr>
          <a:lstStyle/>
          <a:p>
            <a:pPr eaLnBrk="0" hangingPunct="0">
              <a:spcBef>
                <a:spcPct val="50000"/>
              </a:spcBef>
              <a:defRPr/>
            </a:pPr>
            <a:r>
              <a:rPr lang="en-GB" sz="2800" b="1" i="1" dirty="0">
                <a:solidFill>
                  <a:srgbClr val="000000"/>
                </a:solidFill>
                <a:effectLst>
                  <a:outerShdw blurRad="38100" dist="38100" dir="2700000" algn="tl">
                    <a:srgbClr val="C0C0C0"/>
                  </a:outerShdw>
                </a:effectLst>
                <a:latin typeface="Minion-Regular"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demand for the product is price sensitive</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a low price will tend to discourage competitors from entering the market</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potential economies of scale and/or significant experience curve effects.</a:t>
            </a:r>
          </a:p>
          <a:p>
            <a:pPr eaLnBrk="0" hangingPunct="0">
              <a:spcBef>
                <a:spcPct val="50000"/>
              </a:spcBef>
              <a:defRPr/>
            </a:pPr>
            <a:endParaRPr lang="en-GB" sz="2400" b="1" i="1" dirty="0">
              <a:solidFill>
                <a:srgbClr val="FF33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r>
              <a:rPr lang="en-US" sz="2800" dirty="0" smtClean="0"/>
              <a:t>Exhibit 8.1 Pricing research in the early stage of pharmaceutical product development</a:t>
            </a:r>
            <a:endParaRPr lang="th-TH" sz="2800" dirty="0" smtClean="0"/>
          </a:p>
        </p:txBody>
      </p:sp>
      <p:pic>
        <p:nvPicPr>
          <p:cNvPr id="21507" name="Picture 9" descr="pback097"/>
          <p:cNvPicPr>
            <a:picLocks noGrp="1" noChangeAspect="1" noChangeArrowheads="1"/>
          </p:cNvPicPr>
          <p:nvPr>
            <p:ph sz="half" idx="4294967295"/>
          </p:nvPr>
        </p:nvPicPr>
        <p:blipFill>
          <a:blip r:embed="rId2" cstate="print"/>
          <a:srcRect/>
          <a:stretch>
            <a:fillRect/>
          </a:stretch>
        </p:blipFill>
        <p:spPr>
          <a:xfrm>
            <a:off x="0" y="1785938"/>
            <a:ext cx="5786438" cy="3857625"/>
          </a:xfrm>
          <a:noFill/>
        </p:spPr>
      </p:pic>
      <p:pic>
        <p:nvPicPr>
          <p:cNvPr id="21508" name="Picture 13" descr="pback086"/>
          <p:cNvPicPr>
            <a:picLocks noGrp="1" noChangeAspect="1" noChangeArrowheads="1"/>
          </p:cNvPicPr>
          <p:nvPr>
            <p:ph sz="half" idx="4294967295"/>
          </p:nvPr>
        </p:nvPicPr>
        <p:blipFill>
          <a:blip r:embed="rId3" cstate="print"/>
          <a:srcRect/>
          <a:stretch>
            <a:fillRect/>
          </a:stretch>
        </p:blipFill>
        <p:spPr>
          <a:xfrm>
            <a:off x="5486400" y="3786188"/>
            <a:ext cx="3657600" cy="24384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smtClean="0"/>
              <a:t>Narrowing the price range in the pharmaceutical industry</a:t>
            </a:r>
          </a:p>
        </p:txBody>
      </p:sp>
      <p:pic>
        <p:nvPicPr>
          <p:cNvPr id="4" name="Picture 5"/>
          <p:cNvPicPr>
            <a:picLocks noChangeAspect="1" noChangeArrowheads="1"/>
          </p:cNvPicPr>
          <p:nvPr/>
        </p:nvPicPr>
        <p:blipFill>
          <a:blip r:embed="rId2" cstate="print"/>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smtClean="0"/>
              <a:t>International pricing: Geographic pricing</a:t>
            </a:r>
            <a:br>
              <a:rPr lang="en-GB" sz="3000" dirty="0" smtClean="0"/>
            </a:br>
            <a:endParaRPr lang="en-GB" sz="3000" dirty="0" smtClean="0"/>
          </a:p>
        </p:txBody>
      </p:sp>
      <p:sp>
        <p:nvSpPr>
          <p:cNvPr id="145411" name="Rectangle 3"/>
          <p:cNvSpPr>
            <a:spLocks noChangeArrowheads="1"/>
          </p:cNvSpPr>
          <p:nvPr/>
        </p:nvSpPr>
        <p:spPr bwMode="auto">
          <a:xfrm>
            <a:off x="928662" y="3714752"/>
            <a:ext cx="5746762" cy="2439995"/>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Minion-Regular" charset="0"/>
              </a:rPr>
              <a:t>   </a:t>
            </a:r>
            <a:r>
              <a:rPr lang="en-GB" sz="1800" b="1" i="1" dirty="0">
                <a:solidFill>
                  <a:srgbClr val="000000"/>
                </a:solidFill>
                <a:effectLst>
                  <a:outerShdw blurRad="38100" dist="38100" dir="2700000" algn="tl">
                    <a:srgbClr val="C0C0C0"/>
                  </a:outerShdw>
                </a:effectLst>
                <a:latin typeface="Minion-Regular"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cstate="print"/>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International pricing: Price escalation</a:t>
            </a:r>
          </a:p>
        </p:txBody>
      </p:sp>
      <p:sp>
        <p:nvSpPr>
          <p:cNvPr id="147461" name="Rectangle 5"/>
          <p:cNvSpPr>
            <a:spLocks noChangeArrowheads="1"/>
          </p:cNvSpPr>
          <p:nvPr/>
        </p:nvSpPr>
        <p:spPr bwMode="auto">
          <a:xfrm>
            <a:off x="285720" y="1285860"/>
            <a:ext cx="8355041" cy="5572140"/>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Minion-Regular" charset="0"/>
              </a:rPr>
              <a:t>    </a:t>
            </a:r>
            <a:r>
              <a:rPr lang="en-GB" sz="2400" b="1" i="1" dirty="0">
                <a:solidFill>
                  <a:srgbClr val="333399"/>
                </a:solidFill>
                <a:effectLst>
                  <a:outerShdw blurRad="38100" dist="38100" dir="2700000" algn="tl">
                    <a:srgbClr val="C0C0C0"/>
                  </a:outerShdw>
                </a:effectLst>
                <a:latin typeface="Minion-Regular"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b="1" i="1" dirty="0" smtClean="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the cost of modifying the product for foreign markets</a:t>
            </a:r>
          </a:p>
          <a:p>
            <a:pPr marL="742950" lvl="1" indent="-285750" eaLnBrk="0" hangingPunct="0">
              <a:spcBef>
                <a:spcPct val="20000"/>
              </a:spcBef>
              <a:defRPr/>
            </a:pPr>
            <a:endParaRPr lang="en-GB" sz="2000" b="1" i="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defRPr/>
            </a:pPr>
            <a:r>
              <a:rPr lang="en-GB" sz="2000" b="1" i="1" dirty="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b="1" i="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defRPr/>
            </a:pPr>
            <a:r>
              <a:rPr lang="en-GB" sz="2000" b="1" i="1" dirty="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b="1" i="1" dirty="0">
              <a:solidFill>
                <a:srgbClr val="0000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b="1" i="1" dirty="0" smtClean="0">
                <a:effectLst>
                  <a:outerShdw blurRad="38100" dist="38100" dir="2700000" algn="tl">
                    <a:srgbClr val="C0C0C0"/>
                  </a:outerShdw>
                </a:effectLst>
              </a:rPr>
              <a:t>The combined effect of clear-cut and hidden costs causes export prices to accelerate. </a:t>
            </a:r>
            <a:r>
              <a:rPr lang="en-US" sz="2600" b="1" i="1" dirty="0" smtClean="0">
                <a:solidFill>
                  <a:srgbClr val="FF3300"/>
                </a:solidFill>
                <a:effectLst>
                  <a:outerShdw blurRad="38100" dist="38100" dir="2700000" algn="tl">
                    <a:srgbClr val="C0C0C0"/>
                  </a:outerShdw>
                </a:effectLst>
              </a:rPr>
              <a:t>Price escalation can result in different-sized price increased across markets.</a:t>
            </a:r>
          </a:p>
          <a:p>
            <a:pPr eaLnBrk="1" hangingPunct="1">
              <a:lnSpc>
                <a:spcPct val="90000"/>
              </a:lnSpc>
              <a:defRPr/>
            </a:pPr>
            <a:r>
              <a:rPr lang="en-US" sz="2600" b="1" i="1" dirty="0" smtClean="0">
                <a:effectLst>
                  <a:outerShdw blurRad="38100" dist="38100" dir="2700000" algn="tl">
                    <a:srgbClr val="C0C0C0"/>
                  </a:outerShdw>
                </a:effectLst>
              </a:rPr>
              <a:t>Customers who shop around for lower prices, or distributors unhappy about their margins in certain markets, </a:t>
            </a:r>
            <a:r>
              <a:rPr lang="en-US" sz="2600" b="1" i="1" dirty="0" smtClean="0">
                <a:solidFill>
                  <a:srgbClr val="FF3300"/>
                </a:solidFill>
                <a:effectLst>
                  <a:outerShdw blurRad="38100" dist="38100" dir="2700000" algn="tl">
                    <a:srgbClr val="C0C0C0"/>
                  </a:outerShdw>
                </a:effectLst>
              </a:rPr>
              <a:t>might force a marketer to abandon a market altogether.</a:t>
            </a:r>
          </a:p>
          <a:p>
            <a:pPr eaLnBrk="1" hangingPunct="1">
              <a:lnSpc>
                <a:spcPct val="90000"/>
              </a:lnSpc>
              <a:defRPr/>
            </a:pPr>
            <a:r>
              <a:rPr lang="en-US" sz="2600" b="1" i="1" dirty="0" smtClean="0">
                <a:effectLst>
                  <a:outerShdw blurRad="38100" dist="38100" dir="2700000" algn="tl">
                    <a:srgbClr val="C0C0C0"/>
                  </a:outerShdw>
                </a:effectLst>
              </a:rPr>
              <a:t>International markers combat price escalation through accurate information and </a:t>
            </a:r>
            <a:r>
              <a:rPr lang="en-US" sz="2600" b="1" i="1" dirty="0" smtClean="0">
                <a:solidFill>
                  <a:srgbClr val="FF3300"/>
                </a:solidFill>
                <a:effectLst>
                  <a:outerShdw blurRad="38100" dist="38100" dir="2700000" algn="tl">
                    <a:srgbClr val="C0C0C0"/>
                  </a:outerShdw>
                </a:effectLst>
              </a:rPr>
              <a:t>creative strategies such as the following methods, which emphasize cutting costs.</a:t>
            </a:r>
            <a:endParaRPr lang="th-TH" sz="2600" b="1" i="1" dirty="0" smtClean="0">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71011" name="Rectangle 3"/>
          <p:cNvSpPr>
            <a:spLocks noGrp="1" noChangeArrowheads="1"/>
          </p:cNvSpPr>
          <p:nvPr>
            <p:ph type="body" sz="half" idx="1"/>
          </p:nvPr>
        </p:nvSpPr>
        <p:spPr>
          <a:xfrm>
            <a:off x="500034" y="1785926"/>
            <a:ext cx="7427913" cy="4411662"/>
          </a:xfrm>
          <a:solidFill>
            <a:schemeClr val="bg1">
              <a:alpha val="45000"/>
            </a:schemeClr>
          </a:solidFill>
          <a:ln w="76200">
            <a:solidFill>
              <a:srgbClr val="339966"/>
            </a:solidFill>
          </a:ln>
        </p:spPr>
        <p:txBody>
          <a:bodyPr/>
          <a:lstStyle/>
          <a:p>
            <a:pPr eaLnBrk="1" hangingPunct="1">
              <a:lnSpc>
                <a:spcPct val="90000"/>
              </a:lnSpc>
              <a:defRPr/>
            </a:pPr>
            <a:r>
              <a:rPr lang="en-US" sz="2800" b="1" smtClean="0">
                <a:solidFill>
                  <a:srgbClr val="FF3300"/>
                </a:solidFill>
                <a:effectLst>
                  <a:outerShdw blurRad="38100" dist="38100" dir="2700000" algn="tl">
                    <a:srgbClr val="C0C0C0"/>
                  </a:outerShdw>
                </a:effectLst>
              </a:rPr>
              <a:t>Reorganize the channel of distribution:</a:t>
            </a:r>
            <a:r>
              <a:rPr lang="en-US" sz="2200" smtClean="0"/>
              <a:t> </a:t>
            </a:r>
            <a:r>
              <a:rPr lang="en-US" sz="2200" i="1" smtClean="0">
                <a:effectLst>
                  <a:outerShdw blurRad="38100" dist="38100" dir="2700000" algn="tl">
                    <a:srgbClr val="C0C0C0"/>
                  </a:outerShdw>
                </a:effectLst>
              </a:rPr>
              <a:t>eliminate some distribution levels, However, shortening the value chain might incur other new costs such as new intermediaries’ demands for better discounts.</a:t>
            </a:r>
          </a:p>
          <a:p>
            <a:pPr eaLnBrk="1" hangingPunct="1">
              <a:lnSpc>
                <a:spcPct val="90000"/>
              </a:lnSpc>
              <a:defRPr/>
            </a:pPr>
            <a:endParaRPr lang="en-US" sz="2200" i="1" smtClean="0">
              <a:effectLst>
                <a:outerShdw blurRad="38100" dist="38100" dir="2700000" algn="tl">
                  <a:srgbClr val="C0C0C0"/>
                </a:outerShdw>
              </a:effectLst>
            </a:endParaRPr>
          </a:p>
          <a:p>
            <a:pPr eaLnBrk="1" hangingPunct="1">
              <a:lnSpc>
                <a:spcPct val="90000"/>
              </a:lnSpc>
              <a:defRPr/>
            </a:pPr>
            <a:r>
              <a:rPr lang="en-US" sz="2800" b="1" smtClean="0">
                <a:solidFill>
                  <a:srgbClr val="FF3300"/>
                </a:solidFill>
                <a:effectLst>
                  <a:outerShdw blurRad="38100" dist="38100" dir="2700000" algn="tl">
                    <a:srgbClr val="C0C0C0"/>
                  </a:outerShdw>
                </a:effectLst>
              </a:rPr>
              <a:t>Adapt the product:</a:t>
            </a:r>
            <a:r>
              <a:rPr lang="en-US" sz="2200" smtClean="0"/>
              <a:t> </a:t>
            </a:r>
            <a:r>
              <a:rPr lang="en-US" sz="2200" i="1" smtClean="0">
                <a:effectLst>
                  <a:outerShdw blurRad="38100" dist="38100" dir="2700000" algn="tl">
                    <a:srgbClr val="C0C0C0"/>
                  </a:outerShdw>
                </a:effectLst>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i="1"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smtClean="0"/>
              <a:t>Price escalation</a:t>
            </a:r>
            <a:endParaRPr lang="th-TH" dirty="0" smtClean="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b="1" i="1" u="sng" dirty="0" smtClean="0">
                <a:solidFill>
                  <a:srgbClr val="FF3300"/>
                </a:solidFill>
                <a:effectLst>
                  <a:outerShdw blurRad="38100" dist="38100" dir="2700000" algn="tl">
                    <a:srgbClr val="C0C0C0"/>
                  </a:outerShdw>
                </a:effectLst>
              </a:rPr>
              <a:t>Emphasize non-price benefits:</a:t>
            </a:r>
            <a:r>
              <a:rPr lang="en-US" sz="2600" b="1" i="1" dirty="0" smtClean="0">
                <a:solidFill>
                  <a:srgbClr val="FF3300"/>
                </a:solidFill>
                <a:effectLst>
                  <a:outerShdw blurRad="38100" dist="38100" dir="2700000" algn="tl">
                    <a:srgbClr val="C0C0C0"/>
                  </a:outerShdw>
                </a:effectLst>
              </a:rPr>
              <a:t> quality, after-sales service, </a:t>
            </a:r>
            <a:r>
              <a:rPr lang="en-US" sz="2600" b="1" i="1" dirty="0" err="1" smtClean="0">
                <a:solidFill>
                  <a:srgbClr val="FF3300"/>
                </a:solidFill>
                <a:effectLst>
                  <a:outerShdw blurRad="38100" dist="38100" dir="2700000" algn="tl">
                    <a:srgbClr val="C0C0C0"/>
                  </a:outerShdw>
                </a:effectLst>
              </a:rPr>
              <a:t>warranties,etc</a:t>
            </a:r>
            <a:r>
              <a:rPr lang="en-US" sz="2600" b="1" i="1" dirty="0" smtClean="0">
                <a:solidFill>
                  <a:srgbClr val="FF3300"/>
                </a:solidFill>
                <a:effectLst>
                  <a:outerShdw blurRad="38100" dist="38100" dir="2700000" algn="tl">
                    <a:srgbClr val="C0C0C0"/>
                  </a:outerShdw>
                </a:effectLst>
              </a:rPr>
              <a:t>. ( not necessarily price concessions) can add to the value the customer receives, or at least perceives, from your offer.</a:t>
            </a:r>
          </a:p>
          <a:p>
            <a:pPr eaLnBrk="1" hangingPunct="1">
              <a:defRPr/>
            </a:pPr>
            <a:r>
              <a:rPr lang="en-US" sz="2600" b="1" u="sng" dirty="0" smtClean="0">
                <a:effectLst>
                  <a:outerShdw blurRad="38100" dist="38100" dir="2700000" algn="tl">
                    <a:srgbClr val="C0C0C0"/>
                  </a:outerShdw>
                </a:effectLst>
              </a:rPr>
              <a:t>Assemble or produce the product overseas:</a:t>
            </a:r>
            <a:r>
              <a:rPr lang="en-US" sz="2600" b="1" dirty="0" smtClean="0">
                <a:effectLst>
                  <a:outerShdw blurRad="38100" dist="38100" dir="2700000" algn="tl">
                    <a:srgbClr val="C0C0C0"/>
                  </a:outerShdw>
                </a:effectLst>
              </a:rPr>
              <a:t> through foreign sourcing, the exporter may receive an additional benefit to lower cost-duty drawbacks.</a:t>
            </a:r>
            <a:endParaRPr lang="th-TH" sz="2600" b="1" dirty="0" smtClean="0">
              <a:effectLst>
                <a:outerShdw blurRad="38100" dist="38100" dir="2700000" algn="tl">
                  <a:srgbClr val="C0C0C0"/>
                </a:outerShdw>
              </a:effectLst>
            </a:endParaRPr>
          </a:p>
        </p:txBody>
      </p:sp>
      <p:pic>
        <p:nvPicPr>
          <p:cNvPr id="4098" name="Picture 2" descr="http://nelviebudd.files.wordpress.com/2008/02/nike_factory1.jpg"/>
          <p:cNvPicPr>
            <a:picLocks noChangeAspect="1" noChangeArrowheads="1"/>
          </p:cNvPicPr>
          <p:nvPr/>
        </p:nvPicPr>
        <p:blipFill>
          <a:blip r:embed="rId2" cstate="print"/>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0" y="357166"/>
            <a:ext cx="6643734" cy="762000"/>
          </a:xfrm>
          <a:noFill/>
        </p:spPr>
        <p:txBody>
          <a:bodyPr anchor="ctr"/>
          <a:lstStyle/>
          <a:p>
            <a:pPr eaLnBrk="1" hangingPunct="1"/>
            <a:r>
              <a:rPr lang="da-DK" sz="3000" smtClean="0"/>
              <a:t>International pricing: Transfer Pricing</a:t>
            </a:r>
            <a:endParaRPr lang="en-US" sz="3000" smtClean="0"/>
          </a:p>
        </p:txBody>
      </p:sp>
      <p:sp>
        <p:nvSpPr>
          <p:cNvPr id="148486" name="Rectangle 6"/>
          <p:cNvSpPr>
            <a:spLocks noChangeArrowheads="1"/>
          </p:cNvSpPr>
          <p:nvPr/>
        </p:nvSpPr>
        <p:spPr bwMode="auto">
          <a:xfrm>
            <a:off x="142844" y="2285992"/>
            <a:ext cx="7429552" cy="4143404"/>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b="1" dirty="0">
                <a:solidFill>
                  <a:srgbClr val="000000"/>
                </a:solidFill>
                <a:effectLst>
                  <a:outerShdw blurRad="38100" dist="38100" dir="2700000" algn="tl">
                    <a:srgbClr val="C0C0C0"/>
                  </a:outerShdw>
                </a:effectLst>
                <a:latin typeface="Minion-Regular"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b="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buFontTx/>
              <a:buChar char="–"/>
              <a:defRPr/>
            </a:pPr>
            <a:r>
              <a:rPr lang="en-GB" sz="2800" b="1" dirty="0">
                <a:effectLst>
                  <a:outerShdw blurRad="38100" dist="38100" dir="2700000" algn="tl">
                    <a:srgbClr val="C0C0C0"/>
                  </a:outerShdw>
                </a:effectLst>
                <a:latin typeface="Minion-Regular"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b="1" dirty="0">
              <a:effectLst>
                <a:outerShdw blurRad="38100" dist="38100" dir="2700000" algn="tl">
                  <a:srgbClr val="C0C0C0"/>
                </a:outerShdw>
              </a:effectLst>
              <a:latin typeface="Minion-Regular" charset="0"/>
            </a:endParaRPr>
          </a:p>
          <a:p>
            <a:pPr marL="742950" lvl="1" indent="-285750" eaLnBrk="0" hangingPunct="0">
              <a:spcBef>
                <a:spcPct val="20000"/>
              </a:spcBef>
              <a:buFontTx/>
              <a:buChar char="–"/>
              <a:defRPr/>
            </a:pPr>
            <a:endParaRPr lang="en-GB" sz="2800" b="1" dirty="0">
              <a:solidFill>
                <a:srgbClr val="FF3300"/>
              </a:solidFill>
              <a:effectLst>
                <a:outerShdw blurRad="38100" dist="38100" dir="2700000" algn="tl">
                  <a:srgbClr val="C0C0C0"/>
                </a:outerShdw>
              </a:effectLst>
              <a:latin typeface="Minion-Regular" charset="0"/>
            </a:endParaRPr>
          </a:p>
        </p:txBody>
      </p:sp>
      <p:pic>
        <p:nvPicPr>
          <p:cNvPr id="3074" name="Picture 2" descr="http://www.safe-corp.biz/graphics/solutions/transfer_pricing.jpg"/>
          <p:cNvPicPr>
            <a:picLocks noChangeAspect="1" noChangeArrowheads="1"/>
          </p:cNvPicPr>
          <p:nvPr/>
        </p:nvPicPr>
        <p:blipFill>
          <a:blip r:embed="rId2" cstate="print"/>
          <a:srcRect/>
          <a:stretch>
            <a:fillRect/>
          </a:stretch>
        </p:blipFill>
        <p:spPr bwMode="auto">
          <a:xfrm>
            <a:off x="6929454" y="142852"/>
            <a:ext cx="2057400" cy="205740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smtClean="0"/>
              <a:t>Exhibit 8.2 Barbie clothing: a case of brand stretching at high-end prices</a:t>
            </a:r>
            <a:endParaRPr lang="th-TH" sz="3500" dirty="0" smtClean="0"/>
          </a:p>
        </p:txBody>
      </p:sp>
      <p:pic>
        <p:nvPicPr>
          <p:cNvPr id="29701" name="Picture 4" descr="200px-Barbie_logo">
            <a:hlinkClick r:id="rId2" tooltip="&quot;&quot;"/>
          </p:cNvPr>
          <p:cNvPicPr>
            <a:picLocks noGrp="1" noChangeAspect="1" noChangeArrowheads="1"/>
          </p:cNvPicPr>
          <p:nvPr>
            <p:ph sz="half" idx="4294967295"/>
          </p:nvPr>
        </p:nvPicPr>
        <p:blipFill>
          <a:blip r:embed="rId3" cstate="print"/>
          <a:srcRect/>
          <a:stretch>
            <a:fillRect/>
          </a:stretch>
        </p:blipFill>
        <p:spPr>
          <a:xfrm rot="21051870">
            <a:off x="0" y="1549400"/>
            <a:ext cx="3929063" cy="2020888"/>
          </a:xfrm>
        </p:spPr>
      </p:pic>
      <p:pic>
        <p:nvPicPr>
          <p:cNvPr id="2050" name="Picture 2" descr="http://bitchwantstea.files.wordpress.com/2010/03/barbie_dolls2.jpg"/>
          <p:cNvPicPr>
            <a:picLocks noChangeAspect="1" noChangeArrowheads="1"/>
          </p:cNvPicPr>
          <p:nvPr/>
        </p:nvPicPr>
        <p:blipFill>
          <a:blip r:embed="rId4" cstate="print"/>
          <a:srcRect/>
          <a:stretch>
            <a:fillRect/>
          </a:stretch>
        </p:blipFill>
        <p:spPr bwMode="auto">
          <a:xfrm>
            <a:off x="2928926" y="3125934"/>
            <a:ext cx="5214974" cy="310137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179388" y="930275"/>
            <a:ext cx="7250132" cy="1130300"/>
          </a:xfrm>
          <a:prstGeom prst="rect">
            <a:avLst/>
          </a:prstGeom>
          <a:noFill/>
          <a:ln w="9525">
            <a:noFill/>
            <a:miter lim="800000"/>
            <a:headEnd/>
            <a:tailEnd/>
          </a:ln>
        </p:spPr>
      </p:pic>
      <p:pic>
        <p:nvPicPr>
          <p:cNvPr id="18436" name="Picture 2"/>
          <p:cNvPicPr>
            <a:picLocks noChangeAspect="1" noChangeArrowheads="1"/>
          </p:cNvPicPr>
          <p:nvPr/>
        </p:nvPicPr>
        <p:blipFill>
          <a:blip r:embed="rId3" cstate="print"/>
          <a:srcRect/>
          <a:stretch>
            <a:fillRect/>
          </a:stretch>
        </p:blipFill>
        <p:spPr bwMode="auto">
          <a:xfrm>
            <a:off x="100013" y="3141663"/>
            <a:ext cx="8793162" cy="2589212"/>
          </a:xfrm>
          <a:prstGeom prst="rect">
            <a:avLst/>
          </a:prstGeom>
          <a:noFill/>
          <a:ln w="9525">
            <a:noFill/>
            <a:miter lim="800000"/>
            <a:headEnd/>
            <a:tailEnd/>
          </a:ln>
        </p:spPr>
      </p:pic>
      <p:pic>
        <p:nvPicPr>
          <p:cNvPr id="56322" name="Picture 2" descr="http://guojinliang.com/images/bo2.jpg"/>
          <p:cNvPicPr>
            <a:picLocks noChangeAspect="1" noChangeArrowheads="1"/>
          </p:cNvPicPr>
          <p:nvPr/>
        </p:nvPicPr>
        <p:blipFill>
          <a:blip r:embed="rId4" cstate="print"/>
          <a:srcRect/>
          <a:stretch>
            <a:fillRect/>
          </a:stretch>
        </p:blipFill>
        <p:spPr bwMode="auto">
          <a:xfrm>
            <a:off x="6715140" y="357166"/>
            <a:ext cx="1857388" cy="2791241"/>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179388" y="1484313"/>
            <a:ext cx="8858250" cy="1693862"/>
          </a:xfrm>
          <a:prstGeom prst="rect">
            <a:avLst/>
          </a:prstGeom>
          <a:noFill/>
          <a:ln w="9525">
            <a:noFill/>
            <a:miter lim="800000"/>
            <a:headEnd/>
            <a:tailEnd/>
          </a:ln>
        </p:spPr>
      </p:pic>
      <p:pic>
        <p:nvPicPr>
          <p:cNvPr id="55298" name="Picture 2" descr="http://t1.gstatic.com/images?q=tbn:ANd9GcSTxUScHlgfNCQhrQ1_5hp36rYs2howt4XOnKIUSdclRW6duVx6UpCHWvtt9g"/>
          <p:cNvPicPr>
            <a:picLocks noChangeAspect="1" noChangeArrowheads="1"/>
          </p:cNvPicPr>
          <p:nvPr/>
        </p:nvPicPr>
        <p:blipFill>
          <a:blip r:embed="rId3" cstate="print"/>
          <a:srcRect/>
          <a:stretch>
            <a:fillRect/>
          </a:stretch>
        </p:blipFill>
        <p:spPr bwMode="auto">
          <a:xfrm>
            <a:off x="2714612" y="4143380"/>
            <a:ext cx="3028950" cy="1514476"/>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39</TotalTime>
  <Words>1685</Words>
  <Application>Microsoft Office PowerPoint</Application>
  <PresentationFormat>On-screen Show (4:3)</PresentationFormat>
  <Paragraphs>107</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Equity</vt:lpstr>
      <vt:lpstr>Slide 1</vt:lpstr>
      <vt:lpstr>Ch. 8 - 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lpstr>Slide 28</vt:lpstr>
      <vt:lpstr>Slide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asus</cp:lastModifiedBy>
  <cp:revision>10</cp:revision>
  <dcterms:created xsi:type="dcterms:W3CDTF">2011-11-11T07:20:59Z</dcterms:created>
  <dcterms:modified xsi:type="dcterms:W3CDTF">2015-10-22T09:31:00Z</dcterms:modified>
</cp:coreProperties>
</file>