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334" r:id="rId2"/>
    <p:sldId id="336" r:id="rId3"/>
    <p:sldId id="339" r:id="rId4"/>
    <p:sldId id="360" r:id="rId5"/>
    <p:sldId id="361" r:id="rId6"/>
    <p:sldId id="367" r:id="rId7"/>
    <p:sldId id="362" r:id="rId8"/>
    <p:sldId id="368" r:id="rId9"/>
    <p:sldId id="372" r:id="rId10"/>
    <p:sldId id="373" r:id="rId11"/>
    <p:sldId id="370" r:id="rId12"/>
    <p:sldId id="374" r:id="rId13"/>
    <p:sldId id="376" r:id="rId14"/>
    <p:sldId id="371" r:id="rId15"/>
    <p:sldId id="377" r:id="rId16"/>
    <p:sldId id="378" r:id="rId17"/>
    <p:sldId id="380" r:id="rId18"/>
    <p:sldId id="365" r:id="rId19"/>
    <p:sldId id="381" r:id="rId20"/>
    <p:sldId id="382" r:id="rId21"/>
    <p:sldId id="383" r:id="rId22"/>
    <p:sldId id="384" r:id="rId23"/>
    <p:sldId id="386" r:id="rId24"/>
    <p:sldId id="387" r:id="rId2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57ABF28-C4AA-4902-B1C2-23BF531BCC7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D87073-0B63-4076-B4E7-AE77B211054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E192160D-A9C9-4714-8204-A4C89DFDFCBE}" type="datetimeFigureOut">
              <a:rPr lang="en-US"/>
              <a:pPr>
                <a:defRPr/>
              </a:pPr>
              <a:t>9/3/2019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CB02A2B-1A65-4756-AC4B-65059C44AE2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C07DD92-F249-48AD-822C-E2440ADEFA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AAD8C2-74D7-408B-A54F-5D88FEC8530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939763-56C8-4136-9A83-50FB46507F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7B515EBF-1358-4764-B464-53DCFA24EC4B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D2A0DBE-D1FE-4885-A671-9D72041ADBF1}" type="slidenum">
              <a:rPr lang="en-US" altLang="en-US" smtClean="0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611FD-EB38-48A1-AB57-AB2313CC4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DD9B3-99FD-4D0F-833E-9866A2D9C8F5}" type="datetimeFigureOut">
              <a:rPr lang="en-US"/>
              <a:pPr>
                <a:defRPr/>
              </a:pPr>
              <a:t>9/3/2019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239BAE-6F30-41B7-A69E-E92BE41A4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D7AEB-CB99-4093-A99D-3C62358E2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B35F41-5D5E-41EA-92AD-BE2A1F5A8F2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554622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9797F3-2935-4A78-AADB-F6298FE87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61A28-5B57-424F-B48C-D56383830B13}" type="datetimeFigureOut">
              <a:rPr lang="en-US"/>
              <a:pPr>
                <a:defRPr/>
              </a:pPr>
              <a:t>9/3/2019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09228A-5724-473B-859D-D04B42953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08BBD8-657D-4ADB-B18D-990FB4B67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F87A23-41BA-4467-9B40-3F59E1FB5D2F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490491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AA96D-718A-49E9-ABFC-747DDAB08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E507B-3EEF-4679-BA03-7C8DB2F75AFB}" type="datetimeFigureOut">
              <a:rPr lang="en-US"/>
              <a:pPr>
                <a:defRPr/>
              </a:pPr>
              <a:t>9/3/2019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DF148-E379-4169-A5D1-FC630F08F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CE1DE8-13C8-44C0-AAF4-BDDAF64BF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F0D198-9664-4870-92AA-7C2402F3BEA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956996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0348240-50A1-4C9B-8585-DC4F2B830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36452-80C3-4248-A2CA-DCCE46A0492E}" type="datetimeFigureOut">
              <a:rPr lang="en-US"/>
              <a:pPr>
                <a:defRPr/>
              </a:pPr>
              <a:t>9/3/2019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124DCE5-6D9E-4642-AF37-61AC28D1D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73F65FF-7F42-41CA-92C5-1AB92EFAC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7F69B2-77D2-4B89-B766-E60A849875BD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86376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D45E9C0-FC8C-4884-AF37-644CCD572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B02E8-7FFB-4318-B487-1097F680F3AA}" type="datetimeFigureOut">
              <a:rPr lang="en-US"/>
              <a:pPr>
                <a:defRPr/>
              </a:pPr>
              <a:t>9/3/2019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376EE9F4-3FCD-4DA3-BBB8-380619EC4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53DCC9F-A6E8-4C26-91BA-2F2FD7C85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2B0C6C-68E7-4D75-8B63-8D55CA7BDF13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554663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D5B4105-B98C-4E70-A185-D8A48A72B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6C3E3-A7F8-4F7D-A074-CA0C92C9EE5A}" type="datetimeFigureOut">
              <a:rPr lang="en-US"/>
              <a:pPr>
                <a:defRPr/>
              </a:pPr>
              <a:t>9/3/2019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76E3028-1BAB-4034-84D5-C8564E134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A92A2B0-099E-4090-9323-3246B5255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9EBE6-9899-4264-9096-24B68AF6E05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32642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CC42ACE-9209-4411-8C5A-064826CD3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91408-6344-4936-81C0-9CC317624DF0}" type="datetimeFigureOut">
              <a:rPr lang="en-US"/>
              <a:pPr>
                <a:defRPr/>
              </a:pPr>
              <a:t>9/3/2019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22E6275-4ADE-4768-AA75-6ECD87A7C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A9F3D3B-C186-4F04-89B5-CBBBF05CB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916E59-9EA6-4AD3-B822-E1FA19F5B17C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093208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B4FE366-FF86-4448-BE98-937F6BE92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CD87E-FEE7-457F-8177-12FF9C0CB21E}" type="datetimeFigureOut">
              <a:rPr lang="en-US"/>
              <a:pPr>
                <a:defRPr/>
              </a:pPr>
              <a:t>9/3/2019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A6F747C-9079-4ECB-89D9-3A8EF515C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A2EC010-C087-4227-A470-356100CBC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16DF50-00BE-4B25-96E7-E40A329E699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276002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E92F939-2449-4000-ABC1-B46828C86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3C176-D2E8-48C1-BC65-324AB427822D}" type="datetimeFigureOut">
              <a:rPr lang="en-US"/>
              <a:pPr>
                <a:defRPr/>
              </a:pPr>
              <a:t>9/3/2019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680E68E-ECE6-408D-BE81-11AC77172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593A0DF-2564-4E5B-9994-B9196200E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E670A1-9FEF-4072-B33E-2F0D6754FC77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740448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124E56-7705-479E-A797-E5AB993E5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35CD9-4916-4746-903D-D23F08F75C7E}" type="datetimeFigureOut">
              <a:rPr lang="en-US"/>
              <a:pPr>
                <a:defRPr/>
              </a:pPr>
              <a:t>9/3/2019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48B9E-240B-4DD7-99A4-941F28179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CB2608-4D41-449C-B1EE-A4227F7F2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98B7BD-A985-4816-8ED5-039A0CBA8886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117940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AA3B43-625E-407C-BA30-BC9304B0E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F298B-F19D-441C-AC92-659D14CECB76}" type="datetimeFigureOut">
              <a:rPr lang="en-US"/>
              <a:pPr>
                <a:defRPr/>
              </a:pPr>
              <a:t>9/3/2019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FB87F8-00E7-4375-B3AE-AC2EE809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A6D55-9FC5-4E08-88FD-04EC9603E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1E972E-2B91-4E5A-9573-4735E43E8AD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2696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Placeholder 1">
            <a:extLst>
              <a:ext uri="{FF2B5EF4-FFF2-40B4-BE49-F238E27FC236}">
                <a16:creationId xmlns:a16="http://schemas.microsoft.com/office/drawing/2014/main" id="{5CF0CEA2-A7DF-4AF3-9FAA-FC922FA7235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33795" name="Text Placeholder 2">
            <a:extLst>
              <a:ext uri="{FF2B5EF4-FFF2-40B4-BE49-F238E27FC236}">
                <a16:creationId xmlns:a16="http://schemas.microsoft.com/office/drawing/2014/main" id="{D616787A-8056-44A8-9653-E1DBF85D87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4F7ACA-B1B2-413E-A237-CFD8996AAE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616C811-2921-47FA-AFB7-1092CF0BBCDB}" type="datetimeFigureOut">
              <a:rPr lang="en-US"/>
              <a:pPr>
                <a:defRPr/>
              </a:pPr>
              <a:t>9/3/2019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199119-8696-4BF4-969B-6F0FC3ACD4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dirty="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22DF54-78E9-4DB8-B60D-6689F280DC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6642109-BC84-4993-B73B-CCFB076761D8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A64D27E-769E-41FF-AC9A-35DB3A3047FD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051" name="Rectangle 2" descr="Recycled paper"/>
          <p:cNvSpPr>
            <a:spLocks noChangeArrowheads="1"/>
          </p:cNvSpPr>
          <p:nvPr/>
        </p:nvSpPr>
        <p:spPr bwMode="auto">
          <a:xfrm>
            <a:off x="1331913" y="3206750"/>
            <a:ext cx="64770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The Theory of Demand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(Chapter 5)</a:t>
            </a:r>
          </a:p>
        </p:txBody>
      </p:sp>
      <p:sp>
        <p:nvSpPr>
          <p:cNvPr id="15" name="Title 14"/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3 Part 3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Summary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r>
              <a:rPr lang="en-US" sz="2600" dirty="0"/>
              <a:t>When the price of a good changes, its quantity demanded changes.</a:t>
            </a:r>
          </a:p>
          <a:p>
            <a:pPr marL="0" indent="0">
              <a:buNone/>
            </a:pPr>
            <a:endParaRPr lang="en-US" sz="2600" dirty="0"/>
          </a:p>
          <a:p>
            <a:r>
              <a:rPr lang="en-US" sz="2600" dirty="0"/>
              <a:t>The total effect on demand (TE) is due to </a:t>
            </a:r>
            <a:r>
              <a:rPr lang="en-US" sz="2600" b="1" dirty="0"/>
              <a:t>the sum of two effects</a:t>
            </a:r>
            <a:r>
              <a:rPr lang="en-US" sz="2600" dirty="0"/>
              <a:t>: </a:t>
            </a:r>
          </a:p>
          <a:p>
            <a:pPr lvl="1"/>
            <a:r>
              <a:rPr lang="en-US" sz="2600" dirty="0"/>
              <a:t>Income Effect (IE)</a:t>
            </a:r>
          </a:p>
          <a:p>
            <a:pPr lvl="1"/>
            <a:r>
              <a:rPr lang="en-US" sz="2600" dirty="0"/>
              <a:t>Substitution Effect (SE).</a:t>
            </a:r>
          </a:p>
          <a:p>
            <a:pPr marL="0" indent="0">
              <a:buNone/>
            </a:pPr>
            <a:endParaRPr lang="en-US" sz="2600" dirty="0"/>
          </a:p>
          <a:p>
            <a:r>
              <a:rPr lang="en-US" sz="2600" dirty="0"/>
              <a:t>That is, </a:t>
            </a:r>
            <a:r>
              <a:rPr lang="en-US" sz="2600" b="1" dirty="0"/>
              <a:t>TE = SE + IE.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13985562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Summary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57150" indent="0">
              <a:buNone/>
            </a:pPr>
            <a:r>
              <a:rPr lang="en-US" sz="2600" b="1" dirty="0"/>
              <a:t>When the price of a good falls…</a:t>
            </a:r>
          </a:p>
          <a:p>
            <a:pPr marL="400050"/>
            <a:r>
              <a:rPr lang="en-US" sz="2600" dirty="0"/>
              <a:t>Substitution Effect implies that </a:t>
            </a:r>
            <a:r>
              <a:rPr lang="en-US" sz="2600" u="sng" dirty="0"/>
              <a:t>the consumer will ALWAYS buy more of the good</a:t>
            </a:r>
            <a:r>
              <a:rPr lang="en-US" sz="2600" dirty="0"/>
              <a:t>.</a:t>
            </a:r>
          </a:p>
          <a:p>
            <a:pPr marL="400050"/>
            <a:r>
              <a:rPr lang="en-US" sz="2600" dirty="0"/>
              <a:t>Income Effect implies that </a:t>
            </a:r>
            <a:r>
              <a:rPr lang="en-US" sz="2600" u="sng" dirty="0"/>
              <a:t>the real income increases</a:t>
            </a:r>
            <a:br>
              <a:rPr lang="en-US" sz="2600" u="sng" dirty="0"/>
            </a:br>
            <a:r>
              <a:rPr lang="en-US" sz="2600" u="sng" dirty="0"/>
              <a:t>AND</a:t>
            </a:r>
          </a:p>
          <a:p>
            <a:pPr marL="800100" lvl="1"/>
            <a:r>
              <a:rPr lang="en-US" sz="2600" dirty="0"/>
              <a:t>the consumer will buy more of the good if it is a normal good.</a:t>
            </a:r>
          </a:p>
          <a:p>
            <a:pPr marL="800100" lvl="1"/>
            <a:r>
              <a:rPr lang="en-US" sz="2600" dirty="0"/>
              <a:t>the consumer will buy less of the good if it is an inferior good.</a:t>
            </a:r>
          </a:p>
        </p:txBody>
      </p:sp>
    </p:spTree>
    <p:extLst>
      <p:ext uri="{BB962C8B-B14F-4D97-AF65-F5344CB8AC3E}">
        <p14:creationId xmlns:p14="http://schemas.microsoft.com/office/powerpoint/2010/main" val="1219128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Summary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r>
              <a:rPr lang="en-US" sz="2600" dirty="0"/>
              <a:t>To represent these two effects in the consumer choice diagram, </a:t>
            </a:r>
            <a:r>
              <a:rPr lang="en-US" sz="2600" b="1" u="sng" dirty="0"/>
              <a:t>economists adjust the BL with two steps</a:t>
            </a:r>
            <a:r>
              <a:rPr lang="en-US" sz="2600" b="1" dirty="0"/>
              <a:t>: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600" b="1" dirty="0"/>
              <a:t>“PIVOT”</a:t>
            </a:r>
            <a:r>
              <a:rPr lang="en-US" sz="2600" dirty="0"/>
              <a:t>	to represent the SE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600" b="1" dirty="0"/>
              <a:t>“SHIFT”</a:t>
            </a:r>
            <a:r>
              <a:rPr lang="en-US" sz="2600" dirty="0"/>
              <a:t>	to represent the IE</a:t>
            </a:r>
          </a:p>
          <a:p>
            <a:pPr marL="0" indent="0">
              <a:buNone/>
            </a:pPr>
            <a:endParaRPr lang="en-US" sz="2600" dirty="0"/>
          </a:p>
          <a:p>
            <a:r>
              <a:rPr lang="en-US" sz="2600" dirty="0"/>
              <a:t>Moreover, there are two approaches when we try to identify the SE by “pivoting” the BL.</a:t>
            </a:r>
          </a:p>
          <a:p>
            <a:r>
              <a:rPr lang="en-US" sz="2600" dirty="0"/>
              <a:t>These approaches are</a:t>
            </a:r>
          </a:p>
          <a:p>
            <a:pPr lvl="1"/>
            <a:r>
              <a:rPr lang="en-US" sz="2600" dirty="0" err="1"/>
              <a:t>Hicksian</a:t>
            </a:r>
            <a:r>
              <a:rPr lang="en-US" sz="2600" dirty="0"/>
              <a:t> Approach</a:t>
            </a:r>
          </a:p>
          <a:p>
            <a:pPr lvl="1"/>
            <a:r>
              <a:rPr lang="en-US" sz="2600" dirty="0" err="1"/>
              <a:t>Slutskian</a:t>
            </a:r>
            <a:r>
              <a:rPr lang="en-US" sz="2600" dirty="0"/>
              <a:t> Approach</a:t>
            </a:r>
          </a:p>
        </p:txBody>
      </p:sp>
    </p:spTree>
    <p:extLst>
      <p:ext uri="{BB962C8B-B14F-4D97-AF65-F5344CB8AC3E}">
        <p14:creationId xmlns:p14="http://schemas.microsoft.com/office/powerpoint/2010/main" val="23138317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Summary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600" b="1" dirty="0" err="1"/>
              <a:t>Hicksian</a:t>
            </a:r>
            <a:r>
              <a:rPr lang="en-US" sz="2600" b="1" dirty="0"/>
              <a:t> Approach</a:t>
            </a:r>
          </a:p>
          <a:p>
            <a:pPr marL="0" indent="0">
              <a:buNone/>
            </a:pPr>
            <a:endParaRPr lang="en-US" sz="2600" b="1" dirty="0"/>
          </a:p>
          <a:p>
            <a:r>
              <a:rPr lang="en-US" sz="2600" dirty="0"/>
              <a:t>We find the SE by pivoting the BL (to reflect the price change) </a:t>
            </a:r>
            <a:r>
              <a:rPr lang="en-US" sz="2600" u="sng" dirty="0"/>
              <a:t>along the </a:t>
            </a:r>
            <a:r>
              <a:rPr lang="en-US" sz="2600" b="1" u="sng" dirty="0"/>
              <a:t>original indifference curve</a:t>
            </a:r>
            <a:r>
              <a:rPr lang="en-US" sz="2600" dirty="0"/>
              <a:t>.</a:t>
            </a:r>
          </a:p>
          <a:p>
            <a:r>
              <a:rPr lang="en-US" sz="2600" dirty="0"/>
              <a:t>We are essentially asking ourselves:</a:t>
            </a:r>
            <a:br>
              <a:rPr lang="en-US" sz="2600" dirty="0"/>
            </a:br>
            <a:r>
              <a:rPr lang="en-US" sz="2600" dirty="0"/>
              <a:t>Which </a:t>
            </a:r>
            <a:r>
              <a:rPr lang="en-US" sz="2600" u="sng" dirty="0"/>
              <a:t>Bundle after the price change</a:t>
            </a:r>
            <a:r>
              <a:rPr lang="en-US" sz="2600" dirty="0"/>
              <a:t>, would keep the consumer at </a:t>
            </a:r>
            <a:r>
              <a:rPr lang="en-US" sz="2600" u="sng" dirty="0"/>
              <a:t>the utility level that he had prior the price change</a:t>
            </a:r>
            <a:r>
              <a:rPr lang="en-US" sz="2600" dirty="0"/>
              <a:t>?</a:t>
            </a:r>
          </a:p>
          <a:p>
            <a:r>
              <a:rPr lang="en-US" sz="2600" dirty="0" err="1"/>
              <a:t>Hicksian</a:t>
            </a:r>
            <a:r>
              <a:rPr lang="en-US" sz="2600" dirty="0"/>
              <a:t> Definition of the SE:</a:t>
            </a:r>
            <a:br>
              <a:rPr lang="en-US" sz="2600" dirty="0"/>
            </a:br>
            <a:r>
              <a:rPr lang="en-US" sz="2600" b="1" dirty="0"/>
              <a:t>“the change in the demand for a good as its price changes, </a:t>
            </a:r>
            <a:r>
              <a:rPr lang="en-US" sz="2600" b="1" u="sng" dirty="0"/>
              <a:t>holding the utility constant</a:t>
            </a:r>
            <a:r>
              <a:rPr lang="en-US" sz="2600" b="1" dirty="0"/>
              <a:t>”</a:t>
            </a:r>
            <a:r>
              <a:rPr lang="en-US" sz="2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01923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slutskian method">
            <a:extLst>
              <a:ext uri="{FF2B5EF4-FFF2-40B4-BE49-F238E27FC236}">
                <a16:creationId xmlns:a16="http://schemas.microsoft.com/office/drawing/2014/main" id="{B2FD8873-89EC-4D25-A4A7-59E1651D3C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5" y="1147763"/>
            <a:ext cx="6076950" cy="456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7A1252A-53F5-46D9-8620-042A2E48B7EA}"/>
              </a:ext>
            </a:extLst>
          </p:cNvPr>
          <p:cNvSpPr/>
          <p:nvPr/>
        </p:nvSpPr>
        <p:spPr>
          <a:xfrm>
            <a:off x="4191000" y="2057400"/>
            <a:ext cx="2819400" cy="1219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111798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Summary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600" b="1" dirty="0" err="1"/>
              <a:t>Slutskian</a:t>
            </a:r>
            <a:r>
              <a:rPr lang="en-US" sz="2600" b="1" dirty="0"/>
              <a:t> Approach</a:t>
            </a:r>
          </a:p>
          <a:p>
            <a:pPr marL="0" indent="0">
              <a:buNone/>
            </a:pPr>
            <a:endParaRPr lang="en-US" sz="2600" b="1" dirty="0"/>
          </a:p>
          <a:p>
            <a:r>
              <a:rPr lang="en-US" sz="2600" dirty="0"/>
              <a:t>We find the SE by pivoting the BL (to reflect the price change) </a:t>
            </a:r>
            <a:r>
              <a:rPr lang="en-US" sz="2600" u="sng" dirty="0"/>
              <a:t>around the </a:t>
            </a:r>
            <a:r>
              <a:rPr lang="en-US" sz="2600" b="1" u="sng" dirty="0"/>
              <a:t>original bundle</a:t>
            </a:r>
            <a:r>
              <a:rPr lang="en-US" sz="2600" dirty="0"/>
              <a:t>.</a:t>
            </a:r>
          </a:p>
          <a:p>
            <a:r>
              <a:rPr lang="en-US" sz="2600" dirty="0"/>
              <a:t>We are essentially asking ourselves:</a:t>
            </a:r>
            <a:br>
              <a:rPr lang="en-US" sz="2600" dirty="0"/>
            </a:br>
            <a:r>
              <a:rPr lang="en-US" sz="2600" dirty="0"/>
              <a:t>Which </a:t>
            </a:r>
            <a:r>
              <a:rPr lang="en-US" sz="2600" u="sng" dirty="0"/>
              <a:t>Bundle after the price change</a:t>
            </a:r>
            <a:r>
              <a:rPr lang="en-US" sz="2600" dirty="0"/>
              <a:t>, would keep the consumer at </a:t>
            </a:r>
            <a:r>
              <a:rPr lang="en-US" sz="2600" u="sng" dirty="0"/>
              <a:t>the purchasing power that he had prior the price change</a:t>
            </a:r>
            <a:r>
              <a:rPr lang="en-US" sz="2600" dirty="0"/>
              <a:t>?</a:t>
            </a:r>
          </a:p>
          <a:p>
            <a:r>
              <a:rPr lang="en-US" sz="2600" dirty="0" err="1"/>
              <a:t>Slutskian</a:t>
            </a:r>
            <a:r>
              <a:rPr lang="en-US" sz="2600" dirty="0"/>
              <a:t> Definition of the SE:</a:t>
            </a:r>
            <a:br>
              <a:rPr lang="en-US" sz="2600" dirty="0"/>
            </a:br>
            <a:r>
              <a:rPr lang="en-US" sz="2600" b="1" dirty="0"/>
              <a:t>“the change in the demand for a good as its price changes, </a:t>
            </a:r>
            <a:r>
              <a:rPr lang="en-US" sz="2600" b="1" u="sng" dirty="0"/>
              <a:t>holding the purchasing power constant</a:t>
            </a:r>
            <a:r>
              <a:rPr lang="en-US" sz="2600" b="1" dirty="0"/>
              <a:t>”</a:t>
            </a:r>
            <a:r>
              <a:rPr lang="en-US" sz="2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550341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slutskian method">
            <a:extLst>
              <a:ext uri="{FF2B5EF4-FFF2-40B4-BE49-F238E27FC236}">
                <a16:creationId xmlns:a16="http://schemas.microsoft.com/office/drawing/2014/main" id="{FC38992B-BD8F-4D34-AF10-566E1951E7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5" y="1147763"/>
            <a:ext cx="6076950" cy="456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C56C198-8D17-45D0-AABC-E2928A8522D7}"/>
              </a:ext>
            </a:extLst>
          </p:cNvPr>
          <p:cNvSpPr/>
          <p:nvPr/>
        </p:nvSpPr>
        <p:spPr>
          <a:xfrm>
            <a:off x="5029200" y="1981200"/>
            <a:ext cx="2438400" cy="1066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32CE96-A1F1-4B78-BBA1-DB0A8517FF1F}"/>
              </a:ext>
            </a:extLst>
          </p:cNvPr>
          <p:cNvSpPr/>
          <p:nvPr/>
        </p:nvSpPr>
        <p:spPr>
          <a:xfrm>
            <a:off x="3200400" y="1600200"/>
            <a:ext cx="26670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D80B701-26E8-415E-B00A-A279E39C9355}"/>
              </a:ext>
            </a:extLst>
          </p:cNvPr>
          <p:cNvSpPr/>
          <p:nvPr/>
        </p:nvSpPr>
        <p:spPr>
          <a:xfrm>
            <a:off x="6096000" y="1295400"/>
            <a:ext cx="457200" cy="2698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249104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Slutskian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Method Example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sz="2600" dirty="0">
                    <a:latin typeface="+mj-lt"/>
                  </a:rPr>
                  <a:t>Suppose that we have the </a:t>
                </a:r>
                <a:r>
                  <a:rPr lang="en-US" sz="2600" b="1" dirty="0">
                    <a:latin typeface="+mj-lt"/>
                  </a:rPr>
                  <a:t>demand function for X</a:t>
                </a:r>
                <a:r>
                  <a:rPr lang="en-US" sz="2600" dirty="0">
                    <a:latin typeface="+mj-lt"/>
                  </a:rPr>
                  <a:t>:</a:t>
                </a:r>
                <a:br>
                  <a:rPr lang="en-US" sz="2600" dirty="0">
                    <a:latin typeface="+mj-lt"/>
                  </a:rPr>
                </a:br>
                <a:r>
                  <a:rPr lang="en-US" sz="2600" dirty="0">
                    <a:latin typeface="+mj-lt"/>
                  </a:rPr>
                  <a:t>	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600" b="0" i="0" smtClean="0">
                        <a:latin typeface="+mj-lt"/>
                      </a:rPr>
                      <m:t>X</m:t>
                    </m:r>
                    <m:r>
                      <a:rPr lang="en-US" sz="2600" b="0" i="0" smtClean="0">
                        <a:latin typeface="+mj-lt"/>
                      </a:rPr>
                      <m:t>(</m:t>
                    </m:r>
                    <m:r>
                      <m:rPr>
                        <m:sty m:val="p"/>
                      </m:rPr>
                      <a:rPr lang="en-US" sz="2600" b="0" i="0" smtClean="0">
                        <a:latin typeface="+mj-lt"/>
                      </a:rPr>
                      <m:t>Px</m:t>
                    </m:r>
                    <m:r>
                      <a:rPr lang="en-US" sz="2600" b="0" i="0" smtClean="0">
                        <a:latin typeface="+mj-lt"/>
                      </a:rPr>
                      <m:t>,</m:t>
                    </m:r>
                    <m:r>
                      <m:rPr>
                        <m:sty m:val="p"/>
                      </m:rPr>
                      <a:rPr lang="en-US" sz="2600" b="0" i="0" smtClean="0">
                        <a:latin typeface="+mj-lt"/>
                      </a:rPr>
                      <m:t>I</m:t>
                    </m:r>
                    <m:r>
                      <a:rPr lang="en-US" sz="2600" b="0" i="0" smtClean="0">
                        <a:latin typeface="+mj-lt"/>
                      </a:rPr>
                      <m:t>)=10+</m:t>
                    </m:r>
                    <m:f>
                      <m:fPr>
                        <m:ctrlPr>
                          <a:rPr lang="en-US" sz="2600" b="0" smtClean="0">
                            <a:latin typeface="+mj-lt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600" b="0" i="0" smtClean="0">
                            <a:latin typeface="+mj-lt"/>
                          </a:rPr>
                          <m:t>I</m:t>
                        </m:r>
                      </m:num>
                      <m:den>
                        <m:r>
                          <a:rPr lang="en-US" sz="2600" b="0" i="0" smtClean="0">
                            <a:latin typeface="+mj-lt"/>
                          </a:rPr>
                          <m:t>10</m:t>
                        </m:r>
                        <m:r>
                          <m:rPr>
                            <m:sty m:val="p"/>
                          </m:rPr>
                          <a:rPr lang="en-US" sz="2600" b="0" i="0" smtClean="0">
                            <a:latin typeface="+mj-lt"/>
                          </a:rPr>
                          <m:t>Px</m:t>
                        </m:r>
                      </m:den>
                    </m:f>
                  </m:oMath>
                </a14:m>
                <a:r>
                  <a:rPr lang="en-US" sz="2600" dirty="0">
                    <a:latin typeface="+mj-lt"/>
                  </a:rPr>
                  <a:t> .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600" i="0">
                        <a:latin typeface="+mj-lt"/>
                      </a:rPr>
                      <m:t>X</m:t>
                    </m:r>
                    <m:r>
                      <a:rPr lang="en-US" sz="2600" i="0">
                        <a:latin typeface="+mj-lt"/>
                      </a:rPr>
                      <m:t>(</m:t>
                    </m:r>
                    <m:r>
                      <m:rPr>
                        <m:sty m:val="p"/>
                      </m:rPr>
                      <a:rPr lang="en-US" sz="2600" i="0">
                        <a:latin typeface="+mj-lt"/>
                      </a:rPr>
                      <m:t>Px</m:t>
                    </m:r>
                    <m:r>
                      <a:rPr lang="en-US" sz="2600" i="0">
                        <a:latin typeface="+mj-lt"/>
                      </a:rPr>
                      <m:t>,</m:t>
                    </m:r>
                    <m:r>
                      <m:rPr>
                        <m:sty m:val="p"/>
                      </m:rPr>
                      <a:rPr lang="en-US" sz="2600" i="0">
                        <a:latin typeface="+mj-lt"/>
                      </a:rPr>
                      <m:t>I</m:t>
                    </m:r>
                    <m:r>
                      <a:rPr lang="en-US" sz="2600" i="0" smtClean="0">
                        <a:latin typeface="+mj-lt"/>
                      </a:rPr>
                      <m:t>)</m:t>
                    </m:r>
                  </m:oMath>
                </a14:m>
                <a:r>
                  <a:rPr lang="en-US" sz="2600" dirty="0">
                    <a:latin typeface="+mj-lt"/>
                  </a:rPr>
                  <a:t>   is the demand of X as a function of Px and I.</a:t>
                </a:r>
              </a:p>
              <a:p>
                <a:pPr marL="0" indent="0">
                  <a:buNone/>
                </a:pPr>
                <a:endParaRPr lang="en-US" sz="2600" dirty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sz="2600" b="1" dirty="0">
                    <a:latin typeface="+mj-lt"/>
                  </a:rPr>
                  <a:t>Note that</a:t>
                </a:r>
              </a:p>
              <a:p>
                <a:pPr marL="514350" indent="-514350">
                  <a:buFont typeface="+mj-lt"/>
                  <a:buAutoNum type="arabicPeriod"/>
                </a:pPr>
                <a:r>
                  <a:rPr lang="en-US" sz="2600" b="1" dirty="0">
                    <a:latin typeface="+mj-lt"/>
                  </a:rPr>
                  <a:t>X is a normal good because </a:t>
                </a:r>
                <a:r>
                  <a:rPr lang="en-US" sz="2600" b="1" dirty="0" err="1">
                    <a:latin typeface="+mj-lt"/>
                  </a:rPr>
                  <a:t>dX</a:t>
                </a:r>
                <a:r>
                  <a:rPr lang="en-US" sz="2600" b="1" dirty="0">
                    <a:latin typeface="+mj-lt"/>
                  </a:rPr>
                  <a:t>/</a:t>
                </a:r>
                <a:r>
                  <a:rPr lang="en-US" sz="2600" b="1" dirty="0" err="1">
                    <a:latin typeface="+mj-lt"/>
                  </a:rPr>
                  <a:t>dI</a:t>
                </a:r>
                <a:r>
                  <a:rPr lang="en-US" sz="2600" b="1" dirty="0">
                    <a:latin typeface="+mj-lt"/>
                  </a:rPr>
                  <a:t> &gt; 0.</a:t>
                </a:r>
              </a:p>
              <a:p>
                <a:pPr marL="514350" indent="-514350">
                  <a:buFont typeface="+mj-lt"/>
                  <a:buAutoNum type="arabicPeriod"/>
                </a:pPr>
                <a:r>
                  <a:rPr lang="en-US" sz="2600" b="1" dirty="0">
                    <a:latin typeface="+mj-lt"/>
                  </a:rPr>
                  <a:t>X is an ordinary good because </a:t>
                </a:r>
                <a:r>
                  <a:rPr lang="en-US" sz="2600" b="1" dirty="0" err="1">
                    <a:latin typeface="+mj-lt"/>
                  </a:rPr>
                  <a:t>dX</a:t>
                </a:r>
                <a:r>
                  <a:rPr lang="en-US" sz="2600" b="1" dirty="0">
                    <a:latin typeface="+mj-lt"/>
                  </a:rPr>
                  <a:t>/</a:t>
                </a:r>
                <a:r>
                  <a:rPr lang="en-US" sz="2600" b="1" dirty="0" err="1">
                    <a:latin typeface="+mj-lt"/>
                  </a:rPr>
                  <a:t>dPx</a:t>
                </a:r>
                <a:r>
                  <a:rPr lang="en-US" sz="2600" b="1" dirty="0">
                    <a:latin typeface="+mj-lt"/>
                  </a:rPr>
                  <a:t> &lt; 0.</a:t>
                </a:r>
              </a:p>
            </p:txBody>
          </p:sp>
        </mc:Choice>
        <mc:Fallback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  <a:blipFill>
                <a:blip r:embed="rId2"/>
                <a:stretch>
                  <a:fillRect l="-1333" t="-1077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768820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Slutskian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Method Example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sz="2600" dirty="0">
                    <a:latin typeface="+mj-lt"/>
                  </a:rPr>
                  <a:t>	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600" b="0" i="0" smtClean="0">
                        <a:latin typeface="+mj-lt"/>
                      </a:rPr>
                      <m:t>X</m:t>
                    </m:r>
                    <m:r>
                      <a:rPr lang="en-US" sz="2600" b="0" i="0" smtClean="0">
                        <a:latin typeface="+mj-lt"/>
                      </a:rPr>
                      <m:t>(</m:t>
                    </m:r>
                    <m:r>
                      <m:rPr>
                        <m:sty m:val="p"/>
                      </m:rPr>
                      <a:rPr lang="en-US" sz="2600" b="0" i="0" smtClean="0">
                        <a:latin typeface="+mj-lt"/>
                      </a:rPr>
                      <m:t>Px</m:t>
                    </m:r>
                    <m:r>
                      <a:rPr lang="en-US" sz="2600" b="0" i="0" smtClean="0">
                        <a:latin typeface="+mj-lt"/>
                      </a:rPr>
                      <m:t>,</m:t>
                    </m:r>
                    <m:r>
                      <m:rPr>
                        <m:sty m:val="p"/>
                      </m:rPr>
                      <a:rPr lang="en-US" sz="2600" b="0" i="0" smtClean="0">
                        <a:latin typeface="+mj-lt"/>
                      </a:rPr>
                      <m:t>I</m:t>
                    </m:r>
                    <m:r>
                      <a:rPr lang="en-US" sz="2600" b="0" i="0" smtClean="0">
                        <a:latin typeface="+mj-lt"/>
                      </a:rPr>
                      <m:t>)=10+</m:t>
                    </m:r>
                    <m:f>
                      <m:fPr>
                        <m:ctrlPr>
                          <a:rPr lang="en-US" sz="2600" b="0" smtClean="0">
                            <a:latin typeface="+mj-lt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600" b="0" i="0" smtClean="0">
                            <a:latin typeface="+mj-lt"/>
                          </a:rPr>
                          <m:t>I</m:t>
                        </m:r>
                      </m:num>
                      <m:den>
                        <m:r>
                          <a:rPr lang="en-US" sz="2600" b="0" i="0" smtClean="0">
                            <a:latin typeface="+mj-lt"/>
                          </a:rPr>
                          <m:t>10</m:t>
                        </m:r>
                        <m:r>
                          <m:rPr>
                            <m:sty m:val="p"/>
                          </m:rPr>
                          <a:rPr lang="en-US" sz="2600" b="0" i="0" smtClean="0">
                            <a:latin typeface="+mj-lt"/>
                          </a:rPr>
                          <m:t>Px</m:t>
                        </m:r>
                      </m:den>
                    </m:f>
                  </m:oMath>
                </a14:m>
                <a:r>
                  <a:rPr lang="en-US" sz="2600" dirty="0">
                    <a:latin typeface="+mj-lt"/>
                  </a:rPr>
                  <a:t> .</a:t>
                </a:r>
              </a:p>
              <a:p>
                <a:pPr marL="0" indent="0">
                  <a:buNone/>
                </a:pPr>
                <a:endParaRPr lang="en-US" sz="2600" dirty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sz="2600" u="sng" dirty="0">
                    <a:latin typeface="+mj-lt"/>
                  </a:rPr>
                  <a:t>Suppose I = 120 and Px = 3.</a:t>
                </a:r>
              </a:p>
              <a:p>
                <a:pPr marL="0" indent="0">
                  <a:buNone/>
                </a:pPr>
                <a:r>
                  <a:rPr lang="en-US" sz="2600" dirty="0">
                    <a:latin typeface="+mj-lt"/>
                  </a:rPr>
                  <a:t>We know that </a:t>
                </a:r>
                <a:r>
                  <a:rPr lang="en-US" sz="2600" b="1" dirty="0">
                    <a:latin typeface="+mj-lt"/>
                  </a:rPr>
                  <a:t>X(3, 120) </a:t>
                </a:r>
                <a:r>
                  <a:rPr lang="en-US" sz="2600" dirty="0">
                    <a:latin typeface="+mj-lt"/>
                  </a:rPr>
                  <a:t>= 10 + 120/30 = 14.</a:t>
                </a:r>
              </a:p>
              <a:p>
                <a:pPr marL="0" indent="0">
                  <a:buNone/>
                </a:pPr>
                <a:r>
                  <a:rPr lang="en-US" sz="2600" dirty="0">
                    <a:latin typeface="+mj-lt"/>
                  </a:rPr>
                  <a:t>(X = 14 max. U when </a:t>
                </a:r>
                <a:r>
                  <a:rPr lang="en-US" sz="2600" dirty="0"/>
                  <a:t>I = 120 and Px = 3)</a:t>
                </a:r>
              </a:p>
              <a:p>
                <a:pPr marL="0" indent="0">
                  <a:buNone/>
                </a:pPr>
                <a:endParaRPr lang="en-US" sz="2600" dirty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sz="2600" u="sng" dirty="0">
                    <a:latin typeface="+mj-lt"/>
                  </a:rPr>
                  <a:t>Now, what if Px falls from 3 to 2 per unit?</a:t>
                </a:r>
              </a:p>
              <a:p>
                <a:pPr marL="0" indent="0">
                  <a:buNone/>
                </a:pPr>
                <a:r>
                  <a:rPr lang="en-US" sz="2600" dirty="0"/>
                  <a:t>We know that </a:t>
                </a:r>
                <a:r>
                  <a:rPr lang="en-US" sz="2600" b="1" dirty="0">
                    <a:latin typeface="+mj-lt"/>
                  </a:rPr>
                  <a:t>X(2, 120) </a:t>
                </a:r>
                <a:r>
                  <a:rPr lang="en-US" sz="2600" dirty="0">
                    <a:latin typeface="+mj-lt"/>
                  </a:rPr>
                  <a:t>= 10 + 120/20 = 16.</a:t>
                </a:r>
              </a:p>
              <a:p>
                <a:pPr marL="0" indent="0">
                  <a:buNone/>
                </a:pPr>
                <a:r>
                  <a:rPr lang="en-US" sz="2600" dirty="0">
                    <a:latin typeface="+mj-lt"/>
                  </a:rPr>
                  <a:t>(</a:t>
                </a:r>
                <a:r>
                  <a:rPr lang="en-US" sz="2600" dirty="0"/>
                  <a:t>X = 16 max. U when I = 120 and Px = 2)</a:t>
                </a:r>
                <a:endParaRPr lang="en-US" sz="2600" dirty="0">
                  <a:latin typeface="+mj-lt"/>
                </a:endParaRPr>
              </a:p>
            </p:txBody>
          </p:sp>
        </mc:Choice>
        <mc:Fallback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  <a:blipFill>
                <a:blip r:embed="rId2"/>
                <a:stretch>
                  <a:fillRect l="-1333" b="-215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449806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11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Slutskian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Method Example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600" dirty="0">
                <a:latin typeface="+mj-lt"/>
              </a:rPr>
              <a:t>The demand for X increases by 2 units.</a:t>
            </a: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That is, we buy more because X is cheaper.</a:t>
            </a:r>
          </a:p>
          <a:p>
            <a:pPr marL="0" indent="0">
              <a:buNone/>
            </a:pPr>
            <a:endParaRPr lang="en-US" sz="2600" dirty="0">
              <a:latin typeface="+mj-lt"/>
            </a:endParaRP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This is the Total Effect (TE) of the price change.</a:t>
            </a:r>
          </a:p>
          <a:p>
            <a:pPr marL="0" indent="0">
              <a:buNone/>
            </a:pPr>
            <a:endParaRPr lang="en-US" sz="2600" dirty="0">
              <a:latin typeface="+mj-lt"/>
            </a:endParaRP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Now, we want to know how much the Income Effect (IE) and the Substitution Effect (SE) are.</a:t>
            </a:r>
          </a:p>
          <a:p>
            <a:pPr marL="0" indent="0">
              <a:buNone/>
            </a:pPr>
            <a:endParaRPr lang="en-US" sz="2600" dirty="0">
              <a:latin typeface="+mj-lt"/>
            </a:endParaRPr>
          </a:p>
          <a:p>
            <a:pPr marL="0" indent="0">
              <a:buNone/>
            </a:pPr>
            <a:r>
              <a:rPr lang="en-US" sz="2600" b="1" dirty="0">
                <a:latin typeface="+mj-lt"/>
              </a:rPr>
              <a:t>Note that TE = SE + IE.</a:t>
            </a:r>
          </a:p>
        </p:txBody>
      </p:sp>
    </p:spTree>
    <p:extLst>
      <p:ext uri="{BB962C8B-B14F-4D97-AF65-F5344CB8AC3E}">
        <p14:creationId xmlns:p14="http://schemas.microsoft.com/office/powerpoint/2010/main" val="17968079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>
            <a:extLst>
              <a:ext uri="{FF2B5EF4-FFF2-40B4-BE49-F238E27FC236}">
                <a16:creationId xmlns:a16="http://schemas.microsoft.com/office/drawing/2014/main" id="{30E9DA2F-90F4-44D5-A2EC-44053C86EE20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076" name="Picture 4" descr="Image result for slutsky decomposition">
              <a:extLst>
                <a:ext uri="{FF2B5EF4-FFF2-40B4-BE49-F238E27FC236}">
                  <a16:creationId xmlns:a16="http://schemas.microsoft.com/office/drawing/2014/main" id="{925890FB-B12E-4C5A-BC1A-5B436913D67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AEAB32EB-8B84-4D5C-9E64-AC705557A3A4}"/>
                </a:ext>
              </a:extLst>
            </p:cNvPr>
            <p:cNvSpPr txBox="1"/>
            <p:nvPr/>
          </p:nvSpPr>
          <p:spPr>
            <a:xfrm>
              <a:off x="2327150" y="2632569"/>
              <a:ext cx="1033139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00B050"/>
                  </a:solidFill>
                  <a:latin typeface="+mj-lt"/>
                </a:rPr>
                <a:t>X</a:t>
              </a:r>
              <a:r>
                <a:rPr lang="en-US" sz="2000" b="1" baseline="-25000" dirty="0">
                  <a:solidFill>
                    <a:srgbClr val="00B050"/>
                  </a:solidFill>
                  <a:latin typeface="+mj-lt"/>
                </a:rPr>
                <a:t>A</a:t>
              </a:r>
              <a:r>
                <a:rPr lang="en-US" sz="2000" b="1" dirty="0">
                  <a:solidFill>
                    <a:srgbClr val="00B050"/>
                  </a:solidFill>
                  <a:latin typeface="+mj-lt"/>
                </a:rPr>
                <a:t>(P</a:t>
              </a:r>
              <a:r>
                <a:rPr lang="en-US" sz="2000" b="1" baseline="-25000" dirty="0">
                  <a:solidFill>
                    <a:srgbClr val="00B050"/>
                  </a:solidFill>
                  <a:latin typeface="+mj-lt"/>
                </a:rPr>
                <a:t>X</a:t>
              </a:r>
              <a:r>
                <a:rPr lang="en-US" sz="2000" b="1" dirty="0">
                  <a:solidFill>
                    <a:srgbClr val="00B050"/>
                  </a:solidFill>
                  <a:latin typeface="+mj-lt"/>
                </a:rPr>
                <a:t>, I)</a:t>
              </a:r>
              <a:endParaRPr lang="th-TH" sz="2000" b="1" dirty="0">
                <a:solidFill>
                  <a:srgbClr val="00B050"/>
                </a:solidFill>
                <a:latin typeface="+mj-lt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E6E8C72-521E-4891-BFE9-0C944AD142BB}"/>
                </a:ext>
              </a:extLst>
            </p:cNvPr>
            <p:cNvSpPr txBox="1"/>
            <p:nvPr/>
          </p:nvSpPr>
          <p:spPr>
            <a:xfrm>
              <a:off x="5001271" y="2743200"/>
              <a:ext cx="1170929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0070C0"/>
                  </a:solidFill>
                  <a:latin typeface="+mj-lt"/>
                </a:rPr>
                <a:t>X</a:t>
              </a:r>
              <a:r>
                <a:rPr lang="en-US" sz="2000" b="1" baseline="-25000" dirty="0">
                  <a:solidFill>
                    <a:srgbClr val="0070C0"/>
                  </a:solidFill>
                  <a:latin typeface="+mj-lt"/>
                </a:rPr>
                <a:t>C</a:t>
              </a:r>
              <a:r>
                <a:rPr lang="en-US" sz="2000" b="1" dirty="0">
                  <a:solidFill>
                    <a:srgbClr val="0070C0"/>
                  </a:solidFill>
                  <a:latin typeface="+mj-lt"/>
                </a:rPr>
                <a:t>(P</a:t>
              </a:r>
              <a:r>
                <a:rPr lang="en-US" sz="2000" b="1" baseline="-25000" dirty="0">
                  <a:solidFill>
                    <a:srgbClr val="0070C0"/>
                  </a:solidFill>
                  <a:latin typeface="+mj-lt"/>
                </a:rPr>
                <a:t>X</a:t>
              </a:r>
              <a:r>
                <a:rPr lang="en-US" sz="2000" b="1" dirty="0">
                  <a:solidFill>
                    <a:srgbClr val="0070C0"/>
                  </a:solidFill>
                  <a:latin typeface="+mj-lt"/>
                </a:rPr>
                <a:t>’, I)</a:t>
              </a:r>
              <a:endParaRPr lang="th-TH" sz="2000" b="1" dirty="0">
                <a:solidFill>
                  <a:srgbClr val="0070C0"/>
                </a:solidFill>
                <a:latin typeface="+mj-lt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FBA6DCA-78CF-4802-BFEF-9F6186F07139}"/>
                </a:ext>
              </a:extLst>
            </p:cNvPr>
            <p:cNvSpPr txBox="1"/>
            <p:nvPr/>
          </p:nvSpPr>
          <p:spPr>
            <a:xfrm>
              <a:off x="3472648" y="3228945"/>
              <a:ext cx="110933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X</a:t>
              </a:r>
              <a:r>
                <a:rPr lang="en-US" sz="2000" b="1" baseline="-25000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B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(P</a:t>
              </a:r>
              <a:r>
                <a:rPr lang="en-US" sz="2000" b="1" baseline="-25000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X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’, I’)</a:t>
              </a:r>
              <a:endParaRPr lang="th-TH" sz="2000" b="1" dirty="0">
                <a:solidFill>
                  <a:schemeClr val="accent6">
                    <a:lumMod val="75000"/>
                  </a:schemeClr>
                </a:solidFill>
                <a:latin typeface="+mj-lt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AA087E2-6008-47A8-B41E-A67C480867DE}"/>
                </a:ext>
              </a:extLst>
            </p:cNvPr>
            <p:cNvSpPr txBox="1"/>
            <p:nvPr/>
          </p:nvSpPr>
          <p:spPr>
            <a:xfrm>
              <a:off x="914400" y="685800"/>
              <a:ext cx="523043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3600" dirty="0"/>
                <a:t>Y</a:t>
              </a:r>
              <a:endParaRPr lang="th-TH" sz="3600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634931F-9C50-499D-A88A-0475BFF3E1C8}"/>
                </a:ext>
              </a:extLst>
            </p:cNvPr>
            <p:cNvSpPr/>
            <p:nvPr/>
          </p:nvSpPr>
          <p:spPr>
            <a:xfrm>
              <a:off x="1066800" y="2819400"/>
              <a:ext cx="370643" cy="533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66023360-1D7F-48E3-9C6A-D8096E99C017}"/>
                </a:ext>
              </a:extLst>
            </p:cNvPr>
            <p:cNvSpPr/>
            <p:nvPr/>
          </p:nvSpPr>
          <p:spPr>
            <a:xfrm>
              <a:off x="3886200" y="1008965"/>
              <a:ext cx="1143000" cy="59123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C11000A-D8F3-45E3-BC5D-3F4F0B7B53D6}"/>
                </a:ext>
              </a:extLst>
            </p:cNvPr>
            <p:cNvSpPr txBox="1"/>
            <p:nvPr/>
          </p:nvSpPr>
          <p:spPr>
            <a:xfrm>
              <a:off x="4572000" y="215712"/>
              <a:ext cx="4343400" cy="193899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7030A0"/>
                  </a:solidFill>
                  <a:latin typeface="+mj-lt"/>
                </a:rPr>
                <a:t>SE</a:t>
              </a:r>
              <a:r>
                <a:rPr lang="en-US" sz="2000" b="1" dirty="0">
                  <a:latin typeface="+mj-lt"/>
                </a:rPr>
                <a:t> = 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X</a:t>
              </a:r>
              <a:r>
                <a:rPr lang="en-US" sz="2000" b="1" baseline="-25000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B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(P</a:t>
              </a:r>
              <a:r>
                <a:rPr lang="en-US" sz="2000" b="1" baseline="-25000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X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’,I’) </a:t>
              </a:r>
              <a:r>
                <a:rPr lang="en-US" sz="2000" b="1" dirty="0">
                  <a:latin typeface="+mj-lt"/>
                </a:rPr>
                <a:t>– </a:t>
              </a:r>
              <a:r>
                <a:rPr lang="en-US" sz="2000" b="1" dirty="0">
                  <a:solidFill>
                    <a:srgbClr val="00B050"/>
                  </a:solidFill>
                  <a:latin typeface="+mj-lt"/>
                </a:rPr>
                <a:t>X</a:t>
              </a:r>
              <a:r>
                <a:rPr lang="en-US" sz="2000" b="1" baseline="-25000" dirty="0">
                  <a:solidFill>
                    <a:srgbClr val="00B050"/>
                  </a:solidFill>
                  <a:latin typeface="+mj-lt"/>
                </a:rPr>
                <a:t>A</a:t>
              </a:r>
              <a:r>
                <a:rPr lang="en-US" sz="2000" b="1" dirty="0">
                  <a:solidFill>
                    <a:srgbClr val="00B050"/>
                  </a:solidFill>
                  <a:latin typeface="+mj-lt"/>
                </a:rPr>
                <a:t>(P</a:t>
              </a:r>
              <a:r>
                <a:rPr lang="en-US" sz="2000" b="1" baseline="-25000" dirty="0">
                  <a:solidFill>
                    <a:srgbClr val="00B050"/>
                  </a:solidFill>
                  <a:latin typeface="+mj-lt"/>
                </a:rPr>
                <a:t>X</a:t>
              </a:r>
              <a:r>
                <a:rPr lang="en-US" sz="2000" b="1" dirty="0">
                  <a:solidFill>
                    <a:srgbClr val="00B050"/>
                  </a:solidFill>
                  <a:latin typeface="+mj-lt"/>
                </a:rPr>
                <a:t>,I)</a:t>
              </a:r>
              <a:endParaRPr lang="th-TH" sz="2000" b="1" dirty="0">
                <a:solidFill>
                  <a:srgbClr val="00B050"/>
                </a:solidFill>
                <a:latin typeface="+mj-lt"/>
              </a:endParaRPr>
            </a:p>
            <a:p>
              <a:r>
                <a:rPr lang="en-US" sz="2000" b="1" dirty="0">
                  <a:solidFill>
                    <a:srgbClr val="FF0000"/>
                  </a:solidFill>
                  <a:latin typeface="+mj-lt"/>
                </a:rPr>
                <a:t>IE </a:t>
              </a:r>
              <a:r>
                <a:rPr lang="en-US" sz="2000" b="1" dirty="0">
                  <a:latin typeface="+mj-lt"/>
                </a:rPr>
                <a:t> = </a:t>
              </a:r>
              <a:r>
                <a:rPr lang="en-US" sz="2000" b="1" dirty="0">
                  <a:solidFill>
                    <a:srgbClr val="0070C0"/>
                  </a:solidFill>
                  <a:latin typeface="+mj-lt"/>
                </a:rPr>
                <a:t>X</a:t>
              </a:r>
              <a:r>
                <a:rPr lang="en-US" sz="2000" b="1" baseline="-25000" dirty="0">
                  <a:solidFill>
                    <a:srgbClr val="0070C0"/>
                  </a:solidFill>
                  <a:latin typeface="+mj-lt"/>
                </a:rPr>
                <a:t>C</a:t>
              </a:r>
              <a:r>
                <a:rPr lang="en-US" sz="2000" b="1" dirty="0">
                  <a:solidFill>
                    <a:srgbClr val="0070C0"/>
                  </a:solidFill>
                  <a:latin typeface="+mj-lt"/>
                </a:rPr>
                <a:t>(P</a:t>
              </a:r>
              <a:r>
                <a:rPr lang="en-US" sz="2000" b="1" baseline="-25000" dirty="0">
                  <a:solidFill>
                    <a:srgbClr val="0070C0"/>
                  </a:solidFill>
                  <a:latin typeface="+mj-lt"/>
                </a:rPr>
                <a:t>X</a:t>
              </a:r>
              <a:r>
                <a:rPr lang="en-US" sz="2000" b="1" dirty="0">
                  <a:solidFill>
                    <a:srgbClr val="0070C0"/>
                  </a:solidFill>
                  <a:latin typeface="+mj-lt"/>
                </a:rPr>
                <a:t>’,I)</a:t>
              </a:r>
              <a:r>
                <a:rPr lang="en-US" sz="2000" b="1" dirty="0">
                  <a:solidFill>
                    <a:schemeClr val="accent5"/>
                  </a:solidFill>
                  <a:latin typeface="+mj-lt"/>
                </a:rPr>
                <a:t> </a:t>
              </a:r>
              <a:r>
                <a:rPr lang="en-US" sz="2000" b="1" dirty="0">
                  <a:latin typeface="+mj-lt"/>
                </a:rPr>
                <a:t>– 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X</a:t>
              </a:r>
              <a:r>
                <a:rPr lang="en-US" sz="2000" b="1" baseline="-25000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B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(P</a:t>
              </a:r>
              <a:r>
                <a:rPr lang="en-US" sz="2000" b="1" baseline="-25000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X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’,I’)</a:t>
              </a:r>
              <a:endParaRPr lang="th-TH" sz="2000" b="1" dirty="0">
                <a:solidFill>
                  <a:schemeClr val="accent6">
                    <a:lumMod val="75000"/>
                  </a:schemeClr>
                </a:solidFill>
                <a:latin typeface="+mj-lt"/>
              </a:endParaRPr>
            </a:p>
            <a:p>
              <a:endParaRPr lang="en-US" sz="2000" b="1" dirty="0">
                <a:latin typeface="+mj-lt"/>
              </a:endParaRPr>
            </a:p>
            <a:p>
              <a:r>
                <a:rPr lang="en-US" sz="2000" b="1" dirty="0">
                  <a:latin typeface="+mj-lt"/>
                </a:rPr>
                <a:t>TE = </a:t>
              </a:r>
              <a:r>
                <a:rPr lang="en-US" sz="2000" b="1" dirty="0">
                  <a:solidFill>
                    <a:srgbClr val="7030A0"/>
                  </a:solidFill>
                  <a:latin typeface="+mj-lt"/>
                </a:rPr>
                <a:t>SE</a:t>
              </a:r>
              <a:r>
                <a:rPr lang="en-US" sz="2000" b="1" dirty="0">
                  <a:latin typeface="+mj-lt"/>
                </a:rPr>
                <a:t> + </a:t>
              </a:r>
              <a:r>
                <a:rPr lang="en-US" sz="2000" b="1" dirty="0">
                  <a:solidFill>
                    <a:srgbClr val="FF0000"/>
                  </a:solidFill>
                  <a:latin typeface="+mj-lt"/>
                </a:rPr>
                <a:t>IE</a:t>
              </a:r>
            </a:p>
            <a:p>
              <a:r>
                <a:rPr lang="en-US" sz="2000" b="1" dirty="0">
                  <a:latin typeface="+mj-lt"/>
                </a:rPr>
                <a:t>= 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X</a:t>
              </a:r>
              <a:r>
                <a:rPr lang="en-US" sz="2000" b="1" baseline="-25000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B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(P</a:t>
              </a:r>
              <a:r>
                <a:rPr lang="en-US" sz="2000" b="1" baseline="-25000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X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’,I’) </a:t>
              </a:r>
              <a:r>
                <a:rPr lang="en-US" sz="2000" b="1" dirty="0">
                  <a:latin typeface="+mj-lt"/>
                </a:rPr>
                <a:t>– </a:t>
              </a:r>
              <a:r>
                <a:rPr lang="en-US" sz="2000" b="1" dirty="0">
                  <a:solidFill>
                    <a:srgbClr val="00B050"/>
                  </a:solidFill>
                  <a:latin typeface="+mj-lt"/>
                </a:rPr>
                <a:t>X</a:t>
              </a:r>
              <a:r>
                <a:rPr lang="en-US" sz="2000" b="1" baseline="-25000" dirty="0">
                  <a:solidFill>
                    <a:srgbClr val="00B050"/>
                  </a:solidFill>
                  <a:latin typeface="+mj-lt"/>
                </a:rPr>
                <a:t>A</a:t>
              </a:r>
              <a:r>
                <a:rPr lang="en-US" sz="2000" b="1" dirty="0">
                  <a:solidFill>
                    <a:srgbClr val="00B050"/>
                  </a:solidFill>
                  <a:latin typeface="+mj-lt"/>
                </a:rPr>
                <a:t>(P</a:t>
              </a:r>
              <a:r>
                <a:rPr lang="en-US" sz="2000" b="1" baseline="-25000" dirty="0">
                  <a:solidFill>
                    <a:srgbClr val="00B050"/>
                  </a:solidFill>
                  <a:latin typeface="+mj-lt"/>
                </a:rPr>
                <a:t>X</a:t>
              </a:r>
              <a:r>
                <a:rPr lang="en-US" sz="2000" b="1" dirty="0">
                  <a:solidFill>
                    <a:srgbClr val="00B050"/>
                  </a:solidFill>
                  <a:latin typeface="+mj-lt"/>
                </a:rPr>
                <a:t>,I) </a:t>
              </a:r>
              <a:r>
                <a:rPr lang="en-US" sz="2000" b="1" dirty="0">
                  <a:latin typeface="+mj-lt"/>
                </a:rPr>
                <a:t>+ </a:t>
              </a:r>
              <a:r>
                <a:rPr lang="en-US" sz="2000" b="1" dirty="0">
                  <a:solidFill>
                    <a:srgbClr val="0070C0"/>
                  </a:solidFill>
                  <a:latin typeface="+mj-lt"/>
                </a:rPr>
                <a:t>X</a:t>
              </a:r>
              <a:r>
                <a:rPr lang="en-US" sz="2000" b="1" baseline="-25000" dirty="0">
                  <a:solidFill>
                    <a:srgbClr val="0070C0"/>
                  </a:solidFill>
                  <a:latin typeface="+mj-lt"/>
                </a:rPr>
                <a:t>C</a:t>
              </a:r>
              <a:r>
                <a:rPr lang="en-US" sz="2000" b="1" dirty="0">
                  <a:solidFill>
                    <a:srgbClr val="0070C0"/>
                  </a:solidFill>
                  <a:latin typeface="+mj-lt"/>
                </a:rPr>
                <a:t>(P</a:t>
              </a:r>
              <a:r>
                <a:rPr lang="en-US" sz="2000" b="1" baseline="-25000" dirty="0">
                  <a:solidFill>
                    <a:srgbClr val="0070C0"/>
                  </a:solidFill>
                  <a:latin typeface="+mj-lt"/>
                </a:rPr>
                <a:t>X</a:t>
              </a:r>
              <a:r>
                <a:rPr lang="en-US" sz="2000" b="1" dirty="0">
                  <a:solidFill>
                    <a:srgbClr val="0070C0"/>
                  </a:solidFill>
                  <a:latin typeface="+mj-lt"/>
                </a:rPr>
                <a:t>’,I)</a:t>
              </a:r>
              <a:r>
                <a:rPr lang="en-US" sz="2000" b="1" dirty="0">
                  <a:latin typeface="+mj-lt"/>
                </a:rPr>
                <a:t> – 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X</a:t>
              </a:r>
              <a:r>
                <a:rPr lang="en-US" sz="2000" b="1" baseline="-25000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B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(P</a:t>
              </a:r>
              <a:r>
                <a:rPr lang="en-US" sz="2000" b="1" baseline="-25000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X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’,I’)</a:t>
              </a:r>
            </a:p>
            <a:p>
              <a:r>
                <a:rPr lang="en-US" sz="2000" b="1" dirty="0">
                  <a:latin typeface="+mj-lt"/>
                </a:rPr>
                <a:t>= </a:t>
              </a:r>
              <a:r>
                <a:rPr lang="en-US" sz="2000" b="1" dirty="0">
                  <a:solidFill>
                    <a:srgbClr val="0070C0"/>
                  </a:solidFill>
                  <a:latin typeface="+mj-lt"/>
                </a:rPr>
                <a:t>X</a:t>
              </a:r>
              <a:r>
                <a:rPr lang="en-US" sz="2000" b="1" baseline="-25000" dirty="0">
                  <a:solidFill>
                    <a:srgbClr val="0070C0"/>
                  </a:solidFill>
                  <a:latin typeface="+mj-lt"/>
                </a:rPr>
                <a:t>C</a:t>
              </a:r>
              <a:r>
                <a:rPr lang="en-US" sz="2000" b="1" dirty="0">
                  <a:solidFill>
                    <a:srgbClr val="0070C0"/>
                  </a:solidFill>
                  <a:latin typeface="+mj-lt"/>
                </a:rPr>
                <a:t>(P</a:t>
              </a:r>
              <a:r>
                <a:rPr lang="en-US" sz="2000" b="1" baseline="-25000" dirty="0">
                  <a:solidFill>
                    <a:srgbClr val="0070C0"/>
                  </a:solidFill>
                  <a:latin typeface="+mj-lt"/>
                </a:rPr>
                <a:t>X</a:t>
              </a:r>
              <a:r>
                <a:rPr lang="en-US" sz="2000" b="1" dirty="0">
                  <a:solidFill>
                    <a:srgbClr val="0070C0"/>
                  </a:solidFill>
                  <a:latin typeface="+mj-lt"/>
                </a:rPr>
                <a:t>’,I) </a:t>
              </a:r>
              <a:r>
                <a:rPr lang="en-US" sz="2000" b="1" dirty="0">
                  <a:latin typeface="+mj-lt"/>
                </a:rPr>
                <a:t>– </a:t>
              </a:r>
              <a:r>
                <a:rPr lang="en-US" sz="2000" b="1" dirty="0">
                  <a:solidFill>
                    <a:srgbClr val="00B050"/>
                  </a:solidFill>
                  <a:latin typeface="+mj-lt"/>
                </a:rPr>
                <a:t>X</a:t>
              </a:r>
              <a:r>
                <a:rPr lang="en-US" sz="2000" b="1" baseline="-25000" dirty="0">
                  <a:solidFill>
                    <a:srgbClr val="00B050"/>
                  </a:solidFill>
                  <a:latin typeface="+mj-lt"/>
                </a:rPr>
                <a:t>A</a:t>
              </a:r>
              <a:r>
                <a:rPr lang="en-US" sz="2000" b="1" dirty="0">
                  <a:solidFill>
                    <a:srgbClr val="00B050"/>
                  </a:solidFill>
                  <a:latin typeface="+mj-lt"/>
                </a:rPr>
                <a:t>(P</a:t>
              </a:r>
              <a:r>
                <a:rPr lang="en-US" sz="2000" b="1" baseline="-25000" dirty="0">
                  <a:solidFill>
                    <a:srgbClr val="00B050"/>
                  </a:solidFill>
                  <a:latin typeface="+mj-lt"/>
                </a:rPr>
                <a:t>X</a:t>
              </a:r>
              <a:r>
                <a:rPr lang="en-US" sz="2000" b="1" dirty="0">
                  <a:solidFill>
                    <a:srgbClr val="00B050"/>
                  </a:solidFill>
                  <a:latin typeface="+mj-lt"/>
                </a:rPr>
                <a:t>,I)</a:t>
              </a:r>
              <a:endParaRPr lang="th-TH" sz="2000" b="1" dirty="0">
                <a:solidFill>
                  <a:srgbClr val="00B050"/>
                </a:solidFill>
                <a:latin typeface="+mj-lt"/>
              </a:endParaRPr>
            </a:p>
          </p:txBody>
        </p: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1AE970A5-2594-4C53-999A-1339A4F37147}"/>
                </a:ext>
              </a:extLst>
            </p:cNvPr>
            <p:cNvCxnSpPr>
              <a:cxnSpLocks/>
            </p:cNvCxnSpPr>
            <p:nvPr/>
          </p:nvCxnSpPr>
          <p:spPr>
            <a:xfrm>
              <a:off x="2286000" y="5337712"/>
              <a:ext cx="1361243" cy="0"/>
            </a:xfrm>
            <a:prstGeom prst="straightConnector1">
              <a:avLst/>
            </a:prstGeom>
            <a:ln w="38100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020B17E5-B20B-42BB-B0B5-F29C7D189268}"/>
                </a:ext>
              </a:extLst>
            </p:cNvPr>
            <p:cNvCxnSpPr>
              <a:cxnSpLocks/>
            </p:cNvCxnSpPr>
            <p:nvPr/>
          </p:nvCxnSpPr>
          <p:spPr>
            <a:xfrm>
              <a:off x="3669247" y="5336232"/>
              <a:ext cx="1283753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66B33C0C-43BD-4BBE-906B-7AF0D7F4BE61}"/>
                </a:ext>
              </a:extLst>
            </p:cNvPr>
            <p:cNvSpPr txBox="1"/>
            <p:nvPr/>
          </p:nvSpPr>
          <p:spPr>
            <a:xfrm>
              <a:off x="2438400" y="5481935"/>
              <a:ext cx="230283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7030A0"/>
                  </a:solidFill>
                </a:rPr>
                <a:t>SE</a:t>
              </a:r>
              <a:r>
                <a:rPr lang="en-US" sz="2400" b="1" dirty="0"/>
                <a:t>	</a:t>
              </a:r>
              <a:r>
                <a:rPr lang="en-US" sz="2400" b="1" dirty="0">
                  <a:solidFill>
                    <a:srgbClr val="FF0000"/>
                  </a:solidFill>
                </a:rPr>
                <a:t>      IE</a:t>
              </a:r>
              <a:endParaRPr lang="th-TH" sz="2400" b="1" dirty="0">
                <a:solidFill>
                  <a:srgbClr val="FF0000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742208A-AF0B-4991-B22E-E6CD5C63B5CD}"/>
                </a:ext>
              </a:extLst>
            </p:cNvPr>
            <p:cNvSpPr txBox="1"/>
            <p:nvPr/>
          </p:nvSpPr>
          <p:spPr>
            <a:xfrm>
              <a:off x="2019204" y="4801716"/>
              <a:ext cx="3162396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B050"/>
                  </a:solidFill>
                </a:rPr>
                <a:t> A</a:t>
              </a:r>
              <a:r>
                <a:rPr lang="en-US" sz="2400" b="1" dirty="0"/>
                <a:t>	     </a:t>
              </a:r>
              <a:r>
                <a:rPr lang="en-US" sz="2400" b="1" dirty="0">
                  <a:solidFill>
                    <a:schemeClr val="accent6">
                      <a:lumMod val="75000"/>
                    </a:schemeClr>
                  </a:solidFill>
                </a:rPr>
                <a:t>B</a:t>
              </a:r>
              <a:r>
                <a:rPr lang="en-US" sz="2400" b="1" dirty="0"/>
                <a:t>		</a:t>
              </a:r>
              <a:r>
                <a:rPr lang="en-US" sz="2400" b="1" dirty="0">
                  <a:solidFill>
                    <a:srgbClr val="0070C0"/>
                  </a:solidFill>
                </a:rPr>
                <a:t>C</a:t>
              </a:r>
              <a:endParaRPr lang="th-TH" sz="2400" b="1" dirty="0">
                <a:solidFill>
                  <a:srgbClr val="0070C0"/>
                </a:solidFill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DFEBF843-2789-4074-93EE-930259548B38}"/>
                </a:ext>
              </a:extLst>
            </p:cNvPr>
            <p:cNvSpPr txBox="1"/>
            <p:nvPr/>
          </p:nvSpPr>
          <p:spPr>
            <a:xfrm>
              <a:off x="7668457" y="4811074"/>
              <a:ext cx="523043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3600" dirty="0"/>
                <a:t>X</a:t>
              </a:r>
              <a:endParaRPr lang="th-TH" sz="3600" dirty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02333E2F-7D80-4950-A4F0-832468B3ADE7}"/>
                </a:ext>
              </a:extLst>
            </p:cNvPr>
            <p:cNvSpPr/>
            <p:nvPr/>
          </p:nvSpPr>
          <p:spPr>
            <a:xfrm>
              <a:off x="6324600" y="6248400"/>
              <a:ext cx="2743200" cy="4572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61F4641E-BABF-4FE3-963D-12D615F1DAF6}"/>
                </a:ext>
              </a:extLst>
            </p:cNvPr>
            <p:cNvSpPr/>
            <p:nvPr/>
          </p:nvSpPr>
          <p:spPr>
            <a:xfrm>
              <a:off x="127153" y="6312187"/>
              <a:ext cx="1168247" cy="4572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28" name="Arc 27">
              <a:extLst>
                <a:ext uri="{FF2B5EF4-FFF2-40B4-BE49-F238E27FC236}">
                  <a16:creationId xmlns:a16="http://schemas.microsoft.com/office/drawing/2014/main" id="{D182C39C-9463-48B1-9EF8-B7226F1CA73F}"/>
                </a:ext>
              </a:extLst>
            </p:cNvPr>
            <p:cNvSpPr/>
            <p:nvPr/>
          </p:nvSpPr>
          <p:spPr>
            <a:xfrm>
              <a:off x="3091742" y="1708437"/>
              <a:ext cx="2067757" cy="2120708"/>
            </a:xfrm>
            <a:prstGeom prst="arc">
              <a:avLst>
                <a:gd name="adj1" fmla="val 4983711"/>
                <a:gd name="adj2" fmla="val 9825736"/>
              </a:avLst>
            </a:prstGeom>
            <a:ln w="381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13097A2E-823F-4BD8-A44F-CA1EBD24A414}"/>
                </a:ext>
              </a:extLst>
            </p:cNvPr>
            <p:cNvSpPr/>
            <p:nvPr/>
          </p:nvSpPr>
          <p:spPr>
            <a:xfrm>
              <a:off x="3505200" y="3600635"/>
              <a:ext cx="142043" cy="142043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2C0EAFAB-A467-4684-B527-EB25EDF84D70}"/>
              </a:ext>
            </a:extLst>
          </p:cNvPr>
          <p:cNvSpPr txBox="1"/>
          <p:nvPr/>
        </p:nvSpPr>
        <p:spPr>
          <a:xfrm>
            <a:off x="6185516" y="5103462"/>
            <a:ext cx="1283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+mj-lt"/>
              </a:rPr>
              <a:t>Slope =</a:t>
            </a:r>
            <a:br>
              <a:rPr lang="en-US" sz="2000" dirty="0">
                <a:latin typeface="+mj-lt"/>
              </a:rPr>
            </a:br>
            <a:r>
              <a:rPr lang="en-US" sz="2000" b="1" dirty="0">
                <a:latin typeface="+mj-lt"/>
              </a:rPr>
              <a:t>–</a:t>
            </a:r>
            <a:r>
              <a:rPr lang="en-US" sz="2000" dirty="0">
                <a:latin typeface="+mj-lt"/>
              </a:rPr>
              <a:t> Px’/</a:t>
            </a:r>
            <a:r>
              <a:rPr lang="en-US" sz="2000" dirty="0" err="1">
                <a:latin typeface="+mj-lt"/>
              </a:rPr>
              <a:t>Py</a:t>
            </a:r>
            <a:endParaRPr lang="en-US" sz="2000" dirty="0">
              <a:latin typeface="+mj-lt"/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A2155405-ACE1-4D9A-9BF7-7F8084AB0476}"/>
              </a:ext>
            </a:extLst>
          </p:cNvPr>
          <p:cNvCxnSpPr/>
          <p:nvPr/>
        </p:nvCxnSpPr>
        <p:spPr>
          <a:xfrm flipH="1" flipV="1">
            <a:off x="5867400" y="4811074"/>
            <a:ext cx="304800" cy="323165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2F228401-A9F5-4C9C-9860-E180C3A3BAD2}"/>
              </a:ext>
            </a:extLst>
          </p:cNvPr>
          <p:cNvCxnSpPr>
            <a:cxnSpLocks/>
            <a:stCxn id="30" idx="0"/>
          </p:cNvCxnSpPr>
          <p:nvPr/>
        </p:nvCxnSpPr>
        <p:spPr>
          <a:xfrm flipV="1">
            <a:off x="6827393" y="4344770"/>
            <a:ext cx="297403" cy="758692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2DCE65CD-4484-45A5-8B1D-9D5AB7268DFE}"/>
                  </a:ext>
                </a:extLst>
              </p:cNvPr>
              <p:cNvSpPr/>
              <p:nvPr/>
            </p:nvSpPr>
            <p:spPr>
              <a:xfrm>
                <a:off x="6600590" y="2149183"/>
                <a:ext cx="2311851" cy="61087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Px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,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I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)=10+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I</m:t>
                          </m:r>
                        </m:num>
                        <m:den>
                          <m:r>
                            <a:rPr lang="en-US">
                              <a:latin typeface="Cambria Math" panose="02040503050406030204" pitchFamily="18" charset="0"/>
                            </a:rPr>
                            <m:t>10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Px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2DCE65CD-4484-45A5-8B1D-9D5AB7268DF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0590" y="2149183"/>
                <a:ext cx="2311851" cy="61087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810705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Image result for slutsky decomposition">
            <a:extLst>
              <a:ext uri="{FF2B5EF4-FFF2-40B4-BE49-F238E27FC236}">
                <a16:creationId xmlns:a16="http://schemas.microsoft.com/office/drawing/2014/main" id="{925890FB-B12E-4C5A-BC1A-5B436913D6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EAB32EB-8B84-4D5C-9E64-AC705557A3A4}"/>
              </a:ext>
            </a:extLst>
          </p:cNvPr>
          <p:cNvSpPr txBox="1"/>
          <p:nvPr/>
        </p:nvSpPr>
        <p:spPr>
          <a:xfrm>
            <a:off x="2327150" y="2632569"/>
            <a:ext cx="125425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50"/>
                </a:solidFill>
                <a:latin typeface="+mj-lt"/>
              </a:rPr>
              <a:t>X</a:t>
            </a:r>
            <a:r>
              <a:rPr lang="en-US" sz="2000" b="1" baseline="-25000" dirty="0">
                <a:solidFill>
                  <a:srgbClr val="00B050"/>
                </a:solidFill>
                <a:latin typeface="+mj-lt"/>
              </a:rPr>
              <a:t>A</a:t>
            </a:r>
            <a:r>
              <a:rPr lang="en-US" sz="2000" b="1" dirty="0">
                <a:solidFill>
                  <a:srgbClr val="00B050"/>
                </a:solidFill>
                <a:latin typeface="+mj-lt"/>
              </a:rPr>
              <a:t>(3, 120)</a:t>
            </a:r>
            <a:endParaRPr lang="th-TH" sz="20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6E8C72-521E-4891-BFE9-0C944AD142BB}"/>
              </a:ext>
            </a:extLst>
          </p:cNvPr>
          <p:cNvSpPr txBox="1"/>
          <p:nvPr/>
        </p:nvSpPr>
        <p:spPr>
          <a:xfrm>
            <a:off x="5001271" y="2760956"/>
            <a:ext cx="125425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+mj-lt"/>
              </a:rPr>
              <a:t>X</a:t>
            </a:r>
            <a:r>
              <a:rPr lang="en-US" sz="2000" b="1" baseline="-25000" dirty="0">
                <a:solidFill>
                  <a:srgbClr val="0070C0"/>
                </a:solidFill>
                <a:latin typeface="+mj-lt"/>
              </a:rPr>
              <a:t>C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(2, 120)</a:t>
            </a:r>
            <a:endParaRPr lang="th-TH" sz="2000"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BA6DCA-78CF-4802-BFEF-9F6186F07139}"/>
              </a:ext>
            </a:extLst>
          </p:cNvPr>
          <p:cNvSpPr txBox="1"/>
          <p:nvPr/>
        </p:nvSpPr>
        <p:spPr>
          <a:xfrm>
            <a:off x="3472648" y="3228945"/>
            <a:ext cx="13279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X</a:t>
            </a:r>
            <a:r>
              <a:rPr lang="en-US" sz="2000" b="1" baseline="-25000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B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(2, I’)</a:t>
            </a:r>
            <a:endParaRPr lang="th-TH" sz="2000" b="1" dirty="0">
              <a:solidFill>
                <a:schemeClr val="accent6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AA087E2-6008-47A8-B41E-A67C480867DE}"/>
              </a:ext>
            </a:extLst>
          </p:cNvPr>
          <p:cNvSpPr txBox="1"/>
          <p:nvPr/>
        </p:nvSpPr>
        <p:spPr>
          <a:xfrm>
            <a:off x="914400" y="685800"/>
            <a:ext cx="52304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600" dirty="0"/>
              <a:t>Y</a:t>
            </a:r>
            <a:endParaRPr lang="th-TH" sz="36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634931F-9C50-499D-A88A-0475BFF3E1C8}"/>
              </a:ext>
            </a:extLst>
          </p:cNvPr>
          <p:cNvSpPr/>
          <p:nvPr/>
        </p:nvSpPr>
        <p:spPr>
          <a:xfrm>
            <a:off x="1066800" y="2819400"/>
            <a:ext cx="370643" cy="533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6023360-1D7F-48E3-9C6A-D8096E99C017}"/>
              </a:ext>
            </a:extLst>
          </p:cNvPr>
          <p:cNvSpPr/>
          <p:nvPr/>
        </p:nvSpPr>
        <p:spPr>
          <a:xfrm>
            <a:off x="3886200" y="1008965"/>
            <a:ext cx="1143000" cy="5912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1AE970A5-2594-4C53-999A-1339A4F37147}"/>
              </a:ext>
            </a:extLst>
          </p:cNvPr>
          <p:cNvCxnSpPr>
            <a:cxnSpLocks/>
          </p:cNvCxnSpPr>
          <p:nvPr/>
        </p:nvCxnSpPr>
        <p:spPr>
          <a:xfrm>
            <a:off x="2286000" y="5337712"/>
            <a:ext cx="1361243" cy="0"/>
          </a:xfrm>
          <a:prstGeom prst="straightConnector1">
            <a:avLst/>
          </a:prstGeom>
          <a:ln w="381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020B17E5-B20B-42BB-B0B5-F29C7D189268}"/>
              </a:ext>
            </a:extLst>
          </p:cNvPr>
          <p:cNvCxnSpPr>
            <a:cxnSpLocks/>
          </p:cNvCxnSpPr>
          <p:nvPr/>
        </p:nvCxnSpPr>
        <p:spPr>
          <a:xfrm>
            <a:off x="3669247" y="5336232"/>
            <a:ext cx="128375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66B33C0C-43BD-4BBE-906B-7AF0D7F4BE61}"/>
              </a:ext>
            </a:extLst>
          </p:cNvPr>
          <p:cNvSpPr txBox="1"/>
          <p:nvPr/>
        </p:nvSpPr>
        <p:spPr>
          <a:xfrm>
            <a:off x="2438400" y="5481935"/>
            <a:ext cx="2302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030A0"/>
                </a:solidFill>
              </a:rPr>
              <a:t>SE</a:t>
            </a:r>
            <a:r>
              <a:rPr lang="en-US" sz="2400" b="1" dirty="0"/>
              <a:t>	</a:t>
            </a:r>
            <a:r>
              <a:rPr lang="en-US" sz="2400" b="1" dirty="0">
                <a:solidFill>
                  <a:srgbClr val="FF0000"/>
                </a:solidFill>
              </a:rPr>
              <a:t>      IE</a:t>
            </a:r>
            <a:endParaRPr lang="th-TH" sz="2400" b="1" dirty="0">
              <a:solidFill>
                <a:srgbClr val="FF000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742208A-AF0B-4991-B22E-E6CD5C63B5CD}"/>
              </a:ext>
            </a:extLst>
          </p:cNvPr>
          <p:cNvSpPr txBox="1"/>
          <p:nvPr/>
        </p:nvSpPr>
        <p:spPr>
          <a:xfrm>
            <a:off x="2019204" y="4801716"/>
            <a:ext cx="331479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50"/>
                </a:solidFill>
              </a:rPr>
              <a:t>14</a:t>
            </a:r>
            <a:r>
              <a:rPr lang="en-US" sz="2400" b="1" dirty="0"/>
              <a:t>	     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B</a:t>
            </a:r>
            <a:r>
              <a:rPr lang="en-US" sz="2400" b="1" dirty="0"/>
              <a:t>	          </a:t>
            </a:r>
            <a:r>
              <a:rPr lang="en-US" sz="2400" b="1" dirty="0">
                <a:solidFill>
                  <a:srgbClr val="0070C0"/>
                </a:solidFill>
              </a:rPr>
              <a:t>16</a:t>
            </a:r>
            <a:endParaRPr lang="th-TH" sz="2400" b="1" dirty="0">
              <a:solidFill>
                <a:srgbClr val="0070C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FEBF843-2789-4074-93EE-930259548B38}"/>
              </a:ext>
            </a:extLst>
          </p:cNvPr>
          <p:cNvSpPr txBox="1"/>
          <p:nvPr/>
        </p:nvSpPr>
        <p:spPr>
          <a:xfrm>
            <a:off x="7668457" y="4811074"/>
            <a:ext cx="52304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600" dirty="0"/>
              <a:t>X</a:t>
            </a:r>
            <a:endParaRPr lang="th-TH" sz="36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2333E2F-7D80-4950-A4F0-832468B3ADE7}"/>
              </a:ext>
            </a:extLst>
          </p:cNvPr>
          <p:cNvSpPr/>
          <p:nvPr/>
        </p:nvSpPr>
        <p:spPr>
          <a:xfrm>
            <a:off x="6324600" y="6248400"/>
            <a:ext cx="2743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1F4641E-BABF-4FE3-963D-12D615F1DAF6}"/>
              </a:ext>
            </a:extLst>
          </p:cNvPr>
          <p:cNvSpPr/>
          <p:nvPr/>
        </p:nvSpPr>
        <p:spPr>
          <a:xfrm>
            <a:off x="127153" y="6312187"/>
            <a:ext cx="1168247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Arc 27">
            <a:extLst>
              <a:ext uri="{FF2B5EF4-FFF2-40B4-BE49-F238E27FC236}">
                <a16:creationId xmlns:a16="http://schemas.microsoft.com/office/drawing/2014/main" id="{D182C39C-9463-48B1-9EF8-B7226F1CA73F}"/>
              </a:ext>
            </a:extLst>
          </p:cNvPr>
          <p:cNvSpPr/>
          <p:nvPr/>
        </p:nvSpPr>
        <p:spPr>
          <a:xfrm>
            <a:off x="3091742" y="1708437"/>
            <a:ext cx="2067757" cy="2120708"/>
          </a:xfrm>
          <a:prstGeom prst="arc">
            <a:avLst>
              <a:gd name="adj1" fmla="val 4983711"/>
              <a:gd name="adj2" fmla="val 9825736"/>
            </a:avLst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13097A2E-823F-4BD8-A44F-CA1EBD24A414}"/>
              </a:ext>
            </a:extLst>
          </p:cNvPr>
          <p:cNvSpPr/>
          <p:nvPr/>
        </p:nvSpPr>
        <p:spPr>
          <a:xfrm>
            <a:off x="3505200" y="3600635"/>
            <a:ext cx="142043" cy="14204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947E0F9-A17D-4B73-8D49-3B89C7401E56}"/>
              </a:ext>
            </a:extLst>
          </p:cNvPr>
          <p:cNvSpPr txBox="1"/>
          <p:nvPr/>
        </p:nvSpPr>
        <p:spPr>
          <a:xfrm>
            <a:off x="4572000" y="215712"/>
            <a:ext cx="4343400" cy="224676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7030A0"/>
                </a:solidFill>
                <a:latin typeface="+mj-lt"/>
              </a:rPr>
              <a:t>SE</a:t>
            </a:r>
            <a:r>
              <a:rPr lang="en-US" sz="2000" b="1" dirty="0">
                <a:latin typeface="+mj-lt"/>
              </a:rPr>
              <a:t> =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X</a:t>
            </a:r>
            <a:r>
              <a:rPr lang="en-US" sz="2000" b="1" baseline="-25000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B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(2, I’) </a:t>
            </a:r>
            <a:r>
              <a:rPr lang="en-US" sz="2000" b="1" dirty="0">
                <a:latin typeface="+mj-lt"/>
              </a:rPr>
              <a:t>– </a:t>
            </a:r>
            <a:r>
              <a:rPr lang="en-US" sz="2000" b="1" dirty="0">
                <a:solidFill>
                  <a:srgbClr val="00B050"/>
                </a:solidFill>
                <a:latin typeface="+mj-lt"/>
              </a:rPr>
              <a:t>14</a:t>
            </a:r>
            <a:endParaRPr lang="th-TH" sz="2000" b="1" dirty="0">
              <a:solidFill>
                <a:srgbClr val="00B050"/>
              </a:solidFill>
              <a:latin typeface="+mj-lt"/>
            </a:endParaRPr>
          </a:p>
          <a:p>
            <a:r>
              <a:rPr lang="en-US" sz="2000" b="1" dirty="0">
                <a:solidFill>
                  <a:srgbClr val="FF0000"/>
                </a:solidFill>
                <a:latin typeface="+mj-lt"/>
              </a:rPr>
              <a:t>IE </a:t>
            </a:r>
            <a:r>
              <a:rPr lang="en-US" sz="2000" b="1" dirty="0">
                <a:latin typeface="+mj-lt"/>
              </a:rPr>
              <a:t> =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16</a:t>
            </a:r>
            <a:r>
              <a:rPr lang="en-US" sz="2000" b="1" dirty="0">
                <a:solidFill>
                  <a:schemeClr val="accent5"/>
                </a:solidFill>
                <a:latin typeface="+mj-lt"/>
              </a:rPr>
              <a:t> </a:t>
            </a:r>
            <a:r>
              <a:rPr lang="en-US" sz="2000" b="1" dirty="0">
                <a:latin typeface="+mj-lt"/>
              </a:rPr>
              <a:t>–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X</a:t>
            </a:r>
            <a:r>
              <a:rPr lang="en-US" sz="2000" b="1" baseline="-25000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B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(2, I’)</a:t>
            </a:r>
            <a:endParaRPr lang="th-TH" sz="2000" b="1" dirty="0">
              <a:solidFill>
                <a:schemeClr val="accent6">
                  <a:lumMod val="75000"/>
                </a:schemeClr>
              </a:solidFill>
              <a:latin typeface="+mj-lt"/>
            </a:endParaRPr>
          </a:p>
          <a:p>
            <a:endParaRPr lang="en-US" sz="2000" b="1" dirty="0">
              <a:latin typeface="+mj-lt"/>
            </a:endParaRPr>
          </a:p>
          <a:p>
            <a:r>
              <a:rPr lang="en-US" sz="2000" b="1" dirty="0">
                <a:latin typeface="+mj-lt"/>
              </a:rPr>
              <a:t>TE = </a:t>
            </a:r>
            <a:r>
              <a:rPr lang="en-US" sz="2000" b="1" dirty="0">
                <a:solidFill>
                  <a:srgbClr val="7030A0"/>
                </a:solidFill>
                <a:latin typeface="+mj-lt"/>
              </a:rPr>
              <a:t>SE</a:t>
            </a:r>
            <a:r>
              <a:rPr lang="en-US" sz="2000" b="1" dirty="0">
                <a:latin typeface="+mj-lt"/>
              </a:rPr>
              <a:t> + </a:t>
            </a:r>
            <a:r>
              <a:rPr lang="en-US" sz="2000" b="1" dirty="0">
                <a:solidFill>
                  <a:srgbClr val="FF0000"/>
                </a:solidFill>
                <a:latin typeface="+mj-lt"/>
              </a:rPr>
              <a:t>IE</a:t>
            </a:r>
          </a:p>
          <a:p>
            <a:r>
              <a:rPr lang="en-US" sz="2000" b="1" dirty="0">
                <a:latin typeface="+mj-lt"/>
              </a:rPr>
              <a:t>= – </a:t>
            </a:r>
            <a:r>
              <a:rPr lang="en-US" sz="2000" b="1" dirty="0">
                <a:solidFill>
                  <a:srgbClr val="00B050"/>
                </a:solidFill>
                <a:latin typeface="+mj-lt"/>
              </a:rPr>
              <a:t>14 </a:t>
            </a:r>
            <a:r>
              <a:rPr lang="en-US" sz="2000" b="1" dirty="0">
                <a:latin typeface="+mj-lt"/>
              </a:rPr>
              <a:t>+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16 </a:t>
            </a:r>
            <a:r>
              <a:rPr lang="en-US" sz="2000" b="1" dirty="0">
                <a:latin typeface="+mj-lt"/>
              </a:rPr>
              <a:t>= 2</a:t>
            </a:r>
          </a:p>
          <a:p>
            <a:endParaRPr lang="en-US" sz="2000" b="1" dirty="0">
              <a:latin typeface="+mj-lt"/>
            </a:endParaRPr>
          </a:p>
          <a:p>
            <a:r>
              <a:rPr lang="en-US" sz="2000" b="1" dirty="0">
                <a:latin typeface="+mj-lt"/>
              </a:rPr>
              <a:t>We need to find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X</a:t>
            </a:r>
            <a:r>
              <a:rPr lang="en-US" sz="2000" b="1" baseline="-25000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B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(2, I’)</a:t>
            </a:r>
            <a:r>
              <a:rPr lang="en-US" sz="2000" b="1" dirty="0">
                <a:latin typeface="+mj-lt"/>
              </a:rPr>
              <a:t>.</a:t>
            </a:r>
            <a:endParaRPr lang="th-TH" sz="2000" b="1" dirty="0">
              <a:latin typeface="+mj-lt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04F56C58-59B2-412C-ABC9-76D6A44E15C3}"/>
                  </a:ext>
                </a:extLst>
              </p:cNvPr>
              <p:cNvSpPr/>
              <p:nvPr/>
            </p:nvSpPr>
            <p:spPr>
              <a:xfrm>
                <a:off x="6603549" y="2463354"/>
                <a:ext cx="2311851" cy="61087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Px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,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I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)=10+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I</m:t>
                          </m:r>
                        </m:num>
                        <m:den>
                          <m:r>
                            <a:rPr lang="en-US">
                              <a:latin typeface="Cambria Math" panose="02040503050406030204" pitchFamily="18" charset="0"/>
                            </a:rPr>
                            <m:t>10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Px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04F56C58-59B2-412C-ABC9-76D6A44E15C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3549" y="2463354"/>
                <a:ext cx="2311851" cy="61087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746496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Slutskian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Method Example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600" b="1" dirty="0">
                <a:latin typeface="+mj-lt"/>
              </a:rPr>
              <a:t>Substitution Effect (holding purchasing power constant)</a:t>
            </a:r>
          </a:p>
          <a:p>
            <a:pPr marL="0" indent="0">
              <a:buNone/>
            </a:pPr>
            <a:endParaRPr lang="en-US" sz="2600" b="1" dirty="0">
              <a:latin typeface="+mj-lt"/>
            </a:endParaRP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To find the SE,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600" dirty="0">
                <a:latin typeface="+mj-lt"/>
              </a:rPr>
              <a:t>Find the BL after Px changes, where the original bundle (X = 14 in this example) is still affordable.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600" dirty="0">
                <a:latin typeface="+mj-lt"/>
              </a:rPr>
              <a:t>Find the optimal bundle (Bundle B) on this new BL.</a:t>
            </a:r>
          </a:p>
          <a:p>
            <a:pPr marL="514350" indent="-514350">
              <a:buFont typeface="+mj-lt"/>
              <a:buAutoNum type="arabicPeriod"/>
            </a:pPr>
            <a:endParaRPr lang="en-US" sz="2600" b="1" dirty="0">
              <a:latin typeface="+mj-lt"/>
            </a:endParaRPr>
          </a:p>
          <a:p>
            <a:pPr marL="0" indent="0">
              <a:buNone/>
            </a:pPr>
            <a:r>
              <a:rPr lang="en-US" sz="2600" b="1" dirty="0">
                <a:latin typeface="+mj-lt"/>
              </a:rPr>
              <a:t>SE = Bundle B – Bundle A = X</a:t>
            </a:r>
            <a:r>
              <a:rPr lang="en-US" sz="2600" b="1" baseline="-25000" dirty="0">
                <a:latin typeface="+mj-lt"/>
              </a:rPr>
              <a:t>B</a:t>
            </a:r>
            <a:r>
              <a:rPr lang="en-US" sz="2600" b="1" dirty="0">
                <a:latin typeface="+mj-lt"/>
              </a:rPr>
              <a:t>(P</a:t>
            </a:r>
            <a:r>
              <a:rPr lang="en-US" sz="2600" b="1" baseline="-25000" dirty="0">
                <a:latin typeface="+mj-lt"/>
              </a:rPr>
              <a:t>X</a:t>
            </a:r>
            <a:r>
              <a:rPr lang="en-US" sz="2600" b="1" dirty="0">
                <a:latin typeface="+mj-lt"/>
              </a:rPr>
              <a:t>’, I’) – X</a:t>
            </a:r>
            <a:r>
              <a:rPr lang="en-US" sz="2600" b="1" baseline="-25000" dirty="0">
                <a:latin typeface="+mj-lt"/>
              </a:rPr>
              <a:t>A</a:t>
            </a:r>
            <a:r>
              <a:rPr lang="en-US" sz="2600" b="1" dirty="0">
                <a:latin typeface="+mj-lt"/>
              </a:rPr>
              <a:t>(P</a:t>
            </a:r>
            <a:r>
              <a:rPr lang="en-US" sz="2600" b="1" baseline="-25000" dirty="0">
                <a:latin typeface="+mj-lt"/>
              </a:rPr>
              <a:t>X</a:t>
            </a:r>
            <a:r>
              <a:rPr lang="en-US" sz="2600" b="1" dirty="0">
                <a:latin typeface="+mj-lt"/>
              </a:rPr>
              <a:t>, I)</a:t>
            </a:r>
          </a:p>
        </p:txBody>
      </p:sp>
    </p:spTree>
    <p:extLst>
      <p:ext uri="{BB962C8B-B14F-4D97-AF65-F5344CB8AC3E}">
        <p14:creationId xmlns:p14="http://schemas.microsoft.com/office/powerpoint/2010/main" val="29411126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Slutskian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Method Example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600" b="1" dirty="0">
                <a:latin typeface="+mj-lt"/>
              </a:rPr>
              <a:t>To find the SE,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600" b="1" dirty="0">
                <a:latin typeface="+mj-lt"/>
              </a:rPr>
              <a:t>Find the BL after Px changes, where the original bundle (X = 14 in this example) is still affordable.</a:t>
            </a:r>
          </a:p>
          <a:p>
            <a:pPr marL="0" indent="0">
              <a:buNone/>
            </a:pPr>
            <a:endParaRPr lang="en-US" sz="2600" dirty="0">
              <a:latin typeface="+mj-lt"/>
            </a:endParaRPr>
          </a:p>
          <a:p>
            <a:pPr marL="0" indent="0">
              <a:buNone/>
            </a:pPr>
            <a:r>
              <a:rPr lang="en-US" sz="2600" u="sng" dirty="0">
                <a:latin typeface="+mj-lt"/>
              </a:rPr>
              <a:t>Original BL</a:t>
            </a:r>
            <a:r>
              <a:rPr lang="en-US" sz="2600" dirty="0">
                <a:latin typeface="+mj-lt"/>
              </a:rPr>
              <a:t>:	3X + </a:t>
            </a:r>
            <a:r>
              <a:rPr lang="en-US" sz="2600" dirty="0" err="1">
                <a:latin typeface="+mj-lt"/>
              </a:rPr>
              <a:t>PyY</a:t>
            </a:r>
            <a:r>
              <a:rPr lang="en-US" sz="2600" dirty="0">
                <a:latin typeface="+mj-lt"/>
              </a:rPr>
              <a:t> = 120	</a:t>
            </a:r>
            <a:r>
              <a:rPr lang="en-US" sz="2600" u="sng" dirty="0">
                <a:latin typeface="+mj-lt"/>
              </a:rPr>
              <a:t>Pivoted BL</a:t>
            </a:r>
            <a:r>
              <a:rPr lang="en-US" sz="2600" dirty="0">
                <a:latin typeface="+mj-lt"/>
              </a:rPr>
              <a:t>:	2X + </a:t>
            </a:r>
            <a:r>
              <a:rPr lang="en-US" sz="2600" dirty="0" err="1">
                <a:latin typeface="+mj-lt"/>
              </a:rPr>
              <a:t>PyY</a:t>
            </a:r>
            <a:r>
              <a:rPr lang="en-US" sz="2600" dirty="0">
                <a:latin typeface="+mj-lt"/>
              </a:rPr>
              <a:t> = I’</a:t>
            </a: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We equate the two BL’s to solve for I’.</a:t>
            </a: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X = 120 – I’	or	I’ = 120 – X.</a:t>
            </a:r>
          </a:p>
          <a:p>
            <a:pPr marL="0" indent="0">
              <a:buNone/>
            </a:pPr>
            <a:endParaRPr lang="en-US" sz="2600" dirty="0">
              <a:latin typeface="+mj-lt"/>
            </a:endParaRP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We know that at both BL’s, X = 14 is affordable.</a:t>
            </a: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Thus, I’ = 120 – 14 = 106.</a:t>
            </a:r>
          </a:p>
          <a:p>
            <a:pPr marL="0" indent="0">
              <a:buNone/>
            </a:pPr>
            <a:endParaRPr lang="en-US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790383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Slutskian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Method Example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sz="2600" b="1" dirty="0">
                    <a:latin typeface="+mj-lt"/>
                  </a:rPr>
                  <a:t>To find the SE,</a:t>
                </a:r>
              </a:p>
              <a:p>
                <a:pPr marL="514350" indent="-514350">
                  <a:buFont typeface="+mj-lt"/>
                  <a:buAutoNum type="arabicPeriod" startAt="2"/>
                </a:pPr>
                <a:r>
                  <a:rPr lang="en-US" sz="2600" b="1" dirty="0">
                    <a:latin typeface="+mj-lt"/>
                  </a:rPr>
                  <a:t>Find the optimal bundle (Bundle B) on this new BL.</a:t>
                </a:r>
              </a:p>
              <a:p>
                <a:pPr marL="514350" indent="-514350">
                  <a:buFont typeface="+mj-lt"/>
                  <a:buAutoNum type="arabicPeriod" startAt="2"/>
                </a:pPr>
                <a:endParaRPr lang="en-US" sz="2600" b="1" dirty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sz="2600" dirty="0">
                    <a:latin typeface="+mj-lt"/>
                  </a:rPr>
                  <a:t>We now use the demand equation to find Bundle B.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600" i="0" smtClean="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sz="2600" i="0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sz="2600" i="0" smtClean="0">
                          <a:latin typeface="Cambria Math" panose="02040503050406030204" pitchFamily="18" charset="0"/>
                        </a:rPr>
                        <m:t>Px</m:t>
                      </m:r>
                      <m:r>
                        <a:rPr lang="en-US" sz="2600" i="0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m:rPr>
                          <m:sty m:val="p"/>
                        </m:rPr>
                        <a:rPr lang="en-US" sz="2600" i="0" smtClean="0">
                          <a:latin typeface="Cambria Math" panose="02040503050406030204" pitchFamily="18" charset="0"/>
                        </a:rPr>
                        <m:t>I</m:t>
                      </m:r>
                      <m:r>
                        <a:rPr lang="en-US" sz="2600" i="0" smtClean="0">
                          <a:latin typeface="Cambria Math" panose="02040503050406030204" pitchFamily="18" charset="0"/>
                        </a:rPr>
                        <m:t>)=10+</m:t>
                      </m:r>
                      <m:f>
                        <m:fPr>
                          <m:ctrlPr>
                            <a:rPr lang="en-US" sz="2600">
                              <a:latin typeface="+mj-lt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2600" i="0" smtClean="0">
                              <a:latin typeface="Cambria Math" panose="02040503050406030204" pitchFamily="18" charset="0"/>
                            </a:rPr>
                            <m:t>I</m:t>
                          </m:r>
                        </m:num>
                        <m:den>
                          <m:r>
                            <a:rPr lang="en-US" sz="2600" i="0" smtClean="0">
                              <a:latin typeface="Cambria Math" panose="02040503050406030204" pitchFamily="18" charset="0"/>
                            </a:rPr>
                            <m:t>10</m:t>
                          </m:r>
                          <m:r>
                            <m:rPr>
                              <m:sty m:val="p"/>
                            </m:rPr>
                            <a:rPr lang="en-US" sz="2600" i="0" smtClean="0">
                              <a:latin typeface="Cambria Math" panose="02040503050406030204" pitchFamily="18" charset="0"/>
                            </a:rPr>
                            <m:t>Px</m:t>
                          </m:r>
                        </m:den>
                      </m:f>
                    </m:oMath>
                  </m:oMathPara>
                </a14:m>
                <a:endParaRPr lang="en-US" sz="2600" dirty="0">
                  <a:latin typeface="+mj-lt"/>
                </a:endParaRPr>
              </a:p>
              <a:p>
                <a:pPr marL="0" indent="0">
                  <a:buNone/>
                </a:pPr>
                <a:endParaRPr lang="en-US" sz="2600" dirty="0">
                  <a:latin typeface="+mj-lt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600" smtClean="0">
                              <a:latin typeface="+mj-lt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600" b="0" i="0" smtClean="0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2600" b="0" i="0" smtClean="0">
                              <a:latin typeface="Cambria Math" panose="02040503050406030204" pitchFamily="18" charset="0"/>
                            </a:rPr>
                            <m:t>B</m:t>
                          </m:r>
                        </m:sub>
                      </m:sSub>
                      <m:d>
                        <m:dPr>
                          <m:ctrlPr>
                            <a:rPr lang="en-US" sz="2600" smtClean="0">
                              <a:latin typeface="+mj-lt"/>
                            </a:rPr>
                          </m:ctrlPr>
                        </m:dPr>
                        <m:e>
                          <m:r>
                            <a:rPr lang="en-US" sz="26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2600" i="0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600" b="0" i="0" smtClean="0">
                              <a:latin typeface="Cambria Math" panose="02040503050406030204" pitchFamily="18" charset="0"/>
                            </a:rPr>
                            <m:t> 106</m:t>
                          </m:r>
                        </m:e>
                      </m:d>
                      <m:r>
                        <a:rPr lang="en-US" sz="2600" i="0" smtClean="0">
                          <a:latin typeface="Cambria Math" panose="02040503050406030204" pitchFamily="18" charset="0"/>
                        </a:rPr>
                        <m:t>=10+</m:t>
                      </m:r>
                      <m:f>
                        <m:fPr>
                          <m:ctrlPr>
                            <a:rPr lang="en-US" sz="2600">
                              <a:latin typeface="+mj-lt"/>
                            </a:rPr>
                          </m:ctrlPr>
                        </m:fPr>
                        <m:num>
                          <m:r>
                            <a:rPr lang="en-US" sz="2600" b="0" i="0" smtClean="0">
                              <a:latin typeface="Cambria Math" panose="02040503050406030204" pitchFamily="18" charset="0"/>
                            </a:rPr>
                            <m:t>106</m:t>
                          </m:r>
                        </m:num>
                        <m:den>
                          <m:r>
                            <a:rPr lang="en-US" sz="2600" i="0" smtClean="0">
                              <a:latin typeface="Cambria Math" panose="02040503050406030204" pitchFamily="18" charset="0"/>
                            </a:rPr>
                            <m:t>10</m:t>
                          </m:r>
                          <m:d>
                            <m:dPr>
                              <m:ctrlPr>
                                <a:rPr lang="en-US" sz="2600" b="0" smtClean="0">
                                  <a:latin typeface="+mj-lt"/>
                                </a:rPr>
                              </m:ctrlPr>
                            </m:dPr>
                            <m:e>
                              <m:r>
                                <a:rPr lang="en-US" sz="26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d>
                        </m:den>
                      </m:f>
                      <m:r>
                        <a:rPr lang="en-US" sz="2600" b="0" i="0" smtClean="0">
                          <a:latin typeface="Cambria Math" panose="02040503050406030204" pitchFamily="18" charset="0"/>
                        </a:rPr>
                        <m:t>=15.3</m:t>
                      </m:r>
                    </m:oMath>
                  </m:oMathPara>
                </a14:m>
                <a:endParaRPr lang="en-US" sz="2600" dirty="0">
                  <a:latin typeface="+mj-lt"/>
                </a:endParaRPr>
              </a:p>
            </p:txBody>
          </p:sp>
        </mc:Choice>
        <mc:Fallback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  <a:blipFill>
                <a:blip r:embed="rId2"/>
                <a:stretch>
                  <a:fillRect l="-1333" t="-1077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465542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Image result for slutsky decomposition">
            <a:extLst>
              <a:ext uri="{FF2B5EF4-FFF2-40B4-BE49-F238E27FC236}">
                <a16:creationId xmlns:a16="http://schemas.microsoft.com/office/drawing/2014/main" id="{925890FB-B12E-4C5A-BC1A-5B436913D6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EAB32EB-8B84-4D5C-9E64-AC705557A3A4}"/>
              </a:ext>
            </a:extLst>
          </p:cNvPr>
          <p:cNvSpPr txBox="1"/>
          <p:nvPr/>
        </p:nvSpPr>
        <p:spPr>
          <a:xfrm>
            <a:off x="2327150" y="2632569"/>
            <a:ext cx="125425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50"/>
                </a:solidFill>
                <a:latin typeface="+mj-lt"/>
              </a:rPr>
              <a:t>X</a:t>
            </a:r>
            <a:r>
              <a:rPr lang="en-US" sz="2000" b="1" baseline="-25000" dirty="0">
                <a:solidFill>
                  <a:srgbClr val="00B050"/>
                </a:solidFill>
                <a:latin typeface="+mj-lt"/>
              </a:rPr>
              <a:t>A</a:t>
            </a:r>
            <a:r>
              <a:rPr lang="en-US" sz="2000" b="1" dirty="0">
                <a:solidFill>
                  <a:srgbClr val="00B050"/>
                </a:solidFill>
                <a:latin typeface="+mj-lt"/>
              </a:rPr>
              <a:t>(3, 120)</a:t>
            </a:r>
            <a:endParaRPr lang="th-TH" sz="20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6E8C72-521E-4891-BFE9-0C944AD142BB}"/>
              </a:ext>
            </a:extLst>
          </p:cNvPr>
          <p:cNvSpPr txBox="1"/>
          <p:nvPr/>
        </p:nvSpPr>
        <p:spPr>
          <a:xfrm>
            <a:off x="5001271" y="2760956"/>
            <a:ext cx="125425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+mj-lt"/>
              </a:rPr>
              <a:t>X</a:t>
            </a:r>
            <a:r>
              <a:rPr lang="en-US" sz="2000" b="1" baseline="-25000" dirty="0">
                <a:solidFill>
                  <a:srgbClr val="0070C0"/>
                </a:solidFill>
                <a:latin typeface="+mj-lt"/>
              </a:rPr>
              <a:t>C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(2, 120)</a:t>
            </a:r>
            <a:endParaRPr lang="th-TH" sz="2000"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BA6DCA-78CF-4802-BFEF-9F6186F07139}"/>
              </a:ext>
            </a:extLst>
          </p:cNvPr>
          <p:cNvSpPr txBox="1"/>
          <p:nvPr/>
        </p:nvSpPr>
        <p:spPr>
          <a:xfrm>
            <a:off x="3472648" y="3228945"/>
            <a:ext cx="13279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X</a:t>
            </a:r>
            <a:r>
              <a:rPr lang="en-US" sz="2000" b="1" baseline="-25000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B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(2, 106)</a:t>
            </a:r>
            <a:endParaRPr lang="th-TH" sz="2000" b="1" dirty="0">
              <a:solidFill>
                <a:schemeClr val="accent6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AA087E2-6008-47A8-B41E-A67C480867DE}"/>
              </a:ext>
            </a:extLst>
          </p:cNvPr>
          <p:cNvSpPr txBox="1"/>
          <p:nvPr/>
        </p:nvSpPr>
        <p:spPr>
          <a:xfrm>
            <a:off x="914400" y="685800"/>
            <a:ext cx="52304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600" dirty="0"/>
              <a:t>Y</a:t>
            </a:r>
            <a:endParaRPr lang="th-TH" sz="36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634931F-9C50-499D-A88A-0475BFF3E1C8}"/>
              </a:ext>
            </a:extLst>
          </p:cNvPr>
          <p:cNvSpPr/>
          <p:nvPr/>
        </p:nvSpPr>
        <p:spPr>
          <a:xfrm>
            <a:off x="1066800" y="2819400"/>
            <a:ext cx="370643" cy="533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6023360-1D7F-48E3-9C6A-D8096E99C017}"/>
              </a:ext>
            </a:extLst>
          </p:cNvPr>
          <p:cNvSpPr/>
          <p:nvPr/>
        </p:nvSpPr>
        <p:spPr>
          <a:xfrm>
            <a:off x="3886200" y="1008965"/>
            <a:ext cx="1143000" cy="5912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1AE970A5-2594-4C53-999A-1339A4F37147}"/>
              </a:ext>
            </a:extLst>
          </p:cNvPr>
          <p:cNvCxnSpPr>
            <a:cxnSpLocks/>
          </p:cNvCxnSpPr>
          <p:nvPr/>
        </p:nvCxnSpPr>
        <p:spPr>
          <a:xfrm>
            <a:off x="2286000" y="5337712"/>
            <a:ext cx="1361243" cy="0"/>
          </a:xfrm>
          <a:prstGeom prst="straightConnector1">
            <a:avLst/>
          </a:prstGeom>
          <a:ln w="381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020B17E5-B20B-42BB-B0B5-F29C7D189268}"/>
              </a:ext>
            </a:extLst>
          </p:cNvPr>
          <p:cNvCxnSpPr>
            <a:cxnSpLocks/>
          </p:cNvCxnSpPr>
          <p:nvPr/>
        </p:nvCxnSpPr>
        <p:spPr>
          <a:xfrm>
            <a:off x="3669247" y="5336232"/>
            <a:ext cx="128375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66B33C0C-43BD-4BBE-906B-7AF0D7F4BE61}"/>
              </a:ext>
            </a:extLst>
          </p:cNvPr>
          <p:cNvSpPr txBox="1"/>
          <p:nvPr/>
        </p:nvSpPr>
        <p:spPr>
          <a:xfrm>
            <a:off x="2438400" y="5481935"/>
            <a:ext cx="2302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030A0"/>
                </a:solidFill>
              </a:rPr>
              <a:t>SE</a:t>
            </a:r>
            <a:r>
              <a:rPr lang="en-US" sz="2400" b="1" dirty="0"/>
              <a:t>	</a:t>
            </a:r>
            <a:r>
              <a:rPr lang="en-US" sz="2400" b="1" dirty="0">
                <a:solidFill>
                  <a:srgbClr val="FF0000"/>
                </a:solidFill>
              </a:rPr>
              <a:t>      IE</a:t>
            </a:r>
            <a:endParaRPr lang="th-TH" sz="2400" b="1" dirty="0">
              <a:solidFill>
                <a:srgbClr val="FF000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742208A-AF0B-4991-B22E-E6CD5C63B5CD}"/>
              </a:ext>
            </a:extLst>
          </p:cNvPr>
          <p:cNvSpPr txBox="1"/>
          <p:nvPr/>
        </p:nvSpPr>
        <p:spPr>
          <a:xfrm>
            <a:off x="2019204" y="4801716"/>
            <a:ext cx="331479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50"/>
                </a:solidFill>
              </a:rPr>
              <a:t>14</a:t>
            </a:r>
            <a:r>
              <a:rPr lang="en-US" sz="2400" b="1" dirty="0"/>
              <a:t>	   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15.3	</a:t>
            </a:r>
            <a:r>
              <a:rPr lang="en-US" sz="2400" b="1" dirty="0"/>
              <a:t>          </a:t>
            </a:r>
            <a:r>
              <a:rPr lang="en-US" sz="2400" b="1" dirty="0">
                <a:solidFill>
                  <a:srgbClr val="0070C0"/>
                </a:solidFill>
              </a:rPr>
              <a:t>16</a:t>
            </a:r>
            <a:endParaRPr lang="th-TH" sz="2400" b="1" dirty="0">
              <a:solidFill>
                <a:srgbClr val="0070C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FEBF843-2789-4074-93EE-930259548B38}"/>
              </a:ext>
            </a:extLst>
          </p:cNvPr>
          <p:cNvSpPr txBox="1"/>
          <p:nvPr/>
        </p:nvSpPr>
        <p:spPr>
          <a:xfrm>
            <a:off x="7668457" y="4811074"/>
            <a:ext cx="52304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600" dirty="0"/>
              <a:t>X</a:t>
            </a:r>
            <a:endParaRPr lang="th-TH" sz="36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2333E2F-7D80-4950-A4F0-832468B3ADE7}"/>
              </a:ext>
            </a:extLst>
          </p:cNvPr>
          <p:cNvSpPr/>
          <p:nvPr/>
        </p:nvSpPr>
        <p:spPr>
          <a:xfrm>
            <a:off x="6324600" y="6248400"/>
            <a:ext cx="2743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1F4641E-BABF-4FE3-963D-12D615F1DAF6}"/>
              </a:ext>
            </a:extLst>
          </p:cNvPr>
          <p:cNvSpPr/>
          <p:nvPr/>
        </p:nvSpPr>
        <p:spPr>
          <a:xfrm>
            <a:off x="127153" y="6312187"/>
            <a:ext cx="1168247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Arc 27">
            <a:extLst>
              <a:ext uri="{FF2B5EF4-FFF2-40B4-BE49-F238E27FC236}">
                <a16:creationId xmlns:a16="http://schemas.microsoft.com/office/drawing/2014/main" id="{D182C39C-9463-48B1-9EF8-B7226F1CA73F}"/>
              </a:ext>
            </a:extLst>
          </p:cNvPr>
          <p:cNvSpPr/>
          <p:nvPr/>
        </p:nvSpPr>
        <p:spPr>
          <a:xfrm>
            <a:off x="3091742" y="1708437"/>
            <a:ext cx="2067757" cy="2120708"/>
          </a:xfrm>
          <a:prstGeom prst="arc">
            <a:avLst>
              <a:gd name="adj1" fmla="val 4983711"/>
              <a:gd name="adj2" fmla="val 9825736"/>
            </a:avLst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13097A2E-823F-4BD8-A44F-CA1EBD24A414}"/>
              </a:ext>
            </a:extLst>
          </p:cNvPr>
          <p:cNvSpPr/>
          <p:nvPr/>
        </p:nvSpPr>
        <p:spPr>
          <a:xfrm>
            <a:off x="3505200" y="3600635"/>
            <a:ext cx="142043" cy="14204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947E0F9-A17D-4B73-8D49-3B89C7401E56}"/>
              </a:ext>
            </a:extLst>
          </p:cNvPr>
          <p:cNvSpPr txBox="1"/>
          <p:nvPr/>
        </p:nvSpPr>
        <p:spPr>
          <a:xfrm>
            <a:off x="4572000" y="215712"/>
            <a:ext cx="4343400" cy="163121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7030A0"/>
                </a:solidFill>
                <a:latin typeface="+mj-lt"/>
              </a:rPr>
              <a:t>SE</a:t>
            </a:r>
            <a:r>
              <a:rPr lang="en-US" sz="2000" b="1" dirty="0">
                <a:latin typeface="+mj-lt"/>
              </a:rPr>
              <a:t> =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15.3 </a:t>
            </a:r>
            <a:r>
              <a:rPr lang="en-US" sz="2000" b="1" dirty="0">
                <a:latin typeface="+mj-lt"/>
              </a:rPr>
              <a:t>– </a:t>
            </a:r>
            <a:r>
              <a:rPr lang="en-US" sz="2000" b="1" dirty="0">
                <a:solidFill>
                  <a:srgbClr val="00B050"/>
                </a:solidFill>
                <a:latin typeface="+mj-lt"/>
              </a:rPr>
              <a:t>14 </a:t>
            </a:r>
            <a:r>
              <a:rPr lang="en-US" sz="2000" b="1" dirty="0">
                <a:latin typeface="+mj-lt"/>
              </a:rPr>
              <a:t>= </a:t>
            </a:r>
            <a:r>
              <a:rPr lang="en-US" sz="2000" b="1" dirty="0">
                <a:solidFill>
                  <a:srgbClr val="7030A0"/>
                </a:solidFill>
                <a:latin typeface="+mj-lt"/>
              </a:rPr>
              <a:t>1.3</a:t>
            </a:r>
            <a:endParaRPr lang="th-TH" sz="2000" b="1" dirty="0">
              <a:solidFill>
                <a:srgbClr val="7030A0"/>
              </a:solidFill>
              <a:latin typeface="+mj-lt"/>
            </a:endParaRPr>
          </a:p>
          <a:p>
            <a:r>
              <a:rPr lang="en-US" sz="2000" b="1" dirty="0">
                <a:solidFill>
                  <a:srgbClr val="FF0000"/>
                </a:solidFill>
                <a:latin typeface="+mj-lt"/>
              </a:rPr>
              <a:t>IE </a:t>
            </a:r>
            <a:r>
              <a:rPr lang="en-US" sz="2000" b="1" dirty="0">
                <a:latin typeface="+mj-lt"/>
              </a:rPr>
              <a:t> =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16</a:t>
            </a:r>
            <a:r>
              <a:rPr lang="en-US" sz="2000" b="1" dirty="0">
                <a:solidFill>
                  <a:schemeClr val="accent5"/>
                </a:solidFill>
                <a:latin typeface="+mj-lt"/>
              </a:rPr>
              <a:t> </a:t>
            </a:r>
            <a:r>
              <a:rPr lang="en-US" sz="2000" b="1" dirty="0">
                <a:latin typeface="+mj-lt"/>
              </a:rPr>
              <a:t>–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15.3 </a:t>
            </a:r>
            <a:r>
              <a:rPr lang="en-US" sz="2000" b="1" dirty="0">
                <a:latin typeface="+mj-lt"/>
              </a:rPr>
              <a:t>=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 </a:t>
            </a:r>
            <a:r>
              <a:rPr lang="en-US" sz="2000" b="1" dirty="0">
                <a:solidFill>
                  <a:srgbClr val="FF0000"/>
                </a:solidFill>
                <a:latin typeface="+mj-lt"/>
              </a:rPr>
              <a:t>0.7</a:t>
            </a:r>
            <a:endParaRPr lang="th-TH" sz="2000" b="1" dirty="0">
              <a:solidFill>
                <a:srgbClr val="FF0000"/>
              </a:solidFill>
              <a:latin typeface="+mj-lt"/>
            </a:endParaRPr>
          </a:p>
          <a:p>
            <a:endParaRPr lang="en-US" sz="2000" b="1" dirty="0">
              <a:latin typeface="+mj-lt"/>
            </a:endParaRPr>
          </a:p>
          <a:p>
            <a:r>
              <a:rPr lang="en-US" sz="2000" b="1" dirty="0">
                <a:latin typeface="+mj-lt"/>
              </a:rPr>
              <a:t>TE = </a:t>
            </a:r>
            <a:r>
              <a:rPr lang="en-US" sz="2000" b="1" dirty="0">
                <a:solidFill>
                  <a:srgbClr val="7030A0"/>
                </a:solidFill>
                <a:latin typeface="+mj-lt"/>
              </a:rPr>
              <a:t>SE</a:t>
            </a:r>
            <a:r>
              <a:rPr lang="en-US" sz="2000" b="1" dirty="0">
                <a:latin typeface="+mj-lt"/>
              </a:rPr>
              <a:t> + </a:t>
            </a:r>
            <a:r>
              <a:rPr lang="en-US" sz="2000" b="1" dirty="0">
                <a:solidFill>
                  <a:srgbClr val="FF0000"/>
                </a:solidFill>
                <a:latin typeface="+mj-lt"/>
              </a:rPr>
              <a:t>IE </a:t>
            </a:r>
            <a:r>
              <a:rPr lang="en-US" sz="2000" b="1" dirty="0">
                <a:latin typeface="+mj-lt"/>
              </a:rPr>
              <a:t>= </a:t>
            </a:r>
            <a:r>
              <a:rPr lang="en-US" sz="2000" b="1" dirty="0">
                <a:solidFill>
                  <a:srgbClr val="7030A0"/>
                </a:solidFill>
                <a:latin typeface="+mj-lt"/>
              </a:rPr>
              <a:t>1.3</a:t>
            </a:r>
            <a:r>
              <a:rPr lang="en-US" sz="2000" b="1" dirty="0">
                <a:latin typeface="+mj-lt"/>
              </a:rPr>
              <a:t> + </a:t>
            </a:r>
            <a:r>
              <a:rPr lang="en-US" sz="2000" b="1" dirty="0">
                <a:solidFill>
                  <a:srgbClr val="FF0000"/>
                </a:solidFill>
                <a:latin typeface="+mj-lt"/>
              </a:rPr>
              <a:t>0.7</a:t>
            </a:r>
            <a:r>
              <a:rPr lang="en-US" sz="2000" b="1" dirty="0">
                <a:latin typeface="+mj-lt"/>
              </a:rPr>
              <a:t> = 2</a:t>
            </a:r>
          </a:p>
          <a:p>
            <a:r>
              <a:rPr lang="en-US" sz="2000" b="1" dirty="0">
                <a:latin typeface="+mj-lt"/>
              </a:rPr>
              <a:t>or TE = – </a:t>
            </a:r>
            <a:r>
              <a:rPr lang="en-US" sz="2000" b="1" dirty="0">
                <a:solidFill>
                  <a:srgbClr val="00B050"/>
                </a:solidFill>
                <a:latin typeface="+mj-lt"/>
              </a:rPr>
              <a:t>14 </a:t>
            </a:r>
            <a:r>
              <a:rPr lang="en-US" sz="2000" b="1" dirty="0">
                <a:latin typeface="+mj-lt"/>
              </a:rPr>
              <a:t>+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16 </a:t>
            </a:r>
            <a:r>
              <a:rPr lang="en-US" sz="2000" b="1" dirty="0">
                <a:latin typeface="+mj-lt"/>
              </a:rPr>
              <a:t>= 2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325130AC-6175-4B2A-AC8F-9D7B5BCCAB8D}"/>
                  </a:ext>
                </a:extLst>
              </p:cNvPr>
              <p:cNvSpPr/>
              <p:nvPr/>
            </p:nvSpPr>
            <p:spPr>
              <a:xfrm>
                <a:off x="6603549" y="1846928"/>
                <a:ext cx="2311851" cy="61087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Px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,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I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)=10+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I</m:t>
                          </m:r>
                        </m:num>
                        <m:den>
                          <m:r>
                            <a:rPr lang="en-US">
                              <a:latin typeface="Cambria Math" panose="02040503050406030204" pitchFamily="18" charset="0"/>
                            </a:rPr>
                            <m:t>10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Px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325130AC-6175-4B2A-AC8F-9D7B5BCCAB8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3549" y="1846928"/>
                <a:ext cx="2311851" cy="61087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427619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18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Hicksian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Method Example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D9919E9-9666-4B2D-9606-5D321CA60A78}"/>
              </a:ext>
            </a:extLst>
          </p:cNvPr>
          <p:cNvGrpSpPr/>
          <p:nvPr/>
        </p:nvGrpSpPr>
        <p:grpSpPr>
          <a:xfrm>
            <a:off x="0" y="1143000"/>
            <a:ext cx="9144000" cy="3131736"/>
            <a:chOff x="-304800" y="2590800"/>
            <a:chExt cx="9144000" cy="3131736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2529C11E-2D7F-4DCC-920C-735FC35435F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304800" y="2590800"/>
              <a:ext cx="9144000" cy="3131736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8CCFB520-09D8-45D2-9013-66B2F2E7B0B9}"/>
                </a:ext>
              </a:extLst>
            </p:cNvPr>
            <p:cNvSpPr/>
            <p:nvPr/>
          </p:nvSpPr>
          <p:spPr>
            <a:xfrm>
              <a:off x="4398145" y="4155488"/>
              <a:ext cx="4419600" cy="1531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</a:rPr>
                <a:t>Note: Use the “</a:t>
              </a:r>
              <a:r>
                <a:rPr lang="en-US" dirty="0" err="1">
                  <a:solidFill>
                    <a:schemeClr val="tx1"/>
                  </a:solidFill>
                </a:rPr>
                <a:t>Hicksian</a:t>
              </a:r>
              <a:r>
                <a:rPr lang="en-US" dirty="0">
                  <a:solidFill>
                    <a:schemeClr val="tx1"/>
                  </a:solidFill>
                </a:rPr>
                <a:t>” Substitution Effect</a:t>
              </a:r>
              <a:endParaRPr lang="th-TH" dirty="0">
                <a:solidFill>
                  <a:schemeClr val="tx1"/>
                </a:solidFill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F976F1B1-AE6A-4A0D-B1E6-C33BC3BFA930}"/>
              </a:ext>
            </a:extLst>
          </p:cNvPr>
          <p:cNvSpPr txBox="1"/>
          <p:nvPr/>
        </p:nvSpPr>
        <p:spPr>
          <a:xfrm>
            <a:off x="647700" y="4724400"/>
            <a:ext cx="7848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To find the solution:</a:t>
            </a:r>
          </a:p>
          <a:p>
            <a:r>
              <a:rPr lang="en-US" sz="2000" dirty="0"/>
              <a:t>Step 1:	Find Optimal Bundle before the price change (Bundle A)</a:t>
            </a:r>
          </a:p>
          <a:p>
            <a:r>
              <a:rPr lang="en-US" sz="2000" dirty="0"/>
              <a:t>Step 2:	Find Optimal Bundle after the price change (Bundle C)</a:t>
            </a:r>
          </a:p>
          <a:p>
            <a:r>
              <a:rPr lang="en-US" sz="2000" dirty="0"/>
              <a:t>Step 3:	Find Optimal Bundle after the price change (Bundle B)</a:t>
            </a:r>
            <a:br>
              <a:rPr lang="en-US" sz="2000" dirty="0"/>
            </a:br>
            <a:r>
              <a:rPr lang="en-US" sz="2000" dirty="0"/>
              <a:t>	that still gives U = U(Bundle A), i.e. keeping U constant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18055889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Deriving Slutsky Equation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600" dirty="0">
                <a:latin typeface="+mj-lt"/>
              </a:rPr>
              <a:t>From TE = SE + IE, we can write it in a symbolic form.</a:t>
            </a:r>
          </a:p>
          <a:p>
            <a:pPr marL="0" indent="0" algn="ctr">
              <a:buNone/>
            </a:pPr>
            <a:r>
              <a:rPr lang="en-US" sz="2600" b="1" dirty="0">
                <a:latin typeface="+mj-lt"/>
              </a:rPr>
              <a:t>∆X = ∆X</a:t>
            </a:r>
            <a:r>
              <a:rPr lang="en-US" sz="2600" b="1" baseline="-25000" dirty="0">
                <a:latin typeface="+mj-lt"/>
              </a:rPr>
              <a:t>SE</a:t>
            </a:r>
            <a:r>
              <a:rPr lang="en-US" sz="2600" b="1" dirty="0">
                <a:latin typeface="+mj-lt"/>
              </a:rPr>
              <a:t> + ∆X</a:t>
            </a:r>
            <a:r>
              <a:rPr lang="en-US" sz="2600" b="1" baseline="-25000" dirty="0">
                <a:latin typeface="+mj-lt"/>
              </a:rPr>
              <a:t>IE</a:t>
            </a:r>
            <a:endParaRPr lang="en-US" sz="2600" b="1" dirty="0">
              <a:latin typeface="+mj-lt"/>
            </a:endParaRPr>
          </a:p>
          <a:p>
            <a:pPr marL="0" indent="0" algn="ctr">
              <a:buNone/>
            </a:pPr>
            <a:r>
              <a:rPr lang="en-US" sz="2600" b="1" dirty="0">
                <a:latin typeface="+mj-lt"/>
              </a:rPr>
              <a:t>…then..</a:t>
            </a:r>
          </a:p>
          <a:p>
            <a:pPr marL="0" indent="0" algn="ctr">
              <a:buNone/>
            </a:pPr>
            <a:r>
              <a:rPr lang="en-US" sz="2600" b="1" dirty="0">
                <a:latin typeface="+mj-lt"/>
              </a:rPr>
              <a:t>∆X = ∆X</a:t>
            </a:r>
            <a:r>
              <a:rPr lang="en-US" sz="2600" b="1" baseline="-25000" dirty="0">
                <a:latin typeface="+mj-lt"/>
              </a:rPr>
              <a:t>SE</a:t>
            </a:r>
            <a:r>
              <a:rPr lang="en-US" sz="2600" b="1" dirty="0">
                <a:latin typeface="+mj-lt"/>
              </a:rPr>
              <a:t> – (∆X</a:t>
            </a:r>
            <a:r>
              <a:rPr lang="en-US" sz="2600" b="1" baseline="-25000" dirty="0">
                <a:latin typeface="+mj-lt"/>
              </a:rPr>
              <a:t>NIE</a:t>
            </a:r>
            <a:r>
              <a:rPr lang="en-US" sz="2600" b="1" dirty="0">
                <a:latin typeface="+mj-lt"/>
              </a:rPr>
              <a:t>)</a:t>
            </a:r>
          </a:p>
          <a:p>
            <a:pPr marL="0" indent="0" algn="ctr">
              <a:buNone/>
            </a:pPr>
            <a:endParaRPr lang="en-US" sz="2600" dirty="0">
              <a:latin typeface="+mj-lt"/>
            </a:endParaRP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where</a:t>
            </a: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∆X = X</a:t>
            </a:r>
            <a:r>
              <a:rPr lang="en-US" sz="2600" baseline="-25000" dirty="0">
                <a:latin typeface="+mj-lt"/>
              </a:rPr>
              <a:t>C</a:t>
            </a:r>
            <a:r>
              <a:rPr lang="en-US" sz="2600" dirty="0">
                <a:latin typeface="+mj-lt"/>
              </a:rPr>
              <a:t>(P</a:t>
            </a:r>
            <a:r>
              <a:rPr lang="en-US" sz="2600" baseline="-25000" dirty="0">
                <a:latin typeface="+mj-lt"/>
              </a:rPr>
              <a:t>X</a:t>
            </a:r>
            <a:r>
              <a:rPr lang="en-US" sz="2600" dirty="0">
                <a:latin typeface="+mj-lt"/>
              </a:rPr>
              <a:t>’ , I) – X</a:t>
            </a:r>
            <a:r>
              <a:rPr lang="en-US" sz="2600" baseline="-25000" dirty="0">
                <a:latin typeface="+mj-lt"/>
              </a:rPr>
              <a:t>A</a:t>
            </a:r>
            <a:r>
              <a:rPr lang="en-US" sz="2600" dirty="0">
                <a:latin typeface="+mj-lt"/>
              </a:rPr>
              <a:t>(P</a:t>
            </a:r>
            <a:r>
              <a:rPr lang="en-US" sz="2600" baseline="-25000" dirty="0">
                <a:latin typeface="+mj-lt"/>
              </a:rPr>
              <a:t>X</a:t>
            </a:r>
            <a:r>
              <a:rPr lang="en-US" sz="2600" dirty="0">
                <a:latin typeface="+mj-lt"/>
              </a:rPr>
              <a:t> , I)</a:t>
            </a: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∆X</a:t>
            </a:r>
            <a:r>
              <a:rPr lang="en-US" sz="2600" baseline="-25000" dirty="0">
                <a:latin typeface="+mj-lt"/>
              </a:rPr>
              <a:t>SE</a:t>
            </a:r>
            <a:r>
              <a:rPr lang="en-US" sz="2600" dirty="0">
                <a:latin typeface="+mj-lt"/>
              </a:rPr>
              <a:t> = X</a:t>
            </a:r>
            <a:r>
              <a:rPr lang="en-US" sz="2600" baseline="-25000" dirty="0">
                <a:latin typeface="+mj-lt"/>
              </a:rPr>
              <a:t>B</a:t>
            </a:r>
            <a:r>
              <a:rPr lang="en-US" sz="2600" dirty="0">
                <a:latin typeface="+mj-lt"/>
              </a:rPr>
              <a:t>(P</a:t>
            </a:r>
            <a:r>
              <a:rPr lang="en-US" sz="2600" baseline="-25000" dirty="0">
                <a:latin typeface="+mj-lt"/>
              </a:rPr>
              <a:t>X</a:t>
            </a:r>
            <a:r>
              <a:rPr lang="en-US" sz="2600" dirty="0">
                <a:latin typeface="+mj-lt"/>
              </a:rPr>
              <a:t>’ , I’) – X</a:t>
            </a:r>
            <a:r>
              <a:rPr lang="en-US" sz="2600" baseline="-25000" dirty="0">
                <a:latin typeface="+mj-lt"/>
              </a:rPr>
              <a:t>A</a:t>
            </a:r>
            <a:r>
              <a:rPr lang="en-US" sz="2600" dirty="0">
                <a:latin typeface="+mj-lt"/>
              </a:rPr>
              <a:t>(P</a:t>
            </a:r>
            <a:r>
              <a:rPr lang="en-US" sz="2600" baseline="-25000" dirty="0">
                <a:latin typeface="+mj-lt"/>
              </a:rPr>
              <a:t>X</a:t>
            </a:r>
            <a:r>
              <a:rPr lang="en-US" sz="2600" dirty="0">
                <a:latin typeface="+mj-lt"/>
              </a:rPr>
              <a:t> , I)   &gt;&gt;&gt; </a:t>
            </a:r>
            <a:r>
              <a:rPr lang="en-US" sz="2600" dirty="0" err="1">
                <a:latin typeface="+mj-lt"/>
              </a:rPr>
              <a:t>Slutskian</a:t>
            </a:r>
            <a:r>
              <a:rPr lang="en-US" sz="2600" dirty="0">
                <a:latin typeface="+mj-lt"/>
              </a:rPr>
              <a:t> Method</a:t>
            </a: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∆X</a:t>
            </a:r>
            <a:r>
              <a:rPr lang="en-US" sz="2600" baseline="-25000" dirty="0">
                <a:latin typeface="+mj-lt"/>
              </a:rPr>
              <a:t>IE</a:t>
            </a:r>
            <a:r>
              <a:rPr lang="en-US" sz="2600" dirty="0">
                <a:latin typeface="+mj-lt"/>
              </a:rPr>
              <a:t>  = X</a:t>
            </a:r>
            <a:r>
              <a:rPr lang="en-US" sz="2600" baseline="-25000" dirty="0">
                <a:latin typeface="+mj-lt"/>
              </a:rPr>
              <a:t>C</a:t>
            </a:r>
            <a:r>
              <a:rPr lang="en-US" sz="2600" dirty="0">
                <a:latin typeface="+mj-lt"/>
              </a:rPr>
              <a:t>(P</a:t>
            </a:r>
            <a:r>
              <a:rPr lang="en-US" sz="2600" baseline="-25000" dirty="0">
                <a:latin typeface="+mj-lt"/>
              </a:rPr>
              <a:t>X</a:t>
            </a:r>
            <a:r>
              <a:rPr lang="en-US" sz="2600" dirty="0">
                <a:latin typeface="+mj-lt"/>
              </a:rPr>
              <a:t>’ , I) – X</a:t>
            </a:r>
            <a:r>
              <a:rPr lang="en-US" sz="2600" baseline="-25000" dirty="0">
                <a:latin typeface="+mj-lt"/>
              </a:rPr>
              <a:t>B</a:t>
            </a:r>
            <a:r>
              <a:rPr lang="en-US" sz="2600" dirty="0">
                <a:latin typeface="+mj-lt"/>
              </a:rPr>
              <a:t>(P</a:t>
            </a:r>
            <a:r>
              <a:rPr lang="en-US" sz="2600" baseline="-25000" dirty="0">
                <a:latin typeface="+mj-lt"/>
              </a:rPr>
              <a:t>X</a:t>
            </a:r>
            <a:r>
              <a:rPr lang="en-US" sz="2600" dirty="0">
                <a:latin typeface="+mj-lt"/>
              </a:rPr>
              <a:t>’ , I’)</a:t>
            </a: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∆X</a:t>
            </a:r>
            <a:r>
              <a:rPr lang="en-US" sz="2600" baseline="-25000" dirty="0">
                <a:latin typeface="+mj-lt"/>
              </a:rPr>
              <a:t>NIE</a:t>
            </a:r>
            <a:r>
              <a:rPr lang="en-US" sz="2600" dirty="0">
                <a:latin typeface="+mj-lt"/>
              </a:rPr>
              <a:t>  = – ∆X</a:t>
            </a:r>
            <a:r>
              <a:rPr lang="en-US" sz="2600" baseline="-25000" dirty="0">
                <a:latin typeface="+mj-lt"/>
              </a:rPr>
              <a:t>IE</a:t>
            </a:r>
            <a:r>
              <a:rPr lang="en-US" sz="2600" dirty="0">
                <a:latin typeface="+mj-lt"/>
              </a:rPr>
              <a:t> = X</a:t>
            </a:r>
            <a:r>
              <a:rPr lang="en-US" sz="2600" baseline="-25000" dirty="0">
                <a:latin typeface="+mj-lt"/>
              </a:rPr>
              <a:t>B</a:t>
            </a:r>
            <a:r>
              <a:rPr lang="en-US" sz="2600" dirty="0">
                <a:latin typeface="+mj-lt"/>
              </a:rPr>
              <a:t>(P</a:t>
            </a:r>
            <a:r>
              <a:rPr lang="en-US" sz="2600" baseline="-25000" dirty="0">
                <a:latin typeface="+mj-lt"/>
              </a:rPr>
              <a:t>X</a:t>
            </a:r>
            <a:r>
              <a:rPr lang="en-US" sz="2600" dirty="0">
                <a:latin typeface="+mj-lt"/>
              </a:rPr>
              <a:t>’ , I’) – X</a:t>
            </a:r>
            <a:r>
              <a:rPr lang="en-US" sz="2600" baseline="-25000" dirty="0">
                <a:latin typeface="+mj-lt"/>
              </a:rPr>
              <a:t>C</a:t>
            </a:r>
            <a:r>
              <a:rPr lang="en-US" sz="2600" dirty="0">
                <a:latin typeface="+mj-lt"/>
              </a:rPr>
              <a:t>(P</a:t>
            </a:r>
            <a:r>
              <a:rPr lang="en-US" sz="2600" baseline="-25000" dirty="0">
                <a:latin typeface="+mj-lt"/>
              </a:rPr>
              <a:t>X</a:t>
            </a:r>
            <a:r>
              <a:rPr lang="en-US" sz="2600" dirty="0">
                <a:latin typeface="+mj-lt"/>
              </a:rPr>
              <a:t>’ , I)   &gt;&gt;&gt; “Negative” IE</a:t>
            </a:r>
            <a:endParaRPr lang="th-TH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760155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Deriving Slutsky Equation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77445"/>
                <a:ext cx="8382000" cy="452596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sz="2600" dirty="0">
                    <a:latin typeface="+mj-lt"/>
                  </a:rPr>
                  <a:t>From ∆X = ∆X</a:t>
                </a:r>
                <a:r>
                  <a:rPr lang="en-US" sz="2600" baseline="-25000" dirty="0">
                    <a:latin typeface="+mj-lt"/>
                  </a:rPr>
                  <a:t>SE</a:t>
                </a:r>
                <a:r>
                  <a:rPr lang="en-US" sz="2600" dirty="0">
                    <a:latin typeface="+mj-lt"/>
                  </a:rPr>
                  <a:t> – ∆X</a:t>
                </a:r>
                <a:r>
                  <a:rPr lang="en-US" sz="2600" baseline="-25000" dirty="0">
                    <a:latin typeface="+mj-lt"/>
                  </a:rPr>
                  <a:t>NIE</a:t>
                </a:r>
                <a:r>
                  <a:rPr lang="en-US" sz="2600" dirty="0">
                    <a:latin typeface="+mj-lt"/>
                  </a:rPr>
                  <a:t> ,</a:t>
                </a:r>
                <a:br>
                  <a:rPr lang="en-US" sz="2600" dirty="0">
                    <a:latin typeface="+mj-lt"/>
                  </a:rPr>
                </a:br>
                <a:r>
                  <a:rPr lang="en-US" sz="2600" dirty="0">
                    <a:latin typeface="+mj-lt"/>
                  </a:rPr>
                  <a:t>	we divide both sides with ∆Px = Px’ – Px.</a:t>
                </a:r>
              </a:p>
              <a:p>
                <a:pPr marL="0" indent="0">
                  <a:buNone/>
                </a:pPr>
                <a:endParaRPr lang="en-US" sz="2600" dirty="0">
                  <a:latin typeface="+mj-lt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600" smtClean="0">
                              <a:latin typeface="+mj-lt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0" i="0" smtClean="0">
                              <a:latin typeface="+mj-lt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n-US" sz="2600" b="0" i="0" smtClean="0">
                              <a:latin typeface="+mj-lt"/>
                              <a:ea typeface="Cambria Math" panose="02040503050406030204" pitchFamily="18" charset="0"/>
                            </a:rPr>
                            <m:t>X</m:t>
                          </m:r>
                        </m:num>
                        <m:den>
                          <m:r>
                            <a:rPr lang="en-US" sz="2600" b="0" i="0" smtClean="0">
                              <a:latin typeface="+mj-lt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n-US" sz="2600" b="0" i="0" smtClean="0">
                              <a:latin typeface="+mj-lt"/>
                              <a:ea typeface="Cambria Math" panose="02040503050406030204" pitchFamily="18" charset="0"/>
                            </a:rPr>
                            <m:t>P</m:t>
                          </m:r>
                          <m:r>
                            <m:rPr>
                              <m:sty m:val="p"/>
                            </m:rPr>
                            <a:rPr lang="en-US" sz="26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x</m:t>
                          </m:r>
                        </m:den>
                      </m:f>
                      <m:r>
                        <a:rPr lang="en-US" sz="2600" b="0" i="0" smtClean="0">
                          <a:latin typeface="+mj-lt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600">
                              <a:latin typeface="+mj-lt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0" i="0">
                              <a:latin typeface="+mj-lt"/>
                              <a:ea typeface="Cambria Math" panose="02040503050406030204" pitchFamily="18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en-US" sz="2600" smtClean="0">
                                  <a:latin typeface="+mj-lt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600" b="0" i="0" smtClean="0">
                                  <a:latin typeface="+mj-lt"/>
                                  <a:ea typeface="Cambria Math" panose="02040503050406030204" pitchFamily="18" charset="0"/>
                                </a:rPr>
                                <m:t>X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600" b="0" i="0" smtClean="0">
                                  <a:latin typeface="+mj-lt"/>
                                  <a:ea typeface="Cambria Math" panose="02040503050406030204" pitchFamily="18" charset="0"/>
                                </a:rPr>
                                <m:t>SE</m:t>
                              </m:r>
                            </m:sub>
                          </m:sSub>
                        </m:num>
                        <m:den>
                          <m:r>
                            <a:rPr lang="en-US" sz="2600" b="0" i="0">
                              <a:latin typeface="+mj-lt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n-US" sz="2600" b="0" i="0">
                              <a:latin typeface="+mj-lt"/>
                              <a:ea typeface="Cambria Math" panose="02040503050406030204" pitchFamily="18" charset="0"/>
                            </a:rPr>
                            <m:t>P</m:t>
                          </m:r>
                          <m:r>
                            <m:rPr>
                              <m:sty m:val="p"/>
                            </m:rPr>
                            <a:rPr lang="en-US" sz="26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x</m:t>
                          </m:r>
                        </m:den>
                      </m:f>
                      <m:r>
                        <a:rPr lang="en-US" sz="2600" b="0" i="0" smtClean="0">
                          <a:latin typeface="+mj-lt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600">
                              <a:latin typeface="+mj-lt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0" i="0">
                              <a:latin typeface="+mj-lt"/>
                              <a:ea typeface="Cambria Math" panose="02040503050406030204" pitchFamily="18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en-US" sz="2600" smtClean="0">
                                  <a:latin typeface="+mj-lt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600" b="0" i="0" smtClean="0">
                                  <a:latin typeface="+mj-lt"/>
                                  <a:ea typeface="Cambria Math" panose="02040503050406030204" pitchFamily="18" charset="0"/>
                                </a:rPr>
                                <m:t>X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6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N</m:t>
                              </m:r>
                              <m:r>
                                <m:rPr>
                                  <m:sty m:val="p"/>
                                </m:rPr>
                                <a:rPr lang="en-US" sz="2600" b="0" i="0" smtClean="0">
                                  <a:latin typeface="+mj-lt"/>
                                  <a:ea typeface="Cambria Math" panose="02040503050406030204" pitchFamily="18" charset="0"/>
                                </a:rPr>
                                <m:t>IE</m:t>
                              </m:r>
                            </m:sub>
                          </m:sSub>
                        </m:num>
                        <m:den>
                          <m:r>
                            <a:rPr lang="en-US" sz="2600" b="0" i="0">
                              <a:latin typeface="+mj-lt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n-US" sz="2600" b="0" i="0">
                              <a:latin typeface="+mj-lt"/>
                              <a:ea typeface="Cambria Math" panose="02040503050406030204" pitchFamily="18" charset="0"/>
                            </a:rPr>
                            <m:t>P</m:t>
                          </m:r>
                          <m:r>
                            <m:rPr>
                              <m:sty m:val="p"/>
                            </m:rPr>
                            <a:rPr lang="en-US" sz="26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x</m:t>
                          </m:r>
                        </m:den>
                      </m:f>
                    </m:oMath>
                  </m:oMathPara>
                </a14:m>
                <a:endParaRPr lang="en-US" sz="2600" dirty="0">
                  <a:latin typeface="+mj-lt"/>
                </a:endParaRPr>
              </a:p>
              <a:p>
                <a:pPr marL="0" indent="0">
                  <a:buNone/>
                </a:pPr>
                <a:endParaRPr lang="en-US" sz="2600" b="1" dirty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sz="2600" dirty="0">
                    <a:latin typeface="+mj-lt"/>
                  </a:rPr>
                  <a:t>In its derivative form,</a:t>
                </a:r>
              </a:p>
              <a:p>
                <a:pPr marL="0" indent="0">
                  <a:buNone/>
                </a:pPr>
                <a:endParaRPr lang="en-US" sz="2600" b="1" dirty="0">
                  <a:latin typeface="+mj-lt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600" smtClean="0">
                              <a:latin typeface="+mj-lt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0" i="0" smtClean="0">
                              <a:latin typeface="+mj-lt"/>
                              <a:ea typeface="Cambria Math" panose="02040503050406030204" pitchFamily="18" charset="0"/>
                            </a:rPr>
                            <m:t>∂</m:t>
                          </m:r>
                          <m:r>
                            <m:rPr>
                              <m:sty m:val="p"/>
                            </m:rPr>
                            <a:rPr lang="en-US" sz="2600" b="0" i="0" smtClean="0">
                              <a:latin typeface="+mj-lt"/>
                              <a:ea typeface="Cambria Math" panose="02040503050406030204" pitchFamily="18" charset="0"/>
                            </a:rPr>
                            <m:t>X</m:t>
                          </m:r>
                        </m:num>
                        <m:den>
                          <m:r>
                            <a:rPr lang="en-US" sz="2600" b="0" i="0" smtClean="0">
                              <a:latin typeface="+mj-lt"/>
                              <a:ea typeface="Cambria Math" panose="02040503050406030204" pitchFamily="18" charset="0"/>
                            </a:rPr>
                            <m:t>∂</m:t>
                          </m:r>
                          <m:r>
                            <m:rPr>
                              <m:sty m:val="p"/>
                            </m:rPr>
                            <a:rPr lang="en-US" sz="2600" b="0" i="0" smtClean="0">
                              <a:latin typeface="+mj-lt"/>
                              <a:ea typeface="Cambria Math" panose="02040503050406030204" pitchFamily="18" charset="0"/>
                            </a:rPr>
                            <m:t>P</m:t>
                          </m:r>
                          <m:r>
                            <m:rPr>
                              <m:sty m:val="p"/>
                            </m:rPr>
                            <a:rPr lang="en-US" sz="26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x</m:t>
                          </m:r>
                        </m:den>
                      </m:f>
                      <m:r>
                        <a:rPr lang="en-US" sz="2600" b="0" i="0">
                          <a:latin typeface="+mj-lt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600" smtClean="0">
                              <a:latin typeface="+mj-lt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0" i="0" smtClean="0">
                              <a:latin typeface="+mj-lt"/>
                              <a:ea typeface="Cambria Math" panose="02040503050406030204" pitchFamily="18" charset="0"/>
                            </a:rPr>
                            <m:t>∂</m:t>
                          </m:r>
                          <m:sSub>
                            <m:sSubPr>
                              <m:ctrlPr>
                                <a:rPr lang="en-US" sz="2600" smtClean="0">
                                  <a:latin typeface="+mj-lt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600" b="0" i="0" smtClean="0">
                                  <a:latin typeface="+mj-lt"/>
                                  <a:ea typeface="Cambria Math" panose="02040503050406030204" pitchFamily="18" charset="0"/>
                                </a:rPr>
                                <m:t>X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600" b="0" i="0" smtClean="0">
                                  <a:latin typeface="+mj-lt"/>
                                  <a:ea typeface="Cambria Math" panose="02040503050406030204" pitchFamily="18" charset="0"/>
                                </a:rPr>
                                <m:t>SE</m:t>
                              </m:r>
                            </m:sub>
                          </m:sSub>
                        </m:num>
                        <m:den>
                          <m:r>
                            <a:rPr lang="en-US" sz="2600" b="0" i="0" smtClean="0">
                              <a:latin typeface="+mj-lt"/>
                              <a:ea typeface="Cambria Math" panose="02040503050406030204" pitchFamily="18" charset="0"/>
                            </a:rPr>
                            <m:t>∂</m:t>
                          </m:r>
                          <m:r>
                            <m:rPr>
                              <m:sty m:val="p"/>
                            </m:rPr>
                            <a:rPr lang="en-US" sz="2600" b="0" i="0" smtClean="0">
                              <a:latin typeface="+mj-lt"/>
                              <a:ea typeface="Cambria Math" panose="02040503050406030204" pitchFamily="18" charset="0"/>
                            </a:rPr>
                            <m:t>P</m:t>
                          </m:r>
                          <m:r>
                            <m:rPr>
                              <m:sty m:val="p"/>
                            </m:rPr>
                            <a:rPr lang="en-US" sz="26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x</m:t>
                          </m:r>
                        </m:den>
                      </m:f>
                      <m:r>
                        <a:rPr lang="en-US" sz="2600" b="0" i="0">
                          <a:latin typeface="+mj-lt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600">
                              <a:latin typeface="+mj-lt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0" i="0">
                              <a:latin typeface="+mj-lt"/>
                              <a:ea typeface="Cambria Math" panose="02040503050406030204" pitchFamily="18" charset="0"/>
                            </a:rPr>
                            <m:t>∂</m:t>
                          </m:r>
                          <m:sSub>
                            <m:sSubPr>
                              <m:ctrlPr>
                                <a:rPr lang="en-US" sz="2600">
                                  <a:latin typeface="+mj-lt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600" b="0" i="0">
                                  <a:latin typeface="+mj-lt"/>
                                  <a:ea typeface="Cambria Math" panose="02040503050406030204" pitchFamily="18" charset="0"/>
                                </a:rPr>
                                <m:t>X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6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N</m:t>
                              </m:r>
                              <m:r>
                                <m:rPr>
                                  <m:sty m:val="p"/>
                                </m:rPr>
                                <a:rPr lang="en-US" sz="2600" b="0" i="0" smtClean="0">
                                  <a:latin typeface="+mj-lt"/>
                                  <a:ea typeface="Cambria Math" panose="02040503050406030204" pitchFamily="18" charset="0"/>
                                </a:rPr>
                                <m:t>I</m:t>
                              </m:r>
                              <m:r>
                                <m:rPr>
                                  <m:sty m:val="p"/>
                                </m:rPr>
                                <a:rPr lang="en-US" sz="2600" b="0" i="0">
                                  <a:latin typeface="+mj-lt"/>
                                  <a:ea typeface="Cambria Math" panose="02040503050406030204" pitchFamily="18" charset="0"/>
                                </a:rPr>
                                <m:t>E</m:t>
                              </m:r>
                            </m:sub>
                          </m:sSub>
                        </m:num>
                        <m:den>
                          <m:r>
                            <a:rPr lang="en-US" sz="2600" b="0" i="0">
                              <a:latin typeface="+mj-lt"/>
                              <a:ea typeface="Cambria Math" panose="02040503050406030204" pitchFamily="18" charset="0"/>
                            </a:rPr>
                            <m:t>∂</m:t>
                          </m:r>
                          <m:r>
                            <m:rPr>
                              <m:sty m:val="p"/>
                            </m:rPr>
                            <a:rPr lang="en-US" sz="2600" b="0" i="0">
                              <a:latin typeface="+mj-lt"/>
                              <a:ea typeface="Cambria Math" panose="02040503050406030204" pitchFamily="18" charset="0"/>
                            </a:rPr>
                            <m:t>P</m:t>
                          </m:r>
                          <m:r>
                            <m:rPr>
                              <m:sty m:val="p"/>
                            </m:rPr>
                            <a:rPr lang="en-US" sz="26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x</m:t>
                          </m:r>
                        </m:den>
                      </m:f>
                    </m:oMath>
                  </m:oMathPara>
                </a14:m>
                <a:endParaRPr lang="th-TH" sz="2600" dirty="0">
                  <a:latin typeface="+mj-lt"/>
                </a:endParaRPr>
              </a:p>
            </p:txBody>
          </p:sp>
        </mc:Choice>
        <mc:Fallback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77445"/>
                <a:ext cx="8382000" cy="4525963"/>
              </a:xfrm>
              <a:blipFill>
                <a:blip r:embed="rId2"/>
                <a:stretch>
                  <a:fillRect l="-1309" t="-1077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618878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21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Deriving Slutsky Equation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600" smtClean="0">
                              <a:latin typeface="+mj-lt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0" i="0" smtClean="0">
                              <a:latin typeface="+mj-lt"/>
                              <a:ea typeface="Cambria Math" panose="02040503050406030204" pitchFamily="18" charset="0"/>
                            </a:rPr>
                            <m:t>∂</m:t>
                          </m:r>
                          <m:r>
                            <m:rPr>
                              <m:sty m:val="p"/>
                            </m:rPr>
                            <a:rPr lang="en-US" sz="2600" b="0" i="0" smtClean="0">
                              <a:latin typeface="+mj-lt"/>
                              <a:ea typeface="Cambria Math" panose="02040503050406030204" pitchFamily="18" charset="0"/>
                            </a:rPr>
                            <m:t>X</m:t>
                          </m:r>
                        </m:num>
                        <m:den>
                          <m:r>
                            <a:rPr lang="en-US" sz="2600" b="0" i="0" smtClean="0">
                              <a:latin typeface="+mj-lt"/>
                              <a:ea typeface="Cambria Math" panose="02040503050406030204" pitchFamily="18" charset="0"/>
                            </a:rPr>
                            <m:t>∂</m:t>
                          </m:r>
                          <m:r>
                            <m:rPr>
                              <m:sty m:val="p"/>
                            </m:rPr>
                            <a:rPr lang="en-US" sz="2600" b="0" i="0" smtClean="0">
                              <a:latin typeface="+mj-lt"/>
                              <a:ea typeface="Cambria Math" panose="02040503050406030204" pitchFamily="18" charset="0"/>
                            </a:rPr>
                            <m:t>Px</m:t>
                          </m:r>
                        </m:den>
                      </m:f>
                      <m:r>
                        <a:rPr lang="en-US" sz="2600" b="0" i="0">
                          <a:latin typeface="+mj-lt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600" smtClean="0">
                              <a:latin typeface="+mj-lt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0" i="0" smtClean="0">
                              <a:latin typeface="+mj-lt"/>
                              <a:ea typeface="Cambria Math" panose="02040503050406030204" pitchFamily="18" charset="0"/>
                            </a:rPr>
                            <m:t>∂</m:t>
                          </m:r>
                          <m:sSub>
                            <m:sSubPr>
                              <m:ctrlPr>
                                <a:rPr lang="en-US" sz="2600" smtClean="0">
                                  <a:latin typeface="+mj-lt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600" b="0" i="0" smtClean="0">
                                  <a:latin typeface="+mj-lt"/>
                                  <a:ea typeface="Cambria Math" panose="02040503050406030204" pitchFamily="18" charset="0"/>
                                </a:rPr>
                                <m:t>X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600" b="0" i="0" smtClean="0">
                                  <a:latin typeface="+mj-lt"/>
                                  <a:ea typeface="Cambria Math" panose="02040503050406030204" pitchFamily="18" charset="0"/>
                                </a:rPr>
                                <m:t>SE</m:t>
                              </m:r>
                            </m:sub>
                          </m:sSub>
                        </m:num>
                        <m:den>
                          <m:r>
                            <a:rPr lang="en-US" sz="2600" b="0" i="0" smtClean="0">
                              <a:latin typeface="+mj-lt"/>
                              <a:ea typeface="Cambria Math" panose="02040503050406030204" pitchFamily="18" charset="0"/>
                            </a:rPr>
                            <m:t>∂</m:t>
                          </m:r>
                          <m:r>
                            <m:rPr>
                              <m:sty m:val="p"/>
                            </m:rPr>
                            <a:rPr lang="en-US" sz="2600" b="0" i="0" smtClean="0">
                              <a:latin typeface="+mj-lt"/>
                              <a:ea typeface="Cambria Math" panose="02040503050406030204" pitchFamily="18" charset="0"/>
                            </a:rPr>
                            <m:t>Px</m:t>
                          </m:r>
                        </m:den>
                      </m:f>
                      <m:r>
                        <a:rPr lang="en-US" sz="2600" b="0" i="0">
                          <a:latin typeface="+mj-lt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600">
                              <a:latin typeface="+mj-lt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0" i="0">
                              <a:latin typeface="+mj-lt"/>
                              <a:ea typeface="Cambria Math" panose="02040503050406030204" pitchFamily="18" charset="0"/>
                            </a:rPr>
                            <m:t>∂</m:t>
                          </m:r>
                          <m:sSub>
                            <m:sSubPr>
                              <m:ctrlPr>
                                <a:rPr lang="en-US" sz="2600">
                                  <a:latin typeface="+mj-lt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600" b="0" i="0">
                                  <a:latin typeface="+mj-lt"/>
                                  <a:ea typeface="Cambria Math" panose="02040503050406030204" pitchFamily="18" charset="0"/>
                                </a:rPr>
                                <m:t>X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600" b="0" i="0" smtClean="0">
                                  <a:latin typeface="+mj-lt"/>
                                  <a:ea typeface="Cambria Math" panose="02040503050406030204" pitchFamily="18" charset="0"/>
                                </a:rPr>
                                <m:t>NI</m:t>
                              </m:r>
                              <m:r>
                                <m:rPr>
                                  <m:sty m:val="p"/>
                                </m:rPr>
                                <a:rPr lang="en-US" sz="2600" b="0" i="0">
                                  <a:latin typeface="+mj-lt"/>
                                  <a:ea typeface="Cambria Math" panose="02040503050406030204" pitchFamily="18" charset="0"/>
                                </a:rPr>
                                <m:t>E</m:t>
                              </m:r>
                            </m:sub>
                          </m:sSub>
                        </m:num>
                        <m:den>
                          <m:r>
                            <a:rPr lang="en-US" sz="2600" b="0" i="0">
                              <a:latin typeface="+mj-lt"/>
                              <a:ea typeface="Cambria Math" panose="02040503050406030204" pitchFamily="18" charset="0"/>
                            </a:rPr>
                            <m:t>∂</m:t>
                          </m:r>
                          <m:r>
                            <m:rPr>
                              <m:sty m:val="p"/>
                            </m:rPr>
                            <a:rPr lang="en-US" sz="2600" b="0" i="0">
                              <a:latin typeface="+mj-lt"/>
                              <a:ea typeface="Cambria Math" panose="02040503050406030204" pitchFamily="18" charset="0"/>
                            </a:rPr>
                            <m:t>Px</m:t>
                          </m:r>
                        </m:den>
                      </m:f>
                    </m:oMath>
                  </m:oMathPara>
                </a14:m>
                <a:endParaRPr lang="en-US" sz="2600" dirty="0">
                  <a:latin typeface="+mj-lt"/>
                </a:endParaRPr>
              </a:p>
              <a:p>
                <a:pPr marL="0" indent="0">
                  <a:buNone/>
                </a:pPr>
                <a:endParaRPr lang="en-US" sz="2600" dirty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sz="2600" dirty="0">
                    <a:latin typeface="+mj-lt"/>
                  </a:rPr>
                  <a:t>From I = </a:t>
                </a:r>
                <a:r>
                  <a:rPr lang="en-US" sz="2600" dirty="0" err="1">
                    <a:latin typeface="+mj-lt"/>
                  </a:rPr>
                  <a:t>PxX</a:t>
                </a:r>
                <a:r>
                  <a:rPr lang="en-US" sz="2600" dirty="0">
                    <a:latin typeface="+mj-lt"/>
                  </a:rPr>
                  <a:t> + </a:t>
                </a:r>
                <a:r>
                  <a:rPr lang="en-US" sz="2600" dirty="0" err="1">
                    <a:latin typeface="+mj-lt"/>
                  </a:rPr>
                  <a:t>PyY</a:t>
                </a:r>
                <a:r>
                  <a:rPr lang="en-US" sz="2600" dirty="0">
                    <a:latin typeface="+mj-lt"/>
                  </a:rPr>
                  <a:t>, we can write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600" smtClean="0">
                            <a:latin typeface="+mj-lt"/>
                          </a:rPr>
                        </m:ctrlPr>
                      </m:fPr>
                      <m:num>
                        <m:r>
                          <a:rPr lang="en-US" sz="2600" b="0" i="0" smtClean="0">
                            <a:latin typeface="+mj-lt"/>
                          </a:rPr>
                          <m:t>∂</m:t>
                        </m:r>
                        <m:r>
                          <m:rPr>
                            <m:sty m:val="p"/>
                          </m:rPr>
                          <a:rPr lang="en-US" sz="2600" b="0" i="0" smtClean="0">
                            <a:latin typeface="+mj-lt"/>
                          </a:rPr>
                          <m:t>I</m:t>
                        </m:r>
                      </m:num>
                      <m:den>
                        <m:r>
                          <a:rPr lang="en-US" sz="2600" b="0" i="0" smtClean="0">
                            <a:latin typeface="+mj-lt"/>
                          </a:rPr>
                          <m:t>∂</m:t>
                        </m:r>
                        <m:r>
                          <m:rPr>
                            <m:sty m:val="p"/>
                          </m:rPr>
                          <a:rPr lang="en-US" sz="2600" b="0" i="0" smtClean="0">
                            <a:latin typeface="+mj-lt"/>
                          </a:rPr>
                          <m:t>Px</m:t>
                        </m:r>
                      </m:den>
                    </m:f>
                    <m:r>
                      <a:rPr lang="en-US" sz="2600" b="0" i="0" smtClean="0">
                        <a:latin typeface="+mj-lt"/>
                      </a:rPr>
                      <m:t>=</m:t>
                    </m:r>
                    <m:r>
                      <m:rPr>
                        <m:sty m:val="p"/>
                      </m:rPr>
                      <a:rPr lang="en-US" sz="2600" b="0" i="0" smtClean="0">
                        <a:latin typeface="+mj-lt"/>
                      </a:rPr>
                      <m:t>X</m:t>
                    </m:r>
                  </m:oMath>
                </a14:m>
                <a:r>
                  <a:rPr lang="en-US" sz="2600" dirty="0">
                    <a:latin typeface="+mj-lt"/>
                  </a:rPr>
                  <a:t>  or  </a:t>
                </a:r>
                <a14:m>
                  <m:oMath xmlns:m="http://schemas.openxmlformats.org/officeDocument/2006/math">
                    <m:r>
                      <a:rPr lang="en-US" sz="2600" b="0" i="0" smtClean="0">
                        <a:latin typeface="+mj-lt"/>
                        <a:ea typeface="Cambria Math" panose="02040503050406030204" pitchFamily="18" charset="0"/>
                      </a:rPr>
                      <m:t>∂</m:t>
                    </m:r>
                    <m:r>
                      <m:rPr>
                        <m:sty m:val="p"/>
                      </m:rPr>
                      <a:rPr lang="en-US" sz="2600" b="0" i="0" smtClean="0">
                        <a:latin typeface="+mj-lt"/>
                      </a:rPr>
                      <m:t>Px</m:t>
                    </m:r>
                    <m:r>
                      <a:rPr lang="en-US" sz="2600" b="0" i="0">
                        <a:latin typeface="+mj-lt"/>
                      </a:rPr>
                      <m:t>=</m:t>
                    </m:r>
                    <m:f>
                      <m:fPr>
                        <m:ctrlPr>
                          <a:rPr lang="en-US" sz="2600" smtClean="0">
                            <a:latin typeface="+mj-lt"/>
                          </a:rPr>
                        </m:ctrlPr>
                      </m:fPr>
                      <m:num>
                        <m:r>
                          <a:rPr lang="en-US" sz="2600" i="1" smtClean="0">
                            <a:latin typeface="+mj-lt"/>
                            <a:ea typeface="Cambria Math" panose="02040503050406030204" pitchFamily="18" charset="0"/>
                          </a:rPr>
                          <m:t>∂</m:t>
                        </m:r>
                        <m:r>
                          <m:rPr>
                            <m:sty m:val="p"/>
                          </m:rPr>
                          <a:rPr lang="en-US" sz="2600" b="0" i="0" smtClean="0">
                            <a:latin typeface="+mj-lt"/>
                          </a:rPr>
                          <m:t>I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2600" b="0" i="0" smtClean="0">
                            <a:latin typeface="+mj-lt"/>
                          </a:rPr>
                          <m:t>X</m:t>
                        </m:r>
                      </m:den>
                    </m:f>
                  </m:oMath>
                </a14:m>
                <a:r>
                  <a:rPr lang="en-US" sz="2600" dirty="0">
                    <a:latin typeface="+mj-lt"/>
                  </a:rPr>
                  <a:t> .</a:t>
                </a:r>
              </a:p>
              <a:p>
                <a:pPr marL="0" indent="0">
                  <a:buNone/>
                </a:pPr>
                <a:endParaRPr lang="en-US" sz="2600" dirty="0">
                  <a:latin typeface="+mj-lt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600" b="1">
                              <a:latin typeface="+mj-lt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𝐗</m:t>
                          </m:r>
                        </m:num>
                        <m:den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𝐏𝐱</m:t>
                          </m:r>
                        </m:den>
                      </m:f>
                      <m:r>
                        <a:rPr lang="en-US" sz="2600" b="1" i="0">
                          <a:latin typeface="+mj-lt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600" b="1">
                              <a:latin typeface="+mj-lt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𝛛</m:t>
                          </m:r>
                          <m:sSub>
                            <m:sSubPr>
                              <m:ctrlPr>
                                <a:rPr lang="en-US" sz="2600" b="1">
                                  <a:latin typeface="+mj-lt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600" b="1" i="0">
                                  <a:latin typeface="+mj-lt"/>
                                  <a:ea typeface="Cambria Math" panose="02040503050406030204" pitchFamily="18" charset="0"/>
                                </a:rPr>
                                <m:t>𝐗</m:t>
                              </m:r>
                            </m:e>
                            <m:sub>
                              <m:r>
                                <a:rPr lang="en-US" sz="2600" b="1" i="0">
                                  <a:latin typeface="+mj-lt"/>
                                  <a:ea typeface="Cambria Math" panose="02040503050406030204" pitchFamily="18" charset="0"/>
                                </a:rPr>
                                <m:t>𝐒𝐄</m:t>
                              </m:r>
                            </m:sub>
                          </m:sSub>
                        </m:num>
                        <m:den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𝐏𝐱</m:t>
                          </m:r>
                        </m:den>
                      </m:f>
                      <m:r>
                        <a:rPr lang="en-US" sz="2600" b="1" i="0">
                          <a:latin typeface="+mj-lt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600" b="1">
                              <a:latin typeface="+mj-lt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𝛛</m:t>
                          </m:r>
                          <m:sSub>
                            <m:sSubPr>
                              <m:ctrlPr>
                                <a:rPr lang="en-US" sz="2600" b="1">
                                  <a:latin typeface="+mj-lt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600" b="1" i="0">
                                  <a:latin typeface="+mj-lt"/>
                                  <a:ea typeface="Cambria Math" panose="02040503050406030204" pitchFamily="18" charset="0"/>
                                </a:rPr>
                                <m:t>𝐗</m:t>
                              </m:r>
                            </m:e>
                            <m:sub>
                              <m:r>
                                <a:rPr lang="en-US" sz="2600" b="1" i="0">
                                  <a:latin typeface="+mj-lt"/>
                                  <a:ea typeface="Cambria Math" panose="02040503050406030204" pitchFamily="18" charset="0"/>
                                </a:rPr>
                                <m:t>𝐍𝐈</m:t>
                              </m:r>
                              <m:r>
                                <a:rPr lang="en-US" sz="2600" b="1" i="0">
                                  <a:latin typeface="+mj-lt"/>
                                  <a:ea typeface="Cambria Math" panose="02040503050406030204" pitchFamily="18" charset="0"/>
                                </a:rPr>
                                <m:t>𝐄</m:t>
                              </m:r>
                            </m:sub>
                          </m:sSub>
                        </m:num>
                        <m:den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 smtClean="0">
                              <a:latin typeface="+mj-lt"/>
                              <a:ea typeface="Cambria Math" panose="02040503050406030204" pitchFamily="18" charset="0"/>
                            </a:rPr>
                            <m:t>𝐈</m:t>
                          </m:r>
                        </m:den>
                      </m:f>
                      <m:r>
                        <a:rPr lang="en-US" sz="2600" b="1" i="0" smtClean="0">
                          <a:latin typeface="+mj-lt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n-US" sz="2600" b="1" i="0" smtClean="0">
                          <a:latin typeface="+mj-lt"/>
                          <a:ea typeface="Cambria Math" panose="02040503050406030204" pitchFamily="18" charset="0"/>
                        </a:rPr>
                        <m:t>𝐗</m:t>
                      </m:r>
                    </m:oMath>
                  </m:oMathPara>
                </a14:m>
                <a:endParaRPr lang="en-US" sz="2600" b="1" dirty="0">
                  <a:latin typeface="+mj-lt"/>
                </a:endParaRPr>
              </a:p>
              <a:p>
                <a:pPr marL="0" indent="0">
                  <a:buNone/>
                </a:pPr>
                <a:endParaRPr lang="en-US" sz="2600" dirty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sz="2600" dirty="0">
                    <a:latin typeface="+mj-lt"/>
                  </a:rPr>
                  <a:t>This is called the “Slutsky Equation”.</a:t>
                </a:r>
                <a:endParaRPr lang="th-TH" sz="2600" dirty="0">
                  <a:latin typeface="+mj-lt"/>
                </a:endParaRPr>
              </a:p>
            </p:txBody>
          </p:sp>
        </mc:Choice>
        <mc:Fallback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  <a:blipFill>
                <a:blip r:embed="rId2"/>
                <a:stretch>
                  <a:fillRect l="-133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924686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Slutsky Equation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600" b="1" smtClean="0">
                              <a:latin typeface="+mj-lt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𝐗</m:t>
                          </m:r>
                        </m:num>
                        <m:den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𝐏𝐱</m:t>
                          </m:r>
                        </m:den>
                      </m:f>
                      <m:r>
                        <a:rPr lang="en-US" sz="2600" b="1" i="0">
                          <a:latin typeface="+mj-lt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600" b="1">
                              <a:latin typeface="+mj-lt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𝛛</m:t>
                          </m:r>
                          <m:sSub>
                            <m:sSubPr>
                              <m:ctrlPr>
                                <a:rPr lang="en-US" sz="2600" b="1">
                                  <a:latin typeface="+mj-lt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600" b="1" i="0">
                                  <a:latin typeface="+mj-lt"/>
                                  <a:ea typeface="Cambria Math" panose="02040503050406030204" pitchFamily="18" charset="0"/>
                                </a:rPr>
                                <m:t>𝐗</m:t>
                              </m:r>
                            </m:e>
                            <m:sub>
                              <m:r>
                                <a:rPr lang="en-US" sz="2600" b="1" i="0">
                                  <a:latin typeface="+mj-lt"/>
                                  <a:ea typeface="Cambria Math" panose="02040503050406030204" pitchFamily="18" charset="0"/>
                                </a:rPr>
                                <m:t>𝐒𝐄</m:t>
                              </m:r>
                            </m:sub>
                          </m:sSub>
                        </m:num>
                        <m:den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𝐏𝐱</m:t>
                          </m:r>
                        </m:den>
                      </m:f>
                      <m:r>
                        <a:rPr lang="en-US" sz="2600" b="1" i="0">
                          <a:latin typeface="+mj-lt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600" b="1">
                              <a:latin typeface="+mj-lt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𝛛</m:t>
                          </m:r>
                          <m:sSub>
                            <m:sSubPr>
                              <m:ctrlPr>
                                <a:rPr lang="en-US" sz="2600" b="1">
                                  <a:latin typeface="+mj-lt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600" b="1" i="0">
                                  <a:latin typeface="+mj-lt"/>
                                  <a:ea typeface="Cambria Math" panose="02040503050406030204" pitchFamily="18" charset="0"/>
                                </a:rPr>
                                <m:t>𝐗</m:t>
                              </m:r>
                            </m:e>
                            <m:sub>
                              <m:r>
                                <a:rPr lang="en-US" sz="2600" b="1" i="0">
                                  <a:latin typeface="+mj-lt"/>
                                  <a:ea typeface="Cambria Math" panose="02040503050406030204" pitchFamily="18" charset="0"/>
                                </a:rPr>
                                <m:t>𝐍𝐈</m:t>
                              </m:r>
                              <m:r>
                                <a:rPr lang="en-US" sz="2600" b="1" i="0">
                                  <a:latin typeface="+mj-lt"/>
                                  <a:ea typeface="Cambria Math" panose="02040503050406030204" pitchFamily="18" charset="0"/>
                                </a:rPr>
                                <m:t>𝐄</m:t>
                              </m:r>
                            </m:sub>
                          </m:sSub>
                        </m:num>
                        <m:den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 smtClean="0">
                              <a:latin typeface="+mj-lt"/>
                              <a:ea typeface="Cambria Math" panose="02040503050406030204" pitchFamily="18" charset="0"/>
                            </a:rPr>
                            <m:t>𝐈</m:t>
                          </m:r>
                        </m:den>
                      </m:f>
                      <m:r>
                        <a:rPr lang="en-US" sz="2600" b="1" i="0" smtClean="0">
                          <a:latin typeface="+mj-lt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n-US" sz="2600" b="1" i="0" smtClean="0">
                          <a:latin typeface="+mj-lt"/>
                          <a:ea typeface="Cambria Math" panose="02040503050406030204" pitchFamily="18" charset="0"/>
                        </a:rPr>
                        <m:t>𝐗</m:t>
                      </m:r>
                    </m:oMath>
                  </m:oMathPara>
                </a14:m>
                <a:endParaRPr lang="en-US" sz="2600" b="1" dirty="0">
                  <a:latin typeface="+mj-lt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600">
                            <a:latin typeface="+mj-lt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00" b="0" i="0">
                            <a:latin typeface="+mj-lt"/>
                            <a:ea typeface="Cambria Math" panose="02040503050406030204" pitchFamily="18" charset="0"/>
                          </a:rPr>
                          <m:t>∂</m:t>
                        </m:r>
                        <m:r>
                          <m:rPr>
                            <m:sty m:val="p"/>
                          </m:rPr>
                          <a:rPr lang="en-US" sz="2600" b="0" i="0">
                            <a:latin typeface="+mj-lt"/>
                            <a:ea typeface="Cambria Math" panose="02040503050406030204" pitchFamily="18" charset="0"/>
                          </a:rPr>
                          <m:t>X</m:t>
                        </m:r>
                      </m:num>
                      <m:den>
                        <m:r>
                          <a:rPr lang="en-US" sz="2600" b="0" i="0">
                            <a:latin typeface="+mj-lt"/>
                            <a:ea typeface="Cambria Math" panose="02040503050406030204" pitchFamily="18" charset="0"/>
                          </a:rPr>
                          <m:t>∂</m:t>
                        </m:r>
                        <m:r>
                          <m:rPr>
                            <m:sty m:val="p"/>
                          </m:rPr>
                          <a:rPr lang="en-US" sz="2600" b="0" i="0">
                            <a:latin typeface="+mj-lt"/>
                            <a:ea typeface="Cambria Math" panose="02040503050406030204" pitchFamily="18" charset="0"/>
                          </a:rPr>
                          <m:t>Px</m:t>
                        </m:r>
                      </m:den>
                    </m:f>
                  </m:oMath>
                </a14:m>
                <a:r>
                  <a:rPr lang="en-US" sz="2600" dirty="0">
                    <a:latin typeface="+mj-lt"/>
                  </a:rPr>
                  <a:t>	represents the TE.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600">
                            <a:latin typeface="+mj-lt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00" b="0" i="0">
                            <a:latin typeface="+mj-lt"/>
                            <a:ea typeface="Cambria Math" panose="02040503050406030204" pitchFamily="18" charset="0"/>
                          </a:rPr>
                          <m:t>∂</m:t>
                        </m:r>
                        <m:sSub>
                          <m:sSubPr>
                            <m:ctrlPr>
                              <a:rPr lang="en-US" sz="2600">
                                <a:latin typeface="+mj-lt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600" b="0" i="0">
                                <a:latin typeface="+mj-lt"/>
                                <a:ea typeface="Cambria Math" panose="020405030504060302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600" b="0" i="0">
                                <a:latin typeface="+mj-lt"/>
                                <a:ea typeface="Cambria Math" panose="02040503050406030204" pitchFamily="18" charset="0"/>
                              </a:rPr>
                              <m:t>SE</m:t>
                            </m:r>
                          </m:sub>
                        </m:sSub>
                      </m:num>
                      <m:den>
                        <m:r>
                          <a:rPr lang="en-US" sz="2600" b="0" i="0">
                            <a:latin typeface="+mj-lt"/>
                            <a:ea typeface="Cambria Math" panose="02040503050406030204" pitchFamily="18" charset="0"/>
                          </a:rPr>
                          <m:t>∂</m:t>
                        </m:r>
                        <m:r>
                          <m:rPr>
                            <m:sty m:val="p"/>
                          </m:rPr>
                          <a:rPr lang="en-US" sz="2600" b="0" i="0">
                            <a:latin typeface="+mj-lt"/>
                            <a:ea typeface="Cambria Math" panose="02040503050406030204" pitchFamily="18" charset="0"/>
                          </a:rPr>
                          <m:t>Px</m:t>
                        </m:r>
                      </m:den>
                    </m:f>
                  </m:oMath>
                </a14:m>
                <a:r>
                  <a:rPr lang="en-US" sz="2600" dirty="0">
                    <a:latin typeface="+mj-lt"/>
                  </a:rPr>
                  <a:t>	represents the SE.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600" b="0" i="0">
                        <a:latin typeface="+mj-lt"/>
                        <a:ea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sz="2600">
                            <a:latin typeface="+mj-lt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00" b="0" i="0">
                            <a:latin typeface="+mj-lt"/>
                            <a:ea typeface="Cambria Math" panose="02040503050406030204" pitchFamily="18" charset="0"/>
                          </a:rPr>
                          <m:t>∂</m:t>
                        </m:r>
                        <m:sSub>
                          <m:sSubPr>
                            <m:ctrlPr>
                              <a:rPr lang="en-US" sz="2600">
                                <a:latin typeface="+mj-lt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600" b="0" i="0">
                                <a:latin typeface="+mj-lt"/>
                                <a:ea typeface="Cambria Math" panose="020405030504060302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600" b="0" i="0">
                                <a:latin typeface="+mj-lt"/>
                                <a:ea typeface="Cambria Math" panose="02040503050406030204" pitchFamily="18" charset="0"/>
                              </a:rPr>
                              <m:t>NIE</m:t>
                            </m:r>
                          </m:sub>
                        </m:sSub>
                      </m:num>
                      <m:den>
                        <m:r>
                          <a:rPr lang="en-US" sz="2600" b="0" i="0">
                            <a:latin typeface="+mj-lt"/>
                            <a:ea typeface="Cambria Math" panose="02040503050406030204" pitchFamily="18" charset="0"/>
                          </a:rPr>
                          <m:t>∂</m:t>
                        </m:r>
                        <m:r>
                          <m:rPr>
                            <m:sty m:val="p"/>
                          </m:rPr>
                          <a:rPr lang="en-US" sz="2600" b="0" i="0">
                            <a:latin typeface="+mj-lt"/>
                            <a:ea typeface="Cambria Math" panose="02040503050406030204" pitchFamily="18" charset="0"/>
                          </a:rPr>
                          <m:t>I</m:t>
                        </m:r>
                      </m:den>
                    </m:f>
                    <m:r>
                      <a:rPr lang="en-US" sz="2600" b="0" i="0">
                        <a:latin typeface="+mj-lt"/>
                        <a:ea typeface="Cambria Math" panose="02040503050406030204" pitchFamily="18" charset="0"/>
                      </a:rPr>
                      <m:t>∙</m:t>
                    </m:r>
                    <m:r>
                      <m:rPr>
                        <m:sty m:val="p"/>
                      </m:rPr>
                      <a:rPr lang="en-US" sz="2600" b="0" i="0">
                        <a:latin typeface="+mj-lt"/>
                        <a:ea typeface="Cambria Math" panose="02040503050406030204" pitchFamily="18" charset="0"/>
                      </a:rPr>
                      <m:t>X</m:t>
                    </m:r>
                  </m:oMath>
                </a14:m>
                <a:r>
                  <a:rPr lang="en-US" sz="2600" dirty="0">
                    <a:latin typeface="+mj-lt"/>
                  </a:rPr>
                  <a:t>	represents the IE.</a:t>
                </a:r>
              </a:p>
              <a:p>
                <a:pPr marL="0" indent="0">
                  <a:buNone/>
                </a:pPr>
                <a:endParaRPr lang="en-US" sz="2600" dirty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sz="2600" b="1" dirty="0">
                    <a:latin typeface="+mj-lt"/>
                  </a:rPr>
                  <a:t>We look at the “signs” of these derivatives when we interpret the Slutsky Equation because these signs tell us about the relationship between Px and X.</a:t>
                </a:r>
              </a:p>
            </p:txBody>
          </p:sp>
        </mc:Choice>
        <mc:Fallback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  <a:blipFill>
                <a:blip r:embed="rId2"/>
                <a:stretch>
                  <a:fillRect l="-1333" b="-6729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748604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Slutsky Equation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600" b="1">
                              <a:latin typeface="+mj-lt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𝐗</m:t>
                          </m:r>
                        </m:num>
                        <m:den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𝐏𝐱</m:t>
                          </m:r>
                        </m:den>
                      </m:f>
                      <m:r>
                        <a:rPr lang="en-US" sz="2600" b="1" i="0">
                          <a:latin typeface="+mj-lt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600" b="1">
                              <a:latin typeface="+mj-lt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𝛛</m:t>
                          </m:r>
                          <m:sSub>
                            <m:sSubPr>
                              <m:ctrlPr>
                                <a:rPr lang="en-US" sz="2600" b="1">
                                  <a:latin typeface="+mj-lt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600" b="1" i="0">
                                  <a:latin typeface="+mj-lt"/>
                                  <a:ea typeface="Cambria Math" panose="02040503050406030204" pitchFamily="18" charset="0"/>
                                </a:rPr>
                                <m:t>𝐗</m:t>
                              </m:r>
                            </m:e>
                            <m:sub>
                              <m:r>
                                <a:rPr lang="en-US" sz="2600" b="1" i="0">
                                  <a:latin typeface="+mj-lt"/>
                                  <a:ea typeface="Cambria Math" panose="02040503050406030204" pitchFamily="18" charset="0"/>
                                </a:rPr>
                                <m:t>𝐒𝐄</m:t>
                              </m:r>
                            </m:sub>
                          </m:sSub>
                        </m:num>
                        <m:den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𝐏𝐱</m:t>
                          </m:r>
                        </m:den>
                      </m:f>
                      <m:r>
                        <a:rPr lang="en-US" sz="2600" b="1" i="0">
                          <a:latin typeface="+mj-lt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600" b="1">
                              <a:latin typeface="+mj-lt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𝛛</m:t>
                          </m:r>
                          <m:sSub>
                            <m:sSubPr>
                              <m:ctrlPr>
                                <a:rPr lang="en-US" sz="2600" b="1">
                                  <a:latin typeface="+mj-lt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600" b="1" i="0">
                                  <a:latin typeface="+mj-lt"/>
                                  <a:ea typeface="Cambria Math" panose="02040503050406030204" pitchFamily="18" charset="0"/>
                                </a:rPr>
                                <m:t>𝐗</m:t>
                              </m:r>
                            </m:e>
                            <m:sub>
                              <m:r>
                                <a:rPr lang="en-US" sz="2600" b="1" i="0">
                                  <a:latin typeface="+mj-lt"/>
                                  <a:ea typeface="Cambria Math" panose="02040503050406030204" pitchFamily="18" charset="0"/>
                                </a:rPr>
                                <m:t>𝐍𝐈</m:t>
                              </m:r>
                              <m:r>
                                <a:rPr lang="en-US" sz="2600" b="1" i="0">
                                  <a:latin typeface="+mj-lt"/>
                                  <a:ea typeface="Cambria Math" panose="02040503050406030204" pitchFamily="18" charset="0"/>
                                </a:rPr>
                                <m:t>𝐄</m:t>
                              </m:r>
                            </m:sub>
                          </m:sSub>
                        </m:num>
                        <m:den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 smtClean="0">
                              <a:latin typeface="+mj-lt"/>
                              <a:ea typeface="Cambria Math" panose="02040503050406030204" pitchFamily="18" charset="0"/>
                            </a:rPr>
                            <m:t>𝐈</m:t>
                          </m:r>
                        </m:den>
                      </m:f>
                      <m:r>
                        <a:rPr lang="en-US" sz="2600" b="1" i="0" smtClean="0">
                          <a:latin typeface="+mj-lt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n-US" sz="2600" b="1" i="0" smtClean="0">
                          <a:latin typeface="+mj-lt"/>
                          <a:ea typeface="Cambria Math" panose="02040503050406030204" pitchFamily="18" charset="0"/>
                        </a:rPr>
                        <m:t>𝐗</m:t>
                      </m:r>
                    </m:oMath>
                  </m:oMathPara>
                </a14:m>
                <a:endParaRPr lang="en-US" sz="2600" b="1" dirty="0">
                  <a:latin typeface="+mj-lt"/>
                </a:endParaRPr>
              </a:p>
              <a:p>
                <a:pPr marL="0" indent="0">
                  <a:buNone/>
                </a:pPr>
                <a:endParaRPr lang="en-US" sz="2600" b="1" dirty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sz="2600" dirty="0">
                    <a:ea typeface="Cambria Math" panose="02040503050406030204" pitchFamily="18" charset="0"/>
                  </a:rPr>
                  <a:t>Note </a:t>
                </a:r>
                <a:r>
                  <a:rPr lang="en-US" sz="2600" dirty="0" err="1">
                    <a:ea typeface="Cambria Math" panose="02040503050406030204" pitchFamily="18" charset="0"/>
                  </a:rPr>
                  <a:t>th</a:t>
                </a:r>
                <a:r>
                  <a:rPr lang="en-US" sz="2600" dirty="0">
                    <a:ea typeface="Cambria Math" panose="02040503050406030204" pitchFamily="18" charset="0"/>
                  </a:rPr>
                  <a:t>at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sSub>
                          <m:sSubPr>
                            <m:ctrlPr>
                              <a:rPr lang="en-US" sz="26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6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6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SE</m:t>
                            </m:r>
                          </m:sub>
                        </m:sSub>
                      </m:num>
                      <m:den>
                        <m:r>
                          <a:rPr lang="en-US" sz="26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m:rPr>
                            <m:sty m:val="p"/>
                          </m:rPr>
                          <a:rPr lang="en-US" sz="26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Px</m:t>
                        </m:r>
                      </m:den>
                    </m:f>
                  </m:oMath>
                </a14:m>
                <a:r>
                  <a:rPr lang="en-US" sz="2600" dirty="0"/>
                  <a:t> &lt; 0, always. That is, SE is negative.</a:t>
                </a:r>
              </a:p>
              <a:p>
                <a:pPr marL="0" indent="0">
                  <a:buNone/>
                </a:pPr>
                <a:r>
                  <a:rPr lang="en-US" sz="2600" dirty="0"/>
                  <a:t>If X is a normal good,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sSub>
                          <m:sSubPr>
                            <m:ctrlPr>
                              <a:rPr lang="en-US" sz="26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6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6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NIE</m:t>
                            </m:r>
                          </m:sub>
                        </m:sSub>
                      </m:num>
                      <m:den>
                        <m:r>
                          <a:rPr lang="en-US" sz="26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m:rPr>
                            <m:sty m:val="p"/>
                          </m:rPr>
                          <a:rPr lang="en-US" sz="26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I</m:t>
                        </m:r>
                      </m:den>
                    </m:f>
                  </m:oMath>
                </a14:m>
                <a:r>
                  <a:rPr lang="en-US" sz="2600" dirty="0"/>
                  <a:t> &gt; 0. But, IE is negative.</a:t>
                </a:r>
              </a:p>
              <a:p>
                <a:pPr marL="0" indent="0">
                  <a:buNone/>
                </a:pPr>
                <a:r>
                  <a:rPr lang="en-US" sz="2600" dirty="0"/>
                  <a:t>If X is an inferior good,</a:t>
                </a:r>
                <a:r>
                  <a:rPr lang="en-US" sz="26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sSub>
                          <m:sSubPr>
                            <m:ctrlPr>
                              <a:rPr lang="en-US" sz="26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6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6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NIE</m:t>
                            </m:r>
                          </m:sub>
                        </m:sSub>
                      </m:num>
                      <m:den>
                        <m:r>
                          <a:rPr lang="en-US" sz="26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m:rPr>
                            <m:sty m:val="p"/>
                          </m:rPr>
                          <a:rPr lang="en-US" sz="26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I</m:t>
                        </m:r>
                      </m:den>
                    </m:f>
                  </m:oMath>
                </a14:m>
                <a:r>
                  <a:rPr lang="en-US" sz="2600" dirty="0"/>
                  <a:t> &lt; 0. But, IE is positive.</a:t>
                </a:r>
              </a:p>
              <a:p>
                <a:pPr marL="0" indent="0">
                  <a:buNone/>
                </a:pPr>
                <a:endParaRPr lang="en-US" sz="2600" dirty="0"/>
              </a:p>
              <a:p>
                <a:pPr marL="0" indent="0">
                  <a:buNone/>
                </a:pPr>
                <a:r>
                  <a:rPr lang="en-US" sz="2600" b="1" dirty="0"/>
                  <a:t>“Negative” </a:t>
                </a:r>
                <a:r>
                  <a:rPr lang="en-US" sz="2600" dirty="0"/>
                  <a:t>refers to the negative relationship b/w Px and X.</a:t>
                </a:r>
              </a:p>
            </p:txBody>
          </p:sp>
        </mc:Choice>
        <mc:Fallback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  <a:blipFill>
                <a:blip r:embed="rId2"/>
                <a:stretch>
                  <a:fillRect l="-1333" r="-815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439771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Slutsky Equation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600" b="1">
                              <a:latin typeface="+mj-lt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𝐗</m:t>
                          </m:r>
                        </m:num>
                        <m:den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𝐏𝐱</m:t>
                          </m:r>
                        </m:den>
                      </m:f>
                      <m:r>
                        <a:rPr lang="en-US" sz="2600" b="1" i="0">
                          <a:latin typeface="+mj-lt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600" b="1">
                              <a:latin typeface="+mj-lt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𝛛</m:t>
                          </m:r>
                          <m:sSub>
                            <m:sSubPr>
                              <m:ctrlPr>
                                <a:rPr lang="en-US" sz="2600" b="1">
                                  <a:latin typeface="+mj-lt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600" b="1" i="0">
                                  <a:latin typeface="+mj-lt"/>
                                  <a:ea typeface="Cambria Math" panose="02040503050406030204" pitchFamily="18" charset="0"/>
                                </a:rPr>
                                <m:t>𝐗</m:t>
                              </m:r>
                            </m:e>
                            <m:sub>
                              <m:r>
                                <a:rPr lang="en-US" sz="2600" b="1" i="0">
                                  <a:latin typeface="+mj-lt"/>
                                  <a:ea typeface="Cambria Math" panose="02040503050406030204" pitchFamily="18" charset="0"/>
                                </a:rPr>
                                <m:t>𝐒𝐄</m:t>
                              </m:r>
                            </m:sub>
                          </m:sSub>
                        </m:num>
                        <m:den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𝐏𝐱</m:t>
                          </m:r>
                        </m:den>
                      </m:f>
                      <m:r>
                        <a:rPr lang="en-US" sz="2600" b="1" i="0">
                          <a:latin typeface="+mj-lt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600" b="1">
                              <a:latin typeface="+mj-lt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𝛛</m:t>
                          </m:r>
                          <m:sSub>
                            <m:sSubPr>
                              <m:ctrlPr>
                                <a:rPr lang="en-US" sz="2600" b="1">
                                  <a:latin typeface="+mj-lt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600" b="1" i="0">
                                  <a:latin typeface="+mj-lt"/>
                                  <a:ea typeface="Cambria Math" panose="02040503050406030204" pitchFamily="18" charset="0"/>
                                </a:rPr>
                                <m:t>𝐗</m:t>
                              </m:r>
                            </m:e>
                            <m:sub>
                              <m:r>
                                <a:rPr lang="en-US" sz="2600" b="1" i="0">
                                  <a:latin typeface="+mj-lt"/>
                                  <a:ea typeface="Cambria Math" panose="02040503050406030204" pitchFamily="18" charset="0"/>
                                </a:rPr>
                                <m:t>𝐍𝐈</m:t>
                              </m:r>
                              <m:r>
                                <a:rPr lang="en-US" sz="2600" b="1" i="0">
                                  <a:latin typeface="+mj-lt"/>
                                  <a:ea typeface="Cambria Math" panose="02040503050406030204" pitchFamily="18" charset="0"/>
                                </a:rPr>
                                <m:t>𝐄</m:t>
                              </m:r>
                            </m:sub>
                          </m:sSub>
                        </m:num>
                        <m:den>
                          <m:r>
                            <a:rPr lang="en-US" sz="2600" b="1" i="0">
                              <a:latin typeface="+mj-lt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 smtClean="0">
                              <a:latin typeface="+mj-lt"/>
                              <a:ea typeface="Cambria Math" panose="02040503050406030204" pitchFamily="18" charset="0"/>
                            </a:rPr>
                            <m:t>𝐈</m:t>
                          </m:r>
                        </m:den>
                      </m:f>
                      <m:r>
                        <a:rPr lang="en-US" sz="2600" b="1" i="0" smtClean="0">
                          <a:latin typeface="+mj-lt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n-US" sz="2600" b="1" i="0" smtClean="0">
                          <a:latin typeface="+mj-lt"/>
                          <a:ea typeface="Cambria Math" panose="02040503050406030204" pitchFamily="18" charset="0"/>
                        </a:rPr>
                        <m:t>𝐗</m:t>
                      </m:r>
                    </m:oMath>
                  </m:oMathPara>
                </a14:m>
                <a:endParaRPr lang="en-US" sz="2600" b="1" dirty="0">
                  <a:latin typeface="+mj-lt"/>
                </a:endParaRPr>
              </a:p>
              <a:p>
                <a:pPr marL="0" indent="0">
                  <a:buNone/>
                </a:pPr>
                <a:endParaRPr lang="en-US" sz="2600" dirty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sz="2600" b="1" dirty="0">
                    <a:latin typeface="+mj-lt"/>
                  </a:rPr>
                  <a:t>Conclusions</a:t>
                </a:r>
              </a:p>
              <a:p>
                <a:pPr/>
                <a:r>
                  <a:rPr lang="en-US" sz="2600" dirty="0">
                    <a:latin typeface="+mj-lt"/>
                  </a:rPr>
                  <a:t>If X is normal, SE and IE reinforce each other.</a:t>
                </a:r>
              </a:p>
              <a:p>
                <a:pPr lvl="1"/>
                <a:r>
                  <a:rPr lang="en-US" sz="2600" dirty="0">
                    <a:latin typeface="+mj-lt"/>
                  </a:rPr>
                  <a:t>All effects are negative.</a:t>
                </a:r>
              </a:p>
              <a:p>
                <a:pPr lvl="1"/>
                <a:r>
                  <a:rPr lang="en-US" sz="2600" dirty="0">
                    <a:latin typeface="+mj-lt"/>
                  </a:rPr>
                  <a:t>The Law of Demand holds, i.e.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600">
                            <a:latin typeface="+mj-lt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00" b="0" i="0">
                            <a:latin typeface="+mj-lt"/>
                            <a:ea typeface="Cambria Math" panose="02040503050406030204" pitchFamily="18" charset="0"/>
                          </a:rPr>
                          <m:t>∂</m:t>
                        </m:r>
                        <m:r>
                          <m:rPr>
                            <m:sty m:val="p"/>
                          </m:rPr>
                          <a:rPr lang="en-US" sz="2600" b="0" i="0">
                            <a:latin typeface="+mj-lt"/>
                            <a:ea typeface="Cambria Math" panose="02040503050406030204" pitchFamily="18" charset="0"/>
                          </a:rPr>
                          <m:t>X</m:t>
                        </m:r>
                      </m:num>
                      <m:den>
                        <m:r>
                          <a:rPr lang="en-US" sz="2600" b="0" i="0">
                            <a:latin typeface="+mj-lt"/>
                            <a:ea typeface="Cambria Math" panose="02040503050406030204" pitchFamily="18" charset="0"/>
                          </a:rPr>
                          <m:t>∂</m:t>
                        </m:r>
                        <m:r>
                          <m:rPr>
                            <m:sty m:val="p"/>
                          </m:rPr>
                          <a:rPr lang="en-US" sz="2600" b="0" i="0">
                            <a:latin typeface="+mj-lt"/>
                            <a:ea typeface="Cambria Math" panose="02040503050406030204" pitchFamily="18" charset="0"/>
                          </a:rPr>
                          <m:t>Px</m:t>
                        </m:r>
                      </m:den>
                    </m:f>
                  </m:oMath>
                </a14:m>
                <a:r>
                  <a:rPr lang="en-US" sz="2600" dirty="0">
                    <a:latin typeface="+mj-lt"/>
                  </a:rPr>
                  <a:t> &lt; 0.</a:t>
                </a:r>
              </a:p>
              <a:p>
                <a:pPr/>
                <a:r>
                  <a:rPr lang="en-US" sz="2600" dirty="0">
                    <a:latin typeface="+mj-lt"/>
                  </a:rPr>
                  <a:t>If X is inferior, SE and IE counteract each other.</a:t>
                </a:r>
              </a:p>
              <a:p>
                <a:pPr lvl="1"/>
                <a:r>
                  <a:rPr lang="en-US" sz="2600" dirty="0">
                    <a:latin typeface="+mj-lt"/>
                  </a:rPr>
                  <a:t>SE is negative, but IE is positive.</a:t>
                </a:r>
              </a:p>
              <a:p>
                <a:pPr lvl="1"/>
                <a:r>
                  <a:rPr lang="en-US" sz="2600" dirty="0">
                    <a:latin typeface="+mj-lt"/>
                  </a:rPr>
                  <a:t>The Law of Demand may not hold, e.g. </a:t>
                </a:r>
                <a:r>
                  <a:rPr lang="en-US" sz="2600" dirty="0" err="1">
                    <a:latin typeface="+mj-lt"/>
                  </a:rPr>
                  <a:t>Giffen</a:t>
                </a:r>
                <a:r>
                  <a:rPr lang="en-US" sz="2600" dirty="0">
                    <a:latin typeface="+mj-lt"/>
                  </a:rPr>
                  <a:t> good.</a:t>
                </a:r>
              </a:p>
            </p:txBody>
          </p:sp>
        </mc:Choice>
        <mc:Fallback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  <a:blipFill>
                <a:blip r:embed="rId2"/>
                <a:stretch>
                  <a:fillRect l="-1333" b="-11036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281168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1434</TotalTime>
  <Words>1041</Words>
  <Application>Microsoft Office PowerPoint</Application>
  <PresentationFormat>On-screen Show (4:3)</PresentationFormat>
  <Paragraphs>211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Cambria Math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134</cp:revision>
  <dcterms:created xsi:type="dcterms:W3CDTF">2010-03-18T15:11:55Z</dcterms:created>
  <dcterms:modified xsi:type="dcterms:W3CDTF">2019-09-03T23:07:34Z</dcterms:modified>
</cp:coreProperties>
</file>