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EC638-C0F2-4902-A54F-5504CAB4F1BC}" type="datetimeFigureOut">
              <a:rPr lang="en-US" smtClean="0"/>
              <a:t>10/25/2012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64253-EE56-4E8E-A856-C950CFE10F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EC638-C0F2-4902-A54F-5504CAB4F1BC}" type="datetimeFigureOut">
              <a:rPr lang="en-US" smtClean="0"/>
              <a:t>10/25/2012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64253-EE56-4E8E-A856-C950CFE10F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EC638-C0F2-4902-A54F-5504CAB4F1BC}" type="datetimeFigureOut">
              <a:rPr lang="en-US" smtClean="0"/>
              <a:t>10/25/2012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64253-EE56-4E8E-A856-C950CFE10F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EC638-C0F2-4902-A54F-5504CAB4F1BC}" type="datetimeFigureOut">
              <a:rPr lang="en-US" smtClean="0"/>
              <a:t>10/25/2012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64253-EE56-4E8E-A856-C950CFE10F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EC638-C0F2-4902-A54F-5504CAB4F1BC}" type="datetimeFigureOut">
              <a:rPr lang="en-US" smtClean="0"/>
              <a:t>10/25/2012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64253-EE56-4E8E-A856-C950CFE10F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EC638-C0F2-4902-A54F-5504CAB4F1BC}" type="datetimeFigureOut">
              <a:rPr lang="en-US" smtClean="0"/>
              <a:t>10/25/2012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64253-EE56-4E8E-A856-C950CFE10F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EC638-C0F2-4902-A54F-5504CAB4F1BC}" type="datetimeFigureOut">
              <a:rPr lang="en-US" smtClean="0"/>
              <a:t>10/25/2012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64253-EE56-4E8E-A856-C950CFE10F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EC638-C0F2-4902-A54F-5504CAB4F1BC}" type="datetimeFigureOut">
              <a:rPr lang="en-US" smtClean="0"/>
              <a:t>10/25/2012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64253-EE56-4E8E-A856-C950CFE10F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EC638-C0F2-4902-A54F-5504CAB4F1BC}" type="datetimeFigureOut">
              <a:rPr lang="en-US" smtClean="0"/>
              <a:t>10/25/2012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64253-EE56-4E8E-A856-C950CFE10F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EC638-C0F2-4902-A54F-5504CAB4F1BC}" type="datetimeFigureOut">
              <a:rPr lang="en-US" smtClean="0"/>
              <a:t>10/25/2012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64253-EE56-4E8E-A856-C950CFE10F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9EC638-C0F2-4902-A54F-5504CAB4F1BC}" type="datetimeFigureOut">
              <a:rPr lang="en-US" smtClean="0"/>
              <a:t>10/25/2012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564253-EE56-4E8E-A856-C950CFE10F2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9EC638-C0F2-4902-A54F-5504CAB4F1BC}" type="datetimeFigureOut">
              <a:rPr lang="en-US" smtClean="0"/>
              <a:t>10/25/2012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564253-EE56-4E8E-A856-C950CFE10F2B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US" sz="8000" b="1" dirty="0" smtClean="0">
                <a:latin typeface="CordiaUPC" pitchFamily="34" charset="-34"/>
                <a:cs typeface="CordiaUPC" pitchFamily="34" charset="-34"/>
              </a:rPr>
              <a:t>Growth Effect of FSL</a:t>
            </a:r>
            <a:br>
              <a:rPr lang="en-US" sz="8000" b="1" dirty="0" smtClean="0">
                <a:latin typeface="CordiaUPC" pitchFamily="34" charset="-34"/>
                <a:cs typeface="CordiaUPC" pitchFamily="34" charset="-34"/>
              </a:rPr>
            </a:br>
            <a:r>
              <a:rPr lang="en-US" sz="4800" b="1" dirty="0" smtClean="0">
                <a:latin typeface="CordiaUPC" pitchFamily="34" charset="-34"/>
                <a:cs typeface="CordiaUPC" pitchFamily="34" charset="-34"/>
              </a:rPr>
              <a:t>“Does FSL Spur Growth?” </a:t>
            </a:r>
            <a:r>
              <a:rPr lang="en-US" sz="4800" b="1" dirty="0" err="1" smtClean="0">
                <a:latin typeface="CordiaUPC" pitchFamily="34" charset="-34"/>
                <a:cs typeface="CordiaUPC" pitchFamily="34" charset="-34"/>
              </a:rPr>
              <a:t>Geert</a:t>
            </a:r>
            <a:r>
              <a:rPr lang="en-US" sz="4800" b="1" dirty="0" smtClean="0">
                <a:latin typeface="CordiaUPC" pitchFamily="34" charset="-34"/>
                <a:cs typeface="CordiaUPC" pitchFamily="34" charset="-34"/>
              </a:rPr>
              <a:t> </a:t>
            </a:r>
            <a:r>
              <a:rPr lang="en-US" sz="4800" b="1" dirty="0" err="1" smtClean="0">
                <a:latin typeface="CordiaUPC" pitchFamily="34" charset="-34"/>
                <a:cs typeface="CordiaUPC" pitchFamily="34" charset="-34"/>
              </a:rPr>
              <a:t>Bekaert</a:t>
            </a:r>
            <a:r>
              <a:rPr lang="en-US" sz="4800" b="1" dirty="0" smtClean="0">
                <a:latin typeface="CordiaUPC" pitchFamily="34" charset="-34"/>
                <a:cs typeface="CordiaUPC" pitchFamily="34" charset="-34"/>
              </a:rPr>
              <a:t>, Campbell Harvey, Christian </a:t>
            </a:r>
            <a:r>
              <a:rPr lang="en-US" sz="4800" b="1" dirty="0" err="1" smtClean="0">
                <a:latin typeface="CordiaUPC" pitchFamily="34" charset="-34"/>
                <a:cs typeface="CordiaUPC" pitchFamily="34" charset="-34"/>
              </a:rPr>
              <a:t>Lundbald</a:t>
            </a:r>
            <a:r>
              <a:rPr lang="en-US" sz="4800" b="1" dirty="0" smtClean="0">
                <a:latin typeface="CordiaUPC" pitchFamily="34" charset="-34"/>
                <a:cs typeface="CordiaUPC" pitchFamily="34" charset="-34"/>
              </a:rPr>
              <a:t>, </a:t>
            </a:r>
            <a:br>
              <a:rPr lang="en-US" sz="4800" b="1" dirty="0" smtClean="0">
                <a:latin typeface="CordiaUPC" pitchFamily="34" charset="-34"/>
                <a:cs typeface="CordiaUPC" pitchFamily="34" charset="-34"/>
              </a:rPr>
            </a:br>
            <a:r>
              <a:rPr lang="en-US" sz="4800" b="1" dirty="0" smtClean="0">
                <a:latin typeface="CordiaUPC" pitchFamily="34" charset="-34"/>
                <a:cs typeface="CordiaUPC" pitchFamily="34" charset="-34"/>
              </a:rPr>
              <a:t>NBER No 8245, 2001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600200"/>
            <a:ext cx="9144000" cy="1143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4800" b="1" dirty="0" smtClean="0">
                <a:latin typeface="CordiaUPC" pitchFamily="34" charset="-34"/>
                <a:cs typeface="CordiaUPC" pitchFamily="34" charset="-34"/>
              </a:rPr>
              <a:t>Financial Sector Liberalization (FSL)</a:t>
            </a:r>
            <a:br>
              <a:rPr lang="en-US" sz="4800" b="1" dirty="0" smtClean="0">
                <a:latin typeface="CordiaUPC" pitchFamily="34" charset="-34"/>
                <a:cs typeface="CordiaUPC" pitchFamily="34" charset="-34"/>
              </a:rPr>
            </a:br>
            <a:r>
              <a:rPr lang="en-US" sz="4800" b="1" dirty="0" smtClean="0">
                <a:latin typeface="CordiaUPC" pitchFamily="34" charset="-34"/>
                <a:cs typeface="CordiaUPC" pitchFamily="34" charset="-34"/>
              </a:rPr>
              <a:t>Domestic Financial Liberalization (DFL) and Capital Account Liberalization (KAL)</a:t>
            </a:r>
            <a:br>
              <a:rPr lang="en-US" sz="4800" b="1" dirty="0" smtClean="0">
                <a:latin typeface="CordiaUPC" pitchFamily="34" charset="-34"/>
                <a:cs typeface="CordiaUPC" pitchFamily="34" charset="-34"/>
              </a:rPr>
            </a:br>
            <a:endParaRPr lang="en-US" sz="4800" b="1" dirty="0" smtClean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3124200"/>
            <a:ext cx="9144000" cy="4419600"/>
          </a:xfrm>
        </p:spPr>
        <p:txBody>
          <a:bodyPr/>
          <a:lstStyle/>
          <a:p>
            <a:pPr marL="457200" indent="-457200" eaLnBrk="1" hangingPunct="1">
              <a:lnSpc>
                <a:spcPct val="75000"/>
              </a:lnSpc>
              <a:spcBef>
                <a:spcPct val="0"/>
              </a:spcBef>
              <a:buFontTx/>
              <a:buNone/>
            </a:pPr>
            <a:r>
              <a:rPr lang="en-US" sz="4000" dirty="0" smtClean="0">
                <a:latin typeface="CordiaUPC" pitchFamily="34" charset="-34"/>
                <a:cs typeface="CordiaUPC" pitchFamily="34" charset="-34"/>
              </a:rPr>
              <a:t>FSL promises: </a:t>
            </a:r>
          </a:p>
          <a:p>
            <a:pPr marL="457200" indent="-457200" eaLnBrk="1" hangingPunct="1">
              <a:lnSpc>
                <a:spcPct val="75000"/>
              </a:lnSpc>
              <a:spcBef>
                <a:spcPct val="0"/>
              </a:spcBef>
              <a:buFontTx/>
              <a:buAutoNum type="arabicPeriod"/>
            </a:pPr>
            <a:r>
              <a:rPr lang="en-US" sz="4000" dirty="0" smtClean="0">
                <a:latin typeface="CordiaUPC" pitchFamily="34" charset="-34"/>
                <a:cs typeface="CordiaUPC" pitchFamily="34" charset="-34"/>
              </a:rPr>
              <a:t>Improvement in global capital allocation</a:t>
            </a:r>
          </a:p>
          <a:p>
            <a:pPr marL="457200" indent="-457200" eaLnBrk="1" hangingPunct="1">
              <a:lnSpc>
                <a:spcPct val="75000"/>
              </a:lnSpc>
              <a:spcBef>
                <a:spcPct val="0"/>
              </a:spcBef>
              <a:buFontTx/>
              <a:buAutoNum type="arabicPeriod"/>
            </a:pPr>
            <a:r>
              <a:rPr lang="en-US" sz="4000" dirty="0" smtClean="0">
                <a:latin typeface="CordiaUPC" pitchFamily="34" charset="-34"/>
                <a:cs typeface="CordiaUPC" pitchFamily="34" charset="-34"/>
              </a:rPr>
              <a:t>Enhance opportunities to savers and investors that will lead to an improved macroeconomic performance</a:t>
            </a:r>
          </a:p>
          <a:p>
            <a:pPr marL="457200" indent="-457200" eaLnBrk="1" hangingPunct="1">
              <a:lnSpc>
                <a:spcPct val="75000"/>
              </a:lnSpc>
              <a:spcBef>
                <a:spcPct val="0"/>
              </a:spcBef>
              <a:buFontTx/>
              <a:buAutoNum type="arabicPeriod"/>
            </a:pPr>
            <a:r>
              <a:rPr lang="en-US" sz="4000" dirty="0" smtClean="0">
                <a:latin typeface="CordiaUPC" pitchFamily="34" charset="-34"/>
                <a:cs typeface="CordiaUPC" pitchFamily="34" charset="-34"/>
              </a:rPr>
              <a:t>Create more instruments, e.g., derivatives</a:t>
            </a:r>
          </a:p>
          <a:p>
            <a:pPr marL="457200" indent="-457200" eaLnBrk="1" hangingPunct="1">
              <a:lnSpc>
                <a:spcPct val="75000"/>
              </a:lnSpc>
              <a:spcBef>
                <a:spcPct val="0"/>
              </a:spcBef>
              <a:buFontTx/>
              <a:buAutoNum type="arabicPeriod"/>
            </a:pPr>
            <a:r>
              <a:rPr lang="en-US" sz="4000" dirty="0" smtClean="0">
                <a:latin typeface="CordiaUPC" pitchFamily="34" charset="-34"/>
                <a:cs typeface="CordiaUPC" pitchFamily="34" charset="-34"/>
              </a:rPr>
              <a:t>Force government to bear a “healthy discipline” for macroeconomic stability.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295400"/>
            <a:ext cx="9144000" cy="5562600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75000"/>
              </a:lnSpc>
              <a:spcBef>
                <a:spcPct val="0"/>
              </a:spcBef>
            </a:pPr>
            <a:r>
              <a:rPr lang="en-US" sz="4000" b="1" u="sng" dirty="0" smtClean="0">
                <a:latin typeface="CordiaUPC" pitchFamily="34" charset="-34"/>
                <a:cs typeface="CordiaUPC" pitchFamily="34" charset="-34"/>
              </a:rPr>
              <a:t>DFL:</a:t>
            </a:r>
            <a:r>
              <a:rPr lang="en-US" sz="4000" dirty="0" smtClean="0">
                <a:latin typeface="CordiaUPC" pitchFamily="34" charset="-34"/>
                <a:cs typeface="CordiaUPC" pitchFamily="34" charset="-34"/>
              </a:rPr>
              <a:t> Two important policies are: (1) lower the reserve requirement (</a:t>
            </a:r>
            <a:r>
              <a:rPr lang="en-US" sz="4000" dirty="0" err="1" smtClean="0">
                <a:latin typeface="CordiaUPC" pitchFamily="34" charset="-34"/>
                <a:cs typeface="CordiaUPC" pitchFamily="34" charset="-34"/>
              </a:rPr>
              <a:t>rr</a:t>
            </a:r>
            <a:r>
              <a:rPr lang="en-US" sz="4000" dirty="0" smtClean="0">
                <a:latin typeface="CordiaUPC" pitchFamily="34" charset="-34"/>
                <a:cs typeface="CordiaUPC" pitchFamily="34" charset="-34"/>
              </a:rPr>
              <a:t>); and (2) raise competition in the banking sector. The idea is, </a:t>
            </a:r>
            <a:r>
              <a:rPr lang="en-US" sz="4000" b="1" i="1" dirty="0" smtClean="0">
                <a:solidFill>
                  <a:srgbClr val="FF0000"/>
                </a:solidFill>
                <a:latin typeface="CordiaUPC" pitchFamily="34" charset="-34"/>
                <a:cs typeface="CordiaUPC" pitchFamily="34" charset="-34"/>
              </a:rPr>
              <a:t>lowering </a:t>
            </a:r>
            <a:r>
              <a:rPr lang="en-US" sz="4000" b="1" i="1" dirty="0" err="1" smtClean="0">
                <a:solidFill>
                  <a:srgbClr val="FF0000"/>
                </a:solidFill>
                <a:latin typeface="CordiaUPC" pitchFamily="34" charset="-34"/>
                <a:cs typeface="CordiaUPC" pitchFamily="34" charset="-34"/>
              </a:rPr>
              <a:t>rr</a:t>
            </a:r>
            <a:r>
              <a:rPr lang="en-US" sz="4000" b="1" i="1" dirty="0" smtClean="0">
                <a:solidFill>
                  <a:srgbClr val="FF0000"/>
                </a:solidFill>
                <a:latin typeface="CordiaUPC" pitchFamily="34" charset="-34"/>
                <a:cs typeface="CordiaUPC" pitchFamily="34" charset="-34"/>
              </a:rPr>
              <a:t> will increase credits, and increased competition will raise efficiency</a:t>
            </a:r>
            <a:r>
              <a:rPr lang="en-US" sz="4000" dirty="0" smtClean="0">
                <a:latin typeface="CordiaUPC" pitchFamily="34" charset="-34"/>
                <a:cs typeface="CordiaUPC" pitchFamily="34" charset="-34"/>
              </a:rPr>
              <a:t>, hence better intermediaries and better credit allocation.</a:t>
            </a:r>
          </a:p>
          <a:p>
            <a:pPr eaLnBrk="1" hangingPunct="1">
              <a:lnSpc>
                <a:spcPct val="75000"/>
              </a:lnSpc>
              <a:spcBef>
                <a:spcPct val="0"/>
              </a:spcBef>
            </a:pPr>
            <a:r>
              <a:rPr lang="en-US" sz="4000" b="1" u="sng" dirty="0" smtClean="0">
                <a:latin typeface="CordiaUPC" pitchFamily="34" charset="-34"/>
                <a:cs typeface="CordiaUPC" pitchFamily="34" charset="-34"/>
              </a:rPr>
              <a:t>KAL:</a:t>
            </a:r>
            <a:r>
              <a:rPr lang="en-US" sz="4000" dirty="0" smtClean="0">
                <a:latin typeface="CordiaUPC" pitchFamily="34" charset="-34"/>
                <a:cs typeface="CordiaUPC" pitchFamily="34" charset="-34"/>
              </a:rPr>
              <a:t> liberalizing capital account </a:t>
            </a:r>
            <a:r>
              <a:rPr lang="en-US" sz="4000" i="1" dirty="0" smtClean="0">
                <a:latin typeface="CordiaUPC" pitchFamily="34" charset="-34"/>
                <a:cs typeface="CordiaUPC" pitchFamily="34" charset="-34"/>
              </a:rPr>
              <a:t>will let </a:t>
            </a:r>
            <a:r>
              <a:rPr lang="en-US" sz="4000" b="1" i="1" dirty="0" smtClean="0">
                <a:solidFill>
                  <a:srgbClr val="FF0000"/>
                </a:solidFill>
                <a:latin typeface="CordiaUPC" pitchFamily="34" charset="-34"/>
                <a:cs typeface="CordiaUPC" pitchFamily="34" charset="-34"/>
              </a:rPr>
              <a:t>capital to flow more easily to be channeled through domestic intermediaries (either banks or firms), allowing more competition</a:t>
            </a:r>
            <a:r>
              <a:rPr lang="en-US" sz="4000" i="1" dirty="0" smtClean="0">
                <a:latin typeface="CordiaUPC" pitchFamily="34" charset="-34"/>
                <a:cs typeface="CordiaUPC" pitchFamily="34" charset="-34"/>
              </a:rPr>
              <a:t>.</a:t>
            </a:r>
            <a:r>
              <a:rPr lang="en-US" sz="4000" dirty="0" smtClean="0">
                <a:latin typeface="CordiaUPC" pitchFamily="34" charset="-34"/>
                <a:cs typeface="CordiaUPC" pitchFamily="34" charset="-34"/>
              </a:rPr>
              <a:t> In either case, pressures for higher efficiency in domestic banks are introduced, including greater willingness to take </a:t>
            </a:r>
            <a:r>
              <a:rPr lang="en-US" sz="4000" dirty="0" err="1" smtClean="0">
                <a:latin typeface="CordiaUPC" pitchFamily="34" charset="-34"/>
                <a:cs typeface="CordiaUPC" pitchFamily="34" charset="-34"/>
              </a:rPr>
              <a:t>forex</a:t>
            </a:r>
            <a:r>
              <a:rPr lang="en-US" sz="4000" dirty="0" smtClean="0">
                <a:latin typeface="CordiaUPC" pitchFamily="34" charset="-34"/>
                <a:cs typeface="CordiaUPC" pitchFamily="34" charset="-34"/>
              </a:rPr>
              <a:t> risks. KAL can also detect policy inconsistencies. </a:t>
            </a:r>
          </a:p>
          <a:p>
            <a:pPr eaLnBrk="1" hangingPunct="1">
              <a:lnSpc>
                <a:spcPct val="90000"/>
              </a:lnSpc>
            </a:pPr>
            <a:endParaRPr lang="en-US" sz="4000" dirty="0" smtClean="0">
              <a:latin typeface="CordiaUPC" pitchFamily="34" charset="-34"/>
              <a:cs typeface="CordiaUPC" pitchFamily="34" charset="-34"/>
            </a:endParaRPr>
          </a:p>
        </p:txBody>
      </p:sp>
      <p:sp>
        <p:nvSpPr>
          <p:cNvPr id="17411" name="Rectangle 4"/>
          <p:cNvSpPr>
            <a:spLocks noGrp="1" noChangeArrowheads="1"/>
          </p:cNvSpPr>
          <p:nvPr>
            <p:ph type="title"/>
          </p:nvPr>
        </p:nvSpPr>
        <p:spPr>
          <a:xfrm>
            <a:off x="0" y="304800"/>
            <a:ext cx="9144000" cy="1143000"/>
          </a:xfrm>
          <a:noFill/>
        </p:spPr>
        <p:txBody>
          <a:bodyPr>
            <a:normAutofit fontScale="90000"/>
          </a:bodyPr>
          <a:lstStyle/>
          <a:p>
            <a:pPr eaLnBrk="1" hangingPunct="1"/>
            <a:r>
              <a:rPr lang="en-US" sz="3800" b="1" dirty="0" smtClean="0">
                <a:latin typeface="CordiaUPC" pitchFamily="34" charset="-34"/>
                <a:cs typeface="CordiaUPC" pitchFamily="34" charset="-34"/>
              </a:rPr>
              <a:t>Domestic Financial Liberalization (DFL) and </a:t>
            </a:r>
            <a:br>
              <a:rPr lang="en-US" sz="3800" b="1" dirty="0" smtClean="0">
                <a:latin typeface="CordiaUPC" pitchFamily="34" charset="-34"/>
                <a:cs typeface="CordiaUPC" pitchFamily="34" charset="-34"/>
              </a:rPr>
            </a:br>
            <a:r>
              <a:rPr lang="en-US" sz="3800" b="1" dirty="0" smtClean="0">
                <a:latin typeface="CordiaUPC" pitchFamily="34" charset="-34"/>
                <a:cs typeface="CordiaUPC" pitchFamily="34" charset="-34"/>
              </a:rPr>
              <a:t>Capital Account Liberalization (KAL)</a:t>
            </a:r>
            <a:r>
              <a:rPr lang="en-US" dirty="0" smtClean="0">
                <a:latin typeface="Berlin Sans FB" pitchFamily="34" charset="0"/>
              </a:rPr>
              <a:t/>
            </a:r>
            <a:br>
              <a:rPr lang="en-US" dirty="0" smtClean="0">
                <a:latin typeface="Berlin Sans FB" pitchFamily="34" charset="0"/>
              </a:rPr>
            </a:br>
            <a:endParaRPr lang="en-US" dirty="0" smtClean="0">
              <a:latin typeface="Berlin Sans FB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85800" y="-533400"/>
            <a:ext cx="11612563" cy="777240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8435" name="Line 3"/>
          <p:cNvSpPr>
            <a:spLocks noChangeShapeType="1"/>
          </p:cNvSpPr>
          <p:nvPr/>
        </p:nvSpPr>
        <p:spPr bwMode="auto">
          <a:xfrm>
            <a:off x="5943600" y="381000"/>
            <a:ext cx="6858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36" name="Line 4"/>
          <p:cNvSpPr>
            <a:spLocks noChangeShapeType="1"/>
          </p:cNvSpPr>
          <p:nvPr/>
        </p:nvSpPr>
        <p:spPr bwMode="auto">
          <a:xfrm>
            <a:off x="5943600" y="381000"/>
            <a:ext cx="0" cy="47244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37" name="Line 5"/>
          <p:cNvSpPr>
            <a:spLocks noChangeShapeType="1"/>
          </p:cNvSpPr>
          <p:nvPr/>
        </p:nvSpPr>
        <p:spPr bwMode="auto">
          <a:xfrm>
            <a:off x="5943600" y="5105400"/>
            <a:ext cx="7620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18438" name="Line 6"/>
          <p:cNvSpPr>
            <a:spLocks noChangeShapeType="1"/>
          </p:cNvSpPr>
          <p:nvPr/>
        </p:nvSpPr>
        <p:spPr bwMode="auto">
          <a:xfrm>
            <a:off x="6629400" y="381000"/>
            <a:ext cx="0" cy="47244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533400" y="-2514600"/>
            <a:ext cx="9906000" cy="1226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</p:pic>
      <p:sp>
        <p:nvSpPr>
          <p:cNvPr id="19459" name="Line 4"/>
          <p:cNvSpPr>
            <a:spLocks noChangeShapeType="1"/>
          </p:cNvSpPr>
          <p:nvPr/>
        </p:nvSpPr>
        <p:spPr bwMode="auto">
          <a:xfrm>
            <a:off x="6934200" y="5029200"/>
            <a:ext cx="2209800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85800" y="-838200"/>
            <a:ext cx="11079163" cy="906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Line 3"/>
          <p:cNvSpPr>
            <a:spLocks noChangeShapeType="1"/>
          </p:cNvSpPr>
          <p:nvPr/>
        </p:nvSpPr>
        <p:spPr bwMode="auto">
          <a:xfrm>
            <a:off x="1981200" y="2971800"/>
            <a:ext cx="22860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484" name="Line 5"/>
          <p:cNvSpPr>
            <a:spLocks noChangeShapeType="1"/>
          </p:cNvSpPr>
          <p:nvPr/>
        </p:nvSpPr>
        <p:spPr bwMode="auto">
          <a:xfrm>
            <a:off x="7010400" y="2895600"/>
            <a:ext cx="21336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485" name="Line 8"/>
          <p:cNvSpPr>
            <a:spLocks noChangeShapeType="1"/>
          </p:cNvSpPr>
          <p:nvPr/>
        </p:nvSpPr>
        <p:spPr bwMode="auto">
          <a:xfrm>
            <a:off x="7010400" y="3505200"/>
            <a:ext cx="21336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486" name="Line 10"/>
          <p:cNvSpPr>
            <a:spLocks noChangeShapeType="1"/>
          </p:cNvSpPr>
          <p:nvPr/>
        </p:nvSpPr>
        <p:spPr bwMode="auto">
          <a:xfrm>
            <a:off x="9144000" y="2895600"/>
            <a:ext cx="0" cy="6096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487" name="Line 11"/>
          <p:cNvSpPr>
            <a:spLocks noChangeShapeType="1"/>
          </p:cNvSpPr>
          <p:nvPr/>
        </p:nvSpPr>
        <p:spPr bwMode="auto">
          <a:xfrm>
            <a:off x="7010400" y="2895600"/>
            <a:ext cx="0" cy="6096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488" name="Line 12"/>
          <p:cNvSpPr>
            <a:spLocks noChangeShapeType="1"/>
          </p:cNvSpPr>
          <p:nvPr/>
        </p:nvSpPr>
        <p:spPr bwMode="auto">
          <a:xfrm>
            <a:off x="2057400" y="6477000"/>
            <a:ext cx="21336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0489" name="Line 13"/>
          <p:cNvSpPr>
            <a:spLocks noChangeShapeType="1"/>
          </p:cNvSpPr>
          <p:nvPr/>
        </p:nvSpPr>
        <p:spPr bwMode="auto">
          <a:xfrm>
            <a:off x="7010400" y="6477000"/>
            <a:ext cx="21336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57200" y="-2819400"/>
            <a:ext cx="9601200" cy="1249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Line 3"/>
          <p:cNvSpPr>
            <a:spLocks noChangeShapeType="1"/>
          </p:cNvSpPr>
          <p:nvPr/>
        </p:nvSpPr>
        <p:spPr bwMode="auto">
          <a:xfrm>
            <a:off x="1905000" y="6477000"/>
            <a:ext cx="22098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1508" name="Line 4"/>
          <p:cNvSpPr>
            <a:spLocks noChangeShapeType="1"/>
          </p:cNvSpPr>
          <p:nvPr/>
        </p:nvSpPr>
        <p:spPr bwMode="auto">
          <a:xfrm>
            <a:off x="6858000" y="6477000"/>
            <a:ext cx="20574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09600" y="-1066800"/>
            <a:ext cx="10545763" cy="10393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Line 3"/>
          <p:cNvSpPr>
            <a:spLocks noChangeShapeType="1"/>
          </p:cNvSpPr>
          <p:nvPr/>
        </p:nvSpPr>
        <p:spPr bwMode="auto">
          <a:xfrm>
            <a:off x="1905000" y="5715000"/>
            <a:ext cx="25146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2532" name="Line 4"/>
          <p:cNvSpPr>
            <a:spLocks noChangeShapeType="1"/>
          </p:cNvSpPr>
          <p:nvPr/>
        </p:nvSpPr>
        <p:spPr bwMode="auto">
          <a:xfrm>
            <a:off x="5943600" y="6629400"/>
            <a:ext cx="27432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90600" y="-1371600"/>
            <a:ext cx="11231563" cy="1104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Line 3"/>
          <p:cNvSpPr>
            <a:spLocks noChangeShapeType="1"/>
          </p:cNvSpPr>
          <p:nvPr/>
        </p:nvSpPr>
        <p:spPr bwMode="auto">
          <a:xfrm>
            <a:off x="2895600" y="3352800"/>
            <a:ext cx="15240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556" name="Line 4"/>
          <p:cNvSpPr>
            <a:spLocks noChangeShapeType="1"/>
          </p:cNvSpPr>
          <p:nvPr/>
        </p:nvSpPr>
        <p:spPr bwMode="auto">
          <a:xfrm>
            <a:off x="7543800" y="3352800"/>
            <a:ext cx="16002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557" name="Line 5"/>
          <p:cNvSpPr>
            <a:spLocks noChangeShapeType="1"/>
          </p:cNvSpPr>
          <p:nvPr/>
        </p:nvSpPr>
        <p:spPr bwMode="auto">
          <a:xfrm>
            <a:off x="2895600" y="6629400"/>
            <a:ext cx="15240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3558" name="Line 6"/>
          <p:cNvSpPr>
            <a:spLocks noChangeShapeType="1"/>
          </p:cNvSpPr>
          <p:nvPr/>
        </p:nvSpPr>
        <p:spPr bwMode="auto">
          <a:xfrm>
            <a:off x="7467600" y="6629400"/>
            <a:ext cx="16764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43000" y="-1676400"/>
            <a:ext cx="11307763" cy="1082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90600" y="-1524000"/>
            <a:ext cx="11307763" cy="1051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Line 3"/>
          <p:cNvSpPr>
            <a:spLocks noChangeShapeType="1"/>
          </p:cNvSpPr>
          <p:nvPr/>
        </p:nvSpPr>
        <p:spPr bwMode="auto">
          <a:xfrm>
            <a:off x="2209800" y="3352800"/>
            <a:ext cx="19812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04" name="Line 4"/>
          <p:cNvSpPr>
            <a:spLocks noChangeShapeType="1"/>
          </p:cNvSpPr>
          <p:nvPr/>
        </p:nvSpPr>
        <p:spPr bwMode="auto">
          <a:xfrm>
            <a:off x="6553200" y="3352800"/>
            <a:ext cx="20574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05" name="Line 5"/>
          <p:cNvSpPr>
            <a:spLocks noChangeShapeType="1"/>
          </p:cNvSpPr>
          <p:nvPr/>
        </p:nvSpPr>
        <p:spPr bwMode="auto">
          <a:xfrm>
            <a:off x="2209800" y="6629400"/>
            <a:ext cx="19050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  <p:sp>
        <p:nvSpPr>
          <p:cNvPr id="25606" name="Line 6"/>
          <p:cNvSpPr>
            <a:spLocks noChangeShapeType="1"/>
          </p:cNvSpPr>
          <p:nvPr/>
        </p:nvSpPr>
        <p:spPr bwMode="auto">
          <a:xfrm>
            <a:off x="6629400" y="6629400"/>
            <a:ext cx="1981200" cy="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371600" y="-1066800"/>
            <a:ext cx="11887200" cy="982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219200" y="-1676400"/>
            <a:ext cx="11231563" cy="1181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43000" y="-1143000"/>
            <a:ext cx="11460163" cy="876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914400" y="-1905000"/>
            <a:ext cx="11460163" cy="12801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>
          <a:xfrm>
            <a:off x="533400" y="381000"/>
            <a:ext cx="7772400" cy="5334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6000" b="1" dirty="0" smtClean="0">
                <a:latin typeface="CordiaUPC" pitchFamily="34" charset="-34"/>
                <a:cs typeface="CordiaUPC" pitchFamily="34" charset="-34"/>
              </a:rPr>
              <a:t>Findings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1143000"/>
            <a:ext cx="9144000" cy="62484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spcBef>
                <a:spcPct val="0"/>
              </a:spcBef>
            </a:pPr>
            <a:r>
              <a:rPr lang="en-US" sz="3300" b="1" dirty="0" smtClean="0">
                <a:solidFill>
                  <a:srgbClr val="FF0000"/>
                </a:solidFill>
                <a:latin typeface="CordiaUPC" pitchFamily="34" charset="-34"/>
                <a:cs typeface="CordiaUPC" pitchFamily="34" charset="-34"/>
              </a:rPr>
              <a:t>70% of FSL effect on growth takes place in the 5 years following FSL</a:t>
            </a:r>
            <a:r>
              <a:rPr lang="en-US" sz="3300" dirty="0" smtClean="0">
                <a:latin typeface="CordiaUPC" pitchFamily="34" charset="-34"/>
                <a:cs typeface="CordiaUPC" pitchFamily="34" charset="-34"/>
              </a:rPr>
              <a:t>, and the effect is not permanent </a:t>
            </a:r>
          </a:p>
          <a:p>
            <a:pPr eaLnBrk="1" hangingPunct="1">
              <a:lnSpc>
                <a:spcPct val="80000"/>
              </a:lnSpc>
              <a:spcBef>
                <a:spcPct val="0"/>
              </a:spcBef>
            </a:pPr>
            <a:r>
              <a:rPr lang="en-US" sz="3300" dirty="0" smtClean="0">
                <a:latin typeface="CordiaUPC" pitchFamily="34" charset="-34"/>
                <a:cs typeface="CordiaUPC" pitchFamily="34" charset="-34"/>
              </a:rPr>
              <a:t>FSL is associated with </a:t>
            </a:r>
            <a:r>
              <a:rPr lang="en-US" sz="3300" b="1" dirty="0" smtClean="0">
                <a:solidFill>
                  <a:srgbClr val="FF0000"/>
                </a:solidFill>
                <a:latin typeface="CordiaUPC" pitchFamily="34" charset="-34"/>
                <a:cs typeface="CordiaUPC" pitchFamily="34" charset="-34"/>
              </a:rPr>
              <a:t>0.83% to 1.13% </a:t>
            </a:r>
            <a:r>
              <a:rPr lang="en-US" sz="3300" dirty="0" smtClean="0">
                <a:latin typeface="CordiaUPC" pitchFamily="34" charset="-34"/>
                <a:cs typeface="CordiaUPC" pitchFamily="34" charset="-34"/>
              </a:rPr>
              <a:t>of real per-capita GDP growth, although FSL also tends to lead to a </a:t>
            </a:r>
            <a:r>
              <a:rPr lang="en-US" sz="3300" b="1" dirty="0" smtClean="0">
                <a:solidFill>
                  <a:srgbClr val="FF0000"/>
                </a:solidFill>
                <a:latin typeface="CordiaUPC" pitchFamily="34" charset="-34"/>
                <a:cs typeface="CordiaUPC" pitchFamily="34" charset="-34"/>
              </a:rPr>
              <a:t>widening current account deficit </a:t>
            </a:r>
          </a:p>
          <a:p>
            <a:pPr eaLnBrk="1" hangingPunct="1">
              <a:lnSpc>
                <a:spcPct val="80000"/>
              </a:lnSpc>
              <a:spcBef>
                <a:spcPct val="0"/>
              </a:spcBef>
            </a:pPr>
            <a:r>
              <a:rPr lang="en-US" sz="3300" dirty="0" smtClean="0">
                <a:latin typeface="CordiaUPC" pitchFamily="34" charset="-34"/>
                <a:cs typeface="CordiaUPC" pitchFamily="34" charset="-34"/>
              </a:rPr>
              <a:t>When using insider-trading prosecution (enforcement), the results are significant and positive, and the FSL coefficient survives. </a:t>
            </a:r>
          </a:p>
          <a:p>
            <a:pPr eaLnBrk="1" hangingPunct="1">
              <a:lnSpc>
                <a:spcPct val="80000"/>
              </a:lnSpc>
              <a:spcBef>
                <a:spcPct val="0"/>
              </a:spcBef>
            </a:pPr>
            <a:r>
              <a:rPr lang="en-US" sz="3300" dirty="0" smtClean="0">
                <a:latin typeface="CordiaUPC" pitchFamily="34" charset="-34"/>
                <a:cs typeface="CordiaUPC" pitchFamily="34" charset="-34"/>
              </a:rPr>
              <a:t>Foreign ownership is important to raise FSL benefit</a:t>
            </a:r>
          </a:p>
          <a:p>
            <a:pPr eaLnBrk="1" hangingPunct="1">
              <a:lnSpc>
                <a:spcPct val="80000"/>
              </a:lnSpc>
              <a:spcBef>
                <a:spcPct val="0"/>
              </a:spcBef>
            </a:pPr>
            <a:r>
              <a:rPr lang="en-US" sz="3300" dirty="0" smtClean="0">
                <a:latin typeface="CordiaUPC" pitchFamily="34" charset="-34"/>
                <a:cs typeface="CordiaUPC" pitchFamily="34" charset="-34"/>
              </a:rPr>
              <a:t>FSL is not spuriously accounted for by macroeconomic reforms and does not reflect a business cycle effect.</a:t>
            </a:r>
          </a:p>
          <a:p>
            <a:pPr eaLnBrk="1" hangingPunct="1">
              <a:lnSpc>
                <a:spcPct val="80000"/>
              </a:lnSpc>
              <a:spcBef>
                <a:spcPct val="0"/>
              </a:spcBef>
            </a:pPr>
            <a:r>
              <a:rPr lang="en-US" sz="3300" dirty="0" smtClean="0">
                <a:latin typeface="CordiaUPC" pitchFamily="34" charset="-34"/>
                <a:cs typeface="CordiaUPC" pitchFamily="34" charset="-34"/>
              </a:rPr>
              <a:t>Although FSL further fin development, measures of fin development fail to fully drive out the FSL effect</a:t>
            </a:r>
          </a:p>
          <a:p>
            <a:pPr eaLnBrk="1" hangingPunct="1">
              <a:lnSpc>
                <a:spcPct val="80000"/>
              </a:lnSpc>
              <a:spcBef>
                <a:spcPct val="0"/>
              </a:spcBef>
            </a:pPr>
            <a:r>
              <a:rPr lang="en-US" sz="3300" dirty="0" smtClean="0">
                <a:latin typeface="CordiaUPC" pitchFamily="34" charset="-34"/>
                <a:cs typeface="CordiaUPC" pitchFamily="34" charset="-34"/>
              </a:rPr>
              <a:t>A large secondary SER, a small government sector, and </a:t>
            </a:r>
            <a:r>
              <a:rPr lang="en-US" sz="3300" b="1" dirty="0" smtClean="0">
                <a:solidFill>
                  <a:srgbClr val="FF0000"/>
                </a:solidFill>
                <a:latin typeface="CordiaUPC" pitchFamily="34" charset="-34"/>
                <a:cs typeface="CordiaUPC" pitchFamily="34" charset="-34"/>
              </a:rPr>
              <a:t>Anglo </a:t>
            </a:r>
            <a:r>
              <a:rPr lang="en-US" sz="3300" b="1" dirty="0" err="1" smtClean="0">
                <a:solidFill>
                  <a:srgbClr val="FF0000"/>
                </a:solidFill>
                <a:latin typeface="CordiaUPC" pitchFamily="34" charset="-34"/>
                <a:cs typeface="CordiaUPC" pitchFamily="34" charset="-34"/>
              </a:rPr>
              <a:t>saxon</a:t>
            </a:r>
            <a:r>
              <a:rPr lang="en-US" sz="3300" b="1" dirty="0" smtClean="0">
                <a:solidFill>
                  <a:srgbClr val="FF0000"/>
                </a:solidFill>
                <a:latin typeface="CordiaUPC" pitchFamily="34" charset="-34"/>
                <a:cs typeface="CordiaUPC" pitchFamily="34" charset="-34"/>
              </a:rPr>
              <a:t> legal system enhance FSL effect</a:t>
            </a:r>
          </a:p>
          <a:p>
            <a:pPr eaLnBrk="1" hangingPunct="1">
              <a:lnSpc>
                <a:spcPct val="80000"/>
              </a:lnSpc>
              <a:spcBef>
                <a:spcPct val="0"/>
              </a:spcBef>
            </a:pPr>
            <a:endParaRPr lang="en-US" sz="3300" dirty="0" smtClean="0">
              <a:latin typeface="CordiaUPC" pitchFamily="34" charset="-34"/>
              <a:cs typeface="CordiaUPC" pitchFamily="34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>
          <a:xfrm>
            <a:off x="685800" y="0"/>
            <a:ext cx="7772400" cy="762000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sz="6000" b="1" dirty="0" smtClean="0">
                <a:latin typeface="CordiaUPC" pitchFamily="34" charset="-34"/>
                <a:cs typeface="CordiaUPC" pitchFamily="34" charset="-34"/>
              </a:rPr>
              <a:t>In Short……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0" y="838200"/>
            <a:ext cx="9144000" cy="5867400"/>
          </a:xfrm>
        </p:spPr>
        <p:txBody>
          <a:bodyPr>
            <a:normAutofit fontScale="92500" lnSpcReduction="10000"/>
          </a:bodyPr>
          <a:lstStyle/>
          <a:p>
            <a:pPr eaLnBrk="1" hangingPunct="1"/>
            <a:r>
              <a:rPr lang="en-US" sz="4800" dirty="0" smtClean="0">
                <a:latin typeface="CordiaUPC" pitchFamily="34" charset="-34"/>
                <a:cs typeface="CordiaUPC" pitchFamily="34" charset="-34"/>
              </a:rPr>
              <a:t>On average, FSL led to a </a:t>
            </a:r>
            <a:r>
              <a:rPr lang="en-US" sz="4800" b="1" dirty="0" smtClean="0">
                <a:solidFill>
                  <a:srgbClr val="FF0000"/>
                </a:solidFill>
                <a:latin typeface="CordiaUPC" pitchFamily="34" charset="-34"/>
                <a:cs typeface="CordiaUPC" pitchFamily="34" charset="-34"/>
              </a:rPr>
              <a:t>1%</a:t>
            </a:r>
            <a:r>
              <a:rPr lang="en-US" sz="4800" dirty="0" smtClean="0">
                <a:latin typeface="CordiaUPC" pitchFamily="34" charset="-34"/>
                <a:cs typeface="CordiaUPC" pitchFamily="34" charset="-34"/>
              </a:rPr>
              <a:t> increase in annual GDP growth rate</a:t>
            </a:r>
          </a:p>
          <a:p>
            <a:pPr eaLnBrk="1" hangingPunct="1"/>
            <a:r>
              <a:rPr lang="en-US" sz="4800" dirty="0" smtClean="0">
                <a:latin typeface="CordiaUPC" pitchFamily="34" charset="-34"/>
                <a:cs typeface="CordiaUPC" pitchFamily="34" charset="-34"/>
              </a:rPr>
              <a:t>FSL </a:t>
            </a:r>
            <a:r>
              <a:rPr lang="en-US" sz="4800" b="1" dirty="0" smtClean="0">
                <a:solidFill>
                  <a:srgbClr val="FF0000"/>
                </a:solidFill>
                <a:latin typeface="CordiaUPC" pitchFamily="34" charset="-34"/>
                <a:cs typeface="CordiaUPC" pitchFamily="34" charset="-34"/>
              </a:rPr>
              <a:t>raises I/Y</a:t>
            </a:r>
            <a:r>
              <a:rPr lang="en-US" sz="4800" dirty="0" smtClean="0">
                <a:latin typeface="CordiaUPC" pitchFamily="34" charset="-34"/>
                <a:cs typeface="CordiaUPC" pitchFamily="34" charset="-34"/>
              </a:rPr>
              <a:t> through </a:t>
            </a:r>
            <a:r>
              <a:rPr lang="en-US" sz="4800" b="1" dirty="0" smtClean="0">
                <a:solidFill>
                  <a:srgbClr val="FF0000"/>
                </a:solidFill>
                <a:latin typeface="CordiaUPC" pitchFamily="34" charset="-34"/>
                <a:cs typeface="CordiaUPC" pitchFamily="34" charset="-34"/>
              </a:rPr>
              <a:t>foreign capital </a:t>
            </a:r>
            <a:r>
              <a:rPr lang="en-US" sz="4800" dirty="0" smtClean="0">
                <a:latin typeface="CordiaUPC" pitchFamily="34" charset="-34"/>
                <a:cs typeface="CordiaUPC" pitchFamily="34" charset="-34"/>
              </a:rPr>
              <a:t>inflows, and hence </a:t>
            </a:r>
            <a:r>
              <a:rPr lang="en-US" sz="4800" b="1" dirty="0" smtClean="0">
                <a:solidFill>
                  <a:srgbClr val="FF0000"/>
                </a:solidFill>
                <a:latin typeface="CordiaUPC" pitchFamily="34" charset="-34"/>
                <a:cs typeface="CordiaUPC" pitchFamily="34" charset="-34"/>
              </a:rPr>
              <a:t>widens DCA</a:t>
            </a:r>
          </a:p>
          <a:p>
            <a:pPr eaLnBrk="1" hangingPunct="1"/>
            <a:r>
              <a:rPr lang="en-US" sz="4800" dirty="0" smtClean="0">
                <a:latin typeface="CordiaUPC" pitchFamily="34" charset="-34"/>
                <a:cs typeface="CordiaUPC" pitchFamily="34" charset="-34"/>
              </a:rPr>
              <a:t>FSL does not reflect a business cycle effect</a:t>
            </a:r>
          </a:p>
          <a:p>
            <a:pPr eaLnBrk="1" hangingPunct="1"/>
            <a:r>
              <a:rPr lang="en-US" sz="4800" dirty="0" smtClean="0">
                <a:latin typeface="CordiaUPC" pitchFamily="34" charset="-34"/>
                <a:cs typeface="CordiaUPC" pitchFamily="34" charset="-34"/>
              </a:rPr>
              <a:t>Effects of FSL are intensified after controlling for SER, size of government, and legal system</a:t>
            </a:r>
          </a:p>
          <a:p>
            <a:pPr eaLnBrk="1" hangingPunct="1">
              <a:buFontTx/>
              <a:buNone/>
            </a:pPr>
            <a:endParaRPr lang="en-US" sz="4000" dirty="0" smtClean="0"/>
          </a:p>
          <a:p>
            <a:pPr eaLnBrk="1" hangingPunct="1">
              <a:buFontTx/>
              <a:buNone/>
            </a:pPr>
            <a:r>
              <a:rPr lang="en-US" sz="2800" b="1" i="1" dirty="0" smtClean="0">
                <a:solidFill>
                  <a:srgbClr val="FF0000"/>
                </a:solidFill>
              </a:rPr>
              <a:t>	</a:t>
            </a:r>
            <a:endParaRPr lang="en-US" sz="2800" dirty="0" smtClean="0"/>
          </a:p>
          <a:p>
            <a:pPr eaLnBrk="1" hangingPunct="1"/>
            <a:endParaRPr lang="en-US" sz="2800" dirty="0" smtClean="0"/>
          </a:p>
          <a:p>
            <a:pPr eaLnBrk="1" hangingPunct="1">
              <a:buFontTx/>
              <a:buNone/>
            </a:pPr>
            <a:endParaRPr lang="en-US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356</Words>
  <Application>Microsoft Office PowerPoint</Application>
  <PresentationFormat>On-screen Show (4:3)</PresentationFormat>
  <Paragraphs>25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Growth Effect of FSL “Does FSL Spur Growth?” Geert Bekaert, Campbell Harvey, Christian Lundbald,  NBER No 8245, 2001</vt:lpstr>
      <vt:lpstr>Financial Sector Liberalization (FSL) Domestic Financial Liberalization (DFL) and Capital Account Liberalization (KAL) </vt:lpstr>
      <vt:lpstr>Domestic Financial Liberalization (DFL) and  Capital Account Liberalization (KAL) 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Findings</vt:lpstr>
      <vt:lpstr>In Short……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Growth Effect of FSL “Does FSL Spur Growth?” Geert Bekaert, Campbell Harvey, Christian Lundbald,  NBER No 8245, 2001</dc:title>
  <dc:creator>PC</dc:creator>
  <cp:lastModifiedBy>PC</cp:lastModifiedBy>
  <cp:revision>1</cp:revision>
  <dcterms:created xsi:type="dcterms:W3CDTF">2012-10-25T14:53:08Z</dcterms:created>
  <dcterms:modified xsi:type="dcterms:W3CDTF">2012-10-25T14:53:39Z</dcterms:modified>
</cp:coreProperties>
</file>