
<file path=[Content_Types].xml><?xml version="1.0" encoding="utf-8"?>
<Types xmlns="http://schemas.openxmlformats.org/package/2006/content-types">
  <Default Extension="xml" ContentType="application/xml"/>
  <Default Extension="jpeg" ContentType="image/jpeg"/>
  <Default Extension="jpg" ContentType="image/jpeg"/>
  <Default Extension="rels" ContentType="application/vnd.openxmlformats-package.relationships+xml"/>
  <Default Extension="gif" ContentType="image/gif"/>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256" r:id="rId2"/>
    <p:sldId id="258" r:id="rId3"/>
    <p:sldId id="261" r:id="rId4"/>
    <p:sldId id="262" r:id="rId5"/>
    <p:sldId id="257" r:id="rId6"/>
    <p:sldId id="260" r:id="rId7"/>
    <p:sldId id="263" r:id="rId8"/>
    <p:sldId id="264" r:id="rId9"/>
    <p:sldId id="265" r:id="rId10"/>
    <p:sldId id="266" r:id="rId11"/>
    <p:sldId id="267" r:id="rId12"/>
    <p:sldId id="268" r:id="rId13"/>
    <p:sldId id="269" r:id="rId14"/>
    <p:sldId id="270" r:id="rId15"/>
    <p:sldId id="271" r:id="rId16"/>
    <p:sldId id="277" r:id="rId17"/>
    <p:sldId id="272" r:id="rId18"/>
    <p:sldId id="273" r:id="rId19"/>
    <p:sldId id="274" r:id="rId20"/>
    <p:sldId id="275" r:id="rId21"/>
    <p:sldId id="276"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7" d="100"/>
          <a:sy n="77" d="100"/>
        </p:scale>
        <p:origin x="-1944" y="-4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notesMaster" Target="notesMasters/notesMaster1.xml"/><Relationship Id="rId24" Type="http://schemas.openxmlformats.org/officeDocument/2006/relationships/printerSettings" Target="printerSettings/printerSettings1.bin"/><Relationship Id="rId25" Type="http://schemas.openxmlformats.org/officeDocument/2006/relationships/presProps" Target="presProps.xml"/><Relationship Id="rId26" Type="http://schemas.openxmlformats.org/officeDocument/2006/relationships/viewProps" Target="viewProps.xml"/><Relationship Id="rId27" Type="http://schemas.openxmlformats.org/officeDocument/2006/relationships/theme" Target="theme/theme1.xml"/><Relationship Id="rId28"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FDD640F-4C36-49EC-AA07-9FB6DC1785DD}" type="datetimeFigureOut">
              <a:rPr lang="en-US" smtClean="0"/>
              <a:t>2/20/14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403605C-248E-49E2-928C-9CC30BEBF4E3}" type="slidenum">
              <a:rPr lang="en-US" smtClean="0"/>
              <a:t>‹#›</a:t>
            </a:fld>
            <a:endParaRPr lang="en-US"/>
          </a:p>
        </p:txBody>
      </p:sp>
    </p:spTree>
    <p:extLst>
      <p:ext uri="{BB962C8B-B14F-4D97-AF65-F5344CB8AC3E}">
        <p14:creationId xmlns:p14="http://schemas.microsoft.com/office/powerpoint/2010/main" val="25193651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403605C-248E-49E2-928C-9CC30BEBF4E3}" type="slidenum">
              <a:rPr lang="en-US" smtClean="0"/>
              <a:t>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9EC19BEC-80AD-46EB-AED2-A1515EAF43DD}" type="datetimeFigureOut">
              <a:rPr lang="en-US" smtClean="0"/>
              <a:t>2/20/14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2E84A2-0688-43CF-825D-11F9A1A1F762}"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EC19BEC-80AD-46EB-AED2-A1515EAF43DD}" type="datetimeFigureOut">
              <a:rPr lang="en-US" smtClean="0"/>
              <a:t>2/20/14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2E84A2-0688-43CF-825D-11F9A1A1F762}"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EC19BEC-80AD-46EB-AED2-A1515EAF43DD}" type="datetimeFigureOut">
              <a:rPr lang="en-US" smtClean="0"/>
              <a:t>2/20/14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2E84A2-0688-43CF-825D-11F9A1A1F762}"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9EC19BEC-80AD-46EB-AED2-A1515EAF43DD}" type="datetimeFigureOut">
              <a:rPr lang="en-US" smtClean="0"/>
              <a:t>2/20/14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82E84A2-0688-43CF-825D-11F9A1A1F762}"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EC19BEC-80AD-46EB-AED2-A1515EAF43DD}" type="datetimeFigureOut">
              <a:rPr lang="en-US" smtClean="0"/>
              <a:t>2/20/14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82E84A2-0688-43CF-825D-11F9A1A1F762}"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EC19BEC-80AD-46EB-AED2-A1515EAF43DD}" type="datetimeFigureOut">
              <a:rPr lang="en-US" smtClean="0"/>
              <a:t>2/20/14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82E84A2-0688-43CF-825D-11F9A1A1F762}"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EC19BEC-80AD-46EB-AED2-A1515EAF43DD}" type="datetimeFigureOut">
              <a:rPr lang="en-US" smtClean="0"/>
              <a:t>2/20/14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82E84A2-0688-43CF-825D-11F9A1A1F762}"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EC19BEC-80AD-46EB-AED2-A1515EAF43DD}" type="datetimeFigureOut">
              <a:rPr lang="en-US" smtClean="0"/>
              <a:t>2/20/14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82E84A2-0688-43CF-825D-11F9A1A1F762}"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EC19BEC-80AD-46EB-AED2-A1515EAF43DD}" type="datetimeFigureOut">
              <a:rPr lang="en-US" smtClean="0"/>
              <a:t>2/20/14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82E84A2-0688-43CF-825D-11F9A1A1F762}"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EC19BEC-80AD-46EB-AED2-A1515EAF43DD}" type="datetimeFigureOut">
              <a:rPr lang="en-US" smtClean="0"/>
              <a:t>2/20/14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2E84A2-0688-43CF-825D-11F9A1A1F762}"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EC19BEC-80AD-46EB-AED2-A1515EAF43DD}" type="datetimeFigureOut">
              <a:rPr lang="en-US" smtClean="0"/>
              <a:t>2/20/14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2E84A2-0688-43CF-825D-11F9A1A1F762}"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EC19BEC-80AD-46EB-AED2-A1515EAF43DD}" type="datetimeFigureOut">
              <a:rPr lang="en-US" smtClean="0"/>
              <a:t>2/20/14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82E84A2-0688-43CF-825D-11F9A1A1F762}"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4"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1.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png"/><Relationship Id="rId3" Type="http://schemas.openxmlformats.org/officeDocument/2006/relationships/image" Target="../media/image1.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g"/><Relationship Id="rId3"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png"/><Relationship Id="rId3" Type="http://schemas.openxmlformats.org/officeDocument/2006/relationships/image" Target="../media/image1.jpg"/></Relationships>
</file>

<file path=ppt/slides/_rels/slide5.xml.rels><?xml version="1.0" encoding="UTF-8" standalone="yes"?>
<Relationships xmlns="http://schemas.openxmlformats.org/package/2006/relationships"><Relationship Id="rId3" Type="http://schemas.openxmlformats.org/officeDocument/2006/relationships/image" Target="../media/image5.gif"/><Relationship Id="rId4" Type="http://schemas.openxmlformats.org/officeDocument/2006/relationships/image" Target="../media/image4.png"/><Relationship Id="rId1" Type="http://schemas.openxmlformats.org/officeDocument/2006/relationships/slideLayout" Target="../slideLayouts/slideLayout2.xml"/><Relationship Id="rId2" Type="http://schemas.openxmlformats.org/officeDocument/2006/relationships/image" Target="../media/image1.jpg"/></Relationships>
</file>

<file path=ppt/slides/_rels/slide6.xml.rels><?xml version="1.0" encoding="UTF-8" standalone="yes"?>
<Relationships xmlns="http://schemas.openxmlformats.org/package/2006/relationships"><Relationship Id="rId3" Type="http://schemas.openxmlformats.org/officeDocument/2006/relationships/image" Target="../media/image1.jpg"/><Relationship Id="rId4" Type="http://schemas.openxmlformats.org/officeDocument/2006/relationships/image" Target="../media/image6.jpg"/><Relationship Id="rId5" Type="http://schemas.openxmlformats.org/officeDocument/2006/relationships/image" Target="../media/image4.png"/><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4" Type="http://schemas.openxmlformats.org/officeDocument/2006/relationships/image" Target="../media/image4.png"/><Relationship Id="rId1" Type="http://schemas.openxmlformats.org/officeDocument/2006/relationships/slideLayout" Target="../slideLayouts/slideLayout2.xml"/><Relationship Id="rId2" Type="http://schemas.openxmlformats.org/officeDocument/2006/relationships/image" Target="../media/image1.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g"/><Relationship Id="rId3"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1.jpg"/><Relationship Id="rId4" Type="http://schemas.openxmlformats.org/officeDocument/2006/relationships/image" Target="../media/image8.jpeg"/><Relationship Id="rId5" Type="http://schemas.openxmlformats.org/officeDocument/2006/relationships/image" Target="../media/image9.jpeg"/><Relationship Id="rId6" Type="http://schemas.openxmlformats.org/officeDocument/2006/relationships/image" Target="../media/image10.jpeg"/><Relationship Id="rId7" Type="http://schemas.openxmlformats.org/officeDocument/2006/relationships/image" Target="../media/image11.gif"/><Relationship Id="rId1" Type="http://schemas.openxmlformats.org/officeDocument/2006/relationships/slideLayout" Target="../slideLayouts/slideLayout2.xml"/><Relationship Id="rId2"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4" Type="http://schemas.openxmlformats.org/officeDocument/2006/relationships/image" Target="../media/image13.jpeg"/><Relationship Id="rId1" Type="http://schemas.openxmlformats.org/officeDocument/2006/relationships/slideLayout" Target="../slideLayouts/slideLayout2.xml"/><Relationship Id="rId2" Type="http://schemas.openxmlformats.org/officeDocument/2006/relationships/image" Target="../media/image1.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png"/><Relationship Id="rId3" Type="http://schemas.openxmlformats.org/officeDocument/2006/relationships/image" Target="../media/image1.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png"/><Relationship Id="rId3" Type="http://schemas.openxmlformats.org/officeDocument/2006/relationships/image" Target="../media/image1.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g"/><Relationship Id="rId3" Type="http://schemas.openxmlformats.org/officeDocument/2006/relationships/image" Target="../media/image4.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g"/><Relationship Id="rId3" Type="http://schemas.openxmlformats.org/officeDocument/2006/relationships/image" Target="../media/image4.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g"/><Relationship Id="rId3" Type="http://schemas.openxmlformats.org/officeDocument/2006/relationships/image" Target="../media/image4.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g"/><Relationship Id="rId3" Type="http://schemas.openxmlformats.org/officeDocument/2006/relationships/image" Target="../media/image4.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g"/><Relationship Id="rId3"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14.jpeg"/><Relationship Id="rId4" Type="http://schemas.openxmlformats.org/officeDocument/2006/relationships/image" Target="../media/image15.png"/><Relationship Id="rId5" Type="http://schemas.openxmlformats.org/officeDocument/2006/relationships/image" Target="../media/image4.png"/><Relationship Id="rId1" Type="http://schemas.openxmlformats.org/officeDocument/2006/relationships/slideLayout" Target="../slideLayouts/slideLayout2.xml"/><Relationship Id="rId2" Type="http://schemas.openxmlformats.org/officeDocument/2006/relationships/image" Target="../media/image1.jpg"/></Relationships>
</file>

<file path=ppt/slides/_rels/slide19.xml.rels><?xml version="1.0" encoding="UTF-8" standalone="yes"?>
<Relationships xmlns="http://schemas.openxmlformats.org/package/2006/relationships"><Relationship Id="rId3" Type="http://schemas.openxmlformats.org/officeDocument/2006/relationships/image" Target="../media/image1.jpg"/><Relationship Id="rId4" Type="http://schemas.openxmlformats.org/officeDocument/2006/relationships/image" Target="../media/image14.jpeg"/><Relationship Id="rId1" Type="http://schemas.openxmlformats.org/officeDocument/2006/relationships/slideLayout" Target="../slideLayouts/slideLayout2.xml"/><Relationship Id="rId2" Type="http://schemas.openxmlformats.org/officeDocument/2006/relationships/image" Target="../media/image4.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g"/><Relationship Id="rId3" Type="http://schemas.openxmlformats.org/officeDocument/2006/relationships/image" Target="../media/image4.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g"/><Relationship Id="rId3"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7384"/>
            <a:ext cx="1835696" cy="7058573"/>
          </a:xfrm>
          <a:prstGeom prst="rect">
            <a:avLst/>
          </a:prstGeom>
        </p:spPr>
      </p:pic>
      <p:sp>
        <p:nvSpPr>
          <p:cNvPr id="3" name="Subtitle 2"/>
          <p:cNvSpPr>
            <a:spLocks noGrp="1"/>
          </p:cNvSpPr>
          <p:nvPr>
            <p:ph type="subTitle" idx="1"/>
          </p:nvPr>
        </p:nvSpPr>
        <p:spPr>
          <a:xfrm>
            <a:off x="1896700" y="765598"/>
            <a:ext cx="7272808" cy="5472608"/>
          </a:xfrm>
        </p:spPr>
        <p:txBody>
          <a:bodyPr>
            <a:normAutofit fontScale="85000" lnSpcReduction="20000"/>
          </a:bodyPr>
          <a:lstStyle/>
          <a:p>
            <a:pPr algn="l">
              <a:buFont typeface="Arial" pitchFamily="34" charset="0"/>
              <a:buChar char="•"/>
            </a:pPr>
            <a:endParaRPr lang="en-US" dirty="0" smtClean="0">
              <a:solidFill>
                <a:schemeClr val="accent1">
                  <a:lumMod val="75000"/>
                </a:schemeClr>
              </a:solidFill>
            </a:endParaRPr>
          </a:p>
          <a:p>
            <a:pPr algn="l">
              <a:buFont typeface="Arial" pitchFamily="34" charset="0"/>
              <a:buChar char="•"/>
            </a:pPr>
            <a:endParaRPr lang="en-US" dirty="0" smtClean="0">
              <a:solidFill>
                <a:schemeClr val="accent1">
                  <a:lumMod val="75000"/>
                </a:schemeClr>
              </a:solidFill>
            </a:endParaRPr>
          </a:p>
          <a:p>
            <a:pPr algn="l"/>
            <a:r>
              <a:rPr lang="en-US" sz="3100" dirty="0">
                <a:solidFill>
                  <a:schemeClr val="tx1"/>
                </a:solidFill>
              </a:rPr>
              <a:t>Not all trade is </a:t>
            </a:r>
            <a:r>
              <a:rPr lang="en-US" sz="3100" dirty="0" smtClean="0">
                <a:solidFill>
                  <a:schemeClr val="tx1"/>
                </a:solidFill>
              </a:rPr>
              <a:t>fair!</a:t>
            </a:r>
          </a:p>
          <a:p>
            <a:pPr algn="l"/>
            <a:r>
              <a:rPr lang="en-US" sz="3100" dirty="0">
                <a:solidFill>
                  <a:schemeClr val="tx1"/>
                </a:solidFill>
              </a:rPr>
              <a:t>Farmers and workers at the beginning of the chain don’t always get a fair share of the benefits of trade. </a:t>
            </a:r>
            <a:r>
              <a:rPr lang="en-US" sz="3100" dirty="0" smtClean="0">
                <a:solidFill>
                  <a:schemeClr val="tx1"/>
                </a:solidFill>
              </a:rPr>
              <a:t>Fair trade </a:t>
            </a:r>
            <a:r>
              <a:rPr lang="en-US" sz="3100" dirty="0">
                <a:solidFill>
                  <a:schemeClr val="tx1"/>
                </a:solidFill>
              </a:rPr>
              <a:t>enables consumers to put this right.</a:t>
            </a:r>
            <a:endParaRPr lang="en-US" sz="3100" dirty="0" smtClean="0">
              <a:solidFill>
                <a:schemeClr val="tx1"/>
              </a:solidFill>
            </a:endParaRPr>
          </a:p>
          <a:p>
            <a:pPr algn="l"/>
            <a:endParaRPr lang="en-US" dirty="0">
              <a:solidFill>
                <a:schemeClr val="accent1">
                  <a:lumMod val="75000"/>
                </a:schemeClr>
              </a:solidFill>
            </a:endParaRPr>
          </a:p>
          <a:p>
            <a:pPr algn="l"/>
            <a:r>
              <a:rPr lang="en-US" dirty="0" smtClean="0">
                <a:solidFill>
                  <a:schemeClr val="accent1">
                    <a:lumMod val="75000"/>
                  </a:schemeClr>
                </a:solidFill>
              </a:rPr>
              <a:t>Products certified with </a:t>
            </a:r>
            <a:r>
              <a:rPr lang="en-US" dirty="0">
                <a:solidFill>
                  <a:schemeClr val="accent1">
                    <a:lumMod val="75000"/>
                  </a:schemeClr>
                </a:solidFill>
              </a:rPr>
              <a:t>International </a:t>
            </a:r>
            <a:r>
              <a:rPr lang="en-US" dirty="0" smtClean="0">
                <a:solidFill>
                  <a:schemeClr val="accent1">
                    <a:lumMod val="75000"/>
                  </a:schemeClr>
                </a:solidFill>
              </a:rPr>
              <a:t>Fair trade Certification Mark</a:t>
            </a:r>
          </a:p>
          <a:p>
            <a:pPr algn="l"/>
            <a:r>
              <a:rPr lang="en-US" dirty="0" smtClean="0">
                <a:solidFill>
                  <a:schemeClr val="accent1">
                    <a:lumMod val="75000"/>
                  </a:schemeClr>
                </a:solidFill>
              </a:rPr>
              <a:t>For example : Handicrafts, coffee , cocoa and etc …</a:t>
            </a:r>
          </a:p>
          <a:p>
            <a:pPr algn="l"/>
            <a:endParaRPr lang="en-US" dirty="0" smtClean="0">
              <a:solidFill>
                <a:schemeClr val="accent1">
                  <a:lumMod val="75000"/>
                </a:schemeClr>
              </a:solidFill>
            </a:endParaRPr>
          </a:p>
          <a:p>
            <a:pPr algn="l"/>
            <a:endParaRPr lang="en-US" dirty="0">
              <a:solidFill>
                <a:schemeClr val="accent1">
                  <a:lumMod val="75000"/>
                </a:schemeClr>
              </a:solidFill>
            </a:endParaRPr>
          </a:p>
          <a:p>
            <a:pPr algn="l"/>
            <a:r>
              <a:rPr lang="en-US" dirty="0">
                <a:solidFill>
                  <a:schemeClr val="accent1">
                    <a:lumMod val="75000"/>
                  </a:schemeClr>
                </a:solidFill>
              </a:rPr>
              <a:t> </a:t>
            </a:r>
          </a:p>
        </p:txBody>
      </p:sp>
      <p:sp>
        <p:nvSpPr>
          <p:cNvPr id="2" name="TextBox 1"/>
          <p:cNvSpPr txBox="1"/>
          <p:nvPr/>
        </p:nvSpPr>
        <p:spPr>
          <a:xfrm>
            <a:off x="611560" y="24764"/>
            <a:ext cx="8712968" cy="1477328"/>
          </a:xfrm>
          <a:prstGeom prst="rect">
            <a:avLst/>
          </a:prstGeom>
          <a:noFill/>
        </p:spPr>
        <p:txBody>
          <a:bodyPr wrap="square" rtlCol="0">
            <a:spAutoFit/>
          </a:bodyPr>
          <a:lstStyle/>
          <a:p>
            <a:r>
              <a:rPr lang="en-US" sz="7200" b="1" u="sng" dirty="0">
                <a:solidFill>
                  <a:srgbClr val="1F497D"/>
                </a:solidFill>
              </a:rPr>
              <a:t>What is Fair trade ?</a:t>
            </a:r>
          </a:p>
          <a:p>
            <a:endParaRPr lang="en-US" dirty="0"/>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51720" y="4897399"/>
            <a:ext cx="4625030" cy="1829303"/>
          </a:xfrm>
          <a:prstGeom prst="rect">
            <a:avLst/>
          </a:prstGeom>
        </p:spPr>
      </p:pic>
      <p:pic>
        <p:nvPicPr>
          <p:cNvPr id="1026" name="Picture 2" descr="http://media.npr.org/assets/img/2013/04/23/fairtrade_intl_logo_custom-8e5e5ca5e4c336afa79a44820f5043b52c3b4ad0-s6-c30.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948264" y="4972151"/>
            <a:ext cx="1823814" cy="182381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http://media.npr.org/assets/img/2013/04/23/fairtrade_intl_logo_custom-8e5e5ca5e4c336afa79a44820f5043b52c3b4ad0-s6-c30.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96420" y="5519168"/>
            <a:ext cx="1338832" cy="1338832"/>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7384"/>
            <a:ext cx="1835696" cy="7058573"/>
          </a:xfrm>
          <a:prstGeom prst="rect">
            <a:avLst/>
          </a:prstGeom>
        </p:spPr>
      </p:pic>
      <p:sp>
        <p:nvSpPr>
          <p:cNvPr id="3" name="Content Placeholder 2"/>
          <p:cNvSpPr>
            <a:spLocks noGrp="1"/>
          </p:cNvSpPr>
          <p:nvPr>
            <p:ph idx="1"/>
          </p:nvPr>
        </p:nvSpPr>
        <p:spPr>
          <a:xfrm>
            <a:off x="395536" y="188640"/>
            <a:ext cx="8229600" cy="5433467"/>
          </a:xfrm>
        </p:spPr>
        <p:txBody>
          <a:bodyPr/>
          <a:lstStyle/>
          <a:p>
            <a:pPr marL="0" indent="0">
              <a:buNone/>
            </a:pPr>
            <a:r>
              <a:rPr lang="en-US" sz="3400" b="1" u="sng" dirty="0" smtClean="0">
                <a:solidFill>
                  <a:schemeClr val="accent1">
                    <a:lumMod val="75000"/>
                  </a:schemeClr>
                </a:solidFill>
              </a:rPr>
              <a:t>Difference between fair trade and free trade</a:t>
            </a:r>
            <a:endParaRPr lang="en-US" sz="3400" b="1" u="sng" dirty="0">
              <a:solidFill>
                <a:schemeClr val="accent1">
                  <a:lumMod val="75000"/>
                </a:schemeClr>
              </a:solidFill>
            </a:endParaRPr>
          </a:p>
          <a:p>
            <a:pPr>
              <a:buNone/>
            </a:pPr>
            <a:endParaRPr lang="en-US" sz="3000" dirty="0" smtClean="0">
              <a:solidFill>
                <a:schemeClr val="accent1">
                  <a:lumMod val="75000"/>
                </a:schemeClr>
              </a:solidFill>
            </a:endParaRPr>
          </a:p>
        </p:txBody>
      </p:sp>
      <p:graphicFrame>
        <p:nvGraphicFramePr>
          <p:cNvPr id="6" name="Table 5"/>
          <p:cNvGraphicFramePr>
            <a:graphicFrameLocks noGrp="1"/>
          </p:cNvGraphicFramePr>
          <p:nvPr/>
        </p:nvGraphicFramePr>
        <p:xfrm>
          <a:off x="1115616" y="1124744"/>
          <a:ext cx="7056785" cy="5328593"/>
        </p:xfrm>
        <a:graphic>
          <a:graphicData uri="http://schemas.openxmlformats.org/drawingml/2006/table">
            <a:tbl>
              <a:tblPr firstRow="1" bandRow="1">
                <a:tableStyleId>{5C22544A-7EE6-4342-B048-85BDC9FD1C3A}</a:tableStyleId>
              </a:tblPr>
              <a:tblGrid>
                <a:gridCol w="1649740"/>
                <a:gridCol w="2674602"/>
                <a:gridCol w="2732443"/>
              </a:tblGrid>
              <a:tr h="391449">
                <a:tc>
                  <a:txBody>
                    <a:bodyPr/>
                    <a:lstStyle/>
                    <a:p>
                      <a:endParaRPr lang="en-US" sz="1400" dirty="0"/>
                    </a:p>
                  </a:txBody>
                  <a:tcPr/>
                </a:tc>
                <a:tc>
                  <a:txBody>
                    <a:bodyPr/>
                    <a:lstStyle/>
                    <a:p>
                      <a:r>
                        <a:rPr lang="en-US" sz="1400" dirty="0" smtClean="0"/>
                        <a:t>Fair</a:t>
                      </a:r>
                      <a:r>
                        <a:rPr lang="en-US" sz="1400" baseline="0" dirty="0" smtClean="0"/>
                        <a:t> trade</a:t>
                      </a:r>
                      <a:endParaRPr lang="en-US" sz="1400" dirty="0"/>
                    </a:p>
                  </a:txBody>
                  <a:tcPr/>
                </a:tc>
                <a:tc>
                  <a:txBody>
                    <a:bodyPr/>
                    <a:lstStyle/>
                    <a:p>
                      <a:r>
                        <a:rPr lang="en-US" sz="1400" dirty="0" smtClean="0"/>
                        <a:t>Free trade</a:t>
                      </a:r>
                      <a:endParaRPr lang="en-US" sz="1400" dirty="0"/>
                    </a:p>
                  </a:txBody>
                  <a:tcPr/>
                </a:tc>
              </a:tr>
              <a:tr h="769771">
                <a:tc>
                  <a:txBody>
                    <a:bodyPr/>
                    <a:lstStyle/>
                    <a:p>
                      <a:r>
                        <a:rPr lang="en-US" sz="1400" b="1" kern="1200" dirty="0" smtClean="0">
                          <a:solidFill>
                            <a:schemeClr val="dk1"/>
                          </a:solidFill>
                          <a:latin typeface="+mn-lt"/>
                          <a:ea typeface="+mn-ea"/>
                          <a:cs typeface="+mn-cs"/>
                        </a:rPr>
                        <a:t>Main goal</a:t>
                      </a:r>
                      <a:endParaRPr lang="en-US" sz="1400" dirty="0"/>
                    </a:p>
                  </a:txBody>
                  <a:tcPr/>
                </a:tc>
                <a:tc>
                  <a:txBody>
                    <a:bodyPr/>
                    <a:lstStyle/>
                    <a:p>
                      <a:r>
                        <a:rPr lang="en-US" sz="1400" kern="1200" dirty="0" smtClean="0">
                          <a:solidFill>
                            <a:schemeClr val="dk1"/>
                          </a:solidFill>
                          <a:latin typeface="+mn-lt"/>
                          <a:ea typeface="+mn-ea"/>
                          <a:cs typeface="+mn-cs"/>
                        </a:rPr>
                        <a:t>To empower marginalized people and improve the quality of their lives</a:t>
                      </a:r>
                      <a:endParaRPr lang="en-US" sz="1400" dirty="0"/>
                    </a:p>
                  </a:txBody>
                  <a:tcPr/>
                </a:tc>
                <a:tc>
                  <a:txBody>
                    <a:bodyPr/>
                    <a:lstStyle/>
                    <a:p>
                      <a:r>
                        <a:rPr lang="en-US" sz="1400" kern="1200" dirty="0" smtClean="0">
                          <a:solidFill>
                            <a:schemeClr val="dk1"/>
                          </a:solidFill>
                          <a:latin typeface="+mn-lt"/>
                          <a:ea typeface="+mn-ea"/>
                          <a:cs typeface="+mn-cs"/>
                        </a:rPr>
                        <a:t>To increase nations’ economic growth</a:t>
                      </a:r>
                      <a:endParaRPr lang="en-US" sz="1400" dirty="0"/>
                    </a:p>
                  </a:txBody>
                  <a:tcPr/>
                </a:tc>
              </a:tr>
              <a:tr h="623548">
                <a:tc>
                  <a:txBody>
                    <a:bodyPr/>
                    <a:lstStyle/>
                    <a:p>
                      <a:r>
                        <a:rPr lang="en-US" sz="1400" b="1" dirty="0" smtClean="0"/>
                        <a:t>Strategy</a:t>
                      </a:r>
                      <a:endParaRPr lang="en-US" sz="1400" b="1" dirty="0"/>
                    </a:p>
                  </a:txBody>
                  <a:tcPr/>
                </a:tc>
                <a:tc>
                  <a:txBody>
                    <a:bodyPr/>
                    <a:lstStyle/>
                    <a:p>
                      <a:r>
                        <a:rPr lang="en-US" sz="1400" kern="1200" dirty="0" smtClean="0">
                          <a:solidFill>
                            <a:schemeClr val="dk1"/>
                          </a:solidFill>
                          <a:latin typeface="+mn-lt"/>
                          <a:ea typeface="+mn-ea"/>
                          <a:cs typeface="+mn-cs"/>
                        </a:rPr>
                        <a:t>Balances concerns for people, environment, and profit</a:t>
                      </a:r>
                      <a:endParaRPr lang="en-US" sz="1400" dirty="0"/>
                    </a:p>
                  </a:txBody>
                  <a:tcPr/>
                </a:tc>
                <a:tc>
                  <a:txBody>
                    <a:bodyPr/>
                    <a:lstStyle/>
                    <a:p>
                      <a:r>
                        <a:rPr lang="en-US" sz="1400" dirty="0" smtClean="0"/>
                        <a:t>Aim on profit</a:t>
                      </a:r>
                      <a:endParaRPr lang="en-US" sz="1400" dirty="0"/>
                    </a:p>
                  </a:txBody>
                  <a:tcPr/>
                </a:tc>
              </a:tr>
              <a:tr h="1008844">
                <a:tc>
                  <a:txBody>
                    <a:bodyPr/>
                    <a:lstStyle/>
                    <a:p>
                      <a:r>
                        <a:rPr lang="en-US" sz="1400" b="1" kern="1200" dirty="0" smtClean="0">
                          <a:solidFill>
                            <a:schemeClr val="dk1"/>
                          </a:solidFill>
                          <a:latin typeface="+mn-lt"/>
                          <a:ea typeface="+mn-ea"/>
                          <a:cs typeface="+mn-cs"/>
                        </a:rPr>
                        <a:t>Primarily   benefits</a:t>
                      </a:r>
                      <a:endParaRPr lang="en-US" sz="1400" dirty="0"/>
                    </a:p>
                  </a:txBody>
                  <a:tcPr/>
                </a:tc>
                <a:tc>
                  <a:txBody>
                    <a:bodyPr/>
                    <a:lstStyle/>
                    <a:p>
                      <a:r>
                        <a:rPr lang="en-US" sz="1400" kern="1200" dirty="0" smtClean="0">
                          <a:solidFill>
                            <a:schemeClr val="dk1"/>
                          </a:solidFill>
                          <a:latin typeface="+mn-lt"/>
                          <a:ea typeface="+mn-ea"/>
                          <a:cs typeface="+mn-cs"/>
                        </a:rPr>
                        <a:t>Vulnerable farmers, artisans and workers in less industrialized countries</a:t>
                      </a:r>
                      <a:endParaRPr lang="en-US" sz="1400" dirty="0"/>
                    </a:p>
                  </a:txBody>
                  <a:tcPr/>
                </a:tc>
                <a:tc>
                  <a:txBody>
                    <a:bodyPr/>
                    <a:lstStyle/>
                    <a:p>
                      <a:r>
                        <a:rPr lang="en-US" sz="1400" kern="1200" dirty="0" smtClean="0">
                          <a:solidFill>
                            <a:schemeClr val="dk1"/>
                          </a:solidFill>
                          <a:latin typeface="+mn-lt"/>
                          <a:ea typeface="+mn-ea"/>
                          <a:cs typeface="+mn-cs"/>
                        </a:rPr>
                        <a:t>Multinational corporations, powerful business interests</a:t>
                      </a:r>
                      <a:endParaRPr lang="en-US" sz="1400" dirty="0"/>
                    </a:p>
                  </a:txBody>
                  <a:tcPr/>
                </a:tc>
              </a:tr>
              <a:tr h="949008">
                <a:tc>
                  <a:txBody>
                    <a:bodyPr/>
                    <a:lstStyle/>
                    <a:p>
                      <a:r>
                        <a:rPr lang="en-US" sz="1400" b="1" dirty="0" smtClean="0"/>
                        <a:t>Weakness</a:t>
                      </a:r>
                      <a:endParaRPr lang="en-US" sz="1400" b="1" dirty="0"/>
                    </a:p>
                  </a:txBody>
                  <a:tcPr/>
                </a:tc>
                <a:tc>
                  <a:txBody>
                    <a:bodyPr/>
                    <a:lstStyle/>
                    <a:p>
                      <a:r>
                        <a:rPr lang="en-US" sz="1400" kern="1200" dirty="0" smtClean="0">
                          <a:solidFill>
                            <a:schemeClr val="dk1"/>
                          </a:solidFill>
                          <a:latin typeface="+mn-lt"/>
                          <a:ea typeface="+mn-ea"/>
                          <a:cs typeface="+mn-cs"/>
                        </a:rPr>
                        <a:t>Interferes with free market, inefficient, too small-scale for impact</a:t>
                      </a:r>
                      <a:endParaRPr lang="en-US" sz="1400" dirty="0"/>
                    </a:p>
                  </a:txBody>
                  <a:tcPr/>
                </a:tc>
                <a:tc>
                  <a:txBody>
                    <a:bodyPr/>
                    <a:lstStyle/>
                    <a:p>
                      <a:r>
                        <a:rPr lang="en-US" sz="1400" kern="1200" dirty="0" smtClean="0">
                          <a:solidFill>
                            <a:schemeClr val="dk1"/>
                          </a:solidFill>
                          <a:latin typeface="+mn-lt"/>
                          <a:ea typeface="+mn-ea"/>
                          <a:cs typeface="+mn-cs"/>
                        </a:rPr>
                        <a:t>Punishing to marginalized people &amp; the environment, sacrifices long-term relationships</a:t>
                      </a:r>
                      <a:endParaRPr lang="en-US" sz="1400" dirty="0"/>
                    </a:p>
                  </a:txBody>
                  <a:tcPr/>
                </a:tc>
              </a:tr>
              <a:tr h="1040718">
                <a:tc>
                  <a:txBody>
                    <a:bodyPr/>
                    <a:lstStyle/>
                    <a:p>
                      <a:pPr>
                        <a:lnSpc>
                          <a:spcPts val="1500"/>
                        </a:lnSpc>
                        <a:spcAft>
                          <a:spcPts val="1500"/>
                        </a:spcAft>
                      </a:pPr>
                      <a:r>
                        <a:rPr lang="en-US" sz="1400" b="1" kern="1200" dirty="0" smtClean="0">
                          <a:solidFill>
                            <a:schemeClr val="dk1"/>
                          </a:solidFill>
                          <a:latin typeface="+mn-lt"/>
                          <a:ea typeface="+mn-ea"/>
                          <a:cs typeface="+mn-cs"/>
                        </a:rPr>
                        <a:t>Producer compensation determined </a:t>
                      </a:r>
                      <a:endParaRPr lang="en-US" sz="1400" dirty="0">
                        <a:latin typeface="Calibri"/>
                        <a:ea typeface="Calibri"/>
                        <a:cs typeface="Cordia New"/>
                      </a:endParaRPr>
                    </a:p>
                  </a:txBody>
                  <a:tcPr marL="76200" marR="76200" marT="76200" marB="76200" anchor="ctr"/>
                </a:tc>
                <a:tc>
                  <a:txBody>
                    <a:bodyPr/>
                    <a:lstStyle/>
                    <a:p>
                      <a:r>
                        <a:rPr lang="en-US" sz="1400" kern="1200" dirty="0" smtClean="0">
                          <a:solidFill>
                            <a:schemeClr val="dk1"/>
                          </a:solidFill>
                          <a:latin typeface="+mn-lt"/>
                          <a:ea typeface="+mn-ea"/>
                          <a:cs typeface="+mn-cs"/>
                        </a:rPr>
                        <a:t>Technical assistance and training build broader skill set, and social premiums invest in social projects that benefit all residents.</a:t>
                      </a:r>
                      <a:endParaRPr lang="en-US" sz="1400" dirty="0"/>
                    </a:p>
                  </a:txBody>
                  <a:tcPr/>
                </a:tc>
                <a:tc>
                  <a:txBody>
                    <a:bodyPr/>
                    <a:lstStyle/>
                    <a:p>
                      <a:r>
                        <a:rPr lang="en-US" sz="1400" kern="1200" dirty="0" smtClean="0">
                          <a:solidFill>
                            <a:schemeClr val="dk1"/>
                          </a:solidFill>
                          <a:latin typeface="+mn-lt"/>
                          <a:ea typeface="+mn-ea"/>
                          <a:cs typeface="+mn-cs"/>
                        </a:rPr>
                        <a:t>Market &amp; government policies</a:t>
                      </a:r>
                      <a:endParaRPr lang="en-US" sz="1400" dirty="0"/>
                    </a:p>
                  </a:txBody>
                  <a:tcPr/>
                </a:tc>
              </a:tr>
              <a:tr h="545255">
                <a:tc>
                  <a:txBody>
                    <a:bodyPr/>
                    <a:lstStyle/>
                    <a:p>
                      <a:r>
                        <a:rPr lang="en-US" sz="1400" b="1" kern="1200" dirty="0" smtClean="0">
                          <a:solidFill>
                            <a:schemeClr val="dk1"/>
                          </a:solidFill>
                          <a:latin typeface="+mn-lt"/>
                          <a:ea typeface="+mn-ea"/>
                          <a:cs typeface="+mn-cs"/>
                        </a:rPr>
                        <a:t>Supply chain</a:t>
                      </a:r>
                      <a:endParaRPr lang="en-US" sz="1400" dirty="0"/>
                    </a:p>
                  </a:txBody>
                  <a:tcPr/>
                </a:tc>
                <a:tc>
                  <a:txBody>
                    <a:bodyPr/>
                    <a:lstStyle/>
                    <a:p>
                      <a:r>
                        <a:rPr lang="en-US" sz="1400" kern="1200" dirty="0" smtClean="0">
                          <a:solidFill>
                            <a:schemeClr val="dk1"/>
                          </a:solidFill>
                          <a:latin typeface="+mn-lt"/>
                          <a:ea typeface="+mn-ea"/>
                          <a:cs typeface="+mn-cs"/>
                        </a:rPr>
                        <a:t>Includes fewer parties, more direct trade</a:t>
                      </a:r>
                      <a:endParaRPr lang="en-US" sz="1400" dirty="0"/>
                    </a:p>
                  </a:txBody>
                  <a:tcPr/>
                </a:tc>
                <a:tc>
                  <a:txBody>
                    <a:bodyPr/>
                    <a:lstStyle/>
                    <a:p>
                      <a:r>
                        <a:rPr lang="en-US" sz="1400" kern="1200" dirty="0" smtClean="0">
                          <a:solidFill>
                            <a:schemeClr val="dk1"/>
                          </a:solidFill>
                          <a:latin typeface="+mn-lt"/>
                          <a:ea typeface="+mn-ea"/>
                          <a:cs typeface="+mn-cs"/>
                        </a:rPr>
                        <a:t>Includes many parties between producer and consumer</a:t>
                      </a:r>
                      <a:endParaRPr lang="en-US" sz="1400" dirty="0"/>
                    </a:p>
                  </a:txBody>
                  <a:tcPr/>
                </a:tc>
              </a:tr>
            </a:tbl>
          </a:graphicData>
        </a:graphic>
      </p:graphicFrame>
    </p:spTree>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7384"/>
            <a:ext cx="1835696" cy="7058573"/>
          </a:xfrm>
          <a:prstGeom prst="rect">
            <a:avLst/>
          </a:prstGeom>
        </p:spPr>
      </p:pic>
      <p:sp>
        <p:nvSpPr>
          <p:cNvPr id="2" name="Title 1"/>
          <p:cNvSpPr>
            <a:spLocks noGrp="1"/>
          </p:cNvSpPr>
          <p:nvPr>
            <p:ph type="title"/>
          </p:nvPr>
        </p:nvSpPr>
        <p:spPr/>
        <p:txBody>
          <a:bodyPr>
            <a:noAutofit/>
          </a:bodyPr>
          <a:lstStyle/>
          <a:p>
            <a:r>
              <a:rPr lang="en-US" sz="4000" u="sng" dirty="0" smtClean="0">
                <a:solidFill>
                  <a:schemeClr val="accent1">
                    <a:lumMod val="75000"/>
                  </a:schemeClr>
                </a:solidFill>
              </a:rPr>
              <a:t/>
            </a:r>
            <a:br>
              <a:rPr lang="en-US" sz="4000" u="sng" dirty="0" smtClean="0">
                <a:solidFill>
                  <a:schemeClr val="accent1">
                    <a:lumMod val="75000"/>
                  </a:schemeClr>
                </a:solidFill>
              </a:rPr>
            </a:br>
            <a:r>
              <a:rPr lang="en-US" sz="4000" b="1" u="sng" dirty="0" smtClean="0">
                <a:solidFill>
                  <a:schemeClr val="accent1">
                    <a:lumMod val="75000"/>
                  </a:schemeClr>
                </a:solidFill>
              </a:rPr>
              <a:t>Standard for fair trade organization </a:t>
            </a:r>
            <a:br>
              <a:rPr lang="en-US" sz="4000" b="1" u="sng" dirty="0" smtClean="0">
                <a:solidFill>
                  <a:schemeClr val="accent1">
                    <a:lumMod val="75000"/>
                  </a:schemeClr>
                </a:solidFill>
              </a:rPr>
            </a:br>
            <a:endParaRPr lang="en-US" sz="4000" b="1" u="sng" dirty="0"/>
          </a:p>
        </p:txBody>
      </p:sp>
      <p:sp>
        <p:nvSpPr>
          <p:cNvPr id="3" name="Content Placeholder 2"/>
          <p:cNvSpPr>
            <a:spLocks noGrp="1"/>
          </p:cNvSpPr>
          <p:nvPr>
            <p:ph idx="1"/>
          </p:nvPr>
        </p:nvSpPr>
        <p:spPr/>
        <p:txBody>
          <a:bodyPr>
            <a:normAutofit fontScale="92500"/>
          </a:bodyPr>
          <a:lstStyle/>
          <a:p>
            <a:r>
              <a:rPr lang="en-US" b="1" dirty="0" smtClean="0"/>
              <a:t> Standards for Small Producer Organizations</a:t>
            </a:r>
          </a:p>
          <a:p>
            <a:pPr>
              <a:buNone/>
            </a:pPr>
            <a:r>
              <a:rPr lang="en-US" dirty="0" smtClean="0"/>
              <a:t>  - Members must be small-scale producers</a:t>
            </a:r>
          </a:p>
          <a:p>
            <a:pPr>
              <a:buNone/>
            </a:pPr>
            <a:r>
              <a:rPr lang="en-US" dirty="0" smtClean="0"/>
              <a:t>   - Democracy</a:t>
            </a:r>
          </a:p>
          <a:p>
            <a:pPr>
              <a:buNone/>
            </a:pPr>
            <a:endParaRPr lang="en-US" dirty="0" smtClean="0"/>
          </a:p>
          <a:p>
            <a:r>
              <a:rPr lang="en-US" dirty="0" smtClean="0"/>
              <a:t> </a:t>
            </a:r>
            <a:r>
              <a:rPr lang="en-US" b="1" dirty="0" smtClean="0"/>
              <a:t>Standard for Hired Labor</a:t>
            </a:r>
          </a:p>
          <a:p>
            <a:pPr>
              <a:buNone/>
            </a:pPr>
            <a:r>
              <a:rPr lang="en-US" dirty="0" smtClean="0"/>
              <a:t>   - Management of the Fair trade Premium</a:t>
            </a:r>
          </a:p>
          <a:p>
            <a:pPr>
              <a:buNone/>
            </a:pPr>
            <a:r>
              <a:rPr lang="en-US" dirty="0" smtClean="0"/>
              <a:t>   - Freedom of association &amp; collective bargaining</a:t>
            </a:r>
          </a:p>
          <a:p>
            <a:pPr>
              <a:buNone/>
            </a:pPr>
            <a:r>
              <a:rPr lang="en-US" dirty="0" smtClean="0"/>
              <a:t>   - Working conditions</a:t>
            </a:r>
          </a:p>
          <a:p>
            <a:endParaRPr lang="en-US" dirty="0"/>
          </a:p>
        </p:txBody>
      </p:sp>
      <p:pic>
        <p:nvPicPr>
          <p:cNvPr id="2050" name="Picture 2" descr="http://media.npr.org/assets/img/2013/04/23/fairtrade_intl_logo_custom-8e5e5ca5e4c336afa79a44820f5043b52c3b4ad0-s6-c30.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96420" y="5519168"/>
            <a:ext cx="1338832" cy="133883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media.npr.org/assets/img/2013/04/23/fairtrade_intl_logo_custom-8e5e5ca5e4c336afa79a44820f5043b52c3b4ad0-s6-c30.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96420" y="5519168"/>
            <a:ext cx="1338832" cy="1338832"/>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7384"/>
            <a:ext cx="1835696" cy="7058573"/>
          </a:xfrm>
          <a:prstGeom prst="rect">
            <a:avLst/>
          </a:prstGeom>
        </p:spPr>
      </p:pic>
      <p:sp>
        <p:nvSpPr>
          <p:cNvPr id="2" name="Title 1"/>
          <p:cNvSpPr>
            <a:spLocks noGrp="1"/>
          </p:cNvSpPr>
          <p:nvPr>
            <p:ph type="title"/>
          </p:nvPr>
        </p:nvSpPr>
        <p:spPr/>
        <p:txBody>
          <a:bodyPr>
            <a:normAutofit/>
          </a:bodyPr>
          <a:lstStyle/>
          <a:p>
            <a:r>
              <a:rPr lang="en-US" sz="4000" b="1" u="sng" dirty="0" smtClean="0">
                <a:solidFill>
                  <a:schemeClr val="accent1">
                    <a:lumMod val="75000"/>
                  </a:schemeClr>
                </a:solidFill>
              </a:rPr>
              <a:t>Standard for fair trade organization</a:t>
            </a:r>
            <a:endParaRPr lang="en-US" sz="4000" b="1" u="sng" dirty="0"/>
          </a:p>
        </p:txBody>
      </p:sp>
      <p:sp>
        <p:nvSpPr>
          <p:cNvPr id="3" name="Content Placeholder 2"/>
          <p:cNvSpPr>
            <a:spLocks noGrp="1"/>
          </p:cNvSpPr>
          <p:nvPr>
            <p:ph idx="1"/>
          </p:nvPr>
        </p:nvSpPr>
        <p:spPr/>
        <p:txBody>
          <a:bodyPr>
            <a:normAutofit fontScale="92500" lnSpcReduction="20000"/>
          </a:bodyPr>
          <a:lstStyle/>
          <a:p>
            <a:r>
              <a:rPr lang="en-US" b="1" dirty="0" smtClean="0"/>
              <a:t>Standard for Contract Production</a:t>
            </a:r>
          </a:p>
          <a:p>
            <a:pPr>
              <a:buNone/>
            </a:pPr>
            <a:r>
              <a:rPr lang="en-US" b="1" dirty="0" smtClean="0"/>
              <a:t>  -</a:t>
            </a:r>
            <a:r>
              <a:rPr lang="en-US" dirty="0" smtClean="0"/>
              <a:t> The standard for small-scale producers who are not yet democratically organized</a:t>
            </a:r>
            <a:endParaRPr lang="en-US" b="1" dirty="0"/>
          </a:p>
          <a:p>
            <a:endParaRPr lang="en-US" dirty="0" smtClean="0"/>
          </a:p>
          <a:p>
            <a:r>
              <a:rPr lang="en-US" b="1" dirty="0" smtClean="0"/>
              <a:t>Trade standard</a:t>
            </a:r>
          </a:p>
          <a:p>
            <a:pPr>
              <a:buNone/>
            </a:pPr>
            <a:r>
              <a:rPr lang="en-US" b="1" dirty="0"/>
              <a:t> </a:t>
            </a:r>
            <a:r>
              <a:rPr lang="en-US" b="1" dirty="0" smtClean="0"/>
              <a:t> - </a:t>
            </a:r>
            <a:r>
              <a:rPr lang="en-US" dirty="0" smtClean="0"/>
              <a:t>the Fair trade Minimum Price</a:t>
            </a:r>
          </a:p>
          <a:p>
            <a:pPr>
              <a:buNone/>
            </a:pPr>
            <a:r>
              <a:rPr lang="en-US" b="1" dirty="0"/>
              <a:t> </a:t>
            </a:r>
            <a:r>
              <a:rPr lang="en-US" b="1" dirty="0" smtClean="0"/>
              <a:t> - </a:t>
            </a:r>
            <a:r>
              <a:rPr lang="en-US" dirty="0" smtClean="0"/>
              <a:t>the Fair trade Premium</a:t>
            </a:r>
          </a:p>
          <a:p>
            <a:pPr>
              <a:buNone/>
            </a:pPr>
            <a:r>
              <a:rPr lang="en-US" b="1" dirty="0" smtClean="0"/>
              <a:t>  - </a:t>
            </a:r>
            <a:r>
              <a:rPr lang="en-US" dirty="0" smtClean="0"/>
              <a:t>Partially pay in advance , when producers ask for it</a:t>
            </a:r>
          </a:p>
          <a:p>
            <a:pPr>
              <a:buNone/>
            </a:pPr>
            <a:r>
              <a:rPr lang="en-US" dirty="0"/>
              <a:t> </a:t>
            </a:r>
            <a:r>
              <a:rPr lang="en-US" dirty="0" smtClean="0"/>
              <a:t> - Sign contracts that allow for long-term planning </a:t>
            </a:r>
          </a:p>
          <a:p>
            <a:pPr>
              <a:buNone/>
            </a:pPr>
            <a:endParaRPr lang="en-US" b="1" dirty="0" smtClean="0"/>
          </a:p>
        </p:txBody>
      </p:sp>
    </p:spTree>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7384"/>
            <a:ext cx="1835696" cy="7058573"/>
          </a:xfrm>
          <a:prstGeom prst="rect">
            <a:avLst/>
          </a:prstGeom>
        </p:spPr>
      </p:pic>
      <p:sp>
        <p:nvSpPr>
          <p:cNvPr id="3" name="Content Placeholder 2"/>
          <p:cNvSpPr>
            <a:spLocks noGrp="1"/>
          </p:cNvSpPr>
          <p:nvPr>
            <p:ph idx="1"/>
          </p:nvPr>
        </p:nvSpPr>
        <p:spPr>
          <a:xfrm>
            <a:off x="539552" y="548680"/>
            <a:ext cx="8229600" cy="5289451"/>
          </a:xfrm>
        </p:spPr>
        <p:txBody>
          <a:bodyPr/>
          <a:lstStyle/>
          <a:p>
            <a:pPr marL="0" indent="0">
              <a:buNone/>
            </a:pPr>
            <a:r>
              <a:rPr lang="en-US" dirty="0" smtClean="0">
                <a:solidFill>
                  <a:schemeClr val="accent1">
                    <a:lumMod val="75000"/>
                  </a:schemeClr>
                </a:solidFill>
              </a:rPr>
              <a:t> </a:t>
            </a:r>
          </a:p>
          <a:p>
            <a:r>
              <a:rPr lang="en-US" dirty="0" smtClean="0"/>
              <a:t>The fair trade premium</a:t>
            </a:r>
          </a:p>
          <a:p>
            <a:r>
              <a:rPr lang="en-US" dirty="0" smtClean="0"/>
              <a:t>The fair trade minimum price</a:t>
            </a:r>
          </a:p>
          <a:p>
            <a:pPr>
              <a:buNone/>
            </a:pPr>
            <a:endParaRPr lang="en-US" dirty="0" smtClean="0"/>
          </a:p>
          <a:p>
            <a:pPr marL="0" indent="0">
              <a:buNone/>
            </a:pPr>
            <a:endParaRPr lang="en-US"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1560" y="2492896"/>
            <a:ext cx="6223248" cy="4247776"/>
          </a:xfrm>
          <a:prstGeom prst="rect">
            <a:avLst/>
          </a:prstGeom>
        </p:spPr>
      </p:pic>
      <p:sp>
        <p:nvSpPr>
          <p:cNvPr id="6" name="TextBox 5"/>
          <p:cNvSpPr txBox="1"/>
          <p:nvPr/>
        </p:nvSpPr>
        <p:spPr>
          <a:xfrm>
            <a:off x="323528" y="188640"/>
            <a:ext cx="8964488" cy="1323439"/>
          </a:xfrm>
          <a:prstGeom prst="rect">
            <a:avLst/>
          </a:prstGeom>
          <a:noFill/>
        </p:spPr>
        <p:txBody>
          <a:bodyPr wrap="square" rtlCol="0">
            <a:spAutoFit/>
          </a:bodyPr>
          <a:lstStyle/>
          <a:p>
            <a:r>
              <a:rPr lang="en-US" sz="4000" b="1" u="sng" dirty="0">
                <a:solidFill>
                  <a:schemeClr val="accent1">
                    <a:lumMod val="75000"/>
                  </a:schemeClr>
                </a:solidFill>
              </a:rPr>
              <a:t>How to set price of fair trade products ? </a:t>
            </a:r>
          </a:p>
          <a:p>
            <a:endParaRPr lang="en-US" sz="4000" b="1" dirty="0"/>
          </a:p>
        </p:txBody>
      </p:sp>
      <p:pic>
        <p:nvPicPr>
          <p:cNvPr id="7" name="Picture 2" descr="http://media.npr.org/assets/img/2013/04/23/fairtrade_intl_logo_custom-8e5e5ca5e4c336afa79a44820f5043b52c3b4ad0-s6-c30.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796420" y="5519168"/>
            <a:ext cx="1338832" cy="133883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7384"/>
            <a:ext cx="1835696" cy="7058573"/>
          </a:xfrm>
          <a:prstGeom prst="rect">
            <a:avLst/>
          </a:prstGeom>
        </p:spPr>
      </p:pic>
      <p:sp>
        <p:nvSpPr>
          <p:cNvPr id="3" name="Content Placeholder 2"/>
          <p:cNvSpPr>
            <a:spLocks noGrp="1"/>
          </p:cNvSpPr>
          <p:nvPr>
            <p:ph idx="1"/>
          </p:nvPr>
        </p:nvSpPr>
        <p:spPr>
          <a:xfrm>
            <a:off x="457200" y="548680"/>
            <a:ext cx="8229600" cy="5577483"/>
          </a:xfrm>
        </p:spPr>
        <p:txBody>
          <a:bodyPr>
            <a:normAutofit/>
          </a:bodyPr>
          <a:lstStyle/>
          <a:p>
            <a:pPr marL="0" indent="0">
              <a:buNone/>
            </a:pPr>
            <a:r>
              <a:rPr lang="en-US" sz="4000" b="1" u="sng" dirty="0" smtClean="0">
                <a:solidFill>
                  <a:schemeClr val="accent1">
                    <a:lumMod val="75000"/>
                  </a:schemeClr>
                </a:solidFill>
              </a:rPr>
              <a:t>Advantages of fair trade</a:t>
            </a:r>
          </a:p>
          <a:p>
            <a:r>
              <a:rPr lang="en-US" dirty="0" smtClean="0"/>
              <a:t>Price stability </a:t>
            </a:r>
          </a:p>
          <a:p>
            <a:r>
              <a:rPr lang="en-US" dirty="0" smtClean="0"/>
              <a:t>The opportunity for small scale farmer</a:t>
            </a:r>
          </a:p>
          <a:p>
            <a:r>
              <a:rPr lang="en-US" dirty="0"/>
              <a:t>D</a:t>
            </a:r>
            <a:r>
              <a:rPr lang="en-US" dirty="0" smtClean="0"/>
              <a:t>ecrease the disparity between producers and consumers</a:t>
            </a:r>
          </a:p>
          <a:p>
            <a:r>
              <a:rPr lang="en-US" dirty="0" smtClean="0"/>
              <a:t>Better contribution of wealth</a:t>
            </a:r>
          </a:p>
          <a:p>
            <a:pPr>
              <a:buNone/>
            </a:pPr>
            <a:r>
              <a:rPr lang="en-US" dirty="0" smtClean="0"/>
              <a:t>   </a:t>
            </a:r>
            <a:endParaRPr lang="en-US" dirty="0">
              <a:solidFill>
                <a:schemeClr val="accent1">
                  <a:lumMod val="75000"/>
                </a:schemeClr>
              </a:solidFill>
            </a:endParaRPr>
          </a:p>
          <a:p>
            <a:endParaRPr lang="en-US" dirty="0" smtClean="0">
              <a:solidFill>
                <a:schemeClr val="accent1">
                  <a:lumMod val="75000"/>
                </a:schemeClr>
              </a:solidFill>
            </a:endParaRPr>
          </a:p>
          <a:p>
            <a:endParaRPr lang="en-US" dirty="0">
              <a:solidFill>
                <a:schemeClr val="accent1">
                  <a:lumMod val="75000"/>
                </a:schemeClr>
              </a:solidFill>
            </a:endParaRPr>
          </a:p>
          <a:p>
            <a:pPr>
              <a:buNone/>
            </a:pPr>
            <a:endParaRPr lang="en-US" dirty="0" smtClean="0">
              <a:solidFill>
                <a:schemeClr val="accent1">
                  <a:lumMod val="75000"/>
                </a:schemeClr>
              </a:solidFill>
            </a:endParaRP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03648" y="4332853"/>
            <a:ext cx="4287987" cy="2204864"/>
          </a:xfrm>
          <a:prstGeom prst="rect">
            <a:avLst/>
          </a:prstGeom>
        </p:spPr>
      </p:pic>
      <p:pic>
        <p:nvPicPr>
          <p:cNvPr id="6" name="Picture 2" descr="http://media.npr.org/assets/img/2013/04/23/fairtrade_intl_logo_custom-8e5e5ca5e4c336afa79a44820f5043b52c3b4ad0-s6-c30.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796420" y="5519168"/>
            <a:ext cx="1338832" cy="133883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7384"/>
            <a:ext cx="1835696" cy="7058573"/>
          </a:xfrm>
          <a:prstGeom prst="rect">
            <a:avLst/>
          </a:prstGeom>
        </p:spPr>
      </p:pic>
      <p:sp>
        <p:nvSpPr>
          <p:cNvPr id="3" name="Content Placeholder 2"/>
          <p:cNvSpPr>
            <a:spLocks noGrp="1"/>
          </p:cNvSpPr>
          <p:nvPr>
            <p:ph idx="1"/>
          </p:nvPr>
        </p:nvSpPr>
        <p:spPr>
          <a:xfrm>
            <a:off x="457200" y="548680"/>
            <a:ext cx="8229600" cy="5577483"/>
          </a:xfrm>
        </p:spPr>
        <p:txBody>
          <a:bodyPr/>
          <a:lstStyle/>
          <a:p>
            <a:pPr marL="0" indent="0">
              <a:buNone/>
            </a:pPr>
            <a:r>
              <a:rPr lang="en-US" sz="4000" b="1" u="sng" dirty="0" smtClean="0">
                <a:solidFill>
                  <a:schemeClr val="accent1">
                    <a:lumMod val="75000"/>
                  </a:schemeClr>
                </a:solidFill>
              </a:rPr>
              <a:t>Disadvantage of fair trade</a:t>
            </a:r>
          </a:p>
          <a:p>
            <a:r>
              <a:rPr lang="en-US" dirty="0"/>
              <a:t>E</a:t>
            </a:r>
            <a:r>
              <a:rPr lang="en-US" dirty="0" smtClean="0"/>
              <a:t>xcess </a:t>
            </a:r>
            <a:r>
              <a:rPr lang="en-US" dirty="0" smtClean="0"/>
              <a:t>supply</a:t>
            </a:r>
          </a:p>
          <a:p>
            <a:r>
              <a:rPr lang="en-US" dirty="0" smtClean="0"/>
              <a:t>Doesn’t trade in finished good</a:t>
            </a:r>
          </a:p>
          <a:p>
            <a:r>
              <a:rPr lang="en-US" dirty="0" smtClean="0"/>
              <a:t>Niche market</a:t>
            </a:r>
          </a:p>
          <a:p>
            <a:pPr>
              <a:buNone/>
            </a:pPr>
            <a:r>
              <a:rPr lang="en-US" dirty="0">
                <a:solidFill>
                  <a:schemeClr val="accent1">
                    <a:lumMod val="75000"/>
                  </a:schemeClr>
                </a:solidFill>
              </a:rPr>
              <a:t> </a:t>
            </a:r>
            <a:endParaRPr lang="en-US" dirty="0"/>
          </a:p>
        </p:txBody>
      </p:sp>
      <p:pic>
        <p:nvPicPr>
          <p:cNvPr id="2" name="Picture 1"/>
          <p:cNvPicPr>
            <a:picLocks noChangeAspect="1"/>
          </p:cNvPicPr>
          <p:nvPr/>
        </p:nvPicPr>
        <p:blipFill rotWithShape="1">
          <a:blip r:embed="rId3" cstate="print">
            <a:extLst>
              <a:ext uri="{28A0092B-C50C-407E-A947-70E740481C1C}">
                <a14:useLocalDpi xmlns:a14="http://schemas.microsoft.com/office/drawing/2010/main" val="0"/>
              </a:ext>
            </a:extLst>
          </a:blip>
          <a:srcRect b="5796"/>
          <a:stretch/>
        </p:blipFill>
        <p:spPr>
          <a:xfrm>
            <a:off x="2051720" y="3053762"/>
            <a:ext cx="4305064" cy="3424682"/>
          </a:xfrm>
          <a:prstGeom prst="rect">
            <a:avLst/>
          </a:prstGeom>
        </p:spPr>
      </p:pic>
      <p:pic>
        <p:nvPicPr>
          <p:cNvPr id="6" name="Picture 2" descr="http://media.npr.org/assets/img/2013/04/23/fairtrade_intl_logo_custom-8e5e5ca5e4c336afa79a44820f5043b52c3b4ad0-s6-c30.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796420" y="5519168"/>
            <a:ext cx="1338832" cy="133883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7384"/>
            <a:ext cx="1835696" cy="7058573"/>
          </a:xfrm>
          <a:prstGeom prst="rect">
            <a:avLst/>
          </a:prstGeom>
        </p:spPr>
      </p:pic>
      <p:sp>
        <p:nvSpPr>
          <p:cNvPr id="2" name="Title 1"/>
          <p:cNvSpPr>
            <a:spLocks noGrp="1"/>
          </p:cNvSpPr>
          <p:nvPr>
            <p:ph type="ctrTitle"/>
          </p:nvPr>
        </p:nvSpPr>
        <p:spPr>
          <a:xfrm>
            <a:off x="-324544" y="332656"/>
            <a:ext cx="7772400" cy="1470025"/>
          </a:xfrm>
        </p:spPr>
        <p:txBody>
          <a:bodyPr>
            <a:normAutofit/>
          </a:bodyPr>
          <a:lstStyle/>
          <a:p>
            <a:r>
              <a:rPr lang="en-US" sz="4000" b="1" u="sng" dirty="0" smtClean="0">
                <a:solidFill>
                  <a:schemeClr val="tx2"/>
                </a:solidFill>
              </a:rPr>
              <a:t>Fair trade in agriculture</a:t>
            </a:r>
            <a:endParaRPr lang="en-US" sz="4000" b="1" u="sng" dirty="0">
              <a:solidFill>
                <a:schemeClr val="tx2"/>
              </a:solidFill>
            </a:endParaRPr>
          </a:p>
        </p:txBody>
      </p:sp>
      <p:sp>
        <p:nvSpPr>
          <p:cNvPr id="3" name="Subtitle 2"/>
          <p:cNvSpPr>
            <a:spLocks noGrp="1"/>
          </p:cNvSpPr>
          <p:nvPr>
            <p:ph type="subTitle" idx="1"/>
          </p:nvPr>
        </p:nvSpPr>
        <p:spPr>
          <a:xfrm>
            <a:off x="827584" y="2060848"/>
            <a:ext cx="7704856" cy="3073896"/>
          </a:xfrm>
        </p:spPr>
        <p:txBody>
          <a:bodyPr>
            <a:normAutofit/>
          </a:bodyPr>
          <a:lstStyle/>
          <a:p>
            <a:r>
              <a:rPr lang="en-US" dirty="0" smtClean="0">
                <a:solidFill>
                  <a:schemeClr val="tx1"/>
                </a:solidFill>
              </a:rPr>
              <a:t>ORGANIC AGRICULTURE      +       FAIR TRADE</a:t>
            </a:r>
          </a:p>
        </p:txBody>
      </p:sp>
      <p:pic>
        <p:nvPicPr>
          <p:cNvPr id="5" name="Picture 2" descr="http://media.npr.org/assets/img/2013/04/23/fairtrade_intl_logo_custom-8e5e5ca5e4c336afa79a44820f5043b52c3b4ad0-s6-c30.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96420" y="5519168"/>
            <a:ext cx="1338832" cy="13388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1526332"/>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http://media.npr.org/assets/img/2013/04/23/fairtrade_intl_logo_custom-8e5e5ca5e4c336afa79a44820f5043b52c3b4ad0-s6-c30.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96420" y="5519168"/>
            <a:ext cx="1338832" cy="1338832"/>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7384"/>
            <a:ext cx="1835696" cy="7058573"/>
          </a:xfrm>
          <a:prstGeom prst="rect">
            <a:avLst/>
          </a:prstGeom>
        </p:spPr>
      </p:pic>
      <p:sp>
        <p:nvSpPr>
          <p:cNvPr id="2" name="Title 1"/>
          <p:cNvSpPr>
            <a:spLocks noGrp="1"/>
          </p:cNvSpPr>
          <p:nvPr>
            <p:ph type="title"/>
          </p:nvPr>
        </p:nvSpPr>
        <p:spPr>
          <a:xfrm>
            <a:off x="-900608" y="260648"/>
            <a:ext cx="8229600" cy="1143000"/>
          </a:xfrm>
        </p:spPr>
        <p:txBody>
          <a:bodyPr/>
          <a:lstStyle/>
          <a:p>
            <a:r>
              <a:rPr lang="en-US" sz="4000" b="1" u="sng" dirty="0" smtClean="0">
                <a:solidFill>
                  <a:srgbClr val="1F497D"/>
                </a:solidFill>
              </a:rPr>
              <a:t>Organic</a:t>
            </a:r>
            <a:r>
              <a:rPr lang="en-US" b="1" u="sng" dirty="0" smtClean="0">
                <a:solidFill>
                  <a:srgbClr val="1F497D"/>
                </a:solidFill>
              </a:rPr>
              <a:t> agriculture</a:t>
            </a:r>
            <a:endParaRPr lang="en-US" b="1" u="sng" dirty="0">
              <a:solidFill>
                <a:srgbClr val="1F497D"/>
              </a:solidFill>
            </a:endParaRPr>
          </a:p>
        </p:txBody>
      </p:sp>
      <p:sp>
        <p:nvSpPr>
          <p:cNvPr id="3" name="Content Placeholder 2"/>
          <p:cNvSpPr>
            <a:spLocks noGrp="1"/>
          </p:cNvSpPr>
          <p:nvPr>
            <p:ph idx="1"/>
          </p:nvPr>
        </p:nvSpPr>
        <p:spPr>
          <a:xfrm>
            <a:off x="539552" y="1628800"/>
            <a:ext cx="8229600" cy="3257559"/>
          </a:xfrm>
        </p:spPr>
        <p:txBody>
          <a:bodyPr>
            <a:normAutofit/>
          </a:bodyPr>
          <a:lstStyle/>
          <a:p>
            <a:r>
              <a:rPr lang="en-US" dirty="0" smtClean="0"/>
              <a:t>HEALTH</a:t>
            </a:r>
          </a:p>
          <a:p>
            <a:r>
              <a:rPr lang="en-US" dirty="0" smtClean="0"/>
              <a:t>ECOLOGY</a:t>
            </a:r>
          </a:p>
          <a:p>
            <a:r>
              <a:rPr lang="en-US" dirty="0" smtClean="0"/>
              <a:t>FAIRNESS</a:t>
            </a:r>
          </a:p>
          <a:p>
            <a:r>
              <a:rPr lang="en-US" dirty="0" smtClean="0"/>
              <a:t>PRINCIPLE OF CARE</a:t>
            </a:r>
          </a:p>
        </p:txBody>
      </p:sp>
      <p:pic>
        <p:nvPicPr>
          <p:cNvPr id="10242" name="Picture 2" descr="http://therichsoil.files.wordpress.com/2012/02/images-16.jpg"/>
          <p:cNvPicPr>
            <a:picLocks noChangeAspect="1" noChangeArrowheads="1"/>
          </p:cNvPicPr>
          <p:nvPr/>
        </p:nvPicPr>
        <p:blipFill>
          <a:blip r:embed="rId4" cstate="print"/>
          <a:srcRect/>
          <a:stretch>
            <a:fillRect/>
          </a:stretch>
        </p:blipFill>
        <p:spPr bwMode="auto">
          <a:xfrm>
            <a:off x="6660232" y="3284984"/>
            <a:ext cx="1616966" cy="2305036"/>
          </a:xfrm>
          <a:prstGeom prst="rect">
            <a:avLst/>
          </a:prstGeom>
          <a:noFill/>
        </p:spPr>
      </p:pic>
      <p:pic>
        <p:nvPicPr>
          <p:cNvPr id="10244" name="Picture 4" descr="http://www.youthcrash.com/wp-content/uploads/2014/01/heart.jpg"/>
          <p:cNvPicPr>
            <a:picLocks noChangeAspect="1" noChangeArrowheads="1"/>
          </p:cNvPicPr>
          <p:nvPr/>
        </p:nvPicPr>
        <p:blipFill>
          <a:blip r:embed="rId5" cstate="print"/>
          <a:srcRect/>
          <a:stretch>
            <a:fillRect/>
          </a:stretch>
        </p:blipFill>
        <p:spPr bwMode="auto">
          <a:xfrm>
            <a:off x="4355976" y="1412776"/>
            <a:ext cx="1823446" cy="1823446"/>
          </a:xfrm>
          <a:prstGeom prst="rect">
            <a:avLst/>
          </a:prstGeom>
          <a:noFill/>
        </p:spPr>
      </p:pic>
      <p:pic>
        <p:nvPicPr>
          <p:cNvPr id="10246" name="Picture 6" descr="http://static5.depositphotos.com/1010111/433/v/950/depositphotos_4339319-Ecology-green-planet-vector-concept-background.jpg"/>
          <p:cNvPicPr>
            <a:picLocks noChangeAspect="1" noChangeArrowheads="1"/>
          </p:cNvPicPr>
          <p:nvPr/>
        </p:nvPicPr>
        <p:blipFill>
          <a:blip r:embed="rId6" cstate="print"/>
          <a:srcRect/>
          <a:stretch>
            <a:fillRect/>
          </a:stretch>
        </p:blipFill>
        <p:spPr bwMode="auto">
          <a:xfrm>
            <a:off x="6660232" y="1412776"/>
            <a:ext cx="1745022" cy="1745024"/>
          </a:xfrm>
          <a:prstGeom prst="rect">
            <a:avLst/>
          </a:prstGeom>
          <a:noFill/>
        </p:spPr>
      </p:pic>
      <p:pic>
        <p:nvPicPr>
          <p:cNvPr id="8" name="Picture 8" descr="http://3.bp.blogspot.com/_HHTgdF35QHg/TTkq8l4KgtI/AAAAAAAAAIE/nNNbZC_h9Cs/s1600/fair.gif"/>
          <p:cNvPicPr>
            <a:picLocks noChangeAspect="1" noChangeArrowheads="1"/>
          </p:cNvPicPr>
          <p:nvPr/>
        </p:nvPicPr>
        <p:blipFill>
          <a:blip r:embed="rId7" cstate="print"/>
          <a:srcRect/>
          <a:stretch>
            <a:fillRect/>
          </a:stretch>
        </p:blipFill>
        <p:spPr bwMode="auto">
          <a:xfrm>
            <a:off x="4283968" y="3284984"/>
            <a:ext cx="2189002" cy="2304256"/>
          </a:xfrm>
          <a:prstGeom prst="rect">
            <a:avLst/>
          </a:prstGeom>
          <a:noFill/>
        </p:spPr>
      </p:pic>
    </p:spTree>
    <p:extLst>
      <p:ext uri="{BB962C8B-B14F-4D97-AF65-F5344CB8AC3E}">
        <p14:creationId xmlns:p14="http://schemas.microsoft.com/office/powerpoint/2010/main" val="266121777"/>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7384"/>
            <a:ext cx="1835696" cy="7058573"/>
          </a:xfrm>
          <a:prstGeom prst="rect">
            <a:avLst/>
          </a:prstGeom>
        </p:spPr>
      </p:pic>
      <p:pic>
        <p:nvPicPr>
          <p:cNvPr id="9218" name="Picture 2" descr="http://progressivetimes.files.wordpress.com/2011/02/people-organic-farming.jpg"/>
          <p:cNvPicPr>
            <a:picLocks noChangeAspect="1" noChangeArrowheads="1"/>
          </p:cNvPicPr>
          <p:nvPr/>
        </p:nvPicPr>
        <p:blipFill>
          <a:blip r:embed="rId3" cstate="print"/>
          <a:srcRect/>
          <a:stretch>
            <a:fillRect/>
          </a:stretch>
        </p:blipFill>
        <p:spPr bwMode="auto">
          <a:xfrm>
            <a:off x="1259632" y="2060848"/>
            <a:ext cx="3600400" cy="3331171"/>
          </a:xfrm>
          <a:prstGeom prst="rect">
            <a:avLst/>
          </a:prstGeom>
          <a:noFill/>
        </p:spPr>
      </p:pic>
      <p:sp>
        <p:nvSpPr>
          <p:cNvPr id="2" name="Title 1"/>
          <p:cNvSpPr>
            <a:spLocks noGrp="1"/>
          </p:cNvSpPr>
          <p:nvPr>
            <p:ph type="title"/>
          </p:nvPr>
        </p:nvSpPr>
        <p:spPr>
          <a:xfrm>
            <a:off x="-252536" y="548680"/>
            <a:ext cx="9685584" cy="1143000"/>
          </a:xfrm>
        </p:spPr>
        <p:txBody>
          <a:bodyPr>
            <a:normAutofit fontScale="90000"/>
          </a:bodyPr>
          <a:lstStyle/>
          <a:p>
            <a:r>
              <a:rPr lang="en-US" b="1" u="sng" dirty="0" smtClean="0">
                <a:solidFill>
                  <a:srgbClr val="1F497D"/>
                </a:solidFill>
              </a:rPr>
              <a:t>Why do the two concepts belong together?</a:t>
            </a:r>
            <a:endParaRPr lang="en-US" b="1" u="sng" dirty="0">
              <a:solidFill>
                <a:srgbClr val="1F497D"/>
              </a:solidFill>
            </a:endParaRPr>
          </a:p>
        </p:txBody>
      </p:sp>
      <p:sp>
        <p:nvSpPr>
          <p:cNvPr id="9220" name="AutoShape 4" descr="data:image/jpeg;base64,/9j/4AAQSkZJRgABAQAAAQABAAD/2wCEAAkGBxITEhISExIVFhUXGRcZGBUWFRUYGRweGB0WGBcZFh8YHCggGholGxoYITEhJSkrLi4uGB8zODMsNygtLisBCgoKDg0OGxAQGywmICQsLywvNSwsLDQsLDQsLC0vNDA0LCwsLCwsLC80LCwsLCwsLCwsLSwsNCwsLCwsLCwsLP/AABEIAPMAzwMBEQACEQEDEQH/xAAcAAEAAwEBAQEBAAAAAAAAAAAABQYHAQQCAwj/xABREAABAwIDBAYECQYLBgcAAAABAAIDBBEFEiEGEzFBByIyUWFxFIGRoQgjM0JSYnKCsRVjc5KiwTVDU3SDk7KzwsPTFhc0VJSjJCU2RFXS4f/EABoBAQADAQEBAAAAAAAAAAAAAAADBAUBAgb/xAA5EQACAQICBQoGAgIBBQAAAAAAAQIDEQQxEiFBUWETIjJxgZGhsdHwBRQjM1LBQuFi8XI0goOSov/aAAwDAQACEQMRAD8Aw4lALoBdALoBdALoBdALoBdALoBdALoBdALoBdALoBdALoBdALoBdALoBdALoBdAdaUBwoDiAIAgCAIAgCAIDrWkkAC5PABATlDshXS6tpngd77M/tkXUsaFSWSIZYinHNkqOjqpGss1NEOeaQ3/ALNvepflZbWkRfOQ2Js5/sZAOOKUgPg9p/xLny8fzQ+Zl+DH+xUJ0ZidIT3Z2j8HFPl47JofMy2wZx/R1V2vG+CX7En/ANgB70+Vnssx85DamiHr9l62HWSmkA72jOPWWXAUcqM45omjXpyyZDqIlCAIAgCAIAgCAIDrUAKA4gCAIAgCAID3YThE9S/JDG55524C/NxOg9a9whKbtFHidSMFeTLdS7IUsDg2qmdNN/ytMC53k4jXu45fNWFQhHpu73IqvETkuYrLe/fqW3DMOqGi1PTU9EzhmeN9Me4kNIH6zirMYyXRSj4sqznF9JuXgj3f7OZ9Z6qpm727zdM/Viy/iV65K/SbfvgeOWt0YpePmfrBsvRN4UsR+0wPPrL7krqowWw469R/yZ7mYdANBDEPKNg/cvWhHceNOW9nJcLp3aOgicPGNh/EI4RewKclk2eGbZWid/7aNp74wYyPIxkFeXRg9h7Veotp+f5AezWCsqI+5r3CdnskF/Y4LnJtdGT8zvKp9KKfh5EXi2FyPv6VQw1Q/laf4uaw72uIJN+Qf6l4nFvpxT6sySE0uhJrry99hU6rYuGYu9BqLvHGmnGSUd41A8OIt4qu8PGX232PMtLEyj9xdqyKjX0MsLzHKxzHDk4W9Y7x4jRVpRcXZlqMlJXizzLyeggCAIAgCA61ACgOIAgCAIAgJ3YzBRVVLY3/ACbQXyG9uq3lflckD1qahT052eRDXqcnC6z2Gl4TRvqYm7s+i0euSOHqyyNBIDnuI6gda9hqb6lXopzWrVHhmzOnJQevXLjkiw4bhsMDckMbWDnYanxcTq4+JKljCMVZIgnOU3eTPWvR5CAIAgCAIAgCA8OKYRBUAb1gJHZeLte3ndrhqNfFeZQjLM9wqShkyAxbDpGs3dRGa2m+lYekx/W0tvPNtneahnFpWktJeKJoTTd4vRfg/QoGO7JZI/SaWTf0xF8w7bO/eC3LmbC3MBVKlCy0oa0XqeIu9CasyrquWQgCAIAgOtQAoDiAIAgCAIC/7JURbQPLdJK2VtOw8bM1Dz+rvfYFcoxtT4ydvfiUa0r1Vuir+/A1KCFrGtY0Wa0BrQOQAsB7FfSsrIzm23dn2hwIAgCAIAgCAIAgCAICExDBnNkNRSuEcx7bD8lN4SAcHdzxrrrdRSg09KGfgyaNRNaM8vFe9xQdodm2VDZJ6SMxyxn/AMRRkdZp45owOIPEW0I4a6KpUpKacoLXtRdpVnBqM3dPJlEVQuhAEAQHWoAUBxAEAQEpjmCvpdy2XSSSMSFluyHFwaHfWs25HK48VBQxEa2k45J26wRanBsOAUwDsKi4COmknI+tIGNufXI/2rSguguFzKqS6b3u3vuLmrJUCAIAgCAIAgI+pxyljNn1MLT3GRl/Ze68OpBZtHtUpvJM+qXGaaQ2jqInnubIwn2XuuqpF5MOnOOaZ7l6PAQBAEBEY3hLnls8DhHUxjqPPZeOJil72H2g6hRzhfnRzJadRLmyyfu5nW1+CNmjdWwRljmkiqg5xvHadpy5kjiDfvtTrU1Jace1F+hVcXycn1PeUdVC4EAQHWoAUBxAEBeejrBGdbEKgXihIEbNPjJSQGgX42JHrI5ArK+I4iWqhTzlnwXvw7AeXpXqC/Eph9BsbB+o1x97ivfwmOjhYvfd+IKgtIG3YXb02Lu9Ajy/1mv+FasfuL/iY8/tv/l+izKYrhAEAQBARmN4w2nDQGmSWQ2ihb2nn/C0c3HgvE56PWSU6bnwSzZTtoMSiYT+UJ3Syf8AJU7i2Jl7WEpBBcfM310FlWqTS+478FkW6UG/tKy3vMrx23az5CgpIx9Zmd3rcMt1B8xboxRP8tfpSbA20jk0qMPpZB3sbu3W8DqfwXeXT6UUPlmujNosuAYkH64fO641NDVOvcDlC8m7dAeZGutlNTnf7b7GV6sLfdXav2XDBsXZUNcWgtew5ZIniz2O7nDu7jwKswmpIq1KbgyQXsjCAICv4/SmJ/psTS4tblniH8bFzNjoXsFyO8XHgoqi0Xprt4onpy0loPs4P+zLdtMCbTytkiOanmGeJw4WOpb6ri3gRzuqFenoO6yeRpYeq5q0s1mV1QE4QHWoAUBxAezB8OfUTxQR9qRwaPDvJ8ALk+SirVY0oOcskDVsRpGl9LBDpTUlTTQtAt8ZMXh0rj35GZgfrPd3LApzajOc+nOMn1Rtq734IGfdIL74jVn84R7AB+5bHw9Ww0OoFeVwGwYBVAnCpuIkgkp3H6zA1wB8zG5aUH0JcLe+4yqkenHc7++8uislQIAgCA/OeZrGue42a0Fzj3AC5PsRuyuzqTbsjN8Xxx8EJrD/AMVWX3V9dzAOzl8TcHlcuvy1ozqOMdPbLwRfhSU5aH8Y58WZy95JJJJJ1JOpJPElUjQPlAEB9xSOaQ5pLXAgggkEEcCCOBROxxq+pmkYTjrpohXt/wCJpgG1LQAN9CeLrcMwAJ8C08rBXoVNJae1Z8UUJ0lGXJvJ5cGaNFIHNa5pu1wBBHMHUH2K6ncoNW1H2hwIAgKPieCNcJsONg2QOnoybANcNZIh3AE3+y89yqyp3vT7V6FyFS1qu7U/UyWRhaS0gggkEHiCOIKzsjUTufKA61ACgOIDQejinMEFViOW7wBBTt75H2Gg83MHkXLH+JS5SpDD31dKXUvb8AXfE8MFNT4ZHfMY6ynL3cS5z9417zfve8lZVKtytSrLfCVuCVrLuR0ybb5lsRrB+dcfbr+9fQ4B3w0Oo4QCuAvexFS6almpWn46FwqKe/0mkXaPXp/SHuVug9KDhtWtFLEJRmpvJ6madhVe2eJkzODhex4g8HNPiDcepXoSUldGdODhJxZ616PIQBAQO3TyKGcNNi7Iy/g97Gn3EqKv9tk+H+4jNOk2W9c+MCzYmRxtHhlD/wDEVRxL+pbcaGEX077yqKuWQgCAIC19Gk9q1sR1bMySNw8Mpd+LQPWrGGfPtvK2LX077tZpew73Giha43LM8d/0b3MHuAV6h0EZ2I+47dZPKUhCAICH2opXOh3sY+NgcJo/Es7TPJzMzbeIUdVNq6zWsloySlZ5PUZd0h0TBNHVRfJVTBIPtWGf16gnxcVQxMVpaSyes0sLJ6Lg846iqKuWTrUAKA4gNvwXC8jsMoraQRGrmFr/ABjurHr3h7pD9wdy+WrVtJVa35PQXVt8Eu86Te3QIo5JALmF0U1v0UjHu/ZBVTA25ZRe1Nd6aBk3SxS5MRkeOErI5B5ZQz8WFfRfCZ6WGS3Nr9/s4U5aQPXhWIPp5o5ozZzDcdx5EHwIJHrXqEnGV0eZwU4uLNVw7F2MBrYRekmN6iMC7oJdM0lhxadMw8nC/BaEZpc+OTz4MzJU2/py6Sy4rd6dxcYpGuaHNIc0gEOBuCDqCCOIVlO5VatqZ9ocCAiNrqMzUdQxt82TM23G7CHgDxu1R1o6UGiWhLRqJszHpGjzyQVjR1KiJjr/AFmgBwPiBl96o4lXamtqNHCuycHsZUFWLQQBAEBbOjaAelOqHaMp45JHHl2S0A+ok/dVjDLn6W4q4t8zRWbdjTNioHNooM/aeHSH+kc549zgr1BWgrmfiGnUduruJxSkIQBAEBmu0mHXoqunHGjm3kYH8lL1mjyAc7+rVKpH6bj+L8GaFKf1Iy/JeK9+JmqomgdagBQEnsvQ7+rpoiLh0jA4fVuC79kFQYqpydGU9yYN02cO8qcQn/Otgb4CBoDrffe/1r5PE82lShw0v/Z+iR0m62mbLHJE7sva5jvJwIPuKqwm4SUlmncGP7b0jpcPpZz8rSudST8yCw5Wkn1A/wBKF9JgZqGInBZT50e334HDPFsgICW2cx+Wjlzx6tOj4z2XjuPjxseXkSDJTqum7oiq0o1FZmj4BXgtMuHnPFe8tC8hr4yeJgJ0Avrl7J1tY6C9TlqvTy3ehQqR12q57Hv6yz4VjENQDu3EPb24njLIzwe06jz4eKmhNSyK06coZ/0SC9ngICi4xhMcYfRzdWlmcX08ttIJTcljuQYSSRw0JHiKk4JcyWTy4MuwqN8+PSWfFGb45gk9JJu5mW+i4atcO9p5/iOapTpyg7Mv06saivEjV4JAgPXheGy1EgihYXuPIch3k8APEr1GDk7I8znGCvI0jC8EaG/k6I5hma+unbe2mogYe82t4C/eQrsaatya7X+jPnVd+Vl/2r9mgAW0HDuVwonUAQBAEBW8Upgazdns1VLLER9aM3B88sjvYoZLn23qxPCX07/i0+//AEYi9pBIOhGhCyjZONQAoC4dE1PnxKI/QbI79kt/Fyzfi0tHCtb7LxBrGwZvRRyHjK+aU/0kj3D3WXz2P1V3Hcku5I6WBUwVDHKBjaiSKTSnxBojJ+hUMHxbhfQFzQLfWjC0qFSTpqUelT19cXn3eTBiGK4fJTzSQSCz2OLT3eBHgRYjwK+ppVY1YKccmcPIpAEB+1JVPieJI3uY8cHNNiF1Sad0clFSVmXGj2zimyiuiJe3s1UHUlbyuctvE6afVKtLEKX3F2rMqSw0o/bfY8i44XiU5GamnirowOw4iKoHdc2ynn2mt81ZjKX8XpLxKk4R/mnF96JKn2mgLgyXNTyH5k7cl+XVd2HDyK9KrHJ6nxPDoytda1wJWogZIwse0PY4WIOoIUjSasyJNxd0VqowKeJhji3dTT/8rU8WgXsIpLHhpYOGgHFQOnKKsta3P1LCqxk7y1PevQrdZs9RE/GUNfTnnugJWepwzfuULpQ2xaLEa1TZKL69R8U+ztACMtLiM57nR5Get1m29q4qVPYpM661TbKK99pZKHBqlzd21kdBAe0yEh87uI60lrN0tqLlTxpyasuauGZXlUgnd858cu4seHUEUEbYomBjBwA95J4k+JU0YqKsivKbk7s9S9HkIAgCAICD2iOWWgk7qjJ/WxyN/GyiqapRfH9E1LXGS4eTMa2mhyVdU3ulkt5FxI91lm1VabXE1qLvTi+BGtUZICgLx0Q/8XMe6mlP7Uayvi/2Yr/JfsGrbFNtQUf6GP3gFfP43/qJ9bOk0qoPFjGGsqIXwvuA4aOHaa4ate3ucCAfUpaNV0pqa2ePAGb7WYJJWxPJbbEKQZZWAfLx/NljtxuNR45m27K28JiI4eSs/pzy/wAXufvjvOGVrfAQBAEB9wyuaQ5ri1w4FpII8iF1O2RxpPUyz4ft5Utbu5gypj4FszQTbz5nxddTxxM1qlrXErywsG7x1PgTeF7RUJ+SlnoHnk07yC5+qQR+y1Sxq03k3HyIZ0aqzSl5lspMTq8uZogrI/p07wx/jdriWk+AcFYUp5qzXAqyhDLXF8T1U+09MXBkjnQPPzJ2mI+ou6p9RK9KrHJ6us8ujPNa1w1kwDfXl3qQiOoAgCAIAgCAICD2sHUpz3VVMf8AuAfvUVXJdaJqOb6n5GTbettiFT9oe9rSs/EfcZp4b7USBaoScFAXjof1rZG/Sp5B72H9yyvjH2E90l+wapsO++H0Z/NMHsFv3L5/HK2In1nScVUBAQ+0GEOlyTQPEdTFfdvPZIPailA4xu9x1HjZw9dQvCavB5r9riv6Bmm1uzratstXTRGOojNquk+c13EyMt2geNxo4ajW4W5hMU6DVKo7xfRl+veWWVjhnK2gEAQBAEAQH601S+N2aN7mO+kxxafaF1NrWjjimrMs9Ft9VBuSdsdTGeLZWC9vMfvBU8cTPKWtcStLCQzjqfAmML2ioHfJyT0DzyYd5Dc97SC233WqWNWm8rx8iKdGqs0peZbKTFaoNz5YqyL+UpXAP+8xxyk35Nd6lYU555rgVpQhe2uL4+pJYbjkE5LGPtIOMTwWSDza6x9Y0XuNSMtSI50pR1tavAkl7IwgCAIAgIPas9Wlb9Kqpx7HZj7mlRVdnWiajnLqZku3T719Ufr29gA/cs+v9xmnhvtRIJqhJwUBaui6pyYlT9zs7T62Ot+1ZZ/xSGlhZcLPxBruwtm0zof5CeoiPhaRzgP1XD1WXzmO11VP8oxfh/R0sKpgIAgIXHcIe5zamnIZVRiwJ7MjeJil72nkfmnVWqFdJOnU1wfg9696wZdtps6yWN9fSRltiRVU1utC8do2+j328+F8u9gsVKElQqu/4vY179OvhQVrgIAgCAIAgCAID96Otkidnikcx3e1xB93JdjJxd0eZRUlZotNLttvA1ldAydo4SNAZK3xaW292XzVhYi+qor+ZWeGtrpu3kXLBsWeW5qSb0yIdqCUhtSwfVce2B9bjycrMJvODut20q1Kavaa0XvWRY8KxeKoBMbjmb243DLIw9z2nUfgp4TUsivOnKGZ716PAQBAQmNnNU4fF+cklPlHG4X/AFntHrUU9c4rt8CanqhJ8Ld7MVx6fPU1D+IdLIR5FxIWZUd5t8TXpq0EuB4WrwewUB6sIrdzPDML/FvY/T6pBt7lHWp8pTlDemgb3g0gZX1sNxllbFUx+IcN1IfHrMafvL5GstLD057rxfmvM6WNUgEAQBAV/HsMkZJ6ZSi8wFpYfm1EY+YfzgF8rvUbhXKFaLjyNXo7H+L39W9doMn242djY1tdSC9LNytrE/mxw5C9x4EEd1/ocDipSbo1emvFb/fWcKctIBAEAQBAEAQBAEB+tNUPjcHscWubqHNJBHkQuptO6ONJqzL1gu0rKpzG1D9xVNFoqxgAv3NmHAg9x0PhztwqqeqWp7GUqlF01eOuO1ehfcGxdz3up6hojqWC5aOw9v8AKRE8W+HEK3Cbb0ZZlKpTSWlHWvLrJhSEQQFXxOty1NXPypaXKPty3k9tmsH3lBKVpSluXmWIxvCMfyfkYmss2DrUAKA4gNfwHFs1Nhtdf5BxpKjUdiTKxrnX5A7p33ivnMRRtVq0fyWnHrWv1QNKWGdCAIAgCAqOP0LKZ8kpZmo6nq1cfJhdoKho5a2D7a8HakLRw9SVVKCfPj0Xv/x9O4GP7XbPvoqh0Ru5h60b9Osw8DpzHA+I7rL6TB4lYimpLPatzOEIrQCAIAgCAIAgCAIAgL7spipq2NpJH5amK7qSovqCB8m7vBHLUEDwCuUp8otB5rJlGtT5N6ayeaNFwDFPSIszm5JGkslj+i9ujh5cx4EK5TnpLiUakNCVtmw98srWtc5xs1oJJPIAXJ9i9t21nhK7sjMdq64sw8ZtJK6UzOB4iMEFg9TRF71RqytS4yd/fgaFGN6vCKt78TPFSL51qAFAcQF36Ma1jnz0Ex+Kq2Fo8HgHKRyBIv6w1ZfxOnJRjXhnB37Pf7Bq2yGIPkg3cvy8DjDN4uZ2X+Ic2zr+JXz2MpKNTSh0Za127OzI6TiqgIAgCA+Jomva5jmhzXAtc0i4IIsQfAhdjJxd1mDN8ewAywTYeetNSjfUbzxfAdN34ltsh4aiNbdDEqFSNddGeqXCW/tz7zhkK+jAQBAEAQBAEAQBAEB+lPO5jmvYbOaQ5pHIg3B9q6m07o40mrM2HCMRBnpqpotHWsySAcGzRAlvtAe37oWlGXOUl/LzRlThaLg84+TJLaVxlMVE06zm8lvmwssZD4ZtGD7RXupzrQ3+RHS5t5vZ5+9ZlO3WMCpqnlh+Kj+Ljtws3iR4E3I8LLPr1NOerI08NT0Ia83rK8oSc61ACgOID7glcxzXtJDmkFpHEEG4I9a5KKkrPIGy0GPBzYcWYOq4CCvY0dm2jJrA/NJHecjx3FfM1MM05YWWfSg/12+aBoDXAgEG4OoI4HuIWPkdOoAgCAICu7YNMYhrW9qmeHPte5ifZkzdPAh33Fcwb03Ki/5LV1rWvTtBj3SJhIpq6VrbZJLSstws+5NvAOzAeAC+l+HVnVw6bzWp9hwrKvAIAgCAIAgCAIAgCAvGydWTh9QOLqWWGpZ4WIzW9TXfrK3Sl9N8GmU60fqr/JNEptFjLoIJZ3dWprBaNuodFAOyDro4gk8us76q91KjjFyecvBEVKmpSUVlHxZmaomiEB1qAFAcQBAWTYbaMUkxbIM1PMMkzCLgtNxmtztc6cwSOao47C8vC8dUo60DWNn6v0SRlG9+ank61FPmzAtOu4cfpAHqnmLeAXz+Ihy0XWStJdNfv13M6W1ZwCAIAgPxrKZssb4ndl7XMPk4EH8V6hNwkpLZrBjG3cZkoMMnPaa18D78bxnKL+tj/avp8A1HEVYLJ2ku3/aOFDWsAgCAIAgCAIAgCAIC1bA4vFTvqTPYxmE3bxzkOYGsA5k3Pv5Kxh5qDellYrYmnKaWjnchMcxWSqmfNIdXHQcmjk0eA/8A3moqk3OWkyanTUI6KPAvB7CA61ACgOIAgCAu+xm0kRiOH1pPo7j8XLezoX8QQfmi+t+RvfQlZeNwk1L5ih0lmvyXvv6wabguMSRSNoq0je/xNRwZUN5eUo5t9l7i+FWoRnHlqOW1bY/1uZ0sqogIAgAQGQbbD/ytvhX1AHlmqF9Jgv8Aq/8Axx8onDNVtgIAgCAIAgCAIAgCAIAgCAIDrUAKA4gCAIAgLrsttfHuvQq9pkptMj9S+I8i0jWw5W1HK40WXisDLT5bDu0tu5+/e8Gi0eMS0jWekP8ASKR1t1XM6xaD2RUhvHu3g46X1OmLOhCu3ya0Z7Yv9eh0tkEzXta9jg5rhcOaQQQeYI0IWfKLi7Nawfa4D5kkDQXHg0EnyGpXUm3ZAxfbSYtwvDmO7cz5qg/eLnD3Sj2L6bBRvi6rWUUo93+jhQFsAIAgCAIAgCAIAgCAIAgCAIDrUAKA4gCAIAgCAsGy+11RREhhD4nduF+rD32+ibcx678FTxWCp4hc7U9jWYL/ALPYlBMc2G1ApZnauoZ9YXnXsAdk+MetgOqFj4ilUgrYmOlH8l0l1/33gs0W1jY3COtifSvOgc7rQOOvYlbpwF7OtZUXgnJaVB6S/wDpdnodO7aVmak3cTg51U5sEZb1gd7o46cgzObpgoWraUlqhzn2f3YGW9K9Y01badnydNEyIDkDa5t6i0fdW98Jg1RdSWcm2cKWtQBAEAQBAEAQBAEAQBAEAQBAdagBQHEAQBAEAQBAEBbcE6QayBu7kIqIuBjm62ncHcfUbjwWdX+GUaj0o81716AsWD7WYQ1/pIppKeZgc5sbSXROcWltmgGwcRpfK0aqnWwWMceT0lKL27bX97WDNq2pdLI+V5u57nOcfFxJPvK24QUIqKyWoH4r0AgCAIAgCAIAgCAIAgCAIAgOtQAoDiAIAgCAIAgCAIAgCAIAgCAIAgCAIAgCAIAgCAIAgOtQAoC69GmwH5WdUN9I3O5DD8lvM2fP9dtrZfHigLsegNo0/Kjf+nH+sgKP0kbBjCzTgVQn3wkOkeTLkyfXde+bw4ID9ujXo4fiondv9wyItGbdbzM51yQOu21gAT9oIDwdIuxb8LqGQGTetewPbJkyA6lrm2zO1BHfzCAgcFoPSKiCnzZd7LHHmte2dwbe1xe172ugLV0mdH35JNOPSd/vt5/FbvLu8n13Xvn8OCAmdieiIV9EytNcIQ7PdpgzBoY5zSS7et7r8EBKu6CM7XbjE4pHDlurDwuWyOI9iAotHsNP+U2YZUu3D3EjeWzttlc9r26jM027x46ghAaEzoBB0GJtPlTX/wA5AHdATQbHFGg9xph/rICpbF9Gnp9VXUwqt36K/Ln3WfP1nsvbeDL2L8TxQFo/3ExlxY3Foy/UZdwL3HEW31/cgKHt5sDVYW5m+yvifcMmZfKSPmuB1a62tjx1sTY2AqaA2HBugmSamhndW7t8kbX7o05OUuGYNLt4NdRfRAZDPE5jnMcCHNJa4HiCDYg+tAXLo02C/Krp2+kbndBhvut5fOXD6bbWt48UBc/9w7SS1mKRueL9XcC+nG9piR7EBQNt9g6zDHN37WujeSGTRklhPHKbgFrra2I11texQEr0a9G/5Vjnf6Vud05rbbreXzAm/bbbggLd/uEb/wDKN/6cf6yAo/SRsIMLNOBVCfeh50jyZcmT67r3zeHBAUxqAFAbX8Gft4h9mD8ZUBn222C1TsRr3Nppi01NQQRE8ggyPIIIGoQFbq6OWIgSRvYSLgPa5pI7xccEBv2HE4RswZR1Z5mZwRo7PUWDCL/ObHlP3CgPx6Zadtfg9JiUY1YGSHwZOGte3TmH5PYUBjWxX8I0H85p/wC8YgNV+Ezxw7yqP8hATOw3/pSo/m9f/nIDMOhaOc4tTGEPsC7eloOUR5XZs9tADpa/PLzsgLD8I6pidXU7G2MjIbSWtcZnOcxp8bXNu5w70B+Hwc/4Tl/m0n95AgIPpp/hqt84f7mJAXP4NHytf9iH8ZEBnO2LJHYvWiIOMhq58gjBL829dbLl1zX7kBtPTrUNbg8Mc5Bnc+Gw0vna07xw8AC4X+sO9AYhsJgfptfS01rte8F/2G9eTy6oI8yEB/ReLbYCLHKPD72Y+GTP3Z32dFfxAiIH6ZAYn02YH6LikxAsycCZvm+4k9ecOP3ggLb8Gj5Wv+xD+MiAzjbuVzMVr3McWubVTFrmkggiRxBBGoN9boDdqqb8qbMull6zzTOeXWAJkp813C3Al8Z4fSI4ICD+DV8hXfpI/wCy5AZDjuCVRqagimnIMshBEUliMzrW0QEPV0ckRDZI3sJFwHtc024XAI4aFAfi1ACgNr+DP28Q+zB+MqA5tH02V1PV1VO2CmLYppY2lzZbkMe5oJtJa9ggKnNjM+0GJ0Mc0cbLkRkRZx8WC6SQ9ZxNwzN7EBtnSfsTNicUEEU7IY43F7g5hdc2ystYiwAL/aEB+uy+xb4MLkwyolbK1wlY17WkWbLc8/nBznG/kgP5v2XpXxYrSRPFnx1cLHDuLZWtcPaEBp/wmeOHeVR/kICzdFlduNnN+WB4ijq5MhNg7I6V2UmxsDa3A8UB8dH3SfT4lK6idTGle9rizdy6Oyi7gC1rHNfluRbk06jmBjXSns6aHEZojI+Rr7SsfI4ueWvv2yeJDg4X52ugLN8HP+E5f5tJ/eQICD6af4arfOH+5iQFz+DR8rX/AGIfxkQE5J0xQQ4jNSzUQjYyd8TqhsgJ6ryzO5uQaaXPW014oCu/CE2YMT4a1skjmyExuZJI54Y62Zu7zE5WkB/V4AjTjoB6Pg3YHd9VWuGjQIWHxdZ8nrADP1igJrHuiisnxF+ItrImv3rZIwY3nLuy3dA9bUhrWg+SA+/hE4HvaKGrA61O+zj9SWzT59cR/rFAQHwaPla/7EP4yIDNekH+E8Q/nM/9tyA3XY4GHZYl+lqWrf6nmdzfaCPagIf4NXyFd+kj/suQELifTnXxzTRinpSGPe0EtlvZriBf4zjogM/252wmxOZk8zI2OZGIwIw4Cwc51zmcdbuKArrUAKA2f4Ns7Gvr8zmtu2C2Ygc5e9AZnty4HEsQINwaqosR+legNF+DrhjN/U1kjmtyNEUeZzRdz+s8i+tw1rR98oCk9JO0DqrEquVrzkzljLONssfUBHgbF33kBP8AQVtCYMSEcjzkqGOjOZ2gc3rsJv8AZLfvoCR2/wALZDtHRzMc0x1E9NLcEWDhIxsg053bmP20BI/CVma44dlcDYVHAg/yHcgJfYmpYNlp2l7Q70eu6pcL6762iAxvYHEvR8Ropr2DZmBx7mvOR/7LigNK+EfSsc+iqWFriWyRPLXA9kh7AbfakQEN8HmVrcSlLnBo9Gk1JA/jIe9AQnTLIHYzWFpBBMWoNx8jF3IC5fBunY2SvzOa27Ye0QOcnegM128cDiWIEG4NTPYj9I5AbXtvUMrtmo5c7HStigltmF87MrZbC972MiA+o6hmFbNENe3fvi1Ac3MJKnyPFgd/20B/PXpL/pu/WKA/oHotr46/A5qGeRoc0SwXe4Xs8Zo3i/0S6w/RoCC+DqRFPiDJC1jgImkOcBq10gI466oCQxnokppqyernxSNsUsskrmNaxpAe4uy53SEAi/HKeHBAeTpb6QKQUYwvD3te2zGPfGSY2xstaNjvnk2aCQSLXHE6Aer4N9QxsFbme1t5I+04D5ru9AfhiHQpDLLLL+Voxne59tw02zEm19/rxQFD6R9hWYZ6Plq21O+3l8sYZl3e77pHXvn8OCApbUAKA4gCAIAgCAIAgCAIAgCAIAgCAIAgCAIAgCAIAgCAIDrUB9lqAZUAyoBlQDKgGVAMqAZUAyoBlQDKgGVAMqAZUAyoBlQDKgGVAMqAZUAyoBlQDKgGVAMqABqA/9k="/>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9222" name="AutoShape 6" descr="data:image/jpeg;base64,/9j/4AAQSkZJRgABAQAAAQABAAD/2wCEAAkGBxITEhISExIVFhUXGRcZGBUWFRUYGRweGB0WGBcZFh8YHCggGholGxoYITEhJSkrLi4uGB8zODMsNygtLisBCgoKDg0OGxAQGywmICQsLywvNSwsLDQsLDQsLC0vNDA0LCwsLCwsLC80LCwsLCwsLCwsLSwsNCwsLCwsLCwsLP/AABEIAPMAzwMBEQACEQEDEQH/xAAcAAEAAwEBAQEBAAAAAAAAAAAABQYHAQQCAwj/xABREAABAwIDBAYECQYLBgcAAAABAAIDBBEFEiEGEzFBByIyUWFxFIGRoQgjM0JSYnKCsRVjc5KiwTVDU3SDk7KzwsPTFhc0VJSjJCU2RFXS4f/EABoBAQADAQEBAAAAAAAAAAAAAAADBAUBAgb/xAA5EQACAQICBQoGAgIBBQAAAAAAAQIDEQQxEiFBUWETIjJxgZGhsdHwBRQjM1LBQuFi8XI0goOSov/aAAwDAQACEQMRAD8Aw4lALoBdALoBdALoBdALoBdALoBdALoBdALoBdALoBdALoBdALoBdALoBdALoBdAdaUBwoDiAIAgCAIAgCAIDrWkkAC5PABATlDshXS6tpngd77M/tkXUsaFSWSIZYinHNkqOjqpGss1NEOeaQ3/ALNvepflZbWkRfOQ2Js5/sZAOOKUgPg9p/xLny8fzQ+Zl+DH+xUJ0ZidIT3Z2j8HFPl47JofMy2wZx/R1V2vG+CX7En/ANgB70+Vnssx85DamiHr9l62HWSmkA72jOPWWXAUcqM45omjXpyyZDqIlCAIAgCAIAgCAIDrUAKA4gCAIAgCAID3YThE9S/JDG55524C/NxOg9a9whKbtFHidSMFeTLdS7IUsDg2qmdNN/ytMC53k4jXu45fNWFQhHpu73IqvETkuYrLe/fqW3DMOqGi1PTU9EzhmeN9Me4kNIH6zirMYyXRSj4sqznF9JuXgj3f7OZ9Z6qpm727zdM/Viy/iV65K/SbfvgeOWt0YpePmfrBsvRN4UsR+0wPPrL7krqowWw469R/yZ7mYdANBDEPKNg/cvWhHceNOW9nJcLp3aOgicPGNh/EI4RewKclk2eGbZWid/7aNp74wYyPIxkFeXRg9h7Veotp+f5AezWCsqI+5r3CdnskF/Y4LnJtdGT8zvKp9KKfh5EXi2FyPv6VQw1Q/laf4uaw72uIJN+Qf6l4nFvpxT6sySE0uhJrry99hU6rYuGYu9BqLvHGmnGSUd41A8OIt4qu8PGX232PMtLEyj9xdqyKjX0MsLzHKxzHDk4W9Y7x4jRVpRcXZlqMlJXizzLyeggCAIAgCA61ACgOIAgCAIAgJ3YzBRVVLY3/ACbQXyG9uq3lflckD1qahT052eRDXqcnC6z2Gl4TRvqYm7s+i0euSOHqyyNBIDnuI6gda9hqb6lXopzWrVHhmzOnJQevXLjkiw4bhsMDckMbWDnYanxcTq4+JKljCMVZIgnOU3eTPWvR5CAIAgCAIAgCA8OKYRBUAb1gJHZeLte3ndrhqNfFeZQjLM9wqShkyAxbDpGs3dRGa2m+lYekx/W0tvPNtneahnFpWktJeKJoTTd4vRfg/QoGO7JZI/SaWTf0xF8w7bO/eC3LmbC3MBVKlCy0oa0XqeIu9CasyrquWQgCAIAgOtQAoDiAIAgCAIC/7JURbQPLdJK2VtOw8bM1Dz+rvfYFcoxtT4ydvfiUa0r1Vuir+/A1KCFrGtY0Wa0BrQOQAsB7FfSsrIzm23dn2hwIAgCAIAgCAIAgCAICExDBnNkNRSuEcx7bD8lN4SAcHdzxrrrdRSg09KGfgyaNRNaM8vFe9xQdodm2VDZJ6SMxyxn/AMRRkdZp45owOIPEW0I4a6KpUpKacoLXtRdpVnBqM3dPJlEVQuhAEAQHWoAUBxAEAQEpjmCvpdy2XSSSMSFluyHFwaHfWs25HK48VBQxEa2k45J26wRanBsOAUwDsKi4COmknI+tIGNufXI/2rSguguFzKqS6b3u3vuLmrJUCAIAgCAIAgI+pxyljNn1MLT3GRl/Ze68OpBZtHtUpvJM+qXGaaQ2jqInnubIwn2XuuqpF5MOnOOaZ7l6PAQBAEBEY3hLnls8DhHUxjqPPZeOJil72H2g6hRzhfnRzJadRLmyyfu5nW1+CNmjdWwRljmkiqg5xvHadpy5kjiDfvtTrU1Jace1F+hVcXycn1PeUdVC4EAQHWoAUBxAEBeejrBGdbEKgXihIEbNPjJSQGgX42JHrI5ArK+I4iWqhTzlnwXvw7AeXpXqC/Eph9BsbB+o1x97ivfwmOjhYvfd+IKgtIG3YXb02Lu9Ajy/1mv+FasfuL/iY8/tv/l+izKYrhAEAQBARmN4w2nDQGmSWQ2ihb2nn/C0c3HgvE56PWSU6bnwSzZTtoMSiYT+UJ3Syf8AJU7i2Jl7WEpBBcfM310FlWqTS+478FkW6UG/tKy3vMrx23az5CgpIx9Zmd3rcMt1B8xboxRP8tfpSbA20jk0qMPpZB3sbu3W8DqfwXeXT6UUPlmujNosuAYkH64fO641NDVOvcDlC8m7dAeZGutlNTnf7b7GV6sLfdXav2XDBsXZUNcWgtew5ZIniz2O7nDu7jwKswmpIq1KbgyQXsjCAICv4/SmJ/psTS4tblniH8bFzNjoXsFyO8XHgoqi0Xprt4onpy0loPs4P+zLdtMCbTytkiOanmGeJw4WOpb6ri3gRzuqFenoO6yeRpYeq5q0s1mV1QE4QHWoAUBxAezB8OfUTxQR9qRwaPDvJ8ALk+SirVY0oOcskDVsRpGl9LBDpTUlTTQtAt8ZMXh0rj35GZgfrPd3LApzajOc+nOMn1Rtq734IGfdIL74jVn84R7AB+5bHw9Ww0OoFeVwGwYBVAnCpuIkgkp3H6zA1wB8zG5aUH0JcLe+4yqkenHc7++8uislQIAgCA/OeZrGue42a0Fzj3AC5PsRuyuzqTbsjN8Xxx8EJrD/AMVWX3V9dzAOzl8TcHlcuvy1ozqOMdPbLwRfhSU5aH8Y58WZy95JJJJJ1JOpJPElUjQPlAEB9xSOaQ5pLXAgggkEEcCCOBROxxq+pmkYTjrpohXt/wCJpgG1LQAN9CeLrcMwAJ8C08rBXoVNJae1Z8UUJ0lGXJvJ5cGaNFIHNa5pu1wBBHMHUH2K6ncoNW1H2hwIAgKPieCNcJsONg2QOnoybANcNZIh3AE3+y89yqyp3vT7V6FyFS1qu7U/UyWRhaS0gggkEHiCOIKzsjUTufKA61ACgOIDQejinMEFViOW7wBBTt75H2Gg83MHkXLH+JS5SpDD31dKXUvb8AXfE8MFNT4ZHfMY6ynL3cS5z9417zfve8lZVKtytSrLfCVuCVrLuR0ybb5lsRrB+dcfbr+9fQ4B3w0Oo4QCuAvexFS6almpWn46FwqKe/0mkXaPXp/SHuVug9KDhtWtFLEJRmpvJ6madhVe2eJkzODhex4g8HNPiDcepXoSUldGdODhJxZ616PIQBAQO3TyKGcNNi7Iy/g97Gn3EqKv9tk+H+4jNOk2W9c+MCzYmRxtHhlD/wDEVRxL+pbcaGEX077yqKuWQgCAIC19Gk9q1sR1bMySNw8Mpd+LQPWrGGfPtvK2LX077tZpew73Giha43LM8d/0b3MHuAV6h0EZ2I+47dZPKUhCAICH2opXOh3sY+NgcJo/Es7TPJzMzbeIUdVNq6zWsloySlZ5PUZd0h0TBNHVRfJVTBIPtWGf16gnxcVQxMVpaSyes0sLJ6Lg846iqKuWTrUAKA4gNvwXC8jsMoraQRGrmFr/ABjurHr3h7pD9wdy+WrVtJVa35PQXVt8Eu86Te3QIo5JALmF0U1v0UjHu/ZBVTA25ZRe1Nd6aBk3SxS5MRkeOErI5B5ZQz8WFfRfCZ6WGS3Nr9/s4U5aQPXhWIPp5o5ozZzDcdx5EHwIJHrXqEnGV0eZwU4uLNVw7F2MBrYRekmN6iMC7oJdM0lhxadMw8nC/BaEZpc+OTz4MzJU2/py6Sy4rd6dxcYpGuaHNIc0gEOBuCDqCCOIVlO5VatqZ9ocCAiNrqMzUdQxt82TM23G7CHgDxu1R1o6UGiWhLRqJszHpGjzyQVjR1KiJjr/AFmgBwPiBl96o4lXamtqNHCuycHsZUFWLQQBAEBbOjaAelOqHaMp45JHHl2S0A+ok/dVjDLn6W4q4t8zRWbdjTNioHNooM/aeHSH+kc549zgr1BWgrmfiGnUduruJxSkIQBAEBmu0mHXoqunHGjm3kYH8lL1mjyAc7+rVKpH6bj+L8GaFKf1Iy/JeK9+JmqomgdagBQEnsvQ7+rpoiLh0jA4fVuC79kFQYqpydGU9yYN02cO8qcQn/Otgb4CBoDrffe/1r5PE82lShw0v/Z+iR0m62mbLHJE7sva5jvJwIPuKqwm4SUlmncGP7b0jpcPpZz8rSudST8yCw5Wkn1A/wBKF9JgZqGInBZT50e334HDPFsgICW2cx+Wjlzx6tOj4z2XjuPjxseXkSDJTqum7oiq0o1FZmj4BXgtMuHnPFe8tC8hr4yeJgJ0Avrl7J1tY6C9TlqvTy3ehQqR12q57Hv6yz4VjENQDu3EPb24njLIzwe06jz4eKmhNSyK06coZ/0SC9ngICi4xhMcYfRzdWlmcX08ttIJTcljuQYSSRw0JHiKk4JcyWTy4MuwqN8+PSWfFGb45gk9JJu5mW+i4atcO9p5/iOapTpyg7Mv06saivEjV4JAgPXheGy1EgihYXuPIch3k8APEr1GDk7I8znGCvI0jC8EaG/k6I5hma+unbe2mogYe82t4C/eQrsaatya7X+jPnVd+Vl/2r9mgAW0HDuVwonUAQBAEBW8Upgazdns1VLLER9aM3B88sjvYoZLn23qxPCX07/i0+//AEYi9pBIOhGhCyjZONQAoC4dE1PnxKI/QbI79kt/Fyzfi0tHCtb7LxBrGwZvRRyHjK+aU/0kj3D3WXz2P1V3Hcku5I6WBUwVDHKBjaiSKTSnxBojJ+hUMHxbhfQFzQLfWjC0qFSTpqUelT19cXn3eTBiGK4fJTzSQSCz2OLT3eBHgRYjwK+ppVY1YKccmcPIpAEB+1JVPieJI3uY8cHNNiF1Sad0clFSVmXGj2zimyiuiJe3s1UHUlbyuctvE6afVKtLEKX3F2rMqSw0o/bfY8i44XiU5GamnirowOw4iKoHdc2ynn2mt81ZjKX8XpLxKk4R/mnF96JKn2mgLgyXNTyH5k7cl+XVd2HDyK9KrHJ6nxPDoytda1wJWogZIwse0PY4WIOoIUjSasyJNxd0VqowKeJhji3dTT/8rU8WgXsIpLHhpYOGgHFQOnKKsta3P1LCqxk7y1PevQrdZs9RE/GUNfTnnugJWepwzfuULpQ2xaLEa1TZKL69R8U+ztACMtLiM57nR5Get1m29q4qVPYpM661TbKK99pZKHBqlzd21kdBAe0yEh87uI60lrN0tqLlTxpyasuauGZXlUgnd858cu4seHUEUEbYomBjBwA95J4k+JU0YqKsivKbk7s9S9HkIAgCAICD2iOWWgk7qjJ/WxyN/GyiqapRfH9E1LXGS4eTMa2mhyVdU3ulkt5FxI91lm1VabXE1qLvTi+BGtUZICgLx0Q/8XMe6mlP7Uayvi/2Yr/JfsGrbFNtQUf6GP3gFfP43/qJ9bOk0qoPFjGGsqIXwvuA4aOHaa4ate3ucCAfUpaNV0pqa2ePAGb7WYJJWxPJbbEKQZZWAfLx/NljtxuNR45m27K28JiI4eSs/pzy/wAXufvjvOGVrfAQBAEB9wyuaQ5ri1w4FpII8iF1O2RxpPUyz4ft5Utbu5gypj4FszQTbz5nxddTxxM1qlrXErywsG7x1PgTeF7RUJ+SlnoHnk07yC5+qQR+y1Sxq03k3HyIZ0aqzSl5lspMTq8uZogrI/p07wx/jdriWk+AcFYUp5qzXAqyhDLXF8T1U+09MXBkjnQPPzJ2mI+ou6p9RK9KrHJ6us8ujPNa1w1kwDfXl3qQiOoAgCAIAgCAICD2sHUpz3VVMf8AuAfvUVXJdaJqOb6n5GTbettiFT9oe9rSs/EfcZp4b7USBaoScFAXjof1rZG/Sp5B72H9yyvjH2E90l+wapsO++H0Z/NMHsFv3L5/HK2In1nScVUBAQ+0GEOlyTQPEdTFfdvPZIPailA4xu9x1HjZw9dQvCavB5r9riv6Bmm1uzratstXTRGOojNquk+c13EyMt2geNxo4ajW4W5hMU6DVKo7xfRl+veWWVjhnK2gEAQBAEAQH601S+N2aN7mO+kxxafaF1NrWjjimrMs9Ft9VBuSdsdTGeLZWC9vMfvBU8cTPKWtcStLCQzjqfAmML2ioHfJyT0DzyYd5Dc97SC233WqWNWm8rx8iKdGqs0peZbKTFaoNz5YqyL+UpXAP+8xxyk35Nd6lYU555rgVpQhe2uL4+pJYbjkE5LGPtIOMTwWSDza6x9Y0XuNSMtSI50pR1tavAkl7IwgCAIAgIPas9Wlb9Kqpx7HZj7mlRVdnWiajnLqZku3T719Ufr29gA/cs+v9xmnhvtRIJqhJwUBaui6pyYlT9zs7T62Ot+1ZZ/xSGlhZcLPxBruwtm0zof5CeoiPhaRzgP1XD1WXzmO11VP8oxfh/R0sKpgIAgIXHcIe5zamnIZVRiwJ7MjeJil72nkfmnVWqFdJOnU1wfg9696wZdtps6yWN9fSRltiRVU1utC8do2+j328+F8u9gsVKElQqu/4vY179OvhQVrgIAgCAIAgCAID96Otkidnikcx3e1xB93JdjJxd0eZRUlZotNLttvA1ldAydo4SNAZK3xaW292XzVhYi+qor+ZWeGtrpu3kXLBsWeW5qSb0yIdqCUhtSwfVce2B9bjycrMJvODut20q1Kavaa0XvWRY8KxeKoBMbjmb243DLIw9z2nUfgp4TUsivOnKGZ716PAQBAQmNnNU4fF+cklPlHG4X/AFntHrUU9c4rt8CanqhJ8Ld7MVx6fPU1D+IdLIR5FxIWZUd5t8TXpq0EuB4WrwewUB6sIrdzPDML/FvY/T6pBt7lHWp8pTlDemgb3g0gZX1sNxllbFUx+IcN1IfHrMafvL5GstLD057rxfmvM6WNUgEAQBAV/HsMkZJ6ZSi8wFpYfm1EY+YfzgF8rvUbhXKFaLjyNXo7H+L39W9doMn242djY1tdSC9LNytrE/mxw5C9x4EEd1/ocDipSbo1emvFb/fWcKctIBAEAQBAEAQBAEB+tNUPjcHscWubqHNJBHkQuptO6ONJqzL1gu0rKpzG1D9xVNFoqxgAv3NmHAg9x0PhztwqqeqWp7GUqlF01eOuO1ehfcGxdz3up6hojqWC5aOw9v8AKRE8W+HEK3Cbb0ZZlKpTSWlHWvLrJhSEQQFXxOty1NXPypaXKPty3k9tmsH3lBKVpSluXmWIxvCMfyfkYmss2DrUAKA4gNfwHFs1Nhtdf5BxpKjUdiTKxrnX5A7p33ivnMRRtVq0fyWnHrWv1QNKWGdCAIAgCAqOP0LKZ8kpZmo6nq1cfJhdoKho5a2D7a8HakLRw9SVVKCfPj0Xv/x9O4GP7XbPvoqh0Ru5h60b9Osw8DpzHA+I7rL6TB4lYimpLPatzOEIrQCAIAgCAIAgCAIAgL7spipq2NpJH5amK7qSovqCB8m7vBHLUEDwCuUp8otB5rJlGtT5N6ayeaNFwDFPSIszm5JGkslj+i9ujh5cx4EK5TnpLiUakNCVtmw98srWtc5xs1oJJPIAXJ9i9t21nhK7sjMdq64sw8ZtJK6UzOB4iMEFg9TRF71RqytS4yd/fgaFGN6vCKt78TPFSL51qAFAcQF36Ma1jnz0Ex+Kq2Fo8HgHKRyBIv6w1ZfxOnJRjXhnB37Pf7Bq2yGIPkg3cvy8DjDN4uZ2X+Ic2zr+JXz2MpKNTSh0Za127OzI6TiqgIAgCA+Jomva5jmhzXAtc0i4IIsQfAhdjJxd1mDN8ewAywTYeetNSjfUbzxfAdN34ltsh4aiNbdDEqFSNddGeqXCW/tz7zhkK+jAQBAEAQBAEAQBAEB+lPO5jmvYbOaQ5pHIg3B9q6m07o40mrM2HCMRBnpqpotHWsySAcGzRAlvtAe37oWlGXOUl/LzRlThaLg84+TJLaVxlMVE06zm8lvmwssZD4ZtGD7RXupzrQ3+RHS5t5vZ5+9ZlO3WMCpqnlh+Kj+Ljtws3iR4E3I8LLPr1NOerI08NT0Ia83rK8oSc61ACgOID7glcxzXtJDmkFpHEEG4I9a5KKkrPIGy0GPBzYcWYOq4CCvY0dm2jJrA/NJHecjx3FfM1MM05YWWfSg/12+aBoDXAgEG4OoI4HuIWPkdOoAgCAICu7YNMYhrW9qmeHPte5ifZkzdPAh33Fcwb03Ki/5LV1rWvTtBj3SJhIpq6VrbZJLSstws+5NvAOzAeAC+l+HVnVw6bzWp9hwrKvAIAgCAIAgCAIAgCAvGydWTh9QOLqWWGpZ4WIzW9TXfrK3Sl9N8GmU60fqr/JNEptFjLoIJZ3dWprBaNuodFAOyDro4gk8us76q91KjjFyecvBEVKmpSUVlHxZmaomiEB1qAFAcQBAWTYbaMUkxbIM1PMMkzCLgtNxmtztc6cwSOao47C8vC8dUo60DWNn6v0SRlG9+ank61FPmzAtOu4cfpAHqnmLeAXz+Ihy0XWStJdNfv13M6W1ZwCAIAgPxrKZssb4ndl7XMPk4EH8V6hNwkpLZrBjG3cZkoMMnPaa18D78bxnKL+tj/avp8A1HEVYLJ2ku3/aOFDWsAgCAIAgCAIAgCAIC1bA4vFTvqTPYxmE3bxzkOYGsA5k3Pv5Kxh5qDellYrYmnKaWjnchMcxWSqmfNIdXHQcmjk0eA/8A3moqk3OWkyanTUI6KPAvB7CA61ACgOIAgCAu+xm0kRiOH1pPo7j8XLezoX8QQfmi+t+RvfQlZeNwk1L5ih0lmvyXvv6wabguMSRSNoq0je/xNRwZUN5eUo5t9l7i+FWoRnHlqOW1bY/1uZ0sqogIAgAQGQbbD/ytvhX1AHlmqF9Jgv8Aq/8Axx8onDNVtgIAgCAIAgCAIAgCAIAgCAIDrUAKA4gCAIAgLrsttfHuvQq9pkptMj9S+I8i0jWw5W1HK40WXisDLT5bDu0tu5+/e8Gi0eMS0jWekP8ASKR1t1XM6xaD2RUhvHu3g46X1OmLOhCu3ya0Z7Yv9eh0tkEzXta9jg5rhcOaQQQeYI0IWfKLi7Nawfa4D5kkDQXHg0EnyGpXUm3ZAxfbSYtwvDmO7cz5qg/eLnD3Sj2L6bBRvi6rWUUo93+jhQFsAIAgCAIAgCAIAgCAIAgCAIDrUAKA4gCAIAgCAsGy+11RREhhD4nduF+rD32+ibcx678FTxWCp4hc7U9jWYL/ALPYlBMc2G1ApZnauoZ9YXnXsAdk+MetgOqFj4ilUgrYmOlH8l0l1/33gs0W1jY3COtifSvOgc7rQOOvYlbpwF7OtZUXgnJaVB6S/wDpdnodO7aVmak3cTg51U5sEZb1gd7o46cgzObpgoWraUlqhzn2f3YGW9K9Y01badnydNEyIDkDa5t6i0fdW98Jg1RdSWcm2cKWtQBAEAQBAEAQBAEAQBAEAQBAdagBQHEAQBAEAQBAEBbcE6QayBu7kIqIuBjm62ncHcfUbjwWdX+GUaj0o81716AsWD7WYQ1/pIppKeZgc5sbSXROcWltmgGwcRpfK0aqnWwWMceT0lKL27bX97WDNq2pdLI+V5u57nOcfFxJPvK24QUIqKyWoH4r0AgCAIAgCAIAgCAIAgCAIAgOtQAoDiAIAgCAIAgCAIAgCAIAgCAIAgCAIAgCAIAgCAIAgOtQAoC69GmwH5WdUN9I3O5DD8lvM2fP9dtrZfHigLsegNo0/Kjf+nH+sgKP0kbBjCzTgVQn3wkOkeTLkyfXde+bw4ID9ujXo4fiondv9wyItGbdbzM51yQOu21gAT9oIDwdIuxb8LqGQGTetewPbJkyA6lrm2zO1BHfzCAgcFoPSKiCnzZd7LHHmte2dwbe1xe172ugLV0mdH35JNOPSd/vt5/FbvLu8n13Xvn8OCAmdieiIV9EytNcIQ7PdpgzBoY5zSS7et7r8EBKu6CM7XbjE4pHDlurDwuWyOI9iAotHsNP+U2YZUu3D3EjeWzttlc9r26jM027x46ghAaEzoBB0GJtPlTX/wA5AHdATQbHFGg9xph/rICpbF9Gnp9VXUwqt36K/Ln3WfP1nsvbeDL2L8TxQFo/3ExlxY3Foy/UZdwL3HEW31/cgKHt5sDVYW5m+yvifcMmZfKSPmuB1a62tjx1sTY2AqaA2HBugmSamhndW7t8kbX7o05OUuGYNLt4NdRfRAZDPE5jnMcCHNJa4HiCDYg+tAXLo02C/Krp2+kbndBhvut5fOXD6bbWt48UBc/9w7SS1mKRueL9XcC+nG9piR7EBQNt9g6zDHN37WujeSGTRklhPHKbgFrra2I11texQEr0a9G/5Vjnf6Vud05rbbreXzAm/bbbggLd/uEb/wDKN/6cf6yAo/SRsIMLNOBVCfeh50jyZcmT67r3zeHBAUxqAFAbX8Gft4h9mD8ZUBn222C1TsRr3Nppi01NQQRE8ggyPIIIGoQFbq6OWIgSRvYSLgPa5pI7xccEBv2HE4RswZR1Z5mZwRo7PUWDCL/ObHlP3CgPx6Zadtfg9JiUY1YGSHwZOGte3TmH5PYUBjWxX8I0H85p/wC8YgNV+Ezxw7yqP8hATOw3/pSo/m9f/nIDMOhaOc4tTGEPsC7eloOUR5XZs9tADpa/PLzsgLD8I6pidXU7G2MjIbSWtcZnOcxp8bXNu5w70B+Hwc/4Tl/m0n95AgIPpp/hqt84f7mJAXP4NHytf9iH8ZEBnO2LJHYvWiIOMhq58gjBL829dbLl1zX7kBtPTrUNbg8Mc5Bnc+Gw0vna07xw8AC4X+sO9AYhsJgfptfS01rte8F/2G9eTy6oI8yEB/ReLbYCLHKPD72Y+GTP3Z32dFfxAiIH6ZAYn02YH6LikxAsycCZvm+4k9ecOP3ggLb8Gj5Wv+xD+MiAzjbuVzMVr3McWubVTFrmkggiRxBBGoN9boDdqqb8qbMull6zzTOeXWAJkp813C3Al8Z4fSI4ICD+DV8hXfpI/wCy5AZDjuCVRqagimnIMshBEUliMzrW0QEPV0ckRDZI3sJFwHtc024XAI4aFAfi1ACgNr+DP28Q+zB+MqA5tH02V1PV1VO2CmLYppY2lzZbkMe5oJtJa9ggKnNjM+0GJ0Mc0cbLkRkRZx8WC6SQ9ZxNwzN7EBtnSfsTNicUEEU7IY43F7g5hdc2ystYiwAL/aEB+uy+xb4MLkwyolbK1wlY17WkWbLc8/nBznG/kgP5v2XpXxYrSRPFnx1cLHDuLZWtcPaEBp/wmeOHeVR/kICzdFlduNnN+WB4ijq5MhNg7I6V2UmxsDa3A8UB8dH3SfT4lK6idTGle9rizdy6Oyi7gC1rHNfluRbk06jmBjXSns6aHEZojI+Rr7SsfI4ueWvv2yeJDg4X52ugLN8HP+E5f5tJ/eQICD6af4arfOH+5iQFz+DR8rX/AGIfxkQE5J0xQQ4jNSzUQjYyd8TqhsgJ6ryzO5uQaaXPW014oCu/CE2YMT4a1skjmyExuZJI54Y62Zu7zE5WkB/V4AjTjoB6Pg3YHd9VWuGjQIWHxdZ8nrADP1igJrHuiisnxF+ItrImv3rZIwY3nLuy3dA9bUhrWg+SA+/hE4HvaKGrA61O+zj9SWzT59cR/rFAQHwaPla/7EP4yIDNekH+E8Q/nM/9tyA3XY4GHZYl+lqWrf6nmdzfaCPagIf4NXyFd+kj/suQELifTnXxzTRinpSGPe0EtlvZriBf4zjogM/252wmxOZk8zI2OZGIwIw4Cwc51zmcdbuKArrUAKA2f4Ns7Gvr8zmtu2C2Ygc5e9AZnty4HEsQINwaqosR+legNF+DrhjN/U1kjmtyNEUeZzRdz+s8i+tw1rR98oCk9JO0DqrEquVrzkzljLONssfUBHgbF33kBP8AQVtCYMSEcjzkqGOjOZ2gc3rsJv8AZLfvoCR2/wALZDtHRzMc0x1E9NLcEWDhIxsg053bmP20BI/CVma44dlcDYVHAg/yHcgJfYmpYNlp2l7Q70eu6pcL6762iAxvYHEvR8Ropr2DZmBx7mvOR/7LigNK+EfSsc+iqWFriWyRPLXA9kh7AbfakQEN8HmVrcSlLnBo9Gk1JA/jIe9AQnTLIHYzWFpBBMWoNx8jF3IC5fBunY2SvzOa27Ye0QOcnegM128cDiWIEG4NTPYj9I5AbXtvUMrtmo5c7HStigltmF87MrZbC972MiA+o6hmFbNENe3fvi1Ac3MJKnyPFgd/20B/PXpL/pu/WKA/oHotr46/A5qGeRoc0SwXe4Xs8Zo3i/0S6w/RoCC+DqRFPiDJC1jgImkOcBq10gI466oCQxnokppqyernxSNsUsskrmNaxpAe4uy53SEAi/HKeHBAeTpb6QKQUYwvD3te2zGPfGSY2xstaNjvnk2aCQSLXHE6Aer4N9QxsFbme1t5I+04D5ru9AfhiHQpDLLLL+Voxne59tw02zEm19/rxQFD6R9hWYZ6Plq21O+3l8sYZl3e77pHXvn8OCApbUAKA4gCAIAgCAIAgCAIAgCAIAgCAIAgCAIAgCAIAgCAIDrUB9lqAZUAyoBlQDKgGVAMqAZUAyoBlQDKgGVAMqAZUAyoBlQDKgGVAMqAZUAyoBlQDKgGVAMqABqA/9k="/>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9224" name="AutoShape 8" descr="data:image/jpeg;base64,/9j/4AAQSkZJRgABAQAAAQABAAD/2wCEAAkGBxITEhISExIVFhUXGRcZGBUWFRUYGRweGB0WGBcZFh8YHCggGholGxoYITEhJSkrLi4uGB8zODMsNygtLisBCgoKDg0OGxAQGywmICQsLywvNSwsLDQsLDQsLC0vNDA0LCwsLCwsLC80LCwsLCwsLCwsLSwsNCwsLCwsLCwsLP/AABEIAPMAzwMBEQACEQEDEQH/xAAcAAEAAwEBAQEBAAAAAAAAAAAABQYHAQQCAwj/xABREAABAwIDBAYECQYLBgcAAAABAAIDBBEFEiEGEzFBByIyUWFxFIGRoQgjM0JSYnKCsRVjc5KiwTVDU3SDk7KzwsPTFhc0VJSjJCU2RFXS4f/EABoBAQADAQEBAAAAAAAAAAAAAAADBAUBAgb/xAA5EQACAQICBQoGAgIBBQAAAAAAAQIDEQQxEiFBUWETIjJxgZGhsdHwBRQjM1LBQuFi8XI0goOSov/aAAwDAQACEQMRAD8Aw4lALoBdALoBdALoBdALoBdALoBdALoBdALoBdALoBdALoBdALoBdALoBdALoBdAdaUBwoDiAIAgCAIAgCAIDrWkkAC5PABATlDshXS6tpngd77M/tkXUsaFSWSIZYinHNkqOjqpGss1NEOeaQ3/ALNvepflZbWkRfOQ2Js5/sZAOOKUgPg9p/xLny8fzQ+Zl+DH+xUJ0ZidIT3Z2j8HFPl47JofMy2wZx/R1V2vG+CX7En/ANgB70+Vnssx85DamiHr9l62HWSmkA72jOPWWXAUcqM45omjXpyyZDqIlCAIAgCAIAgCAIDrUAKA4gCAIAgCAID3YThE9S/JDG55524C/NxOg9a9whKbtFHidSMFeTLdS7IUsDg2qmdNN/ytMC53k4jXu45fNWFQhHpu73IqvETkuYrLe/fqW3DMOqGi1PTU9EzhmeN9Me4kNIH6zirMYyXRSj4sqznF9JuXgj3f7OZ9Z6qpm727zdM/Viy/iV65K/SbfvgeOWt0YpePmfrBsvRN4UsR+0wPPrL7krqowWw469R/yZ7mYdANBDEPKNg/cvWhHceNOW9nJcLp3aOgicPGNh/EI4RewKclk2eGbZWid/7aNp74wYyPIxkFeXRg9h7Veotp+f5AezWCsqI+5r3CdnskF/Y4LnJtdGT8zvKp9KKfh5EXi2FyPv6VQw1Q/laf4uaw72uIJN+Qf6l4nFvpxT6sySE0uhJrry99hU6rYuGYu9BqLvHGmnGSUd41A8OIt4qu8PGX232PMtLEyj9xdqyKjX0MsLzHKxzHDk4W9Y7x4jRVpRcXZlqMlJXizzLyeggCAIAgCA61ACgOIAgCAIAgJ3YzBRVVLY3/ACbQXyG9uq3lflckD1qahT052eRDXqcnC6z2Gl4TRvqYm7s+i0euSOHqyyNBIDnuI6gda9hqb6lXopzWrVHhmzOnJQevXLjkiw4bhsMDckMbWDnYanxcTq4+JKljCMVZIgnOU3eTPWvR5CAIAgCAIAgCA8OKYRBUAb1gJHZeLte3ndrhqNfFeZQjLM9wqShkyAxbDpGs3dRGa2m+lYekx/W0tvPNtneahnFpWktJeKJoTTd4vRfg/QoGO7JZI/SaWTf0xF8w7bO/eC3LmbC3MBVKlCy0oa0XqeIu9CasyrquWQgCAIAgOtQAoDiAIAgCAIC/7JURbQPLdJK2VtOw8bM1Dz+rvfYFcoxtT4ydvfiUa0r1Vuir+/A1KCFrGtY0Wa0BrQOQAsB7FfSsrIzm23dn2hwIAgCAIAgCAIAgCAICExDBnNkNRSuEcx7bD8lN4SAcHdzxrrrdRSg09KGfgyaNRNaM8vFe9xQdodm2VDZJ6SMxyxn/AMRRkdZp45owOIPEW0I4a6KpUpKacoLXtRdpVnBqM3dPJlEVQuhAEAQHWoAUBxAEAQEpjmCvpdy2XSSSMSFluyHFwaHfWs25HK48VBQxEa2k45J26wRanBsOAUwDsKi4COmknI+tIGNufXI/2rSguguFzKqS6b3u3vuLmrJUCAIAgCAIAgI+pxyljNn1MLT3GRl/Ze68OpBZtHtUpvJM+qXGaaQ2jqInnubIwn2XuuqpF5MOnOOaZ7l6PAQBAEBEY3hLnls8DhHUxjqPPZeOJil72H2g6hRzhfnRzJadRLmyyfu5nW1+CNmjdWwRljmkiqg5xvHadpy5kjiDfvtTrU1Jace1F+hVcXycn1PeUdVC4EAQHWoAUBxAEBeejrBGdbEKgXihIEbNPjJSQGgX42JHrI5ArK+I4iWqhTzlnwXvw7AeXpXqC/Eph9BsbB+o1x97ivfwmOjhYvfd+IKgtIG3YXb02Lu9Ajy/1mv+FasfuL/iY8/tv/l+izKYrhAEAQBARmN4w2nDQGmSWQ2ihb2nn/C0c3HgvE56PWSU6bnwSzZTtoMSiYT+UJ3Syf8AJU7i2Jl7WEpBBcfM310FlWqTS+478FkW6UG/tKy3vMrx23az5CgpIx9Zmd3rcMt1B8xboxRP8tfpSbA20jk0qMPpZB3sbu3W8DqfwXeXT6UUPlmujNosuAYkH64fO641NDVOvcDlC8m7dAeZGutlNTnf7b7GV6sLfdXav2XDBsXZUNcWgtew5ZIniz2O7nDu7jwKswmpIq1KbgyQXsjCAICv4/SmJ/psTS4tblniH8bFzNjoXsFyO8XHgoqi0Xprt4onpy0loPs4P+zLdtMCbTytkiOanmGeJw4WOpb6ri3gRzuqFenoO6yeRpYeq5q0s1mV1QE4QHWoAUBxAezB8OfUTxQR9qRwaPDvJ8ALk+SirVY0oOcskDVsRpGl9LBDpTUlTTQtAt8ZMXh0rj35GZgfrPd3LApzajOc+nOMn1Rtq734IGfdIL74jVn84R7AB+5bHw9Ww0OoFeVwGwYBVAnCpuIkgkp3H6zA1wB8zG5aUH0JcLe+4yqkenHc7++8uislQIAgCA/OeZrGue42a0Fzj3AC5PsRuyuzqTbsjN8Xxx8EJrD/AMVWX3V9dzAOzl8TcHlcuvy1ozqOMdPbLwRfhSU5aH8Y58WZy95JJJJJ1JOpJPElUjQPlAEB9xSOaQ5pLXAgggkEEcCCOBROxxq+pmkYTjrpohXt/wCJpgG1LQAN9CeLrcMwAJ8C08rBXoVNJae1Z8UUJ0lGXJvJ5cGaNFIHNa5pu1wBBHMHUH2K6ncoNW1H2hwIAgKPieCNcJsONg2QOnoybANcNZIh3AE3+y89yqyp3vT7V6FyFS1qu7U/UyWRhaS0gggkEHiCOIKzsjUTufKA61ACgOIDQejinMEFViOW7wBBTt75H2Gg83MHkXLH+JS5SpDD31dKXUvb8AXfE8MFNT4ZHfMY6ynL3cS5z9417zfve8lZVKtytSrLfCVuCVrLuR0ybb5lsRrB+dcfbr+9fQ4B3w0Oo4QCuAvexFS6almpWn46FwqKe/0mkXaPXp/SHuVug9KDhtWtFLEJRmpvJ6madhVe2eJkzODhex4g8HNPiDcepXoSUldGdODhJxZ616PIQBAQO3TyKGcNNi7Iy/g97Gn3EqKv9tk+H+4jNOk2W9c+MCzYmRxtHhlD/wDEVRxL+pbcaGEX077yqKuWQgCAIC19Gk9q1sR1bMySNw8Mpd+LQPWrGGfPtvK2LX077tZpew73Giha43LM8d/0b3MHuAV6h0EZ2I+47dZPKUhCAICH2opXOh3sY+NgcJo/Es7TPJzMzbeIUdVNq6zWsloySlZ5PUZd0h0TBNHVRfJVTBIPtWGf16gnxcVQxMVpaSyes0sLJ6Lg846iqKuWTrUAKA4gNvwXC8jsMoraQRGrmFr/ABjurHr3h7pD9wdy+WrVtJVa35PQXVt8Eu86Te3QIo5JALmF0U1v0UjHu/ZBVTA25ZRe1Nd6aBk3SxS5MRkeOErI5B5ZQz8WFfRfCZ6WGS3Nr9/s4U5aQPXhWIPp5o5ozZzDcdx5EHwIJHrXqEnGV0eZwU4uLNVw7F2MBrYRekmN6iMC7oJdM0lhxadMw8nC/BaEZpc+OTz4MzJU2/py6Sy4rd6dxcYpGuaHNIc0gEOBuCDqCCOIVlO5VatqZ9ocCAiNrqMzUdQxt82TM23G7CHgDxu1R1o6UGiWhLRqJszHpGjzyQVjR1KiJjr/AFmgBwPiBl96o4lXamtqNHCuycHsZUFWLQQBAEBbOjaAelOqHaMp45JHHl2S0A+ok/dVjDLn6W4q4t8zRWbdjTNioHNooM/aeHSH+kc549zgr1BWgrmfiGnUduruJxSkIQBAEBmu0mHXoqunHGjm3kYH8lL1mjyAc7+rVKpH6bj+L8GaFKf1Iy/JeK9+JmqomgdagBQEnsvQ7+rpoiLh0jA4fVuC79kFQYqpydGU9yYN02cO8qcQn/Otgb4CBoDrffe/1r5PE82lShw0v/Z+iR0m62mbLHJE7sva5jvJwIPuKqwm4SUlmncGP7b0jpcPpZz8rSudST8yCw5Wkn1A/wBKF9JgZqGInBZT50e334HDPFsgICW2cx+Wjlzx6tOj4z2XjuPjxseXkSDJTqum7oiq0o1FZmj4BXgtMuHnPFe8tC8hr4yeJgJ0Avrl7J1tY6C9TlqvTy3ehQqR12q57Hv6yz4VjENQDu3EPb24njLIzwe06jz4eKmhNSyK06coZ/0SC9ngICi4xhMcYfRzdWlmcX08ttIJTcljuQYSSRw0JHiKk4JcyWTy4MuwqN8+PSWfFGb45gk9JJu5mW+i4atcO9p5/iOapTpyg7Mv06saivEjV4JAgPXheGy1EgihYXuPIch3k8APEr1GDk7I8znGCvI0jC8EaG/k6I5hma+unbe2mogYe82t4C/eQrsaatya7X+jPnVd+Vl/2r9mgAW0HDuVwonUAQBAEBW8Upgazdns1VLLER9aM3B88sjvYoZLn23qxPCX07/i0+//AEYi9pBIOhGhCyjZONQAoC4dE1PnxKI/QbI79kt/Fyzfi0tHCtb7LxBrGwZvRRyHjK+aU/0kj3D3WXz2P1V3Hcku5I6WBUwVDHKBjaiSKTSnxBojJ+hUMHxbhfQFzQLfWjC0qFSTpqUelT19cXn3eTBiGK4fJTzSQSCz2OLT3eBHgRYjwK+ppVY1YKccmcPIpAEB+1JVPieJI3uY8cHNNiF1Sad0clFSVmXGj2zimyiuiJe3s1UHUlbyuctvE6afVKtLEKX3F2rMqSw0o/bfY8i44XiU5GamnirowOw4iKoHdc2ynn2mt81ZjKX8XpLxKk4R/mnF96JKn2mgLgyXNTyH5k7cl+XVd2HDyK9KrHJ6nxPDoytda1wJWogZIwse0PY4WIOoIUjSasyJNxd0VqowKeJhji3dTT/8rU8WgXsIpLHhpYOGgHFQOnKKsta3P1LCqxk7y1PevQrdZs9RE/GUNfTnnugJWepwzfuULpQ2xaLEa1TZKL69R8U+ztACMtLiM57nR5Get1m29q4qVPYpM661TbKK99pZKHBqlzd21kdBAe0yEh87uI60lrN0tqLlTxpyasuauGZXlUgnd858cu4seHUEUEbYomBjBwA95J4k+JU0YqKsivKbk7s9S9HkIAgCAICD2iOWWgk7qjJ/WxyN/GyiqapRfH9E1LXGS4eTMa2mhyVdU3ulkt5FxI91lm1VabXE1qLvTi+BGtUZICgLx0Q/8XMe6mlP7Uayvi/2Yr/JfsGrbFNtQUf6GP3gFfP43/qJ9bOk0qoPFjGGsqIXwvuA4aOHaa4ate3ucCAfUpaNV0pqa2ePAGb7WYJJWxPJbbEKQZZWAfLx/NljtxuNR45m27K28JiI4eSs/pzy/wAXufvjvOGVrfAQBAEB9wyuaQ5ri1w4FpII8iF1O2RxpPUyz4ft5Utbu5gypj4FszQTbz5nxddTxxM1qlrXErywsG7x1PgTeF7RUJ+SlnoHnk07yC5+qQR+y1Sxq03k3HyIZ0aqzSl5lspMTq8uZogrI/p07wx/jdriWk+AcFYUp5qzXAqyhDLXF8T1U+09MXBkjnQPPzJ2mI+ou6p9RK9KrHJ6us8ujPNa1w1kwDfXl3qQiOoAgCAIAgCAICD2sHUpz3VVMf8AuAfvUVXJdaJqOb6n5GTbettiFT9oe9rSs/EfcZp4b7USBaoScFAXjof1rZG/Sp5B72H9yyvjH2E90l+wapsO++H0Z/NMHsFv3L5/HK2In1nScVUBAQ+0GEOlyTQPEdTFfdvPZIPailA4xu9x1HjZw9dQvCavB5r9riv6Bmm1uzratstXTRGOojNquk+c13EyMt2geNxo4ajW4W5hMU6DVKo7xfRl+veWWVjhnK2gEAQBAEAQH601S+N2aN7mO+kxxafaF1NrWjjimrMs9Ft9VBuSdsdTGeLZWC9vMfvBU8cTPKWtcStLCQzjqfAmML2ioHfJyT0DzyYd5Dc97SC233WqWNWm8rx8iKdGqs0peZbKTFaoNz5YqyL+UpXAP+8xxyk35Nd6lYU555rgVpQhe2uL4+pJYbjkE5LGPtIOMTwWSDza6x9Y0XuNSMtSI50pR1tavAkl7IwgCAIAgIPas9Wlb9Kqpx7HZj7mlRVdnWiajnLqZku3T719Ufr29gA/cs+v9xmnhvtRIJqhJwUBaui6pyYlT9zs7T62Ot+1ZZ/xSGlhZcLPxBruwtm0zof5CeoiPhaRzgP1XD1WXzmO11VP8oxfh/R0sKpgIAgIXHcIe5zamnIZVRiwJ7MjeJil72nkfmnVWqFdJOnU1wfg9696wZdtps6yWN9fSRltiRVU1utC8do2+j328+F8u9gsVKElQqu/4vY179OvhQVrgIAgCAIAgCAID96Otkidnikcx3e1xB93JdjJxd0eZRUlZotNLttvA1ldAydo4SNAZK3xaW292XzVhYi+qor+ZWeGtrpu3kXLBsWeW5qSb0yIdqCUhtSwfVce2B9bjycrMJvODut20q1Kavaa0XvWRY8KxeKoBMbjmb243DLIw9z2nUfgp4TUsivOnKGZ716PAQBAQmNnNU4fF+cklPlHG4X/AFntHrUU9c4rt8CanqhJ8Ld7MVx6fPU1D+IdLIR5FxIWZUd5t8TXpq0EuB4WrwewUB6sIrdzPDML/FvY/T6pBt7lHWp8pTlDemgb3g0gZX1sNxllbFUx+IcN1IfHrMafvL5GstLD057rxfmvM6WNUgEAQBAV/HsMkZJ6ZSi8wFpYfm1EY+YfzgF8rvUbhXKFaLjyNXo7H+L39W9doMn242djY1tdSC9LNytrE/mxw5C9x4EEd1/ocDipSbo1emvFb/fWcKctIBAEAQBAEAQBAEB+tNUPjcHscWubqHNJBHkQuptO6ONJqzL1gu0rKpzG1D9xVNFoqxgAv3NmHAg9x0PhztwqqeqWp7GUqlF01eOuO1ehfcGxdz3up6hojqWC5aOw9v8AKRE8W+HEK3Cbb0ZZlKpTSWlHWvLrJhSEQQFXxOty1NXPypaXKPty3k9tmsH3lBKVpSluXmWIxvCMfyfkYmss2DrUAKA4gNfwHFs1Nhtdf5BxpKjUdiTKxrnX5A7p33ivnMRRtVq0fyWnHrWv1QNKWGdCAIAgCAqOP0LKZ8kpZmo6nq1cfJhdoKho5a2D7a8HakLRw9SVVKCfPj0Xv/x9O4GP7XbPvoqh0Ru5h60b9Osw8DpzHA+I7rL6TB4lYimpLPatzOEIrQCAIAgCAIAgCAIAgL7spipq2NpJH5amK7qSovqCB8m7vBHLUEDwCuUp8otB5rJlGtT5N6ayeaNFwDFPSIszm5JGkslj+i9ujh5cx4EK5TnpLiUakNCVtmw98srWtc5xs1oJJPIAXJ9i9t21nhK7sjMdq64sw8ZtJK6UzOB4iMEFg9TRF71RqytS4yd/fgaFGN6vCKt78TPFSL51qAFAcQF36Ma1jnz0Ex+Kq2Fo8HgHKRyBIv6w1ZfxOnJRjXhnB37Pf7Bq2yGIPkg3cvy8DjDN4uZ2X+Ic2zr+JXz2MpKNTSh0Za127OzI6TiqgIAgCA+Jomva5jmhzXAtc0i4IIsQfAhdjJxd1mDN8ewAywTYeetNSjfUbzxfAdN34ltsh4aiNbdDEqFSNddGeqXCW/tz7zhkK+jAQBAEAQBAEAQBAEB+lPO5jmvYbOaQ5pHIg3B9q6m07o40mrM2HCMRBnpqpotHWsySAcGzRAlvtAe37oWlGXOUl/LzRlThaLg84+TJLaVxlMVE06zm8lvmwssZD4ZtGD7RXupzrQ3+RHS5t5vZ5+9ZlO3WMCpqnlh+Kj+Ljtws3iR4E3I8LLPr1NOerI08NT0Ia83rK8oSc61ACgOID7glcxzXtJDmkFpHEEG4I9a5KKkrPIGy0GPBzYcWYOq4CCvY0dm2jJrA/NJHecjx3FfM1MM05YWWfSg/12+aBoDXAgEG4OoI4HuIWPkdOoAgCAICu7YNMYhrW9qmeHPte5ifZkzdPAh33Fcwb03Ki/5LV1rWvTtBj3SJhIpq6VrbZJLSstws+5NvAOzAeAC+l+HVnVw6bzWp9hwrKvAIAgCAIAgCAIAgCAvGydWTh9QOLqWWGpZ4WIzW9TXfrK3Sl9N8GmU60fqr/JNEptFjLoIJZ3dWprBaNuodFAOyDro4gk8us76q91KjjFyecvBEVKmpSUVlHxZmaomiEB1qAFAcQBAWTYbaMUkxbIM1PMMkzCLgtNxmtztc6cwSOao47C8vC8dUo60DWNn6v0SRlG9+ank61FPmzAtOu4cfpAHqnmLeAXz+Ihy0XWStJdNfv13M6W1ZwCAIAgPxrKZssb4ndl7XMPk4EH8V6hNwkpLZrBjG3cZkoMMnPaa18D78bxnKL+tj/avp8A1HEVYLJ2ku3/aOFDWsAgCAIAgCAIAgCAIC1bA4vFTvqTPYxmE3bxzkOYGsA5k3Pv5Kxh5qDellYrYmnKaWjnchMcxWSqmfNIdXHQcmjk0eA/8A3moqk3OWkyanTUI6KPAvB7CA61ACgOIAgCAu+xm0kRiOH1pPo7j8XLezoX8QQfmi+t+RvfQlZeNwk1L5ih0lmvyXvv6wabguMSRSNoq0je/xNRwZUN5eUo5t9l7i+FWoRnHlqOW1bY/1uZ0sqogIAgAQGQbbD/ytvhX1AHlmqF9Jgv8Aq/8Axx8onDNVtgIAgCAIAgCAIAgCAIAgCAIDrUAKA4gCAIAgLrsttfHuvQq9pkptMj9S+I8i0jWw5W1HK40WXisDLT5bDu0tu5+/e8Gi0eMS0jWekP8ASKR1t1XM6xaD2RUhvHu3g46X1OmLOhCu3ya0Z7Yv9eh0tkEzXta9jg5rhcOaQQQeYI0IWfKLi7Nawfa4D5kkDQXHg0EnyGpXUm3ZAxfbSYtwvDmO7cz5qg/eLnD3Sj2L6bBRvi6rWUUo93+jhQFsAIAgCAIAgCAIAgCAIAgCAIDrUAKA4gCAIAgCAsGy+11RREhhD4nduF+rD32+ibcx678FTxWCp4hc7U9jWYL/ALPYlBMc2G1ApZnauoZ9YXnXsAdk+MetgOqFj4ilUgrYmOlH8l0l1/33gs0W1jY3COtifSvOgc7rQOOvYlbpwF7OtZUXgnJaVB6S/wDpdnodO7aVmak3cTg51U5sEZb1gd7o46cgzObpgoWraUlqhzn2f3YGW9K9Y01badnydNEyIDkDa5t6i0fdW98Jg1RdSWcm2cKWtQBAEAQBAEAQBAEAQBAEAQBAdagBQHEAQBAEAQBAEBbcE6QayBu7kIqIuBjm62ncHcfUbjwWdX+GUaj0o81716AsWD7WYQ1/pIppKeZgc5sbSXROcWltmgGwcRpfK0aqnWwWMceT0lKL27bX97WDNq2pdLI+V5u57nOcfFxJPvK24QUIqKyWoH4r0AgCAIAgCAIAgCAIAgCAIAgOtQAoDiAIAgCAIAgCAIAgCAIAgCAIAgCAIAgCAIAgCAIAgOtQAoC69GmwH5WdUN9I3O5DD8lvM2fP9dtrZfHigLsegNo0/Kjf+nH+sgKP0kbBjCzTgVQn3wkOkeTLkyfXde+bw4ID9ujXo4fiondv9wyItGbdbzM51yQOu21gAT9oIDwdIuxb8LqGQGTetewPbJkyA6lrm2zO1BHfzCAgcFoPSKiCnzZd7LHHmte2dwbe1xe172ugLV0mdH35JNOPSd/vt5/FbvLu8n13Xvn8OCAmdieiIV9EytNcIQ7PdpgzBoY5zSS7et7r8EBKu6CM7XbjE4pHDlurDwuWyOI9iAotHsNP+U2YZUu3D3EjeWzttlc9r26jM027x46ghAaEzoBB0GJtPlTX/wA5AHdATQbHFGg9xph/rICpbF9Gnp9VXUwqt36K/Ln3WfP1nsvbeDL2L8TxQFo/3ExlxY3Foy/UZdwL3HEW31/cgKHt5sDVYW5m+yvifcMmZfKSPmuB1a62tjx1sTY2AqaA2HBugmSamhndW7t8kbX7o05OUuGYNLt4NdRfRAZDPE5jnMcCHNJa4HiCDYg+tAXLo02C/Krp2+kbndBhvut5fOXD6bbWt48UBc/9w7SS1mKRueL9XcC+nG9piR7EBQNt9g6zDHN37WujeSGTRklhPHKbgFrra2I11texQEr0a9G/5Vjnf6Vud05rbbreXzAm/bbbggLd/uEb/wDKN/6cf6yAo/SRsIMLNOBVCfeh50jyZcmT67r3zeHBAUxqAFAbX8Gft4h9mD8ZUBn222C1TsRr3Nppi01NQQRE8ggyPIIIGoQFbq6OWIgSRvYSLgPa5pI7xccEBv2HE4RswZR1Z5mZwRo7PUWDCL/ObHlP3CgPx6Zadtfg9JiUY1YGSHwZOGte3TmH5PYUBjWxX8I0H85p/wC8YgNV+Ezxw7yqP8hATOw3/pSo/m9f/nIDMOhaOc4tTGEPsC7eloOUR5XZs9tADpa/PLzsgLD8I6pidXU7G2MjIbSWtcZnOcxp8bXNu5w70B+Hwc/4Tl/m0n95AgIPpp/hqt84f7mJAXP4NHytf9iH8ZEBnO2LJHYvWiIOMhq58gjBL829dbLl1zX7kBtPTrUNbg8Mc5Bnc+Gw0vna07xw8AC4X+sO9AYhsJgfptfS01rte8F/2G9eTy6oI8yEB/ReLbYCLHKPD72Y+GTP3Z32dFfxAiIH6ZAYn02YH6LikxAsycCZvm+4k9ecOP3ggLb8Gj5Wv+xD+MiAzjbuVzMVr3McWubVTFrmkggiRxBBGoN9boDdqqb8qbMull6zzTOeXWAJkp813C3Al8Z4fSI4ICD+DV8hXfpI/wCy5AZDjuCVRqagimnIMshBEUliMzrW0QEPV0ckRDZI3sJFwHtc024XAI4aFAfi1ACgNr+DP28Q+zB+MqA5tH02V1PV1VO2CmLYppY2lzZbkMe5oJtJa9ggKnNjM+0GJ0Mc0cbLkRkRZx8WC6SQ9ZxNwzN7EBtnSfsTNicUEEU7IY43F7g5hdc2ystYiwAL/aEB+uy+xb4MLkwyolbK1wlY17WkWbLc8/nBznG/kgP5v2XpXxYrSRPFnx1cLHDuLZWtcPaEBp/wmeOHeVR/kICzdFlduNnN+WB4ijq5MhNg7I6V2UmxsDa3A8UB8dH3SfT4lK6idTGle9rizdy6Oyi7gC1rHNfluRbk06jmBjXSns6aHEZojI+Rr7SsfI4ueWvv2yeJDg4X52ugLN8HP+E5f5tJ/eQICD6af4arfOH+5iQFz+DR8rX/AGIfxkQE5J0xQQ4jNSzUQjYyd8TqhsgJ6ryzO5uQaaXPW014oCu/CE2YMT4a1skjmyExuZJI54Y62Zu7zE5WkB/V4AjTjoB6Pg3YHd9VWuGjQIWHxdZ8nrADP1igJrHuiisnxF+ItrImv3rZIwY3nLuy3dA9bUhrWg+SA+/hE4HvaKGrA61O+zj9SWzT59cR/rFAQHwaPla/7EP4yIDNekH+E8Q/nM/9tyA3XY4GHZYl+lqWrf6nmdzfaCPagIf4NXyFd+kj/suQELifTnXxzTRinpSGPe0EtlvZriBf4zjogM/252wmxOZk8zI2OZGIwIw4Cwc51zmcdbuKArrUAKA2f4Ns7Gvr8zmtu2C2Ygc5e9AZnty4HEsQINwaqosR+legNF+DrhjN/U1kjmtyNEUeZzRdz+s8i+tw1rR98oCk9JO0DqrEquVrzkzljLONssfUBHgbF33kBP8AQVtCYMSEcjzkqGOjOZ2gc3rsJv8AZLfvoCR2/wALZDtHRzMc0x1E9NLcEWDhIxsg053bmP20BI/CVma44dlcDYVHAg/yHcgJfYmpYNlp2l7Q70eu6pcL6762iAxvYHEvR8Ropr2DZmBx7mvOR/7LigNK+EfSsc+iqWFriWyRPLXA9kh7AbfakQEN8HmVrcSlLnBo9Gk1JA/jIe9AQnTLIHYzWFpBBMWoNx8jF3IC5fBunY2SvzOa27Ye0QOcnegM128cDiWIEG4NTPYj9I5AbXtvUMrtmo5c7HStigltmF87MrZbC972MiA+o6hmFbNENe3fvi1Ac3MJKnyPFgd/20B/PXpL/pu/WKA/oHotr46/A5qGeRoc0SwXe4Xs8Zo3i/0S6w/RoCC+DqRFPiDJC1jgImkOcBq10gI466oCQxnokppqyernxSNsUsskrmNaxpAe4uy53SEAi/HKeHBAeTpb6QKQUYwvD3te2zGPfGSY2xstaNjvnk2aCQSLXHE6Aer4N9QxsFbme1t5I+04D5ru9AfhiHQpDLLLL+Voxne59tw02zEm19/rxQFD6R9hWYZ6Plq21O+3l8sYZl3e77pHXvn8OCApbUAKA4gCAIAgCAIAgCAIAgCAIAgCAIAgCAIAgCAIAgCAIDrUB9lqAZUAyoBlQDKgGVAMqAZUAyoBlQDKgGVAMqAZUAyoBlQDKgGVAMqAZUAyoBlQDKgGVAMqABqA/9k="/>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9226" name="AutoShape 10" descr="data:image/jpeg;base64,/9j/4AAQSkZJRgABAQAAAQABAAD/2wCEAAkGBxITEhISExIVFhUXGRcZGBUWFRUYGRweGB0WGBcZFh8YHCggGholGxoYITEhJSkrLi4uGB8zODMsNygtLisBCgoKDg0OGxAQGywmICQsLywvNSwsLDQsLDQsLC0vNDA0LCwsLCwsLC80LCwsLCwsLCwsLSwsNCwsLCwsLCwsLP/AABEIAPMAzwMBEQACEQEDEQH/xAAcAAEAAwEBAQEBAAAAAAAAAAAABQYHAQQCAwj/xABREAABAwIDBAYECQYLBgcAAAABAAIDBBEFEiEGEzFBByIyUWFxFIGRoQgjM0JSYnKCsRVjc5KiwTVDU3SDk7KzwsPTFhc0VJSjJCU2RFXS4f/EABoBAQADAQEBAAAAAAAAAAAAAAADBAUBAgb/xAA5EQACAQICBQoGAgIBBQAAAAAAAQIDEQQxEiFBUWETIjJxgZGhsdHwBRQjM1LBQuFi8XI0goOSov/aAAwDAQACEQMRAD8Aw4lALoBdALoBdALoBdALoBdALoBdALoBdALoBdALoBdALoBdALoBdALoBdALoBdAdaUBwoDiAIAgCAIAgCAIDrWkkAC5PABATlDshXS6tpngd77M/tkXUsaFSWSIZYinHNkqOjqpGss1NEOeaQ3/ALNvepflZbWkRfOQ2Js5/sZAOOKUgPg9p/xLny8fzQ+Zl+DH+xUJ0ZidIT3Z2j8HFPl47JofMy2wZx/R1V2vG+CX7En/ANgB70+Vnssx85DamiHr9l62HWSmkA72jOPWWXAUcqM45omjXpyyZDqIlCAIAgCAIAgCAIDrUAKA4gCAIAgCAID3YThE9S/JDG55524C/NxOg9a9whKbtFHidSMFeTLdS7IUsDg2qmdNN/ytMC53k4jXu45fNWFQhHpu73IqvETkuYrLe/fqW3DMOqGi1PTU9EzhmeN9Me4kNIH6zirMYyXRSj4sqznF9JuXgj3f7OZ9Z6qpm727zdM/Viy/iV65K/SbfvgeOWt0YpePmfrBsvRN4UsR+0wPPrL7krqowWw469R/yZ7mYdANBDEPKNg/cvWhHceNOW9nJcLp3aOgicPGNh/EI4RewKclk2eGbZWid/7aNp74wYyPIxkFeXRg9h7Veotp+f5AezWCsqI+5r3CdnskF/Y4LnJtdGT8zvKp9KKfh5EXi2FyPv6VQw1Q/laf4uaw72uIJN+Qf6l4nFvpxT6sySE0uhJrry99hU6rYuGYu9BqLvHGmnGSUd41A8OIt4qu8PGX232PMtLEyj9xdqyKjX0MsLzHKxzHDk4W9Y7x4jRVpRcXZlqMlJXizzLyeggCAIAgCA61ACgOIAgCAIAgJ3YzBRVVLY3/ACbQXyG9uq3lflckD1qahT052eRDXqcnC6z2Gl4TRvqYm7s+i0euSOHqyyNBIDnuI6gda9hqb6lXopzWrVHhmzOnJQevXLjkiw4bhsMDckMbWDnYanxcTq4+JKljCMVZIgnOU3eTPWvR5CAIAgCAIAgCA8OKYRBUAb1gJHZeLte3ndrhqNfFeZQjLM9wqShkyAxbDpGs3dRGa2m+lYekx/W0tvPNtneahnFpWktJeKJoTTd4vRfg/QoGO7JZI/SaWTf0xF8w7bO/eC3LmbC3MBVKlCy0oa0XqeIu9CasyrquWQgCAIAgOtQAoDiAIAgCAIC/7JURbQPLdJK2VtOw8bM1Dz+rvfYFcoxtT4ydvfiUa0r1Vuir+/A1KCFrGtY0Wa0BrQOQAsB7FfSsrIzm23dn2hwIAgCAIAgCAIAgCAICExDBnNkNRSuEcx7bD8lN4SAcHdzxrrrdRSg09KGfgyaNRNaM8vFe9xQdodm2VDZJ6SMxyxn/AMRRkdZp45owOIPEW0I4a6KpUpKacoLXtRdpVnBqM3dPJlEVQuhAEAQHWoAUBxAEAQEpjmCvpdy2XSSSMSFluyHFwaHfWs25HK48VBQxEa2k45J26wRanBsOAUwDsKi4COmknI+tIGNufXI/2rSguguFzKqS6b3u3vuLmrJUCAIAgCAIAgI+pxyljNn1MLT3GRl/Ze68OpBZtHtUpvJM+qXGaaQ2jqInnubIwn2XuuqpF5MOnOOaZ7l6PAQBAEBEY3hLnls8DhHUxjqPPZeOJil72H2g6hRzhfnRzJadRLmyyfu5nW1+CNmjdWwRljmkiqg5xvHadpy5kjiDfvtTrU1Jace1F+hVcXycn1PeUdVC4EAQHWoAUBxAEBeejrBGdbEKgXihIEbNPjJSQGgX42JHrI5ArK+I4iWqhTzlnwXvw7AeXpXqC/Eph9BsbB+o1x97ivfwmOjhYvfd+IKgtIG3YXb02Lu9Ajy/1mv+FasfuL/iY8/tv/l+izKYrhAEAQBARmN4w2nDQGmSWQ2ihb2nn/C0c3HgvE56PWSU6bnwSzZTtoMSiYT+UJ3Syf8AJU7i2Jl7WEpBBcfM310FlWqTS+478FkW6UG/tKy3vMrx23az5CgpIx9Zmd3rcMt1B8xboxRP8tfpSbA20jk0qMPpZB3sbu3W8DqfwXeXT6UUPlmujNosuAYkH64fO641NDVOvcDlC8m7dAeZGutlNTnf7b7GV6sLfdXav2XDBsXZUNcWgtew5ZIniz2O7nDu7jwKswmpIq1KbgyQXsjCAICv4/SmJ/psTS4tblniH8bFzNjoXsFyO8XHgoqi0Xprt4onpy0loPs4P+zLdtMCbTytkiOanmGeJw4WOpb6ri3gRzuqFenoO6yeRpYeq5q0s1mV1QE4QHWoAUBxAezB8OfUTxQR9qRwaPDvJ8ALk+SirVY0oOcskDVsRpGl9LBDpTUlTTQtAt8ZMXh0rj35GZgfrPd3LApzajOc+nOMn1Rtq734IGfdIL74jVn84R7AB+5bHw9Ww0OoFeVwGwYBVAnCpuIkgkp3H6zA1wB8zG5aUH0JcLe+4yqkenHc7++8uislQIAgCA/OeZrGue42a0Fzj3AC5PsRuyuzqTbsjN8Xxx8EJrD/AMVWX3V9dzAOzl8TcHlcuvy1ozqOMdPbLwRfhSU5aH8Y58WZy95JJJJJ1JOpJPElUjQPlAEB9xSOaQ5pLXAgggkEEcCCOBROxxq+pmkYTjrpohXt/wCJpgG1LQAN9CeLrcMwAJ8C08rBXoVNJae1Z8UUJ0lGXJvJ5cGaNFIHNa5pu1wBBHMHUH2K6ncoNW1H2hwIAgKPieCNcJsONg2QOnoybANcNZIh3AE3+y89yqyp3vT7V6FyFS1qu7U/UyWRhaS0gggkEHiCOIKzsjUTufKA61ACgOIDQejinMEFViOW7wBBTt75H2Gg83MHkXLH+JS5SpDD31dKXUvb8AXfE8MFNT4ZHfMY6ynL3cS5z9417zfve8lZVKtytSrLfCVuCVrLuR0ybb5lsRrB+dcfbr+9fQ4B3w0Oo4QCuAvexFS6almpWn46FwqKe/0mkXaPXp/SHuVug9KDhtWtFLEJRmpvJ6madhVe2eJkzODhex4g8HNPiDcepXoSUldGdODhJxZ616PIQBAQO3TyKGcNNi7Iy/g97Gn3EqKv9tk+H+4jNOk2W9c+MCzYmRxtHhlD/wDEVRxL+pbcaGEX077yqKuWQgCAIC19Gk9q1sR1bMySNw8Mpd+LQPWrGGfPtvK2LX077tZpew73Giha43LM8d/0b3MHuAV6h0EZ2I+47dZPKUhCAICH2opXOh3sY+NgcJo/Es7TPJzMzbeIUdVNq6zWsloySlZ5PUZd0h0TBNHVRfJVTBIPtWGf16gnxcVQxMVpaSyes0sLJ6Lg846iqKuWTrUAKA4gNvwXC8jsMoraQRGrmFr/ABjurHr3h7pD9wdy+WrVtJVa35PQXVt8Eu86Te3QIo5JALmF0U1v0UjHu/ZBVTA25ZRe1Nd6aBk3SxS5MRkeOErI5B5ZQz8WFfRfCZ6WGS3Nr9/s4U5aQPXhWIPp5o5ozZzDcdx5EHwIJHrXqEnGV0eZwU4uLNVw7F2MBrYRekmN6iMC7oJdM0lhxadMw8nC/BaEZpc+OTz4MzJU2/py6Sy4rd6dxcYpGuaHNIc0gEOBuCDqCCOIVlO5VatqZ9ocCAiNrqMzUdQxt82TM23G7CHgDxu1R1o6UGiWhLRqJszHpGjzyQVjR1KiJjr/AFmgBwPiBl96o4lXamtqNHCuycHsZUFWLQQBAEBbOjaAelOqHaMp45JHHl2S0A+ok/dVjDLn6W4q4t8zRWbdjTNioHNooM/aeHSH+kc549zgr1BWgrmfiGnUduruJxSkIQBAEBmu0mHXoqunHGjm3kYH8lL1mjyAc7+rVKpH6bj+L8GaFKf1Iy/JeK9+JmqomgdagBQEnsvQ7+rpoiLh0jA4fVuC79kFQYqpydGU9yYN02cO8qcQn/Otgb4CBoDrffe/1r5PE82lShw0v/Z+iR0m62mbLHJE7sva5jvJwIPuKqwm4SUlmncGP7b0jpcPpZz8rSudST8yCw5Wkn1A/wBKF9JgZqGInBZT50e334HDPFsgICW2cx+Wjlzx6tOj4z2XjuPjxseXkSDJTqum7oiq0o1FZmj4BXgtMuHnPFe8tC8hr4yeJgJ0Avrl7J1tY6C9TlqvTy3ehQqR12q57Hv6yz4VjENQDu3EPb24njLIzwe06jz4eKmhNSyK06coZ/0SC9ngICi4xhMcYfRzdWlmcX08ttIJTcljuQYSSRw0JHiKk4JcyWTy4MuwqN8+PSWfFGb45gk9JJu5mW+i4atcO9p5/iOapTpyg7Mv06saivEjV4JAgPXheGy1EgihYXuPIch3k8APEr1GDk7I8znGCvI0jC8EaG/k6I5hma+unbe2mogYe82t4C/eQrsaatya7X+jPnVd+Vl/2r9mgAW0HDuVwonUAQBAEBW8Upgazdns1VLLER9aM3B88sjvYoZLn23qxPCX07/i0+//AEYi9pBIOhGhCyjZONQAoC4dE1PnxKI/QbI79kt/Fyzfi0tHCtb7LxBrGwZvRRyHjK+aU/0kj3D3WXz2P1V3Hcku5I6WBUwVDHKBjaiSKTSnxBojJ+hUMHxbhfQFzQLfWjC0qFSTpqUelT19cXn3eTBiGK4fJTzSQSCz2OLT3eBHgRYjwK+ppVY1YKccmcPIpAEB+1JVPieJI3uY8cHNNiF1Sad0clFSVmXGj2zimyiuiJe3s1UHUlbyuctvE6afVKtLEKX3F2rMqSw0o/bfY8i44XiU5GamnirowOw4iKoHdc2ynn2mt81ZjKX8XpLxKk4R/mnF96JKn2mgLgyXNTyH5k7cl+XVd2HDyK9KrHJ6nxPDoytda1wJWogZIwse0PY4WIOoIUjSasyJNxd0VqowKeJhji3dTT/8rU8WgXsIpLHhpYOGgHFQOnKKsta3P1LCqxk7y1PevQrdZs9RE/GUNfTnnugJWepwzfuULpQ2xaLEa1TZKL69R8U+ztACMtLiM57nR5Get1m29q4qVPYpM661TbKK99pZKHBqlzd21kdBAe0yEh87uI60lrN0tqLlTxpyasuauGZXlUgnd858cu4seHUEUEbYomBjBwA95J4k+JU0YqKsivKbk7s9S9HkIAgCAICD2iOWWgk7qjJ/WxyN/GyiqapRfH9E1LXGS4eTMa2mhyVdU3ulkt5FxI91lm1VabXE1qLvTi+BGtUZICgLx0Q/8XMe6mlP7Uayvi/2Yr/JfsGrbFNtQUf6GP3gFfP43/qJ9bOk0qoPFjGGsqIXwvuA4aOHaa4ate3ucCAfUpaNV0pqa2ePAGb7WYJJWxPJbbEKQZZWAfLx/NljtxuNR45m27K28JiI4eSs/pzy/wAXufvjvOGVrfAQBAEB9wyuaQ5ri1w4FpII8iF1O2RxpPUyz4ft5Utbu5gypj4FszQTbz5nxddTxxM1qlrXErywsG7x1PgTeF7RUJ+SlnoHnk07yC5+qQR+y1Sxq03k3HyIZ0aqzSl5lspMTq8uZogrI/p07wx/jdriWk+AcFYUp5qzXAqyhDLXF8T1U+09MXBkjnQPPzJ2mI+ou6p9RK9KrHJ6us8ujPNa1w1kwDfXl3qQiOoAgCAIAgCAICD2sHUpz3VVMf8AuAfvUVXJdaJqOb6n5GTbettiFT9oe9rSs/EfcZp4b7USBaoScFAXjof1rZG/Sp5B72H9yyvjH2E90l+wapsO++H0Z/NMHsFv3L5/HK2In1nScVUBAQ+0GEOlyTQPEdTFfdvPZIPailA4xu9x1HjZw9dQvCavB5r9riv6Bmm1uzratstXTRGOojNquk+c13EyMt2geNxo4ajW4W5hMU6DVKo7xfRl+veWWVjhnK2gEAQBAEAQH601S+N2aN7mO+kxxafaF1NrWjjimrMs9Ft9VBuSdsdTGeLZWC9vMfvBU8cTPKWtcStLCQzjqfAmML2ioHfJyT0DzyYd5Dc97SC233WqWNWm8rx8iKdGqs0peZbKTFaoNz5YqyL+UpXAP+8xxyk35Nd6lYU555rgVpQhe2uL4+pJYbjkE5LGPtIOMTwWSDza6x9Y0XuNSMtSI50pR1tavAkl7IwgCAIAgIPas9Wlb9Kqpx7HZj7mlRVdnWiajnLqZku3T719Ufr29gA/cs+v9xmnhvtRIJqhJwUBaui6pyYlT9zs7T62Ot+1ZZ/xSGlhZcLPxBruwtm0zof5CeoiPhaRzgP1XD1WXzmO11VP8oxfh/R0sKpgIAgIXHcIe5zamnIZVRiwJ7MjeJil72nkfmnVWqFdJOnU1wfg9696wZdtps6yWN9fSRltiRVU1utC8do2+j328+F8u9gsVKElQqu/4vY179OvhQVrgIAgCAIAgCAID96Otkidnikcx3e1xB93JdjJxd0eZRUlZotNLttvA1ldAydo4SNAZK3xaW292XzVhYi+qor+ZWeGtrpu3kXLBsWeW5qSb0yIdqCUhtSwfVce2B9bjycrMJvODut20q1Kavaa0XvWRY8KxeKoBMbjmb243DLIw9z2nUfgp4TUsivOnKGZ716PAQBAQmNnNU4fF+cklPlHG4X/AFntHrUU9c4rt8CanqhJ8Ld7MVx6fPU1D+IdLIR5FxIWZUd5t8TXpq0EuB4WrwewUB6sIrdzPDML/FvY/T6pBt7lHWp8pTlDemgb3g0gZX1sNxllbFUx+IcN1IfHrMafvL5GstLD057rxfmvM6WNUgEAQBAV/HsMkZJ6ZSi8wFpYfm1EY+YfzgF8rvUbhXKFaLjyNXo7H+L39W9doMn242djY1tdSC9LNytrE/mxw5C9x4EEd1/ocDipSbo1emvFb/fWcKctIBAEAQBAEAQBAEB+tNUPjcHscWubqHNJBHkQuptO6ONJqzL1gu0rKpzG1D9xVNFoqxgAv3NmHAg9x0PhztwqqeqWp7GUqlF01eOuO1ehfcGxdz3up6hojqWC5aOw9v8AKRE8W+HEK3Cbb0ZZlKpTSWlHWvLrJhSEQQFXxOty1NXPypaXKPty3k9tmsH3lBKVpSluXmWIxvCMfyfkYmss2DrUAKA4gNfwHFs1Nhtdf5BxpKjUdiTKxrnX5A7p33ivnMRRtVq0fyWnHrWv1QNKWGdCAIAgCAqOP0LKZ8kpZmo6nq1cfJhdoKho5a2D7a8HakLRw9SVVKCfPj0Xv/x9O4GP7XbPvoqh0Ru5h60b9Osw8DpzHA+I7rL6TB4lYimpLPatzOEIrQCAIAgCAIAgCAIAgL7spipq2NpJH5amK7qSovqCB8m7vBHLUEDwCuUp8otB5rJlGtT5N6ayeaNFwDFPSIszm5JGkslj+i9ujh5cx4EK5TnpLiUakNCVtmw98srWtc5xs1oJJPIAXJ9i9t21nhK7sjMdq64sw8ZtJK6UzOB4iMEFg9TRF71RqytS4yd/fgaFGN6vCKt78TPFSL51qAFAcQF36Ma1jnz0Ex+Kq2Fo8HgHKRyBIv6w1ZfxOnJRjXhnB37Pf7Bq2yGIPkg3cvy8DjDN4uZ2X+Ic2zr+JXz2MpKNTSh0Za127OzI6TiqgIAgCA+Jomva5jmhzXAtc0i4IIsQfAhdjJxd1mDN8ewAywTYeetNSjfUbzxfAdN34ltsh4aiNbdDEqFSNddGeqXCW/tz7zhkK+jAQBAEAQBAEAQBAEB+lPO5jmvYbOaQ5pHIg3B9q6m07o40mrM2HCMRBnpqpotHWsySAcGzRAlvtAe37oWlGXOUl/LzRlThaLg84+TJLaVxlMVE06zm8lvmwssZD4ZtGD7RXupzrQ3+RHS5t5vZ5+9ZlO3WMCpqnlh+Kj+Ljtws3iR4E3I8LLPr1NOerI08NT0Ia83rK8oSc61ACgOID7glcxzXtJDmkFpHEEG4I9a5KKkrPIGy0GPBzYcWYOq4CCvY0dm2jJrA/NJHecjx3FfM1MM05YWWfSg/12+aBoDXAgEG4OoI4HuIWPkdOoAgCAICu7YNMYhrW9qmeHPte5ifZkzdPAh33Fcwb03Ki/5LV1rWvTtBj3SJhIpq6VrbZJLSstws+5NvAOzAeAC+l+HVnVw6bzWp9hwrKvAIAgCAIAgCAIAgCAvGydWTh9QOLqWWGpZ4WIzW9TXfrK3Sl9N8GmU60fqr/JNEptFjLoIJZ3dWprBaNuodFAOyDro4gk8us76q91KjjFyecvBEVKmpSUVlHxZmaomiEB1qAFAcQBAWTYbaMUkxbIM1PMMkzCLgtNxmtztc6cwSOao47C8vC8dUo60DWNn6v0SRlG9+ank61FPmzAtOu4cfpAHqnmLeAXz+Ihy0XWStJdNfv13M6W1ZwCAIAgPxrKZssb4ndl7XMPk4EH8V6hNwkpLZrBjG3cZkoMMnPaa18D78bxnKL+tj/avp8A1HEVYLJ2ku3/aOFDWsAgCAIAgCAIAgCAIC1bA4vFTvqTPYxmE3bxzkOYGsA5k3Pv5Kxh5qDellYrYmnKaWjnchMcxWSqmfNIdXHQcmjk0eA/8A3moqk3OWkyanTUI6KPAvB7CA61ACgOIAgCAu+xm0kRiOH1pPo7j8XLezoX8QQfmi+t+RvfQlZeNwk1L5ih0lmvyXvv6wabguMSRSNoq0je/xNRwZUN5eUo5t9l7i+FWoRnHlqOW1bY/1uZ0sqogIAgAQGQbbD/ytvhX1AHlmqF9Jgv8Aq/8Axx8onDNVtgIAgCAIAgCAIAgCAIAgCAIDrUAKA4gCAIAgLrsttfHuvQq9pkptMj9S+I8i0jWw5W1HK40WXisDLT5bDu0tu5+/e8Gi0eMS0jWekP8ASKR1t1XM6xaD2RUhvHu3g46X1OmLOhCu3ya0Z7Yv9eh0tkEzXta9jg5rhcOaQQQeYI0IWfKLi7Nawfa4D5kkDQXHg0EnyGpXUm3ZAxfbSYtwvDmO7cz5qg/eLnD3Sj2L6bBRvi6rWUUo93+jhQFsAIAgCAIAgCAIAgCAIAgCAIDrUAKA4gCAIAgCAsGy+11RREhhD4nduF+rD32+ibcx678FTxWCp4hc7U9jWYL/ALPYlBMc2G1ApZnauoZ9YXnXsAdk+MetgOqFj4ilUgrYmOlH8l0l1/33gs0W1jY3COtifSvOgc7rQOOvYlbpwF7OtZUXgnJaVB6S/wDpdnodO7aVmak3cTg51U5sEZb1gd7o46cgzObpgoWraUlqhzn2f3YGW9K9Y01badnydNEyIDkDa5t6i0fdW98Jg1RdSWcm2cKWtQBAEAQBAEAQBAEAQBAEAQBAdagBQHEAQBAEAQBAEBbcE6QayBu7kIqIuBjm62ncHcfUbjwWdX+GUaj0o81716AsWD7WYQ1/pIppKeZgc5sbSXROcWltmgGwcRpfK0aqnWwWMceT0lKL27bX97WDNq2pdLI+V5u57nOcfFxJPvK24QUIqKyWoH4r0AgCAIAgCAIAgCAIAgCAIAgOtQAoDiAIAgCAIAgCAIAgCAIAgCAIAgCAIAgCAIAgCAIAgOtQAoC69GmwH5WdUN9I3O5DD8lvM2fP9dtrZfHigLsegNo0/Kjf+nH+sgKP0kbBjCzTgVQn3wkOkeTLkyfXde+bw4ID9ujXo4fiondv9wyItGbdbzM51yQOu21gAT9oIDwdIuxb8LqGQGTetewPbJkyA6lrm2zO1BHfzCAgcFoPSKiCnzZd7LHHmte2dwbe1xe172ugLV0mdH35JNOPSd/vt5/FbvLu8n13Xvn8OCAmdieiIV9EytNcIQ7PdpgzBoY5zSS7et7r8EBKu6CM7XbjE4pHDlurDwuWyOI9iAotHsNP+U2YZUu3D3EjeWzttlc9r26jM027x46ghAaEzoBB0GJtPlTX/wA5AHdATQbHFGg9xph/rICpbF9Gnp9VXUwqt36K/Ln3WfP1nsvbeDL2L8TxQFo/3ExlxY3Foy/UZdwL3HEW31/cgKHt5sDVYW5m+yvifcMmZfKSPmuB1a62tjx1sTY2AqaA2HBugmSamhndW7t8kbX7o05OUuGYNLt4NdRfRAZDPE5jnMcCHNJa4HiCDYg+tAXLo02C/Krp2+kbndBhvut5fOXD6bbWt48UBc/9w7SS1mKRueL9XcC+nG9piR7EBQNt9g6zDHN37WujeSGTRklhPHKbgFrra2I11texQEr0a9G/5Vjnf6Vud05rbbreXzAm/bbbggLd/uEb/wDKN/6cf6yAo/SRsIMLNOBVCfeh50jyZcmT67r3zeHBAUxqAFAbX8Gft4h9mD8ZUBn222C1TsRr3Nppi01NQQRE8ggyPIIIGoQFbq6OWIgSRvYSLgPa5pI7xccEBv2HE4RswZR1Z5mZwRo7PUWDCL/ObHlP3CgPx6Zadtfg9JiUY1YGSHwZOGte3TmH5PYUBjWxX8I0H85p/wC8YgNV+Ezxw7yqP8hATOw3/pSo/m9f/nIDMOhaOc4tTGEPsC7eloOUR5XZs9tADpa/PLzsgLD8I6pidXU7G2MjIbSWtcZnOcxp8bXNu5w70B+Hwc/4Tl/m0n95AgIPpp/hqt84f7mJAXP4NHytf9iH8ZEBnO2LJHYvWiIOMhq58gjBL829dbLl1zX7kBtPTrUNbg8Mc5Bnc+Gw0vna07xw8AC4X+sO9AYhsJgfptfS01rte8F/2G9eTy6oI8yEB/ReLbYCLHKPD72Y+GTP3Z32dFfxAiIH6ZAYn02YH6LikxAsycCZvm+4k9ecOP3ggLb8Gj5Wv+xD+MiAzjbuVzMVr3McWubVTFrmkggiRxBBGoN9boDdqqb8qbMull6zzTOeXWAJkp813C3Al8Z4fSI4ICD+DV8hXfpI/wCy5AZDjuCVRqagimnIMshBEUliMzrW0QEPV0ckRDZI3sJFwHtc024XAI4aFAfi1ACgNr+DP28Q+zB+MqA5tH02V1PV1VO2CmLYppY2lzZbkMe5oJtJa9ggKnNjM+0GJ0Mc0cbLkRkRZx8WC6SQ9ZxNwzN7EBtnSfsTNicUEEU7IY43F7g5hdc2ystYiwAL/aEB+uy+xb4MLkwyolbK1wlY17WkWbLc8/nBznG/kgP5v2XpXxYrSRPFnx1cLHDuLZWtcPaEBp/wmeOHeVR/kICzdFlduNnN+WB4ijq5MhNg7I6V2UmxsDa3A8UB8dH3SfT4lK6idTGle9rizdy6Oyi7gC1rHNfluRbk06jmBjXSns6aHEZojI+Rr7SsfI4ueWvv2yeJDg4X52ugLN8HP+E5f5tJ/eQICD6af4arfOH+5iQFz+DR8rX/AGIfxkQE5J0xQQ4jNSzUQjYyd8TqhsgJ6ryzO5uQaaXPW014oCu/CE2YMT4a1skjmyExuZJI54Y62Zu7zE5WkB/V4AjTjoB6Pg3YHd9VWuGjQIWHxdZ8nrADP1igJrHuiisnxF+ItrImv3rZIwY3nLuy3dA9bUhrWg+SA+/hE4HvaKGrA61O+zj9SWzT59cR/rFAQHwaPla/7EP4yIDNekH+E8Q/nM/9tyA3XY4GHZYl+lqWrf6nmdzfaCPagIf4NXyFd+kj/suQELifTnXxzTRinpSGPe0EtlvZriBf4zjogM/252wmxOZk8zI2OZGIwIw4Cwc51zmcdbuKArrUAKA2f4Ns7Gvr8zmtu2C2Ygc5e9AZnty4HEsQINwaqosR+legNF+DrhjN/U1kjmtyNEUeZzRdz+s8i+tw1rR98oCk9JO0DqrEquVrzkzljLONssfUBHgbF33kBP8AQVtCYMSEcjzkqGOjOZ2gc3rsJv8AZLfvoCR2/wALZDtHRzMc0x1E9NLcEWDhIxsg053bmP20BI/CVma44dlcDYVHAg/yHcgJfYmpYNlp2l7Q70eu6pcL6762iAxvYHEvR8Ropr2DZmBx7mvOR/7LigNK+EfSsc+iqWFriWyRPLXA9kh7AbfakQEN8HmVrcSlLnBo9Gk1JA/jIe9AQnTLIHYzWFpBBMWoNx8jF3IC5fBunY2SvzOa27Ye0QOcnegM128cDiWIEG4NTPYj9I5AbXtvUMrtmo5c7HStigltmF87MrZbC972MiA+o6hmFbNENe3fvi1Ac3MJKnyPFgd/20B/PXpL/pu/WKA/oHotr46/A5qGeRoc0SwXe4Xs8Zo3i/0S6w/RoCC+DqRFPiDJC1jgImkOcBq10gI466oCQxnokppqyernxSNsUsskrmNaxpAe4uy53SEAi/HKeHBAeTpb6QKQUYwvD3te2zGPfGSY2xstaNjvnk2aCQSLXHE6Aer4N9QxsFbme1t5I+04D5ru9AfhiHQpDLLLL+Voxne59tw02zEm19/rxQFD6R9hWYZ6Plq21O+3l8sYZl3e77pHXvn8OCApbUAKA4gCAIAgCAIAgCAIAgCAIAgCAIAgCAIAgCAIAgCAIDrUB9lqAZUAyoBlQDKgGVAMqAZUAyoBlQDKgGVAMqAZUAyoBlQDKgGVAMqAZUAyoBlQDKgGVAMqABqA/9k="/>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9228" name="AutoShape 12" descr="data:image/jpeg;base64,/9j/4AAQSkZJRgABAQAAAQABAAD/2wCEAAkGBxITEhISExIVFhUXGRcZGBUWFRUYGRweGB0WGBcZFh8YHCggGholGxoYITEhJSkrLi4uGB8zODMsNygtLisBCgoKDg0OGxAQGywmICQsLywvNSwsLDQsLDQsLC0vNDA0LCwsLCwsLC80LCwsLCwsLCwsLSwsNCwsLCwsLCwsLP/AABEIAPMAzwMBEQACEQEDEQH/xAAcAAEAAwEBAQEBAAAAAAAAAAAABQYHAQQCAwj/xABREAABAwIDBAYECQYLBgcAAAABAAIDBBEFEiEGEzFBByIyUWFxFIGRoQgjM0JSYnKCsRVjc5KiwTVDU3SDk7KzwsPTFhc0VJSjJCU2RFXS4f/EABoBAQADAQEBAAAAAAAAAAAAAAADBAUBAgb/xAA5EQACAQICBQoGAgIBBQAAAAAAAQIDEQQxEiFBUWETIjJxgZGhsdHwBRQjM1LBQuFi8XI0goOSov/aAAwDAQACEQMRAD8Aw4lALoBdALoBdALoBdALoBdALoBdALoBdALoBdALoBdALoBdALoBdALoBdALoBdAdaUBwoDiAIAgCAIAgCAIDrWkkAC5PABATlDshXS6tpngd77M/tkXUsaFSWSIZYinHNkqOjqpGss1NEOeaQ3/ALNvepflZbWkRfOQ2Js5/sZAOOKUgPg9p/xLny8fzQ+Zl+DH+xUJ0ZidIT3Z2j8HFPl47JofMy2wZx/R1V2vG+CX7En/ANgB70+Vnssx85DamiHr9l62HWSmkA72jOPWWXAUcqM45omjXpyyZDqIlCAIAgCAIAgCAIDrUAKA4gCAIAgCAID3YThE9S/JDG55524C/NxOg9a9whKbtFHidSMFeTLdS7IUsDg2qmdNN/ytMC53k4jXu45fNWFQhHpu73IqvETkuYrLe/fqW3DMOqGi1PTU9EzhmeN9Me4kNIH6zirMYyXRSj4sqznF9JuXgj3f7OZ9Z6qpm727zdM/Viy/iV65K/SbfvgeOWt0YpePmfrBsvRN4UsR+0wPPrL7krqowWw469R/yZ7mYdANBDEPKNg/cvWhHceNOW9nJcLp3aOgicPGNh/EI4RewKclk2eGbZWid/7aNp74wYyPIxkFeXRg9h7Veotp+f5AezWCsqI+5r3CdnskF/Y4LnJtdGT8zvKp9KKfh5EXi2FyPv6VQw1Q/laf4uaw72uIJN+Qf6l4nFvpxT6sySE0uhJrry99hU6rYuGYu9BqLvHGmnGSUd41A8OIt4qu8PGX232PMtLEyj9xdqyKjX0MsLzHKxzHDk4W9Y7x4jRVpRcXZlqMlJXizzLyeggCAIAgCA61ACgOIAgCAIAgJ3YzBRVVLY3/ACbQXyG9uq3lflckD1qahT052eRDXqcnC6z2Gl4TRvqYm7s+i0euSOHqyyNBIDnuI6gda9hqb6lXopzWrVHhmzOnJQevXLjkiw4bhsMDckMbWDnYanxcTq4+JKljCMVZIgnOU3eTPWvR5CAIAgCAIAgCA8OKYRBUAb1gJHZeLte3ndrhqNfFeZQjLM9wqShkyAxbDpGs3dRGa2m+lYekx/W0tvPNtneahnFpWktJeKJoTTd4vRfg/QoGO7JZI/SaWTf0xF8w7bO/eC3LmbC3MBVKlCy0oa0XqeIu9CasyrquWQgCAIAgOtQAoDiAIAgCAIC/7JURbQPLdJK2VtOw8bM1Dz+rvfYFcoxtT4ydvfiUa0r1Vuir+/A1KCFrGtY0Wa0BrQOQAsB7FfSsrIzm23dn2hwIAgCAIAgCAIAgCAICExDBnNkNRSuEcx7bD8lN4SAcHdzxrrrdRSg09KGfgyaNRNaM8vFe9xQdodm2VDZJ6SMxyxn/AMRRkdZp45owOIPEW0I4a6KpUpKacoLXtRdpVnBqM3dPJlEVQuhAEAQHWoAUBxAEAQEpjmCvpdy2XSSSMSFluyHFwaHfWs25HK48VBQxEa2k45J26wRanBsOAUwDsKi4COmknI+tIGNufXI/2rSguguFzKqS6b3u3vuLmrJUCAIAgCAIAgI+pxyljNn1MLT3GRl/Ze68OpBZtHtUpvJM+qXGaaQ2jqInnubIwn2XuuqpF5MOnOOaZ7l6PAQBAEBEY3hLnls8DhHUxjqPPZeOJil72H2g6hRzhfnRzJadRLmyyfu5nW1+CNmjdWwRljmkiqg5xvHadpy5kjiDfvtTrU1Jace1F+hVcXycn1PeUdVC4EAQHWoAUBxAEBeejrBGdbEKgXihIEbNPjJSQGgX42JHrI5ArK+I4iWqhTzlnwXvw7AeXpXqC/Eph9BsbB+o1x97ivfwmOjhYvfd+IKgtIG3YXb02Lu9Ajy/1mv+FasfuL/iY8/tv/l+izKYrhAEAQBARmN4w2nDQGmSWQ2ihb2nn/C0c3HgvE56PWSU6bnwSzZTtoMSiYT+UJ3Syf8AJU7i2Jl7WEpBBcfM310FlWqTS+478FkW6UG/tKy3vMrx23az5CgpIx9Zmd3rcMt1B8xboxRP8tfpSbA20jk0qMPpZB3sbu3W8DqfwXeXT6UUPlmujNosuAYkH64fO641NDVOvcDlC8m7dAeZGutlNTnf7b7GV6sLfdXav2XDBsXZUNcWgtew5ZIniz2O7nDu7jwKswmpIq1KbgyQXsjCAICv4/SmJ/psTS4tblniH8bFzNjoXsFyO8XHgoqi0Xprt4onpy0loPs4P+zLdtMCbTytkiOanmGeJw4WOpb6ri3gRzuqFenoO6yeRpYeq5q0s1mV1QE4QHWoAUBxAezB8OfUTxQR9qRwaPDvJ8ALk+SirVY0oOcskDVsRpGl9LBDpTUlTTQtAt8ZMXh0rj35GZgfrPd3LApzajOc+nOMn1Rtq734IGfdIL74jVn84R7AB+5bHw9Ww0OoFeVwGwYBVAnCpuIkgkp3H6zA1wB8zG5aUH0JcLe+4yqkenHc7++8uislQIAgCA/OeZrGue42a0Fzj3AC5PsRuyuzqTbsjN8Xxx8EJrD/AMVWX3V9dzAOzl8TcHlcuvy1ozqOMdPbLwRfhSU5aH8Y58WZy95JJJJJ1JOpJPElUjQPlAEB9xSOaQ5pLXAgggkEEcCCOBROxxq+pmkYTjrpohXt/wCJpgG1LQAN9CeLrcMwAJ8C08rBXoVNJae1Z8UUJ0lGXJvJ5cGaNFIHNa5pu1wBBHMHUH2K6ncoNW1H2hwIAgKPieCNcJsONg2QOnoybANcNZIh3AE3+y89yqyp3vT7V6FyFS1qu7U/UyWRhaS0gggkEHiCOIKzsjUTufKA61ACgOIDQejinMEFViOW7wBBTt75H2Gg83MHkXLH+JS5SpDD31dKXUvb8AXfE8MFNT4ZHfMY6ynL3cS5z9417zfve8lZVKtytSrLfCVuCVrLuR0ybb5lsRrB+dcfbr+9fQ4B3w0Oo4QCuAvexFS6almpWn46FwqKe/0mkXaPXp/SHuVug9KDhtWtFLEJRmpvJ6madhVe2eJkzODhex4g8HNPiDcepXoSUldGdODhJxZ616PIQBAQO3TyKGcNNi7Iy/g97Gn3EqKv9tk+H+4jNOk2W9c+MCzYmRxtHhlD/wDEVRxL+pbcaGEX077yqKuWQgCAIC19Gk9q1sR1bMySNw8Mpd+LQPWrGGfPtvK2LX077tZpew73Giha43LM8d/0b3MHuAV6h0EZ2I+47dZPKUhCAICH2opXOh3sY+NgcJo/Es7TPJzMzbeIUdVNq6zWsloySlZ5PUZd0h0TBNHVRfJVTBIPtWGf16gnxcVQxMVpaSyes0sLJ6Lg846iqKuWTrUAKA4gNvwXC8jsMoraQRGrmFr/ABjurHr3h7pD9wdy+WrVtJVa35PQXVt8Eu86Te3QIo5JALmF0U1v0UjHu/ZBVTA25ZRe1Nd6aBk3SxS5MRkeOErI5B5ZQz8WFfRfCZ6WGS3Nr9/s4U5aQPXhWIPp5o5ozZzDcdx5EHwIJHrXqEnGV0eZwU4uLNVw7F2MBrYRekmN6iMC7oJdM0lhxadMw8nC/BaEZpc+OTz4MzJU2/py6Sy4rd6dxcYpGuaHNIc0gEOBuCDqCCOIVlO5VatqZ9ocCAiNrqMzUdQxt82TM23G7CHgDxu1R1o6UGiWhLRqJszHpGjzyQVjR1KiJjr/AFmgBwPiBl96o4lXamtqNHCuycHsZUFWLQQBAEBbOjaAelOqHaMp45JHHl2S0A+ok/dVjDLn6W4q4t8zRWbdjTNioHNooM/aeHSH+kc549zgr1BWgrmfiGnUduruJxSkIQBAEBmu0mHXoqunHGjm3kYH8lL1mjyAc7+rVKpH6bj+L8GaFKf1Iy/JeK9+JmqomgdagBQEnsvQ7+rpoiLh0jA4fVuC79kFQYqpydGU9yYN02cO8qcQn/Otgb4CBoDrffe/1r5PE82lShw0v/Z+iR0m62mbLHJE7sva5jvJwIPuKqwm4SUlmncGP7b0jpcPpZz8rSudST8yCw5Wkn1A/wBKF9JgZqGInBZT50e334HDPFsgICW2cx+Wjlzx6tOj4z2XjuPjxseXkSDJTqum7oiq0o1FZmj4BXgtMuHnPFe8tC8hr4yeJgJ0Avrl7J1tY6C9TlqvTy3ehQqR12q57Hv6yz4VjENQDu3EPb24njLIzwe06jz4eKmhNSyK06coZ/0SC9ngICi4xhMcYfRzdWlmcX08ttIJTcljuQYSSRw0JHiKk4JcyWTy4MuwqN8+PSWfFGb45gk9JJu5mW+i4atcO9p5/iOapTpyg7Mv06saivEjV4JAgPXheGy1EgihYXuPIch3k8APEr1GDk7I8znGCvI0jC8EaG/k6I5hma+unbe2mogYe82t4C/eQrsaatya7X+jPnVd+Vl/2r9mgAW0HDuVwonUAQBAEBW8Upgazdns1VLLER9aM3B88sjvYoZLn23qxPCX07/i0+//AEYi9pBIOhGhCyjZONQAoC4dE1PnxKI/QbI79kt/Fyzfi0tHCtb7LxBrGwZvRRyHjK+aU/0kj3D3WXz2P1V3Hcku5I6WBUwVDHKBjaiSKTSnxBojJ+hUMHxbhfQFzQLfWjC0qFSTpqUelT19cXn3eTBiGK4fJTzSQSCz2OLT3eBHgRYjwK+ppVY1YKccmcPIpAEB+1JVPieJI3uY8cHNNiF1Sad0clFSVmXGj2zimyiuiJe3s1UHUlbyuctvE6afVKtLEKX3F2rMqSw0o/bfY8i44XiU5GamnirowOw4iKoHdc2ynn2mt81ZjKX8XpLxKk4R/mnF96JKn2mgLgyXNTyH5k7cl+XVd2HDyK9KrHJ6nxPDoytda1wJWogZIwse0PY4WIOoIUjSasyJNxd0VqowKeJhji3dTT/8rU8WgXsIpLHhpYOGgHFQOnKKsta3P1LCqxk7y1PevQrdZs9RE/GUNfTnnugJWepwzfuULpQ2xaLEa1TZKL69R8U+ztACMtLiM57nR5Get1m29q4qVPYpM661TbKK99pZKHBqlzd21kdBAe0yEh87uI60lrN0tqLlTxpyasuauGZXlUgnd858cu4seHUEUEbYomBjBwA95J4k+JU0YqKsivKbk7s9S9HkIAgCAICD2iOWWgk7qjJ/WxyN/GyiqapRfH9E1LXGS4eTMa2mhyVdU3ulkt5FxI91lm1VabXE1qLvTi+BGtUZICgLx0Q/8XMe6mlP7Uayvi/2Yr/JfsGrbFNtQUf6GP3gFfP43/qJ9bOk0qoPFjGGsqIXwvuA4aOHaa4ate3ucCAfUpaNV0pqa2ePAGb7WYJJWxPJbbEKQZZWAfLx/NljtxuNR45m27K28JiI4eSs/pzy/wAXufvjvOGVrfAQBAEB9wyuaQ5ri1w4FpII8iF1O2RxpPUyz4ft5Utbu5gypj4FszQTbz5nxddTxxM1qlrXErywsG7x1PgTeF7RUJ+SlnoHnk07yC5+qQR+y1Sxq03k3HyIZ0aqzSl5lspMTq8uZogrI/p07wx/jdriWk+AcFYUp5qzXAqyhDLXF8T1U+09MXBkjnQPPzJ2mI+ou6p9RK9KrHJ6us8ujPNa1w1kwDfXl3qQiOoAgCAIAgCAICD2sHUpz3VVMf8AuAfvUVXJdaJqOb6n5GTbettiFT9oe9rSs/EfcZp4b7USBaoScFAXjof1rZG/Sp5B72H9yyvjH2E90l+wapsO++H0Z/NMHsFv3L5/HK2In1nScVUBAQ+0GEOlyTQPEdTFfdvPZIPailA4xu9x1HjZw9dQvCavB5r9riv6Bmm1uzratstXTRGOojNquk+c13EyMt2geNxo4ajW4W5hMU6DVKo7xfRl+veWWVjhnK2gEAQBAEAQH601S+N2aN7mO+kxxafaF1NrWjjimrMs9Ft9VBuSdsdTGeLZWC9vMfvBU8cTPKWtcStLCQzjqfAmML2ioHfJyT0DzyYd5Dc97SC233WqWNWm8rx8iKdGqs0peZbKTFaoNz5YqyL+UpXAP+8xxyk35Nd6lYU555rgVpQhe2uL4+pJYbjkE5LGPtIOMTwWSDza6x9Y0XuNSMtSI50pR1tavAkl7IwgCAIAgIPas9Wlb9Kqpx7HZj7mlRVdnWiajnLqZku3T719Ufr29gA/cs+v9xmnhvtRIJqhJwUBaui6pyYlT9zs7T62Ot+1ZZ/xSGlhZcLPxBruwtm0zof5CeoiPhaRzgP1XD1WXzmO11VP8oxfh/R0sKpgIAgIXHcIe5zamnIZVRiwJ7MjeJil72nkfmnVWqFdJOnU1wfg9696wZdtps6yWN9fSRltiRVU1utC8do2+j328+F8u9gsVKElQqu/4vY179OvhQVrgIAgCAIAgCAID96Otkidnikcx3e1xB93JdjJxd0eZRUlZotNLttvA1ldAydo4SNAZK3xaW292XzVhYi+qor+ZWeGtrpu3kXLBsWeW5qSb0yIdqCUhtSwfVce2B9bjycrMJvODut20q1Kavaa0XvWRY8KxeKoBMbjmb243DLIw9z2nUfgp4TUsivOnKGZ716PAQBAQmNnNU4fF+cklPlHG4X/AFntHrUU9c4rt8CanqhJ8Ld7MVx6fPU1D+IdLIR5FxIWZUd5t8TXpq0EuB4WrwewUB6sIrdzPDML/FvY/T6pBt7lHWp8pTlDemgb3g0gZX1sNxllbFUx+IcN1IfHrMafvL5GstLD057rxfmvM6WNUgEAQBAV/HsMkZJ6ZSi8wFpYfm1EY+YfzgF8rvUbhXKFaLjyNXo7H+L39W9doMn242djY1tdSC9LNytrE/mxw5C9x4EEd1/ocDipSbo1emvFb/fWcKctIBAEAQBAEAQBAEB+tNUPjcHscWubqHNJBHkQuptO6ONJqzL1gu0rKpzG1D9xVNFoqxgAv3NmHAg9x0PhztwqqeqWp7GUqlF01eOuO1ehfcGxdz3up6hojqWC5aOw9v8AKRE8W+HEK3Cbb0ZZlKpTSWlHWvLrJhSEQQFXxOty1NXPypaXKPty3k9tmsH3lBKVpSluXmWIxvCMfyfkYmss2DrUAKA4gNfwHFs1Nhtdf5BxpKjUdiTKxrnX5A7p33ivnMRRtVq0fyWnHrWv1QNKWGdCAIAgCAqOP0LKZ8kpZmo6nq1cfJhdoKho5a2D7a8HakLRw9SVVKCfPj0Xv/x9O4GP7XbPvoqh0Ru5h60b9Osw8DpzHA+I7rL6TB4lYimpLPatzOEIrQCAIAgCAIAgCAIAgL7spipq2NpJH5amK7qSovqCB8m7vBHLUEDwCuUp8otB5rJlGtT5N6ayeaNFwDFPSIszm5JGkslj+i9ujh5cx4EK5TnpLiUakNCVtmw98srWtc5xs1oJJPIAXJ9i9t21nhK7sjMdq64sw8ZtJK6UzOB4iMEFg9TRF71RqytS4yd/fgaFGN6vCKt78TPFSL51qAFAcQF36Ma1jnz0Ex+Kq2Fo8HgHKRyBIv6w1ZfxOnJRjXhnB37Pf7Bq2yGIPkg3cvy8DjDN4uZ2X+Ic2zr+JXz2MpKNTSh0Za127OzI6TiqgIAgCA+Jomva5jmhzXAtc0i4IIsQfAhdjJxd1mDN8ewAywTYeetNSjfUbzxfAdN34ltsh4aiNbdDEqFSNddGeqXCW/tz7zhkK+jAQBAEAQBAEAQBAEB+lPO5jmvYbOaQ5pHIg3B9q6m07o40mrM2HCMRBnpqpotHWsySAcGzRAlvtAe37oWlGXOUl/LzRlThaLg84+TJLaVxlMVE06zm8lvmwssZD4ZtGD7RXupzrQ3+RHS5t5vZ5+9ZlO3WMCpqnlh+Kj+Ljtws3iR4E3I8LLPr1NOerI08NT0Ia83rK8oSc61ACgOID7glcxzXtJDmkFpHEEG4I9a5KKkrPIGy0GPBzYcWYOq4CCvY0dm2jJrA/NJHecjx3FfM1MM05YWWfSg/12+aBoDXAgEG4OoI4HuIWPkdOoAgCAICu7YNMYhrW9qmeHPte5ifZkzdPAh33Fcwb03Ki/5LV1rWvTtBj3SJhIpq6VrbZJLSstws+5NvAOzAeAC+l+HVnVw6bzWp9hwrKvAIAgCAIAgCAIAgCAvGydWTh9QOLqWWGpZ4WIzW9TXfrK3Sl9N8GmU60fqr/JNEptFjLoIJZ3dWprBaNuodFAOyDro4gk8us76q91KjjFyecvBEVKmpSUVlHxZmaomiEB1qAFAcQBAWTYbaMUkxbIM1PMMkzCLgtNxmtztc6cwSOao47C8vC8dUo60DWNn6v0SRlG9+ank61FPmzAtOu4cfpAHqnmLeAXz+Ihy0XWStJdNfv13M6W1ZwCAIAgPxrKZssb4ndl7XMPk4EH8V6hNwkpLZrBjG3cZkoMMnPaa18D78bxnKL+tj/avp8A1HEVYLJ2ku3/aOFDWsAgCAIAgCAIAgCAIC1bA4vFTvqTPYxmE3bxzkOYGsA5k3Pv5Kxh5qDellYrYmnKaWjnchMcxWSqmfNIdXHQcmjk0eA/8A3moqk3OWkyanTUI6KPAvB7CA61ACgOIAgCAu+xm0kRiOH1pPo7j8XLezoX8QQfmi+t+RvfQlZeNwk1L5ih0lmvyXvv6wabguMSRSNoq0je/xNRwZUN5eUo5t9l7i+FWoRnHlqOW1bY/1uZ0sqogIAgAQGQbbD/ytvhX1AHlmqF9Jgv8Aq/8Axx8onDNVtgIAgCAIAgCAIAgCAIAgCAIDrUAKA4gCAIAgLrsttfHuvQq9pkptMj9S+I8i0jWw5W1HK40WXisDLT5bDu0tu5+/e8Gi0eMS0jWekP8ASKR1t1XM6xaD2RUhvHu3g46X1OmLOhCu3ya0Z7Yv9eh0tkEzXta9jg5rhcOaQQQeYI0IWfKLi7Nawfa4D5kkDQXHg0EnyGpXUm3ZAxfbSYtwvDmO7cz5qg/eLnD3Sj2L6bBRvi6rWUUo93+jhQFsAIAgCAIAgCAIAgCAIAgCAIDrUAKA4gCAIAgCAsGy+11RREhhD4nduF+rD32+ibcx678FTxWCp4hc7U9jWYL/ALPYlBMc2G1ApZnauoZ9YXnXsAdk+MetgOqFj4ilUgrYmOlH8l0l1/33gs0W1jY3COtifSvOgc7rQOOvYlbpwF7OtZUXgnJaVB6S/wDpdnodO7aVmak3cTg51U5sEZb1gd7o46cgzObpgoWraUlqhzn2f3YGW9K9Y01badnydNEyIDkDa5t6i0fdW98Jg1RdSWcm2cKWtQBAEAQBAEAQBAEAQBAEAQBAdagBQHEAQBAEAQBAEBbcE6QayBu7kIqIuBjm62ncHcfUbjwWdX+GUaj0o81716AsWD7WYQ1/pIppKeZgc5sbSXROcWltmgGwcRpfK0aqnWwWMceT0lKL27bX97WDNq2pdLI+V5u57nOcfFxJPvK24QUIqKyWoH4r0AgCAIAgCAIAgCAIAgCAIAgOtQAoDiAIAgCAIAgCAIAgCAIAgCAIAgCAIAgCAIAgCAIAgOtQAoC69GmwH5WdUN9I3O5DD8lvM2fP9dtrZfHigLsegNo0/Kjf+nH+sgKP0kbBjCzTgVQn3wkOkeTLkyfXde+bw4ID9ujXo4fiondv9wyItGbdbzM51yQOu21gAT9oIDwdIuxb8LqGQGTetewPbJkyA6lrm2zO1BHfzCAgcFoPSKiCnzZd7LHHmte2dwbe1xe172ugLV0mdH35JNOPSd/vt5/FbvLu8n13Xvn8OCAmdieiIV9EytNcIQ7PdpgzBoY5zSS7et7r8EBKu6CM7XbjE4pHDlurDwuWyOI9iAotHsNP+U2YZUu3D3EjeWzttlc9r26jM027x46ghAaEzoBB0GJtPlTX/wA5AHdATQbHFGg9xph/rICpbF9Gnp9VXUwqt36K/Ln3WfP1nsvbeDL2L8TxQFo/3ExlxY3Foy/UZdwL3HEW31/cgKHt5sDVYW5m+yvifcMmZfKSPmuB1a62tjx1sTY2AqaA2HBugmSamhndW7t8kbX7o05OUuGYNLt4NdRfRAZDPE5jnMcCHNJa4HiCDYg+tAXLo02C/Krp2+kbndBhvut5fOXD6bbWt48UBc/9w7SS1mKRueL9XcC+nG9piR7EBQNt9g6zDHN37WujeSGTRklhPHKbgFrra2I11texQEr0a9G/5Vjnf6Vud05rbbreXzAm/bbbggLd/uEb/wDKN/6cf6yAo/SRsIMLNOBVCfeh50jyZcmT67r3zeHBAUxqAFAbX8Gft4h9mD8ZUBn222C1TsRr3Nppi01NQQRE8ggyPIIIGoQFbq6OWIgSRvYSLgPa5pI7xccEBv2HE4RswZR1Z5mZwRo7PUWDCL/ObHlP3CgPx6Zadtfg9JiUY1YGSHwZOGte3TmH5PYUBjWxX8I0H85p/wC8YgNV+Ezxw7yqP8hATOw3/pSo/m9f/nIDMOhaOc4tTGEPsC7eloOUR5XZs9tADpa/PLzsgLD8I6pidXU7G2MjIbSWtcZnOcxp8bXNu5w70B+Hwc/4Tl/m0n95AgIPpp/hqt84f7mJAXP4NHytf9iH8ZEBnO2LJHYvWiIOMhq58gjBL829dbLl1zX7kBtPTrUNbg8Mc5Bnc+Gw0vna07xw8AC4X+sO9AYhsJgfptfS01rte8F/2G9eTy6oI8yEB/ReLbYCLHKPD72Y+GTP3Z32dFfxAiIH6ZAYn02YH6LikxAsycCZvm+4k9ecOP3ggLb8Gj5Wv+xD+MiAzjbuVzMVr3McWubVTFrmkggiRxBBGoN9boDdqqb8qbMull6zzTOeXWAJkp813C3Al8Z4fSI4ICD+DV8hXfpI/wCy5AZDjuCVRqagimnIMshBEUliMzrW0QEPV0ckRDZI3sJFwHtc024XAI4aFAfi1ACgNr+DP28Q+zB+MqA5tH02V1PV1VO2CmLYppY2lzZbkMe5oJtJa9ggKnNjM+0GJ0Mc0cbLkRkRZx8WC6SQ9ZxNwzN7EBtnSfsTNicUEEU7IY43F7g5hdc2ystYiwAL/aEB+uy+xb4MLkwyolbK1wlY17WkWbLc8/nBznG/kgP5v2XpXxYrSRPFnx1cLHDuLZWtcPaEBp/wmeOHeVR/kICzdFlduNnN+WB4ijq5MhNg7I6V2UmxsDa3A8UB8dH3SfT4lK6idTGle9rizdy6Oyi7gC1rHNfluRbk06jmBjXSns6aHEZojI+Rr7SsfI4ueWvv2yeJDg4X52ugLN8HP+E5f5tJ/eQICD6af4arfOH+5iQFz+DR8rX/AGIfxkQE5J0xQQ4jNSzUQjYyd8TqhsgJ6ryzO5uQaaXPW014oCu/CE2YMT4a1skjmyExuZJI54Y62Zu7zE5WkB/V4AjTjoB6Pg3YHd9VWuGjQIWHxdZ8nrADP1igJrHuiisnxF+ItrImv3rZIwY3nLuy3dA9bUhrWg+SA+/hE4HvaKGrA61O+zj9SWzT59cR/rFAQHwaPla/7EP4yIDNekH+E8Q/nM/9tyA3XY4GHZYl+lqWrf6nmdzfaCPagIf4NXyFd+kj/suQELifTnXxzTRinpSGPe0EtlvZriBf4zjogM/252wmxOZk8zI2OZGIwIw4Cwc51zmcdbuKArrUAKA2f4Ns7Gvr8zmtu2C2Ygc5e9AZnty4HEsQINwaqosR+legNF+DrhjN/U1kjmtyNEUeZzRdz+s8i+tw1rR98oCk9JO0DqrEquVrzkzljLONssfUBHgbF33kBP8AQVtCYMSEcjzkqGOjOZ2gc3rsJv8AZLfvoCR2/wALZDtHRzMc0x1E9NLcEWDhIxsg053bmP20BI/CVma44dlcDYVHAg/yHcgJfYmpYNlp2l7Q70eu6pcL6762iAxvYHEvR8Ropr2DZmBx7mvOR/7LigNK+EfSsc+iqWFriWyRPLXA9kh7AbfakQEN8HmVrcSlLnBo9Gk1JA/jIe9AQnTLIHYzWFpBBMWoNx8jF3IC5fBunY2SvzOa27Ye0QOcnegM128cDiWIEG4NTPYj9I5AbXtvUMrtmo5c7HStigltmF87MrZbC972MiA+o6hmFbNENe3fvi1Ac3MJKnyPFgd/20B/PXpL/pu/WKA/oHotr46/A5qGeRoc0SwXe4Xs8Zo3i/0S6w/RoCC+DqRFPiDJC1jgImkOcBq10gI466oCQxnokppqyernxSNsUsskrmNaxpAe4uy53SEAi/HKeHBAeTpb6QKQUYwvD3te2zGPfGSY2xstaNjvnk2aCQSLXHE6Aer4N9QxsFbme1t5I+04D5ru9AfhiHQpDLLLL+Voxne59tw02zEm19/rxQFD6R9hWYZ6Plq21O+3l8sYZl3e77pHXvn8OCApbUAKA4gCAIAgCAIAgCAIAgCAIAgCAIAgCAIAgCAIAgCAIDrUB9lqAZUAyoBlQDKgGVAMqAZUAyoBlQDKgGVAMqAZUAyoBlQDKgGVAMqAZUAyoBlQDKgGVAMqABqA/9k="/>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9230" name="Picture 14" descr="http://www.specialfruit.com/images/FairtradeLogo.JPG"/>
          <p:cNvPicPr>
            <a:picLocks noChangeAspect="1" noChangeArrowheads="1"/>
          </p:cNvPicPr>
          <p:nvPr/>
        </p:nvPicPr>
        <p:blipFill>
          <a:blip r:embed="rId4" cstate="print"/>
          <a:srcRect/>
          <a:stretch>
            <a:fillRect/>
          </a:stretch>
        </p:blipFill>
        <p:spPr bwMode="auto">
          <a:xfrm>
            <a:off x="4860032" y="1988840"/>
            <a:ext cx="3978574" cy="3456384"/>
          </a:xfrm>
          <a:prstGeom prst="rect">
            <a:avLst/>
          </a:prstGeom>
          <a:noFill/>
        </p:spPr>
      </p:pic>
    </p:spTree>
    <p:extLst>
      <p:ext uri="{BB962C8B-B14F-4D97-AF65-F5344CB8AC3E}">
        <p14:creationId xmlns:p14="http://schemas.microsoft.com/office/powerpoint/2010/main" val="2236553383"/>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media.npr.org/assets/img/2013/04/23/fairtrade_intl_logo_custom-8e5e5ca5e4c336afa79a44820f5043b52c3b4ad0-s6-c30.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96420" y="5519168"/>
            <a:ext cx="1338832" cy="1338832"/>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7384"/>
            <a:ext cx="1835696" cy="7058573"/>
          </a:xfrm>
          <a:prstGeom prst="rect">
            <a:avLst/>
          </a:prstGeom>
        </p:spPr>
      </p:pic>
      <p:sp>
        <p:nvSpPr>
          <p:cNvPr id="2" name="Title 1"/>
          <p:cNvSpPr>
            <a:spLocks noGrp="1"/>
          </p:cNvSpPr>
          <p:nvPr>
            <p:ph type="title"/>
          </p:nvPr>
        </p:nvSpPr>
        <p:spPr>
          <a:xfrm>
            <a:off x="-2196752" y="260648"/>
            <a:ext cx="8229600" cy="1143000"/>
          </a:xfrm>
        </p:spPr>
        <p:txBody>
          <a:bodyPr/>
          <a:lstStyle/>
          <a:p>
            <a:r>
              <a:rPr lang="en-US" sz="4000" b="1" u="sng" dirty="0" smtClean="0">
                <a:solidFill>
                  <a:srgbClr val="1F497D"/>
                </a:solidFill>
              </a:rPr>
              <a:t>Objective</a:t>
            </a:r>
            <a:endParaRPr lang="en-US" sz="4000" b="1" u="sng" dirty="0">
              <a:solidFill>
                <a:srgbClr val="1F497D"/>
              </a:solidFill>
            </a:endParaRPr>
          </a:p>
        </p:txBody>
      </p:sp>
      <p:sp>
        <p:nvSpPr>
          <p:cNvPr id="3" name="Content Placeholder 2"/>
          <p:cNvSpPr>
            <a:spLocks noGrp="1"/>
          </p:cNvSpPr>
          <p:nvPr>
            <p:ph idx="1"/>
          </p:nvPr>
        </p:nvSpPr>
        <p:spPr>
          <a:xfrm>
            <a:off x="683568" y="1628800"/>
            <a:ext cx="8229600" cy="4525963"/>
          </a:xfrm>
        </p:spPr>
        <p:txBody>
          <a:bodyPr>
            <a:normAutofit lnSpcReduction="10000"/>
          </a:bodyPr>
          <a:lstStyle/>
          <a:p>
            <a:r>
              <a:rPr lang="en-US" sz="3100" b="1" dirty="0" smtClean="0"/>
              <a:t>To deal with Social Justice within agriculture. </a:t>
            </a:r>
          </a:p>
          <a:p>
            <a:pPr lvl="0">
              <a:buNone/>
            </a:pPr>
            <a:r>
              <a:rPr lang="en-US" sz="3100" dirty="0" smtClean="0"/>
              <a:t>-   </a:t>
            </a:r>
            <a:r>
              <a:rPr lang="en-US" sz="3100" dirty="0" smtClean="0"/>
              <a:t>A defined part of the price (surplus) is paid for community tasks/social issues of the cooperative or farm workers community,</a:t>
            </a:r>
          </a:p>
          <a:p>
            <a:pPr>
              <a:buFontTx/>
              <a:buChar char="-"/>
            </a:pPr>
            <a:r>
              <a:rPr lang="en-US" sz="3100" dirty="0" smtClean="0"/>
              <a:t>The </a:t>
            </a:r>
            <a:r>
              <a:rPr lang="en-US" sz="3100" dirty="0" smtClean="0"/>
              <a:t>trade relation should have a long term perspective,</a:t>
            </a:r>
          </a:p>
          <a:p>
            <a:pPr lvl="0">
              <a:buFontTx/>
              <a:buChar char="-"/>
            </a:pPr>
            <a:r>
              <a:rPr lang="en-US" sz="3100" dirty="0" smtClean="0"/>
              <a:t>Part of the price is paid in advance in order to make the producers independent from local credits (with exaggerated high interest rates).</a:t>
            </a:r>
          </a:p>
          <a:p>
            <a:pPr>
              <a:buNone/>
            </a:pPr>
            <a:endParaRPr lang="en-US" dirty="0"/>
          </a:p>
        </p:txBody>
      </p:sp>
    </p:spTree>
    <p:extLst>
      <p:ext uri="{BB962C8B-B14F-4D97-AF65-F5344CB8AC3E}">
        <p14:creationId xmlns:p14="http://schemas.microsoft.com/office/powerpoint/2010/main" val="2565771952"/>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media.npr.org/assets/img/2013/04/23/fairtrade_intl_logo_custom-8e5e5ca5e4c336afa79a44820f5043b52c3b4ad0-s6-c30.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96420" y="5519168"/>
            <a:ext cx="1338832" cy="1338832"/>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7384"/>
            <a:ext cx="1835696" cy="7058573"/>
          </a:xfrm>
          <a:prstGeom prst="rect">
            <a:avLst/>
          </a:prstGeom>
        </p:spPr>
      </p:pic>
      <p:sp>
        <p:nvSpPr>
          <p:cNvPr id="2" name="Title 1"/>
          <p:cNvSpPr>
            <a:spLocks noGrp="1"/>
          </p:cNvSpPr>
          <p:nvPr>
            <p:ph type="title"/>
          </p:nvPr>
        </p:nvSpPr>
        <p:spPr>
          <a:xfrm>
            <a:off x="-900608" y="260648"/>
            <a:ext cx="8686800" cy="1143000"/>
          </a:xfrm>
        </p:spPr>
        <p:txBody>
          <a:bodyPr>
            <a:normAutofit/>
          </a:bodyPr>
          <a:lstStyle/>
          <a:p>
            <a:r>
              <a:rPr lang="en-US" sz="4000" b="1" u="sng" dirty="0" smtClean="0">
                <a:solidFill>
                  <a:schemeClr val="tx2"/>
                </a:solidFill>
              </a:rPr>
              <a:t>Members</a:t>
            </a:r>
            <a:r>
              <a:rPr lang="en-US" b="1" u="sng" dirty="0" smtClean="0">
                <a:solidFill>
                  <a:schemeClr val="tx2"/>
                </a:solidFill>
              </a:rPr>
              <a:t> of fair trade</a:t>
            </a:r>
            <a:endParaRPr lang="en-US" b="1" u="sng" dirty="0">
              <a:solidFill>
                <a:schemeClr val="tx2"/>
              </a:solidFill>
            </a:endParaRPr>
          </a:p>
        </p:txBody>
      </p:sp>
      <p:sp>
        <p:nvSpPr>
          <p:cNvPr id="3" name="Content Placeholder 2"/>
          <p:cNvSpPr>
            <a:spLocks noGrp="1"/>
          </p:cNvSpPr>
          <p:nvPr>
            <p:ph idx="1"/>
          </p:nvPr>
        </p:nvSpPr>
        <p:spPr>
          <a:xfrm>
            <a:off x="611560" y="1340768"/>
            <a:ext cx="8229600" cy="4900634"/>
          </a:xfrm>
        </p:spPr>
        <p:txBody>
          <a:bodyPr>
            <a:noAutofit/>
          </a:bodyPr>
          <a:lstStyle/>
          <a:p>
            <a:r>
              <a:rPr lang="en-US" sz="2800" dirty="0"/>
              <a:t> </a:t>
            </a:r>
            <a:r>
              <a:rPr lang="en-US" sz="2800" b="1" dirty="0"/>
              <a:t>Asia: </a:t>
            </a:r>
            <a:r>
              <a:rPr lang="en-US" sz="2800" b="1" dirty="0" smtClean="0"/>
              <a:t>WFTO-Asia</a:t>
            </a:r>
          </a:p>
          <a:p>
            <a:pPr>
              <a:buNone/>
            </a:pPr>
            <a:r>
              <a:rPr lang="en-US" sz="2800" dirty="0" smtClean="0"/>
              <a:t>	China</a:t>
            </a:r>
            <a:r>
              <a:rPr lang="en-US" sz="2800" dirty="0"/>
              <a:t>, Cambodia, India, Indonesia</a:t>
            </a:r>
            <a:r>
              <a:rPr lang="en-US" sz="2800" dirty="0" smtClean="0"/>
              <a:t>,</a:t>
            </a:r>
            <a:r>
              <a:rPr lang="en-US" sz="2800" dirty="0"/>
              <a:t> Thailand</a:t>
            </a:r>
          </a:p>
          <a:p>
            <a:r>
              <a:rPr lang="en-US" sz="2800" b="1" dirty="0" smtClean="0"/>
              <a:t>Africa</a:t>
            </a:r>
            <a:r>
              <a:rPr lang="en-US" sz="2800" b="1" dirty="0"/>
              <a:t>: </a:t>
            </a:r>
            <a:r>
              <a:rPr lang="en-US" sz="2800" b="1" dirty="0" smtClean="0"/>
              <a:t>COFTA  </a:t>
            </a:r>
          </a:p>
          <a:p>
            <a:pPr>
              <a:buNone/>
            </a:pPr>
            <a:r>
              <a:rPr lang="en-US" sz="2800" b="1" dirty="0" smtClean="0"/>
              <a:t>	</a:t>
            </a:r>
            <a:r>
              <a:rPr lang="en-US" sz="2800" dirty="0" smtClean="0"/>
              <a:t>Cameroon, Egypt, Ethiopia, Israel, Kenya</a:t>
            </a:r>
          </a:p>
          <a:p>
            <a:r>
              <a:rPr lang="en-US" sz="2800" b="1" dirty="0" smtClean="0"/>
              <a:t>Europe</a:t>
            </a:r>
            <a:r>
              <a:rPr lang="en-US" sz="2800" b="1" dirty="0"/>
              <a:t>: </a:t>
            </a:r>
            <a:r>
              <a:rPr lang="en-US" sz="2800" b="1" dirty="0" smtClean="0"/>
              <a:t>WFTO-EUROPE</a:t>
            </a:r>
          </a:p>
          <a:p>
            <a:pPr>
              <a:buNone/>
            </a:pPr>
            <a:r>
              <a:rPr lang="en-US" sz="2800" b="1" dirty="0" smtClean="0"/>
              <a:t> 	</a:t>
            </a:r>
            <a:r>
              <a:rPr lang="en-US" sz="2800" dirty="0" smtClean="0"/>
              <a:t>Austria, Belgium, France, Germany, Italy</a:t>
            </a:r>
            <a:endParaRPr lang="en-US" sz="2800" dirty="0"/>
          </a:p>
          <a:p>
            <a:r>
              <a:rPr lang="en-US" sz="2800" b="1" dirty="0"/>
              <a:t>Latin America: </a:t>
            </a:r>
            <a:r>
              <a:rPr lang="en-US" sz="2800" b="1" dirty="0" smtClean="0"/>
              <a:t>WFTO-LA</a:t>
            </a:r>
          </a:p>
          <a:p>
            <a:pPr>
              <a:buNone/>
            </a:pPr>
            <a:r>
              <a:rPr lang="en-US" sz="2800" dirty="0" smtClean="0"/>
              <a:t>	Paraguay</a:t>
            </a:r>
            <a:endParaRPr lang="en-US" sz="2800" dirty="0"/>
          </a:p>
          <a:p>
            <a:r>
              <a:rPr lang="en-US" sz="2800" b="1" dirty="0"/>
              <a:t>The Pacific-Rim: </a:t>
            </a:r>
            <a:r>
              <a:rPr lang="en-US" sz="2800" b="1" dirty="0" smtClean="0"/>
              <a:t>WFTO-PACIFIC</a:t>
            </a:r>
          </a:p>
          <a:p>
            <a:pPr>
              <a:buNone/>
            </a:pPr>
            <a:r>
              <a:rPr lang="en-US" sz="2800" dirty="0" smtClean="0"/>
              <a:t>	New </a:t>
            </a:r>
            <a:r>
              <a:rPr lang="en-US" sz="2800" dirty="0"/>
              <a:t>Zealand, Australia, Japan, Canada, and USA</a:t>
            </a:r>
          </a:p>
          <a:p>
            <a:endParaRPr lang="en-US" sz="2400" dirty="0"/>
          </a:p>
          <a:p>
            <a:endParaRPr lang="en-US" sz="2400" dirty="0" smtClean="0"/>
          </a:p>
        </p:txBody>
      </p:sp>
    </p:spTree>
    <p:extLst>
      <p:ext uri="{BB962C8B-B14F-4D97-AF65-F5344CB8AC3E}">
        <p14:creationId xmlns:p14="http://schemas.microsoft.com/office/powerpoint/2010/main" val="373916698"/>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7384"/>
            <a:ext cx="1835696" cy="7058573"/>
          </a:xfrm>
          <a:prstGeom prst="rect">
            <a:avLst/>
          </a:prstGeom>
        </p:spPr>
      </p:pic>
      <p:sp>
        <p:nvSpPr>
          <p:cNvPr id="2" name="Title 1"/>
          <p:cNvSpPr>
            <a:spLocks noGrp="1"/>
          </p:cNvSpPr>
          <p:nvPr>
            <p:ph type="title"/>
          </p:nvPr>
        </p:nvSpPr>
        <p:spPr>
          <a:xfrm>
            <a:off x="-1404664" y="260648"/>
            <a:ext cx="8229600" cy="1143000"/>
          </a:xfrm>
        </p:spPr>
        <p:txBody>
          <a:bodyPr>
            <a:normAutofit/>
          </a:bodyPr>
          <a:lstStyle/>
          <a:p>
            <a:r>
              <a:rPr lang="en-US" sz="4000" b="1" u="sng" dirty="0" smtClean="0">
                <a:solidFill>
                  <a:srgbClr val="1F497D"/>
                </a:solidFill>
              </a:rPr>
              <a:t>Success or not?</a:t>
            </a:r>
            <a:endParaRPr lang="en-US" sz="4000" b="1" u="sng" dirty="0">
              <a:solidFill>
                <a:srgbClr val="1F497D"/>
              </a:solidFill>
            </a:endParaRPr>
          </a:p>
        </p:txBody>
      </p:sp>
      <p:sp>
        <p:nvSpPr>
          <p:cNvPr id="3" name="Content Placeholder 2"/>
          <p:cNvSpPr>
            <a:spLocks noGrp="1"/>
          </p:cNvSpPr>
          <p:nvPr>
            <p:ph idx="1"/>
          </p:nvPr>
        </p:nvSpPr>
        <p:spPr>
          <a:xfrm>
            <a:off x="457200" y="1600200"/>
            <a:ext cx="9227368" cy="4525963"/>
          </a:xfrm>
        </p:spPr>
        <p:txBody>
          <a:bodyPr>
            <a:normAutofit/>
          </a:bodyPr>
          <a:lstStyle/>
          <a:p>
            <a:r>
              <a:rPr lang="en-US" sz="3400" dirty="0" smtClean="0"/>
              <a:t>Fair trade Labeling Organizations International    (FLO)</a:t>
            </a:r>
          </a:p>
          <a:p>
            <a:r>
              <a:rPr lang="en-US" sz="3400" dirty="0" smtClean="0"/>
              <a:t>Increasing in demand</a:t>
            </a:r>
          </a:p>
          <a:p>
            <a:r>
              <a:rPr lang="en-US" sz="3400" dirty="0" smtClean="0"/>
              <a:t>Relationship with Retail store</a:t>
            </a:r>
          </a:p>
        </p:txBody>
      </p:sp>
      <p:pic>
        <p:nvPicPr>
          <p:cNvPr id="5" name="Picture 2" descr="http://media.npr.org/assets/img/2013/04/23/fairtrade_intl_logo_custom-8e5e5ca5e4c336afa79a44820f5043b52c3b4ad0-s6-c30.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96420" y="5519168"/>
            <a:ext cx="1338832" cy="13388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763448"/>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7384"/>
            <a:ext cx="1835696" cy="7058573"/>
          </a:xfrm>
          <a:prstGeom prst="rect">
            <a:avLst/>
          </a:prstGeom>
        </p:spPr>
      </p:pic>
      <p:sp>
        <p:nvSpPr>
          <p:cNvPr id="2" name="Title 1"/>
          <p:cNvSpPr>
            <a:spLocks noGrp="1"/>
          </p:cNvSpPr>
          <p:nvPr>
            <p:ph type="title"/>
          </p:nvPr>
        </p:nvSpPr>
        <p:spPr>
          <a:xfrm>
            <a:off x="-612576" y="260648"/>
            <a:ext cx="8229600" cy="1143000"/>
          </a:xfrm>
        </p:spPr>
        <p:txBody>
          <a:bodyPr>
            <a:normAutofit/>
          </a:bodyPr>
          <a:lstStyle/>
          <a:p>
            <a:r>
              <a:rPr lang="en-US" sz="4000" b="1" u="sng" dirty="0" smtClean="0">
                <a:solidFill>
                  <a:srgbClr val="1F497D"/>
                </a:solidFill>
              </a:rPr>
              <a:t>How about in Thailand ?</a:t>
            </a:r>
            <a:endParaRPr lang="th-TH" sz="4000" b="1" dirty="0">
              <a:solidFill>
                <a:srgbClr val="1F497D"/>
              </a:solidFill>
            </a:endParaRPr>
          </a:p>
        </p:txBody>
      </p:sp>
      <p:sp>
        <p:nvSpPr>
          <p:cNvPr id="3" name="Content Placeholder 2"/>
          <p:cNvSpPr>
            <a:spLocks noGrp="1"/>
          </p:cNvSpPr>
          <p:nvPr>
            <p:ph idx="1"/>
          </p:nvPr>
        </p:nvSpPr>
        <p:spPr/>
        <p:txBody>
          <a:bodyPr>
            <a:normAutofit/>
          </a:bodyPr>
          <a:lstStyle/>
          <a:p>
            <a:r>
              <a:rPr lang="en-US" sz="3400" dirty="0" smtClean="0"/>
              <a:t>Some organizations have been involved in fair trade business for decades. However, we could define </a:t>
            </a:r>
            <a:r>
              <a:rPr lang="en-US" sz="3400" dirty="0" smtClean="0">
                <a:solidFill>
                  <a:srgbClr val="FF0000"/>
                </a:solidFill>
              </a:rPr>
              <a:t>3 streams </a:t>
            </a:r>
            <a:r>
              <a:rPr lang="en-US" sz="3400" dirty="0" smtClean="0"/>
              <a:t>of fair trade history in Thailand.</a:t>
            </a:r>
            <a:endParaRPr lang="th-TH" sz="3400" dirty="0"/>
          </a:p>
        </p:txBody>
      </p:sp>
      <p:pic>
        <p:nvPicPr>
          <p:cNvPr id="5" name="Picture 2" descr="http://media.npr.org/assets/img/2013/04/23/fairtrade_intl_logo_custom-8e5e5ca5e4c336afa79a44820f5043b52c3b4ad0-s6-c30.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96420" y="5519168"/>
            <a:ext cx="1338832" cy="13388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6597170"/>
      </p:ext>
    </p:extLst>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7384"/>
            <a:ext cx="1835696" cy="7058573"/>
          </a:xfrm>
          <a:prstGeom prst="rect">
            <a:avLst/>
          </a:prstGeom>
        </p:spPr>
      </p:pic>
      <p:sp>
        <p:nvSpPr>
          <p:cNvPr id="3" name="Content Placeholder 2"/>
          <p:cNvSpPr>
            <a:spLocks noGrp="1"/>
          </p:cNvSpPr>
          <p:nvPr>
            <p:ph idx="1"/>
          </p:nvPr>
        </p:nvSpPr>
        <p:spPr>
          <a:xfrm>
            <a:off x="899592" y="764704"/>
            <a:ext cx="7941568" cy="5760640"/>
          </a:xfrm>
        </p:spPr>
        <p:txBody>
          <a:bodyPr>
            <a:noAutofit/>
          </a:bodyPr>
          <a:lstStyle/>
          <a:p>
            <a:r>
              <a:rPr lang="en-US" b="1" dirty="0" smtClean="0">
                <a:solidFill>
                  <a:srgbClr val="FF0000"/>
                </a:solidFill>
              </a:rPr>
              <a:t>The first stream</a:t>
            </a:r>
          </a:p>
          <a:p>
            <a:pPr>
              <a:buNone/>
            </a:pPr>
            <a:r>
              <a:rPr lang="en-US" dirty="0" smtClean="0">
                <a:solidFill>
                  <a:srgbClr val="00B050"/>
                </a:solidFill>
              </a:rPr>
              <a:t>     </a:t>
            </a:r>
            <a:r>
              <a:rPr lang="en-US" dirty="0" smtClean="0">
                <a:solidFill>
                  <a:srgbClr val="FF6600"/>
                </a:solidFill>
              </a:rPr>
              <a:t> </a:t>
            </a:r>
            <a:r>
              <a:rPr lang="en-US" dirty="0" smtClean="0">
                <a:solidFill>
                  <a:schemeClr val="accent6">
                    <a:lumMod val="50000"/>
                  </a:schemeClr>
                </a:solidFill>
              </a:rPr>
              <a:t>- Started with religious organizations which were mostly related to   Christian foundation from Europe such as Christian Service Foundation. </a:t>
            </a:r>
          </a:p>
          <a:p>
            <a:pPr>
              <a:buNone/>
            </a:pPr>
            <a:r>
              <a:rPr lang="en-US" dirty="0" smtClean="0"/>
              <a:t>      - In 1973 to export handicraft from the poor hill tribes in the Northern part of Thailand to European countries.</a:t>
            </a:r>
          </a:p>
          <a:p>
            <a:pPr marL="0" indent="0">
              <a:buNone/>
            </a:pPr>
            <a:endParaRPr lang="en-US" dirty="0" smtClean="0"/>
          </a:p>
        </p:txBody>
      </p:sp>
      <p:pic>
        <p:nvPicPr>
          <p:cNvPr id="5" name="Picture 2" descr="http://media.npr.org/assets/img/2013/04/23/fairtrade_intl_logo_custom-8e5e5ca5e4c336afa79a44820f5043b52c3b4ad0-s6-c30.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96420" y="5519168"/>
            <a:ext cx="1338832" cy="13388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2067427"/>
      </p:ext>
    </p:extLst>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7384"/>
            <a:ext cx="1835696" cy="7058573"/>
          </a:xfrm>
          <a:prstGeom prst="rect">
            <a:avLst/>
          </a:prstGeom>
        </p:spPr>
      </p:pic>
      <p:sp>
        <p:nvSpPr>
          <p:cNvPr id="3" name="Content Placeholder 2"/>
          <p:cNvSpPr>
            <a:spLocks noGrp="1"/>
          </p:cNvSpPr>
          <p:nvPr>
            <p:ph idx="1"/>
          </p:nvPr>
        </p:nvSpPr>
        <p:spPr>
          <a:xfrm>
            <a:off x="683568" y="836712"/>
            <a:ext cx="8229600" cy="4525963"/>
          </a:xfrm>
        </p:spPr>
        <p:txBody>
          <a:bodyPr>
            <a:normAutofit lnSpcReduction="10000"/>
          </a:bodyPr>
          <a:lstStyle/>
          <a:p>
            <a:r>
              <a:rPr lang="en-US" b="1" dirty="0">
                <a:solidFill>
                  <a:srgbClr val="FF0000"/>
                </a:solidFill>
              </a:rPr>
              <a:t>The second stream</a:t>
            </a:r>
          </a:p>
          <a:p>
            <a:pPr>
              <a:buNone/>
            </a:pPr>
            <a:r>
              <a:rPr lang="en-US" dirty="0"/>
              <a:t>      </a:t>
            </a:r>
            <a:r>
              <a:rPr lang="en-US" dirty="0">
                <a:solidFill>
                  <a:srgbClr val="984807"/>
                </a:solidFill>
              </a:rPr>
              <a:t>- Some of the first generation became "independent" sprung out from the Christian groups and registered local Thai organizations themselves.</a:t>
            </a:r>
          </a:p>
          <a:p>
            <a:pPr>
              <a:buNone/>
            </a:pPr>
            <a:r>
              <a:rPr lang="en-US" dirty="0"/>
              <a:t>      - Started to focus their mission to incorporate more local development agenda and kept the fair trade activities to provide services for marginalized producers. </a:t>
            </a:r>
          </a:p>
          <a:p>
            <a:endParaRPr lang="en-US" dirty="0"/>
          </a:p>
        </p:txBody>
      </p:sp>
      <p:pic>
        <p:nvPicPr>
          <p:cNvPr id="5" name="Picture 2" descr="http://media.npr.org/assets/img/2013/04/23/fairtrade_intl_logo_custom-8e5e5ca5e4c336afa79a44820f5043b52c3b4ad0-s6-c30.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96420" y="5519168"/>
            <a:ext cx="1338832" cy="13388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0645903"/>
      </p:ext>
    </p:extLst>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7384"/>
            <a:ext cx="1835696" cy="7058573"/>
          </a:xfrm>
          <a:prstGeom prst="rect">
            <a:avLst/>
          </a:prstGeom>
        </p:spPr>
      </p:pic>
      <p:sp>
        <p:nvSpPr>
          <p:cNvPr id="3" name="Content Placeholder 2"/>
          <p:cNvSpPr>
            <a:spLocks noGrp="1"/>
          </p:cNvSpPr>
          <p:nvPr>
            <p:ph idx="1"/>
          </p:nvPr>
        </p:nvSpPr>
        <p:spPr>
          <a:xfrm>
            <a:off x="611560" y="692696"/>
            <a:ext cx="7704856" cy="5112568"/>
          </a:xfrm>
        </p:spPr>
        <p:txBody>
          <a:bodyPr/>
          <a:lstStyle/>
          <a:p>
            <a:r>
              <a:rPr lang="en-US" b="1" dirty="0">
                <a:solidFill>
                  <a:srgbClr val="FF0000"/>
                </a:solidFill>
              </a:rPr>
              <a:t>The third stream</a:t>
            </a:r>
          </a:p>
          <a:p>
            <a:pPr>
              <a:buNone/>
            </a:pPr>
            <a:r>
              <a:rPr lang="en-US" dirty="0"/>
              <a:t>    </a:t>
            </a:r>
            <a:r>
              <a:rPr lang="en-US" dirty="0">
                <a:solidFill>
                  <a:srgbClr val="984807"/>
                </a:solidFill>
              </a:rPr>
              <a:t>   - Emerged from development civil groups, mostly Thai nationals, who saw the needs and opportunities of trading services as a way to sustain the producer groups and themselves .</a:t>
            </a:r>
          </a:p>
          <a:p>
            <a:pPr>
              <a:buNone/>
            </a:pPr>
            <a:r>
              <a:rPr lang="en-US" dirty="0"/>
              <a:t>      - Most of them works with agricultural producers, producing food products.</a:t>
            </a:r>
          </a:p>
          <a:p>
            <a:endParaRPr lang="th-TH" dirty="0"/>
          </a:p>
        </p:txBody>
      </p:sp>
      <p:pic>
        <p:nvPicPr>
          <p:cNvPr id="5" name="Picture 2" descr="http://media.npr.org/assets/img/2013/04/23/fairtrade_intl_logo_custom-8e5e5ca5e4c336afa79a44820f5043b52c3b4ad0-s6-c30.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96420" y="5519168"/>
            <a:ext cx="1338832" cy="13388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041347"/>
      </p:ext>
    </p:extLst>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7384"/>
            <a:ext cx="1835696" cy="7058573"/>
          </a:xfrm>
          <a:prstGeom prst="rect">
            <a:avLst/>
          </a:prstGeom>
        </p:spPr>
      </p:pic>
      <p:sp>
        <p:nvSpPr>
          <p:cNvPr id="2" name="Title 1"/>
          <p:cNvSpPr>
            <a:spLocks noGrp="1"/>
          </p:cNvSpPr>
          <p:nvPr>
            <p:ph type="title"/>
          </p:nvPr>
        </p:nvSpPr>
        <p:spPr/>
        <p:txBody>
          <a:bodyPr>
            <a:normAutofit fontScale="90000"/>
          </a:bodyPr>
          <a:lstStyle/>
          <a:p>
            <a:r>
              <a:rPr lang="en-US" b="1" u="sng" dirty="0" smtClean="0">
                <a:solidFill>
                  <a:schemeClr val="tx2"/>
                </a:solidFill>
              </a:rPr>
              <a:t>Examples </a:t>
            </a:r>
            <a:r>
              <a:rPr lang="en-US" b="1" u="sng" dirty="0" smtClean="0">
                <a:solidFill>
                  <a:schemeClr val="tx2"/>
                </a:solidFill>
              </a:rPr>
              <a:t>of third stream in Thailand</a:t>
            </a:r>
            <a:endParaRPr lang="th-TH" b="1" u="sng" dirty="0">
              <a:solidFill>
                <a:schemeClr val="tx2"/>
              </a:solidFill>
            </a:endParaRPr>
          </a:p>
        </p:txBody>
      </p:sp>
      <p:sp>
        <p:nvSpPr>
          <p:cNvPr id="3" name="Content Placeholder 2"/>
          <p:cNvSpPr>
            <a:spLocks noGrp="1"/>
          </p:cNvSpPr>
          <p:nvPr>
            <p:ph idx="1"/>
          </p:nvPr>
        </p:nvSpPr>
        <p:spPr/>
        <p:txBody>
          <a:bodyPr/>
          <a:lstStyle/>
          <a:p>
            <a:r>
              <a:rPr lang="en-US" dirty="0" smtClean="0"/>
              <a:t>GREEN NET</a:t>
            </a:r>
          </a:p>
          <a:p>
            <a:r>
              <a:rPr lang="en-US" dirty="0" err="1" smtClean="0"/>
              <a:t>Doi</a:t>
            </a:r>
            <a:r>
              <a:rPr lang="en-US" dirty="0" smtClean="0"/>
              <a:t> </a:t>
            </a:r>
            <a:r>
              <a:rPr lang="en-US" dirty="0" err="1" smtClean="0"/>
              <a:t>Chaang</a:t>
            </a:r>
            <a:r>
              <a:rPr lang="en-US" dirty="0" smtClean="0"/>
              <a:t> Coffee</a:t>
            </a:r>
          </a:p>
          <a:p>
            <a:r>
              <a:rPr lang="en-US" dirty="0" smtClean="0"/>
              <a:t>Organic Jasmine Rice Producers Group</a:t>
            </a:r>
          </a:p>
          <a:p>
            <a:endParaRPr lang="th-TH" dirty="0"/>
          </a:p>
        </p:txBody>
      </p:sp>
      <p:pic>
        <p:nvPicPr>
          <p:cNvPr id="3074" name="Picture 2" descr="http://www.butterfire.com/wp-content/uploads/DoiChaangLogo.jpg"/>
          <p:cNvPicPr>
            <a:picLocks noChangeAspect="1" noChangeArrowheads="1"/>
          </p:cNvPicPr>
          <p:nvPr/>
        </p:nvPicPr>
        <p:blipFill>
          <a:blip r:embed="rId3" cstate="print"/>
          <a:srcRect/>
          <a:stretch>
            <a:fillRect/>
          </a:stretch>
        </p:blipFill>
        <p:spPr bwMode="auto">
          <a:xfrm>
            <a:off x="1835696" y="3645024"/>
            <a:ext cx="2428912" cy="2420816"/>
          </a:xfrm>
          <a:prstGeom prst="rect">
            <a:avLst/>
          </a:prstGeom>
          <a:noFill/>
        </p:spPr>
      </p:pic>
      <p:pic>
        <p:nvPicPr>
          <p:cNvPr id="3076" name="Picture 4" descr="http://www.greennet.or.th/sites/default/files/logo-about-greennet.png"/>
          <p:cNvPicPr>
            <a:picLocks noChangeAspect="1" noChangeArrowheads="1"/>
          </p:cNvPicPr>
          <p:nvPr/>
        </p:nvPicPr>
        <p:blipFill>
          <a:blip r:embed="rId4" cstate="print"/>
          <a:srcRect/>
          <a:stretch>
            <a:fillRect/>
          </a:stretch>
        </p:blipFill>
        <p:spPr bwMode="auto">
          <a:xfrm>
            <a:off x="4572000" y="3789040"/>
            <a:ext cx="2724184" cy="2095528"/>
          </a:xfrm>
          <a:prstGeom prst="rect">
            <a:avLst/>
          </a:prstGeom>
          <a:noFill/>
        </p:spPr>
      </p:pic>
      <p:pic>
        <p:nvPicPr>
          <p:cNvPr id="7" name="Picture 2" descr="http://media.npr.org/assets/img/2013/04/23/fairtrade_intl_logo_custom-8e5e5ca5e4c336afa79a44820f5043b52c3b4ad0-s6-c30.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796420" y="5519168"/>
            <a:ext cx="1338832" cy="13388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0646524"/>
      </p:ext>
    </p:extLst>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media.npr.org/assets/img/2013/04/23/fairtrade_intl_logo_custom-8e5e5ca5e4c336afa79a44820f5043b52c3b4ad0-s6-c30.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96420" y="5519168"/>
            <a:ext cx="1338832" cy="133883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7384"/>
            <a:ext cx="1835696" cy="7058573"/>
          </a:xfrm>
          <a:prstGeom prst="rect">
            <a:avLst/>
          </a:prstGeom>
        </p:spPr>
      </p:pic>
      <p:pic>
        <p:nvPicPr>
          <p:cNvPr id="4" name="Picture 2" descr="http://www.butterfire.com/wp-content/uploads/DoiChaangLogo.jpg"/>
          <p:cNvPicPr>
            <a:picLocks noChangeAspect="1" noChangeArrowheads="1"/>
          </p:cNvPicPr>
          <p:nvPr/>
        </p:nvPicPr>
        <p:blipFill>
          <a:blip r:embed="rId4" cstate="print">
            <a:lum bright="36000" contrast="-60000"/>
          </a:blip>
          <a:srcRect/>
          <a:stretch>
            <a:fillRect/>
          </a:stretch>
        </p:blipFill>
        <p:spPr bwMode="auto">
          <a:xfrm>
            <a:off x="2843808" y="1916832"/>
            <a:ext cx="3600400" cy="3588400"/>
          </a:xfrm>
          <a:prstGeom prst="rect">
            <a:avLst/>
          </a:prstGeom>
          <a:noFill/>
        </p:spPr>
      </p:pic>
      <p:sp>
        <p:nvSpPr>
          <p:cNvPr id="2" name="Title 1"/>
          <p:cNvSpPr>
            <a:spLocks noGrp="1"/>
          </p:cNvSpPr>
          <p:nvPr>
            <p:ph type="title"/>
          </p:nvPr>
        </p:nvSpPr>
        <p:spPr>
          <a:xfrm>
            <a:off x="-828600" y="260648"/>
            <a:ext cx="8229600" cy="1143000"/>
          </a:xfrm>
        </p:spPr>
        <p:txBody>
          <a:bodyPr>
            <a:normAutofit/>
          </a:bodyPr>
          <a:lstStyle/>
          <a:p>
            <a:r>
              <a:rPr lang="en-US" sz="4000" b="1" u="sng" dirty="0" smtClean="0">
                <a:solidFill>
                  <a:srgbClr val="1F497D"/>
                </a:solidFill>
              </a:rPr>
              <a:t>DOI CHAANG COFFEE</a:t>
            </a:r>
            <a:endParaRPr lang="th-TH" sz="4000" b="1" u="sng" dirty="0">
              <a:solidFill>
                <a:srgbClr val="1F497D"/>
              </a:solidFill>
            </a:endParaRPr>
          </a:p>
        </p:txBody>
      </p:sp>
      <p:sp>
        <p:nvSpPr>
          <p:cNvPr id="3" name="Content Placeholder 2"/>
          <p:cNvSpPr>
            <a:spLocks noGrp="1"/>
          </p:cNvSpPr>
          <p:nvPr>
            <p:ph idx="1"/>
          </p:nvPr>
        </p:nvSpPr>
        <p:spPr>
          <a:xfrm>
            <a:off x="827585" y="1654064"/>
            <a:ext cx="8064896" cy="5015296"/>
          </a:xfrm>
        </p:spPr>
        <p:txBody>
          <a:bodyPr>
            <a:noAutofit/>
          </a:bodyPr>
          <a:lstStyle/>
          <a:p>
            <a:r>
              <a:rPr lang="en-US" sz="3000" dirty="0" smtClean="0"/>
              <a:t>After 20 years of cultivating and processing coffee, the farmers grew frustrated selling their high quality beans for minimal prices to coffee dealers. Their families decided it was time to directly offer the unique taste of their own premium, single-estate, organic Arabica coffee.</a:t>
            </a:r>
          </a:p>
          <a:p>
            <a:r>
              <a:rPr lang="en-US" sz="3000" dirty="0" smtClean="0"/>
              <a:t>The villagers soon established themselves as independent, successful coffee producers, building their own processing plants, drying facilities, and storage warehouses. </a:t>
            </a:r>
          </a:p>
        </p:txBody>
      </p:sp>
    </p:spTree>
    <p:extLst>
      <p:ext uri="{BB962C8B-B14F-4D97-AF65-F5344CB8AC3E}">
        <p14:creationId xmlns:p14="http://schemas.microsoft.com/office/powerpoint/2010/main" val="3648995804"/>
      </p:ext>
    </p:extLst>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7384"/>
            <a:ext cx="1835696" cy="7058573"/>
          </a:xfrm>
          <a:prstGeom prst="rect">
            <a:avLst/>
          </a:prstGeom>
        </p:spPr>
      </p:pic>
      <p:sp>
        <p:nvSpPr>
          <p:cNvPr id="2" name="Title 1"/>
          <p:cNvSpPr>
            <a:spLocks noGrp="1"/>
          </p:cNvSpPr>
          <p:nvPr>
            <p:ph type="title"/>
          </p:nvPr>
        </p:nvSpPr>
        <p:spPr/>
        <p:txBody>
          <a:bodyPr>
            <a:normAutofit fontScale="90000"/>
          </a:bodyPr>
          <a:lstStyle/>
          <a:p>
            <a:r>
              <a:rPr lang="en-US" b="1" u="sng" dirty="0" smtClean="0">
                <a:solidFill>
                  <a:srgbClr val="1F497D"/>
                </a:solidFill>
              </a:rPr>
              <a:t>Why Thailand should have fair trade?</a:t>
            </a:r>
            <a:endParaRPr lang="en-US" b="1" u="sng" dirty="0">
              <a:solidFill>
                <a:srgbClr val="1F497D"/>
              </a:solidFill>
            </a:endParaRPr>
          </a:p>
        </p:txBody>
      </p:sp>
      <p:sp>
        <p:nvSpPr>
          <p:cNvPr id="3" name="Content Placeholder 2"/>
          <p:cNvSpPr>
            <a:spLocks noGrp="1"/>
          </p:cNvSpPr>
          <p:nvPr>
            <p:ph idx="1"/>
          </p:nvPr>
        </p:nvSpPr>
        <p:spPr/>
        <p:txBody>
          <a:bodyPr>
            <a:normAutofit/>
          </a:bodyPr>
          <a:lstStyle/>
          <a:p>
            <a:r>
              <a:rPr lang="en-US" sz="3400" dirty="0" smtClean="0"/>
              <a:t>39.6% of Thailand’s labor force is farmers.</a:t>
            </a:r>
            <a:endParaRPr lang="th-TH" sz="3400" dirty="0"/>
          </a:p>
          <a:p>
            <a:r>
              <a:rPr lang="en-US" sz="3400" dirty="0"/>
              <a:t> </a:t>
            </a:r>
            <a:r>
              <a:rPr lang="en-US" sz="3400" dirty="0" smtClean="0"/>
              <a:t>Fair </a:t>
            </a:r>
            <a:r>
              <a:rPr lang="en-US" sz="3400" dirty="0"/>
              <a:t>pay and working conditions for farmers and producers. </a:t>
            </a:r>
            <a:endParaRPr lang="th-TH" sz="3400" dirty="0"/>
          </a:p>
          <a:p>
            <a:r>
              <a:rPr lang="en-US" sz="3400" dirty="0"/>
              <a:t> </a:t>
            </a:r>
            <a:r>
              <a:rPr lang="en-US" sz="3400" dirty="0" smtClean="0"/>
              <a:t>Better </a:t>
            </a:r>
            <a:r>
              <a:rPr lang="en-US" sz="3400" dirty="0"/>
              <a:t>for the environment. </a:t>
            </a:r>
            <a:endParaRPr lang="th-TH" sz="3400" dirty="0"/>
          </a:p>
          <a:p>
            <a:r>
              <a:rPr lang="en-US" sz="3400" dirty="0"/>
              <a:t> </a:t>
            </a:r>
            <a:r>
              <a:rPr lang="en-US" sz="3400" dirty="0" smtClean="0"/>
              <a:t>Supports </a:t>
            </a:r>
            <a:r>
              <a:rPr lang="en-US" sz="3400" dirty="0"/>
              <a:t>communities. </a:t>
            </a:r>
            <a:endParaRPr lang="th-TH" sz="3400" dirty="0"/>
          </a:p>
          <a:p>
            <a:r>
              <a:rPr lang="en-US" sz="3400" dirty="0"/>
              <a:t> Fair Trade is trade farmers can count on. </a:t>
            </a:r>
            <a:endParaRPr lang="en-US" sz="3400" dirty="0" smtClean="0"/>
          </a:p>
        </p:txBody>
      </p:sp>
      <p:pic>
        <p:nvPicPr>
          <p:cNvPr id="5" name="Picture 2" descr="http://media.npr.org/assets/img/2013/04/23/fairtrade_intl_logo_custom-8e5e5ca5e4c336afa79a44820f5043b52c3b4ad0-s6-c30.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96420" y="5519168"/>
            <a:ext cx="1338832" cy="13388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6308890"/>
      </p:ext>
    </p:extLst>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7384"/>
            <a:ext cx="1835696" cy="7058573"/>
          </a:xfrm>
          <a:prstGeom prst="rect">
            <a:avLst/>
          </a:prstGeom>
        </p:spPr>
      </p:pic>
      <p:sp>
        <p:nvSpPr>
          <p:cNvPr id="2" name="Title 1"/>
          <p:cNvSpPr>
            <a:spLocks noGrp="1"/>
          </p:cNvSpPr>
          <p:nvPr>
            <p:ph type="title"/>
          </p:nvPr>
        </p:nvSpPr>
        <p:spPr>
          <a:xfrm>
            <a:off x="323528" y="260648"/>
            <a:ext cx="8229600" cy="1143000"/>
          </a:xfrm>
        </p:spPr>
        <p:txBody>
          <a:bodyPr>
            <a:normAutofit/>
          </a:bodyPr>
          <a:lstStyle/>
          <a:p>
            <a:r>
              <a:rPr lang="en-US" sz="4000" b="1" u="sng" dirty="0" smtClean="0">
                <a:solidFill>
                  <a:srgbClr val="1F497D"/>
                </a:solidFill>
              </a:rPr>
              <a:t>How can we become a fair trade?</a:t>
            </a:r>
            <a:endParaRPr lang="th-TH" sz="4000" b="1" u="sng" dirty="0">
              <a:solidFill>
                <a:srgbClr val="1F497D"/>
              </a:solidFill>
            </a:endParaRPr>
          </a:p>
        </p:txBody>
      </p:sp>
      <p:sp>
        <p:nvSpPr>
          <p:cNvPr id="3" name="Content Placeholder 2"/>
          <p:cNvSpPr>
            <a:spLocks noGrp="1"/>
          </p:cNvSpPr>
          <p:nvPr>
            <p:ph idx="1"/>
          </p:nvPr>
        </p:nvSpPr>
        <p:spPr/>
        <p:txBody>
          <a:bodyPr/>
          <a:lstStyle/>
          <a:p>
            <a:r>
              <a:rPr lang="en-US" sz="3400" dirty="0"/>
              <a:t>Educate </a:t>
            </a:r>
            <a:r>
              <a:rPr lang="en-US" sz="3400" dirty="0" smtClean="0"/>
              <a:t>farmers and others.</a:t>
            </a:r>
          </a:p>
          <a:p>
            <a:r>
              <a:rPr lang="en-US" sz="3400" dirty="0" smtClean="0"/>
              <a:t>Unify each sector of farmers into group.</a:t>
            </a:r>
          </a:p>
          <a:p>
            <a:r>
              <a:rPr lang="en-US" sz="3400" dirty="0"/>
              <a:t>Attend local Fair Trade events</a:t>
            </a:r>
            <a:r>
              <a:rPr lang="en-US" sz="3400" dirty="0" smtClean="0"/>
              <a:t>.</a:t>
            </a:r>
          </a:p>
          <a:p>
            <a:r>
              <a:rPr lang="en-US" sz="3400" dirty="0" smtClean="0"/>
              <a:t>Government should support fair trade.</a:t>
            </a:r>
            <a:endParaRPr lang="en-US" sz="3400" dirty="0"/>
          </a:p>
          <a:p>
            <a:endParaRPr lang="en-US" sz="2400" dirty="0" smtClean="0"/>
          </a:p>
          <a:p>
            <a:endParaRPr lang="en-US" dirty="0" smtClean="0"/>
          </a:p>
          <a:p>
            <a:endParaRPr lang="en-US" dirty="0" smtClean="0"/>
          </a:p>
          <a:p>
            <a:endParaRPr lang="en-US" dirty="0" smtClean="0"/>
          </a:p>
          <a:p>
            <a:endParaRPr lang="en-US" dirty="0"/>
          </a:p>
        </p:txBody>
      </p:sp>
      <p:pic>
        <p:nvPicPr>
          <p:cNvPr id="5" name="Picture 2" descr="http://media.npr.org/assets/img/2013/04/23/fairtrade_intl_logo_custom-8e5e5ca5e4c336afa79a44820f5043b52c3b4ad0-s6-c30.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96420" y="5519168"/>
            <a:ext cx="1338832" cy="13388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3809597"/>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492</TotalTime>
  <Words>742</Words>
  <Application>Microsoft Macintosh PowerPoint</Application>
  <PresentationFormat>On-screen Show (4:3)</PresentationFormat>
  <Paragraphs>127</Paragraphs>
  <Slides>21</Slides>
  <Notes>1</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Office Theme</vt:lpstr>
      <vt:lpstr>PowerPoint Presentation</vt:lpstr>
      <vt:lpstr>PowerPoint Presentation</vt:lpstr>
      <vt:lpstr> Standard for fair trade organization  </vt:lpstr>
      <vt:lpstr>Standard for fair trade organization</vt:lpstr>
      <vt:lpstr>PowerPoint Presentation</vt:lpstr>
      <vt:lpstr>PowerPoint Presentation</vt:lpstr>
      <vt:lpstr>PowerPoint Presentation</vt:lpstr>
      <vt:lpstr>Fair trade in agriculture</vt:lpstr>
      <vt:lpstr>Organic agriculture</vt:lpstr>
      <vt:lpstr>Why do the two concepts belong together?</vt:lpstr>
      <vt:lpstr>Objective</vt:lpstr>
      <vt:lpstr>Members of fair trade</vt:lpstr>
      <vt:lpstr>Success or not?</vt:lpstr>
      <vt:lpstr>How about in Thailand ?</vt:lpstr>
      <vt:lpstr>PowerPoint Presentation</vt:lpstr>
      <vt:lpstr>PowerPoint Presentation</vt:lpstr>
      <vt:lpstr>PowerPoint Presentation</vt:lpstr>
      <vt:lpstr>Examples of third stream in Thailand</vt:lpstr>
      <vt:lpstr>DOI CHAANG COFFEE</vt:lpstr>
      <vt:lpstr>Why Thailand should have fair trade?</vt:lpstr>
      <vt:lpstr>How can we become a fair trade?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ImageY</dc:creator>
  <cp:lastModifiedBy>Siripong</cp:lastModifiedBy>
  <cp:revision>51</cp:revision>
  <dcterms:created xsi:type="dcterms:W3CDTF">2014-02-18T05:39:41Z</dcterms:created>
  <dcterms:modified xsi:type="dcterms:W3CDTF">2014-02-19T18:04:17Z</dcterms:modified>
</cp:coreProperties>
</file>