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256" r:id="rId2"/>
    <p:sldId id="258" r:id="rId3"/>
    <p:sldId id="257" r:id="rId4"/>
    <p:sldId id="259" r:id="rId5"/>
    <p:sldId id="260" r:id="rId6"/>
    <p:sldId id="322" r:id="rId7"/>
    <p:sldId id="286" r:id="rId8"/>
    <p:sldId id="288" r:id="rId9"/>
    <p:sldId id="261" r:id="rId10"/>
    <p:sldId id="262" r:id="rId11"/>
    <p:sldId id="263" r:id="rId12"/>
    <p:sldId id="264" r:id="rId13"/>
    <p:sldId id="265" r:id="rId14"/>
    <p:sldId id="323" r:id="rId15"/>
    <p:sldId id="266" r:id="rId16"/>
    <p:sldId id="267" r:id="rId17"/>
    <p:sldId id="326" r:id="rId18"/>
    <p:sldId id="324" r:id="rId19"/>
    <p:sldId id="289" r:id="rId20"/>
    <p:sldId id="290" r:id="rId21"/>
    <p:sldId id="270" r:id="rId22"/>
    <p:sldId id="271" r:id="rId23"/>
    <p:sldId id="272" r:id="rId24"/>
    <p:sldId id="310" r:id="rId25"/>
    <p:sldId id="309" r:id="rId26"/>
    <p:sldId id="273" r:id="rId27"/>
    <p:sldId id="294" r:id="rId28"/>
    <p:sldId id="296" r:id="rId29"/>
    <p:sldId id="292" r:id="rId30"/>
    <p:sldId id="275" r:id="rId31"/>
    <p:sldId id="318" r:id="rId32"/>
    <p:sldId id="319" r:id="rId33"/>
    <p:sldId id="293" r:id="rId34"/>
    <p:sldId id="320" r:id="rId35"/>
    <p:sldId id="321" r:id="rId36"/>
    <p:sldId id="329" r:id="rId37"/>
    <p:sldId id="277" r:id="rId38"/>
    <p:sldId id="278" r:id="rId39"/>
    <p:sldId id="279" r:id="rId40"/>
    <p:sldId id="281" r:id="rId41"/>
    <p:sldId id="282" r:id="rId42"/>
    <p:sldId id="283" r:id="rId43"/>
    <p:sldId id="297" r:id="rId44"/>
    <p:sldId id="316" r:id="rId45"/>
    <p:sldId id="298" r:id="rId46"/>
    <p:sldId id="299" r:id="rId47"/>
    <p:sldId id="300" r:id="rId48"/>
    <p:sldId id="301" r:id="rId49"/>
    <p:sldId id="302" r:id="rId50"/>
    <p:sldId id="303" r:id="rId51"/>
    <p:sldId id="305" r:id="rId52"/>
    <p:sldId id="327" r:id="rId53"/>
    <p:sldId id="331" r:id="rId54"/>
    <p:sldId id="420" r:id="rId55"/>
    <p:sldId id="308" r:id="rId5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FFCCFF"/>
    <a:srgbClr val="CCFF99"/>
    <a:srgbClr val="FFFF66"/>
    <a:srgbClr val="FFCC66"/>
    <a:srgbClr val="990000"/>
    <a:srgbClr val="FF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46" autoAdjust="0"/>
  </p:normalViewPr>
  <p:slideViewPr>
    <p:cSldViewPr>
      <p:cViewPr varScale="1">
        <p:scale>
          <a:sx n="79" d="100"/>
          <a:sy n="79" d="100"/>
        </p:scale>
        <p:origin x="903" y="54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B4ABA03C-2913-4F29-B4FD-03693B0278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E66AA5AB-5EE1-4734-99C7-06CB3479617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>
            <a:extLst>
              <a:ext uri="{FF2B5EF4-FFF2-40B4-BE49-F238E27FC236}">
                <a16:creationId xmlns:a16="http://schemas.microsoft.com/office/drawing/2014/main" id="{0981A6D0-01D2-4AEE-A8AF-E57AD5A3C7B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>
            <a:extLst>
              <a:ext uri="{FF2B5EF4-FFF2-40B4-BE49-F238E27FC236}">
                <a16:creationId xmlns:a16="http://schemas.microsoft.com/office/drawing/2014/main" id="{CA737F8B-BC3A-4DC7-B60D-AC9AA56B087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06ED07F-ABAC-4E22-B7F2-5793E48CFF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CFB0F6CD-D5B8-4C42-A8A9-0397C5874AD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1B6EA1C1-8766-4501-8F16-8ECA448E422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9E58FF4E-A80D-4E87-8BC5-E52EB829B1F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ED2B37D1-F49C-48CE-B156-C1539B57654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4838"/>
            <a:ext cx="5140325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>
            <a:extLst>
              <a:ext uri="{FF2B5EF4-FFF2-40B4-BE49-F238E27FC236}">
                <a16:creationId xmlns:a16="http://schemas.microsoft.com/office/drawing/2014/main" id="{FF858A7C-5494-4903-A4AD-16285D154F9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>
            <a:extLst>
              <a:ext uri="{FF2B5EF4-FFF2-40B4-BE49-F238E27FC236}">
                <a16:creationId xmlns:a16="http://schemas.microsoft.com/office/drawing/2014/main" id="{13A9B693-8166-48EF-848F-07B45829EF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CFCFB5C-F755-469E-9256-2716E5BD44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1F2DDA48-BABC-4397-84B7-FF04F839FE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EEE1DCE4-3119-4818-BD5C-6FF19622131A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B9C5D5B-7F49-4E52-A156-BF4596283B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235D433B-8B4C-4252-8E72-0A762D0F89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B97D76D5-C5CA-411D-A0CA-DD8FC30177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9F54BD0F-7F8A-4D63-B878-37CBF9739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7A49E1F-96A6-4B12-9C6B-DEB5FFB9C3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39A27EE-ED80-4A97-8F9B-2CD790B2ACB9}" type="slidenum">
              <a:rPr lang="en-US" altLang="en-US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4CD74968-0241-4EB2-9875-71E7123C4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2A593461-0AB8-4DF6-B844-C1F3BB20AF7B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>
            <a:extLst>
              <a:ext uri="{FF2B5EF4-FFF2-40B4-BE49-F238E27FC236}">
                <a16:creationId xmlns:a16="http://schemas.microsoft.com/office/drawing/2014/main" id="{39902C3E-DBCC-427B-AF23-8AB7AC4A6DC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id="{AD511D98-B549-416F-BC3D-E93FC5F86479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B27DC9D6-8A5C-4FC7-BB5E-FDA5A08F015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8B27FEE5-DB2A-4F9F-ABC5-0536EEE6EDF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3BF3C2-FA5D-4C15-94FB-2745B6BEB2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5389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1634D87-D5F1-435F-B90B-BDBB525F682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D9980-30F5-4627-97A6-6985AC4BC7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048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E3E6B97-B9FF-4ECE-8AC8-D5A6E6E3CE6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5DED49-364A-4521-81EE-B0217A854C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5330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B52D551-7C64-4679-A367-2EEB84B3B4F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36832-6274-4CBB-908E-FE6FD417DC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4977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A5F460-971B-4E6E-907A-C3F9D51A558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67063-9734-4C38-BE89-0ED6C74249D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9203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C77E3B52-DF48-4953-A980-35D34B0C3E6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F0CB4-F8E3-464A-BBCF-4D9357E4A1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524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DE05337D-0901-44C8-B679-A4F4805EA84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0F19B-E555-4CEA-9EDE-5F11C64F42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3506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C0D3738-47E2-4139-A8AD-0DC9D6F8E49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E2431-F667-40BE-B8D2-95AB2761A3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025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68F1F0A-B528-47CF-83EE-5A72B79CA62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FC202-CF79-4BAE-BF6A-863CF481B9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350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755BE2F-76A6-42AD-9935-C837D505AE5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1F53A-6AA7-4E13-9593-50349E168F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797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7CF4175-3734-4254-B208-AB9FC707AA1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D6BDA-DA32-47E6-8D59-86321AF388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6004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76200"/>
            <a:ext cx="8229600" cy="640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46B68FF4-3575-4499-B7F3-1434B0C3CA4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47469-A4A8-4644-B989-D880F7DEECA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688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D1B2A40-437C-4992-9831-1E9FD0E05C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9790271-2839-4541-93ED-DDC61D5165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F847E8E-7D13-4FCA-9A80-02476204246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ADADBA71-7E16-461A-8E94-609450B3FD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29" name="Line 8">
            <a:extLst>
              <a:ext uri="{FF2B5EF4-FFF2-40B4-BE49-F238E27FC236}">
                <a16:creationId xmlns:a16="http://schemas.microsoft.com/office/drawing/2014/main" id="{E3750563-097F-44A3-864F-EDD607F524B9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2E8D0030-C121-4C86-AB98-8174D950017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73EDC136-660C-4793-AA7F-B4181771989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dirty="0">
                <a:cs typeface="Angsana New" pitchFamily="18" charset="-34"/>
              </a:rPr>
              <a:t>The AD – AS Model and Inflation</a:t>
            </a:r>
            <a:endParaRPr lang="th-TH" sz="4000" b="1" dirty="0">
              <a:cs typeface="Angsana New" pitchFamily="18" charset="-34"/>
            </a:endParaRPr>
          </a:p>
        </p:txBody>
      </p:sp>
      <p:sp>
        <p:nvSpPr>
          <p:cNvPr id="5123" name="Rectangle 7">
            <a:extLst>
              <a:ext uri="{FF2B5EF4-FFF2-40B4-BE49-F238E27FC236}">
                <a16:creationId xmlns:a16="http://schemas.microsoft.com/office/drawing/2014/main" id="{98BB5BA0-76C2-44C5-9AC0-7F90B26A5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016C9EFB-A03A-4C87-98EF-8C8A15A9F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8</a:t>
            </a:r>
            <a:endParaRPr lang="th-TH" sz="5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Angsana New" pitchFamily="18" charset="-34"/>
            </a:endParaRPr>
          </a:p>
        </p:txBody>
      </p:sp>
      <p:sp useBgFill="1">
        <p:nvSpPr>
          <p:cNvPr id="5125" name="Rectangle 9">
            <a:extLst>
              <a:ext uri="{FF2B5EF4-FFF2-40B4-BE49-F238E27FC236}">
                <a16:creationId xmlns:a16="http://schemas.microsoft.com/office/drawing/2014/main" id="{4D6505B6-7618-4796-BCE9-344BECDF8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 useBgFill="1">
        <p:nvSpPr>
          <p:cNvPr id="5126" name="Rectangle 10">
            <a:extLst>
              <a:ext uri="{FF2B5EF4-FFF2-40B4-BE49-F238E27FC236}">
                <a16:creationId xmlns:a16="http://schemas.microsoft.com/office/drawing/2014/main" id="{C9C74809-BF8E-43B9-8700-0121F9441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 useBgFill="1">
        <p:nvSpPr>
          <p:cNvPr id="5127" name="Rectangle 11">
            <a:extLst>
              <a:ext uri="{FF2B5EF4-FFF2-40B4-BE49-F238E27FC236}">
                <a16:creationId xmlns:a16="http://schemas.microsoft.com/office/drawing/2014/main" id="{91C92D39-CD85-4182-BC67-DCEAB4072C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128" name="Slide Number Placeholder 8">
            <a:extLst>
              <a:ext uri="{FF2B5EF4-FFF2-40B4-BE49-F238E27FC236}">
                <a16:creationId xmlns:a16="http://schemas.microsoft.com/office/drawing/2014/main" id="{28B3D938-F171-45E9-8196-A63A0C1619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91EEFB8-84BB-4706-8795-3FB0D8B33C4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8" name="Rectangle 6">
            <a:extLst>
              <a:ext uri="{FF2B5EF4-FFF2-40B4-BE49-F238E27FC236}">
                <a16:creationId xmlns:a16="http://schemas.microsoft.com/office/drawing/2014/main" id="{906FDA2E-A908-4011-A82A-FBA4F8B109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/>
              <a:t>Aggregate Demand</a:t>
            </a:r>
            <a:endParaRPr lang="th-TH" b="1" dirty="0"/>
          </a:p>
        </p:txBody>
      </p:sp>
      <p:sp>
        <p:nvSpPr>
          <p:cNvPr id="151559" name="Rectangle 7">
            <a:extLst>
              <a:ext uri="{FF2B5EF4-FFF2-40B4-BE49-F238E27FC236}">
                <a16:creationId xmlns:a16="http://schemas.microsoft.com/office/drawing/2014/main" id="{E75D0D22-9C84-434D-92DC-6050ADF32E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th-TH" dirty="0"/>
              <a:t> </a:t>
            </a:r>
          </a:p>
        </p:txBody>
      </p:sp>
      <p:sp useBgFill="1">
        <p:nvSpPr>
          <p:cNvPr id="7172" name="Rectangle 5">
            <a:extLst>
              <a:ext uri="{FF2B5EF4-FFF2-40B4-BE49-F238E27FC236}">
                <a16:creationId xmlns:a16="http://schemas.microsoft.com/office/drawing/2014/main" id="{E155FBBD-DD5A-47BA-94FD-E713C4006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1560" name="Rectangle 8">
            <a:extLst>
              <a:ext uri="{FF2B5EF4-FFF2-40B4-BE49-F238E27FC236}">
                <a16:creationId xmlns:a16="http://schemas.microsoft.com/office/drawing/2014/main" id="{85C8B6F0-0454-419B-B74E-76A9216FA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2098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151561" name="Rectangle 9">
            <a:extLst>
              <a:ext uri="{FF2B5EF4-FFF2-40B4-BE49-F238E27FC236}">
                <a16:creationId xmlns:a16="http://schemas.microsoft.com/office/drawing/2014/main" id="{80B3D990-9D74-4646-80DD-1A6EAFF58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209800"/>
            <a:ext cx="6400800" cy="1200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6600FF"/>
                </a:solidFill>
                <a:latin typeface="+mn-lt"/>
                <a:cs typeface="Angsana New" pitchFamily="18" charset="-34"/>
              </a:rPr>
              <a:t>Aggregate Demand: shows the relationship between demand for gross output </a:t>
            </a:r>
            <a:r>
              <a:rPr lang="en-US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(Y) </a:t>
            </a:r>
            <a:r>
              <a:rPr lang="en-US" dirty="0">
                <a:solidFill>
                  <a:srgbClr val="6600FF"/>
                </a:solidFill>
                <a:latin typeface="+mn-lt"/>
              </a:rPr>
              <a:t>at every price level </a:t>
            </a:r>
            <a:r>
              <a:rPr lang="en-US" b="1" dirty="0">
                <a:solidFill>
                  <a:srgbClr val="FF0000"/>
                </a:solidFill>
                <a:latin typeface="+mn-lt"/>
              </a:rPr>
              <a:t>(P)</a:t>
            </a:r>
            <a:endParaRPr lang="th-TH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51562" name="Rectangle 10">
            <a:extLst>
              <a:ext uri="{FF2B5EF4-FFF2-40B4-BE49-F238E27FC236}">
                <a16:creationId xmlns:a16="http://schemas.microsoft.com/office/drawing/2014/main" id="{4CD035DC-BB14-45FB-BBC6-ADB838F87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3733800"/>
            <a:ext cx="6477000" cy="12001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006666"/>
                </a:solidFill>
                <a:latin typeface="+mn-lt"/>
                <a:cs typeface="Angsana New" pitchFamily="18" charset="-34"/>
              </a:rPr>
              <a:t>Gross output </a:t>
            </a:r>
            <a:r>
              <a:rPr lang="en-US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(Y)</a:t>
            </a:r>
            <a:r>
              <a:rPr lang="en-US" dirty="0">
                <a:solidFill>
                  <a:srgbClr val="006666"/>
                </a:solidFill>
                <a:latin typeface="+mn-lt"/>
                <a:cs typeface="Angsana New" pitchFamily="18" charset="-34"/>
              </a:rPr>
              <a:t> is the equilibrium output of the economy (It is the equilibrium in both good market and money market)</a:t>
            </a:r>
            <a:endParaRPr lang="th-TH" sz="3600" b="1" dirty="0">
              <a:solidFill>
                <a:srgbClr val="00666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1563" name="Rectangle 11">
            <a:extLst>
              <a:ext uri="{FF2B5EF4-FFF2-40B4-BE49-F238E27FC236}">
                <a16:creationId xmlns:a16="http://schemas.microsoft.com/office/drawing/2014/main" id="{32950EBD-2153-4E63-8635-FA9C174B3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37338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177" name="Slide Number Placeholder 8">
            <a:extLst>
              <a:ext uri="{FF2B5EF4-FFF2-40B4-BE49-F238E27FC236}">
                <a16:creationId xmlns:a16="http://schemas.microsoft.com/office/drawing/2014/main" id="{8355D46C-12E5-42AB-99CA-89998EAE6E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8494853-EADF-4CDD-9017-4ACB0B55337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" name="Rectangle 28">
            <a:extLst>
              <a:ext uri="{FF2B5EF4-FFF2-40B4-BE49-F238E27FC236}">
                <a16:creationId xmlns:a16="http://schemas.microsoft.com/office/drawing/2014/main" id="{BD875EB3-6CEA-4C31-BD32-9C54006D9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143000"/>
            <a:ext cx="6400800" cy="9144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Aggregate Demand</a:t>
            </a:r>
            <a:r>
              <a:rPr lang="en-US" altLang="en-US" sz="2400"/>
              <a:t>: The total demand for goods and services in the economy.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E9779955-5004-47B8-85FE-14361128F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1430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1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51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1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51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60" grpId="0"/>
      <p:bldP spid="151561" grpId="0" animBg="1"/>
      <p:bldP spid="151562" grpId="0" animBg="1"/>
      <p:bldP spid="151563" grpId="0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>
            <a:extLst>
              <a:ext uri="{FF2B5EF4-FFF2-40B4-BE49-F238E27FC236}">
                <a16:creationId xmlns:a16="http://schemas.microsoft.com/office/drawing/2014/main" id="{2913E235-99B9-4FB4-B47E-4CF653085B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Equilibrium in good market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8195" name="Rectangle 4">
            <a:extLst>
              <a:ext uri="{FF2B5EF4-FFF2-40B4-BE49-F238E27FC236}">
                <a16:creationId xmlns:a16="http://schemas.microsoft.com/office/drawing/2014/main" id="{D0D7A560-E023-4152-AE3B-8C7211264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35" name="Rectangle 7">
            <a:extLst>
              <a:ext uri="{FF2B5EF4-FFF2-40B4-BE49-F238E27FC236}">
                <a16:creationId xmlns:a16="http://schemas.microsoft.com/office/drawing/2014/main" id="{FC80D6A4-3E91-405D-844C-7BD41FAFB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24000"/>
            <a:ext cx="6096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Y</a:t>
            </a:r>
            <a:endParaRPr lang="th-TH" altLang="en-US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0536" name="Rectangle 8">
            <a:extLst>
              <a:ext uri="{FF2B5EF4-FFF2-40B4-BE49-F238E27FC236}">
                <a16:creationId xmlns:a16="http://schemas.microsoft.com/office/drawing/2014/main" id="{8A3C7D51-735A-4BBF-8E06-49C796F4E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524000"/>
            <a:ext cx="11430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DAE</a:t>
            </a:r>
            <a:endParaRPr lang="th-TH" altLang="en-US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0537" name="Rectangle 9">
            <a:extLst>
              <a:ext uri="{FF2B5EF4-FFF2-40B4-BE49-F238E27FC236}">
                <a16:creationId xmlns:a16="http://schemas.microsoft.com/office/drawing/2014/main" id="{2F9EC714-7D93-46B4-90EF-D500E514D2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1524000"/>
            <a:ext cx="36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CC0000"/>
                </a:solidFill>
              </a:rPr>
              <a:t>=</a:t>
            </a:r>
            <a:endParaRPr lang="th-TH" altLang="en-US" sz="2400" b="1">
              <a:solidFill>
                <a:srgbClr val="CC0000"/>
              </a:solidFill>
            </a:endParaRPr>
          </a:p>
        </p:txBody>
      </p:sp>
      <p:sp>
        <p:nvSpPr>
          <p:cNvPr id="150538" name="Rectangle 10">
            <a:extLst>
              <a:ext uri="{FF2B5EF4-FFF2-40B4-BE49-F238E27FC236}">
                <a16:creationId xmlns:a16="http://schemas.microsoft.com/office/drawing/2014/main" id="{1887E663-2EE7-4DA8-9A64-454F219B5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2133600"/>
            <a:ext cx="36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CC0000"/>
                </a:solidFill>
              </a:rPr>
              <a:t>=</a:t>
            </a:r>
            <a:endParaRPr lang="th-TH" altLang="en-US" sz="2400" b="1">
              <a:solidFill>
                <a:srgbClr val="CC0000"/>
              </a:solidFill>
            </a:endParaRPr>
          </a:p>
        </p:txBody>
      </p:sp>
      <p:sp>
        <p:nvSpPr>
          <p:cNvPr id="150539" name="Rectangle 11">
            <a:extLst>
              <a:ext uri="{FF2B5EF4-FFF2-40B4-BE49-F238E27FC236}">
                <a16:creationId xmlns:a16="http://schemas.microsoft.com/office/drawing/2014/main" id="{B0A3EE9B-885F-4BE6-9060-32CDB6BE7B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209800"/>
            <a:ext cx="28956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C + </a:t>
            </a:r>
            <a:r>
              <a:rPr lang="en-US" altLang="en-US" b="1">
                <a:solidFill>
                  <a:srgbClr val="CC0000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 + G + X - M</a:t>
            </a:r>
            <a:endParaRPr lang="th-TH" altLang="en-US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0540" name="Text Box 12">
            <a:extLst>
              <a:ext uri="{FF2B5EF4-FFF2-40B4-BE49-F238E27FC236}">
                <a16:creationId xmlns:a16="http://schemas.microsoft.com/office/drawing/2014/main" id="{9FDBAED5-2538-44E0-81FB-8C88AF3AD1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1524000"/>
            <a:ext cx="1447800" cy="46196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3333FF"/>
                </a:solidFill>
                <a:latin typeface="+mn-lt"/>
                <a:cs typeface="Angsana New" pitchFamily="18" charset="-34"/>
              </a:rPr>
              <a:t>Injection</a:t>
            </a:r>
            <a:endParaRPr lang="el-GR" dirty="0">
              <a:solidFill>
                <a:srgbClr val="3333FF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50541" name="Text Box 13">
            <a:extLst>
              <a:ext uri="{FF2B5EF4-FFF2-40B4-BE49-F238E27FC236}">
                <a16:creationId xmlns:a16="http://schemas.microsoft.com/office/drawing/2014/main" id="{22891431-3116-49BD-9050-BD658EA71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1524000"/>
            <a:ext cx="1447800" cy="46196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3333FF"/>
                </a:solidFill>
                <a:latin typeface="+mn-lt"/>
                <a:cs typeface="Angsana New" pitchFamily="18" charset="-34"/>
              </a:rPr>
              <a:t>Leakage</a:t>
            </a:r>
            <a:endParaRPr lang="el-GR" b="1" dirty="0">
              <a:solidFill>
                <a:srgbClr val="3333FF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50542" name="Rectangle 14">
            <a:extLst>
              <a:ext uri="{FF2B5EF4-FFF2-40B4-BE49-F238E27FC236}">
                <a16:creationId xmlns:a16="http://schemas.microsoft.com/office/drawing/2014/main" id="{01AE8948-0946-4930-95D6-B32088240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1524000"/>
            <a:ext cx="36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=</a:t>
            </a:r>
            <a:endParaRPr lang="th-TH" altLang="en-US" sz="2400" b="1">
              <a:solidFill>
                <a:schemeClr val="accent2"/>
              </a:solidFill>
            </a:endParaRPr>
          </a:p>
        </p:txBody>
      </p:sp>
      <p:sp>
        <p:nvSpPr>
          <p:cNvPr id="150543" name="Rectangle 15">
            <a:extLst>
              <a:ext uri="{FF2B5EF4-FFF2-40B4-BE49-F238E27FC236}">
                <a16:creationId xmlns:a16="http://schemas.microsoft.com/office/drawing/2014/main" id="{3AFACD37-7EED-4566-8081-E5715BEBD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2209800"/>
            <a:ext cx="36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=</a:t>
            </a:r>
            <a:endParaRPr lang="th-TH" altLang="en-US" sz="2400" b="1">
              <a:solidFill>
                <a:schemeClr val="accent2"/>
              </a:solidFill>
            </a:endParaRPr>
          </a:p>
        </p:txBody>
      </p:sp>
      <p:sp>
        <p:nvSpPr>
          <p:cNvPr id="150544" name="Rectangle 16">
            <a:extLst>
              <a:ext uri="{FF2B5EF4-FFF2-40B4-BE49-F238E27FC236}">
                <a16:creationId xmlns:a16="http://schemas.microsoft.com/office/drawing/2014/main" id="{7BF07DB2-BC58-47D3-9E9F-4A4964D16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2209800"/>
            <a:ext cx="16002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I</a:t>
            </a: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 + G + X</a:t>
            </a:r>
            <a:endParaRPr lang="th-TH" altLang="en-US" b="1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50545" name="Rectangle 17">
            <a:extLst>
              <a:ext uri="{FF2B5EF4-FFF2-40B4-BE49-F238E27FC236}">
                <a16:creationId xmlns:a16="http://schemas.microsoft.com/office/drawing/2014/main" id="{4290142E-8432-4607-8877-ED3E9A4CF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09800"/>
            <a:ext cx="19050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latin typeface="NSimSun" panose="02010609030101010101" pitchFamily="49" charset="-122"/>
                <a:cs typeface="Angsana New" panose="02020603050405020304" pitchFamily="18" charset="-34"/>
              </a:rPr>
              <a:t>S</a:t>
            </a: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 + T + M</a:t>
            </a:r>
            <a:endParaRPr lang="th-TH" altLang="en-US" b="1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50547" name="AutoShape 19">
            <a:extLst>
              <a:ext uri="{FF2B5EF4-FFF2-40B4-BE49-F238E27FC236}">
                <a16:creationId xmlns:a16="http://schemas.microsoft.com/office/drawing/2014/main" id="{02DC7A1F-EC8C-48BF-8EEF-572E088F5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49" name="AutoShape 21">
            <a:extLst>
              <a:ext uri="{FF2B5EF4-FFF2-40B4-BE49-F238E27FC236}">
                <a16:creationId xmlns:a16="http://schemas.microsoft.com/office/drawing/2014/main" id="{8C300927-CBD2-4522-A0C0-27AF8FEAF4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50" name="AutoShape 22">
            <a:extLst>
              <a:ext uri="{FF2B5EF4-FFF2-40B4-BE49-F238E27FC236}">
                <a16:creationId xmlns:a16="http://schemas.microsoft.com/office/drawing/2014/main" id="{1C3B6D2C-794F-49FC-B748-F5EFAE345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51" name="AutoShape 23">
            <a:extLst>
              <a:ext uri="{FF2B5EF4-FFF2-40B4-BE49-F238E27FC236}">
                <a16:creationId xmlns:a16="http://schemas.microsoft.com/office/drawing/2014/main" id="{78C58627-68A4-49A2-8844-13D6C2DE1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52" name="AutoShape 24">
            <a:extLst>
              <a:ext uri="{FF2B5EF4-FFF2-40B4-BE49-F238E27FC236}">
                <a16:creationId xmlns:a16="http://schemas.microsoft.com/office/drawing/2014/main" id="{9054D287-10D6-4B3F-90D1-57D4D4052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53" name="AutoShape 25">
            <a:extLst>
              <a:ext uri="{FF2B5EF4-FFF2-40B4-BE49-F238E27FC236}">
                <a16:creationId xmlns:a16="http://schemas.microsoft.com/office/drawing/2014/main" id="{455CFC40-50BC-4E8E-9EBE-742DF635E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0554" name="Rectangle 26">
            <a:extLst>
              <a:ext uri="{FF2B5EF4-FFF2-40B4-BE49-F238E27FC236}">
                <a16:creationId xmlns:a16="http://schemas.microsoft.com/office/drawing/2014/main" id="{C480A857-408F-4492-994D-2913F5D8E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352800"/>
            <a:ext cx="685800" cy="48418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lIns="18000" tIns="10800" rIns="180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(Y</a:t>
            </a:r>
            <a:r>
              <a:rPr lang="en-US" sz="2800" b="1" baseline="30000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d</a:t>
            </a:r>
            <a:r>
              <a:rPr lang="en-US" sz="2800" b="1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)</a:t>
            </a:r>
            <a:endParaRPr lang="th-TH" sz="2800" b="1" dirty="0">
              <a:solidFill>
                <a:srgbClr val="8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50555" name="Rectangle 27">
            <a:extLst>
              <a:ext uri="{FF2B5EF4-FFF2-40B4-BE49-F238E27FC236}">
                <a16:creationId xmlns:a16="http://schemas.microsoft.com/office/drawing/2014/main" id="{09C6854F-9855-472B-85FC-D3B9129C8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3352800"/>
            <a:ext cx="609600" cy="484188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9900"/>
                </a:solidFill>
                <a:cs typeface="Angsana New" panose="02020603050405020304" pitchFamily="18" charset="-34"/>
              </a:rPr>
              <a:t>(r)</a:t>
            </a:r>
            <a:endParaRPr lang="th-TH" altLang="en-US" b="1">
              <a:solidFill>
                <a:srgbClr val="009900"/>
              </a:solidFill>
              <a:cs typeface="Angsana New" panose="02020603050405020304" pitchFamily="18" charset="-34"/>
            </a:endParaRPr>
          </a:p>
        </p:txBody>
      </p:sp>
      <p:sp>
        <p:nvSpPr>
          <p:cNvPr id="150556" name="Rectangle 28">
            <a:extLst>
              <a:ext uri="{FF2B5EF4-FFF2-40B4-BE49-F238E27FC236}">
                <a16:creationId xmlns:a16="http://schemas.microsoft.com/office/drawing/2014/main" id="{A5B65BAC-DCE3-4CA1-A842-B0D52AD30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352800"/>
            <a:ext cx="609600" cy="484188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cs typeface="Angsana New" panose="02020603050405020304" pitchFamily="18" charset="-34"/>
              </a:rPr>
              <a:t>(Y)</a:t>
            </a:r>
            <a:endParaRPr lang="th-TH" altLang="en-US" b="1">
              <a:solidFill>
                <a:srgbClr val="800080"/>
              </a:solidFill>
              <a:cs typeface="Angsana New" panose="02020603050405020304" pitchFamily="18" charset="-34"/>
            </a:endParaRPr>
          </a:p>
        </p:txBody>
      </p:sp>
      <p:sp>
        <p:nvSpPr>
          <p:cNvPr id="150557" name="Rectangle 29">
            <a:extLst>
              <a:ext uri="{FF2B5EF4-FFF2-40B4-BE49-F238E27FC236}">
                <a16:creationId xmlns:a16="http://schemas.microsoft.com/office/drawing/2014/main" id="{76D69125-16C9-44C2-B13D-363067735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352800"/>
            <a:ext cx="685800" cy="48736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lIns="18000" tIns="10800" rIns="180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(Y</a:t>
            </a:r>
            <a:r>
              <a:rPr lang="en-US" sz="2800" b="1" baseline="30000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d</a:t>
            </a:r>
            <a:r>
              <a:rPr lang="en-US" sz="2800" b="1" dirty="0">
                <a:solidFill>
                  <a:srgbClr val="800000"/>
                </a:solidFill>
                <a:latin typeface="Arial" charset="0"/>
                <a:cs typeface="Angsana New" pitchFamily="18" charset="-34"/>
              </a:rPr>
              <a:t>)</a:t>
            </a:r>
            <a:endParaRPr lang="th-TH" sz="2800" b="1" dirty="0">
              <a:solidFill>
                <a:srgbClr val="800000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50558" name="Rectangle 30">
            <a:extLst>
              <a:ext uri="{FF2B5EF4-FFF2-40B4-BE49-F238E27FC236}">
                <a16:creationId xmlns:a16="http://schemas.microsoft.com/office/drawing/2014/main" id="{BB9B9E6C-27C8-4930-ACF2-B75DBC9C85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352800"/>
            <a:ext cx="609600" cy="484188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9900"/>
                </a:solidFill>
                <a:cs typeface="Angsana New" panose="02020603050405020304" pitchFamily="18" charset="-34"/>
              </a:rPr>
              <a:t>(r)</a:t>
            </a:r>
            <a:endParaRPr lang="th-TH" altLang="en-US" b="1">
              <a:solidFill>
                <a:srgbClr val="009900"/>
              </a:solidFill>
              <a:cs typeface="Angsana New" panose="02020603050405020304" pitchFamily="18" charset="-34"/>
            </a:endParaRPr>
          </a:p>
        </p:txBody>
      </p:sp>
      <p:sp>
        <p:nvSpPr>
          <p:cNvPr id="150559" name="Rectangle 31">
            <a:extLst>
              <a:ext uri="{FF2B5EF4-FFF2-40B4-BE49-F238E27FC236}">
                <a16:creationId xmlns:a16="http://schemas.microsoft.com/office/drawing/2014/main" id="{AB58F938-F101-4DEC-BF6E-3FC7058B2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3352800"/>
            <a:ext cx="609600" cy="484188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7030A0"/>
                </a:solidFill>
                <a:cs typeface="Angsana New" panose="02020603050405020304" pitchFamily="18" charset="-34"/>
              </a:rPr>
              <a:t>(Y)</a:t>
            </a:r>
            <a:endParaRPr lang="th-TH" altLang="en-US" b="1">
              <a:solidFill>
                <a:srgbClr val="7030A0"/>
              </a:solidFill>
              <a:cs typeface="Angsana New" panose="02020603050405020304" pitchFamily="18" charset="-34"/>
            </a:endParaRPr>
          </a:p>
        </p:txBody>
      </p:sp>
      <p:sp>
        <p:nvSpPr>
          <p:cNvPr id="150563" name="Rectangle 35">
            <a:extLst>
              <a:ext uri="{FF2B5EF4-FFF2-40B4-BE49-F238E27FC236}">
                <a16:creationId xmlns:a16="http://schemas.microsoft.com/office/drawing/2014/main" id="{31774428-619B-4B8C-B53E-9EF30ABB8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5257800"/>
            <a:ext cx="8709025" cy="83026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lIns="18000"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rgbClr val="6600FF"/>
                </a:solidFill>
                <a:latin typeface="+mn-lt"/>
                <a:ea typeface="Batang" pitchFamily="18" charset="-127"/>
                <a:cs typeface="Angsana New" pitchFamily="18" charset="-34"/>
              </a:rPr>
              <a:t>Therefore, changes in price does not affect equilibrium in good market directly. </a:t>
            </a:r>
            <a:endParaRPr lang="th-TH" dirty="0">
              <a:solidFill>
                <a:srgbClr val="6600FF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150564" name="Rectangle 36">
            <a:extLst>
              <a:ext uri="{FF2B5EF4-FFF2-40B4-BE49-F238E27FC236}">
                <a16:creationId xmlns:a16="http://schemas.microsoft.com/office/drawing/2014/main" id="{6BCFFCA4-3C9C-4CE2-8C29-28B5A3359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525" y="4227513"/>
            <a:ext cx="8861425" cy="8302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In good markets we talk about real variable, such as real national income or real gross output</a:t>
            </a:r>
            <a:endParaRPr lang="th-TH" altLang="en-US" sz="32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8221" name="Slide Number Placeholder 28">
            <a:extLst>
              <a:ext uri="{FF2B5EF4-FFF2-40B4-BE49-F238E27FC236}">
                <a16:creationId xmlns:a16="http://schemas.microsoft.com/office/drawing/2014/main" id="{96BAEE30-1901-4D92-B1F7-8C478ABAB0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E0530AB-3BB9-4597-A18D-8ABA50BE164C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5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5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0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0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15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0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0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5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0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0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5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50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50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15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50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0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150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5" dur="500"/>
                                        <p:tgtEl>
                                          <p:spTgt spid="150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 animBg="1"/>
      <p:bldP spid="150536" grpId="0" animBg="1"/>
      <p:bldP spid="150537" grpId="0"/>
      <p:bldP spid="150538" grpId="0"/>
      <p:bldP spid="150539" grpId="0" animBg="1"/>
      <p:bldP spid="150540" grpId="0" animBg="1"/>
      <p:bldP spid="150541" grpId="0" animBg="1"/>
      <p:bldP spid="150542" grpId="0"/>
      <p:bldP spid="150543" grpId="0"/>
      <p:bldP spid="150544" grpId="0" animBg="1"/>
      <p:bldP spid="150545" grpId="0" animBg="1"/>
      <p:bldP spid="150547" grpId="0" animBg="1"/>
      <p:bldP spid="150549" grpId="0" animBg="1"/>
      <p:bldP spid="150550" grpId="0" animBg="1"/>
      <p:bldP spid="150551" grpId="0" animBg="1"/>
      <p:bldP spid="150552" grpId="0" animBg="1"/>
      <p:bldP spid="150553" grpId="0" animBg="1"/>
      <p:bldP spid="150554" grpId="0" animBg="1"/>
      <p:bldP spid="150555" grpId="0" animBg="1"/>
      <p:bldP spid="150556" grpId="0" animBg="1"/>
      <p:bldP spid="150557" grpId="0" animBg="1"/>
      <p:bldP spid="150558" grpId="0" animBg="1"/>
      <p:bldP spid="150559" grpId="0" animBg="1"/>
      <p:bldP spid="150563" grpId="0" animBg="1"/>
      <p:bldP spid="15056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19A5C4AF-D5B7-42FC-9F73-F08736BD3B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latin typeface="+mn-lt"/>
                <a:cs typeface="Angsana New" pitchFamily="18" charset="-34"/>
              </a:rPr>
              <a:t>Equilibrium in money market</a:t>
            </a:r>
            <a:endParaRPr lang="th-TH" b="1" dirty="0">
              <a:latin typeface="+mn-lt"/>
              <a:cs typeface="Angsana New" pitchFamily="18" charset="-34"/>
            </a:endParaRPr>
          </a:p>
        </p:txBody>
      </p:sp>
      <p:sp useBgFill="1">
        <p:nvSpPr>
          <p:cNvPr id="9219" name="Rectangle 4">
            <a:extLst>
              <a:ext uri="{FF2B5EF4-FFF2-40B4-BE49-F238E27FC236}">
                <a16:creationId xmlns:a16="http://schemas.microsoft.com/office/drawing/2014/main" id="{DCDA2882-B1BA-489A-A5F5-1C21B91999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3606" name="Text Box 6">
            <a:extLst>
              <a:ext uri="{FF2B5EF4-FFF2-40B4-BE49-F238E27FC236}">
                <a16:creationId xmlns:a16="http://schemas.microsoft.com/office/drawing/2014/main" id="{6AE725CA-188C-46CB-88D9-8711C9163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838200"/>
            <a:ext cx="1752600" cy="5191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6666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="1" baseline="30000">
                <a:solidFill>
                  <a:srgbClr val="006666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b="1">
                <a:solidFill>
                  <a:srgbClr val="006666"/>
                </a:solidFill>
                <a:cs typeface="Angsana New" panose="02020603050405020304" pitchFamily="18" charset="-34"/>
              </a:rPr>
              <a:t>  = M</a:t>
            </a:r>
            <a:r>
              <a:rPr lang="en-US" altLang="en-US" b="1" baseline="30000">
                <a:solidFill>
                  <a:srgbClr val="006666"/>
                </a:solidFill>
                <a:cs typeface="Angsana New" panose="02020603050405020304" pitchFamily="18" charset="-34"/>
              </a:rPr>
              <a:t>d</a:t>
            </a:r>
          </a:p>
        </p:txBody>
      </p:sp>
      <p:sp>
        <p:nvSpPr>
          <p:cNvPr id="153607" name="Text Box 7">
            <a:extLst>
              <a:ext uri="{FF2B5EF4-FFF2-40B4-BE49-F238E27FC236}">
                <a16:creationId xmlns:a16="http://schemas.microsoft.com/office/drawing/2014/main" id="{92C39AD0-E7DF-4AFD-8921-5996B2C7F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524000"/>
            <a:ext cx="2438400" cy="11382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4000" b="1" u="sng">
                <a:solidFill>
                  <a:srgbClr val="660033"/>
                </a:solidFill>
                <a:cs typeface="Angsana New" panose="02020603050405020304" pitchFamily="18" charset="-34"/>
              </a:rPr>
              <a:t>฿</a:t>
            </a:r>
            <a:r>
              <a:rPr lang="en-US" altLang="en-US" b="1" u="sng">
                <a:solidFill>
                  <a:srgbClr val="660033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="1" u="sng" baseline="30000">
                <a:solidFill>
                  <a:srgbClr val="660033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b="1">
                <a:solidFill>
                  <a:srgbClr val="660033"/>
                </a:solidFill>
                <a:cs typeface="Angsana New" panose="02020603050405020304" pitchFamily="18" charset="-34"/>
              </a:rPr>
              <a:t> = L (Y, 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33"/>
                </a:solidFill>
                <a:cs typeface="Angsana New" panose="02020603050405020304" pitchFamily="18" charset="-34"/>
              </a:rPr>
              <a:t>   P</a:t>
            </a:r>
          </a:p>
        </p:txBody>
      </p:sp>
      <p:sp>
        <p:nvSpPr>
          <p:cNvPr id="153609" name="Text Box 9">
            <a:extLst>
              <a:ext uri="{FF2B5EF4-FFF2-40B4-BE49-F238E27FC236}">
                <a16:creationId xmlns:a16="http://schemas.microsoft.com/office/drawing/2014/main" id="{C06FB6C5-C7EE-416F-B8E8-6BBF8B776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743200"/>
            <a:ext cx="762000" cy="1138238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4000" b="1" u="sng">
                <a:solidFill>
                  <a:schemeClr val="accent2"/>
                </a:solidFill>
                <a:cs typeface="Angsana New" panose="02020603050405020304" pitchFamily="18" charset="-34"/>
              </a:rPr>
              <a:t>฿</a:t>
            </a:r>
            <a:r>
              <a:rPr lang="en-US" altLang="en-US" b="1" u="sng">
                <a:solidFill>
                  <a:schemeClr val="accent2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="1" u="sng" baseline="30000">
                <a:solidFill>
                  <a:schemeClr val="accent2"/>
                </a:solidFill>
                <a:cs typeface="Angsana New" panose="02020603050405020304" pitchFamily="18" charset="-34"/>
              </a:rPr>
              <a:t>s</a:t>
            </a:r>
            <a:endParaRPr lang="en-US" altLang="en-US" b="1">
              <a:solidFill>
                <a:schemeClr val="accent2"/>
              </a:solidFill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  P</a:t>
            </a:r>
          </a:p>
        </p:txBody>
      </p:sp>
      <p:sp>
        <p:nvSpPr>
          <p:cNvPr id="153610" name="Rectangle 10">
            <a:extLst>
              <a:ext uri="{FF2B5EF4-FFF2-40B4-BE49-F238E27FC236}">
                <a16:creationId xmlns:a16="http://schemas.microsoft.com/office/drawing/2014/main" id="{A0FCAEA5-03AB-433B-B58C-E17EFEC5B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2895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=</a:t>
            </a:r>
            <a:endParaRPr lang="th-TH" altLang="en-US" sz="2400" b="1">
              <a:solidFill>
                <a:schemeClr val="accent2"/>
              </a:solidFill>
            </a:endParaRPr>
          </a:p>
        </p:txBody>
      </p:sp>
      <p:sp>
        <p:nvSpPr>
          <p:cNvPr id="153611" name="Text Box 11">
            <a:extLst>
              <a:ext uri="{FF2B5EF4-FFF2-40B4-BE49-F238E27FC236}">
                <a16:creationId xmlns:a16="http://schemas.microsoft.com/office/drawing/2014/main" id="{3A942193-6B5B-4F8E-B4F7-543740459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2743200"/>
            <a:ext cx="5181600" cy="52387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Real Money Supply</a:t>
            </a:r>
          </a:p>
        </p:txBody>
      </p:sp>
      <p:sp>
        <p:nvSpPr>
          <p:cNvPr id="153612" name="Text Box 12">
            <a:extLst>
              <a:ext uri="{FF2B5EF4-FFF2-40B4-BE49-F238E27FC236}">
                <a16:creationId xmlns:a16="http://schemas.microsoft.com/office/drawing/2014/main" id="{385C6B1A-152C-44C2-AEF1-68B81A47C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038600"/>
            <a:ext cx="16002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cs typeface="Angsana New" panose="02020603050405020304" pitchFamily="18" charset="-34"/>
              </a:rPr>
              <a:t>L (Y, r)</a:t>
            </a:r>
          </a:p>
        </p:txBody>
      </p:sp>
      <p:sp>
        <p:nvSpPr>
          <p:cNvPr id="153613" name="Rectangle 13">
            <a:extLst>
              <a:ext uri="{FF2B5EF4-FFF2-40B4-BE49-F238E27FC236}">
                <a16:creationId xmlns:a16="http://schemas.microsoft.com/office/drawing/2014/main" id="{9B9415E1-0BC3-4AA5-B8F4-805E22A1C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038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66"/>
                </a:solidFill>
              </a:rPr>
              <a:t>=</a:t>
            </a:r>
            <a:endParaRPr lang="th-TH" altLang="en-US" sz="2400" b="1">
              <a:solidFill>
                <a:srgbClr val="FF0066"/>
              </a:solidFill>
            </a:endParaRPr>
          </a:p>
        </p:txBody>
      </p:sp>
      <p:sp>
        <p:nvSpPr>
          <p:cNvPr id="153614" name="Text Box 14">
            <a:extLst>
              <a:ext uri="{FF2B5EF4-FFF2-40B4-BE49-F238E27FC236}">
                <a16:creationId xmlns:a16="http://schemas.microsoft.com/office/drawing/2014/main" id="{0DBA0FF8-5C7B-4EDC-BCB1-952EF8ED3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0"/>
            <a:ext cx="525780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cs typeface="Angsana New" panose="02020603050405020304" pitchFamily="18" charset="-34"/>
              </a:rPr>
              <a:t>Real Money Demand</a:t>
            </a:r>
          </a:p>
        </p:txBody>
      </p:sp>
      <p:sp>
        <p:nvSpPr>
          <p:cNvPr id="153615" name="Rectangle 15">
            <a:extLst>
              <a:ext uri="{FF2B5EF4-FFF2-40B4-BE49-F238E27FC236}">
                <a16:creationId xmlns:a16="http://schemas.microsoft.com/office/drawing/2014/main" id="{C7A2525C-09F0-4942-8840-4039C280B0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724400"/>
            <a:ext cx="88392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>
                <a:solidFill>
                  <a:srgbClr val="800000"/>
                </a:solidFill>
                <a:cs typeface="Angsana New" panose="02020603050405020304" pitchFamily="18" charset="-34"/>
              </a:rPr>
              <a:t>The analysis in previous chapters we assume that price (P) is constant</a:t>
            </a:r>
            <a:endParaRPr lang="th-TH" altLang="en-US" sz="2200">
              <a:solidFill>
                <a:srgbClr val="800000"/>
              </a:solidFill>
              <a:cs typeface="Angsana New" panose="02020603050405020304" pitchFamily="18" charset="-34"/>
            </a:endParaRPr>
          </a:p>
        </p:txBody>
      </p:sp>
      <p:sp>
        <p:nvSpPr>
          <p:cNvPr id="153618" name="Rectangle 18">
            <a:extLst>
              <a:ext uri="{FF2B5EF4-FFF2-40B4-BE49-F238E27FC236}">
                <a16:creationId xmlns:a16="http://schemas.microsoft.com/office/drawing/2014/main" id="{719E13D7-E523-4089-8E5E-472761D53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5257800"/>
            <a:ext cx="8686800" cy="4302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lIns="18000" rIns="18000">
            <a:spAutoFit/>
          </a:bodyPr>
          <a:lstStyle/>
          <a:p>
            <a:pPr eaLnBrk="1" hangingPunct="1">
              <a:defRPr/>
            </a:pPr>
            <a:r>
              <a:rPr lang="th-TH" sz="22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∴ ฿</a:t>
            </a:r>
            <a:r>
              <a:rPr lang="en-US" sz="22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M</a:t>
            </a:r>
            <a:r>
              <a:rPr lang="en-US" sz="2200" baseline="300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2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 and M</a:t>
            </a:r>
            <a:r>
              <a:rPr lang="en-US" sz="2200" baseline="300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s </a:t>
            </a:r>
            <a:r>
              <a:rPr lang="en-US" sz="2200" dirty="0">
                <a:solidFill>
                  <a:srgbClr val="800000"/>
                </a:solidFill>
                <a:latin typeface="+mn-lt"/>
                <a:ea typeface="Batang" pitchFamily="18" charset="-127"/>
                <a:cs typeface="Angsana New" pitchFamily="18" charset="-34"/>
              </a:rPr>
              <a:t>are positively related.</a:t>
            </a:r>
            <a:endParaRPr lang="th-TH" sz="3200" b="1" dirty="0">
              <a:solidFill>
                <a:srgbClr val="800000"/>
              </a:solidFill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9230" name="Slide Number Placeholder 13">
            <a:extLst>
              <a:ext uri="{FF2B5EF4-FFF2-40B4-BE49-F238E27FC236}">
                <a16:creationId xmlns:a16="http://schemas.microsoft.com/office/drawing/2014/main" id="{8C496AD5-0FC6-4D8F-B7EC-02BFA1C50F3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81989ED-8C03-4687-BDA4-B6240009931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615A337E-58DD-4F1B-9209-0C363BF64F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5867400"/>
            <a:ext cx="86868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In this chapter, we assume that P can change.</a:t>
            </a:r>
            <a:endParaRPr lang="th-TH" altLang="en-US" sz="2200" b="1">
              <a:solidFill>
                <a:schemeClr val="accent2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6" grpId="0" animBg="1"/>
      <p:bldP spid="153607" grpId="0" animBg="1"/>
      <p:bldP spid="153609" grpId="0" animBg="1"/>
      <p:bldP spid="153610" grpId="0"/>
      <p:bldP spid="153611" grpId="0" animBg="1"/>
      <p:bldP spid="153612" grpId="0" animBg="1"/>
      <p:bldP spid="153613" grpId="0"/>
      <p:bldP spid="153614" grpId="0" animBg="1"/>
      <p:bldP spid="153615" grpId="0" animBg="1"/>
      <p:bldP spid="153618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>
            <a:extLst>
              <a:ext uri="{FF2B5EF4-FFF2-40B4-BE49-F238E27FC236}">
                <a16:creationId xmlns:a16="http://schemas.microsoft.com/office/drawing/2014/main" id="{F7E1C91A-B960-484A-BE17-DBF59DA075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305800" cy="9906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dirty="0">
                <a:cs typeface="Angsana New" pitchFamily="18" charset="-34"/>
              </a:rPr>
              <a:t>8.1.1 The derivation of  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AD </a:t>
            </a:r>
            <a:r>
              <a:rPr lang="en-US" sz="2800" dirty="0">
                <a:cs typeface="Angsana New" pitchFamily="18" charset="-34"/>
              </a:rPr>
              <a:t>from 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IS-LM model</a:t>
            </a:r>
            <a:endParaRPr lang="th-TH" sz="28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 useBgFill="1">
        <p:nvSpPr>
          <p:cNvPr id="10243" name="Rectangle 4">
            <a:extLst>
              <a:ext uri="{FF2B5EF4-FFF2-40B4-BE49-F238E27FC236}">
                <a16:creationId xmlns:a16="http://schemas.microsoft.com/office/drawing/2014/main" id="{2D158EB1-F12B-437B-BBCC-DC662B30E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0244" name="Line 5">
            <a:extLst>
              <a:ext uri="{FF2B5EF4-FFF2-40B4-BE49-F238E27FC236}">
                <a16:creationId xmlns:a16="http://schemas.microsoft.com/office/drawing/2014/main" id="{0438C7CA-4C95-49B1-9D50-5EE2245E4990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2133600"/>
            <a:ext cx="0" cy="2438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5" name="Line 6">
            <a:extLst>
              <a:ext uri="{FF2B5EF4-FFF2-40B4-BE49-F238E27FC236}">
                <a16:creationId xmlns:a16="http://schemas.microsoft.com/office/drawing/2014/main" id="{FCE9D3E0-6CC6-4C36-A76D-B65DF90FE06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4572000"/>
            <a:ext cx="2590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6" name="Line 7">
            <a:extLst>
              <a:ext uri="{FF2B5EF4-FFF2-40B4-BE49-F238E27FC236}">
                <a16:creationId xmlns:a16="http://schemas.microsoft.com/office/drawing/2014/main" id="{A76ED150-1441-498D-BECA-61BAEA5B9DEA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133600"/>
            <a:ext cx="0" cy="2438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7" name="Line 8">
            <a:extLst>
              <a:ext uri="{FF2B5EF4-FFF2-40B4-BE49-F238E27FC236}">
                <a16:creationId xmlns:a16="http://schemas.microsoft.com/office/drawing/2014/main" id="{9E6D2861-AB7E-4EF4-ABA1-A40B455BD505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4419600"/>
            <a:ext cx="0" cy="1981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8" name="Line 9">
            <a:extLst>
              <a:ext uri="{FF2B5EF4-FFF2-40B4-BE49-F238E27FC236}">
                <a16:creationId xmlns:a16="http://schemas.microsoft.com/office/drawing/2014/main" id="{3FCC9310-40F5-4B97-B7AE-1D6898F02316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4572000"/>
            <a:ext cx="2743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9" name="Line 10">
            <a:extLst>
              <a:ext uri="{FF2B5EF4-FFF2-40B4-BE49-F238E27FC236}">
                <a16:creationId xmlns:a16="http://schemas.microsoft.com/office/drawing/2014/main" id="{166ED191-FD57-40CD-9B95-F035AAC5CC70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6400800"/>
            <a:ext cx="2743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0" name="Line 12">
            <a:extLst>
              <a:ext uri="{FF2B5EF4-FFF2-40B4-BE49-F238E27FC236}">
                <a16:creationId xmlns:a16="http://schemas.microsoft.com/office/drawing/2014/main" id="{D1CCAE24-1AE2-4BD3-A9B9-BDC68B65B7AC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2362200"/>
            <a:ext cx="0" cy="2209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1" name="Line 16">
            <a:extLst>
              <a:ext uri="{FF2B5EF4-FFF2-40B4-BE49-F238E27FC236}">
                <a16:creationId xmlns:a16="http://schemas.microsoft.com/office/drawing/2014/main" id="{DF17FFE9-7F28-42CD-8B29-7A1440F53B6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000" y="3657600"/>
            <a:ext cx="13716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41" name="Line 17">
            <a:extLst>
              <a:ext uri="{FF2B5EF4-FFF2-40B4-BE49-F238E27FC236}">
                <a16:creationId xmlns:a16="http://schemas.microsoft.com/office/drawing/2014/main" id="{8B343F28-5688-40A6-A458-2EA4CB0347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2286000"/>
            <a:ext cx="2362200" cy="1600200"/>
          </a:xfrm>
          <a:prstGeom prst="line">
            <a:avLst/>
          </a:prstGeom>
          <a:noFill/>
          <a:ln w="19050">
            <a:solidFill>
              <a:srgbClr val="99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3" name="Line 18">
            <a:extLst>
              <a:ext uri="{FF2B5EF4-FFF2-40B4-BE49-F238E27FC236}">
                <a16:creationId xmlns:a16="http://schemas.microsoft.com/office/drawing/2014/main" id="{16871E64-0755-49B4-BA44-186F517032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86400" y="2743200"/>
            <a:ext cx="23622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4" name="Line 19">
            <a:extLst>
              <a:ext uri="{FF2B5EF4-FFF2-40B4-BE49-F238E27FC236}">
                <a16:creationId xmlns:a16="http://schemas.microsoft.com/office/drawing/2014/main" id="{1FC7BFAF-E319-4283-962E-0102E2E41A7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514600"/>
            <a:ext cx="26670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44" name="Text Box 20">
            <a:extLst>
              <a:ext uri="{FF2B5EF4-FFF2-40B4-BE49-F238E27FC236}">
                <a16:creationId xmlns:a16="http://schemas.microsoft.com/office/drawing/2014/main" id="{379423DC-7A9F-45F1-8A51-F5D3C43C6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45" name="Text Box 21">
            <a:extLst>
              <a:ext uri="{FF2B5EF4-FFF2-40B4-BE49-F238E27FC236}">
                <a16:creationId xmlns:a16="http://schemas.microsoft.com/office/drawing/2014/main" id="{B06884C9-5391-475A-B3C1-EC3373645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6670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A</a:t>
            </a: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4648" name="Text Box 24">
            <a:extLst>
              <a:ext uri="{FF2B5EF4-FFF2-40B4-BE49-F238E27FC236}">
                <a16:creationId xmlns:a16="http://schemas.microsoft.com/office/drawing/2014/main" id="{02F53F97-8013-4D3B-880C-43E9EFD06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19812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LM</a:t>
            </a:r>
            <a:r>
              <a:rPr lang="en-US" sz="2800" b="1" baseline="30000">
                <a:solidFill>
                  <a:srgbClr val="990099"/>
                </a:solidFill>
                <a:latin typeface="Verdana" pitchFamily="34" charset="0"/>
                <a:cs typeface="Angsana New" pitchFamily="18" charset="-34"/>
              </a:rPr>
              <a:t>’</a:t>
            </a:r>
            <a:endParaRPr lang="en-US" sz="2800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54649" name="Text Box 25">
            <a:extLst>
              <a:ext uri="{FF2B5EF4-FFF2-40B4-BE49-F238E27FC236}">
                <a16:creationId xmlns:a16="http://schemas.microsoft.com/office/drawing/2014/main" id="{07DC6809-C2D8-40A2-80A9-18668C4E1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LM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0259" name="Line 27">
            <a:extLst>
              <a:ext uri="{FF2B5EF4-FFF2-40B4-BE49-F238E27FC236}">
                <a16:creationId xmlns:a16="http://schemas.microsoft.com/office/drawing/2014/main" id="{F8312451-899E-435F-A4D8-BFB6E0A1F3E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0" y="3429000"/>
            <a:ext cx="0" cy="11430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52" name="Text Box 28">
            <a:extLst>
              <a:ext uri="{FF2B5EF4-FFF2-40B4-BE49-F238E27FC236}">
                <a16:creationId xmlns:a16="http://schemas.microsoft.com/office/drawing/2014/main" id="{B27986D0-6D11-47FF-9E65-48F2B4B70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819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56" name="Line 32">
            <a:extLst>
              <a:ext uri="{FF2B5EF4-FFF2-40B4-BE49-F238E27FC236}">
                <a16:creationId xmlns:a16="http://schemas.microsoft.com/office/drawing/2014/main" id="{914A1F90-2636-4833-9264-B8ABE9FA6FF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7713" y="3103563"/>
            <a:ext cx="685800" cy="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2" name="Line 36">
            <a:extLst>
              <a:ext uri="{FF2B5EF4-FFF2-40B4-BE49-F238E27FC236}">
                <a16:creationId xmlns:a16="http://schemas.microsoft.com/office/drawing/2014/main" id="{4AC87242-F9DA-4123-A2E4-F52B32A2C57C}"/>
              </a:ext>
            </a:extLst>
          </p:cNvPr>
          <p:cNvSpPr>
            <a:spLocks noChangeShapeType="1"/>
          </p:cNvSpPr>
          <p:nvPr/>
        </p:nvSpPr>
        <p:spPr bwMode="auto">
          <a:xfrm>
            <a:off x="950913" y="2689225"/>
            <a:ext cx="2020887" cy="1577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61" name="Text Box 37">
            <a:extLst>
              <a:ext uri="{FF2B5EF4-FFF2-40B4-BE49-F238E27FC236}">
                <a16:creationId xmlns:a16="http://schemas.microsoft.com/office/drawing/2014/main" id="{28F92E8F-E711-4CCC-8E85-A4C43B6F7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905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 err="1">
                <a:latin typeface="Arial" charset="0"/>
                <a:cs typeface="Angsana New" pitchFamily="18" charset="-34"/>
              </a:rPr>
              <a:t>M</a:t>
            </a:r>
            <a:r>
              <a:rPr lang="en-US" b="1" baseline="30000" dirty="0" err="1">
                <a:latin typeface="Arial" charset="0"/>
                <a:cs typeface="Angsana New" pitchFamily="18" charset="-34"/>
              </a:rPr>
              <a:t>s</a:t>
            </a:r>
            <a:r>
              <a:rPr lang="en-US" b="1" baseline="-25000" dirty="0" err="1">
                <a:latin typeface="Arial" charset="0"/>
                <a:cs typeface="Angsana New" pitchFamily="18" charset="-34"/>
              </a:rPr>
              <a:t>A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" name="Group 73">
            <a:extLst>
              <a:ext uri="{FF2B5EF4-FFF2-40B4-BE49-F238E27FC236}">
                <a16:creationId xmlns:a16="http://schemas.microsoft.com/office/drawing/2014/main" id="{AEDF5DBA-37C7-480D-86D4-B737B52A0DAB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1905000"/>
            <a:ext cx="685800" cy="2667000"/>
            <a:chOff x="720" y="1200"/>
            <a:chExt cx="432" cy="1680"/>
          </a:xfrm>
        </p:grpSpPr>
        <p:sp>
          <p:nvSpPr>
            <p:cNvPr id="10307" name="Line 11">
              <a:extLst>
                <a:ext uri="{FF2B5EF4-FFF2-40B4-BE49-F238E27FC236}">
                  <a16:creationId xmlns:a16="http://schemas.microsoft.com/office/drawing/2014/main" id="{E7A24E2E-4466-43C2-8D4C-EBD277DA49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488"/>
              <a:ext cx="0" cy="139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62" name="Text Box 38">
              <a:extLst>
                <a:ext uri="{FF2B5EF4-FFF2-40B4-BE49-F238E27FC236}">
                  <a16:creationId xmlns:a16="http://schemas.microsoft.com/office/drawing/2014/main" id="{6B14AFA5-D98C-470B-9072-C032A72125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1200"/>
              <a:ext cx="4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M</a:t>
              </a:r>
              <a:r>
                <a:rPr lang="en-US" b="1" baseline="30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s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0265" name="Text Box 39">
            <a:extLst>
              <a:ext uri="{FF2B5EF4-FFF2-40B4-BE49-F238E27FC236}">
                <a16:creationId xmlns:a16="http://schemas.microsoft.com/office/drawing/2014/main" id="{EDC3CA14-6F56-4A0E-ADED-985E062F8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39624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  <a:r>
              <a:rPr lang="en-US" altLang="en-US" sz="2400" b="1" baseline="30000">
                <a:cs typeface="Angsana New" panose="02020603050405020304" pitchFamily="18" charset="-34"/>
              </a:rPr>
              <a:t>d</a:t>
            </a:r>
            <a:endParaRPr lang="en-US" altLang="en-US" sz="2400" b="1">
              <a:cs typeface="Angsana New" panose="02020603050405020304" pitchFamily="18" charset="-34"/>
            </a:endParaRPr>
          </a:p>
        </p:txBody>
      </p:sp>
      <p:sp>
        <p:nvSpPr>
          <p:cNvPr id="10266" name="Text Box 40">
            <a:extLst>
              <a:ext uri="{FF2B5EF4-FFF2-40B4-BE49-F238E27FC236}">
                <a16:creationId xmlns:a16="http://schemas.microsoft.com/office/drawing/2014/main" id="{2C3608E9-10A7-4128-A78B-57DDB43F4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343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</a:p>
        </p:txBody>
      </p:sp>
      <p:sp>
        <p:nvSpPr>
          <p:cNvPr id="154665" name="Text Box 41">
            <a:extLst>
              <a:ext uri="{FF2B5EF4-FFF2-40B4-BE49-F238E27FC236}">
                <a16:creationId xmlns:a16="http://schemas.microsoft.com/office/drawing/2014/main" id="{69702069-AAC5-4CED-9CC2-A114BA718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572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66" name="Text Box 42">
            <a:extLst>
              <a:ext uri="{FF2B5EF4-FFF2-40B4-BE49-F238E27FC236}">
                <a16:creationId xmlns:a16="http://schemas.microsoft.com/office/drawing/2014/main" id="{6E63A6BB-19D5-4965-9827-A85FDC6E5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572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67" name="Rectangle 43">
            <a:extLst>
              <a:ext uri="{FF2B5EF4-FFF2-40B4-BE49-F238E27FC236}">
                <a16:creationId xmlns:a16="http://schemas.microsoft.com/office/drawing/2014/main" id="{A43F97DF-523A-479A-A0CF-5AD15CE97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8768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0000FF"/>
                </a:solidFill>
                <a:cs typeface="Arial" panose="020B0604020202020204" pitchFamily="34" charset="0"/>
                <a:sym typeface="Symbol" panose="05050102010706020507" pitchFamily="18" charset="2"/>
              </a:rPr>
              <a:t></a:t>
            </a:r>
          </a:p>
        </p:txBody>
      </p:sp>
      <p:grpSp>
        <p:nvGrpSpPr>
          <p:cNvPr id="3" name="Group 74">
            <a:extLst>
              <a:ext uri="{FF2B5EF4-FFF2-40B4-BE49-F238E27FC236}">
                <a16:creationId xmlns:a16="http://schemas.microsoft.com/office/drawing/2014/main" id="{483C0843-BFD1-4698-B94D-FFC57A35CE41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3124200"/>
            <a:ext cx="1066800" cy="1447800"/>
            <a:chOff x="3360" y="1968"/>
            <a:chExt cx="672" cy="912"/>
          </a:xfrm>
        </p:grpSpPr>
        <p:sp>
          <p:nvSpPr>
            <p:cNvPr id="10305" name="Line 26">
              <a:extLst>
                <a:ext uri="{FF2B5EF4-FFF2-40B4-BE49-F238E27FC236}">
                  <a16:creationId xmlns:a16="http://schemas.microsoft.com/office/drawing/2014/main" id="{126E3427-842C-425E-9DC2-640915AB9F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2" y="1968"/>
              <a:ext cx="0" cy="912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6" name="Line 44">
              <a:extLst>
                <a:ext uri="{FF2B5EF4-FFF2-40B4-BE49-F238E27FC236}">
                  <a16:creationId xmlns:a16="http://schemas.microsoft.com/office/drawing/2014/main" id="{3D1D3D27-0B0A-48A6-B6D1-126DB92262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0" y="1968"/>
              <a:ext cx="672" cy="0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71" name="Line 45">
            <a:extLst>
              <a:ext uri="{FF2B5EF4-FFF2-40B4-BE49-F238E27FC236}">
                <a16:creationId xmlns:a16="http://schemas.microsoft.com/office/drawing/2014/main" id="{B3D08E91-80F9-42E0-A7FA-06552010FCE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0" y="3429000"/>
            <a:ext cx="1524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70" name="Text Box 46">
            <a:extLst>
              <a:ext uri="{FF2B5EF4-FFF2-40B4-BE49-F238E27FC236}">
                <a16:creationId xmlns:a16="http://schemas.microsoft.com/office/drawing/2014/main" id="{29F7C658-D007-4658-9E79-936A4F119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743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1" name="Text Box 47">
            <a:extLst>
              <a:ext uri="{FF2B5EF4-FFF2-40B4-BE49-F238E27FC236}">
                <a16:creationId xmlns:a16="http://schemas.microsoft.com/office/drawing/2014/main" id="{ECDDEF10-607D-4ED8-B656-B8BF7369E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2" name="Text Box 48">
            <a:extLst>
              <a:ext uri="{FF2B5EF4-FFF2-40B4-BE49-F238E27FC236}">
                <a16:creationId xmlns:a16="http://schemas.microsoft.com/office/drawing/2014/main" id="{47CEFEFB-F90C-4BA4-B574-813CC72A3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667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sz="2000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3" name="Text Box 49">
            <a:extLst>
              <a:ext uri="{FF2B5EF4-FFF2-40B4-BE49-F238E27FC236}">
                <a16:creationId xmlns:a16="http://schemas.microsoft.com/office/drawing/2014/main" id="{01875240-6994-4E17-8C22-93B8BB944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76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C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4" name="Text Box 50">
            <a:extLst>
              <a:ext uri="{FF2B5EF4-FFF2-40B4-BE49-F238E27FC236}">
                <a16:creationId xmlns:a16="http://schemas.microsoft.com/office/drawing/2014/main" id="{A0B89BA5-22BF-49A7-B4FD-966131806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572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5" name="Text Box 51">
            <a:extLst>
              <a:ext uri="{FF2B5EF4-FFF2-40B4-BE49-F238E27FC236}">
                <a16:creationId xmlns:a16="http://schemas.microsoft.com/office/drawing/2014/main" id="{56840605-CD01-4088-98C4-7ECA61777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572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6" name="Text Box 52">
            <a:extLst>
              <a:ext uri="{FF2B5EF4-FFF2-40B4-BE49-F238E27FC236}">
                <a16:creationId xmlns:a16="http://schemas.microsoft.com/office/drawing/2014/main" id="{FFD19C94-A65A-4021-BC13-E74DB6DFF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343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7" name="Text Box 53">
            <a:extLst>
              <a:ext uri="{FF2B5EF4-FFF2-40B4-BE49-F238E27FC236}">
                <a16:creationId xmlns:a16="http://schemas.microsoft.com/office/drawing/2014/main" id="{0D9C455B-65EE-4A52-B1C8-731A59DDD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3886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8" name="Text Box 54">
            <a:extLst>
              <a:ext uri="{FF2B5EF4-FFF2-40B4-BE49-F238E27FC236}">
                <a16:creationId xmlns:a16="http://schemas.microsoft.com/office/drawing/2014/main" id="{B97751D4-49C3-44B4-A05E-3929E529E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79" name="Text Box 55">
            <a:extLst>
              <a:ext uri="{FF2B5EF4-FFF2-40B4-BE49-F238E27FC236}">
                <a16:creationId xmlns:a16="http://schemas.microsoft.com/office/drawing/2014/main" id="{A227F42B-8D8D-403C-B71A-3B7B19D4F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80" name="Text Box 56">
            <a:extLst>
              <a:ext uri="{FF2B5EF4-FFF2-40B4-BE49-F238E27FC236}">
                <a16:creationId xmlns:a16="http://schemas.microsoft.com/office/drawing/2014/main" id="{9D26D308-BE13-439E-941C-96F558D3D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743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81" name="Text Box 57">
            <a:extLst>
              <a:ext uri="{FF2B5EF4-FFF2-40B4-BE49-F238E27FC236}">
                <a16:creationId xmlns:a16="http://schemas.microsoft.com/office/drawing/2014/main" id="{2E0DD0F7-DA4C-4468-85DD-96FFFF6B8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276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A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284" name="Text Box 58">
            <a:extLst>
              <a:ext uri="{FF2B5EF4-FFF2-40B4-BE49-F238E27FC236}">
                <a16:creationId xmlns:a16="http://schemas.microsoft.com/office/drawing/2014/main" id="{4A73D05B-6F9C-4818-8EB8-1BD9FC2DA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066800"/>
            <a:ext cx="2590800" cy="46196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Money market</a:t>
            </a:r>
            <a:endParaRPr lang="el-GR" altLang="en-US" sz="240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0285" name="Text Box 59">
            <a:extLst>
              <a:ext uri="{FF2B5EF4-FFF2-40B4-BE49-F238E27FC236}">
                <a16:creationId xmlns:a16="http://schemas.microsoft.com/office/drawing/2014/main" id="{D9E8E4E9-1A57-432E-8231-C50DB74D1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396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P</a:t>
            </a:r>
          </a:p>
        </p:txBody>
      </p:sp>
      <p:sp>
        <p:nvSpPr>
          <p:cNvPr id="154684" name="Text Box 60">
            <a:extLst>
              <a:ext uri="{FF2B5EF4-FFF2-40B4-BE49-F238E27FC236}">
                <a16:creationId xmlns:a16="http://schemas.microsoft.com/office/drawing/2014/main" id="{D8091F5A-1FB9-4D6B-A9E1-573B16344E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609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85" name="Line 61">
            <a:extLst>
              <a:ext uri="{FF2B5EF4-FFF2-40B4-BE49-F238E27FC236}">
                <a16:creationId xmlns:a16="http://schemas.microsoft.com/office/drawing/2014/main" id="{A4E03E21-0E20-4CED-85A5-C060CA22A2DD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1000" y="4419600"/>
            <a:ext cx="17526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86" name="Text Box 62">
            <a:extLst>
              <a:ext uri="{FF2B5EF4-FFF2-40B4-BE49-F238E27FC236}">
                <a16:creationId xmlns:a16="http://schemas.microsoft.com/office/drawing/2014/main" id="{48DCFD71-2EE6-4966-BA8B-D2ABE31A7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5791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AD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289" name="Line 64">
            <a:extLst>
              <a:ext uri="{FF2B5EF4-FFF2-40B4-BE49-F238E27FC236}">
                <a16:creationId xmlns:a16="http://schemas.microsoft.com/office/drawing/2014/main" id="{3172635C-2777-4110-BBD1-6B7BC744BF7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62401" y="5556275"/>
            <a:ext cx="1384300" cy="3964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75">
            <a:extLst>
              <a:ext uri="{FF2B5EF4-FFF2-40B4-BE49-F238E27FC236}">
                <a16:creationId xmlns:a16="http://schemas.microsoft.com/office/drawing/2014/main" id="{E0ACACB6-9EE0-430B-A06F-3C5B42B99B55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5105400"/>
            <a:ext cx="914400" cy="1295400"/>
            <a:chOff x="2496" y="3216"/>
            <a:chExt cx="576" cy="816"/>
          </a:xfrm>
        </p:grpSpPr>
        <p:sp>
          <p:nvSpPr>
            <p:cNvPr id="10303" name="Line 63">
              <a:extLst>
                <a:ext uri="{FF2B5EF4-FFF2-40B4-BE49-F238E27FC236}">
                  <a16:creationId xmlns:a16="http://schemas.microsoft.com/office/drawing/2014/main" id="{1EF0EB2E-D7F4-419A-9AD7-9AA26FC0EF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3216"/>
              <a:ext cx="576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4" name="Line 65">
              <a:extLst>
                <a:ext uri="{FF2B5EF4-FFF2-40B4-BE49-F238E27FC236}">
                  <a16:creationId xmlns:a16="http://schemas.microsoft.com/office/drawing/2014/main" id="{59448A58-79E9-47A3-837F-9DE57D43F3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0" cy="816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91" name="Line 66">
            <a:extLst>
              <a:ext uri="{FF2B5EF4-FFF2-40B4-BE49-F238E27FC236}">
                <a16:creationId xmlns:a16="http://schemas.microsoft.com/office/drawing/2014/main" id="{7EA371B0-3864-428E-86B7-3C5184413B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55430" y="5631655"/>
            <a:ext cx="1" cy="769131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91" name="Text Box 67">
            <a:extLst>
              <a:ext uri="{FF2B5EF4-FFF2-40B4-BE49-F238E27FC236}">
                <a16:creationId xmlns:a16="http://schemas.microsoft.com/office/drawing/2014/main" id="{7F6DC4C1-41B1-4543-BD07-20F08DF0A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92" name="Text Box 68">
            <a:extLst>
              <a:ext uri="{FF2B5EF4-FFF2-40B4-BE49-F238E27FC236}">
                <a16:creationId xmlns:a16="http://schemas.microsoft.com/office/drawing/2014/main" id="{4FC13193-74F7-46BB-A5E8-F7BC1F32C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93" name="Text Box 69">
            <a:extLst>
              <a:ext uri="{FF2B5EF4-FFF2-40B4-BE49-F238E27FC236}">
                <a16:creationId xmlns:a16="http://schemas.microsoft.com/office/drawing/2014/main" id="{230420CA-99FB-4EBC-B1C7-5574FF402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640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694" name="Text Box 70">
            <a:extLst>
              <a:ext uri="{FF2B5EF4-FFF2-40B4-BE49-F238E27FC236}">
                <a16:creationId xmlns:a16="http://schemas.microsoft.com/office/drawing/2014/main" id="{F1E9E92F-AE38-40B3-B3BD-2CC9F1168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599" y="639447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296" name="Rectangle 71">
            <a:extLst>
              <a:ext uri="{FF2B5EF4-FFF2-40B4-BE49-F238E27FC236}">
                <a16:creationId xmlns:a16="http://schemas.microsoft.com/office/drawing/2014/main" id="{775A343C-07B5-4998-8142-7754E0555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1066800"/>
            <a:ext cx="2133600" cy="48895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0000"/>
                </a:solidFill>
                <a:cs typeface="Angsana New" panose="02020603050405020304" pitchFamily="18" charset="-34"/>
              </a:rPr>
              <a:t>IS-LM Model</a:t>
            </a:r>
            <a:endParaRPr lang="th-TH" altLang="en-US" sz="26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154696" name="Rectangle 72">
            <a:extLst>
              <a:ext uri="{FF2B5EF4-FFF2-40B4-BE49-F238E27FC236}">
                <a16:creationId xmlns:a16="http://schemas.microsoft.com/office/drawing/2014/main" id="{698CC181-A0B0-4E67-B446-137622D1D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5715000"/>
            <a:ext cx="8382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AD</a:t>
            </a:r>
            <a:endParaRPr lang="th-TH" altLang="en-US" b="1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0298" name="Oval 76">
            <a:extLst>
              <a:ext uri="{FF2B5EF4-FFF2-40B4-BE49-F238E27FC236}">
                <a16:creationId xmlns:a16="http://schemas.microsoft.com/office/drawing/2014/main" id="{BE47C3DF-CF40-46E4-979E-7667AB834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662" y="5507831"/>
            <a:ext cx="109538" cy="109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4701" name="Oval 77">
            <a:extLst>
              <a:ext uri="{FF2B5EF4-FFF2-40B4-BE49-F238E27FC236}">
                <a16:creationId xmlns:a16="http://schemas.microsoft.com/office/drawing/2014/main" id="{508F7698-3B2F-4D23-A361-15B7AC119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5029200"/>
            <a:ext cx="109538" cy="109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4702" name="Line 78">
            <a:extLst>
              <a:ext uri="{FF2B5EF4-FFF2-40B4-BE49-F238E27FC236}">
                <a16:creationId xmlns:a16="http://schemas.microsoft.com/office/drawing/2014/main" id="{93354E85-AE8B-458A-AD74-805717F874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600" y="3048000"/>
            <a:ext cx="0" cy="533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703" name="Line 79">
            <a:extLst>
              <a:ext uri="{FF2B5EF4-FFF2-40B4-BE49-F238E27FC236}">
                <a16:creationId xmlns:a16="http://schemas.microsoft.com/office/drawing/2014/main" id="{5BCBF640-08F1-4F32-8B1B-338F3628CA6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10400" y="2743200"/>
            <a:ext cx="0" cy="533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02" name="Slide Number Placeholder 67">
            <a:extLst>
              <a:ext uri="{FF2B5EF4-FFF2-40B4-BE49-F238E27FC236}">
                <a16:creationId xmlns:a16="http://schemas.microsoft.com/office/drawing/2014/main" id="{4DD7386F-D284-48C2-BFD8-3FBA92167F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D6A5519-E396-44C4-A41B-611A4586AAB8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4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4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4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4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4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4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4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4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4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4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54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5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5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45" grpId="0"/>
      <p:bldP spid="154648" grpId="0"/>
      <p:bldP spid="154652" grpId="0"/>
      <p:bldP spid="154665" grpId="0"/>
      <p:bldP spid="154667" grpId="0"/>
      <p:bldP spid="154670" grpId="0"/>
      <p:bldP spid="154672" grpId="0"/>
      <p:bldP spid="154674" grpId="0"/>
      <p:bldP spid="154680" grpId="0"/>
      <p:bldP spid="154686" grpId="0"/>
      <p:bldP spid="154691" grpId="0"/>
      <p:bldP spid="154693" grpId="0"/>
      <p:bldP spid="154696" grpId="0" animBg="1"/>
      <p:bldP spid="1547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>
            <a:extLst>
              <a:ext uri="{FF2B5EF4-FFF2-40B4-BE49-F238E27FC236}">
                <a16:creationId xmlns:a16="http://schemas.microsoft.com/office/drawing/2014/main" id="{2060AFC2-CE10-4C4D-8379-7DC1A3A28E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24BDCB7-605D-4152-8B0C-5C2965492A3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FF435FBE-FF29-4C54-875C-CC06B2E5BF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305800" cy="9906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dirty="0">
                <a:cs typeface="Angsana New" pitchFamily="18" charset="-34"/>
              </a:rPr>
              <a:t>8.1.1 The derivation of  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AD </a:t>
            </a:r>
            <a:r>
              <a:rPr lang="en-US" sz="2800" dirty="0">
                <a:cs typeface="Angsana New" pitchFamily="18" charset="-34"/>
              </a:rPr>
              <a:t>from 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IS-LM model</a:t>
            </a:r>
            <a:endParaRPr lang="th-TH" sz="28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C9480C15-2465-40B6-880F-30ACF7A33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1716088"/>
            <a:ext cx="685800" cy="519112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P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BA239127-966F-4CD3-B7AB-31A057054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8732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E65B1F46-3F40-4958-8F33-FB40F01AF05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378062" y="1655401"/>
            <a:ext cx="1371600" cy="910506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th-TH">
                <a:noFill/>
              </a:rPr>
              <a:t> </a:t>
            </a:r>
          </a:p>
        </p:txBody>
      </p:sp>
      <p:sp>
        <p:nvSpPr>
          <p:cNvPr id="13" name="Line 15">
            <a:extLst>
              <a:ext uri="{FF2B5EF4-FFF2-40B4-BE49-F238E27FC236}">
                <a16:creationId xmlns:a16="http://schemas.microsoft.com/office/drawing/2014/main" id="{A7AE8B57-FF3D-43EA-95B1-52C7DD51E7DF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0775" y="1854200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5C38C2C6-78D3-46EF-A6EF-D033CE757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900" y="18732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" name="Text Box 6">
            <a:extLst>
              <a:ext uri="{FF2B5EF4-FFF2-40B4-BE49-F238E27FC236}">
                <a16:creationId xmlns:a16="http://schemas.microsoft.com/office/drawing/2014/main" id="{7A219D61-D8A3-45E6-8170-59F04298C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5350" y="1763713"/>
            <a:ext cx="685800" cy="522287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r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id="{8EDD9C39-EDFB-463B-B13F-FF7AD5DF6F0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86200" y="18542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043ECA6F-3DE4-4934-8FAA-BC33083FB611}"/>
              </a:ext>
            </a:extLst>
          </p:cNvPr>
          <p:cNvSpPr/>
          <p:nvPr/>
        </p:nvSpPr>
        <p:spPr bwMode="auto">
          <a:xfrm>
            <a:off x="2063861" y="1278026"/>
            <a:ext cx="304801" cy="4157310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3CF84960-4458-4B3F-A38B-B4ED77649536}"/>
              </a:ext>
            </a:extLst>
          </p:cNvPr>
          <p:cNvSpPr txBox="1">
            <a:spLocks noChangeArrowheads="1"/>
          </p:cNvSpPr>
          <p:nvPr/>
        </p:nvSpPr>
        <p:spPr>
          <a:xfrm>
            <a:off x="1141413" y="3810000"/>
            <a:ext cx="2293937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400" b="1" dirty="0">
                <a:solidFill>
                  <a:schemeClr val="accent2"/>
                </a:solidFill>
              </a:rPr>
              <a:t>Money market </a:t>
            </a:r>
            <a:endParaRPr lang="th-TH" sz="2400" b="1" dirty="0">
              <a:solidFill>
                <a:schemeClr val="accent2"/>
              </a:solidFill>
            </a:endParaRPr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B93C5C4A-B9EA-4709-83B0-606288F1A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1800" y="19304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" name="Text Box 6">
            <a:extLst>
              <a:ext uri="{FF2B5EF4-FFF2-40B4-BE49-F238E27FC236}">
                <a16:creationId xmlns:a16="http://schemas.microsoft.com/office/drawing/2014/main" id="{6AE09F2A-2576-4F1B-BBD7-40CB7EDDC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766888"/>
            <a:ext cx="2133600" cy="461962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LM shifts left</a:t>
            </a:r>
            <a:endParaRPr lang="en-US" altLang="en-US" sz="2400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1C16900E-4833-4210-B5B1-497F09539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18732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4" name="Text Box 6">
            <a:extLst>
              <a:ext uri="{FF2B5EF4-FFF2-40B4-BE49-F238E27FC236}">
                <a16:creationId xmlns:a16="http://schemas.microsoft.com/office/drawing/2014/main" id="{22BE2E75-D3A5-480C-9929-6C3061E759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0788" y="1706563"/>
            <a:ext cx="68580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25" name="Line 15">
            <a:extLst>
              <a:ext uri="{FF2B5EF4-FFF2-40B4-BE49-F238E27FC236}">
                <a16:creationId xmlns:a16="http://schemas.microsoft.com/office/drawing/2014/main" id="{89D1BE3A-94A4-422D-8161-C1A07D93166E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1763713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Text Box 6">
            <a:extLst>
              <a:ext uri="{FF2B5EF4-FFF2-40B4-BE49-F238E27FC236}">
                <a16:creationId xmlns:a16="http://schemas.microsoft.com/office/drawing/2014/main" id="{C9AAE50E-7C95-4AC3-98F2-6F01FF2BF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065213"/>
            <a:ext cx="3094037" cy="40005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rIns="180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2000" b="1" dirty="0" err="1">
                <a:solidFill>
                  <a:srgbClr val="006666"/>
                </a:solidFill>
                <a:cs typeface="Angsana New" pitchFamily="18" charset="-34"/>
              </a:rPr>
              <a:t>M</a:t>
            </a:r>
            <a:r>
              <a:rPr lang="en-US" sz="2000" b="1" baseline="30000" dirty="0" err="1">
                <a:solidFill>
                  <a:srgbClr val="006666"/>
                </a:solidFill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006666"/>
                </a:solidFill>
                <a:cs typeface="Angsana New" pitchFamily="18" charset="-34"/>
              </a:rPr>
              <a:t> shifts from </a:t>
            </a:r>
            <a:r>
              <a:rPr lang="en-US" sz="2000" b="1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sz="2000" b="1" baseline="30000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sz="2000" b="1" baseline="-25000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A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cs typeface="Angsana New" pitchFamily="18" charset="-34"/>
              </a:rPr>
              <a:t>to </a:t>
            </a:r>
            <a:r>
              <a:rPr lang="en-US" sz="2000" b="1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sz="2000" b="1" baseline="30000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sz="2000" b="1" baseline="-25000" dirty="0" err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B</a:t>
            </a:r>
            <a:r>
              <a:rPr lang="en-US" sz="20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id="{A2E6C423-B600-4412-A91C-A238B5FE87D8}"/>
              </a:ext>
            </a:extLst>
          </p:cNvPr>
          <p:cNvSpPr txBox="1">
            <a:spLocks noChangeArrowheads="1"/>
          </p:cNvSpPr>
          <p:nvPr/>
        </p:nvSpPr>
        <p:spPr>
          <a:xfrm>
            <a:off x="3398838" y="2495550"/>
            <a:ext cx="722312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400" b="1" dirty="0" err="1">
                <a:solidFill>
                  <a:srgbClr val="FF0000"/>
                </a:solidFill>
              </a:rPr>
              <a:t>r</a:t>
            </a:r>
            <a:r>
              <a:rPr lang="en-US" sz="2400" b="1" baseline="-25000" dirty="0" err="1">
                <a:solidFill>
                  <a:srgbClr val="FF0000"/>
                </a:solidFill>
              </a:rPr>
              <a:t>A</a:t>
            </a:r>
            <a:r>
              <a:rPr lang="en-US" sz="2400" b="1" dirty="0" err="1">
                <a:solidFill>
                  <a:srgbClr val="FF0000"/>
                </a:solidFill>
              </a:rPr>
              <a:t>r</a:t>
            </a:r>
            <a:r>
              <a:rPr lang="en-US" sz="2400" b="1" baseline="-25000" dirty="0" err="1">
                <a:solidFill>
                  <a:srgbClr val="FF0000"/>
                </a:solidFill>
              </a:rPr>
              <a:t>B</a:t>
            </a:r>
            <a:r>
              <a:rPr lang="en-US" sz="2400" b="1" baseline="-25000" dirty="0">
                <a:solidFill>
                  <a:srgbClr val="FF0000"/>
                </a:solidFill>
              </a:rPr>
              <a:t> </a:t>
            </a:r>
            <a:endParaRPr lang="th-TH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28" name="Text Box 6">
            <a:extLst>
              <a:ext uri="{FF2B5EF4-FFF2-40B4-BE49-F238E27FC236}">
                <a16:creationId xmlns:a16="http://schemas.microsoft.com/office/drawing/2014/main" id="{FE5228C7-A9A5-443F-A512-23D78CD7E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575" y="1065213"/>
            <a:ext cx="2133600" cy="40005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rIns="180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2000" b="1" dirty="0">
                <a:solidFill>
                  <a:srgbClr val="006666"/>
                </a:solidFill>
                <a:cs typeface="Angsana New" pitchFamily="18" charset="-34"/>
              </a:rPr>
              <a:t>from </a:t>
            </a:r>
            <a:r>
              <a:rPr lang="en-US" sz="20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LM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 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cs typeface="Angsana New" pitchFamily="18" charset="-34"/>
              </a:rPr>
              <a:t>to </a:t>
            </a:r>
            <a:r>
              <a:rPr lang="en-US" sz="20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LM’</a:t>
            </a:r>
            <a:r>
              <a:rPr lang="en-US" sz="20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9" name="Rectangle 2">
            <a:extLst>
              <a:ext uri="{FF2B5EF4-FFF2-40B4-BE49-F238E27FC236}">
                <a16:creationId xmlns:a16="http://schemas.microsoft.com/office/drawing/2014/main" id="{ECF4EC4F-649A-42C9-BF7D-12EBD9278181}"/>
              </a:ext>
            </a:extLst>
          </p:cNvPr>
          <p:cNvSpPr txBox="1">
            <a:spLocks noChangeArrowheads="1"/>
          </p:cNvSpPr>
          <p:nvPr/>
        </p:nvSpPr>
        <p:spPr>
          <a:xfrm>
            <a:off x="7534275" y="2439988"/>
            <a:ext cx="10001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</a:rPr>
              <a:t>C</a:t>
            </a:r>
            <a:r>
              <a:rPr lang="en-US" sz="2400" b="1" dirty="0">
                <a:solidFill>
                  <a:srgbClr val="FF0000"/>
                </a:solidFill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</a:rPr>
              <a:t> D</a:t>
            </a:r>
            <a:endParaRPr lang="th-TH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id="{6B1494AF-1B8D-4B4A-8033-0A86289A2090}"/>
              </a:ext>
            </a:extLst>
          </p:cNvPr>
          <p:cNvSpPr/>
          <p:nvPr/>
        </p:nvSpPr>
        <p:spPr bwMode="auto">
          <a:xfrm>
            <a:off x="6553199" y="1283419"/>
            <a:ext cx="304801" cy="4157310"/>
          </a:xfrm>
          <a:prstGeom prst="leftBrace">
            <a:avLst/>
          </a:prstGeom>
          <a:solidFill>
            <a:srgbClr val="FFFF99"/>
          </a:solidFill>
          <a:ln w="1270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endParaRPr lang="th-TH">
              <a:latin typeface="Arial" charset="0"/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BE6737EA-69F1-4FFB-B99E-63C945FD79B9}"/>
              </a:ext>
            </a:extLst>
          </p:cNvPr>
          <p:cNvSpPr txBox="1">
            <a:spLocks noChangeArrowheads="1"/>
          </p:cNvSpPr>
          <p:nvPr/>
        </p:nvSpPr>
        <p:spPr>
          <a:xfrm>
            <a:off x="5638800" y="3810000"/>
            <a:ext cx="2132013" cy="4572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algn="ctr" eaLnBrk="1" hangingPunct="1">
              <a:buFontTx/>
              <a:buNone/>
              <a:defRPr/>
            </a:pPr>
            <a:r>
              <a:rPr lang="en-US" sz="2400" b="1" dirty="0">
                <a:solidFill>
                  <a:schemeClr val="accent2"/>
                </a:solidFill>
              </a:rPr>
              <a:t>IS-LM model</a:t>
            </a:r>
            <a:endParaRPr lang="th-TH" sz="2400" b="1" dirty="0">
              <a:solidFill>
                <a:schemeClr val="accent2"/>
              </a:solidFill>
            </a:endParaRPr>
          </a:p>
        </p:txBody>
      </p:sp>
      <p:sp>
        <p:nvSpPr>
          <p:cNvPr id="33" name="Text Box 6">
            <a:extLst>
              <a:ext uri="{FF2B5EF4-FFF2-40B4-BE49-F238E27FC236}">
                <a16:creationId xmlns:a16="http://schemas.microsoft.com/office/drawing/2014/main" id="{C33A2623-7C77-4EAB-8B03-C131262F1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4648200"/>
            <a:ext cx="2665412" cy="4619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Therefore, when </a:t>
            </a:r>
            <a:endParaRPr lang="en-US" altLang="en-US" sz="2400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6A343B68-664B-4FD1-B77A-5DBCEAD0B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8838" y="4619625"/>
            <a:ext cx="722312" cy="519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P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0" name="Line 16">
            <a:extLst>
              <a:ext uri="{FF2B5EF4-FFF2-40B4-BE49-F238E27FC236}">
                <a16:creationId xmlns:a16="http://schemas.microsoft.com/office/drawing/2014/main" id="{FDE82C83-E24C-4233-ACA0-50C8E7D0040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8488" y="180657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Line 16">
            <a:extLst>
              <a:ext uri="{FF2B5EF4-FFF2-40B4-BE49-F238E27FC236}">
                <a16:creationId xmlns:a16="http://schemas.microsoft.com/office/drawing/2014/main" id="{A2CFDEFC-3A94-4074-B90A-C07EF1403C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86200" y="47259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980702A7-0E82-4520-9DCE-0E57D4E2B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7838" y="48021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7" name="Text Box 6">
            <a:extLst>
              <a:ext uri="{FF2B5EF4-FFF2-40B4-BE49-F238E27FC236}">
                <a16:creationId xmlns:a16="http://schemas.microsoft.com/office/drawing/2014/main" id="{0E1BD2DA-4223-437D-BF50-D81F3D601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288" y="4651375"/>
            <a:ext cx="6858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9" name="Line 15">
            <a:extLst>
              <a:ext uri="{FF2B5EF4-FFF2-40B4-BE49-F238E27FC236}">
                <a16:creationId xmlns:a16="http://schemas.microsoft.com/office/drawing/2014/main" id="{11D1EF76-04ED-4E91-8071-E534431A33BC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4691063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  <p:bldP spid="15" grpId="0" animBg="1"/>
      <p:bldP spid="19" grpId="0" build="p" animBg="1"/>
      <p:bldP spid="20" grpId="0" animBg="1"/>
      <p:bldP spid="21" grpId="0" animBg="1"/>
      <p:bldP spid="22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2" grpId="0" build="p" animBg="1"/>
      <p:bldP spid="33" grpId="0" animBg="1"/>
      <p:bldP spid="34" grpId="0" animBg="1"/>
      <p:bldP spid="36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>
            <a:extLst>
              <a:ext uri="{FF2B5EF4-FFF2-40B4-BE49-F238E27FC236}">
                <a16:creationId xmlns:a16="http://schemas.microsoft.com/office/drawing/2014/main" id="{6B64CCDD-4441-4459-AB7F-726B416F52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/>
              <a:t>8.1.2 </a:t>
            </a:r>
            <a:r>
              <a:rPr lang="en-US" b="1" dirty="0">
                <a:cs typeface="Angsana New" pitchFamily="18" charset="-34"/>
              </a:rPr>
              <a:t>move along </a:t>
            </a:r>
            <a:r>
              <a:rPr lang="en-US" b="1" dirty="0"/>
              <a:t>AD curve</a:t>
            </a:r>
            <a:endParaRPr lang="th-TH" b="1" dirty="0"/>
          </a:p>
        </p:txBody>
      </p:sp>
      <p:sp>
        <p:nvSpPr>
          <p:cNvPr id="203779" name="Rectangle 3">
            <a:extLst>
              <a:ext uri="{FF2B5EF4-FFF2-40B4-BE49-F238E27FC236}">
                <a16:creationId xmlns:a16="http://schemas.microsoft.com/office/drawing/2014/main" id="{6D5E996F-7E06-4700-87A9-33B571B4D4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/>
              <a:t> </a:t>
            </a:r>
          </a:p>
        </p:txBody>
      </p:sp>
      <p:sp useBgFill="1">
        <p:nvSpPr>
          <p:cNvPr id="12292" name="Rectangle 4">
            <a:extLst>
              <a:ext uri="{FF2B5EF4-FFF2-40B4-BE49-F238E27FC236}">
                <a16:creationId xmlns:a16="http://schemas.microsoft.com/office/drawing/2014/main" id="{75646248-6727-4014-97C9-2E27C07BC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3781" name="Rectangle 5">
            <a:extLst>
              <a:ext uri="{FF2B5EF4-FFF2-40B4-BE49-F238E27FC236}">
                <a16:creationId xmlns:a16="http://schemas.microsoft.com/office/drawing/2014/main" id="{8E5F021C-7BA7-4C08-8EF1-D390C03D4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17526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203782" name="Rectangle 6">
            <a:extLst>
              <a:ext uri="{FF2B5EF4-FFF2-40B4-BE49-F238E27FC236}">
                <a16:creationId xmlns:a16="http://schemas.microsoft.com/office/drawing/2014/main" id="{7B87A47E-ABB2-4CF3-A98F-5C6910E10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752600"/>
            <a:ext cx="65532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6600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6600FF"/>
                </a:solidFill>
                <a:cs typeface="Arial" panose="020B0604020202020204" pitchFamily="34" charset="0"/>
              </a:rPr>
              <a:t>∆         </a:t>
            </a:r>
            <a:r>
              <a:rPr lang="en-US" altLang="en-US" sz="3200" b="1">
                <a:solidFill>
                  <a:srgbClr val="6600FF"/>
                </a:solidFill>
              </a:rPr>
              <a:t>Y∆ (move along)</a:t>
            </a:r>
            <a:r>
              <a:rPr lang="en-US" altLang="en-US" sz="3200" b="1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03786" name="Line 10">
            <a:extLst>
              <a:ext uri="{FF2B5EF4-FFF2-40B4-BE49-F238E27FC236}">
                <a16:creationId xmlns:a16="http://schemas.microsoft.com/office/drawing/2014/main" id="{64500818-8C55-47D0-851B-CC86C9CF2009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057400"/>
            <a:ext cx="533400" cy="0"/>
          </a:xfrm>
          <a:prstGeom prst="line">
            <a:avLst/>
          </a:prstGeom>
          <a:noFill/>
          <a:ln w="19050">
            <a:solidFill>
              <a:srgbClr val="8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7">
            <a:extLst>
              <a:ext uri="{FF2B5EF4-FFF2-40B4-BE49-F238E27FC236}">
                <a16:creationId xmlns:a16="http://schemas.microsoft.com/office/drawing/2014/main" id="{65E04BAD-E739-4688-8BE8-69270DA7E8EB}"/>
              </a:ext>
            </a:extLst>
          </p:cNvPr>
          <p:cNvGrpSpPr>
            <a:grpSpLocks/>
          </p:cNvGrpSpPr>
          <p:nvPr/>
        </p:nvGrpSpPr>
        <p:grpSpPr bwMode="auto">
          <a:xfrm>
            <a:off x="1600200" y="2514600"/>
            <a:ext cx="4191000" cy="3048000"/>
            <a:chOff x="1008" y="1584"/>
            <a:chExt cx="2640" cy="1920"/>
          </a:xfrm>
        </p:grpSpPr>
        <p:sp>
          <p:nvSpPr>
            <p:cNvPr id="12318" name="Line 11">
              <a:extLst>
                <a:ext uri="{FF2B5EF4-FFF2-40B4-BE49-F238E27FC236}">
                  <a16:creationId xmlns:a16="http://schemas.microsoft.com/office/drawing/2014/main" id="{5B07B055-0AE1-4980-8614-652335E96C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1728"/>
              <a:ext cx="0" cy="168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9" name="Line 12">
              <a:extLst>
                <a:ext uri="{FF2B5EF4-FFF2-40B4-BE49-F238E27FC236}">
                  <a16:creationId xmlns:a16="http://schemas.microsoft.com/office/drawing/2014/main" id="{4F33B51F-B1D4-4FFD-84A8-52FDCD2A15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3408"/>
              <a:ext cx="196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20" name="Text Box 14">
              <a:extLst>
                <a:ext uri="{FF2B5EF4-FFF2-40B4-BE49-F238E27FC236}">
                  <a16:creationId xmlns:a16="http://schemas.microsoft.com/office/drawing/2014/main" id="{E702178C-91D9-4105-84C9-29C771C598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158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cs typeface="Angsana New" panose="02020603050405020304" pitchFamily="18" charset="-34"/>
                </a:rPr>
                <a:t>P</a:t>
              </a:r>
            </a:p>
          </p:txBody>
        </p:sp>
        <p:sp>
          <p:nvSpPr>
            <p:cNvPr id="203791" name="Text Box 15">
              <a:extLst>
                <a:ext uri="{FF2B5EF4-FFF2-40B4-BE49-F238E27FC236}">
                  <a16:creationId xmlns:a16="http://schemas.microsoft.com/office/drawing/2014/main" id="{4537E318-2ED2-429F-A86C-2E41B31AFC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0" y="3216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Y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grpSp>
        <p:nvGrpSpPr>
          <p:cNvPr id="3" name="Group 30">
            <a:extLst>
              <a:ext uri="{FF2B5EF4-FFF2-40B4-BE49-F238E27FC236}">
                <a16:creationId xmlns:a16="http://schemas.microsoft.com/office/drawing/2014/main" id="{35E7D456-BC4A-4B3E-9BE0-FB6C3976C000}"/>
              </a:ext>
            </a:extLst>
          </p:cNvPr>
          <p:cNvGrpSpPr>
            <a:grpSpLocks/>
          </p:cNvGrpSpPr>
          <p:nvPr/>
        </p:nvGrpSpPr>
        <p:grpSpPr bwMode="auto">
          <a:xfrm>
            <a:off x="2743200" y="3124200"/>
            <a:ext cx="2362200" cy="2057400"/>
            <a:chOff x="1728" y="1968"/>
            <a:chExt cx="1488" cy="1296"/>
          </a:xfrm>
        </p:grpSpPr>
        <p:sp>
          <p:nvSpPr>
            <p:cNvPr id="12316" name="Line 16">
              <a:extLst>
                <a:ext uri="{FF2B5EF4-FFF2-40B4-BE49-F238E27FC236}">
                  <a16:creationId xmlns:a16="http://schemas.microsoft.com/office/drawing/2014/main" id="{99D0D250-CE41-4336-9D1B-5486B9DB64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1968"/>
              <a:ext cx="1104" cy="11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793" name="Text Box 17">
              <a:extLst>
                <a:ext uri="{FF2B5EF4-FFF2-40B4-BE49-F238E27FC236}">
                  <a16:creationId xmlns:a16="http://schemas.microsoft.com/office/drawing/2014/main" id="{9EF32726-A760-4350-A02F-B529E4850C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2" y="2976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AD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grpSp>
        <p:nvGrpSpPr>
          <p:cNvPr id="4" name="Group 28">
            <a:extLst>
              <a:ext uri="{FF2B5EF4-FFF2-40B4-BE49-F238E27FC236}">
                <a16:creationId xmlns:a16="http://schemas.microsoft.com/office/drawing/2014/main" id="{EF7C4B5A-51CD-42D1-8AB7-1A8F6765915B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3886200"/>
            <a:ext cx="2514600" cy="2133600"/>
            <a:chOff x="960" y="2448"/>
            <a:chExt cx="1584" cy="1344"/>
          </a:xfrm>
        </p:grpSpPr>
        <p:sp>
          <p:nvSpPr>
            <p:cNvPr id="12312" name="Line 19">
              <a:extLst>
                <a:ext uri="{FF2B5EF4-FFF2-40B4-BE49-F238E27FC236}">
                  <a16:creationId xmlns:a16="http://schemas.microsoft.com/office/drawing/2014/main" id="{FF4A126A-9BB1-45F8-9CBC-F77440285C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2592"/>
              <a:ext cx="960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797" name="Text Box 21">
              <a:extLst>
                <a:ext uri="{FF2B5EF4-FFF2-40B4-BE49-F238E27FC236}">
                  <a16:creationId xmlns:a16="http://schemas.microsoft.com/office/drawing/2014/main" id="{BD2B05C4-E3B7-4115-84F8-03416179C7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48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latin typeface="Arial" charset="0"/>
                  <a:cs typeface="Angsana New" pitchFamily="18" charset="-34"/>
                </a:rPr>
                <a:t>0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03799" name="Text Box 23">
              <a:extLst>
                <a:ext uri="{FF2B5EF4-FFF2-40B4-BE49-F238E27FC236}">
                  <a16:creationId xmlns:a16="http://schemas.microsoft.com/office/drawing/2014/main" id="{BBC664F5-5462-4D1D-8B9C-F750DBC13E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504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latin typeface="Arial" charset="0"/>
                  <a:cs typeface="Angsana New" pitchFamily="18" charset="-34"/>
                </a:rPr>
                <a:t>0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2315" name="Line 24">
              <a:extLst>
                <a:ext uri="{FF2B5EF4-FFF2-40B4-BE49-F238E27FC236}">
                  <a16:creationId xmlns:a16="http://schemas.microsoft.com/office/drawing/2014/main" id="{07010E1B-E4CF-4B16-B518-EA76DF1CCC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2592"/>
              <a:ext cx="0" cy="81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3796" name="Text Box 20">
            <a:extLst>
              <a:ext uri="{FF2B5EF4-FFF2-40B4-BE49-F238E27FC236}">
                <a16:creationId xmlns:a16="http://schemas.microsoft.com/office/drawing/2014/main" id="{8B1B80D7-046C-41B1-BDC6-725BFAA676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200400"/>
            <a:ext cx="457200" cy="45720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3798" name="Text Box 22">
            <a:extLst>
              <a:ext uri="{FF2B5EF4-FFF2-40B4-BE49-F238E27FC236}">
                <a16:creationId xmlns:a16="http://schemas.microsoft.com/office/drawing/2014/main" id="{56809B86-A18B-4612-AB1F-05B5B1CD61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5562600"/>
            <a:ext cx="457200" cy="45720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38">
            <a:extLst>
              <a:ext uri="{FF2B5EF4-FFF2-40B4-BE49-F238E27FC236}">
                <a16:creationId xmlns:a16="http://schemas.microsoft.com/office/drawing/2014/main" id="{BF4A11AC-FDE4-4309-AD0C-FD2E7BB6F3DF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3429000"/>
            <a:ext cx="914400" cy="1981200"/>
            <a:chOff x="1344" y="2160"/>
            <a:chExt cx="576" cy="1248"/>
          </a:xfrm>
        </p:grpSpPr>
        <p:sp>
          <p:nvSpPr>
            <p:cNvPr id="12310" name="Line 18">
              <a:extLst>
                <a:ext uri="{FF2B5EF4-FFF2-40B4-BE49-F238E27FC236}">
                  <a16:creationId xmlns:a16="http://schemas.microsoft.com/office/drawing/2014/main" id="{1D187D21-FB00-441A-AE74-0A4562C5D6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2160"/>
              <a:ext cx="576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1" name="Line 25">
              <a:extLst>
                <a:ext uri="{FF2B5EF4-FFF2-40B4-BE49-F238E27FC236}">
                  <a16:creationId xmlns:a16="http://schemas.microsoft.com/office/drawing/2014/main" id="{93B461D1-A4C0-491A-B416-7DE9A7980A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2208"/>
              <a:ext cx="0" cy="120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37">
            <a:extLst>
              <a:ext uri="{FF2B5EF4-FFF2-40B4-BE49-F238E27FC236}">
                <a16:creationId xmlns:a16="http://schemas.microsoft.com/office/drawing/2014/main" id="{FDE6F719-76F8-468E-A2BB-FBAB40D03905}"/>
              </a:ext>
            </a:extLst>
          </p:cNvPr>
          <p:cNvGrpSpPr>
            <a:grpSpLocks/>
          </p:cNvGrpSpPr>
          <p:nvPr/>
        </p:nvGrpSpPr>
        <p:grpSpPr bwMode="auto">
          <a:xfrm>
            <a:off x="3200400" y="3581400"/>
            <a:ext cx="381000" cy="381000"/>
            <a:chOff x="2016" y="2256"/>
            <a:chExt cx="240" cy="240"/>
          </a:xfrm>
        </p:grpSpPr>
        <p:grpSp>
          <p:nvGrpSpPr>
            <p:cNvPr id="12304" name="Group 33">
              <a:extLst>
                <a:ext uri="{FF2B5EF4-FFF2-40B4-BE49-F238E27FC236}">
                  <a16:creationId xmlns:a16="http://schemas.microsoft.com/office/drawing/2014/main" id="{6E1A4A8E-1317-4C23-97F4-E47777A3BC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0" y="2400"/>
              <a:ext cx="96" cy="96"/>
              <a:chOff x="2160" y="2400"/>
              <a:chExt cx="96" cy="96"/>
            </a:xfrm>
          </p:grpSpPr>
          <p:sp>
            <p:nvSpPr>
              <p:cNvPr id="12308" name="Line 31">
                <a:extLst>
                  <a:ext uri="{FF2B5EF4-FFF2-40B4-BE49-F238E27FC236}">
                    <a16:creationId xmlns:a16="http://schemas.microsoft.com/office/drawing/2014/main" id="{5E553BE1-944C-4DE5-9905-25F21D44A3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60" y="2400"/>
                <a:ext cx="0" cy="96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09" name="Line 32">
                <a:extLst>
                  <a:ext uri="{FF2B5EF4-FFF2-40B4-BE49-F238E27FC236}">
                    <a16:creationId xmlns:a16="http://schemas.microsoft.com/office/drawing/2014/main" id="{35ABF08A-9FDE-4D72-AF88-6770B0C0F4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60" y="2400"/>
                <a:ext cx="96" cy="0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05" name="Group 34">
              <a:extLst>
                <a:ext uri="{FF2B5EF4-FFF2-40B4-BE49-F238E27FC236}">
                  <a16:creationId xmlns:a16="http://schemas.microsoft.com/office/drawing/2014/main" id="{F1DD570F-163D-4E2D-AC12-80FB9C43D7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16" y="2256"/>
              <a:ext cx="96" cy="96"/>
              <a:chOff x="2160" y="2400"/>
              <a:chExt cx="96" cy="96"/>
            </a:xfrm>
          </p:grpSpPr>
          <p:sp>
            <p:nvSpPr>
              <p:cNvPr id="12306" name="Line 35">
                <a:extLst>
                  <a:ext uri="{FF2B5EF4-FFF2-40B4-BE49-F238E27FC236}">
                    <a16:creationId xmlns:a16="http://schemas.microsoft.com/office/drawing/2014/main" id="{29FB7E5A-D9E1-4C42-BB73-50ED118831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60" y="2400"/>
                <a:ext cx="0" cy="96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07" name="Line 36">
                <a:extLst>
                  <a:ext uri="{FF2B5EF4-FFF2-40B4-BE49-F238E27FC236}">
                    <a16:creationId xmlns:a16="http://schemas.microsoft.com/office/drawing/2014/main" id="{CD8A0A89-430E-4762-85FD-A66CFB1BD4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60" y="2400"/>
                <a:ext cx="96" cy="0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2303" name="Slide Number Placeholder 32">
            <a:extLst>
              <a:ext uri="{FF2B5EF4-FFF2-40B4-BE49-F238E27FC236}">
                <a16:creationId xmlns:a16="http://schemas.microsoft.com/office/drawing/2014/main" id="{16A3158D-736A-4AE8-95DD-B5176FCA8E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C5C0011-F018-4341-B751-00AB650DD775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3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81" grpId="0"/>
      <p:bldP spid="203782" grpId="0" animBg="1"/>
      <p:bldP spid="203796" grpId="0"/>
      <p:bldP spid="2037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14" name="Rectangle 2">
            <a:extLst>
              <a:ext uri="{FF2B5EF4-FFF2-40B4-BE49-F238E27FC236}">
                <a16:creationId xmlns:a16="http://schemas.microsoft.com/office/drawing/2014/main" id="{3180ED46-1514-4889-84BE-478F98A64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5831" name="Text Box 7">
            <a:extLst>
              <a:ext uri="{FF2B5EF4-FFF2-40B4-BE49-F238E27FC236}">
                <a16:creationId xmlns:a16="http://schemas.microsoft.com/office/drawing/2014/main" id="{D449CBD5-692F-4BBD-BAC0-E091B8ABD9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447800"/>
            <a:ext cx="5181600" cy="584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Any factor rather than </a:t>
            </a:r>
            <a:r>
              <a:rPr lang="en-US" b="1" dirty="0">
                <a:solidFill>
                  <a:srgbClr val="99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32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affecting</a:t>
            </a:r>
            <a:r>
              <a:rPr lang="th-TH" sz="2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IS </a:t>
            </a: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or</a:t>
            </a:r>
            <a:r>
              <a:rPr lang="th-TH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LM</a:t>
            </a:r>
            <a:r>
              <a:rPr lang="th-TH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990000"/>
                </a:solidFill>
                <a:latin typeface="Arial" charset="0"/>
                <a:cs typeface="Arial" charset="0"/>
              </a:rPr>
              <a:t>∆</a:t>
            </a:r>
          </a:p>
        </p:txBody>
      </p:sp>
      <p:sp>
        <p:nvSpPr>
          <p:cNvPr id="205837" name="Rectangle 13">
            <a:extLst>
              <a:ext uri="{FF2B5EF4-FFF2-40B4-BE49-F238E27FC236}">
                <a16:creationId xmlns:a16="http://schemas.microsoft.com/office/drawing/2014/main" id="{C9B09AEC-98DB-4C28-8EF4-90DB441004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/>
              <a:t>8.1.3 Shift of</a:t>
            </a:r>
            <a:r>
              <a:rPr lang="th-TH" b="1" dirty="0"/>
              <a:t> </a:t>
            </a:r>
            <a:r>
              <a:rPr lang="en-US" b="1" dirty="0"/>
              <a:t>AD curve</a:t>
            </a:r>
            <a:endParaRPr lang="th-TH" b="1" dirty="0"/>
          </a:p>
        </p:txBody>
      </p:sp>
      <p:sp>
        <p:nvSpPr>
          <p:cNvPr id="205838" name="Text Box 14">
            <a:extLst>
              <a:ext uri="{FF2B5EF4-FFF2-40B4-BE49-F238E27FC236}">
                <a16:creationId xmlns:a16="http://schemas.microsoft.com/office/drawing/2014/main" id="{48B6B002-56D6-480E-9DA0-266C7AAE7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4478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∆</a:t>
            </a:r>
          </a:p>
        </p:txBody>
      </p:sp>
      <p:sp>
        <p:nvSpPr>
          <p:cNvPr id="205839" name="AutoShape 15">
            <a:extLst>
              <a:ext uri="{FF2B5EF4-FFF2-40B4-BE49-F238E27FC236}">
                <a16:creationId xmlns:a16="http://schemas.microsoft.com/office/drawing/2014/main" id="{251DE3D7-9F95-42F6-BED4-AE119D655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6764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5840" name="Text Box 16">
            <a:extLst>
              <a:ext uri="{FF2B5EF4-FFF2-40B4-BE49-F238E27FC236}">
                <a16:creationId xmlns:a16="http://schemas.microsoft.com/office/drawing/2014/main" id="{90C607DD-547F-47D9-B082-5338F8111F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447800"/>
            <a:ext cx="1371600" cy="457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AD shift</a:t>
            </a:r>
          </a:p>
        </p:txBody>
      </p:sp>
      <p:sp>
        <p:nvSpPr>
          <p:cNvPr id="205841" name="Text Box 17">
            <a:extLst>
              <a:ext uri="{FF2B5EF4-FFF2-40B4-BE49-F238E27FC236}">
                <a16:creationId xmlns:a16="http://schemas.microsoft.com/office/drawing/2014/main" id="{41E2669B-AF72-4403-9B45-FF212081F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362200"/>
            <a:ext cx="5105400" cy="46196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Any factor rather than </a:t>
            </a: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P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affecting</a:t>
            </a:r>
            <a:r>
              <a:rPr lang="th-TH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IS or</a:t>
            </a:r>
            <a:r>
              <a:rPr lang="th-TH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LM</a:t>
            </a:r>
            <a:r>
              <a:rPr lang="th-TH" sz="2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990000"/>
                </a:solidFill>
                <a:latin typeface="Arial" charset="0"/>
                <a:cs typeface="Arial" charset="0"/>
              </a:rPr>
              <a:t>∆</a:t>
            </a:r>
          </a:p>
        </p:txBody>
      </p:sp>
      <p:sp>
        <p:nvSpPr>
          <p:cNvPr id="205842" name="AutoShape 18">
            <a:extLst>
              <a:ext uri="{FF2B5EF4-FFF2-40B4-BE49-F238E27FC236}">
                <a16:creationId xmlns:a16="http://schemas.microsoft.com/office/drawing/2014/main" id="{749EC81A-9625-4452-8355-F8079B3C9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4384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5843" name="Text Box 19">
            <a:extLst>
              <a:ext uri="{FF2B5EF4-FFF2-40B4-BE49-F238E27FC236}">
                <a16:creationId xmlns:a16="http://schemas.microsoft.com/office/drawing/2014/main" id="{E89560B1-6879-47BF-B418-DF0637316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2098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05844" name="Line 20">
            <a:extLst>
              <a:ext uri="{FF2B5EF4-FFF2-40B4-BE49-F238E27FC236}">
                <a16:creationId xmlns:a16="http://schemas.microsoft.com/office/drawing/2014/main" id="{731317D4-D692-4350-B3F7-D106C158FBD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8400" y="2286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845" name="Text Box 21">
            <a:extLst>
              <a:ext uri="{FF2B5EF4-FFF2-40B4-BE49-F238E27FC236}">
                <a16:creationId xmlns:a16="http://schemas.microsoft.com/office/drawing/2014/main" id="{2EBA613E-8326-4322-A77A-4215416B3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2209800"/>
            <a:ext cx="2209800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AD shifts to the right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205846" name="Text Box 22">
            <a:extLst>
              <a:ext uri="{FF2B5EF4-FFF2-40B4-BE49-F238E27FC236}">
                <a16:creationId xmlns:a16="http://schemas.microsoft.com/office/drawing/2014/main" id="{FF5A9BF3-C117-416D-8579-DBEA4C422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352800"/>
            <a:ext cx="5105400" cy="46196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Any factor rather than </a:t>
            </a:r>
            <a:r>
              <a:rPr lang="en-US" altLang="en-US" sz="2000" b="1">
                <a:solidFill>
                  <a:srgbClr val="99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affecting</a:t>
            </a:r>
            <a:r>
              <a:rPr lang="th-TH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IS or</a:t>
            </a:r>
            <a:r>
              <a:rPr lang="th-TH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000">
                <a:solidFill>
                  <a:schemeClr val="accent2"/>
                </a:solidFill>
                <a:cs typeface="Angsana New" panose="02020603050405020304" pitchFamily="18" charset="-34"/>
              </a:rPr>
              <a:t>LM</a:t>
            </a:r>
            <a:r>
              <a:rPr lang="th-TH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rial" panose="020B0604020202020204" pitchFamily="34" charset="0"/>
              </a:rPr>
              <a:t>∆</a:t>
            </a:r>
          </a:p>
        </p:txBody>
      </p:sp>
      <p:sp>
        <p:nvSpPr>
          <p:cNvPr id="205847" name="AutoShape 23">
            <a:extLst>
              <a:ext uri="{FF2B5EF4-FFF2-40B4-BE49-F238E27FC236}">
                <a16:creationId xmlns:a16="http://schemas.microsoft.com/office/drawing/2014/main" id="{2C0E4BC5-9D68-4E44-9837-07379CAC4E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35052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5848" name="Text Box 24">
            <a:extLst>
              <a:ext uri="{FF2B5EF4-FFF2-40B4-BE49-F238E27FC236}">
                <a16:creationId xmlns:a16="http://schemas.microsoft.com/office/drawing/2014/main" id="{EA9F763D-D305-489C-97C9-A4AA1B94E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3528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05849" name="Line 25">
            <a:extLst>
              <a:ext uri="{FF2B5EF4-FFF2-40B4-BE49-F238E27FC236}">
                <a16:creationId xmlns:a16="http://schemas.microsoft.com/office/drawing/2014/main" id="{CB4FF25A-0DD5-40B6-AA59-54561197A3AF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429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850" name="Text Box 26">
            <a:extLst>
              <a:ext uri="{FF2B5EF4-FFF2-40B4-BE49-F238E27FC236}">
                <a16:creationId xmlns:a16="http://schemas.microsoft.com/office/drawing/2014/main" id="{7543A037-0151-4321-BDA9-BF7B18570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3352800"/>
            <a:ext cx="2209800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AD shifts to the left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13330" name="Slide Number Placeholder 17">
            <a:extLst>
              <a:ext uri="{FF2B5EF4-FFF2-40B4-BE49-F238E27FC236}">
                <a16:creationId xmlns:a16="http://schemas.microsoft.com/office/drawing/2014/main" id="{8652109E-6416-4654-AB26-C0B84ABFCE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13476282-A827-4DDE-BAF3-ED2968598543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31" grpId="0" animBg="1"/>
      <p:bldP spid="205838" grpId="0" animBg="1"/>
      <p:bldP spid="205839" grpId="0" animBg="1"/>
      <p:bldP spid="205840" grpId="0" animBg="1"/>
      <p:bldP spid="205841" grpId="0" animBg="1"/>
      <p:bldP spid="205842" grpId="0" animBg="1"/>
      <p:bldP spid="205843" grpId="0" animBg="1"/>
      <p:bldP spid="205845" grpId="0" animBg="1"/>
      <p:bldP spid="205846" grpId="0" animBg="1"/>
      <p:bldP spid="205847" grpId="0" animBg="1"/>
      <p:bldP spid="205848" grpId="0" animBg="1"/>
      <p:bldP spid="2058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AEA9FF33-71F9-4899-9B2A-311B276B8B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/>
              <a:t>8.1.3 </a:t>
            </a:r>
            <a:r>
              <a:rPr lang="en-US" b="1" dirty="0">
                <a:cs typeface="Angsana New" pitchFamily="18" charset="-34"/>
              </a:rPr>
              <a:t>Shift of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AD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curve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14339" name="Rectangle 4">
            <a:extLst>
              <a:ext uri="{FF2B5EF4-FFF2-40B4-BE49-F238E27FC236}">
                <a16:creationId xmlns:a16="http://schemas.microsoft.com/office/drawing/2014/main" id="{73F13D6D-1C3F-4BB5-A3C3-5242BFC04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4340" name="Rectangle 5">
            <a:extLst>
              <a:ext uri="{FF2B5EF4-FFF2-40B4-BE49-F238E27FC236}">
                <a16:creationId xmlns:a16="http://schemas.microsoft.com/office/drawing/2014/main" id="{5940D0C4-A048-44DA-A7DE-EBA0A724C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990600"/>
            <a:ext cx="7772400" cy="584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6600FF"/>
                </a:solidFill>
                <a:cs typeface="Angsana New" panose="02020603050405020304" pitchFamily="18" charset="-34"/>
              </a:rPr>
              <a:t>EX.</a:t>
            </a:r>
            <a:r>
              <a:rPr lang="th-TH" altLang="en-US" sz="2400">
                <a:solidFill>
                  <a:srgbClr val="6600FF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6600FF"/>
                </a:solidFill>
                <a:cs typeface="Angsana New" panose="02020603050405020304" pitchFamily="18" charset="-34"/>
              </a:rPr>
              <a:t>Foreigners tend to</a:t>
            </a:r>
            <a:r>
              <a:rPr lang="en-US" altLang="en-US" sz="3200" b="1">
                <a:solidFill>
                  <a:srgbClr val="6600FF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6600FF"/>
                </a:solidFill>
                <a:cs typeface="Angsana New" panose="02020603050405020304" pitchFamily="18" charset="-34"/>
              </a:rPr>
              <a:t>buy more Thai commodities </a:t>
            </a:r>
            <a:endParaRPr lang="th-TH" altLang="en-US" sz="2400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14341" name="Line 6">
            <a:extLst>
              <a:ext uri="{FF2B5EF4-FFF2-40B4-BE49-F238E27FC236}">
                <a16:creationId xmlns:a16="http://schemas.microsoft.com/office/drawing/2014/main" id="{CED70DB5-2998-4A50-874C-629B345E755B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2286000"/>
            <a:ext cx="0" cy="1905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2" name="Line 7">
            <a:extLst>
              <a:ext uri="{FF2B5EF4-FFF2-40B4-BE49-F238E27FC236}">
                <a16:creationId xmlns:a16="http://schemas.microsoft.com/office/drawing/2014/main" id="{24EB5B76-B8ED-4047-9BEF-AEB7260F2C36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4191000"/>
            <a:ext cx="3124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Line 8">
            <a:extLst>
              <a:ext uri="{FF2B5EF4-FFF2-40B4-BE49-F238E27FC236}">
                <a16:creationId xmlns:a16="http://schemas.microsoft.com/office/drawing/2014/main" id="{F39D324D-7375-42AC-B6BD-CBBAC274171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2133600"/>
            <a:ext cx="0" cy="2057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4" name="Line 9">
            <a:extLst>
              <a:ext uri="{FF2B5EF4-FFF2-40B4-BE49-F238E27FC236}">
                <a16:creationId xmlns:a16="http://schemas.microsoft.com/office/drawing/2014/main" id="{B4A5BCF7-8099-4718-8636-FCAED276BF8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4191000"/>
            <a:ext cx="28194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5" name="Line 10">
            <a:extLst>
              <a:ext uri="{FF2B5EF4-FFF2-40B4-BE49-F238E27FC236}">
                <a16:creationId xmlns:a16="http://schemas.microsoft.com/office/drawing/2014/main" id="{F18EC874-7760-45A1-9674-72BE5F59083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90600" y="2438400"/>
            <a:ext cx="2362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6" name="Rectangle 11">
            <a:extLst>
              <a:ext uri="{FF2B5EF4-FFF2-40B4-BE49-F238E27FC236}">
                <a16:creationId xmlns:a16="http://schemas.microsoft.com/office/drawing/2014/main" id="{0F2EB257-7E4D-4C98-9F38-0FA38747A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0574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Y = DAE</a:t>
            </a:r>
            <a:endParaRPr lang="th-TH" altLang="en-US" sz="2400" b="1">
              <a:cs typeface="Angsana New" panose="02020603050405020304" pitchFamily="18" charset="-34"/>
            </a:endParaRPr>
          </a:p>
        </p:txBody>
      </p:sp>
      <p:sp>
        <p:nvSpPr>
          <p:cNvPr id="14347" name="Line 13">
            <a:extLst>
              <a:ext uri="{FF2B5EF4-FFF2-40B4-BE49-F238E27FC236}">
                <a16:creationId xmlns:a16="http://schemas.microsoft.com/office/drawing/2014/main" id="{2512D947-19F4-4DF8-AFE8-040C999E33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90600" y="3048000"/>
            <a:ext cx="26670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5662" name="Text Box 14">
            <a:extLst>
              <a:ext uri="{FF2B5EF4-FFF2-40B4-BE49-F238E27FC236}">
                <a16:creationId xmlns:a16="http://schemas.microsoft.com/office/drawing/2014/main" id="{3CE9BECB-3960-4E7A-B13A-59D3A2B1D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819400"/>
            <a:ext cx="914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DAE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A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" name="Group 76">
            <a:extLst>
              <a:ext uri="{FF2B5EF4-FFF2-40B4-BE49-F238E27FC236}">
                <a16:creationId xmlns:a16="http://schemas.microsoft.com/office/drawing/2014/main" id="{BB4F2EEC-952F-4A39-A1BF-32B8B6D46564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2438400"/>
            <a:ext cx="3505200" cy="685800"/>
            <a:chOff x="624" y="1536"/>
            <a:chExt cx="2208" cy="432"/>
          </a:xfrm>
        </p:grpSpPr>
        <p:sp>
          <p:nvSpPr>
            <p:cNvPr id="14402" name="Line 12">
              <a:extLst>
                <a:ext uri="{FF2B5EF4-FFF2-40B4-BE49-F238E27FC236}">
                  <a16:creationId xmlns:a16="http://schemas.microsoft.com/office/drawing/2014/main" id="{5B7A3A6D-B3C6-4A07-B1D3-EAE7BAC5EE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4" y="1680"/>
              <a:ext cx="1680" cy="28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63" name="Text Box 15">
              <a:extLst>
                <a:ext uri="{FF2B5EF4-FFF2-40B4-BE49-F238E27FC236}">
                  <a16:creationId xmlns:a16="http://schemas.microsoft.com/office/drawing/2014/main" id="{F778D21D-497A-4658-9442-1677F52B69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1536"/>
              <a:ext cx="576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DAE</a:t>
              </a:r>
              <a:r>
                <a:rPr lang="en-US" sz="2200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sz="2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5664" name="Text Box 16">
            <a:extLst>
              <a:ext uri="{FF2B5EF4-FFF2-40B4-BE49-F238E27FC236}">
                <a16:creationId xmlns:a16="http://schemas.microsoft.com/office/drawing/2014/main" id="{C2B07D02-DF31-4A76-86B6-4BEC21F8A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665" name="Text Box 17">
            <a:extLst>
              <a:ext uri="{FF2B5EF4-FFF2-40B4-BE49-F238E27FC236}">
                <a16:creationId xmlns:a16="http://schemas.microsoft.com/office/drawing/2014/main" id="{7A484CAE-1018-4837-A05F-F5BB3891A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895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A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666" name="Text Box 18">
            <a:extLst>
              <a:ext uri="{FF2B5EF4-FFF2-40B4-BE49-F238E27FC236}">
                <a16:creationId xmlns:a16="http://schemas.microsoft.com/office/drawing/2014/main" id="{683AF7F0-CB96-4F6C-96F5-ADFF79CC2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2819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353" name="Line 20">
            <a:extLst>
              <a:ext uri="{FF2B5EF4-FFF2-40B4-BE49-F238E27FC236}">
                <a16:creationId xmlns:a16="http://schemas.microsoft.com/office/drawing/2014/main" id="{8C9B9686-2745-4AC7-BBD1-7739BF107B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2209800"/>
            <a:ext cx="22860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4" name="Line 22">
            <a:extLst>
              <a:ext uri="{FF2B5EF4-FFF2-40B4-BE49-F238E27FC236}">
                <a16:creationId xmlns:a16="http://schemas.microsoft.com/office/drawing/2014/main" id="{8D3FCEBE-9DFC-4F79-A8F6-614C43B7D2E1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362200"/>
            <a:ext cx="20574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5" name="Line 24">
            <a:extLst>
              <a:ext uri="{FF2B5EF4-FFF2-40B4-BE49-F238E27FC236}">
                <a16:creationId xmlns:a16="http://schemas.microsoft.com/office/drawing/2014/main" id="{A428A9C9-CF6A-440F-A679-6AB2D91A534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276600"/>
            <a:ext cx="0" cy="914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78">
            <a:extLst>
              <a:ext uri="{FF2B5EF4-FFF2-40B4-BE49-F238E27FC236}">
                <a16:creationId xmlns:a16="http://schemas.microsoft.com/office/drawing/2014/main" id="{D5590FEC-D626-4A15-8569-5383A5771A49}"/>
              </a:ext>
            </a:extLst>
          </p:cNvPr>
          <p:cNvGrpSpPr>
            <a:grpSpLocks/>
          </p:cNvGrpSpPr>
          <p:nvPr/>
        </p:nvGrpSpPr>
        <p:grpSpPr bwMode="auto">
          <a:xfrm>
            <a:off x="5638800" y="2057400"/>
            <a:ext cx="2667000" cy="1752600"/>
            <a:chOff x="3552" y="1296"/>
            <a:chExt cx="1680" cy="1104"/>
          </a:xfrm>
        </p:grpSpPr>
        <p:sp>
          <p:nvSpPr>
            <p:cNvPr id="14400" name="Line 23">
              <a:extLst>
                <a:ext uri="{FF2B5EF4-FFF2-40B4-BE49-F238E27FC236}">
                  <a16:creationId xmlns:a16="http://schemas.microsoft.com/office/drawing/2014/main" id="{FC7CEFF0-015C-4130-913F-603EECB0A8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296"/>
              <a:ext cx="1296" cy="1008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77" name="Text Box 29">
              <a:extLst>
                <a:ext uri="{FF2B5EF4-FFF2-40B4-BE49-F238E27FC236}">
                  <a16:creationId xmlns:a16="http://schemas.microsoft.com/office/drawing/2014/main" id="{27807ACA-28E4-4765-AAA7-FD5F3E6A56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2112"/>
              <a:ext cx="384" cy="288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IS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5678" name="Text Box 30">
            <a:extLst>
              <a:ext uri="{FF2B5EF4-FFF2-40B4-BE49-F238E27FC236}">
                <a16:creationId xmlns:a16="http://schemas.microsoft.com/office/drawing/2014/main" id="{50C2486D-1C95-43CF-978D-7F475D577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37338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679" name="Text Box 31">
            <a:extLst>
              <a:ext uri="{FF2B5EF4-FFF2-40B4-BE49-F238E27FC236}">
                <a16:creationId xmlns:a16="http://schemas.microsoft.com/office/drawing/2014/main" id="{62D4C484-8459-4208-8C6C-AC9FC6A08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2895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C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680" name="Text Box 32">
            <a:extLst>
              <a:ext uri="{FF2B5EF4-FFF2-40B4-BE49-F238E27FC236}">
                <a16:creationId xmlns:a16="http://schemas.microsoft.com/office/drawing/2014/main" id="{18C918B3-0B26-454D-900B-B6617A2DD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590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sz="2000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360" name="Line 41">
            <a:extLst>
              <a:ext uri="{FF2B5EF4-FFF2-40B4-BE49-F238E27FC236}">
                <a16:creationId xmlns:a16="http://schemas.microsoft.com/office/drawing/2014/main" id="{24E55C9B-3A86-469F-97E3-A12C719D22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5400" y="3098800"/>
            <a:ext cx="1143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1" name="Line 42">
            <a:extLst>
              <a:ext uri="{FF2B5EF4-FFF2-40B4-BE49-F238E27FC236}">
                <a16:creationId xmlns:a16="http://schemas.microsoft.com/office/drawing/2014/main" id="{CF3328F2-3722-486D-BFBE-7E0F2998990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124200"/>
            <a:ext cx="0" cy="10668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79">
            <a:extLst>
              <a:ext uri="{FF2B5EF4-FFF2-40B4-BE49-F238E27FC236}">
                <a16:creationId xmlns:a16="http://schemas.microsoft.com/office/drawing/2014/main" id="{32D7D9A8-6775-437A-A0D8-83A32DB55653}"/>
              </a:ext>
            </a:extLst>
          </p:cNvPr>
          <p:cNvGrpSpPr>
            <a:grpSpLocks/>
          </p:cNvGrpSpPr>
          <p:nvPr/>
        </p:nvGrpSpPr>
        <p:grpSpPr bwMode="auto">
          <a:xfrm>
            <a:off x="5076825" y="2819400"/>
            <a:ext cx="1600200" cy="1371600"/>
            <a:chOff x="3198" y="1776"/>
            <a:chExt cx="1008" cy="864"/>
          </a:xfrm>
        </p:grpSpPr>
        <p:sp>
          <p:nvSpPr>
            <p:cNvPr id="14398" name="Line 37">
              <a:extLst>
                <a:ext uri="{FF2B5EF4-FFF2-40B4-BE49-F238E27FC236}">
                  <a16:creationId xmlns:a16="http://schemas.microsoft.com/office/drawing/2014/main" id="{47EB2B01-47B7-4D7A-BE5D-3235C4C32B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98" y="1792"/>
              <a:ext cx="1008" cy="0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9" name="Line 43">
              <a:extLst>
                <a:ext uri="{FF2B5EF4-FFF2-40B4-BE49-F238E27FC236}">
                  <a16:creationId xmlns:a16="http://schemas.microsoft.com/office/drawing/2014/main" id="{2B88ED13-2F3C-4FA0-A16B-7F8FA45219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1776"/>
              <a:ext cx="0" cy="864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5692" name="Text Box 44">
            <a:extLst>
              <a:ext uri="{FF2B5EF4-FFF2-40B4-BE49-F238E27FC236}">
                <a16:creationId xmlns:a16="http://schemas.microsoft.com/office/drawing/2014/main" id="{4BC75558-5548-40CE-B04A-3117ADE3EF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905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LM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55693" name="Text Box 45">
            <a:extLst>
              <a:ext uri="{FF2B5EF4-FFF2-40B4-BE49-F238E27FC236}">
                <a16:creationId xmlns:a16="http://schemas.microsoft.com/office/drawing/2014/main" id="{745A26AB-B0CD-40DC-B6BF-4B01B85C7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3962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80">
            <a:extLst>
              <a:ext uri="{FF2B5EF4-FFF2-40B4-BE49-F238E27FC236}">
                <a16:creationId xmlns:a16="http://schemas.microsoft.com/office/drawing/2014/main" id="{82E37D1B-1BC6-484C-9E0F-D600C647017D}"/>
              </a:ext>
            </a:extLst>
          </p:cNvPr>
          <p:cNvGrpSpPr>
            <a:grpSpLocks/>
          </p:cNvGrpSpPr>
          <p:nvPr/>
        </p:nvGrpSpPr>
        <p:grpSpPr bwMode="auto">
          <a:xfrm>
            <a:off x="4648200" y="2438400"/>
            <a:ext cx="2286000" cy="2209800"/>
            <a:chOff x="2928" y="1536"/>
            <a:chExt cx="1440" cy="1392"/>
          </a:xfrm>
        </p:grpSpPr>
        <p:sp>
          <p:nvSpPr>
            <p:cNvPr id="155667" name="Text Box 19">
              <a:extLst>
                <a:ext uri="{FF2B5EF4-FFF2-40B4-BE49-F238E27FC236}">
                  <a16:creationId xmlns:a16="http://schemas.microsoft.com/office/drawing/2014/main" id="{851BD06A-2FFE-4EB9-9D6A-00AEEA49FA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153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r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55694" name="Text Box 46">
              <a:extLst>
                <a:ext uri="{FF2B5EF4-FFF2-40B4-BE49-F238E27FC236}">
                  <a16:creationId xmlns:a16="http://schemas.microsoft.com/office/drawing/2014/main" id="{69A6E07E-EC49-4641-8B68-C66ACB71B4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264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5695" name="Text Box 47">
            <a:extLst>
              <a:ext uri="{FF2B5EF4-FFF2-40B4-BE49-F238E27FC236}">
                <a16:creationId xmlns:a16="http://schemas.microsoft.com/office/drawing/2014/main" id="{5932E2D5-B8B3-46F5-B2DE-D0A1AE38E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191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696" name="Text Box 48">
            <a:extLst>
              <a:ext uri="{FF2B5EF4-FFF2-40B4-BE49-F238E27FC236}">
                <a16:creationId xmlns:a16="http://schemas.microsoft.com/office/drawing/2014/main" id="{917C15E8-1ECB-4A84-8370-55943F83C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2330450"/>
            <a:ext cx="685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chemeClr val="accent2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55697" name="Text Box 49">
            <a:extLst>
              <a:ext uri="{FF2B5EF4-FFF2-40B4-BE49-F238E27FC236}">
                <a16:creationId xmlns:a16="http://schemas.microsoft.com/office/drawing/2014/main" id="{31E39ACC-4620-49F3-BC7D-91D0D79E65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419600"/>
            <a:ext cx="91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0099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55698" name="Text Box 50">
            <a:extLst>
              <a:ext uri="{FF2B5EF4-FFF2-40B4-BE49-F238E27FC236}">
                <a16:creationId xmlns:a16="http://schemas.microsoft.com/office/drawing/2014/main" id="{AD5BE2A6-8CB5-4059-AD7F-F2825EE46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191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6" name="Group 77">
            <a:extLst>
              <a:ext uri="{FF2B5EF4-FFF2-40B4-BE49-F238E27FC236}">
                <a16:creationId xmlns:a16="http://schemas.microsoft.com/office/drawing/2014/main" id="{3C537A61-1466-49E6-9D3F-074944961CC2}"/>
              </a:ext>
            </a:extLst>
          </p:cNvPr>
          <p:cNvGrpSpPr>
            <a:grpSpLocks/>
          </p:cNvGrpSpPr>
          <p:nvPr/>
        </p:nvGrpSpPr>
        <p:grpSpPr bwMode="auto">
          <a:xfrm>
            <a:off x="2743200" y="2819400"/>
            <a:ext cx="457200" cy="1828800"/>
            <a:chOff x="1728" y="1776"/>
            <a:chExt cx="288" cy="1152"/>
          </a:xfrm>
        </p:grpSpPr>
        <p:sp>
          <p:nvSpPr>
            <p:cNvPr id="14394" name="Line 25">
              <a:extLst>
                <a:ext uri="{FF2B5EF4-FFF2-40B4-BE49-F238E27FC236}">
                  <a16:creationId xmlns:a16="http://schemas.microsoft.com/office/drawing/2014/main" id="{B7FCB904-146A-4099-88FB-A063885291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1776"/>
              <a:ext cx="0" cy="864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99" name="Text Box 51">
              <a:extLst>
                <a:ext uri="{FF2B5EF4-FFF2-40B4-BE49-F238E27FC236}">
                  <a16:creationId xmlns:a16="http://schemas.microsoft.com/office/drawing/2014/main" id="{014BC599-52D1-4470-B27B-0D9D7DC001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2640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4371" name="Arc 52">
            <a:extLst>
              <a:ext uri="{FF2B5EF4-FFF2-40B4-BE49-F238E27FC236}">
                <a16:creationId xmlns:a16="http://schemas.microsoft.com/office/drawing/2014/main" id="{CCB8AA00-E94A-4581-81C8-D6A6FBD4C71C}"/>
              </a:ext>
            </a:extLst>
          </p:cNvPr>
          <p:cNvSpPr>
            <a:spLocks/>
          </p:cNvSpPr>
          <p:nvPr/>
        </p:nvSpPr>
        <p:spPr bwMode="auto">
          <a:xfrm>
            <a:off x="1600200" y="3733800"/>
            <a:ext cx="228600" cy="4572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5701" name="Text Box 53">
            <a:extLst>
              <a:ext uri="{FF2B5EF4-FFF2-40B4-BE49-F238E27FC236}">
                <a16:creationId xmlns:a16="http://schemas.microsoft.com/office/drawing/2014/main" id="{DDA2DDAA-A819-46EF-ABC8-756294852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38100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45</a:t>
            </a:r>
            <a:r>
              <a:rPr lang="en-US" b="1">
                <a:solidFill>
                  <a:schemeClr val="bg2"/>
                </a:solidFill>
                <a:latin typeface="Arial" charset="0"/>
                <a:cs typeface="Arial" charset="0"/>
              </a:rPr>
              <a:t>°</a:t>
            </a:r>
            <a:endParaRPr lang="en-US" b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373" name="Rectangle 54">
            <a:extLst>
              <a:ext uri="{FF2B5EF4-FFF2-40B4-BE49-F238E27FC236}">
                <a16:creationId xmlns:a16="http://schemas.microsoft.com/office/drawing/2014/main" id="{33ADC4C6-A08F-4DA9-958C-F046FFB1C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9050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DAE</a:t>
            </a:r>
            <a:endParaRPr lang="th-TH" altLang="en-US" sz="2400" b="1">
              <a:cs typeface="Angsana New" panose="02020603050405020304" pitchFamily="18" charset="-34"/>
            </a:endParaRPr>
          </a:p>
        </p:txBody>
      </p:sp>
      <p:sp>
        <p:nvSpPr>
          <p:cNvPr id="155703" name="Text Box 55">
            <a:extLst>
              <a:ext uri="{FF2B5EF4-FFF2-40B4-BE49-F238E27FC236}">
                <a16:creationId xmlns:a16="http://schemas.microsoft.com/office/drawing/2014/main" id="{B2D3CC7B-97B6-42C0-BE5E-79271A245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7526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375" name="Line 56">
            <a:extLst>
              <a:ext uri="{FF2B5EF4-FFF2-40B4-BE49-F238E27FC236}">
                <a16:creationId xmlns:a16="http://schemas.microsoft.com/office/drawing/2014/main" id="{8417C5D4-15A3-4811-B69E-A9EEAE68F35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4800600"/>
            <a:ext cx="0" cy="1828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6" name="Line 57">
            <a:extLst>
              <a:ext uri="{FF2B5EF4-FFF2-40B4-BE49-F238E27FC236}">
                <a16:creationId xmlns:a16="http://schemas.microsoft.com/office/drawing/2014/main" id="{1ED59D86-5396-4A8C-83DB-4A63E4998921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6629400"/>
            <a:ext cx="28194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5706" name="Text Box 58">
            <a:extLst>
              <a:ext uri="{FF2B5EF4-FFF2-40B4-BE49-F238E27FC236}">
                <a16:creationId xmlns:a16="http://schemas.microsoft.com/office/drawing/2014/main" id="{855FD60A-A909-41F0-B88E-697D19FA5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419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378" name="Line 59">
            <a:extLst>
              <a:ext uri="{FF2B5EF4-FFF2-40B4-BE49-F238E27FC236}">
                <a16:creationId xmlns:a16="http://schemas.microsoft.com/office/drawing/2014/main" id="{B51DCE21-C307-42DD-BB52-84D11102CC9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5105400"/>
            <a:ext cx="1676400" cy="1295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" name="Group 83">
            <a:extLst>
              <a:ext uri="{FF2B5EF4-FFF2-40B4-BE49-F238E27FC236}">
                <a16:creationId xmlns:a16="http://schemas.microsoft.com/office/drawing/2014/main" id="{4BF993B5-4C12-4CDC-A02F-B1259CFD1BAF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4876800"/>
            <a:ext cx="2286000" cy="1493838"/>
            <a:chOff x="2496" y="3072"/>
            <a:chExt cx="1440" cy="941"/>
          </a:xfrm>
        </p:grpSpPr>
        <p:sp>
          <p:nvSpPr>
            <p:cNvPr id="14392" name="Line 60">
              <a:extLst>
                <a:ext uri="{FF2B5EF4-FFF2-40B4-BE49-F238E27FC236}">
                  <a16:creationId xmlns:a16="http://schemas.microsoft.com/office/drawing/2014/main" id="{6CFA5387-B4B6-4E5F-90C1-8C0DD59609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3072"/>
              <a:ext cx="1056" cy="81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709" name="Text Box 61">
              <a:extLst>
                <a:ext uri="{FF2B5EF4-FFF2-40B4-BE49-F238E27FC236}">
                  <a16:creationId xmlns:a16="http://schemas.microsoft.com/office/drawing/2014/main" id="{8457CC11-D29E-410F-B686-51279BA43B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3744"/>
              <a:ext cx="432" cy="269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sz="2200" b="1" baseline="30000">
                  <a:solidFill>
                    <a:srgbClr val="FF0000"/>
                  </a:solidFill>
                  <a:latin typeface="Verdana" pitchFamily="34" charset="0"/>
                  <a:cs typeface="Angsana New" pitchFamily="18" charset="-34"/>
                </a:rPr>
                <a:t>’</a:t>
              </a:r>
              <a:endParaRPr 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55710" name="Text Box 62">
            <a:extLst>
              <a:ext uri="{FF2B5EF4-FFF2-40B4-BE49-F238E27FC236}">
                <a16:creationId xmlns:a16="http://schemas.microsoft.com/office/drawing/2014/main" id="{3A376B65-5528-4D51-8820-479789C0A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6248400"/>
            <a:ext cx="685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AD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8" name="Group 81">
            <a:extLst>
              <a:ext uri="{FF2B5EF4-FFF2-40B4-BE49-F238E27FC236}">
                <a16:creationId xmlns:a16="http://schemas.microsoft.com/office/drawing/2014/main" id="{D4AA7016-E862-49A8-BE91-3FB00211F2DB}"/>
              </a:ext>
            </a:extLst>
          </p:cNvPr>
          <p:cNvGrpSpPr>
            <a:grpSpLocks/>
          </p:cNvGrpSpPr>
          <p:nvPr/>
        </p:nvGrpSpPr>
        <p:grpSpPr bwMode="auto">
          <a:xfrm>
            <a:off x="3048000" y="5334000"/>
            <a:ext cx="1371600" cy="457200"/>
            <a:chOff x="1920" y="3360"/>
            <a:chExt cx="864" cy="288"/>
          </a:xfrm>
        </p:grpSpPr>
        <p:sp>
          <p:nvSpPr>
            <p:cNvPr id="155676" name="Text Box 28">
              <a:extLst>
                <a:ext uri="{FF2B5EF4-FFF2-40B4-BE49-F238E27FC236}">
                  <a16:creationId xmlns:a16="http://schemas.microsoft.com/office/drawing/2014/main" id="{AE99F895-94C2-41D2-8B14-15DB6043D1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360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latin typeface="Arial" charset="0"/>
                  <a:cs typeface="Angsana New" pitchFamily="18" charset="-34"/>
                </a:rPr>
                <a:t>0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4391" name="Line 66">
              <a:extLst>
                <a:ext uri="{FF2B5EF4-FFF2-40B4-BE49-F238E27FC236}">
                  <a16:creationId xmlns:a16="http://schemas.microsoft.com/office/drawing/2014/main" id="{DC387705-F54A-40D9-961B-5D7AE745CA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08" y="3552"/>
              <a:ext cx="576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5715" name="Text Box 67">
            <a:extLst>
              <a:ext uri="{FF2B5EF4-FFF2-40B4-BE49-F238E27FC236}">
                <a16:creationId xmlns:a16="http://schemas.microsoft.com/office/drawing/2014/main" id="{248633F9-A0CD-4686-AA66-FE36DEC4E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640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5720" name="Rectangle 72">
            <a:extLst>
              <a:ext uri="{FF2B5EF4-FFF2-40B4-BE49-F238E27FC236}">
                <a16:creationId xmlns:a16="http://schemas.microsoft.com/office/drawing/2014/main" id="{EFD74BB4-1AF7-4FE8-BFA4-5946B2DD7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159001"/>
            <a:ext cx="76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 dirty="0">
                <a:solidFill>
                  <a:schemeClr val="accent2"/>
                </a:solidFill>
              </a:rPr>
              <a:t>Y</a:t>
            </a:r>
            <a:r>
              <a:rPr lang="en-US" altLang="en-US" sz="2000" b="1" baseline="-25000" dirty="0">
                <a:solidFill>
                  <a:schemeClr val="accent2"/>
                </a:solidFill>
              </a:rPr>
              <a:t>A</a:t>
            </a:r>
            <a:r>
              <a:rPr lang="en-US" altLang="en-US" sz="2000" b="1" dirty="0">
                <a:solidFill>
                  <a:schemeClr val="accent2"/>
                </a:solidFill>
              </a:rPr>
              <a:t>Y</a:t>
            </a:r>
            <a:r>
              <a:rPr lang="en-US" altLang="en-US" sz="2000" b="1" baseline="-25000" dirty="0">
                <a:solidFill>
                  <a:schemeClr val="accent2"/>
                </a:solidFill>
              </a:rPr>
              <a:t>B</a:t>
            </a:r>
            <a:endParaRPr lang="th-TH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155721" name="Text Box 73">
            <a:extLst>
              <a:ext uri="{FF2B5EF4-FFF2-40B4-BE49-F238E27FC236}">
                <a16:creationId xmlns:a16="http://schemas.microsoft.com/office/drawing/2014/main" id="{EDB3C7BA-9607-488E-94FD-EBBF36945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19600"/>
            <a:ext cx="91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55722" name="Text Box 74">
            <a:extLst>
              <a:ext uri="{FF2B5EF4-FFF2-40B4-BE49-F238E27FC236}">
                <a16:creationId xmlns:a16="http://schemas.microsoft.com/office/drawing/2014/main" id="{4AD5A3B2-3964-4203-87F1-B6C338053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3962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9" name="Group 82">
            <a:extLst>
              <a:ext uri="{FF2B5EF4-FFF2-40B4-BE49-F238E27FC236}">
                <a16:creationId xmlns:a16="http://schemas.microsoft.com/office/drawing/2014/main" id="{4DF0D945-9292-470E-A50A-D58394B9057E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5181600"/>
            <a:ext cx="762000" cy="685800"/>
            <a:chOff x="2688" y="3264"/>
            <a:chExt cx="480" cy="432"/>
          </a:xfrm>
        </p:grpSpPr>
        <p:sp>
          <p:nvSpPr>
            <p:cNvPr id="14388" name="Rectangle 71">
              <a:extLst>
                <a:ext uri="{FF2B5EF4-FFF2-40B4-BE49-F238E27FC236}">
                  <a16:creationId xmlns:a16="http://schemas.microsoft.com/office/drawing/2014/main" id="{4BA7C93C-AD46-4963-9905-9A3780647A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264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  <p:sp>
          <p:nvSpPr>
            <p:cNvPr id="14389" name="Rectangle 75">
              <a:extLst>
                <a:ext uri="{FF2B5EF4-FFF2-40B4-BE49-F238E27FC236}">
                  <a16:creationId xmlns:a16="http://schemas.microsoft.com/office/drawing/2014/main" id="{48221F9D-BCA3-45E7-BA57-07E764971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408"/>
              <a:ext cx="30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rgbClr val="990099"/>
                  </a:solidFill>
                  <a:sym typeface="Symbol" panose="05050102010706020507" pitchFamily="18" charset="2"/>
                </a:rPr>
                <a:t></a:t>
              </a:r>
            </a:p>
          </p:txBody>
        </p:sp>
      </p:grpSp>
      <p:sp>
        <p:nvSpPr>
          <p:cNvPr id="14387" name="Slide Number Placeholder 66">
            <a:extLst>
              <a:ext uri="{FF2B5EF4-FFF2-40B4-BE49-F238E27FC236}">
                <a16:creationId xmlns:a16="http://schemas.microsoft.com/office/drawing/2014/main" id="{3EAF6079-BF83-4567-BBCF-BBE7257F27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9B34957-9CB1-4DBA-ADDB-8E236FB01E91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4" grpId="0"/>
      <p:bldP spid="155680" grpId="0"/>
      <p:bldP spid="155696" grpId="0"/>
      <p:bldP spid="155697" grpId="0"/>
      <p:bldP spid="155720" grpId="0"/>
      <p:bldP spid="1557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2" name="Rectangle 4">
            <a:extLst>
              <a:ext uri="{FF2B5EF4-FFF2-40B4-BE49-F238E27FC236}">
                <a16:creationId xmlns:a16="http://schemas.microsoft.com/office/drawing/2014/main" id="{A3048BF3-634F-455D-BBF6-7B0DB58CB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363" name="Rectangle 5">
            <a:extLst>
              <a:ext uri="{FF2B5EF4-FFF2-40B4-BE49-F238E27FC236}">
                <a16:creationId xmlns:a16="http://schemas.microsoft.com/office/drawing/2014/main" id="{06A6F154-833D-43E5-ADE9-CF246915C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066800"/>
            <a:ext cx="6324600" cy="461963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6600FF"/>
                </a:solidFill>
                <a:cs typeface="Arial" panose="020B0604020202020204" pitchFamily="34" charset="0"/>
              </a:rPr>
              <a:t>EX. Central bank increases bank rate </a:t>
            </a:r>
            <a:endParaRPr lang="th-TH" altLang="en-US" sz="2400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15364" name="Line 54">
            <a:extLst>
              <a:ext uri="{FF2B5EF4-FFF2-40B4-BE49-F238E27FC236}">
                <a16:creationId xmlns:a16="http://schemas.microsoft.com/office/drawing/2014/main" id="{EC7E4A02-9C3F-43F6-A3AC-F8033DF18ED8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2860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5" name="Line 55">
            <a:extLst>
              <a:ext uri="{FF2B5EF4-FFF2-40B4-BE49-F238E27FC236}">
                <a16:creationId xmlns:a16="http://schemas.microsoft.com/office/drawing/2014/main" id="{2A341F90-6695-474A-8A12-6B5E441E6726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42672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6" name="Line 56">
            <a:extLst>
              <a:ext uri="{FF2B5EF4-FFF2-40B4-BE49-F238E27FC236}">
                <a16:creationId xmlns:a16="http://schemas.microsoft.com/office/drawing/2014/main" id="{5D1872E4-6D8F-491A-A135-4AE6E237D09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2860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7" name="Line 57">
            <a:extLst>
              <a:ext uri="{FF2B5EF4-FFF2-40B4-BE49-F238E27FC236}">
                <a16:creationId xmlns:a16="http://schemas.microsoft.com/office/drawing/2014/main" id="{6BC9C25D-6E11-44B0-8D25-4ED3209F42E5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4343400"/>
            <a:ext cx="297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Line 59">
            <a:extLst>
              <a:ext uri="{FF2B5EF4-FFF2-40B4-BE49-F238E27FC236}">
                <a16:creationId xmlns:a16="http://schemas.microsoft.com/office/drawing/2014/main" id="{A4A88A2F-C083-475E-9CD3-EF45A2EAB97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2286000"/>
            <a:ext cx="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Line 60">
            <a:extLst>
              <a:ext uri="{FF2B5EF4-FFF2-40B4-BE49-F238E27FC236}">
                <a16:creationId xmlns:a16="http://schemas.microsoft.com/office/drawing/2014/main" id="{E5093781-AC47-413F-998B-3DD81738A860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590800"/>
            <a:ext cx="2514600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0" name="Line 62">
            <a:extLst>
              <a:ext uri="{FF2B5EF4-FFF2-40B4-BE49-F238E27FC236}">
                <a16:creationId xmlns:a16="http://schemas.microsoft.com/office/drawing/2014/main" id="{C17B17B5-12D9-4836-9D6F-5021A592F9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3276600"/>
            <a:ext cx="13716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5" name="Rectangle 63">
            <a:extLst>
              <a:ext uri="{FF2B5EF4-FFF2-40B4-BE49-F238E27FC236}">
                <a16:creationId xmlns:a16="http://schemas.microsoft.com/office/drawing/2014/main" id="{9E161883-4612-449C-AF2E-CF957F421D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2209800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00FF"/>
                </a:solidFill>
                <a:cs typeface="Arial" panose="020B0604020202020204" pitchFamily="34" charset="0"/>
                <a:sym typeface="Symbol" panose="05050102010706020507" pitchFamily="18" charset="2"/>
              </a:rPr>
              <a:t></a:t>
            </a:r>
          </a:p>
        </p:txBody>
      </p:sp>
      <p:sp>
        <p:nvSpPr>
          <p:cNvPr id="156736" name="Text Box 64">
            <a:extLst>
              <a:ext uri="{FF2B5EF4-FFF2-40B4-BE49-F238E27FC236}">
                <a16:creationId xmlns:a16="http://schemas.microsoft.com/office/drawing/2014/main" id="{6CAD5531-6A7F-46CD-A060-2DC89FE00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2590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37" name="Text Box 65">
            <a:extLst>
              <a:ext uri="{FF2B5EF4-FFF2-40B4-BE49-F238E27FC236}">
                <a16:creationId xmlns:a16="http://schemas.microsoft.com/office/drawing/2014/main" id="{7FA455C9-1827-494C-9C8E-67EAFDB1D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971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A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" name="Group 110">
            <a:extLst>
              <a:ext uri="{FF2B5EF4-FFF2-40B4-BE49-F238E27FC236}">
                <a16:creationId xmlns:a16="http://schemas.microsoft.com/office/drawing/2014/main" id="{0B85089D-7BE3-4403-8AF3-C5F805F6EB16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1905000"/>
            <a:ext cx="685800" cy="2362200"/>
            <a:chOff x="816" y="1200"/>
            <a:chExt cx="432" cy="1488"/>
          </a:xfrm>
        </p:grpSpPr>
        <p:sp>
          <p:nvSpPr>
            <p:cNvPr id="15427" name="Line 58">
              <a:extLst>
                <a:ext uri="{FF2B5EF4-FFF2-40B4-BE49-F238E27FC236}">
                  <a16:creationId xmlns:a16="http://schemas.microsoft.com/office/drawing/2014/main" id="{4F948ECE-5536-4DF3-B1E2-3BDF5121DF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1440"/>
              <a:ext cx="0" cy="124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738" name="Text Box 66">
              <a:extLst>
                <a:ext uri="{FF2B5EF4-FFF2-40B4-BE49-F238E27FC236}">
                  <a16:creationId xmlns:a16="http://schemas.microsoft.com/office/drawing/2014/main" id="{AE3A6626-35EA-4147-909A-42D7BD9A15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1200"/>
              <a:ext cx="4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M</a:t>
              </a:r>
              <a:r>
                <a:rPr lang="en-US" b="1" baseline="30000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s</a:t>
              </a:r>
              <a:r>
                <a:rPr lang="en-US" b="1" baseline="-25000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6739" name="Text Box 67">
            <a:extLst>
              <a:ext uri="{FF2B5EF4-FFF2-40B4-BE49-F238E27FC236}">
                <a16:creationId xmlns:a16="http://schemas.microsoft.com/office/drawing/2014/main" id="{53793F9C-C80C-4A7A-844E-E89E59480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905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M</a:t>
            </a:r>
            <a:r>
              <a:rPr lang="en-US" b="1" baseline="30000" dirty="0">
                <a:latin typeface="Arial" charset="0"/>
                <a:cs typeface="Angsana New" pitchFamily="18" charset="-34"/>
              </a:rPr>
              <a:t>s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40" name="Text Box 68">
            <a:extLst>
              <a:ext uri="{FF2B5EF4-FFF2-40B4-BE49-F238E27FC236}">
                <a16:creationId xmlns:a16="http://schemas.microsoft.com/office/drawing/2014/main" id="{2E75942A-20FC-46BE-A9A1-9B21DF649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9050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111">
            <a:extLst>
              <a:ext uri="{FF2B5EF4-FFF2-40B4-BE49-F238E27FC236}">
                <a16:creationId xmlns:a16="http://schemas.microsoft.com/office/drawing/2014/main" id="{F649088C-60A1-401C-84A3-B61C2365FE01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2590800"/>
            <a:ext cx="1219200" cy="457200"/>
            <a:chOff x="288" y="1632"/>
            <a:chExt cx="768" cy="288"/>
          </a:xfrm>
        </p:grpSpPr>
        <p:sp>
          <p:nvSpPr>
            <p:cNvPr id="15425" name="Line 61">
              <a:extLst>
                <a:ext uri="{FF2B5EF4-FFF2-40B4-BE49-F238E27FC236}">
                  <a16:creationId xmlns:a16="http://schemas.microsoft.com/office/drawing/2014/main" id="{C119CE40-4078-4F23-9B35-5044F50AE9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1824"/>
              <a:ext cx="480" cy="0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741" name="Text Box 69">
              <a:extLst>
                <a:ext uri="{FF2B5EF4-FFF2-40B4-BE49-F238E27FC236}">
                  <a16:creationId xmlns:a16="http://schemas.microsoft.com/office/drawing/2014/main" id="{9A389CA3-F07A-4D53-9DEC-AF7ABB5F47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163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r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6742" name="Text Box 70">
            <a:extLst>
              <a:ext uri="{FF2B5EF4-FFF2-40B4-BE49-F238E27FC236}">
                <a16:creationId xmlns:a16="http://schemas.microsoft.com/office/drawing/2014/main" id="{50A220AA-CC8E-4599-BAD1-805A7086A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971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379" name="Rectangle 71">
            <a:extLst>
              <a:ext uri="{FF2B5EF4-FFF2-40B4-BE49-F238E27FC236}">
                <a16:creationId xmlns:a16="http://schemas.microsoft.com/office/drawing/2014/main" id="{EDEA12C0-22A4-486A-A36C-F63F378A1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743200"/>
            <a:ext cx="38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0000FF"/>
                </a:solidFill>
                <a:cs typeface="Arial" panose="020B0604020202020204" pitchFamily="34" charset="0"/>
              </a:rPr>
              <a:t>↑</a:t>
            </a:r>
          </a:p>
        </p:txBody>
      </p:sp>
      <p:sp>
        <p:nvSpPr>
          <p:cNvPr id="15380" name="Text Box 72">
            <a:extLst>
              <a:ext uri="{FF2B5EF4-FFF2-40B4-BE49-F238E27FC236}">
                <a16:creationId xmlns:a16="http://schemas.microsoft.com/office/drawing/2014/main" id="{1D8E7CC5-8028-4227-9929-CF19DE14F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733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  <a:r>
              <a:rPr lang="en-US" altLang="en-US" sz="2400" b="1" baseline="30000">
                <a:cs typeface="Angsana New" panose="02020603050405020304" pitchFamily="18" charset="-34"/>
              </a:rPr>
              <a:t>d</a:t>
            </a:r>
            <a:endParaRPr lang="en-US" altLang="en-US" sz="2400" b="1">
              <a:cs typeface="Angsana New" panose="02020603050405020304" pitchFamily="18" charset="-34"/>
            </a:endParaRPr>
          </a:p>
        </p:txBody>
      </p:sp>
      <p:sp>
        <p:nvSpPr>
          <p:cNvPr id="15381" name="Text Box 73">
            <a:extLst>
              <a:ext uri="{FF2B5EF4-FFF2-40B4-BE49-F238E27FC236}">
                <a16:creationId xmlns:a16="http://schemas.microsoft.com/office/drawing/2014/main" id="{621C8F09-4B7B-4CE1-BC48-0C50B647E9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038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</a:p>
        </p:txBody>
      </p:sp>
      <p:sp>
        <p:nvSpPr>
          <p:cNvPr id="156746" name="Text Box 74">
            <a:extLst>
              <a:ext uri="{FF2B5EF4-FFF2-40B4-BE49-F238E27FC236}">
                <a16:creationId xmlns:a16="http://schemas.microsoft.com/office/drawing/2014/main" id="{9AB841DC-B763-4C9C-A29E-28B5A70539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4267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47" name="Text Box 75">
            <a:extLst>
              <a:ext uri="{FF2B5EF4-FFF2-40B4-BE49-F238E27FC236}">
                <a16:creationId xmlns:a16="http://schemas.microsoft.com/office/drawing/2014/main" id="{E441D12C-1E51-4452-B5AB-96BF04A7C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267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48" name="Text Box 76">
            <a:extLst>
              <a:ext uri="{FF2B5EF4-FFF2-40B4-BE49-F238E27FC236}">
                <a16:creationId xmlns:a16="http://schemas.microsoft.com/office/drawing/2014/main" id="{9D4AA025-9D04-4998-8DC0-FF051758F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9050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385" name="Line 77">
            <a:extLst>
              <a:ext uri="{FF2B5EF4-FFF2-40B4-BE49-F238E27FC236}">
                <a16:creationId xmlns:a16="http://schemas.microsoft.com/office/drawing/2014/main" id="{0DC1BB15-821F-4B7A-BF04-CDBBF658A8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362200"/>
            <a:ext cx="22098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6" name="Line 79">
            <a:extLst>
              <a:ext uri="{FF2B5EF4-FFF2-40B4-BE49-F238E27FC236}">
                <a16:creationId xmlns:a16="http://schemas.microsoft.com/office/drawing/2014/main" id="{0F4DD6D0-C1D1-428D-B4AC-C6CA744301A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2667000"/>
            <a:ext cx="22860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52" name="Text Box 80">
            <a:extLst>
              <a:ext uri="{FF2B5EF4-FFF2-40B4-BE49-F238E27FC236}">
                <a16:creationId xmlns:a16="http://schemas.microsoft.com/office/drawing/2014/main" id="{DA26F750-4876-4081-A05C-D149501C1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112">
            <a:extLst>
              <a:ext uri="{FF2B5EF4-FFF2-40B4-BE49-F238E27FC236}">
                <a16:creationId xmlns:a16="http://schemas.microsoft.com/office/drawing/2014/main" id="{0087C703-357C-4FEC-AF88-22D897C78920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1981200"/>
            <a:ext cx="2971800" cy="1905000"/>
            <a:chOff x="3408" y="1248"/>
            <a:chExt cx="1872" cy="1200"/>
          </a:xfrm>
        </p:grpSpPr>
        <p:sp>
          <p:nvSpPr>
            <p:cNvPr id="15423" name="Line 78">
              <a:extLst>
                <a:ext uri="{FF2B5EF4-FFF2-40B4-BE49-F238E27FC236}">
                  <a16:creationId xmlns:a16="http://schemas.microsoft.com/office/drawing/2014/main" id="{9BE9EC08-5646-4B2E-A9CF-BDB09E8D01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08" y="1488"/>
              <a:ext cx="1440" cy="960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753" name="Text Box 81">
              <a:extLst>
                <a:ext uri="{FF2B5EF4-FFF2-40B4-BE49-F238E27FC236}">
                  <a16:creationId xmlns:a16="http://schemas.microsoft.com/office/drawing/2014/main" id="{E865916D-DF22-46B9-A9BF-6A222D5EA4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1248"/>
              <a:ext cx="432" cy="32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LM</a:t>
              </a:r>
              <a:r>
                <a:rPr lang="en-US" sz="2800" b="1" baseline="30000">
                  <a:solidFill>
                    <a:srgbClr val="990099"/>
                  </a:solidFill>
                  <a:latin typeface="Verdana" pitchFamily="34" charset="0"/>
                  <a:cs typeface="Angsana New" pitchFamily="18" charset="-34"/>
                </a:rPr>
                <a:t>’</a:t>
              </a:r>
              <a:endParaRPr lang="en-US" sz="2800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56754" name="Text Box 82">
            <a:extLst>
              <a:ext uri="{FF2B5EF4-FFF2-40B4-BE49-F238E27FC236}">
                <a16:creationId xmlns:a16="http://schemas.microsoft.com/office/drawing/2014/main" id="{5C900FAD-F2B9-4B81-A423-7592FE65A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LM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56756" name="Text Box 84">
            <a:extLst>
              <a:ext uri="{FF2B5EF4-FFF2-40B4-BE49-F238E27FC236}">
                <a16:creationId xmlns:a16="http://schemas.microsoft.com/office/drawing/2014/main" id="{3387D96E-5439-49A0-932E-85EF51AE0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8500" y="2547143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↑</a:t>
            </a:r>
            <a:r>
              <a:rPr lang="en-US" b="1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A</a:t>
            </a:r>
            <a:r>
              <a:rPr lang="en-US" b="1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391" name="Line 85">
            <a:extLst>
              <a:ext uri="{FF2B5EF4-FFF2-40B4-BE49-F238E27FC236}">
                <a16:creationId xmlns:a16="http://schemas.microsoft.com/office/drawing/2014/main" id="{707C685C-8BE3-4D3F-9B76-EDE327A97A6C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0" y="3352800"/>
            <a:ext cx="0" cy="990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2" name="Line 87">
            <a:extLst>
              <a:ext uri="{FF2B5EF4-FFF2-40B4-BE49-F238E27FC236}">
                <a16:creationId xmlns:a16="http://schemas.microsoft.com/office/drawing/2014/main" id="{F7896891-3C4C-404A-96E6-F189C7817A9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33528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116">
            <a:extLst>
              <a:ext uri="{FF2B5EF4-FFF2-40B4-BE49-F238E27FC236}">
                <a16:creationId xmlns:a16="http://schemas.microsoft.com/office/drawing/2014/main" id="{BAFA9BE0-A4CE-4853-8C82-39E651F81BD4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3124200"/>
            <a:ext cx="1371600" cy="1219200"/>
            <a:chOff x="3264" y="1968"/>
            <a:chExt cx="864" cy="768"/>
          </a:xfrm>
        </p:grpSpPr>
        <p:sp>
          <p:nvSpPr>
            <p:cNvPr id="15421" name="Line 86">
              <a:extLst>
                <a:ext uri="{FF2B5EF4-FFF2-40B4-BE49-F238E27FC236}">
                  <a16:creationId xmlns:a16="http://schemas.microsoft.com/office/drawing/2014/main" id="{411A8800-5663-4582-9D18-6D79B0222C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8" y="1968"/>
              <a:ext cx="0" cy="768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22" name="Line 88">
              <a:extLst>
                <a:ext uri="{FF2B5EF4-FFF2-40B4-BE49-F238E27FC236}">
                  <a16:creationId xmlns:a16="http://schemas.microsoft.com/office/drawing/2014/main" id="{A99F7E13-5897-4386-944E-A91D0C1DF7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64" y="1968"/>
              <a:ext cx="864" cy="0"/>
            </a:xfrm>
            <a:prstGeom prst="line">
              <a:avLst/>
            </a:prstGeom>
            <a:noFill/>
            <a:ln w="15875">
              <a:solidFill>
                <a:srgbClr val="990099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6762" name="Text Box 90">
            <a:extLst>
              <a:ext uri="{FF2B5EF4-FFF2-40B4-BE49-F238E27FC236}">
                <a16:creationId xmlns:a16="http://schemas.microsoft.com/office/drawing/2014/main" id="{B3E84C7D-1D8F-4C52-8025-9A044AA43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6" name="Group 117">
            <a:extLst>
              <a:ext uri="{FF2B5EF4-FFF2-40B4-BE49-F238E27FC236}">
                <a16:creationId xmlns:a16="http://schemas.microsoft.com/office/drawing/2014/main" id="{DB4271D6-1BA5-447D-AFF8-4CE8DB5AAE06}"/>
              </a:ext>
            </a:extLst>
          </p:cNvPr>
          <p:cNvGrpSpPr>
            <a:grpSpLocks/>
          </p:cNvGrpSpPr>
          <p:nvPr/>
        </p:nvGrpSpPr>
        <p:grpSpPr bwMode="auto">
          <a:xfrm>
            <a:off x="4648200" y="2743200"/>
            <a:ext cx="2133600" cy="2057400"/>
            <a:chOff x="2928" y="1728"/>
            <a:chExt cx="1344" cy="1296"/>
          </a:xfrm>
        </p:grpSpPr>
        <p:sp>
          <p:nvSpPr>
            <p:cNvPr id="156761" name="Text Box 89">
              <a:extLst>
                <a:ext uri="{FF2B5EF4-FFF2-40B4-BE49-F238E27FC236}">
                  <a16:creationId xmlns:a16="http://schemas.microsoft.com/office/drawing/2014/main" id="{C777C971-A447-4B8E-BFF5-153C2038F7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172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r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56763" name="Text Box 91">
              <a:extLst>
                <a:ext uri="{FF2B5EF4-FFF2-40B4-BE49-F238E27FC236}">
                  <a16:creationId xmlns:a16="http://schemas.microsoft.com/office/drawing/2014/main" id="{D7974682-8CA9-4BFA-BA94-1BB4158B1E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4" y="273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56764" name="Text Box 92">
            <a:extLst>
              <a:ext uri="{FF2B5EF4-FFF2-40B4-BE49-F238E27FC236}">
                <a16:creationId xmlns:a16="http://schemas.microsoft.com/office/drawing/2014/main" id="{B67580F6-4B97-48A4-830B-BCC1843CE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343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65" name="Text Box 93">
            <a:extLst>
              <a:ext uri="{FF2B5EF4-FFF2-40B4-BE49-F238E27FC236}">
                <a16:creationId xmlns:a16="http://schemas.microsoft.com/office/drawing/2014/main" id="{0DEAA4EA-511C-44AF-B91B-1B48A72AE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C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66" name="Text Box 94">
            <a:extLst>
              <a:ext uri="{FF2B5EF4-FFF2-40B4-BE49-F238E27FC236}">
                <a16:creationId xmlns:a16="http://schemas.microsoft.com/office/drawing/2014/main" id="{6504FD4C-0B9D-4D12-A4D3-0E5E320A3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4114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399" name="Line 99">
            <a:extLst>
              <a:ext uri="{FF2B5EF4-FFF2-40B4-BE49-F238E27FC236}">
                <a16:creationId xmlns:a16="http://schemas.microsoft.com/office/drawing/2014/main" id="{188F1BA6-6106-4E94-9627-46FFB1D90BC3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48006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0" name="Line 100">
            <a:extLst>
              <a:ext uri="{FF2B5EF4-FFF2-40B4-BE49-F238E27FC236}">
                <a16:creationId xmlns:a16="http://schemas.microsoft.com/office/drawing/2014/main" id="{9362EDDE-809B-4B34-BD57-2EE7E54E9F15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6629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73" name="Text Box 101">
            <a:extLst>
              <a:ext uri="{FF2B5EF4-FFF2-40B4-BE49-F238E27FC236}">
                <a16:creationId xmlns:a16="http://schemas.microsoft.com/office/drawing/2014/main" id="{F4D2CF2C-6A97-433B-BA8D-FC83EFDDD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419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402" name="Line 102">
            <a:extLst>
              <a:ext uri="{FF2B5EF4-FFF2-40B4-BE49-F238E27FC236}">
                <a16:creationId xmlns:a16="http://schemas.microsoft.com/office/drawing/2014/main" id="{9F50DA39-B9C8-4106-9258-C0BC76FCB95E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6200" y="4648200"/>
            <a:ext cx="1676400" cy="1295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" name="Group 125">
            <a:extLst>
              <a:ext uri="{FF2B5EF4-FFF2-40B4-BE49-F238E27FC236}">
                <a16:creationId xmlns:a16="http://schemas.microsoft.com/office/drawing/2014/main" id="{9AB2DF7D-B31F-471C-BA92-55E05F6498F6}"/>
              </a:ext>
            </a:extLst>
          </p:cNvPr>
          <p:cNvGrpSpPr>
            <a:grpSpLocks/>
          </p:cNvGrpSpPr>
          <p:nvPr/>
        </p:nvGrpSpPr>
        <p:grpSpPr bwMode="auto">
          <a:xfrm>
            <a:off x="3733800" y="4876800"/>
            <a:ext cx="2362200" cy="1646238"/>
            <a:chOff x="2352" y="3072"/>
            <a:chExt cx="1488" cy="1037"/>
          </a:xfrm>
        </p:grpSpPr>
        <p:sp>
          <p:nvSpPr>
            <p:cNvPr id="15417" name="Line 103">
              <a:extLst>
                <a:ext uri="{FF2B5EF4-FFF2-40B4-BE49-F238E27FC236}">
                  <a16:creationId xmlns:a16="http://schemas.microsoft.com/office/drawing/2014/main" id="{80E37BF2-EFF6-41A4-B569-99A7B30326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3072"/>
              <a:ext cx="1056" cy="81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776" name="Text Box 104">
              <a:extLst>
                <a:ext uri="{FF2B5EF4-FFF2-40B4-BE49-F238E27FC236}">
                  <a16:creationId xmlns:a16="http://schemas.microsoft.com/office/drawing/2014/main" id="{83DEDE37-C0A8-4DC3-87BB-BF39F5E85F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3840"/>
              <a:ext cx="4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sz="2200" b="1" baseline="30000">
                  <a:solidFill>
                    <a:srgbClr val="FF0000"/>
                  </a:solidFill>
                  <a:latin typeface="Verdana" pitchFamily="34" charset="0"/>
                  <a:cs typeface="Angsana New" pitchFamily="18" charset="-34"/>
                </a:rPr>
                <a:t>’</a:t>
              </a:r>
              <a:endParaRPr 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56777" name="Text Box 105">
            <a:extLst>
              <a:ext uri="{FF2B5EF4-FFF2-40B4-BE49-F238E27FC236}">
                <a16:creationId xmlns:a16="http://schemas.microsoft.com/office/drawing/2014/main" id="{5E245781-0E7A-4027-B729-C45CB3583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5715000"/>
            <a:ext cx="685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AD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5405" name="Text Box 106">
            <a:extLst>
              <a:ext uri="{FF2B5EF4-FFF2-40B4-BE49-F238E27FC236}">
                <a16:creationId xmlns:a16="http://schemas.microsoft.com/office/drawing/2014/main" id="{784EA766-B53B-46F2-9F0D-7EEED6CDE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334000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b="1">
              <a:solidFill>
                <a:srgbClr val="FF3399"/>
              </a:solidFill>
              <a:cs typeface="Angsana New" panose="02020603050405020304" pitchFamily="18" charset="-34"/>
              <a:sym typeface="Symbol" panose="05050102010706020507" pitchFamily="18" charset="2"/>
            </a:endParaRPr>
          </a:p>
        </p:txBody>
      </p:sp>
      <p:grpSp>
        <p:nvGrpSpPr>
          <p:cNvPr id="15406" name="Group 123">
            <a:extLst>
              <a:ext uri="{FF2B5EF4-FFF2-40B4-BE49-F238E27FC236}">
                <a16:creationId xmlns:a16="http://schemas.microsoft.com/office/drawing/2014/main" id="{F26B1BCD-4034-4930-8306-FC66C9696AB9}"/>
              </a:ext>
            </a:extLst>
          </p:cNvPr>
          <p:cNvGrpSpPr>
            <a:grpSpLocks/>
          </p:cNvGrpSpPr>
          <p:nvPr/>
        </p:nvGrpSpPr>
        <p:grpSpPr bwMode="auto">
          <a:xfrm>
            <a:off x="2971800" y="5334000"/>
            <a:ext cx="2057400" cy="457200"/>
            <a:chOff x="1872" y="3360"/>
            <a:chExt cx="1296" cy="288"/>
          </a:xfrm>
        </p:grpSpPr>
        <p:sp>
          <p:nvSpPr>
            <p:cNvPr id="156769" name="Text Box 97">
              <a:extLst>
                <a:ext uri="{FF2B5EF4-FFF2-40B4-BE49-F238E27FC236}">
                  <a16:creationId xmlns:a16="http://schemas.microsoft.com/office/drawing/2014/main" id="{D22A1744-98C6-48B8-AD2B-13E7DEC98B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3360"/>
              <a:ext cx="416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latin typeface="Arial" charset="0"/>
                  <a:cs typeface="Angsana New" pitchFamily="18" charset="-34"/>
                </a:rPr>
                <a:t>0</a:t>
              </a:r>
              <a:endPara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5416" name="Line 107">
              <a:extLst>
                <a:ext uri="{FF2B5EF4-FFF2-40B4-BE49-F238E27FC236}">
                  <a16:creationId xmlns:a16="http://schemas.microsoft.com/office/drawing/2014/main" id="{FEA216FD-934E-42F4-82A0-FA68A1FC3C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08" y="3552"/>
              <a:ext cx="960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6780" name="Text Box 108">
            <a:extLst>
              <a:ext uri="{FF2B5EF4-FFF2-40B4-BE49-F238E27FC236}">
                <a16:creationId xmlns:a16="http://schemas.microsoft.com/office/drawing/2014/main" id="{530BA7A9-065B-4B25-8BF5-3C0DF2D1BE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640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86" name="Text Box 114">
            <a:extLst>
              <a:ext uri="{FF2B5EF4-FFF2-40B4-BE49-F238E27FC236}">
                <a16:creationId xmlns:a16="http://schemas.microsoft.com/office/drawing/2014/main" id="{50287AA3-FE22-4E1F-85E5-78B2307CA8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2667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sz="2000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6793" name="Line 121">
            <a:extLst>
              <a:ext uri="{FF2B5EF4-FFF2-40B4-BE49-F238E27FC236}">
                <a16:creationId xmlns:a16="http://schemas.microsoft.com/office/drawing/2014/main" id="{004693A3-448F-4120-8CA4-D8CD0D4EF7B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77000" y="4876800"/>
            <a:ext cx="381000" cy="0"/>
          </a:xfrm>
          <a:prstGeom prst="line">
            <a:avLst/>
          </a:prstGeom>
          <a:noFill/>
          <a:ln w="19050">
            <a:solidFill>
              <a:srgbClr val="800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124">
            <a:extLst>
              <a:ext uri="{FF2B5EF4-FFF2-40B4-BE49-F238E27FC236}">
                <a16:creationId xmlns:a16="http://schemas.microsoft.com/office/drawing/2014/main" id="{8876198A-15F3-44B2-912B-E534CD88F759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5105400"/>
            <a:ext cx="762000" cy="457200"/>
            <a:chOff x="2640" y="3120"/>
            <a:chExt cx="480" cy="288"/>
          </a:xfrm>
        </p:grpSpPr>
        <p:sp>
          <p:nvSpPr>
            <p:cNvPr id="15413" name="Rectangle 109">
              <a:extLst>
                <a:ext uri="{FF2B5EF4-FFF2-40B4-BE49-F238E27FC236}">
                  <a16:creationId xmlns:a16="http://schemas.microsoft.com/office/drawing/2014/main" id="{8B6CAA75-ACBE-4B2E-A686-F33EFFC6FF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0" y="3120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  <p:sp>
          <p:nvSpPr>
            <p:cNvPr id="15414" name="Line 122">
              <a:extLst>
                <a:ext uri="{FF2B5EF4-FFF2-40B4-BE49-F238E27FC236}">
                  <a16:creationId xmlns:a16="http://schemas.microsoft.com/office/drawing/2014/main" id="{ED1B886F-C95F-4CE7-86B7-BC589E2C33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07" y="3408"/>
              <a:ext cx="240" cy="0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11" name="Slide Number Placeholder 67">
            <a:extLst>
              <a:ext uri="{FF2B5EF4-FFF2-40B4-BE49-F238E27FC236}">
                <a16:creationId xmlns:a16="http://schemas.microsoft.com/office/drawing/2014/main" id="{FCBF6D94-6F7F-46E2-BD2D-2098BE16FD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A8CBF4A-CDFB-439D-901F-B0749588DDFC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70" name="Rectangle 2">
            <a:extLst>
              <a:ext uri="{FF2B5EF4-FFF2-40B4-BE49-F238E27FC236}">
                <a16:creationId xmlns:a16="http://schemas.microsoft.com/office/drawing/2014/main" id="{13EAFF88-527D-4F51-9E4E-56682C2906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latin typeface="+mn-lt"/>
              </a:rPr>
              <a:t>8.1.3 </a:t>
            </a:r>
            <a:r>
              <a:rPr lang="en-US" b="1" dirty="0">
                <a:latin typeface="+mn-lt"/>
                <a:cs typeface="Angsana New" pitchFamily="18" charset="-34"/>
              </a:rPr>
              <a:t>Shift of</a:t>
            </a:r>
            <a:r>
              <a:rPr lang="th-TH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  <a:cs typeface="Angsana New" pitchFamily="18" charset="-34"/>
              </a:rPr>
              <a:t>AD</a:t>
            </a:r>
            <a:r>
              <a:rPr lang="th-TH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  <a:cs typeface="Angsana New" pitchFamily="18" charset="-34"/>
              </a:rPr>
              <a:t>curve</a:t>
            </a:r>
            <a:endParaRPr lang="th-TH" b="1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6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  <p:bldP spid="156736" grpId="0"/>
      <p:bldP spid="156746" grpId="0"/>
      <p:bldP spid="156756" grpId="0"/>
      <p:bldP spid="1567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>
            <a:extLst>
              <a:ext uri="{FF2B5EF4-FFF2-40B4-BE49-F238E27FC236}">
                <a16:creationId xmlns:a16="http://schemas.microsoft.com/office/drawing/2014/main" id="{F64C100E-3E8B-4DDB-A984-7AF2E8D6FC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8.2 Aggregate Supply (AS)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16387" name="Rectangle 4">
            <a:extLst>
              <a:ext uri="{FF2B5EF4-FFF2-40B4-BE49-F238E27FC236}">
                <a16:creationId xmlns:a16="http://schemas.microsoft.com/office/drawing/2014/main" id="{4030A730-07AA-4BE5-A344-C19B9CE12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7702" name="Rectangle 6">
            <a:extLst>
              <a:ext uri="{FF2B5EF4-FFF2-40B4-BE49-F238E27FC236}">
                <a16:creationId xmlns:a16="http://schemas.microsoft.com/office/drawing/2014/main" id="{F3FC706A-3C84-477B-B6EC-7816CD50C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1752600"/>
            <a:ext cx="7315200" cy="2185988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336600"/>
                </a:solidFill>
                <a:cs typeface="Angsana New" panose="02020603050405020304" pitchFamily="18" charset="-34"/>
              </a:rPr>
              <a:t>Aggregate Supply</a:t>
            </a:r>
            <a:r>
              <a:rPr lang="en-US" altLang="en-US" sz="3200">
                <a:solidFill>
                  <a:srgbClr val="6600FF"/>
                </a:solidFill>
                <a:cs typeface="Angsana New" panose="02020603050405020304" pitchFamily="18" charset="-34"/>
              </a:rPr>
              <a:t>: shows the relationship between supply of gross output </a:t>
            </a: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(Y) </a:t>
            </a:r>
            <a:r>
              <a:rPr lang="en-US" altLang="en-US" sz="3200">
                <a:solidFill>
                  <a:srgbClr val="6600FF"/>
                </a:solidFill>
              </a:rPr>
              <a:t>at every price level </a:t>
            </a:r>
            <a:r>
              <a:rPr lang="en-US" altLang="en-US" sz="3200" b="1">
                <a:solidFill>
                  <a:srgbClr val="FF0000"/>
                </a:solidFill>
              </a:rPr>
              <a:t>(P)</a:t>
            </a:r>
            <a:endParaRPr lang="th-TH" altLang="en-US" sz="3200" b="1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4000" b="1">
              <a:solidFill>
                <a:srgbClr val="FF3399"/>
              </a:solidFill>
              <a:cs typeface="Angsana New" panose="02020603050405020304" pitchFamily="18" charset="-34"/>
            </a:endParaRPr>
          </a:p>
        </p:txBody>
      </p:sp>
      <p:sp>
        <p:nvSpPr>
          <p:cNvPr id="16389" name="Slide Number Placeholder 4">
            <a:extLst>
              <a:ext uri="{FF2B5EF4-FFF2-40B4-BE49-F238E27FC236}">
                <a16:creationId xmlns:a16="http://schemas.microsoft.com/office/drawing/2014/main" id="{4A26826D-A66A-4372-BB1F-5F79310F9F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C49CF12-2BE2-4D45-8C49-D985FBA2BEA5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7B2D7314-F148-47C1-AF93-D6F7F1933B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391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8.2.1 </a:t>
            </a:r>
            <a:r>
              <a:rPr lang="en-US" dirty="0">
                <a:cs typeface="Angsana New" pitchFamily="18" charset="-34"/>
              </a:rPr>
              <a:t>Short Run AS </a:t>
            </a:r>
            <a:r>
              <a:rPr lang="en-US" dirty="0">
                <a:cs typeface="Angsana New" pitchFamily="18" charset="-34"/>
                <a:sym typeface="Symbol" pitchFamily="18" charset="2"/>
              </a:rPr>
              <a:t> SRAS)</a:t>
            </a:r>
          </a:p>
        </p:txBody>
      </p:sp>
      <p:sp useBgFill="1">
        <p:nvSpPr>
          <p:cNvPr id="17411" name="Rectangle 4">
            <a:extLst>
              <a:ext uri="{FF2B5EF4-FFF2-40B4-BE49-F238E27FC236}">
                <a16:creationId xmlns:a16="http://schemas.microsoft.com/office/drawing/2014/main" id="{0A55418B-3018-4F95-9139-9584C4369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8725" name="Rectangle 5">
            <a:extLst>
              <a:ext uri="{FF2B5EF4-FFF2-40B4-BE49-F238E27FC236}">
                <a16:creationId xmlns:a16="http://schemas.microsoft.com/office/drawing/2014/main" id="{4259E859-16FD-47D9-9F5D-F53D27909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990600"/>
            <a:ext cx="1676400" cy="46196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u="sng">
                <a:solidFill>
                  <a:srgbClr val="990033"/>
                </a:solidFill>
                <a:cs typeface="Angsana New" panose="02020603050405020304" pitchFamily="18" charset="-34"/>
              </a:rPr>
              <a:t>Assumption</a:t>
            </a:r>
            <a:endParaRPr lang="th-TH" altLang="en-US" sz="2400" u="sng">
              <a:solidFill>
                <a:srgbClr val="990033"/>
              </a:solidFill>
              <a:cs typeface="Arial" panose="020B0604020202020204" pitchFamily="34" charset="0"/>
            </a:endParaRPr>
          </a:p>
        </p:txBody>
      </p:sp>
      <p:sp>
        <p:nvSpPr>
          <p:cNvPr id="158726" name="Rectangle 6">
            <a:extLst>
              <a:ext uri="{FF2B5EF4-FFF2-40B4-BE49-F238E27FC236}">
                <a16:creationId xmlns:a16="http://schemas.microsoft.com/office/drawing/2014/main" id="{8F641D8D-975B-4797-AD15-399718E01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9906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58727" name="Rectangle 7">
            <a:extLst>
              <a:ext uri="{FF2B5EF4-FFF2-40B4-BE49-F238E27FC236}">
                <a16:creationId xmlns:a16="http://schemas.microsoft.com/office/drawing/2014/main" id="{12E4922B-EA25-485A-97E3-2F8E3183B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990600"/>
            <a:ext cx="6781800" cy="83026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In short run, economy is </a:t>
            </a:r>
            <a:r>
              <a:rPr lang="en-US" altLang="en-US" sz="2400">
                <a:solidFill>
                  <a:srgbClr val="FF0000"/>
                </a:solidFill>
                <a:cs typeface="Angsana New" panose="02020603050405020304" pitchFamily="18" charset="-34"/>
              </a:rPr>
              <a:t>not</a:t>
            </a: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 at full employment level (use all factors of production)</a:t>
            </a:r>
            <a:endParaRPr lang="th-TH" altLang="en-US" sz="3200" b="1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158728" name="Rectangle 8">
            <a:extLst>
              <a:ext uri="{FF2B5EF4-FFF2-40B4-BE49-F238E27FC236}">
                <a16:creationId xmlns:a16="http://schemas.microsoft.com/office/drawing/2014/main" id="{8AC2DE53-FD96-4212-BDA3-3E807879F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1336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58729" name="Rectangle 9">
            <a:extLst>
              <a:ext uri="{FF2B5EF4-FFF2-40B4-BE49-F238E27FC236}">
                <a16:creationId xmlns:a16="http://schemas.microsoft.com/office/drawing/2014/main" id="{370404DD-181D-4798-851E-0CB8A37A8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057400"/>
            <a:ext cx="6781800" cy="107791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sz="2400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In short run, prices of factors of production do not change much.</a:t>
            </a:r>
            <a:r>
              <a:rPr lang="en-US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endParaRPr lang="th-TH" altLang="en-US" sz="3200" b="1">
              <a:solidFill>
                <a:schemeClr val="accent2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58731" name="Rectangle 11">
            <a:extLst>
              <a:ext uri="{FF2B5EF4-FFF2-40B4-BE49-F238E27FC236}">
                <a16:creationId xmlns:a16="http://schemas.microsoft.com/office/drawing/2014/main" id="{8A6F1DF2-4926-4B76-9D7B-DF56BEF38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276600"/>
            <a:ext cx="8915400" cy="255428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Suppose producers need to use more factors of production, such as labor, but some people are still unemployed.</a:t>
            </a:r>
            <a:endParaRPr lang="th-TH" altLang="en-US" sz="3200" b="1">
              <a:solidFill>
                <a:srgbClr val="006600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80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r>
              <a:rPr lang="th-TH" altLang="en-US" sz="3200" b="1">
                <a:solidFill>
                  <a:srgbClr val="008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sz="2400">
                <a:solidFill>
                  <a:srgbClr val="008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Labor cannot request for higher wage that much because some people are still unemployed, so employers can employ other people</a:t>
            </a:r>
            <a:endParaRPr lang="th-TH" altLang="en-US" sz="3200" b="1">
              <a:solidFill>
                <a:srgbClr val="008000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r>
              <a:rPr lang="th-TH" altLang="en-US" sz="32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b="1">
                <a:solidFill>
                  <a:srgbClr val="FF000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wage</a:t>
            </a:r>
            <a:r>
              <a:rPr lang="en-US" altLang="en-US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may</a:t>
            </a:r>
            <a:endParaRPr lang="th-TH" altLang="en-US" b="1" u="sng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58732" name="Rectangle 12">
            <a:extLst>
              <a:ext uri="{FF2B5EF4-FFF2-40B4-BE49-F238E27FC236}">
                <a16:creationId xmlns:a16="http://schemas.microsoft.com/office/drawing/2014/main" id="{661473A6-57AC-4423-8A94-960B0A349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5257800"/>
            <a:ext cx="381000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not change that much</a:t>
            </a:r>
            <a:endParaRPr lang="th-TH" altLang="en-US">
              <a:solidFill>
                <a:schemeClr val="accent2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7419" name="Slide Number Placeholder 11">
            <a:extLst>
              <a:ext uri="{FF2B5EF4-FFF2-40B4-BE49-F238E27FC236}">
                <a16:creationId xmlns:a16="http://schemas.microsoft.com/office/drawing/2014/main" id="{2E119527-ADAA-4254-BA54-6EBF068514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63165B9-49B1-45D6-9172-0688229F053E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5A7F9EE-5F63-4867-A46C-0D75780118CF}"/>
              </a:ext>
            </a:extLst>
          </p:cNvPr>
          <p:cNvCxnSpPr/>
          <p:nvPr/>
        </p:nvCxnSpPr>
        <p:spPr>
          <a:xfrm>
            <a:off x="2590800" y="5715000"/>
            <a:ext cx="4038600" cy="158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5" grpId="0" animBg="1"/>
      <p:bldP spid="158726" grpId="0"/>
      <p:bldP spid="158727" grpId="0" animBg="1"/>
      <p:bldP spid="158728" grpId="0"/>
      <p:bldP spid="158729" grpId="0" animBg="1"/>
      <p:bldP spid="158731" grpId="0" animBg="1"/>
      <p:bldP spid="1587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8" name="Rectangle 4">
            <a:extLst>
              <a:ext uri="{FF2B5EF4-FFF2-40B4-BE49-F238E27FC236}">
                <a16:creationId xmlns:a16="http://schemas.microsoft.com/office/drawing/2014/main" id="{EFAA42B7-5486-491C-A40C-D8928D99D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49" name="Rectangle 5">
            <a:extLst>
              <a:ext uri="{FF2B5EF4-FFF2-40B4-BE49-F238E27FC236}">
                <a16:creationId xmlns:a16="http://schemas.microsoft.com/office/drawing/2014/main" id="{9F2D79FE-0435-4DA5-B2DF-62CD0306FF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/>
              <a:t>8.2.1 Short Run AS </a:t>
            </a:r>
            <a:r>
              <a:rPr lang="en-US" b="1" dirty="0">
                <a:sym typeface="Symbol" pitchFamily="18" charset="2"/>
              </a:rPr>
              <a:t> SRAS)</a:t>
            </a:r>
          </a:p>
        </p:txBody>
      </p:sp>
      <p:sp>
        <p:nvSpPr>
          <p:cNvPr id="159750" name="Rectangle 6">
            <a:extLst>
              <a:ext uri="{FF2B5EF4-FFF2-40B4-BE49-F238E27FC236}">
                <a16:creationId xmlns:a16="http://schemas.microsoft.com/office/drawing/2014/main" id="{8D6E4E6C-720D-4128-AFDB-26065F6D2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990600"/>
            <a:ext cx="1676400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u="sng">
                <a:solidFill>
                  <a:srgbClr val="990000"/>
                </a:solidFill>
                <a:cs typeface="Angsana New" panose="02020603050405020304" pitchFamily="18" charset="-34"/>
              </a:rPr>
              <a:t>In short run</a:t>
            </a:r>
            <a:endParaRPr lang="th-TH" altLang="en-US" sz="2400" u="sng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159751" name="Rectangle 7">
            <a:extLst>
              <a:ext uri="{FF2B5EF4-FFF2-40B4-BE49-F238E27FC236}">
                <a16:creationId xmlns:a16="http://schemas.microsoft.com/office/drawing/2014/main" id="{2AEA0D97-F25D-48B8-BE9D-A377472D2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6002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59752" name="Text Box 8">
            <a:extLst>
              <a:ext uri="{FF2B5EF4-FFF2-40B4-BE49-F238E27FC236}">
                <a16:creationId xmlns:a16="http://schemas.microsoft.com/office/drawing/2014/main" id="{8BE32064-8518-42EA-8FD1-4CF27F7E2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981200" cy="584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996600"/>
                </a:solidFill>
                <a:cs typeface="Angsana New" panose="02020603050405020304" pitchFamily="18" charset="-34"/>
              </a:rPr>
              <a:t>When</a:t>
            </a:r>
            <a:r>
              <a:rPr lang="th-TH" altLang="en-US">
                <a:solidFill>
                  <a:srgbClr val="9966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↑↑↑</a:t>
            </a:r>
          </a:p>
        </p:txBody>
      </p:sp>
      <p:sp>
        <p:nvSpPr>
          <p:cNvPr id="159753" name="AutoShape 9">
            <a:extLst>
              <a:ext uri="{FF2B5EF4-FFF2-40B4-BE49-F238E27FC236}">
                <a16:creationId xmlns:a16="http://schemas.microsoft.com/office/drawing/2014/main" id="{0784986B-EC82-4A25-B6F7-2DC74B961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752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54" name="Text Box 10">
            <a:extLst>
              <a:ext uri="{FF2B5EF4-FFF2-40B4-BE49-F238E27FC236}">
                <a16:creationId xmlns:a16="http://schemas.microsoft.com/office/drawing/2014/main" id="{76F737C0-8665-42BF-86C9-2298CE8B8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524000"/>
            <a:ext cx="685800" cy="106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 u="sng">
                <a:solidFill>
                  <a:srgbClr val="996600"/>
                </a:solidFill>
                <a:cs typeface="Angsana New" panose="02020603050405020304" pitchFamily="18" charset="-34"/>
              </a:rPr>
              <a:t>W</a:t>
            </a:r>
            <a:endParaRPr lang="en-US" altLang="en-US" sz="3200" b="1" u="sng">
              <a:solidFill>
                <a:srgbClr val="996600"/>
              </a:solidFill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endParaRPr lang="en-US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59757" name="AutoShape 13">
            <a:extLst>
              <a:ext uri="{FF2B5EF4-FFF2-40B4-BE49-F238E27FC236}">
                <a16:creationId xmlns:a16="http://schemas.microsoft.com/office/drawing/2014/main" id="{52DACCA3-0890-4E30-9F4F-73B75C7FA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1524000"/>
            <a:ext cx="1447800" cy="1066800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58" name="Rectangle 14">
            <a:extLst>
              <a:ext uri="{FF2B5EF4-FFF2-40B4-BE49-F238E27FC236}">
                <a16:creationId xmlns:a16="http://schemas.microsoft.com/office/drawing/2014/main" id="{B7A5E4C9-3CBC-45C0-848C-DF14223BE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524000"/>
            <a:ext cx="38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</a:t>
            </a:r>
            <a:endParaRPr lang="th-TH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59759" name="Rectangle 15">
            <a:extLst>
              <a:ext uri="{FF2B5EF4-FFF2-40B4-BE49-F238E27FC236}">
                <a16:creationId xmlns:a16="http://schemas.microsoft.com/office/drawing/2014/main" id="{0A6A5943-18A6-4A83-9D12-DF51C5DF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1981200"/>
            <a:ext cx="793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↑↑↑</a:t>
            </a:r>
            <a:endParaRPr lang="th-TH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59763" name="AutoShape 19">
            <a:extLst>
              <a:ext uri="{FF2B5EF4-FFF2-40B4-BE49-F238E27FC236}">
                <a16:creationId xmlns:a16="http://schemas.microsoft.com/office/drawing/2014/main" id="{6A397390-E31F-4C6B-AA11-59CF03B26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228600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64" name="Rectangle 20">
            <a:extLst>
              <a:ext uri="{FF2B5EF4-FFF2-40B4-BE49-F238E27FC236}">
                <a16:creationId xmlns:a16="http://schemas.microsoft.com/office/drawing/2014/main" id="{7FF2B677-E4B4-4D92-90E4-2C0E448AD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1447800"/>
            <a:ext cx="2743200" cy="7699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Demand for factors of production</a:t>
            </a:r>
            <a:endParaRPr lang="th-TH" altLang="en-US" sz="2200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59766" name="AutoShape 22">
            <a:extLst>
              <a:ext uri="{FF2B5EF4-FFF2-40B4-BE49-F238E27FC236}">
                <a16:creationId xmlns:a16="http://schemas.microsoft.com/office/drawing/2014/main" id="{E89E6C52-84B7-4A50-BC06-B86EC6B7A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365760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67" name="AutoShape 23">
            <a:extLst>
              <a:ext uri="{FF2B5EF4-FFF2-40B4-BE49-F238E27FC236}">
                <a16:creationId xmlns:a16="http://schemas.microsoft.com/office/drawing/2014/main" id="{BA14EFC2-826D-4C96-9EF2-3B466BFAC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68" name="AutoShape 24">
            <a:extLst>
              <a:ext uri="{FF2B5EF4-FFF2-40B4-BE49-F238E27FC236}">
                <a16:creationId xmlns:a16="http://schemas.microsoft.com/office/drawing/2014/main" id="{C0D8F9AE-CFF5-4F13-BDD0-63480ED2B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1524000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69" name="Rectangle 25">
            <a:extLst>
              <a:ext uri="{FF2B5EF4-FFF2-40B4-BE49-F238E27FC236}">
                <a16:creationId xmlns:a16="http://schemas.microsoft.com/office/drawing/2014/main" id="{4C68ED43-0697-4CDB-B3D6-F4D05C4E0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743200"/>
            <a:ext cx="25908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Use of factors of production</a:t>
            </a:r>
            <a:endParaRPr lang="th-TH" altLang="en-US" sz="2400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59770" name="Rectangle 26">
            <a:extLst>
              <a:ext uri="{FF2B5EF4-FFF2-40B4-BE49-F238E27FC236}">
                <a16:creationId xmlns:a16="http://schemas.microsoft.com/office/drawing/2014/main" id="{26D29079-8B5E-4307-B8B6-69AB525F7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4114800"/>
            <a:ext cx="2133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Production of G&amp;S</a:t>
            </a:r>
            <a:endParaRPr lang="th-TH" altLang="en-US" sz="2400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59771" name="Rectangle 27">
            <a:extLst>
              <a:ext uri="{FF2B5EF4-FFF2-40B4-BE49-F238E27FC236}">
                <a16:creationId xmlns:a16="http://schemas.microsoft.com/office/drawing/2014/main" id="{630FF5E1-5433-47F5-A971-49A9FA7A4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5638800"/>
            <a:ext cx="2362200" cy="4619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6600FF"/>
                </a:solidFill>
                <a:latin typeface="+mn-lt"/>
                <a:ea typeface="Batang" pitchFamily="18" charset="-127"/>
                <a:cs typeface="Angsana New" pitchFamily="18" charset="-34"/>
              </a:rPr>
              <a:t>Gross output (Y)</a:t>
            </a:r>
            <a:endParaRPr lang="th-TH" dirty="0">
              <a:solidFill>
                <a:srgbClr val="9966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159772" name="AutoShape 28">
            <a:extLst>
              <a:ext uri="{FF2B5EF4-FFF2-40B4-BE49-F238E27FC236}">
                <a16:creationId xmlns:a16="http://schemas.microsoft.com/office/drawing/2014/main" id="{C86031B4-ED50-4067-83A4-092FF848A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510540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73" name="AutoShape 29">
            <a:extLst>
              <a:ext uri="{FF2B5EF4-FFF2-40B4-BE49-F238E27FC236}">
                <a16:creationId xmlns:a16="http://schemas.microsoft.com/office/drawing/2014/main" id="{FFD80FE8-E5C3-4E3C-B83C-02B74230C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0600" y="5638800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74" name="AutoShape 30">
            <a:extLst>
              <a:ext uri="{FF2B5EF4-FFF2-40B4-BE49-F238E27FC236}">
                <a16:creationId xmlns:a16="http://schemas.microsoft.com/office/drawing/2014/main" id="{696F2F6F-E1DE-457D-8D98-9A574F668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4267200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75" name="AutoShape 31">
            <a:extLst>
              <a:ext uri="{FF2B5EF4-FFF2-40B4-BE49-F238E27FC236}">
                <a16:creationId xmlns:a16="http://schemas.microsoft.com/office/drawing/2014/main" id="{52AF87EE-E98F-4FAC-ADA7-3E4491385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0" y="2895600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77" name="AutoShape 33">
            <a:extLst>
              <a:ext uri="{FF2B5EF4-FFF2-40B4-BE49-F238E27FC236}">
                <a16:creationId xmlns:a16="http://schemas.microsoft.com/office/drawing/2014/main" id="{308EBA66-3A4F-4043-9FC8-DA65C82FF2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572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59778" name="Text Box 34">
            <a:extLst>
              <a:ext uri="{FF2B5EF4-FFF2-40B4-BE49-F238E27FC236}">
                <a16:creationId xmlns:a16="http://schemas.microsoft.com/office/drawing/2014/main" id="{BBC69404-FBF3-411E-AF35-EE81FED2E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419600"/>
            <a:ext cx="914400" cy="579438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59780" name="Text Box 36">
            <a:extLst>
              <a:ext uri="{FF2B5EF4-FFF2-40B4-BE49-F238E27FC236}">
                <a16:creationId xmlns:a16="http://schemas.microsoft.com/office/drawing/2014/main" id="{0EF74AA9-695E-491F-8BBF-121043EB8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419600"/>
            <a:ext cx="914400" cy="579438"/>
          </a:xfrm>
          <a:prstGeom prst="rect">
            <a:avLst/>
          </a:prstGeom>
          <a:solidFill>
            <a:srgbClr val="CCFF66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59781" name="Text Box 37">
            <a:extLst>
              <a:ext uri="{FF2B5EF4-FFF2-40B4-BE49-F238E27FC236}">
                <a16:creationId xmlns:a16="http://schemas.microsoft.com/office/drawing/2014/main" id="{601626FD-AA31-4DB5-8CEB-4D122C9CD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5181600"/>
            <a:ext cx="3581400" cy="64135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00CC"/>
                </a:solidFill>
                <a:cs typeface="Angsana New" panose="02020603050405020304" pitchFamily="18" charset="-34"/>
              </a:rPr>
              <a:t>Slope of SRAS is</a:t>
            </a:r>
            <a:r>
              <a:rPr lang="en-US" altLang="en-US">
                <a:solidFill>
                  <a:srgbClr val="9900CC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3600" b="1">
                <a:solidFill>
                  <a:srgbClr val="FF0000"/>
                </a:solidFill>
                <a:cs typeface="Angsana New" panose="02020603050405020304" pitchFamily="18" charset="-34"/>
              </a:rPr>
              <a:t>+</a:t>
            </a:r>
          </a:p>
        </p:txBody>
      </p:sp>
      <p:sp>
        <p:nvSpPr>
          <p:cNvPr id="159782" name="AutoShape 38">
            <a:extLst>
              <a:ext uri="{FF2B5EF4-FFF2-40B4-BE49-F238E27FC236}">
                <a16:creationId xmlns:a16="http://schemas.microsoft.com/office/drawing/2014/main" id="{67CFC47F-22B1-4A8D-89CA-3C196903E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228600" cy="4572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9485" name="Slide Number Placeholder 28">
            <a:extLst>
              <a:ext uri="{FF2B5EF4-FFF2-40B4-BE49-F238E27FC236}">
                <a16:creationId xmlns:a16="http://schemas.microsoft.com/office/drawing/2014/main" id="{D8338310-C6F1-4401-93D2-CED8F03C1E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DBB8236-B46E-4F32-A988-5C21D413E2B4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9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9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5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59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159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59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9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9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"/>
                                        <p:tgtEl>
                                          <p:spTgt spid="159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159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9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9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500"/>
                                        <p:tgtEl>
                                          <p:spTgt spid="159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59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59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159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159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15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59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59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0" grpId="0" animBg="1"/>
      <p:bldP spid="159751" grpId="0"/>
      <p:bldP spid="159752" grpId="0" animBg="1"/>
      <p:bldP spid="159753" grpId="0" animBg="1"/>
      <p:bldP spid="159754" grpId="0" animBg="1"/>
      <p:bldP spid="159757" grpId="0" animBg="1"/>
      <p:bldP spid="159758" grpId="0"/>
      <p:bldP spid="159759" grpId="0"/>
      <p:bldP spid="159763" grpId="0" animBg="1"/>
      <p:bldP spid="159764" grpId="0" animBg="1"/>
      <p:bldP spid="159766" grpId="0" animBg="1"/>
      <p:bldP spid="159767" grpId="0" animBg="1"/>
      <p:bldP spid="159768" grpId="0" animBg="1"/>
      <p:bldP spid="159769" grpId="0" animBg="1"/>
      <p:bldP spid="159770" grpId="0" animBg="1"/>
      <p:bldP spid="159771" grpId="0" animBg="1"/>
      <p:bldP spid="159772" grpId="0" animBg="1"/>
      <p:bldP spid="159773" grpId="0" animBg="1"/>
      <p:bldP spid="159774" grpId="0" animBg="1"/>
      <p:bldP spid="159775" grpId="0" animBg="1"/>
      <p:bldP spid="159777" grpId="0" animBg="1"/>
      <p:bldP spid="159778" grpId="0" animBg="1"/>
      <p:bldP spid="159780" grpId="0" animBg="1"/>
      <p:bldP spid="159781" grpId="0" animBg="1"/>
      <p:bldP spid="159782" grpId="0" animBg="1"/>
      <p:bldP spid="15978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3DE81B89-F16D-41C5-A9F0-76AC819BE0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/>
              <a:t>Mixed school </a:t>
            </a:r>
            <a:r>
              <a:rPr lang="en-US" sz="3200" b="1" dirty="0">
                <a:cs typeface="Angsana New" pitchFamily="18" charset="-34"/>
              </a:rPr>
              <a:t>SRAS, and its’ increasing slope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0483" name="Rectangle 3">
            <a:extLst>
              <a:ext uri="{FF2B5EF4-FFF2-40B4-BE49-F238E27FC236}">
                <a16:creationId xmlns:a16="http://schemas.microsoft.com/office/drawing/2014/main" id="{CD3EBE34-7802-4CDA-A507-695AA8D59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8900" name="Text Box 4">
            <a:extLst>
              <a:ext uri="{FF2B5EF4-FFF2-40B4-BE49-F238E27FC236}">
                <a16:creationId xmlns:a16="http://schemas.microsoft.com/office/drawing/2014/main" id="{83727E07-F2DA-4712-BD8C-18E981DE0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524000"/>
            <a:ext cx="1219200" cy="51911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u="sng">
                <a:solidFill>
                  <a:srgbClr val="9900CC"/>
                </a:solidFill>
                <a:cs typeface="Angsana New" panose="02020603050405020304" pitchFamily="18" charset="-34"/>
              </a:rPr>
              <a:t>Note</a:t>
            </a:r>
            <a:r>
              <a:rPr lang="en-US" altLang="en-US" b="1">
                <a:solidFill>
                  <a:srgbClr val="006666"/>
                </a:solidFill>
                <a:cs typeface="Angsana New" panose="02020603050405020304" pitchFamily="18" charset="-34"/>
              </a:rPr>
              <a:t> </a:t>
            </a:r>
          </a:p>
        </p:txBody>
      </p:sp>
      <p:sp>
        <p:nvSpPr>
          <p:cNvPr id="208901" name="Rectangle 5">
            <a:extLst>
              <a:ext uri="{FF2B5EF4-FFF2-40B4-BE49-F238E27FC236}">
                <a16:creationId xmlns:a16="http://schemas.microsoft.com/office/drawing/2014/main" id="{2D1D841A-2A91-4441-BBCF-35D62AADA7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5240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208902" name="Rectangle 6">
            <a:extLst>
              <a:ext uri="{FF2B5EF4-FFF2-40B4-BE49-F238E27FC236}">
                <a16:creationId xmlns:a16="http://schemas.microsoft.com/office/drawing/2014/main" id="{6DE0A274-2A1E-4DAB-80ED-D6DC6A6CC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473200"/>
            <a:ext cx="11715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u="sng">
                <a:solidFill>
                  <a:srgbClr val="CC0000"/>
                </a:solidFill>
                <a:sym typeface="Symbol" panose="05050102010706020507" pitchFamily="18" charset="2"/>
              </a:rPr>
              <a:t>SRAS</a:t>
            </a:r>
            <a:endParaRPr lang="th-TH" altLang="en-US" b="1" u="sng">
              <a:solidFill>
                <a:srgbClr val="CC0000"/>
              </a:solidFill>
              <a:sym typeface="Symbol" panose="05050102010706020507" pitchFamily="18" charset="2"/>
            </a:endParaRPr>
          </a:p>
        </p:txBody>
      </p:sp>
      <p:sp>
        <p:nvSpPr>
          <p:cNvPr id="208903" name="Line 7">
            <a:extLst>
              <a:ext uri="{FF2B5EF4-FFF2-40B4-BE49-F238E27FC236}">
                <a16:creationId xmlns:a16="http://schemas.microsoft.com/office/drawing/2014/main" id="{AF3F81B3-8563-4D80-BC82-91CF62CD32F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2590800"/>
            <a:ext cx="0" cy="2819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04" name="Line 8">
            <a:extLst>
              <a:ext uri="{FF2B5EF4-FFF2-40B4-BE49-F238E27FC236}">
                <a16:creationId xmlns:a16="http://schemas.microsoft.com/office/drawing/2014/main" id="{CDAE7653-F76F-449C-A9A4-4E5ACD5BC0F9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410200"/>
            <a:ext cx="4495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05" name="Text Box 9">
            <a:extLst>
              <a:ext uri="{FF2B5EF4-FFF2-40B4-BE49-F238E27FC236}">
                <a16:creationId xmlns:a16="http://schemas.microsoft.com/office/drawing/2014/main" id="{6D640EDF-0845-410C-9ADC-D8D9EFCCE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419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06" name="Text Box 10">
            <a:extLst>
              <a:ext uri="{FF2B5EF4-FFF2-40B4-BE49-F238E27FC236}">
                <a16:creationId xmlns:a16="http://schemas.microsoft.com/office/drawing/2014/main" id="{80156132-8B2C-4A1C-8D54-A336D52F9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</a:t>
            </a:r>
            <a:endParaRPr lang="en-US" b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07" name="Text Box 11">
            <a:extLst>
              <a:ext uri="{FF2B5EF4-FFF2-40B4-BE49-F238E27FC236}">
                <a16:creationId xmlns:a16="http://schemas.microsoft.com/office/drawing/2014/main" id="{C79C3822-6B54-4998-B3AD-B5D3CDB01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08" name="Line 12">
            <a:extLst>
              <a:ext uri="{FF2B5EF4-FFF2-40B4-BE49-F238E27FC236}">
                <a16:creationId xmlns:a16="http://schemas.microsoft.com/office/drawing/2014/main" id="{0A68F7E1-04B5-4ADE-8A9D-D87D78F0E148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667000"/>
            <a:ext cx="0" cy="1143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09" name="Arc 13">
            <a:extLst>
              <a:ext uri="{FF2B5EF4-FFF2-40B4-BE49-F238E27FC236}">
                <a16:creationId xmlns:a16="http://schemas.microsoft.com/office/drawing/2014/main" id="{BFCF3082-22C6-4E2A-BAE4-23E5B429B016}"/>
              </a:ext>
            </a:extLst>
          </p:cNvPr>
          <p:cNvSpPr>
            <a:spLocks/>
          </p:cNvSpPr>
          <p:nvPr/>
        </p:nvSpPr>
        <p:spPr bwMode="auto">
          <a:xfrm flipV="1">
            <a:off x="2667000" y="3733800"/>
            <a:ext cx="2667000" cy="11430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910" name="Line 14">
            <a:extLst>
              <a:ext uri="{FF2B5EF4-FFF2-40B4-BE49-F238E27FC236}">
                <a16:creationId xmlns:a16="http://schemas.microsoft.com/office/drawing/2014/main" id="{218ADF72-FAC3-4F2A-85B5-212DAA2204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810000"/>
            <a:ext cx="3048000" cy="0"/>
          </a:xfrm>
          <a:prstGeom prst="line">
            <a:avLst/>
          </a:prstGeom>
          <a:noFill/>
          <a:ln w="15875">
            <a:solidFill>
              <a:srgbClr val="008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1" name="Line 15">
            <a:extLst>
              <a:ext uri="{FF2B5EF4-FFF2-40B4-BE49-F238E27FC236}">
                <a16:creationId xmlns:a16="http://schemas.microsoft.com/office/drawing/2014/main" id="{6BCD9F41-0BAF-409A-BD90-DEE8E33810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581400"/>
            <a:ext cx="3048000" cy="0"/>
          </a:xfrm>
          <a:prstGeom prst="line">
            <a:avLst/>
          </a:prstGeom>
          <a:noFill/>
          <a:ln w="15875">
            <a:solidFill>
              <a:schemeClr val="bg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2" name="Line 16">
            <a:extLst>
              <a:ext uri="{FF2B5EF4-FFF2-40B4-BE49-F238E27FC236}">
                <a16:creationId xmlns:a16="http://schemas.microsoft.com/office/drawing/2014/main" id="{F9CAE238-4A85-4D40-8273-A8C8E0F68435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810000"/>
            <a:ext cx="0" cy="1600200"/>
          </a:xfrm>
          <a:prstGeom prst="line">
            <a:avLst/>
          </a:prstGeom>
          <a:noFill/>
          <a:ln w="15875">
            <a:solidFill>
              <a:srgbClr val="008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3" name="Line 17">
            <a:extLst>
              <a:ext uri="{FF2B5EF4-FFF2-40B4-BE49-F238E27FC236}">
                <a16:creationId xmlns:a16="http://schemas.microsoft.com/office/drawing/2014/main" id="{677FC94D-B8E3-4473-BFAD-8FCEDFA8FB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267200"/>
            <a:ext cx="2743200" cy="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4" name="Line 18">
            <a:extLst>
              <a:ext uri="{FF2B5EF4-FFF2-40B4-BE49-F238E27FC236}">
                <a16:creationId xmlns:a16="http://schemas.microsoft.com/office/drawing/2014/main" id="{6BCBC534-2F95-4FC9-B152-2F7CB8C109D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495800"/>
            <a:ext cx="2362200" cy="0"/>
          </a:xfrm>
          <a:prstGeom prst="line">
            <a:avLst/>
          </a:prstGeom>
          <a:noFill/>
          <a:ln w="15875">
            <a:solidFill>
              <a:srgbClr val="8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5" name="Line 19">
            <a:extLst>
              <a:ext uri="{FF2B5EF4-FFF2-40B4-BE49-F238E27FC236}">
                <a16:creationId xmlns:a16="http://schemas.microsoft.com/office/drawing/2014/main" id="{7F8E533C-2ACF-467B-9B99-E2D2B55C6CD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724400"/>
            <a:ext cx="1676400" cy="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6" name="Line 20">
            <a:extLst>
              <a:ext uri="{FF2B5EF4-FFF2-40B4-BE49-F238E27FC236}">
                <a16:creationId xmlns:a16="http://schemas.microsoft.com/office/drawing/2014/main" id="{1AB0C680-315C-4BE0-BC69-5B360C5A7AF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267200"/>
            <a:ext cx="0" cy="114300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7" name="Line 21">
            <a:extLst>
              <a:ext uri="{FF2B5EF4-FFF2-40B4-BE49-F238E27FC236}">
                <a16:creationId xmlns:a16="http://schemas.microsoft.com/office/drawing/2014/main" id="{C6543D82-FAAA-468B-902A-3DBCEF7EBB0A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8200" y="4495800"/>
            <a:ext cx="0" cy="914400"/>
          </a:xfrm>
          <a:prstGeom prst="line">
            <a:avLst/>
          </a:prstGeom>
          <a:noFill/>
          <a:ln w="15875">
            <a:solidFill>
              <a:srgbClr val="8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8" name="Line 22">
            <a:extLst>
              <a:ext uri="{FF2B5EF4-FFF2-40B4-BE49-F238E27FC236}">
                <a16:creationId xmlns:a16="http://schemas.microsoft.com/office/drawing/2014/main" id="{2AF417D5-79C7-4419-A717-735BB1E3E3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4724400"/>
            <a:ext cx="0" cy="68580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9" name="Text Box 23">
            <a:extLst>
              <a:ext uri="{FF2B5EF4-FFF2-40B4-BE49-F238E27FC236}">
                <a16:creationId xmlns:a16="http://schemas.microsoft.com/office/drawing/2014/main" id="{7C24420C-F6C4-41B9-8A28-5B3263882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191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33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990033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0" name="Text Box 24">
            <a:extLst>
              <a:ext uri="{FF2B5EF4-FFF2-40B4-BE49-F238E27FC236}">
                <a16:creationId xmlns:a16="http://schemas.microsoft.com/office/drawing/2014/main" id="{D620B0DE-1A58-4229-961F-C62BD1A64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886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1" name="Text Box 25">
            <a:extLst>
              <a:ext uri="{FF2B5EF4-FFF2-40B4-BE49-F238E27FC236}">
                <a16:creationId xmlns:a16="http://schemas.microsoft.com/office/drawing/2014/main" id="{1AB44528-52F0-4BF5-A2F3-19D5B61AF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3</a:t>
            </a:r>
            <a:endParaRPr lang="en-US" b="1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2" name="Text Box 26">
            <a:extLst>
              <a:ext uri="{FF2B5EF4-FFF2-40B4-BE49-F238E27FC236}">
                <a16:creationId xmlns:a16="http://schemas.microsoft.com/office/drawing/2014/main" id="{F23CF851-1DEB-4A04-95ED-14B304CBE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276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</a:t>
            </a:r>
            <a:endParaRPr lang="en-US" b="1" dirty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3" name="Rectangle 27">
            <a:extLst>
              <a:ext uri="{FF2B5EF4-FFF2-40B4-BE49-F238E27FC236}">
                <a16:creationId xmlns:a16="http://schemas.microsoft.com/office/drawing/2014/main" id="{F106D156-648F-4342-AD56-4B6C94539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133600"/>
            <a:ext cx="1031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  <a:sym typeface="Symbol" panose="05050102010706020507" pitchFamily="18" charset="2"/>
              </a:rPr>
              <a:t>SRAS</a:t>
            </a:r>
            <a:endParaRPr lang="th-TH" altLang="en-US" sz="2400" b="1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sp>
        <p:nvSpPr>
          <p:cNvPr id="208924" name="Text Box 28">
            <a:extLst>
              <a:ext uri="{FF2B5EF4-FFF2-40B4-BE49-F238E27FC236}">
                <a16:creationId xmlns:a16="http://schemas.microsoft.com/office/drawing/2014/main" id="{D6E4F2FE-F44D-4687-B8C5-1F4A50B9D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5" name="Text Box 29">
            <a:extLst>
              <a:ext uri="{FF2B5EF4-FFF2-40B4-BE49-F238E27FC236}">
                <a16:creationId xmlns:a16="http://schemas.microsoft.com/office/drawing/2014/main" id="{64D5CB6D-2D1F-46A7-BB0F-6E68C951B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33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990033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6" name="Text Box 30">
            <a:extLst>
              <a:ext uri="{FF2B5EF4-FFF2-40B4-BE49-F238E27FC236}">
                <a16:creationId xmlns:a16="http://schemas.microsoft.com/office/drawing/2014/main" id="{ED5BE291-905C-41CE-855B-31AAEEE849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7" name="Text Box 31">
            <a:extLst>
              <a:ext uri="{FF2B5EF4-FFF2-40B4-BE49-F238E27FC236}">
                <a16:creationId xmlns:a16="http://schemas.microsoft.com/office/drawing/2014/main" id="{084351FF-9ED3-45E5-A548-406978CD2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3</a:t>
            </a:r>
            <a:endParaRPr lang="en-US" b="1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8" name="Text Box 32">
            <a:extLst>
              <a:ext uri="{FF2B5EF4-FFF2-40B4-BE49-F238E27FC236}">
                <a16:creationId xmlns:a16="http://schemas.microsoft.com/office/drawing/2014/main" id="{B281B8E3-CB02-41BA-A86B-23702A7EC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209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513" name="Slide Number Placeholder 32">
            <a:extLst>
              <a:ext uri="{FF2B5EF4-FFF2-40B4-BE49-F238E27FC236}">
                <a16:creationId xmlns:a16="http://schemas.microsoft.com/office/drawing/2014/main" id="{B4E254BC-91D0-410B-8AC1-C7A6C393FB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57EEB2E-11BC-40A9-8113-3DDAD6518A6F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8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8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08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20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20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0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8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0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20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20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0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0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500"/>
                                        <p:tgtEl>
                                          <p:spTgt spid="20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20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0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0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208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"/>
                                        <p:tgtEl>
                                          <p:spTgt spid="208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0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0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3" dur="500"/>
                                        <p:tgtEl>
                                          <p:spTgt spid="208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08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20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0" grpId="0" animBg="1"/>
      <p:bldP spid="208901" grpId="0"/>
      <p:bldP spid="208902" grpId="0"/>
      <p:bldP spid="208905" grpId="0"/>
      <p:bldP spid="208906" grpId="0"/>
      <p:bldP spid="208907" grpId="0"/>
      <p:bldP spid="208919" grpId="0"/>
      <p:bldP spid="208920" grpId="0"/>
      <p:bldP spid="208921" grpId="0"/>
      <p:bldP spid="208922" grpId="0"/>
      <p:bldP spid="208923" grpId="0"/>
      <p:bldP spid="208924" grpId="0"/>
      <p:bldP spid="208925" grpId="0"/>
      <p:bldP spid="208926" grpId="0"/>
      <p:bldP spid="208927" grpId="0"/>
      <p:bldP spid="2089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008841A8-7E86-45B4-B14F-E49D6ABA7E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/>
              <a:t>8.2.2 </a:t>
            </a:r>
            <a:r>
              <a:rPr lang="en-US" b="1" dirty="0">
                <a:cs typeface="Angsana New" pitchFamily="18" charset="-34"/>
              </a:rPr>
              <a:t>Long Run AS, LRAS)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7" name="Rectangle 4">
            <a:extLst>
              <a:ext uri="{FF2B5EF4-FFF2-40B4-BE49-F238E27FC236}">
                <a16:creationId xmlns:a16="http://schemas.microsoft.com/office/drawing/2014/main" id="{51722A5A-DDBA-4263-AA1C-8E0C7B981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0773" name="Rectangle 5">
            <a:extLst>
              <a:ext uri="{FF2B5EF4-FFF2-40B4-BE49-F238E27FC236}">
                <a16:creationId xmlns:a16="http://schemas.microsoft.com/office/drawing/2014/main" id="{8484BA6C-6B4C-451B-93B7-322673C7A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914400"/>
            <a:ext cx="1676400" cy="461963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u="sng">
                <a:solidFill>
                  <a:srgbClr val="6600FF"/>
                </a:solidFill>
                <a:cs typeface="Angsana New" panose="02020603050405020304" pitchFamily="18" charset="-34"/>
              </a:rPr>
              <a:t>Assumption</a:t>
            </a:r>
            <a:endParaRPr lang="th-TH" altLang="en-US" sz="2400" u="sng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160774" name="Rectangle 6">
            <a:extLst>
              <a:ext uri="{FF2B5EF4-FFF2-40B4-BE49-F238E27FC236}">
                <a16:creationId xmlns:a16="http://schemas.microsoft.com/office/drawing/2014/main" id="{3081E28F-DECB-41B7-ADE5-965F81244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9144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60775" name="Rectangle 7">
            <a:extLst>
              <a:ext uri="{FF2B5EF4-FFF2-40B4-BE49-F238E27FC236}">
                <a16:creationId xmlns:a16="http://schemas.microsoft.com/office/drawing/2014/main" id="{61EE652F-7EB5-4CCB-9210-AC0EF5B46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914400"/>
            <a:ext cx="64008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6600FF"/>
                </a:solidFill>
                <a:cs typeface="Angsana New" panose="02020603050405020304" pitchFamily="18" charset="-34"/>
              </a:rPr>
              <a:t>In long run, economy is at full employment level.</a:t>
            </a:r>
            <a:endParaRPr lang="th-TH" altLang="en-US" sz="3200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60776" name="Rectangle 8">
            <a:extLst>
              <a:ext uri="{FF2B5EF4-FFF2-40B4-BE49-F238E27FC236}">
                <a16:creationId xmlns:a16="http://schemas.microsoft.com/office/drawing/2014/main" id="{F225D903-279E-412B-AA74-214AAE8E7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0574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60777" name="Rectangle 9">
            <a:extLst>
              <a:ext uri="{FF2B5EF4-FFF2-40B4-BE49-F238E27FC236}">
                <a16:creationId xmlns:a16="http://schemas.microsoft.com/office/drawing/2014/main" id="{6BA0481A-38DD-4CC2-BB07-3E668968A1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0"/>
            <a:ext cx="6019800" cy="830263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2400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sz="2400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In long run, prices of factors of production can change a lot</a:t>
            </a:r>
            <a:endParaRPr lang="th-TH" altLang="en-US" sz="2400">
              <a:solidFill>
                <a:srgbClr val="6600FF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0778" name="Rectangle 10">
            <a:extLst>
              <a:ext uri="{FF2B5EF4-FFF2-40B4-BE49-F238E27FC236}">
                <a16:creationId xmlns:a16="http://schemas.microsoft.com/office/drawing/2014/main" id="{BAEF1D21-52B7-47B8-A60F-EDECB971F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" y="3352800"/>
            <a:ext cx="9029700" cy="2308225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Suppose producers need more factors of production, such as labor, but all labor are already employed.</a:t>
            </a:r>
            <a:endParaRPr lang="th-TH" altLang="en-US" sz="2400"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008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sz="2400">
                <a:solidFill>
                  <a:srgbClr val="008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Labor can request for higher wage (D. for labor &gt; S. of labor)</a:t>
            </a:r>
            <a:endParaRPr lang="th-TH" altLang="en-US" sz="3200" b="1">
              <a:solidFill>
                <a:srgbClr val="008000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800" b="1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∴ </a:t>
            </a:r>
            <a:r>
              <a:rPr lang="en-US" altLang="en-US" b="1">
                <a:solidFill>
                  <a:srgbClr val="FF000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Wage may</a:t>
            </a:r>
            <a:r>
              <a:rPr lang="th-TH" altLang="en-US" b="1">
                <a:solidFill>
                  <a:srgbClr val="99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</a:p>
        </p:txBody>
      </p:sp>
      <p:sp>
        <p:nvSpPr>
          <p:cNvPr id="160779" name="Line 11">
            <a:extLst>
              <a:ext uri="{FF2B5EF4-FFF2-40B4-BE49-F238E27FC236}">
                <a16:creationId xmlns:a16="http://schemas.microsoft.com/office/drawing/2014/main" id="{07487463-6B77-44F7-8358-C9AD1085E7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5618163"/>
            <a:ext cx="35814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0780" name="Text Box 12">
            <a:extLst>
              <a:ext uri="{FF2B5EF4-FFF2-40B4-BE49-F238E27FC236}">
                <a16:creationId xmlns:a16="http://schemas.microsoft.com/office/drawing/2014/main" id="{C1A08070-C811-4A00-85CB-E304289BD5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4488" y="5094288"/>
            <a:ext cx="213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accent2"/>
                </a:solidFill>
                <a:cs typeface="Angsana New" panose="02020603050405020304" pitchFamily="18" charset="-34"/>
              </a:rPr>
              <a:t>change a lot </a:t>
            </a:r>
          </a:p>
        </p:txBody>
      </p:sp>
      <p:sp>
        <p:nvSpPr>
          <p:cNvPr id="21516" name="Slide Number Placeholder 11">
            <a:extLst>
              <a:ext uri="{FF2B5EF4-FFF2-40B4-BE49-F238E27FC236}">
                <a16:creationId xmlns:a16="http://schemas.microsoft.com/office/drawing/2014/main" id="{A73BB4B7-D1C0-4368-8282-B5FC85A801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A598BE0-A37F-461E-93AE-93B3FBDC492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3" grpId="0" animBg="1"/>
      <p:bldP spid="160774" grpId="0"/>
      <p:bldP spid="160775" grpId="0" animBg="1"/>
      <p:bldP spid="160776" grpId="0"/>
      <p:bldP spid="160777" grpId="0" animBg="1"/>
      <p:bldP spid="160778" grpId="0" animBg="1"/>
      <p:bldP spid="1607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>
            <a:extLst>
              <a:ext uri="{FF2B5EF4-FFF2-40B4-BE49-F238E27FC236}">
                <a16:creationId xmlns:a16="http://schemas.microsoft.com/office/drawing/2014/main" id="{02B285BA-8F2B-4336-8562-DD4AF54528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8.2.2 </a:t>
            </a:r>
            <a:r>
              <a:rPr lang="en-US" dirty="0">
                <a:cs typeface="Angsana New" pitchFamily="18" charset="-34"/>
              </a:rPr>
              <a:t>Long Run AS, LRAS</a:t>
            </a:r>
            <a:endParaRPr lang="th-TH" dirty="0">
              <a:cs typeface="Angsana New" pitchFamily="18" charset="-34"/>
            </a:endParaRPr>
          </a:p>
        </p:txBody>
      </p:sp>
      <p:sp useBgFill="1">
        <p:nvSpPr>
          <p:cNvPr id="22531" name="Rectangle 4">
            <a:extLst>
              <a:ext uri="{FF2B5EF4-FFF2-40B4-BE49-F238E27FC236}">
                <a16:creationId xmlns:a16="http://schemas.microsoft.com/office/drawing/2014/main" id="{F4EA3A5E-F7F2-4BCC-AD78-B0E4A1A25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797" name="Rectangle 5">
            <a:extLst>
              <a:ext uri="{FF2B5EF4-FFF2-40B4-BE49-F238E27FC236}">
                <a16:creationId xmlns:a16="http://schemas.microsoft.com/office/drawing/2014/main" id="{62FE57FE-DE1B-423C-A204-296CCF0EB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066800"/>
            <a:ext cx="190500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u="sng">
                <a:solidFill>
                  <a:srgbClr val="990033"/>
                </a:solidFill>
                <a:cs typeface="Angsana New" panose="02020603050405020304" pitchFamily="18" charset="-34"/>
              </a:rPr>
              <a:t>In long run</a:t>
            </a:r>
            <a:endParaRPr lang="th-TH" altLang="en-US" b="1" u="sng">
              <a:solidFill>
                <a:srgbClr val="990033"/>
              </a:solidFill>
              <a:cs typeface="Arial" panose="020B0604020202020204" pitchFamily="34" charset="0"/>
            </a:endParaRPr>
          </a:p>
        </p:txBody>
      </p:sp>
      <p:sp>
        <p:nvSpPr>
          <p:cNvPr id="161798" name="Rectangle 6">
            <a:extLst>
              <a:ext uri="{FF2B5EF4-FFF2-40B4-BE49-F238E27FC236}">
                <a16:creationId xmlns:a16="http://schemas.microsoft.com/office/drawing/2014/main" id="{2E7B2D03-5156-482C-939E-654948A46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7526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161799" name="Text Box 7">
            <a:extLst>
              <a:ext uri="{FF2B5EF4-FFF2-40B4-BE49-F238E27FC236}">
                <a16:creationId xmlns:a16="http://schemas.microsoft.com/office/drawing/2014/main" id="{38FDD893-76EB-44AE-A0EA-8C9DAA478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676400"/>
            <a:ext cx="2057400" cy="584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996600"/>
                </a:solidFill>
                <a:cs typeface="Angsana New" panose="02020603050405020304" pitchFamily="18" charset="-34"/>
              </a:rPr>
              <a:t>When</a:t>
            </a:r>
            <a:r>
              <a:rPr lang="th-TH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↑↑↑</a:t>
            </a:r>
          </a:p>
        </p:txBody>
      </p:sp>
      <p:sp>
        <p:nvSpPr>
          <p:cNvPr id="161800" name="AutoShape 8">
            <a:extLst>
              <a:ext uri="{FF2B5EF4-FFF2-40B4-BE49-F238E27FC236}">
                <a16:creationId xmlns:a16="http://schemas.microsoft.com/office/drawing/2014/main" id="{4A4C1EF5-3A59-441C-B53C-2D968BA93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801" name="Text Box 9">
            <a:extLst>
              <a:ext uri="{FF2B5EF4-FFF2-40B4-BE49-F238E27FC236}">
                <a16:creationId xmlns:a16="http://schemas.microsoft.com/office/drawing/2014/main" id="{3C089E1E-D242-4E4E-9395-8EAAD65F7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1600200"/>
            <a:ext cx="685800" cy="106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 u="sng">
                <a:solidFill>
                  <a:srgbClr val="996600"/>
                </a:solidFill>
                <a:cs typeface="Angsana New" panose="02020603050405020304" pitchFamily="18" charset="-34"/>
              </a:rPr>
              <a:t>W</a:t>
            </a:r>
            <a:endParaRPr lang="en-US" altLang="en-US" sz="3200" b="1" u="sng">
              <a:solidFill>
                <a:srgbClr val="996600"/>
              </a:solidFill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endParaRPr lang="en-US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61802" name="AutoShape 10">
            <a:extLst>
              <a:ext uri="{FF2B5EF4-FFF2-40B4-BE49-F238E27FC236}">
                <a16:creationId xmlns:a16="http://schemas.microsoft.com/office/drawing/2014/main" id="{18DAB3CE-B394-460D-BA53-C9BB40A77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600200"/>
            <a:ext cx="1447800" cy="1066800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804" name="Rectangle 12">
            <a:extLst>
              <a:ext uri="{FF2B5EF4-FFF2-40B4-BE49-F238E27FC236}">
                <a16:creationId xmlns:a16="http://schemas.microsoft.com/office/drawing/2014/main" id="{07ED7E11-0A32-41BB-8888-10ADF71C1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2057400"/>
            <a:ext cx="793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↑↑↑</a:t>
            </a:r>
            <a:endParaRPr lang="th-TH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61806" name="AutoShape 14">
            <a:extLst>
              <a:ext uri="{FF2B5EF4-FFF2-40B4-BE49-F238E27FC236}">
                <a16:creationId xmlns:a16="http://schemas.microsoft.com/office/drawing/2014/main" id="{BCB18801-B992-4D32-9842-5707F71FD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2819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807" name="Rectangle 15">
            <a:extLst>
              <a:ext uri="{FF2B5EF4-FFF2-40B4-BE49-F238E27FC236}">
                <a16:creationId xmlns:a16="http://schemas.microsoft.com/office/drawing/2014/main" id="{0BC4CB6E-25F7-40A9-8175-CE555E6C4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1371600"/>
            <a:ext cx="2438400" cy="12620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D. For factors of production does not </a:t>
            </a:r>
            <a:r>
              <a:rPr lang="el-GR" altLang="en-US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Δ</a:t>
            </a:r>
            <a:endParaRPr lang="th-TH" altLang="en-US" b="1">
              <a:solidFill>
                <a:srgbClr val="6600FF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1809" name="AutoShape 17">
            <a:extLst>
              <a:ext uri="{FF2B5EF4-FFF2-40B4-BE49-F238E27FC236}">
                <a16:creationId xmlns:a16="http://schemas.microsoft.com/office/drawing/2014/main" id="{D39DD931-77B2-40D7-B730-578B15088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752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822" name="Rectangle 30">
            <a:extLst>
              <a:ext uri="{FF2B5EF4-FFF2-40B4-BE49-F238E27FC236}">
                <a16:creationId xmlns:a16="http://schemas.microsoft.com/office/drawing/2014/main" id="{A8D8189B-6F6B-4C27-9C49-09A4FA1D1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1600200"/>
            <a:ext cx="793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↑↑↑</a:t>
            </a:r>
            <a:endParaRPr lang="th-TH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61824" name="Rectangle 32">
            <a:extLst>
              <a:ext uri="{FF2B5EF4-FFF2-40B4-BE49-F238E27FC236}">
                <a16:creationId xmlns:a16="http://schemas.microsoft.com/office/drawing/2014/main" id="{C86A703D-CAA6-4D2F-AED3-04041D7F4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1676400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996600"/>
                </a:solidFill>
                <a:cs typeface="Angsana New" panose="02020603050405020304" pitchFamily="18" charset="-34"/>
              </a:rPr>
              <a:t>not </a:t>
            </a:r>
            <a:r>
              <a:rPr lang="el-GR" altLang="en-US">
                <a:solidFill>
                  <a:srgbClr val="996600"/>
                </a:solidFill>
                <a:cs typeface="Angsana New" panose="02020603050405020304" pitchFamily="18" charset="-34"/>
              </a:rPr>
              <a:t>Δ</a:t>
            </a:r>
            <a:endParaRPr lang="th-TH" altLang="en-US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161825" name="Rectangle 33">
            <a:extLst>
              <a:ext uri="{FF2B5EF4-FFF2-40B4-BE49-F238E27FC236}">
                <a16:creationId xmlns:a16="http://schemas.microsoft.com/office/drawing/2014/main" id="{BF21A2A5-FDDE-412C-A904-278922835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2895600"/>
            <a:ext cx="1676400" cy="46196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Real wage</a:t>
            </a:r>
            <a:endParaRPr lang="th-TH" altLang="en-US" sz="2400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1826" name="AutoShape 34">
            <a:extLst>
              <a:ext uri="{FF2B5EF4-FFF2-40B4-BE49-F238E27FC236}">
                <a16:creationId xmlns:a16="http://schemas.microsoft.com/office/drawing/2014/main" id="{D631EC65-042D-44B4-B2E4-8A21B66BF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47244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1827" name="Rectangle 35">
            <a:extLst>
              <a:ext uri="{FF2B5EF4-FFF2-40B4-BE49-F238E27FC236}">
                <a16:creationId xmlns:a16="http://schemas.microsoft.com/office/drawing/2014/main" id="{AFD73679-BDDF-4DE1-8F74-58602661D6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5181600"/>
            <a:ext cx="31242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Produce the same amount of G&amp;S </a:t>
            </a:r>
            <a:endParaRPr lang="th-TH" altLang="en-US" sz="2400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1828" name="Rectangle 36">
            <a:extLst>
              <a:ext uri="{FF2B5EF4-FFF2-40B4-BE49-F238E27FC236}">
                <a16:creationId xmlns:a16="http://schemas.microsoft.com/office/drawing/2014/main" id="{020C8E73-44B2-4CF2-84A2-8FCE3DF36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3352800"/>
            <a:ext cx="24384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Use of factors of production does not change </a:t>
            </a:r>
            <a:endParaRPr lang="th-TH" altLang="en-US" sz="2400" b="1">
              <a:solidFill>
                <a:srgbClr val="6600FF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1831" name="Rectangle 39">
            <a:extLst>
              <a:ext uri="{FF2B5EF4-FFF2-40B4-BE49-F238E27FC236}">
                <a16:creationId xmlns:a16="http://schemas.microsoft.com/office/drawing/2014/main" id="{46254CCB-FF97-4124-A958-E1C0FFC791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5181600"/>
            <a:ext cx="35052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Gross output does not </a:t>
            </a:r>
            <a:r>
              <a:rPr lang="el-GR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Δ</a:t>
            </a:r>
            <a:r>
              <a:rPr lang="th-TH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(Y does not </a:t>
            </a:r>
            <a:r>
              <a:rPr lang="el-GR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Δ</a:t>
            </a:r>
            <a:r>
              <a:rPr lang="en-US" altLang="en-US" sz="2400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 )</a:t>
            </a:r>
            <a:endParaRPr lang="th-TH" altLang="en-US" sz="2400" b="1">
              <a:solidFill>
                <a:srgbClr val="6600FF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1832" name="AutoShape 40">
            <a:extLst>
              <a:ext uri="{FF2B5EF4-FFF2-40B4-BE49-F238E27FC236}">
                <a16:creationId xmlns:a16="http://schemas.microsoft.com/office/drawing/2014/main" id="{D9AD2E78-EC6C-4C59-BC49-DB4A85AA02D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029200" y="533400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550" name="Slide Number Placeholder 21">
            <a:extLst>
              <a:ext uri="{FF2B5EF4-FFF2-40B4-BE49-F238E27FC236}">
                <a16:creationId xmlns:a16="http://schemas.microsoft.com/office/drawing/2014/main" id="{37A32830-3C8A-44C4-B13B-AC26F1F07E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9FDCAE8-6853-48F2-B7BB-4B8E68B38E36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1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1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6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61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1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1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61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161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1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1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16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61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161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7" grpId="0" animBg="1"/>
      <p:bldP spid="161798" grpId="0"/>
      <p:bldP spid="161799" grpId="0" animBg="1"/>
      <p:bldP spid="161800" grpId="0" animBg="1"/>
      <p:bldP spid="161801" grpId="0" animBg="1"/>
      <p:bldP spid="161802" grpId="0" animBg="1"/>
      <p:bldP spid="161804" grpId="0"/>
      <p:bldP spid="161806" grpId="0" animBg="1"/>
      <p:bldP spid="161807" grpId="0" animBg="1"/>
      <p:bldP spid="161809" grpId="0" animBg="1"/>
      <p:bldP spid="161822" grpId="0"/>
      <p:bldP spid="161824" grpId="0"/>
      <p:bldP spid="161825" grpId="0" animBg="1"/>
      <p:bldP spid="161826" grpId="0" animBg="1"/>
      <p:bldP spid="161827" grpId="0" animBg="1"/>
      <p:bldP spid="161828" grpId="0" animBg="1"/>
      <p:bldP spid="161831" grpId="0" animBg="1"/>
      <p:bldP spid="1618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73577B4C-2DE1-4E11-AD41-BEA4D7E6C9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cs typeface="Angsana New" pitchFamily="18" charset="-34"/>
                <a:sym typeface="Symbol" pitchFamily="18" charset="2"/>
              </a:rPr>
              <a:t>Long Run AS, LRAS</a:t>
            </a:r>
          </a:p>
        </p:txBody>
      </p:sp>
      <p:sp useBgFill="1">
        <p:nvSpPr>
          <p:cNvPr id="23555" name="Rectangle 4">
            <a:extLst>
              <a:ext uri="{FF2B5EF4-FFF2-40B4-BE49-F238E27FC236}">
                <a16:creationId xmlns:a16="http://schemas.microsoft.com/office/drawing/2014/main" id="{9A659C5B-D873-4054-B30E-0D5588558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3556" name="Line 5">
            <a:extLst>
              <a:ext uri="{FF2B5EF4-FFF2-40B4-BE49-F238E27FC236}">
                <a16:creationId xmlns:a16="http://schemas.microsoft.com/office/drawing/2014/main" id="{5B35E0C7-23A2-4C3F-9E95-8406F31FFA9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2286000"/>
            <a:ext cx="0" cy="2971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57" name="Line 6">
            <a:extLst>
              <a:ext uri="{FF2B5EF4-FFF2-40B4-BE49-F238E27FC236}">
                <a16:creationId xmlns:a16="http://schemas.microsoft.com/office/drawing/2014/main" id="{0136D7E5-DEFD-4C6A-AD8F-493FD9AA5352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5257800"/>
            <a:ext cx="4953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50" name="Text Box 10">
            <a:extLst>
              <a:ext uri="{FF2B5EF4-FFF2-40B4-BE49-F238E27FC236}">
                <a16:creationId xmlns:a16="http://schemas.microsoft.com/office/drawing/2014/main" id="{B40C0A03-68CE-4391-A274-AFFB0E04A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3853" name="Text Box 13">
            <a:extLst>
              <a:ext uri="{FF2B5EF4-FFF2-40B4-BE49-F238E27FC236}">
                <a16:creationId xmlns:a16="http://schemas.microsoft.com/office/drawing/2014/main" id="{9DD05AAC-6A1F-4472-9EE5-9BBD0C55F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3854" name="Line 14">
            <a:extLst>
              <a:ext uri="{FF2B5EF4-FFF2-40B4-BE49-F238E27FC236}">
                <a16:creationId xmlns:a16="http://schemas.microsoft.com/office/drawing/2014/main" id="{F4E5F8F0-8C3C-4103-812B-69F5F7F4673F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2362200"/>
            <a:ext cx="0" cy="2895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55" name="Rectangle 15">
            <a:extLst>
              <a:ext uri="{FF2B5EF4-FFF2-40B4-BE49-F238E27FC236}">
                <a16:creationId xmlns:a16="http://schemas.microsoft.com/office/drawing/2014/main" id="{CD120F9E-CAA1-4ED2-8C3F-39B373F89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1905000"/>
            <a:ext cx="1014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sym typeface="Symbol" panose="05050102010706020507" pitchFamily="18" charset="2"/>
              </a:rPr>
              <a:t>LRAS</a:t>
            </a:r>
            <a:endParaRPr lang="th-TH" altLang="en-US" sz="2400" b="1">
              <a:solidFill>
                <a:schemeClr val="accent2"/>
              </a:solidFill>
              <a:sym typeface="Symbol" panose="05050102010706020507" pitchFamily="18" charset="2"/>
            </a:endParaRPr>
          </a:p>
        </p:txBody>
      </p:sp>
      <p:sp>
        <p:nvSpPr>
          <p:cNvPr id="163848" name="Text Box 8">
            <a:extLst>
              <a:ext uri="{FF2B5EF4-FFF2-40B4-BE49-F238E27FC236}">
                <a16:creationId xmlns:a16="http://schemas.microsoft.com/office/drawing/2014/main" id="{037E5F00-2E3B-4FFA-BBF0-698E1192EC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4038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3876" name="Text Box 36">
            <a:extLst>
              <a:ext uri="{FF2B5EF4-FFF2-40B4-BE49-F238E27FC236}">
                <a16:creationId xmlns:a16="http://schemas.microsoft.com/office/drawing/2014/main" id="{76421FBF-F7DA-458C-BCFF-958AC7CD4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3879" name="Text Box 39">
            <a:extLst>
              <a:ext uri="{FF2B5EF4-FFF2-40B4-BE49-F238E27FC236}">
                <a16:creationId xmlns:a16="http://schemas.microsoft.com/office/drawing/2014/main" id="{F51BD8F4-300C-4DF1-A963-656CA585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029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3565" name="Group 43">
            <a:extLst>
              <a:ext uri="{FF2B5EF4-FFF2-40B4-BE49-F238E27FC236}">
                <a16:creationId xmlns:a16="http://schemas.microsoft.com/office/drawing/2014/main" id="{3F0F92E0-E690-4C83-9A80-B97E414AD42C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4267200"/>
            <a:ext cx="1905000" cy="914400"/>
            <a:chOff x="1200" y="2688"/>
            <a:chExt cx="1200" cy="576"/>
          </a:xfrm>
        </p:grpSpPr>
        <p:sp>
          <p:nvSpPr>
            <p:cNvPr id="23572" name="Line 28">
              <a:extLst>
                <a:ext uri="{FF2B5EF4-FFF2-40B4-BE49-F238E27FC236}">
                  <a16:creationId xmlns:a16="http://schemas.microsoft.com/office/drawing/2014/main" id="{28AA7784-C50D-4341-A93C-D553A74EF0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688"/>
              <a:ext cx="1200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3" name="Line 40">
              <a:extLst>
                <a:ext uri="{FF2B5EF4-FFF2-40B4-BE49-F238E27FC236}">
                  <a16:creationId xmlns:a16="http://schemas.microsoft.com/office/drawing/2014/main" id="{FA7F3B49-70E4-4C15-AA98-DF0B0106F7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688"/>
              <a:ext cx="0" cy="57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45">
            <a:extLst>
              <a:ext uri="{FF2B5EF4-FFF2-40B4-BE49-F238E27FC236}">
                <a16:creationId xmlns:a16="http://schemas.microsoft.com/office/drawing/2014/main" id="{25A4CF0E-82BB-4604-B32A-48C64680CBC7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581400"/>
            <a:ext cx="1905000" cy="1676400"/>
            <a:chOff x="1200" y="2256"/>
            <a:chExt cx="1200" cy="1056"/>
          </a:xfrm>
        </p:grpSpPr>
        <p:sp>
          <p:nvSpPr>
            <p:cNvPr id="23570" name="Line 25">
              <a:extLst>
                <a:ext uri="{FF2B5EF4-FFF2-40B4-BE49-F238E27FC236}">
                  <a16:creationId xmlns:a16="http://schemas.microsoft.com/office/drawing/2014/main" id="{DC4F7A45-7AFB-4017-8C2E-C396EF15D4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256"/>
              <a:ext cx="1200" cy="0"/>
            </a:xfrm>
            <a:prstGeom prst="line">
              <a:avLst/>
            </a:prstGeom>
            <a:noFill/>
            <a:ln w="15875">
              <a:solidFill>
                <a:srgbClr val="0099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1" name="Line 44">
              <a:extLst>
                <a:ext uri="{FF2B5EF4-FFF2-40B4-BE49-F238E27FC236}">
                  <a16:creationId xmlns:a16="http://schemas.microsoft.com/office/drawing/2014/main" id="{FAE1FE3F-2212-4111-8143-3277F7AED9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256"/>
              <a:ext cx="0" cy="105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3886" name="Oval 46">
            <a:extLst>
              <a:ext uri="{FF2B5EF4-FFF2-40B4-BE49-F238E27FC236}">
                <a16:creationId xmlns:a16="http://schemas.microsoft.com/office/drawing/2014/main" id="{E425FA85-A4CE-475F-AF60-42892F61F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4267200"/>
            <a:ext cx="109538" cy="109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3888" name="Oval 48">
            <a:extLst>
              <a:ext uri="{FF2B5EF4-FFF2-40B4-BE49-F238E27FC236}">
                <a16:creationId xmlns:a16="http://schemas.microsoft.com/office/drawing/2014/main" id="{B7D9A896-B3ED-4185-AB26-9928FAB3F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3505200"/>
            <a:ext cx="109538" cy="109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3569" name="Slide Number Placeholder 20">
            <a:extLst>
              <a:ext uri="{FF2B5EF4-FFF2-40B4-BE49-F238E27FC236}">
                <a16:creationId xmlns:a16="http://schemas.microsoft.com/office/drawing/2014/main" id="{12085A62-AA6F-49E7-8BA1-FB12B247B0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67300B3-5E90-4A0D-8F44-44043242974F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3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0" grpId="0"/>
      <p:bldP spid="163855" grpId="0"/>
      <p:bldP spid="163848" grpId="0"/>
      <p:bldP spid="163876" grpId="0"/>
      <p:bldP spid="163886" grpId="0" animBg="1"/>
      <p:bldP spid="16388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>
            <a:extLst>
              <a:ext uri="{FF2B5EF4-FFF2-40B4-BE49-F238E27FC236}">
                <a16:creationId xmlns:a16="http://schemas.microsoft.com/office/drawing/2014/main" id="{CF237907-C009-4318-B2C5-15947157BD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Combine Short Run and Long Run Aggregate Supply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4579" name="Rectangle 4">
            <a:extLst>
              <a:ext uri="{FF2B5EF4-FFF2-40B4-BE49-F238E27FC236}">
                <a16:creationId xmlns:a16="http://schemas.microsoft.com/office/drawing/2014/main" id="{04318A91-3B1D-4023-A94A-0BF0C3EBB8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4580" name="Slide Number Placeholder 4">
            <a:extLst>
              <a:ext uri="{FF2B5EF4-FFF2-40B4-BE49-F238E27FC236}">
                <a16:creationId xmlns:a16="http://schemas.microsoft.com/office/drawing/2014/main" id="{E6D83605-095B-4090-A862-32B47E1247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3375C41-7FCB-4C8B-A617-7440F5B55D81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grpSp>
        <p:nvGrpSpPr>
          <p:cNvPr id="24581" name="Group 27">
            <a:extLst>
              <a:ext uri="{FF2B5EF4-FFF2-40B4-BE49-F238E27FC236}">
                <a16:creationId xmlns:a16="http://schemas.microsoft.com/office/drawing/2014/main" id="{004F0B41-5626-45B0-8120-6EA9169F0A3C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1524000"/>
            <a:ext cx="2819400" cy="3429000"/>
            <a:chOff x="1056" y="1008"/>
            <a:chExt cx="1776" cy="2160"/>
          </a:xfrm>
        </p:grpSpPr>
        <p:sp>
          <p:nvSpPr>
            <p:cNvPr id="24613" name="Line 11">
              <a:extLst>
                <a:ext uri="{FF2B5EF4-FFF2-40B4-BE49-F238E27FC236}">
                  <a16:creationId xmlns:a16="http://schemas.microsoft.com/office/drawing/2014/main" id="{0F5D5FA8-367A-48AD-9583-21FAAC2A35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296"/>
              <a:ext cx="0" cy="153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14" name="Line 12">
              <a:extLst>
                <a:ext uri="{FF2B5EF4-FFF2-40B4-BE49-F238E27FC236}">
                  <a16:creationId xmlns:a16="http://schemas.microsoft.com/office/drawing/2014/main" id="{08FC402A-2AC9-448A-A1FE-2D2E4E6D63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832"/>
              <a:ext cx="148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15" name="Text Box 14">
              <a:extLst>
                <a:ext uri="{FF2B5EF4-FFF2-40B4-BE49-F238E27FC236}">
                  <a16:creationId xmlns:a16="http://schemas.microsoft.com/office/drawing/2014/main" id="{43E3107A-835B-42EB-9D65-5AE66BE21F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00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cs typeface="Angsana New" panose="02020603050405020304" pitchFamily="18" charset="-34"/>
                </a:rPr>
                <a:t>P</a:t>
              </a:r>
            </a:p>
          </p:txBody>
        </p:sp>
        <p:sp>
          <p:nvSpPr>
            <p:cNvPr id="15" name="Text Box 15">
              <a:extLst>
                <a:ext uri="{FF2B5EF4-FFF2-40B4-BE49-F238E27FC236}">
                  <a16:creationId xmlns:a16="http://schemas.microsoft.com/office/drawing/2014/main" id="{E4D3D68C-0EAF-46F2-87EB-527B17F194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2880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latin typeface="Arial" charset="0"/>
                  <a:cs typeface="Angsana New" pitchFamily="18" charset="-34"/>
                </a:rPr>
                <a:t>Y</a:t>
              </a:r>
              <a:endPara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4" name="Text Box 62">
            <a:extLst>
              <a:ext uri="{FF2B5EF4-FFF2-40B4-BE49-F238E27FC236}">
                <a16:creationId xmlns:a16="http://schemas.microsoft.com/office/drawing/2014/main" id="{52B9034A-FDC3-4201-9F52-0E97BF38E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1371600"/>
            <a:ext cx="16002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Keynesian AS</a:t>
            </a:r>
            <a:endParaRPr lang="en-US" sz="2200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E8F1667-7A49-4F65-8AE4-86A8161AF5E5}"/>
              </a:ext>
            </a:extLst>
          </p:cNvPr>
          <p:cNvCxnSpPr/>
          <p:nvPr/>
        </p:nvCxnSpPr>
        <p:spPr>
          <a:xfrm rot="5400000">
            <a:off x="1447800" y="2895600"/>
            <a:ext cx="13716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4" name="Rectangle 12">
            <a:extLst>
              <a:ext uri="{FF2B5EF4-FFF2-40B4-BE49-F238E27FC236}">
                <a16:creationId xmlns:a16="http://schemas.microsoft.com/office/drawing/2014/main" id="{35A97607-23D1-4802-9E34-FA90D02FD8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953000"/>
            <a:ext cx="3810000" cy="8302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336600"/>
                </a:solidFill>
                <a:cs typeface="Angsana New" panose="02020603050405020304" pitchFamily="18" charset="-34"/>
              </a:rPr>
              <a:t>Note: </a:t>
            </a:r>
            <a:r>
              <a:rPr lang="en-US" altLang="en-US" sz="2400" u="sng">
                <a:solidFill>
                  <a:srgbClr val="FF0000"/>
                </a:solidFill>
                <a:cs typeface="Angsana New" panose="02020603050405020304" pitchFamily="18" charset="-34"/>
              </a:rPr>
              <a:t>LRAS</a:t>
            </a:r>
            <a:r>
              <a:rPr lang="en-US" altLang="en-US" sz="2400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336600"/>
                </a:solidFill>
                <a:cs typeface="Angsana New" panose="02020603050405020304" pitchFamily="18" charset="-34"/>
              </a:rPr>
              <a:t>sometimes known as </a:t>
            </a:r>
            <a:r>
              <a:rPr lang="en-US" altLang="en-US" sz="2400" u="sng">
                <a:solidFill>
                  <a:srgbClr val="FF0000"/>
                </a:solidFill>
                <a:cs typeface="Angsana New" panose="02020603050405020304" pitchFamily="18" charset="-34"/>
              </a:rPr>
              <a:t>Classical AS  </a:t>
            </a:r>
            <a:endParaRPr lang="th-TH" altLang="en-US" sz="2400" u="sng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2A27F14-54A3-417F-B590-B8E20529DB5E}"/>
              </a:ext>
            </a:extLst>
          </p:cNvPr>
          <p:cNvCxnSpPr/>
          <p:nvPr/>
        </p:nvCxnSpPr>
        <p:spPr>
          <a:xfrm>
            <a:off x="457200" y="3581400"/>
            <a:ext cx="16764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586" name="Group 27">
            <a:extLst>
              <a:ext uri="{FF2B5EF4-FFF2-40B4-BE49-F238E27FC236}">
                <a16:creationId xmlns:a16="http://schemas.microsoft.com/office/drawing/2014/main" id="{06702026-2263-46E5-8A33-6BD856480576}"/>
              </a:ext>
            </a:extLst>
          </p:cNvPr>
          <p:cNvGrpSpPr>
            <a:grpSpLocks/>
          </p:cNvGrpSpPr>
          <p:nvPr/>
        </p:nvGrpSpPr>
        <p:grpSpPr bwMode="auto">
          <a:xfrm>
            <a:off x="2971800" y="1524000"/>
            <a:ext cx="2819400" cy="3429000"/>
            <a:chOff x="1056" y="1008"/>
            <a:chExt cx="1776" cy="2160"/>
          </a:xfrm>
        </p:grpSpPr>
        <p:sp>
          <p:nvSpPr>
            <p:cNvPr id="24609" name="Line 11">
              <a:extLst>
                <a:ext uri="{FF2B5EF4-FFF2-40B4-BE49-F238E27FC236}">
                  <a16:creationId xmlns:a16="http://schemas.microsoft.com/office/drawing/2014/main" id="{252F5DA1-FBFD-4A51-83B1-8FDB0FEAE5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296"/>
              <a:ext cx="0" cy="153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10" name="Line 12">
              <a:extLst>
                <a:ext uri="{FF2B5EF4-FFF2-40B4-BE49-F238E27FC236}">
                  <a16:creationId xmlns:a16="http://schemas.microsoft.com/office/drawing/2014/main" id="{9A45DB26-AE6B-4393-BFD2-7F7858D04F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832"/>
              <a:ext cx="148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11" name="Text Box 14">
              <a:extLst>
                <a:ext uri="{FF2B5EF4-FFF2-40B4-BE49-F238E27FC236}">
                  <a16:creationId xmlns:a16="http://schemas.microsoft.com/office/drawing/2014/main" id="{631365BF-4149-4CC8-9B0C-748C08BFF7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00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cs typeface="Angsana New" panose="02020603050405020304" pitchFamily="18" charset="-34"/>
                </a:rPr>
                <a:t>P</a:t>
              </a:r>
            </a:p>
          </p:txBody>
        </p:sp>
        <p:sp>
          <p:nvSpPr>
            <p:cNvPr id="39" name="Text Box 15">
              <a:extLst>
                <a:ext uri="{FF2B5EF4-FFF2-40B4-BE49-F238E27FC236}">
                  <a16:creationId xmlns:a16="http://schemas.microsoft.com/office/drawing/2014/main" id="{27650052-F8B1-4D7F-82E6-14BEE89162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2880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latin typeface="Arial" charset="0"/>
                  <a:cs typeface="Angsana New" pitchFamily="18" charset="-34"/>
                </a:rPr>
                <a:t>Y</a:t>
              </a:r>
              <a:endPara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4587" name="Arc 13">
            <a:extLst>
              <a:ext uri="{FF2B5EF4-FFF2-40B4-BE49-F238E27FC236}">
                <a16:creationId xmlns:a16="http://schemas.microsoft.com/office/drawing/2014/main" id="{E3254C9A-21D6-4E82-89DF-EF033D0EB5A8}"/>
              </a:ext>
            </a:extLst>
          </p:cNvPr>
          <p:cNvSpPr>
            <a:spLocks/>
          </p:cNvSpPr>
          <p:nvPr/>
        </p:nvSpPr>
        <p:spPr bwMode="auto">
          <a:xfrm flipV="1">
            <a:off x="3124200" y="2971800"/>
            <a:ext cx="1600200" cy="9906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75C4D7E-1AD6-496B-9C79-B9BD15B84A02}"/>
              </a:ext>
            </a:extLst>
          </p:cNvPr>
          <p:cNvCxnSpPr/>
          <p:nvPr/>
        </p:nvCxnSpPr>
        <p:spPr>
          <a:xfrm rot="5400000">
            <a:off x="4305300" y="2628900"/>
            <a:ext cx="838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Box 62">
            <a:extLst>
              <a:ext uri="{FF2B5EF4-FFF2-40B4-BE49-F238E27FC236}">
                <a16:creationId xmlns:a16="http://schemas.microsoft.com/office/drawing/2014/main" id="{ACA742CE-B37A-4F1E-AA67-7553D41D1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295400"/>
            <a:ext cx="23622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Non-Keynes Non-Classic AS</a:t>
            </a:r>
            <a:endParaRPr lang="en-US" sz="2200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24590" name="Group 27">
            <a:extLst>
              <a:ext uri="{FF2B5EF4-FFF2-40B4-BE49-F238E27FC236}">
                <a16:creationId xmlns:a16="http://schemas.microsoft.com/office/drawing/2014/main" id="{F6432EBF-E89A-4C18-8850-8E4F0E55AA56}"/>
              </a:ext>
            </a:extLst>
          </p:cNvPr>
          <p:cNvGrpSpPr>
            <a:grpSpLocks/>
          </p:cNvGrpSpPr>
          <p:nvPr/>
        </p:nvGrpSpPr>
        <p:grpSpPr bwMode="auto">
          <a:xfrm>
            <a:off x="5791200" y="1524000"/>
            <a:ext cx="2819400" cy="3429000"/>
            <a:chOff x="1056" y="1008"/>
            <a:chExt cx="1776" cy="2160"/>
          </a:xfrm>
        </p:grpSpPr>
        <p:sp>
          <p:nvSpPr>
            <p:cNvPr id="24605" name="Line 11">
              <a:extLst>
                <a:ext uri="{FF2B5EF4-FFF2-40B4-BE49-F238E27FC236}">
                  <a16:creationId xmlns:a16="http://schemas.microsoft.com/office/drawing/2014/main" id="{0DDAF7D4-8C2E-4A50-B2E7-F285B2BD73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296"/>
              <a:ext cx="0" cy="153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06" name="Line 12">
              <a:extLst>
                <a:ext uri="{FF2B5EF4-FFF2-40B4-BE49-F238E27FC236}">
                  <a16:creationId xmlns:a16="http://schemas.microsoft.com/office/drawing/2014/main" id="{36975FBE-BAD8-40BD-A522-5B529D52E1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832"/>
              <a:ext cx="1488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07" name="Text Box 14">
              <a:extLst>
                <a:ext uri="{FF2B5EF4-FFF2-40B4-BE49-F238E27FC236}">
                  <a16:creationId xmlns:a16="http://schemas.microsoft.com/office/drawing/2014/main" id="{3D8CFC30-A436-436E-9DEE-BFF3D2DFAB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00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cs typeface="Angsana New" panose="02020603050405020304" pitchFamily="18" charset="-34"/>
                </a:rPr>
                <a:t>P</a:t>
              </a:r>
            </a:p>
          </p:txBody>
        </p:sp>
        <p:sp>
          <p:nvSpPr>
            <p:cNvPr id="48" name="Text Box 15">
              <a:extLst>
                <a:ext uri="{FF2B5EF4-FFF2-40B4-BE49-F238E27FC236}">
                  <a16:creationId xmlns:a16="http://schemas.microsoft.com/office/drawing/2014/main" id="{9FD56D69-2DBA-4F0D-84EE-6F34BAB502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2880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latin typeface="Arial" charset="0"/>
                  <a:cs typeface="Angsana New" pitchFamily="18" charset="-34"/>
                </a:rPr>
                <a:t>Y</a:t>
              </a:r>
              <a:endPara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4546B19-492F-48FD-959B-A0B3479E0ED5}"/>
              </a:ext>
            </a:extLst>
          </p:cNvPr>
          <p:cNvCxnSpPr/>
          <p:nvPr/>
        </p:nvCxnSpPr>
        <p:spPr>
          <a:xfrm rot="5400000">
            <a:off x="6248400" y="3429000"/>
            <a:ext cx="1981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 Box 62">
            <a:extLst>
              <a:ext uri="{FF2B5EF4-FFF2-40B4-BE49-F238E27FC236}">
                <a16:creationId xmlns:a16="http://schemas.microsoft.com/office/drawing/2014/main" id="{E5BE88E7-0258-4CA5-8E4E-96C0B2798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447800"/>
            <a:ext cx="23622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Classical AS</a:t>
            </a:r>
            <a:endParaRPr lang="en-US" sz="2200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6" name="Arc 55">
            <a:extLst>
              <a:ext uri="{FF2B5EF4-FFF2-40B4-BE49-F238E27FC236}">
                <a16:creationId xmlns:a16="http://schemas.microsoft.com/office/drawing/2014/main" id="{1FCB426E-3F9F-4D86-94E0-CFC5911CE46D}"/>
              </a:ext>
            </a:extLst>
          </p:cNvPr>
          <p:cNvSpPr/>
          <p:nvPr/>
        </p:nvSpPr>
        <p:spPr>
          <a:xfrm>
            <a:off x="-685800" y="28956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7" name="Arc 56">
            <a:extLst>
              <a:ext uri="{FF2B5EF4-FFF2-40B4-BE49-F238E27FC236}">
                <a16:creationId xmlns:a16="http://schemas.microsoft.com/office/drawing/2014/main" id="{62DA33A1-E90A-4D5B-B428-F5E163DB6EEE}"/>
              </a:ext>
            </a:extLst>
          </p:cNvPr>
          <p:cNvSpPr/>
          <p:nvPr/>
        </p:nvSpPr>
        <p:spPr>
          <a:xfrm>
            <a:off x="-381000" y="25908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8" name="Text Box 15">
            <a:extLst>
              <a:ext uri="{FF2B5EF4-FFF2-40B4-BE49-F238E27FC236}">
                <a16:creationId xmlns:a16="http://schemas.microsoft.com/office/drawing/2014/main" id="{02B7EBC0-C46B-480C-8727-F8AB4E320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0386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9" name="Text Box 15">
            <a:extLst>
              <a:ext uri="{FF2B5EF4-FFF2-40B4-BE49-F238E27FC236}">
                <a16:creationId xmlns:a16="http://schemas.microsoft.com/office/drawing/2014/main" id="{AD8B1B4D-420A-4BDD-BDC3-C52D693F22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37338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AD</a:t>
            </a:r>
            <a:r>
              <a:rPr lang="en-US" sz="2000" dirty="0">
                <a:latin typeface="+mn-lt"/>
                <a:cs typeface="Cordia New" pitchFamily="34" charset="-34"/>
              </a:rPr>
              <a:t>’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A7B2FE50-1E3B-4496-961C-BB7F8DD445CC}"/>
              </a:ext>
            </a:extLst>
          </p:cNvPr>
          <p:cNvSpPr/>
          <p:nvPr/>
        </p:nvSpPr>
        <p:spPr>
          <a:xfrm>
            <a:off x="2057400" y="28956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DAE98CEC-A57B-4950-9406-C2E5DA0163FA}"/>
              </a:ext>
            </a:extLst>
          </p:cNvPr>
          <p:cNvSpPr/>
          <p:nvPr/>
        </p:nvSpPr>
        <p:spPr>
          <a:xfrm>
            <a:off x="2362200" y="25908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2" name="Text Box 15">
            <a:extLst>
              <a:ext uri="{FF2B5EF4-FFF2-40B4-BE49-F238E27FC236}">
                <a16:creationId xmlns:a16="http://schemas.microsoft.com/office/drawing/2014/main" id="{7C0A7A28-50A2-4342-A341-7C90D3FFD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40386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3" name="Text Box 15">
            <a:extLst>
              <a:ext uri="{FF2B5EF4-FFF2-40B4-BE49-F238E27FC236}">
                <a16:creationId xmlns:a16="http://schemas.microsoft.com/office/drawing/2014/main" id="{6A837EB5-C635-4829-8B12-E86057FA3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37338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AD</a:t>
            </a:r>
            <a:r>
              <a:rPr lang="en-US" sz="2000" dirty="0">
                <a:latin typeface="+mn-lt"/>
                <a:cs typeface="Cordia New" pitchFamily="34" charset="-34"/>
              </a:rPr>
              <a:t>’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64" name="Arc 63">
            <a:extLst>
              <a:ext uri="{FF2B5EF4-FFF2-40B4-BE49-F238E27FC236}">
                <a16:creationId xmlns:a16="http://schemas.microsoft.com/office/drawing/2014/main" id="{00D69487-B0E5-4775-92EE-D3CC11993557}"/>
              </a:ext>
            </a:extLst>
          </p:cNvPr>
          <p:cNvSpPr/>
          <p:nvPr/>
        </p:nvSpPr>
        <p:spPr>
          <a:xfrm>
            <a:off x="5029200" y="27432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5" name="Arc 64">
            <a:extLst>
              <a:ext uri="{FF2B5EF4-FFF2-40B4-BE49-F238E27FC236}">
                <a16:creationId xmlns:a16="http://schemas.microsoft.com/office/drawing/2014/main" id="{E78CD0C5-5AFB-4DE5-B66E-B87A6D2BE324}"/>
              </a:ext>
            </a:extLst>
          </p:cNvPr>
          <p:cNvSpPr/>
          <p:nvPr/>
        </p:nvSpPr>
        <p:spPr>
          <a:xfrm>
            <a:off x="5334000" y="2438400"/>
            <a:ext cx="2667000" cy="2590800"/>
          </a:xfrm>
          <a:prstGeom prst="arc">
            <a:avLst/>
          </a:prstGeom>
          <a:ln w="19050">
            <a:solidFill>
              <a:schemeClr val="tx1"/>
            </a:solidFill>
          </a:ln>
          <a:scene3d>
            <a:camera prst="orthographicFront">
              <a:rot lat="0" lon="0" rev="105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6" name="Text Box 15">
            <a:extLst>
              <a:ext uri="{FF2B5EF4-FFF2-40B4-BE49-F238E27FC236}">
                <a16:creationId xmlns:a16="http://schemas.microsoft.com/office/drawing/2014/main" id="{3E1E6358-0770-4C3C-97BA-E6C2F3EB7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38862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7" name="Text Box 15">
            <a:extLst>
              <a:ext uri="{FF2B5EF4-FFF2-40B4-BE49-F238E27FC236}">
                <a16:creationId xmlns:a16="http://schemas.microsoft.com/office/drawing/2014/main" id="{139E750C-B4F7-475C-AFC3-39BB9CF7C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3581400"/>
            <a:ext cx="609600" cy="4000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AD</a:t>
            </a:r>
            <a:r>
              <a:rPr lang="en-US" sz="2000" dirty="0">
                <a:latin typeface="+mn-lt"/>
                <a:cs typeface="Cordia New" pitchFamily="34" charset="-34"/>
              </a:rPr>
              <a:t>’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02" name="Rectangle 2">
            <a:extLst>
              <a:ext uri="{FF2B5EF4-FFF2-40B4-BE49-F238E27FC236}">
                <a16:creationId xmlns:a16="http://schemas.microsoft.com/office/drawing/2014/main" id="{63F4F911-42B7-4E8A-8C6C-BCF50E48B7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6851" name="Text Box 3">
            <a:extLst>
              <a:ext uri="{FF2B5EF4-FFF2-40B4-BE49-F238E27FC236}">
                <a16:creationId xmlns:a16="http://schemas.microsoft.com/office/drawing/2014/main" id="{0DED1F9F-16F6-43ED-8C48-97CD5FD0A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447800"/>
            <a:ext cx="1371600" cy="461963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LRAS  =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206855" name="Text Box 7">
            <a:extLst>
              <a:ext uri="{FF2B5EF4-FFF2-40B4-BE49-F238E27FC236}">
                <a16:creationId xmlns:a16="http://schemas.microsoft.com/office/drawing/2014/main" id="{59486D5E-0545-4908-993F-A90EA7ECC5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447800"/>
            <a:ext cx="7391400" cy="4619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+mn-lt"/>
                <a:cs typeface="Arial" charset="0"/>
              </a:rPr>
              <a:t>F (technology, natural resources, labor, capital, etc.</a:t>
            </a:r>
            <a:r>
              <a:rPr lang="th-TH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)</a:t>
            </a:r>
            <a:endParaRPr lang="en-US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06867" name="Rectangle 19">
            <a:extLst>
              <a:ext uri="{FF2B5EF4-FFF2-40B4-BE49-F238E27FC236}">
                <a16:creationId xmlns:a16="http://schemas.microsoft.com/office/drawing/2014/main" id="{6A9ABE78-1B63-4B27-8AD4-B79B680C68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b="1" dirty="0"/>
              <a:t>8.2.3</a:t>
            </a:r>
            <a:r>
              <a:rPr lang="th-TH" sz="4400" b="1" dirty="0"/>
              <a:t> </a:t>
            </a:r>
            <a:r>
              <a:rPr lang="en-US" sz="3200" b="1" dirty="0"/>
              <a:t>Move Along and Shift</a:t>
            </a:r>
            <a:r>
              <a:rPr lang="en-US" sz="4000" b="1" dirty="0"/>
              <a:t> of</a:t>
            </a:r>
            <a:r>
              <a:rPr lang="en-US" sz="3200" b="1" dirty="0"/>
              <a:t> AS</a:t>
            </a:r>
            <a:endParaRPr lang="th-TH" sz="3200" b="1" dirty="0"/>
          </a:p>
        </p:txBody>
      </p:sp>
      <p:sp>
        <p:nvSpPr>
          <p:cNvPr id="206868" name="Text Box 20">
            <a:extLst>
              <a:ext uri="{FF2B5EF4-FFF2-40B4-BE49-F238E27FC236}">
                <a16:creationId xmlns:a16="http://schemas.microsoft.com/office/drawing/2014/main" id="{19FD470C-2ED3-4045-B1A4-431B830B1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438400"/>
            <a:ext cx="1447800" cy="461963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SRAS  =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grpSp>
        <p:nvGrpSpPr>
          <p:cNvPr id="2" name="Group 34">
            <a:extLst>
              <a:ext uri="{FF2B5EF4-FFF2-40B4-BE49-F238E27FC236}">
                <a16:creationId xmlns:a16="http://schemas.microsoft.com/office/drawing/2014/main" id="{91A53864-C4D2-403C-9DEA-8A5A2AB9BE0A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3733800"/>
            <a:ext cx="6629400" cy="584200"/>
            <a:chOff x="240" y="2352"/>
            <a:chExt cx="4176" cy="368"/>
          </a:xfrm>
        </p:grpSpPr>
        <p:sp>
          <p:nvSpPr>
            <p:cNvPr id="25619" name="Text Box 22">
              <a:extLst>
                <a:ext uri="{FF2B5EF4-FFF2-40B4-BE49-F238E27FC236}">
                  <a16:creationId xmlns:a16="http://schemas.microsoft.com/office/drawing/2014/main" id="{162B69AC-E3FA-4CFE-AB14-A1523440D5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352"/>
              <a:ext cx="4176" cy="368"/>
            </a:xfrm>
            <a:prstGeom prst="rect">
              <a:avLst/>
            </a:pr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3200" b="1">
                  <a:solidFill>
                    <a:srgbClr val="006600"/>
                  </a:solidFill>
                  <a:cs typeface="Angsana New" panose="02020603050405020304" pitchFamily="18" charset="-34"/>
                </a:rPr>
                <a:t>move along AS: </a:t>
              </a:r>
              <a:r>
                <a:rPr lang="en-US" altLang="en-US" b="1">
                  <a:solidFill>
                    <a:srgbClr val="660066"/>
                  </a:solidFill>
                </a:rPr>
                <a:t>P∆        Y</a:t>
              </a:r>
              <a:r>
                <a:rPr lang="en-US" altLang="en-US" sz="3200" b="1">
                  <a:solidFill>
                    <a:srgbClr val="660066"/>
                  </a:solidFill>
                </a:rPr>
                <a:t>∆</a:t>
              </a:r>
              <a:r>
                <a:rPr lang="en-US" altLang="en-US" sz="3200" b="1">
                  <a:solidFill>
                    <a:srgbClr val="006600"/>
                  </a:solidFill>
                  <a:cs typeface="Angsana New" panose="02020603050405020304" pitchFamily="18" charset="-34"/>
                </a:rPr>
                <a:t> </a:t>
              </a:r>
            </a:p>
          </p:txBody>
        </p:sp>
        <p:sp>
          <p:nvSpPr>
            <p:cNvPr id="25620" name="Line 25">
              <a:extLst>
                <a:ext uri="{FF2B5EF4-FFF2-40B4-BE49-F238E27FC236}">
                  <a16:creationId xmlns:a16="http://schemas.microsoft.com/office/drawing/2014/main" id="{89FF9BF0-0672-45A3-BF47-A53FEA9366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8" y="2544"/>
              <a:ext cx="288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6874" name="Text Box 26">
            <a:extLst>
              <a:ext uri="{FF2B5EF4-FFF2-40B4-BE49-F238E27FC236}">
                <a16:creationId xmlns:a16="http://schemas.microsoft.com/office/drawing/2014/main" id="{0E8C3DFD-8A54-40CB-8482-4D3C30D34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660066"/>
                </a:solidFill>
                <a:cs typeface="Angsana New" panose="02020603050405020304" pitchFamily="18" charset="-34"/>
              </a:rPr>
              <a:t>SRAS: </a:t>
            </a:r>
            <a:r>
              <a:rPr lang="en-US" altLang="en-US" sz="3200" b="1">
                <a:solidFill>
                  <a:srgbClr val="660066"/>
                </a:solidFill>
              </a:rPr>
              <a:t>P</a:t>
            </a:r>
            <a:endParaRPr lang="en-US" altLang="en-US" sz="2400"/>
          </a:p>
        </p:txBody>
      </p:sp>
      <p:sp>
        <p:nvSpPr>
          <p:cNvPr id="206876" name="Line 28">
            <a:extLst>
              <a:ext uri="{FF2B5EF4-FFF2-40B4-BE49-F238E27FC236}">
                <a16:creationId xmlns:a16="http://schemas.microsoft.com/office/drawing/2014/main" id="{CC951B56-79CA-444B-AD51-54BC85DFFEE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5029200"/>
            <a:ext cx="457200" cy="0"/>
          </a:xfrm>
          <a:prstGeom prst="line">
            <a:avLst/>
          </a:prstGeom>
          <a:noFill/>
          <a:ln w="19050">
            <a:solidFill>
              <a:srgbClr val="99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79" name="Text Box 31">
            <a:extLst>
              <a:ext uri="{FF2B5EF4-FFF2-40B4-BE49-F238E27FC236}">
                <a16:creationId xmlns:a16="http://schemas.microsoft.com/office/drawing/2014/main" id="{3AF39334-AC12-4589-BE5E-E70E183D0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5486400"/>
            <a:ext cx="26670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660066"/>
                </a:solidFill>
                <a:cs typeface="Angsana New" panose="02020603050405020304" pitchFamily="18" charset="-34"/>
              </a:rPr>
              <a:t>LRAS: </a:t>
            </a:r>
            <a:r>
              <a:rPr lang="en-US" altLang="en-US" sz="3200" b="1">
                <a:solidFill>
                  <a:srgbClr val="660066"/>
                </a:solidFill>
              </a:rPr>
              <a:t>P</a:t>
            </a:r>
            <a:endParaRPr lang="en-US" altLang="en-US" sz="3600" b="1">
              <a:solidFill>
                <a:srgbClr val="660066"/>
              </a:solidFill>
              <a:cs typeface="Angsana New" panose="02020603050405020304" pitchFamily="18" charset="-34"/>
            </a:endParaRPr>
          </a:p>
        </p:txBody>
      </p:sp>
      <p:sp>
        <p:nvSpPr>
          <p:cNvPr id="206880" name="Line 32">
            <a:extLst>
              <a:ext uri="{FF2B5EF4-FFF2-40B4-BE49-F238E27FC236}">
                <a16:creationId xmlns:a16="http://schemas.microsoft.com/office/drawing/2014/main" id="{62677A1A-7A1C-4C0A-AF5E-2B01DDBB0B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1800" y="5638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81" name="Line 33">
            <a:extLst>
              <a:ext uri="{FF2B5EF4-FFF2-40B4-BE49-F238E27FC236}">
                <a16:creationId xmlns:a16="http://schemas.microsoft.com/office/drawing/2014/main" id="{399197C1-9953-44CF-85A5-756FDBEA1C82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5791200"/>
            <a:ext cx="457200" cy="0"/>
          </a:xfrm>
          <a:prstGeom prst="line">
            <a:avLst/>
          </a:prstGeom>
          <a:noFill/>
          <a:ln w="19050">
            <a:solidFill>
              <a:srgbClr val="99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75" name="Line 27">
            <a:extLst>
              <a:ext uri="{FF2B5EF4-FFF2-40B4-BE49-F238E27FC236}">
                <a16:creationId xmlns:a16="http://schemas.microsoft.com/office/drawing/2014/main" id="{8B20C0E0-36A9-4F0B-A61C-FE66745A0BF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1800" y="4876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84" name="Text Box 36">
            <a:extLst>
              <a:ext uri="{FF2B5EF4-FFF2-40B4-BE49-F238E27FC236}">
                <a16:creationId xmlns:a16="http://schemas.microsoft.com/office/drawing/2014/main" id="{05ECD68B-CCBD-41B1-8D22-1498810EE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4724400"/>
            <a:ext cx="37338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</a:rPr>
              <a:t>Y</a:t>
            </a:r>
            <a:endParaRPr lang="en-US" altLang="en-US" sz="36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206878" name="Line 30">
            <a:extLst>
              <a:ext uri="{FF2B5EF4-FFF2-40B4-BE49-F238E27FC236}">
                <a16:creationId xmlns:a16="http://schemas.microsoft.com/office/drawing/2014/main" id="{32E8F1D4-EDC7-4AC8-BE5B-459E6BB6D4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67200" y="4876800"/>
            <a:ext cx="0" cy="304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85" name="Text Box 37">
            <a:extLst>
              <a:ext uri="{FF2B5EF4-FFF2-40B4-BE49-F238E27FC236}">
                <a16:creationId xmlns:a16="http://schemas.microsoft.com/office/drawing/2014/main" id="{CEA3C4EB-7BED-4997-84DE-9D88776D2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5486400"/>
            <a:ext cx="3733800" cy="584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</a:rPr>
              <a:t>Y</a:t>
            </a:r>
            <a:r>
              <a:rPr lang="th-TH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3200">
                <a:solidFill>
                  <a:srgbClr val="FF0000"/>
                </a:solidFill>
                <a:cs typeface="Angsana New" panose="02020603050405020304" pitchFamily="18" charset="-34"/>
              </a:rPr>
              <a:t>does not change</a:t>
            </a:r>
          </a:p>
        </p:txBody>
      </p:sp>
      <p:sp>
        <p:nvSpPr>
          <p:cNvPr id="25617" name="Slide Number Placeholder 19">
            <a:extLst>
              <a:ext uri="{FF2B5EF4-FFF2-40B4-BE49-F238E27FC236}">
                <a16:creationId xmlns:a16="http://schemas.microsoft.com/office/drawing/2014/main" id="{A137732C-1DD0-4980-A093-F5A0269C3B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33651BB-3E4D-4787-9CE4-E0800DC6512E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9FCCBF07-3207-4D7D-8C5B-4E63DA452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438400"/>
            <a:ext cx="7391400" cy="8302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+mn-lt"/>
                <a:cs typeface="Arial" charset="0"/>
              </a:rPr>
              <a:t>F (technology, natural resources, labor, capital, </a:t>
            </a:r>
          </a:p>
          <a:p>
            <a:pPr eaLnBrk="1" hangingPunct="1">
              <a:defRPr/>
            </a:pPr>
            <a:r>
              <a:rPr lang="en-US" dirty="0">
                <a:solidFill>
                  <a:schemeClr val="accent2"/>
                </a:solidFill>
                <a:latin typeface="+mn-lt"/>
                <a:cs typeface="Arial" charset="0"/>
              </a:rPr>
              <a:t>    </a:t>
            </a:r>
            <a:r>
              <a:rPr lang="en-US" b="1" dirty="0">
                <a:solidFill>
                  <a:srgbClr val="C00000"/>
                </a:solidFill>
                <a:latin typeface="+mn-lt"/>
                <a:cs typeface="Arial" charset="0"/>
              </a:rPr>
              <a:t>price, temporary cost shock</a:t>
            </a:r>
            <a:r>
              <a:rPr lang="en-US" dirty="0">
                <a:solidFill>
                  <a:schemeClr val="accent2"/>
                </a:solidFill>
                <a:latin typeface="+mn-lt"/>
                <a:cs typeface="Arial" charset="0"/>
              </a:rPr>
              <a:t>, etc</a:t>
            </a:r>
            <a:r>
              <a:rPr lang="th-TH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)</a:t>
            </a:r>
            <a:endParaRPr lang="en-US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 animBg="1"/>
      <p:bldP spid="206855" grpId="0" animBg="1"/>
      <p:bldP spid="206868" grpId="0" animBg="1"/>
      <p:bldP spid="206874" grpId="0" animBg="1"/>
      <p:bldP spid="206879" grpId="0" animBg="1"/>
      <p:bldP spid="206884" grpId="0" animBg="1"/>
      <p:bldP spid="206885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26" name="Rectangle 2">
            <a:extLst>
              <a:ext uri="{FF2B5EF4-FFF2-40B4-BE49-F238E27FC236}">
                <a16:creationId xmlns:a16="http://schemas.microsoft.com/office/drawing/2014/main" id="{ADB1CFDD-7B49-4304-BBD3-6F92050CFE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75" name="Text Box 3">
            <a:extLst>
              <a:ext uri="{FF2B5EF4-FFF2-40B4-BE49-F238E27FC236}">
                <a16:creationId xmlns:a16="http://schemas.microsoft.com/office/drawing/2014/main" id="{5C4A5878-F61F-45BE-813D-D24AD864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462088"/>
            <a:ext cx="5181600" cy="5953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Any factor rather than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affecting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AS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207876" name="Rectangle 4">
            <a:extLst>
              <a:ext uri="{FF2B5EF4-FFF2-40B4-BE49-F238E27FC236}">
                <a16:creationId xmlns:a16="http://schemas.microsoft.com/office/drawing/2014/main" id="{DCAEEB7B-7C02-4F90-9E6E-5ADDF73EAB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>
                <a:cs typeface="Angsana New" pitchFamily="18" charset="-34"/>
              </a:rPr>
              <a:t>Shift of AS curve</a:t>
            </a:r>
            <a:endParaRPr lang="th-TH" sz="4400" dirty="0">
              <a:cs typeface="Angsana New" pitchFamily="18" charset="-34"/>
            </a:endParaRPr>
          </a:p>
        </p:txBody>
      </p:sp>
      <p:sp>
        <p:nvSpPr>
          <p:cNvPr id="207877" name="Text Box 5">
            <a:extLst>
              <a:ext uri="{FF2B5EF4-FFF2-40B4-BE49-F238E27FC236}">
                <a16:creationId xmlns:a16="http://schemas.microsoft.com/office/drawing/2014/main" id="{5A8B4785-64D2-4983-ADE8-D86E8D1A3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4478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∆</a:t>
            </a:r>
          </a:p>
        </p:txBody>
      </p:sp>
      <p:sp>
        <p:nvSpPr>
          <p:cNvPr id="207878" name="AutoShape 6">
            <a:extLst>
              <a:ext uri="{FF2B5EF4-FFF2-40B4-BE49-F238E27FC236}">
                <a16:creationId xmlns:a16="http://schemas.microsoft.com/office/drawing/2014/main" id="{B2E1B60A-878E-4164-92C0-9ED341DF1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6764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79" name="Text Box 7">
            <a:extLst>
              <a:ext uri="{FF2B5EF4-FFF2-40B4-BE49-F238E27FC236}">
                <a16:creationId xmlns:a16="http://schemas.microsoft.com/office/drawing/2014/main" id="{BD259C27-98B1-4B8F-91EB-D379F8027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1447800"/>
            <a:ext cx="1371600" cy="457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AS shift</a:t>
            </a:r>
          </a:p>
        </p:txBody>
      </p:sp>
      <p:sp>
        <p:nvSpPr>
          <p:cNvPr id="207881" name="AutoShape 9">
            <a:extLst>
              <a:ext uri="{FF2B5EF4-FFF2-40B4-BE49-F238E27FC236}">
                <a16:creationId xmlns:a16="http://schemas.microsoft.com/office/drawing/2014/main" id="{94BDD329-5A30-4651-8FB5-6B973E3D3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51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82" name="Text Box 10">
            <a:extLst>
              <a:ext uri="{FF2B5EF4-FFF2-40B4-BE49-F238E27FC236}">
                <a16:creationId xmlns:a16="http://schemas.microsoft.com/office/drawing/2014/main" id="{ECB29FE7-9138-422C-A7F7-C7DCDEE23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3622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07883" name="Line 11">
            <a:extLst>
              <a:ext uri="{FF2B5EF4-FFF2-40B4-BE49-F238E27FC236}">
                <a16:creationId xmlns:a16="http://schemas.microsoft.com/office/drawing/2014/main" id="{BF2AB842-25DE-4E26-9EE0-868396398E4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24600" y="2438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884" name="Text Box 12">
            <a:extLst>
              <a:ext uri="{FF2B5EF4-FFF2-40B4-BE49-F238E27FC236}">
                <a16:creationId xmlns:a16="http://schemas.microsoft.com/office/drawing/2014/main" id="{ADCCE54D-9852-4C5A-9474-5D8465548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2362200"/>
            <a:ext cx="1905000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AS shifts to the right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207886" name="AutoShape 14">
            <a:extLst>
              <a:ext uri="{FF2B5EF4-FFF2-40B4-BE49-F238E27FC236}">
                <a16:creationId xmlns:a16="http://schemas.microsoft.com/office/drawing/2014/main" id="{246F196A-1AC4-48B3-A51A-A10C1884E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35052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87" name="Text Box 15">
            <a:extLst>
              <a:ext uri="{FF2B5EF4-FFF2-40B4-BE49-F238E27FC236}">
                <a16:creationId xmlns:a16="http://schemas.microsoft.com/office/drawing/2014/main" id="{33D64071-D61C-4440-BC28-7B902582A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352800"/>
            <a:ext cx="6096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b="1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07888" name="Line 16">
            <a:extLst>
              <a:ext uri="{FF2B5EF4-FFF2-40B4-BE49-F238E27FC236}">
                <a16:creationId xmlns:a16="http://schemas.microsoft.com/office/drawing/2014/main" id="{ACEEE6A8-C2FA-4920-9862-D97825B81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3429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889" name="Text Box 17">
            <a:extLst>
              <a:ext uri="{FF2B5EF4-FFF2-40B4-BE49-F238E27FC236}">
                <a16:creationId xmlns:a16="http://schemas.microsoft.com/office/drawing/2014/main" id="{8A7ED216-2A1E-4270-8433-FDC09AAFC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352800"/>
            <a:ext cx="1905000" cy="8302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AS shifts to the left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26640" name="Slide Number Placeholder 17">
            <a:extLst>
              <a:ext uri="{FF2B5EF4-FFF2-40B4-BE49-F238E27FC236}">
                <a16:creationId xmlns:a16="http://schemas.microsoft.com/office/drawing/2014/main" id="{024D69D1-8553-47C0-B448-CF2B8CADEC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C0729E6-57A6-44B7-8712-19B8AF8AD6A2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9" name="Text Box 3">
            <a:extLst>
              <a:ext uri="{FF2B5EF4-FFF2-40B4-BE49-F238E27FC236}">
                <a16:creationId xmlns:a16="http://schemas.microsoft.com/office/drawing/2014/main" id="{30D49C84-4116-480F-A63A-214DB6F2BD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362200"/>
            <a:ext cx="5181600" cy="5842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Any factor rather than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affecting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AS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7BD23D3F-A993-4CA7-AE06-85CB7A3ED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352800"/>
            <a:ext cx="5181600" cy="5842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Any factor rather than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chemeClr val="accent2"/>
                </a:solidFill>
                <a:cs typeface="Angsana New" panose="02020603050405020304" pitchFamily="18" charset="-34"/>
              </a:rPr>
              <a:t>affecting</a:t>
            </a: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AS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7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7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7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7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 animBg="1"/>
      <p:bldP spid="207877" grpId="0" animBg="1"/>
      <p:bldP spid="207878" grpId="0" animBg="1"/>
      <p:bldP spid="207879" grpId="0" animBg="1"/>
      <p:bldP spid="207881" grpId="0" animBg="1"/>
      <p:bldP spid="207882" grpId="0" animBg="1"/>
      <p:bldP spid="207884" grpId="0" animBg="1"/>
      <p:bldP spid="207886" grpId="0" animBg="1"/>
      <p:bldP spid="207887" grpId="0" animBg="1"/>
      <p:bldP spid="207889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>
            <a:extLst>
              <a:ext uri="{FF2B5EF4-FFF2-40B4-BE49-F238E27FC236}">
                <a16:creationId xmlns:a16="http://schemas.microsoft.com/office/drawing/2014/main" id="{561EAC12-A8DF-48FD-AF30-5E58F3B50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b="1" dirty="0"/>
              <a:t>8.2.3</a:t>
            </a:r>
            <a:r>
              <a:rPr lang="en-US" sz="4400" b="1" dirty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Move Along and Shift of AS curve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7651" name="Rectangle 4">
            <a:extLst>
              <a:ext uri="{FF2B5EF4-FFF2-40B4-BE49-F238E27FC236}">
                <a16:creationId xmlns:a16="http://schemas.microsoft.com/office/drawing/2014/main" id="{FB4F3F70-078D-47BF-8E16-7A725B493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7652" name="Rectangle 11">
            <a:extLst>
              <a:ext uri="{FF2B5EF4-FFF2-40B4-BE49-F238E27FC236}">
                <a16:creationId xmlns:a16="http://schemas.microsoft.com/office/drawing/2014/main" id="{8606AE9D-1578-4011-AA76-A72EE2CD7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371600"/>
            <a:ext cx="200660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u="sng">
                <a:solidFill>
                  <a:schemeClr val="accent2"/>
                </a:solidFill>
                <a:cs typeface="Angsana New" panose="02020603050405020304" pitchFamily="18" charset="-34"/>
              </a:rPr>
              <a:t>Shift of AS</a:t>
            </a:r>
            <a:endParaRPr lang="th-TH" altLang="en-US" b="1" u="sng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21509" name="Rectangle 12">
            <a:extLst>
              <a:ext uri="{FF2B5EF4-FFF2-40B4-BE49-F238E27FC236}">
                <a16:creationId xmlns:a16="http://schemas.microsoft.com/office/drawing/2014/main" id="{5F1F9432-CA85-4493-BF86-ABAF36991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057400"/>
            <a:ext cx="2286000" cy="523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800" b="1" u="sng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Example</a:t>
            </a:r>
            <a:r>
              <a:rPr lang="th-TH" sz="2800" b="1" u="sng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800" b="1" u="sng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endParaRPr lang="th-TH" sz="2800" b="1" u="sng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7654" name="Rectangle 13">
            <a:extLst>
              <a:ext uri="{FF2B5EF4-FFF2-40B4-BE49-F238E27FC236}">
                <a16:creationId xmlns:a16="http://schemas.microsoft.com/office/drawing/2014/main" id="{0DB6741C-A0E1-4C0C-B601-FE9FABBC8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574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27655" name="Rectangle 14">
            <a:extLst>
              <a:ext uri="{FF2B5EF4-FFF2-40B4-BE49-F238E27FC236}">
                <a16:creationId xmlns:a16="http://schemas.microsoft.com/office/drawing/2014/main" id="{EBB9D02B-F5B6-48B8-9A91-E7A7FC118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1981200"/>
            <a:ext cx="4495800" cy="523875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Improving technology</a:t>
            </a:r>
            <a:endParaRPr lang="th-TH" altLang="en-US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27656" name="Line 15">
            <a:extLst>
              <a:ext uri="{FF2B5EF4-FFF2-40B4-BE49-F238E27FC236}">
                <a16:creationId xmlns:a16="http://schemas.microsoft.com/office/drawing/2014/main" id="{5F3090CA-E9E8-44E8-B3D1-D3E656A6B21D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2004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7" name="Line 16">
            <a:extLst>
              <a:ext uri="{FF2B5EF4-FFF2-40B4-BE49-F238E27FC236}">
                <a16:creationId xmlns:a16="http://schemas.microsoft.com/office/drawing/2014/main" id="{E95AFE47-290F-4815-91B8-E767F7B121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57150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8" name="Line 17">
            <a:extLst>
              <a:ext uri="{FF2B5EF4-FFF2-40B4-BE49-F238E27FC236}">
                <a16:creationId xmlns:a16="http://schemas.microsoft.com/office/drawing/2014/main" id="{73B15CB1-241C-44CA-9369-0326FB05FD48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2004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9" name="Line 18">
            <a:extLst>
              <a:ext uri="{FF2B5EF4-FFF2-40B4-BE49-F238E27FC236}">
                <a16:creationId xmlns:a16="http://schemas.microsoft.com/office/drawing/2014/main" id="{517F0EE3-BEC0-486A-BFCD-7E230D222B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57150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83" name="Text Box 19">
            <a:extLst>
              <a:ext uri="{FF2B5EF4-FFF2-40B4-BE49-F238E27FC236}">
                <a16:creationId xmlns:a16="http://schemas.microsoft.com/office/drawing/2014/main" id="{4D10E5D7-5139-480B-8E6D-6779D23C2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819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85" name="Text Box 21">
            <a:extLst>
              <a:ext uri="{FF2B5EF4-FFF2-40B4-BE49-F238E27FC236}">
                <a16:creationId xmlns:a16="http://schemas.microsoft.com/office/drawing/2014/main" id="{AD4583D2-435E-4782-A060-6D762B602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3048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SRAS</a:t>
            </a:r>
            <a:r>
              <a:rPr lang="en-US" b="1" baseline="30000">
                <a:solidFill>
                  <a:srgbClr val="FF0000"/>
                </a:solidFill>
                <a:latin typeface="Verdana" pitchFamily="34" charset="0"/>
                <a:cs typeface="Angsana New" pitchFamily="18" charset="-34"/>
              </a:rPr>
              <a:t>’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4886" name="Text Box 22">
            <a:extLst>
              <a:ext uri="{FF2B5EF4-FFF2-40B4-BE49-F238E27FC236}">
                <a16:creationId xmlns:a16="http://schemas.microsoft.com/office/drawing/2014/main" id="{039AA9CF-EE9B-402E-BD1E-D8DA3D769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971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7663" name="Line 23">
            <a:extLst>
              <a:ext uri="{FF2B5EF4-FFF2-40B4-BE49-F238E27FC236}">
                <a16:creationId xmlns:a16="http://schemas.microsoft.com/office/drawing/2014/main" id="{FCF3F25F-AD8C-4E7D-AE06-826517394F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3429000"/>
            <a:ext cx="20574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88" name="Line 24">
            <a:extLst>
              <a:ext uri="{FF2B5EF4-FFF2-40B4-BE49-F238E27FC236}">
                <a16:creationId xmlns:a16="http://schemas.microsoft.com/office/drawing/2014/main" id="{C53C9BB6-19D5-4400-95D7-46733E24C21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81200" y="3505200"/>
            <a:ext cx="2362200" cy="1676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5" name="Line 25">
            <a:extLst>
              <a:ext uri="{FF2B5EF4-FFF2-40B4-BE49-F238E27FC236}">
                <a16:creationId xmlns:a16="http://schemas.microsoft.com/office/drawing/2014/main" id="{8F6F9947-C544-4776-A8F9-4AFDD1C316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3000" y="3962400"/>
            <a:ext cx="14478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6" name="Line 27">
            <a:extLst>
              <a:ext uri="{FF2B5EF4-FFF2-40B4-BE49-F238E27FC236}">
                <a16:creationId xmlns:a16="http://schemas.microsoft.com/office/drawing/2014/main" id="{7F4E540A-D6A8-4062-9927-C9D1C0BCAD48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3962400"/>
            <a:ext cx="0" cy="1752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92" name="Text Box 28">
            <a:extLst>
              <a:ext uri="{FF2B5EF4-FFF2-40B4-BE49-F238E27FC236}">
                <a16:creationId xmlns:a16="http://schemas.microsoft.com/office/drawing/2014/main" id="{17A170D2-4D04-4EC3-83A8-2239DDBFA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34290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64893" name="Text Box 29">
            <a:extLst>
              <a:ext uri="{FF2B5EF4-FFF2-40B4-BE49-F238E27FC236}">
                <a16:creationId xmlns:a16="http://schemas.microsoft.com/office/drawing/2014/main" id="{22C829EC-1DD9-44EB-989C-D2C2B96C2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2819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4" name="Text Box 30">
            <a:extLst>
              <a:ext uri="{FF2B5EF4-FFF2-40B4-BE49-F238E27FC236}">
                <a16:creationId xmlns:a16="http://schemas.microsoft.com/office/drawing/2014/main" id="{8D3BC56F-F8CD-4370-A182-CCA51EE05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5" name="Text Box 31">
            <a:extLst>
              <a:ext uri="{FF2B5EF4-FFF2-40B4-BE49-F238E27FC236}">
                <a16:creationId xmlns:a16="http://schemas.microsoft.com/office/drawing/2014/main" id="{B15CC8AD-63FD-4A64-A9FF-79FFBC416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6" name="Text Box 32">
            <a:extLst>
              <a:ext uri="{FF2B5EF4-FFF2-40B4-BE49-F238E27FC236}">
                <a16:creationId xmlns:a16="http://schemas.microsoft.com/office/drawing/2014/main" id="{E715B9E6-41C4-4908-A916-8CF13351D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7" name="Text Box 33">
            <a:extLst>
              <a:ext uri="{FF2B5EF4-FFF2-40B4-BE49-F238E27FC236}">
                <a16:creationId xmlns:a16="http://schemas.microsoft.com/office/drawing/2014/main" id="{02B4F9EB-0256-4077-9F84-1E58523DB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8" name="Text Box 34">
            <a:extLst>
              <a:ext uri="{FF2B5EF4-FFF2-40B4-BE49-F238E27FC236}">
                <a16:creationId xmlns:a16="http://schemas.microsoft.com/office/drawing/2014/main" id="{92306558-CA3D-496C-A372-614781BE2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899" name="Text Box 35">
            <a:extLst>
              <a:ext uri="{FF2B5EF4-FFF2-40B4-BE49-F238E27FC236}">
                <a16:creationId xmlns:a16="http://schemas.microsoft.com/office/drawing/2014/main" id="{41D516C0-A724-4483-B492-0F428E6A2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7675" name="Line 36">
            <a:extLst>
              <a:ext uri="{FF2B5EF4-FFF2-40B4-BE49-F238E27FC236}">
                <a16:creationId xmlns:a16="http://schemas.microsoft.com/office/drawing/2014/main" id="{BB8E9F5D-92B4-47A1-82CD-10B4FD1304DE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4290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01" name="Line 37">
            <a:extLst>
              <a:ext uri="{FF2B5EF4-FFF2-40B4-BE49-F238E27FC236}">
                <a16:creationId xmlns:a16="http://schemas.microsoft.com/office/drawing/2014/main" id="{6F1D7455-D630-4E93-8FB4-1BC868AE6130}"/>
              </a:ext>
            </a:extLst>
          </p:cNvPr>
          <p:cNvSpPr>
            <a:spLocks noChangeShapeType="1"/>
          </p:cNvSpPr>
          <p:nvPr/>
        </p:nvSpPr>
        <p:spPr bwMode="auto">
          <a:xfrm>
            <a:off x="7162800" y="3429000"/>
            <a:ext cx="0" cy="2286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02" name="Text Box 38">
            <a:extLst>
              <a:ext uri="{FF2B5EF4-FFF2-40B4-BE49-F238E27FC236}">
                <a16:creationId xmlns:a16="http://schemas.microsoft.com/office/drawing/2014/main" id="{3C962732-A463-4A38-91B4-CD353317D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624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64903" name="Text Box 39">
            <a:extLst>
              <a:ext uri="{FF2B5EF4-FFF2-40B4-BE49-F238E27FC236}">
                <a16:creationId xmlns:a16="http://schemas.microsoft.com/office/drawing/2014/main" id="{D19A88CC-E3A7-42CA-8797-8DE399725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8956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LRAS</a:t>
            </a:r>
            <a:r>
              <a:rPr lang="en-US" b="1" baseline="30000" dirty="0">
                <a:solidFill>
                  <a:srgbClr val="FF0000"/>
                </a:solidFill>
                <a:latin typeface="Verdana" pitchFamily="34" charset="0"/>
                <a:cs typeface="Angsana New" pitchFamily="18" charset="-34"/>
              </a:rPr>
              <a:t>’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4904" name="Text Box 40">
            <a:extLst>
              <a:ext uri="{FF2B5EF4-FFF2-40B4-BE49-F238E27FC236}">
                <a16:creationId xmlns:a16="http://schemas.microsoft.com/office/drawing/2014/main" id="{C928B420-1390-407D-86B5-4A43F3A33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28956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4905" name="Text Box 41">
            <a:extLst>
              <a:ext uri="{FF2B5EF4-FFF2-40B4-BE49-F238E27FC236}">
                <a16:creationId xmlns:a16="http://schemas.microsoft.com/office/drawing/2014/main" id="{CC557868-2806-497C-BBB1-08BA5FCD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3657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7681" name="Rectangle 44">
            <a:extLst>
              <a:ext uri="{FF2B5EF4-FFF2-40B4-BE49-F238E27FC236}">
                <a16:creationId xmlns:a16="http://schemas.microsoft.com/office/drawing/2014/main" id="{1B23E44F-1603-4274-9F9D-94CEC389D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6148388"/>
            <a:ext cx="2438400" cy="58420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Short-run</a:t>
            </a:r>
            <a:endParaRPr lang="th-TH" altLang="en-US" sz="3200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27682" name="Rectangle 46">
            <a:extLst>
              <a:ext uri="{FF2B5EF4-FFF2-40B4-BE49-F238E27FC236}">
                <a16:creationId xmlns:a16="http://schemas.microsoft.com/office/drawing/2014/main" id="{9BDBD1E6-271C-4DEF-BDC8-32008B551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6172200"/>
            <a:ext cx="2057400" cy="5842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Long-run</a:t>
            </a:r>
            <a:endParaRPr lang="th-TH" altLang="en-US" sz="3200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grpSp>
        <p:nvGrpSpPr>
          <p:cNvPr id="2" name="Group 50">
            <a:extLst>
              <a:ext uri="{FF2B5EF4-FFF2-40B4-BE49-F238E27FC236}">
                <a16:creationId xmlns:a16="http://schemas.microsoft.com/office/drawing/2014/main" id="{3E916165-B212-414E-99A5-AF24827111B9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3962400"/>
            <a:ext cx="1066800" cy="1752600"/>
            <a:chOff x="1632" y="2496"/>
            <a:chExt cx="672" cy="1104"/>
          </a:xfrm>
        </p:grpSpPr>
        <p:sp>
          <p:nvSpPr>
            <p:cNvPr id="27688" name="Line 26">
              <a:extLst>
                <a:ext uri="{FF2B5EF4-FFF2-40B4-BE49-F238E27FC236}">
                  <a16:creationId xmlns:a16="http://schemas.microsoft.com/office/drawing/2014/main" id="{44BB206B-5AB8-4012-9270-2887D7204B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2496"/>
              <a:ext cx="0" cy="1104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89" name="Line 47">
              <a:extLst>
                <a:ext uri="{FF2B5EF4-FFF2-40B4-BE49-F238E27FC236}">
                  <a16:creationId xmlns:a16="http://schemas.microsoft.com/office/drawing/2014/main" id="{72EAB716-0CBB-46DF-9CF0-B01A716B8D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496"/>
              <a:ext cx="672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684" name="Line 48">
            <a:extLst>
              <a:ext uri="{FF2B5EF4-FFF2-40B4-BE49-F238E27FC236}">
                <a16:creationId xmlns:a16="http://schemas.microsoft.com/office/drawing/2014/main" id="{6BE278BA-5108-4CA0-ADEF-C6DA7403D6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0" y="3962400"/>
            <a:ext cx="914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13" name="Text Box 49">
            <a:extLst>
              <a:ext uri="{FF2B5EF4-FFF2-40B4-BE49-F238E27FC236}">
                <a16:creationId xmlns:a16="http://schemas.microsoft.com/office/drawing/2014/main" id="{9FF9B4DD-DFE7-46CF-B178-5630CE37B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4916" name="Line 52">
            <a:extLst>
              <a:ext uri="{FF2B5EF4-FFF2-40B4-BE49-F238E27FC236}">
                <a16:creationId xmlns:a16="http://schemas.microsoft.com/office/drawing/2014/main" id="{89715FBE-B067-40EC-B577-65B949BC76C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248400" y="3962400"/>
            <a:ext cx="914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87" name="Slide Number Placeholder 40">
            <a:extLst>
              <a:ext uri="{FF2B5EF4-FFF2-40B4-BE49-F238E27FC236}">
                <a16:creationId xmlns:a16="http://schemas.microsoft.com/office/drawing/2014/main" id="{D66028D6-361E-47B6-A01B-50220AB063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8FCAF9FC-B02D-4F25-BB1C-1BA0C1817488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9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85" grpId="0"/>
      <p:bldP spid="164892" grpId="0"/>
      <p:bldP spid="164895" grpId="0"/>
      <p:bldP spid="164898" grpId="0"/>
      <p:bldP spid="16490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40" name="Rectangle 4">
            <a:extLst>
              <a:ext uri="{FF2B5EF4-FFF2-40B4-BE49-F238E27FC236}">
                <a16:creationId xmlns:a16="http://schemas.microsoft.com/office/drawing/2014/main" id="{DA0A2E0A-481F-4575-BD7F-4D8898E786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Shift of AS curve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2531" name="Rectangle 5">
            <a:extLst>
              <a:ext uri="{FF2B5EF4-FFF2-40B4-BE49-F238E27FC236}">
                <a16:creationId xmlns:a16="http://schemas.microsoft.com/office/drawing/2014/main" id="{18CD9AD6-CB1B-455E-82F3-8B46DF70D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066800"/>
            <a:ext cx="2057400" cy="523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800" b="1" u="sng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Example 2</a:t>
            </a:r>
            <a:endParaRPr lang="th-TH" sz="2800" b="1" u="sng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8676" name="Rectangle 6">
            <a:extLst>
              <a:ext uri="{FF2B5EF4-FFF2-40B4-BE49-F238E27FC236}">
                <a16:creationId xmlns:a16="http://schemas.microsoft.com/office/drawing/2014/main" id="{7ADD83B2-6D0C-4319-9993-59DEE40DE2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2192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:</a:t>
            </a:r>
            <a:endParaRPr lang="th-TH" altLang="en-US" b="1">
              <a:solidFill>
                <a:srgbClr val="6600FF"/>
              </a:solidFill>
              <a:cs typeface="Angsana New" panose="02020603050405020304" pitchFamily="18" charset="-34"/>
            </a:endParaRPr>
          </a:p>
        </p:txBody>
      </p:sp>
      <p:sp>
        <p:nvSpPr>
          <p:cNvPr id="28677" name="Rectangle 7">
            <a:extLst>
              <a:ext uri="{FF2B5EF4-FFF2-40B4-BE49-F238E27FC236}">
                <a16:creationId xmlns:a16="http://schemas.microsoft.com/office/drawing/2014/main" id="{2F457321-9A93-4D03-9DA1-10C4ACF2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066800"/>
            <a:ext cx="5715000" cy="9540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6666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Some kind of raw material shortage (temporary)</a:t>
            </a:r>
            <a:endParaRPr lang="th-TH" altLang="en-US" b="1">
              <a:solidFill>
                <a:srgbClr val="006666"/>
              </a:solidFill>
              <a:latin typeface="Batang" panose="02030600000101010101" pitchFamily="18" charset="-127"/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28678" name="Line 8">
            <a:extLst>
              <a:ext uri="{FF2B5EF4-FFF2-40B4-BE49-F238E27FC236}">
                <a16:creationId xmlns:a16="http://schemas.microsoft.com/office/drawing/2014/main" id="{FA040BD8-1E2F-4FDF-9C50-071299F9A777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2514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79" name="Line 9">
            <a:extLst>
              <a:ext uri="{FF2B5EF4-FFF2-40B4-BE49-F238E27FC236}">
                <a16:creationId xmlns:a16="http://schemas.microsoft.com/office/drawing/2014/main" id="{90F7442D-E139-407C-AD50-C18888E2239A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50292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0" name="Line 10">
            <a:extLst>
              <a:ext uri="{FF2B5EF4-FFF2-40B4-BE49-F238E27FC236}">
                <a16:creationId xmlns:a16="http://schemas.microsoft.com/office/drawing/2014/main" id="{E2006EDB-4EE0-406F-AB05-93C86D7D951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514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1" name="Line 11">
            <a:extLst>
              <a:ext uri="{FF2B5EF4-FFF2-40B4-BE49-F238E27FC236}">
                <a16:creationId xmlns:a16="http://schemas.microsoft.com/office/drawing/2014/main" id="{052EC0EF-B7D8-4F1F-B66F-A330AFDB44E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50292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7948" name="Text Box 12">
            <a:extLst>
              <a:ext uri="{FF2B5EF4-FFF2-40B4-BE49-F238E27FC236}">
                <a16:creationId xmlns:a16="http://schemas.microsoft.com/office/drawing/2014/main" id="{82C80818-ADCC-420D-8CBB-4DD7CC4E90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49" name="Text Box 13">
            <a:extLst>
              <a:ext uri="{FF2B5EF4-FFF2-40B4-BE49-F238E27FC236}">
                <a16:creationId xmlns:a16="http://schemas.microsoft.com/office/drawing/2014/main" id="{F285BEC6-2021-496F-A51E-89DE7C17B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362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SRAS</a:t>
            </a:r>
            <a:r>
              <a:rPr lang="en-US" b="1" baseline="30000">
                <a:solidFill>
                  <a:srgbClr val="FF0000"/>
                </a:solidFill>
                <a:latin typeface="Verdana" pitchFamily="34" charset="0"/>
                <a:cs typeface="Angsana New" pitchFamily="18" charset="-34"/>
              </a:rPr>
              <a:t>’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7950" name="Text Box 14">
            <a:extLst>
              <a:ext uri="{FF2B5EF4-FFF2-40B4-BE49-F238E27FC236}">
                <a16:creationId xmlns:a16="http://schemas.microsoft.com/office/drawing/2014/main" id="{D25A8836-44D3-4B25-9B89-BCC9174BD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2438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7951" name="Line 15">
            <a:extLst>
              <a:ext uri="{FF2B5EF4-FFF2-40B4-BE49-F238E27FC236}">
                <a16:creationId xmlns:a16="http://schemas.microsoft.com/office/drawing/2014/main" id="{86839F96-CD62-47BF-AB80-ADE8431CFD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0" y="2743200"/>
            <a:ext cx="2057400" cy="1524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6" name="Line 16">
            <a:extLst>
              <a:ext uri="{FF2B5EF4-FFF2-40B4-BE49-F238E27FC236}">
                <a16:creationId xmlns:a16="http://schemas.microsoft.com/office/drawing/2014/main" id="{8B2BADA2-3603-4004-A7B5-F810D84F65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28800" y="2819400"/>
            <a:ext cx="23622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7" name="Line 17">
            <a:extLst>
              <a:ext uri="{FF2B5EF4-FFF2-40B4-BE49-F238E27FC236}">
                <a16:creationId xmlns:a16="http://schemas.microsoft.com/office/drawing/2014/main" id="{EB3B851B-E388-4B12-B76A-F2A2A628A7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0" y="3276600"/>
            <a:ext cx="25146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8" name="Line 18">
            <a:extLst>
              <a:ext uri="{FF2B5EF4-FFF2-40B4-BE49-F238E27FC236}">
                <a16:creationId xmlns:a16="http://schemas.microsoft.com/office/drawing/2014/main" id="{1E249DCA-48F8-4570-BC47-30D14EB279A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3276600"/>
            <a:ext cx="0" cy="1752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7955" name="Line 19">
            <a:extLst>
              <a:ext uri="{FF2B5EF4-FFF2-40B4-BE49-F238E27FC236}">
                <a16:creationId xmlns:a16="http://schemas.microsoft.com/office/drawing/2014/main" id="{645A442B-6D30-4B68-8544-3ED37D1891E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3276600"/>
            <a:ext cx="0" cy="1752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7956" name="Text Box 20">
            <a:extLst>
              <a:ext uri="{FF2B5EF4-FFF2-40B4-BE49-F238E27FC236}">
                <a16:creationId xmlns:a16="http://schemas.microsoft.com/office/drawing/2014/main" id="{1552FF9E-7B1A-4044-B571-E83025FEBD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7432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</a:t>
            </a:r>
          </a:p>
        </p:txBody>
      </p:sp>
      <p:sp>
        <p:nvSpPr>
          <p:cNvPr id="167957" name="Text Box 21">
            <a:extLst>
              <a:ext uri="{FF2B5EF4-FFF2-40B4-BE49-F238E27FC236}">
                <a16:creationId xmlns:a16="http://schemas.microsoft.com/office/drawing/2014/main" id="{DA29F290-2DED-41E8-8726-5E77E636B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58" name="Text Box 22">
            <a:extLst>
              <a:ext uri="{FF2B5EF4-FFF2-40B4-BE49-F238E27FC236}">
                <a16:creationId xmlns:a16="http://schemas.microsoft.com/office/drawing/2014/main" id="{D895C1F9-07E8-4974-A2A6-1BE24C0CA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59" name="Text Box 23">
            <a:extLst>
              <a:ext uri="{FF2B5EF4-FFF2-40B4-BE49-F238E27FC236}">
                <a16:creationId xmlns:a16="http://schemas.microsoft.com/office/drawing/2014/main" id="{FEC2E6BB-73B7-4AB6-BDDB-8CB9C8B56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60" name="Text Box 24">
            <a:extLst>
              <a:ext uri="{FF2B5EF4-FFF2-40B4-BE49-F238E27FC236}">
                <a16:creationId xmlns:a16="http://schemas.microsoft.com/office/drawing/2014/main" id="{71B6B24A-1EBC-4033-9E42-65E33CAEC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61" name="Text Box 25">
            <a:extLst>
              <a:ext uri="{FF2B5EF4-FFF2-40B4-BE49-F238E27FC236}">
                <a16:creationId xmlns:a16="http://schemas.microsoft.com/office/drawing/2014/main" id="{F889B3D5-B0F1-4C5A-B9F8-62D979B3C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62" name="Text Box 26">
            <a:extLst>
              <a:ext uri="{FF2B5EF4-FFF2-40B4-BE49-F238E27FC236}">
                <a16:creationId xmlns:a16="http://schemas.microsoft.com/office/drawing/2014/main" id="{3AF3C08A-3473-4BF0-A762-1F6E19353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63" name="Text Box 27">
            <a:extLst>
              <a:ext uri="{FF2B5EF4-FFF2-40B4-BE49-F238E27FC236}">
                <a16:creationId xmlns:a16="http://schemas.microsoft.com/office/drawing/2014/main" id="{A7E2637E-7784-4F3A-B7C6-0028D4AAF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8698" name="Line 28">
            <a:extLst>
              <a:ext uri="{FF2B5EF4-FFF2-40B4-BE49-F238E27FC236}">
                <a16:creationId xmlns:a16="http://schemas.microsoft.com/office/drawing/2014/main" id="{88F77736-926F-42DC-9949-6116D89C48E1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27432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7968" name="Text Box 32">
            <a:extLst>
              <a:ext uri="{FF2B5EF4-FFF2-40B4-BE49-F238E27FC236}">
                <a16:creationId xmlns:a16="http://schemas.microsoft.com/office/drawing/2014/main" id="{3BEBC9E6-8FE0-4F11-AD5C-5D5C52AA3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7969" name="Text Box 33">
            <a:extLst>
              <a:ext uri="{FF2B5EF4-FFF2-40B4-BE49-F238E27FC236}">
                <a16:creationId xmlns:a16="http://schemas.microsoft.com/office/drawing/2014/main" id="{6DA47D82-D2E7-4EB1-8B7F-69C58AF1F7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2971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 useBgFill="1">
        <p:nvSpPr>
          <p:cNvPr id="28701" name="Rectangle 34">
            <a:extLst>
              <a:ext uri="{FF2B5EF4-FFF2-40B4-BE49-F238E27FC236}">
                <a16:creationId xmlns:a16="http://schemas.microsoft.com/office/drawing/2014/main" id="{A8EE534E-68E3-4217-8F46-B539D112DB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8702" name="Line 37">
            <a:extLst>
              <a:ext uri="{FF2B5EF4-FFF2-40B4-BE49-F238E27FC236}">
                <a16:creationId xmlns:a16="http://schemas.microsoft.com/office/drawing/2014/main" id="{EC5A44AC-AC24-4FAB-A806-CD315632F3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3276600"/>
            <a:ext cx="1295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7974" name="Text Box 38">
            <a:extLst>
              <a:ext uri="{FF2B5EF4-FFF2-40B4-BE49-F238E27FC236}">
                <a16:creationId xmlns:a16="http://schemas.microsoft.com/office/drawing/2014/main" id="{D65A65EB-EBE0-4017-B566-10B0DABCC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2971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7975" name="Text Box 39">
            <a:extLst>
              <a:ext uri="{FF2B5EF4-FFF2-40B4-BE49-F238E27FC236}">
                <a16:creationId xmlns:a16="http://schemas.microsoft.com/office/drawing/2014/main" id="{862430C1-1B12-4643-AFB0-8BF41726D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981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LRAS’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8705" name="Slide Number Placeholder 32">
            <a:extLst>
              <a:ext uri="{FF2B5EF4-FFF2-40B4-BE49-F238E27FC236}">
                <a16:creationId xmlns:a16="http://schemas.microsoft.com/office/drawing/2014/main" id="{5F852A78-775E-4AB9-83BE-D9167D7BC1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9AACB83-AFA3-47D7-96D6-C2EE7C7B9AA7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7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9" grpId="0"/>
      <p:bldP spid="167956" grpId="0"/>
      <p:bldP spid="167959" grpId="0"/>
      <p:bldP spid="167962" grpId="0"/>
      <p:bldP spid="1679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B7B6EE21-BF64-44CB-BBB5-0CDB42E304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45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/>
              <a:t>8</a:t>
            </a:r>
            <a:r>
              <a:rPr lang="th-TH" sz="3200" b="1" dirty="0"/>
              <a:t>.3 </a:t>
            </a:r>
            <a:r>
              <a:rPr lang="en-US" sz="3200" b="1" dirty="0">
                <a:cs typeface="Angsana New" pitchFamily="18" charset="-34"/>
              </a:rPr>
              <a:t>Equilibrium and changes in equilibrium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9699" name="Rectangle 4">
            <a:extLst>
              <a:ext uri="{FF2B5EF4-FFF2-40B4-BE49-F238E27FC236}">
                <a16:creationId xmlns:a16="http://schemas.microsoft.com/office/drawing/2014/main" id="{E376B1AF-61F7-4026-AC36-35F19536E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69989" name="Rectangle 5">
            <a:extLst>
              <a:ext uri="{FF2B5EF4-FFF2-40B4-BE49-F238E27FC236}">
                <a16:creationId xmlns:a16="http://schemas.microsoft.com/office/drawing/2014/main" id="{410F51E7-0CE2-49B2-A3A8-E86313A7E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447800"/>
            <a:ext cx="1295400" cy="519113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206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8.3.1</a:t>
            </a:r>
            <a:endParaRPr lang="th-TH" altLang="en-US" b="1">
              <a:solidFill>
                <a:srgbClr val="00206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69990" name="Rectangle 6">
            <a:extLst>
              <a:ext uri="{FF2B5EF4-FFF2-40B4-BE49-F238E27FC236}">
                <a16:creationId xmlns:a16="http://schemas.microsoft.com/office/drawing/2014/main" id="{AFE66A64-1DFD-4618-B88C-A0B83B17F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447800"/>
            <a:ext cx="2157413" cy="5238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2800" b="1" u="sng" dirty="0">
                <a:solidFill>
                  <a:srgbClr val="990033"/>
                </a:solidFill>
                <a:latin typeface="+mn-lt"/>
                <a:cs typeface="Angsana New" pitchFamily="18" charset="-34"/>
              </a:rPr>
              <a:t>Equilibrium</a:t>
            </a:r>
            <a:endParaRPr lang="th-TH" sz="2800" b="1" u="sng" dirty="0">
              <a:solidFill>
                <a:srgbClr val="990033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69991" name="Line 7">
            <a:extLst>
              <a:ext uri="{FF2B5EF4-FFF2-40B4-BE49-F238E27FC236}">
                <a16:creationId xmlns:a16="http://schemas.microsoft.com/office/drawing/2014/main" id="{BB899989-A01B-4B9B-83B8-0BA5B8FD15AB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2514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2" name="Line 8">
            <a:extLst>
              <a:ext uri="{FF2B5EF4-FFF2-40B4-BE49-F238E27FC236}">
                <a16:creationId xmlns:a16="http://schemas.microsoft.com/office/drawing/2014/main" id="{85445198-57FD-457E-A672-1BD1F7CEE153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50292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3" name="Line 9">
            <a:extLst>
              <a:ext uri="{FF2B5EF4-FFF2-40B4-BE49-F238E27FC236}">
                <a16:creationId xmlns:a16="http://schemas.microsoft.com/office/drawing/2014/main" id="{F1D201F7-ED93-44E1-AC1C-FB5E7A27F2F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514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4" name="Line 10">
            <a:extLst>
              <a:ext uri="{FF2B5EF4-FFF2-40B4-BE49-F238E27FC236}">
                <a16:creationId xmlns:a16="http://schemas.microsoft.com/office/drawing/2014/main" id="{A08A7FD9-5E93-4310-873F-83629985F0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50292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5" name="Text Box 11">
            <a:extLst>
              <a:ext uri="{FF2B5EF4-FFF2-40B4-BE49-F238E27FC236}">
                <a16:creationId xmlns:a16="http://schemas.microsoft.com/office/drawing/2014/main" id="{ABC8CB57-230F-4233-93C2-ABCA53CED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69997" name="Text Box 13">
            <a:extLst>
              <a:ext uri="{FF2B5EF4-FFF2-40B4-BE49-F238E27FC236}">
                <a16:creationId xmlns:a16="http://schemas.microsoft.com/office/drawing/2014/main" id="{F5A1D0D8-06C7-4119-9500-FDE3FBB8D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2362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69998" name="Line 14">
            <a:extLst>
              <a:ext uri="{FF2B5EF4-FFF2-40B4-BE49-F238E27FC236}">
                <a16:creationId xmlns:a16="http://schemas.microsoft.com/office/drawing/2014/main" id="{646AFFC0-9C7E-48AD-BA77-C385E70CABA0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2743200"/>
            <a:ext cx="281940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9" name="Line 15">
            <a:extLst>
              <a:ext uri="{FF2B5EF4-FFF2-40B4-BE49-F238E27FC236}">
                <a16:creationId xmlns:a16="http://schemas.microsoft.com/office/drawing/2014/main" id="{5257A28F-188B-4989-A9BD-B077B52D4A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71600" y="2819400"/>
            <a:ext cx="26670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04" name="Text Box 20">
            <a:extLst>
              <a:ext uri="{FF2B5EF4-FFF2-40B4-BE49-F238E27FC236}">
                <a16:creationId xmlns:a16="http://schemas.microsoft.com/office/drawing/2014/main" id="{B3CFFA0F-0ECF-4C1C-B0F9-0D519CDC0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05" name="Text Box 21">
            <a:extLst>
              <a:ext uri="{FF2B5EF4-FFF2-40B4-BE49-F238E27FC236}">
                <a16:creationId xmlns:a16="http://schemas.microsoft.com/office/drawing/2014/main" id="{E1A2868E-0155-4EE3-84D1-4E8A9DE67D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07" name="Text Box 23">
            <a:extLst>
              <a:ext uri="{FF2B5EF4-FFF2-40B4-BE49-F238E27FC236}">
                <a16:creationId xmlns:a16="http://schemas.microsoft.com/office/drawing/2014/main" id="{4C46F9AF-5D48-4986-81B3-70171DCF5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08" name="Text Box 24">
            <a:extLst>
              <a:ext uri="{FF2B5EF4-FFF2-40B4-BE49-F238E27FC236}">
                <a16:creationId xmlns:a16="http://schemas.microsoft.com/office/drawing/2014/main" id="{E6885D6F-146B-4114-8D91-6E75AE1B0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10" name="Text Box 26">
            <a:extLst>
              <a:ext uri="{FF2B5EF4-FFF2-40B4-BE49-F238E27FC236}">
                <a16:creationId xmlns:a16="http://schemas.microsoft.com/office/drawing/2014/main" id="{2C04832C-BF8F-424C-B8C8-ED5FC9AC2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11" name="Line 27">
            <a:extLst>
              <a:ext uri="{FF2B5EF4-FFF2-40B4-BE49-F238E27FC236}">
                <a16:creationId xmlns:a16="http://schemas.microsoft.com/office/drawing/2014/main" id="{4E5A6A7B-3FED-4D9A-B28C-A5B4BC676FE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27432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12" name="Text Box 28">
            <a:extLst>
              <a:ext uri="{FF2B5EF4-FFF2-40B4-BE49-F238E27FC236}">
                <a16:creationId xmlns:a16="http://schemas.microsoft.com/office/drawing/2014/main" id="{9945A5AF-2491-45B6-8D3F-E052A38B2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70013" name="Text Box 29">
            <a:extLst>
              <a:ext uri="{FF2B5EF4-FFF2-40B4-BE49-F238E27FC236}">
                <a16:creationId xmlns:a16="http://schemas.microsoft.com/office/drawing/2014/main" id="{BEE66DAD-AD3C-471F-92C3-411018DE9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3429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16" name="Line 32">
            <a:extLst>
              <a:ext uri="{FF2B5EF4-FFF2-40B4-BE49-F238E27FC236}">
                <a16:creationId xmlns:a16="http://schemas.microsoft.com/office/drawing/2014/main" id="{24C0A1C4-FDCC-4E95-8AF0-290393D773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0" y="3733800"/>
            <a:ext cx="17526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17" name="Line 33">
            <a:extLst>
              <a:ext uri="{FF2B5EF4-FFF2-40B4-BE49-F238E27FC236}">
                <a16:creationId xmlns:a16="http://schemas.microsoft.com/office/drawing/2014/main" id="{3C62343B-D6DF-4DB5-AAED-5CDC3076428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3733800"/>
            <a:ext cx="0" cy="1295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18" name="Text Box 34">
            <a:extLst>
              <a:ext uri="{FF2B5EF4-FFF2-40B4-BE49-F238E27FC236}">
                <a16:creationId xmlns:a16="http://schemas.microsoft.com/office/drawing/2014/main" id="{318AD4AA-BC54-4240-96C2-964264B14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4495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70019" name="Rectangle 35">
            <a:extLst>
              <a:ext uri="{FF2B5EF4-FFF2-40B4-BE49-F238E27FC236}">
                <a16:creationId xmlns:a16="http://schemas.microsoft.com/office/drawing/2014/main" id="{C63C4BB0-0BB0-4107-985C-A5058873F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5715000"/>
            <a:ext cx="3325813" cy="4619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Short-run equilibrium</a:t>
            </a:r>
            <a:endParaRPr lang="th-TH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70020" name="Rectangle 36">
            <a:extLst>
              <a:ext uri="{FF2B5EF4-FFF2-40B4-BE49-F238E27FC236}">
                <a16:creationId xmlns:a16="http://schemas.microsoft.com/office/drawing/2014/main" id="{E772E5B4-84DE-423C-A439-F26288E29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5715000"/>
            <a:ext cx="3359150" cy="4619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Long-run equilibrium </a:t>
            </a:r>
            <a:endParaRPr lang="th-TH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70021" name="Line 37">
            <a:extLst>
              <a:ext uri="{FF2B5EF4-FFF2-40B4-BE49-F238E27FC236}">
                <a16:creationId xmlns:a16="http://schemas.microsoft.com/office/drawing/2014/main" id="{94DCB261-3BD0-49FE-AB97-B565C22837DB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971800"/>
            <a:ext cx="26670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22" name="Line 38">
            <a:extLst>
              <a:ext uri="{FF2B5EF4-FFF2-40B4-BE49-F238E27FC236}">
                <a16:creationId xmlns:a16="http://schemas.microsoft.com/office/drawing/2014/main" id="{9C3767F2-4491-4C6C-B9A0-FB448589C7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3733800"/>
            <a:ext cx="1295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0023" name="Text Box 39">
            <a:extLst>
              <a:ext uri="{FF2B5EF4-FFF2-40B4-BE49-F238E27FC236}">
                <a16:creationId xmlns:a16="http://schemas.microsoft.com/office/drawing/2014/main" id="{E98ACC54-B14A-47D5-8136-93555F602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0024" name="Text Box 40">
            <a:extLst>
              <a:ext uri="{FF2B5EF4-FFF2-40B4-BE49-F238E27FC236}">
                <a16:creationId xmlns:a16="http://schemas.microsoft.com/office/drawing/2014/main" id="{5078CB4A-FA20-45FE-BB30-1BCEC585E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4419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9727" name="Slide Number Placeholder 30">
            <a:extLst>
              <a:ext uri="{FF2B5EF4-FFF2-40B4-BE49-F238E27FC236}">
                <a16:creationId xmlns:a16="http://schemas.microsoft.com/office/drawing/2014/main" id="{4DAD5B65-4571-4A87-8F26-923658DC00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2A699AC-8CDD-45D0-89C2-009F8B972242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7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70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170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70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7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70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9" grpId="0" animBg="1"/>
      <p:bldP spid="169990" grpId="0" animBg="1"/>
      <p:bldP spid="169995" grpId="0"/>
      <p:bldP spid="169997" grpId="0"/>
      <p:bldP spid="170004" grpId="0"/>
      <p:bldP spid="170005" grpId="0"/>
      <p:bldP spid="170007" grpId="0"/>
      <p:bldP spid="170008" grpId="0"/>
      <p:bldP spid="170010" grpId="0"/>
      <p:bldP spid="170012" grpId="0"/>
      <p:bldP spid="170013" grpId="0"/>
      <p:bldP spid="170018" grpId="0"/>
      <p:bldP spid="170019" grpId="0" animBg="1"/>
      <p:bldP spid="170020" grpId="0" animBg="1"/>
      <p:bldP spid="170023" grpId="0"/>
      <p:bldP spid="1700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22" name="Rectangle 4">
            <a:extLst>
              <a:ext uri="{FF2B5EF4-FFF2-40B4-BE49-F238E27FC236}">
                <a16:creationId xmlns:a16="http://schemas.microsoft.com/office/drawing/2014/main" id="{E59A8CDC-9EBC-4DBA-8012-86683FF83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5604" name="Rectangle 48">
            <a:extLst>
              <a:ext uri="{FF2B5EF4-FFF2-40B4-BE49-F238E27FC236}">
                <a16:creationId xmlns:a16="http://schemas.microsoft.com/office/drawing/2014/main" id="{9B4CCEAF-1B21-4DCA-A3B1-253A9872A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1371600" cy="5238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Case 1</a:t>
            </a:r>
            <a:endParaRPr lang="th-TH" sz="2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30724" name="Rectangle 49">
            <a:extLst>
              <a:ext uri="{FF2B5EF4-FFF2-40B4-BE49-F238E27FC236}">
                <a16:creationId xmlns:a16="http://schemas.microsoft.com/office/drawing/2014/main" id="{DB342B91-6AA3-4195-A469-45E5D94800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1143000"/>
            <a:ext cx="73914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(AD Shift): for example, consumer credit </a:t>
            </a:r>
            <a:r>
              <a:rPr lang="th-TH" altLang="en-US" b="1">
                <a:solidFill>
                  <a:srgbClr val="6600FF"/>
                </a:solidFill>
                <a:ea typeface="Batang" panose="02030600000101010101" pitchFamily="18" charset="-127"/>
                <a:cs typeface="Arial" panose="020B0604020202020204" pitchFamily="34" charset="0"/>
              </a:rPr>
              <a:t>↑</a:t>
            </a:r>
            <a:endParaRPr lang="th-TH" altLang="en-US" b="1">
              <a:solidFill>
                <a:srgbClr val="99660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30725" name="Line 50">
            <a:extLst>
              <a:ext uri="{FF2B5EF4-FFF2-40B4-BE49-F238E27FC236}">
                <a16:creationId xmlns:a16="http://schemas.microsoft.com/office/drawing/2014/main" id="{930651D3-B377-48E0-B252-6219D07EC26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2743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6" name="Line 51">
            <a:extLst>
              <a:ext uri="{FF2B5EF4-FFF2-40B4-BE49-F238E27FC236}">
                <a16:creationId xmlns:a16="http://schemas.microsoft.com/office/drawing/2014/main" id="{4A9728B0-1DE9-47FC-90D8-7D2F26A1D44C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5334000"/>
            <a:ext cx="3581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7" name="Line 52">
            <a:extLst>
              <a:ext uri="{FF2B5EF4-FFF2-40B4-BE49-F238E27FC236}">
                <a16:creationId xmlns:a16="http://schemas.microsoft.com/office/drawing/2014/main" id="{5B29A333-A826-4C1C-8EB5-A73F8FA1A4F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2743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8" name="Line 53">
            <a:extLst>
              <a:ext uri="{FF2B5EF4-FFF2-40B4-BE49-F238E27FC236}">
                <a16:creationId xmlns:a16="http://schemas.microsoft.com/office/drawing/2014/main" id="{76FDB03B-BBFE-4149-9E59-E493F977B5FB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53340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2087" name="Text Box 55">
            <a:extLst>
              <a:ext uri="{FF2B5EF4-FFF2-40B4-BE49-F238E27FC236}">
                <a16:creationId xmlns:a16="http://schemas.microsoft.com/office/drawing/2014/main" id="{8DC6B380-BF57-4323-8EE0-B39631238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259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88" name="Text Box 56">
            <a:extLst>
              <a:ext uri="{FF2B5EF4-FFF2-40B4-BE49-F238E27FC236}">
                <a16:creationId xmlns:a16="http://schemas.microsoft.com/office/drawing/2014/main" id="{2206B7A4-B3FA-4C4E-96D4-FBF28528FA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89" name="Text Box 57">
            <a:extLst>
              <a:ext uri="{FF2B5EF4-FFF2-40B4-BE49-F238E27FC236}">
                <a16:creationId xmlns:a16="http://schemas.microsoft.com/office/drawing/2014/main" id="{8EFBE945-18F0-49B1-9EAC-F57F61C8B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0" name="Text Box 58">
            <a:extLst>
              <a:ext uri="{FF2B5EF4-FFF2-40B4-BE49-F238E27FC236}">
                <a16:creationId xmlns:a16="http://schemas.microsoft.com/office/drawing/2014/main" id="{EE4B941B-0D12-4B8C-8751-263367846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2" name="Text Box 60">
            <a:extLst>
              <a:ext uri="{FF2B5EF4-FFF2-40B4-BE49-F238E27FC236}">
                <a16:creationId xmlns:a16="http://schemas.microsoft.com/office/drawing/2014/main" id="{FE4F03CB-1B1B-43CF-A4C8-05B1D93AC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36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3" name="Text Box 61">
            <a:extLst>
              <a:ext uri="{FF2B5EF4-FFF2-40B4-BE49-F238E27FC236}">
                <a16:creationId xmlns:a16="http://schemas.microsoft.com/office/drawing/2014/main" id="{3558FEDC-FCD4-4E4F-A2A8-C6E3717CBB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236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4" name="Text Box 62">
            <a:extLst>
              <a:ext uri="{FF2B5EF4-FFF2-40B4-BE49-F238E27FC236}">
                <a16:creationId xmlns:a16="http://schemas.microsoft.com/office/drawing/2014/main" id="{F18E5E62-7843-4B53-9140-7A2870EAD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5" name="Text Box 63">
            <a:extLst>
              <a:ext uri="{FF2B5EF4-FFF2-40B4-BE49-F238E27FC236}">
                <a16:creationId xmlns:a16="http://schemas.microsoft.com/office/drawing/2014/main" id="{2D103973-48C6-4F43-BED9-6DB0B3B68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096" name="Text Box 64">
            <a:extLst>
              <a:ext uri="{FF2B5EF4-FFF2-40B4-BE49-F238E27FC236}">
                <a16:creationId xmlns:a16="http://schemas.microsoft.com/office/drawing/2014/main" id="{9075EB93-FC70-44F1-AB30-409E8D974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800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738" name="Line 69">
            <a:extLst>
              <a:ext uri="{FF2B5EF4-FFF2-40B4-BE49-F238E27FC236}">
                <a16:creationId xmlns:a16="http://schemas.microsoft.com/office/drawing/2014/main" id="{9DBDF45C-F0A3-4906-941A-7E7FB74EEB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000" y="4038600"/>
            <a:ext cx="1524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104">
            <a:extLst>
              <a:ext uri="{FF2B5EF4-FFF2-40B4-BE49-F238E27FC236}">
                <a16:creationId xmlns:a16="http://schemas.microsoft.com/office/drawing/2014/main" id="{2820249D-0374-4D5F-BFCD-D7ABCBB7B92B}"/>
              </a:ext>
            </a:extLst>
          </p:cNvPr>
          <p:cNvGrpSpPr>
            <a:grpSpLocks/>
          </p:cNvGrpSpPr>
          <p:nvPr/>
        </p:nvGrpSpPr>
        <p:grpSpPr bwMode="auto">
          <a:xfrm>
            <a:off x="762000" y="3657600"/>
            <a:ext cx="1981200" cy="1676400"/>
            <a:chOff x="480" y="2304"/>
            <a:chExt cx="1248" cy="1056"/>
          </a:xfrm>
        </p:grpSpPr>
        <p:sp>
          <p:nvSpPr>
            <p:cNvPr id="30774" name="Line 70">
              <a:extLst>
                <a:ext uri="{FF2B5EF4-FFF2-40B4-BE49-F238E27FC236}">
                  <a16:creationId xmlns:a16="http://schemas.microsoft.com/office/drawing/2014/main" id="{F3E7ADA1-4039-4560-9901-1DE733A375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0" y="2304"/>
              <a:ext cx="1248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5" name="Line 71">
              <a:extLst>
                <a:ext uri="{FF2B5EF4-FFF2-40B4-BE49-F238E27FC236}">
                  <a16:creationId xmlns:a16="http://schemas.microsoft.com/office/drawing/2014/main" id="{17C8CFC5-B11A-4433-A432-2F65703EA5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304"/>
              <a:ext cx="0" cy="1056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40" name="Line 72">
            <a:extLst>
              <a:ext uri="{FF2B5EF4-FFF2-40B4-BE49-F238E27FC236}">
                <a16:creationId xmlns:a16="http://schemas.microsoft.com/office/drawing/2014/main" id="{4F763BB8-9A86-46A6-B05F-303E77E9F5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038600"/>
            <a:ext cx="0" cy="1295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22" name="Rectangle 73">
            <a:extLst>
              <a:ext uri="{FF2B5EF4-FFF2-40B4-BE49-F238E27FC236}">
                <a16:creationId xmlns:a16="http://schemas.microsoft.com/office/drawing/2014/main" id="{9A6EAEEF-ADE9-482C-880D-BD0ABEB0A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1981200"/>
            <a:ext cx="19050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itchFamily="18" charset="-127"/>
                <a:cs typeface="Angsana New" pitchFamily="18" charset="-34"/>
              </a:rPr>
              <a:t>Short -run</a:t>
            </a:r>
            <a:endParaRPr lang="th-TH" sz="2800" b="1" dirty="0">
              <a:solidFill>
                <a:schemeClr val="accent1">
                  <a:lumMod val="50000"/>
                </a:schemeClr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5623" name="Rectangle 74">
            <a:extLst>
              <a:ext uri="{FF2B5EF4-FFF2-40B4-BE49-F238E27FC236}">
                <a16:creationId xmlns:a16="http://schemas.microsoft.com/office/drawing/2014/main" id="{E6FF2232-3BB3-4A4F-9442-60ABD89141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981200"/>
            <a:ext cx="2057400" cy="452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54000" tIns="10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itchFamily="18" charset="-127"/>
                <a:cs typeface="Angsana New" pitchFamily="18" charset="-34"/>
              </a:rPr>
              <a:t>Long-run</a:t>
            </a:r>
            <a:endParaRPr lang="th-TH" sz="2800" b="1" dirty="0">
              <a:solidFill>
                <a:schemeClr val="accent1">
                  <a:lumMod val="50000"/>
                </a:schemeClr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172107" name="Text Box 75">
            <a:extLst>
              <a:ext uri="{FF2B5EF4-FFF2-40B4-BE49-F238E27FC236}">
                <a16:creationId xmlns:a16="http://schemas.microsoft.com/office/drawing/2014/main" id="{970CE0B4-5B92-49B3-9F3A-FB45230C5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105">
            <a:extLst>
              <a:ext uri="{FF2B5EF4-FFF2-40B4-BE49-F238E27FC236}">
                <a16:creationId xmlns:a16="http://schemas.microsoft.com/office/drawing/2014/main" id="{C9A97C6C-C4DE-41A0-99CE-AEB4D051D858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3276600"/>
            <a:ext cx="2743200" cy="2514600"/>
            <a:chOff x="192" y="2064"/>
            <a:chExt cx="1728" cy="1584"/>
          </a:xfrm>
        </p:grpSpPr>
        <p:sp>
          <p:nvSpPr>
            <p:cNvPr id="172091" name="Text Box 59">
              <a:extLst>
                <a:ext uri="{FF2B5EF4-FFF2-40B4-BE49-F238E27FC236}">
                  <a16:creationId xmlns:a16="http://schemas.microsoft.com/office/drawing/2014/main" id="{703D9D56-7E93-455C-BF4D-7D6BE856DE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206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72108" name="Text Box 76">
              <a:extLst>
                <a:ext uri="{FF2B5EF4-FFF2-40B4-BE49-F238E27FC236}">
                  <a16:creationId xmlns:a16="http://schemas.microsoft.com/office/drawing/2014/main" id="{9FCF8702-AAA5-4400-B38B-DACD216499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33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0745" name="Line 79">
            <a:extLst>
              <a:ext uri="{FF2B5EF4-FFF2-40B4-BE49-F238E27FC236}">
                <a16:creationId xmlns:a16="http://schemas.microsoft.com/office/drawing/2014/main" id="{5095D516-24FD-45C6-B5C4-2FA0D689A90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3200400"/>
            <a:ext cx="23622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6" name="Line 77">
            <a:extLst>
              <a:ext uri="{FF2B5EF4-FFF2-40B4-BE49-F238E27FC236}">
                <a16:creationId xmlns:a16="http://schemas.microsoft.com/office/drawing/2014/main" id="{95C32F6D-7705-4DE2-9347-7B909435E0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2112" name="Line 80">
            <a:extLst>
              <a:ext uri="{FF2B5EF4-FFF2-40B4-BE49-F238E27FC236}">
                <a16:creationId xmlns:a16="http://schemas.microsoft.com/office/drawing/2014/main" id="{62551F10-1818-4837-A2D9-154B25EA7A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29200" y="3657600"/>
            <a:ext cx="1219200" cy="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2113" name="Text Box 81">
            <a:extLst>
              <a:ext uri="{FF2B5EF4-FFF2-40B4-BE49-F238E27FC236}">
                <a16:creationId xmlns:a16="http://schemas.microsoft.com/office/drawing/2014/main" id="{7683CAF0-69BA-4810-846C-7B073F002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2743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0749" name="Line 83">
            <a:extLst>
              <a:ext uri="{FF2B5EF4-FFF2-40B4-BE49-F238E27FC236}">
                <a16:creationId xmlns:a16="http://schemas.microsoft.com/office/drawing/2014/main" id="{90CEA05F-9D36-471B-83A3-7B82B1D20C4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29200" y="4114800"/>
            <a:ext cx="1219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2116" name="Text Box 84">
            <a:extLst>
              <a:ext uri="{FF2B5EF4-FFF2-40B4-BE49-F238E27FC236}">
                <a16:creationId xmlns:a16="http://schemas.microsoft.com/office/drawing/2014/main" id="{9D8C5732-3F1B-4AE5-9EF8-65C5FCC54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352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17" name="Text Box 85">
            <a:extLst>
              <a:ext uri="{FF2B5EF4-FFF2-40B4-BE49-F238E27FC236}">
                <a16:creationId xmlns:a16="http://schemas.microsoft.com/office/drawing/2014/main" id="{D6B29DD7-2EBD-4DFA-AD2F-BDA3292DF8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886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18" name="Text Box 86">
            <a:extLst>
              <a:ext uri="{FF2B5EF4-FFF2-40B4-BE49-F238E27FC236}">
                <a16:creationId xmlns:a16="http://schemas.microsoft.com/office/drawing/2014/main" id="{7F6AF023-D3FD-46A5-BC52-6A501B736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19" name="Text Box 87">
            <a:extLst>
              <a:ext uri="{FF2B5EF4-FFF2-40B4-BE49-F238E27FC236}">
                <a16:creationId xmlns:a16="http://schemas.microsoft.com/office/drawing/2014/main" id="{AB17B9DE-1DBE-4378-A88E-65D018343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20" name="Text Box 88">
            <a:extLst>
              <a:ext uri="{FF2B5EF4-FFF2-40B4-BE49-F238E27FC236}">
                <a16:creationId xmlns:a16="http://schemas.microsoft.com/office/drawing/2014/main" id="{E03560D8-EC74-4AE3-9D3E-A47F4F513C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21" name="Text Box 89">
            <a:extLst>
              <a:ext uri="{FF2B5EF4-FFF2-40B4-BE49-F238E27FC236}">
                <a16:creationId xmlns:a16="http://schemas.microsoft.com/office/drawing/2014/main" id="{B115A5B7-9D61-4A80-8F97-FE54F13C8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2122" name="Text Box 90">
            <a:extLst>
              <a:ext uri="{FF2B5EF4-FFF2-40B4-BE49-F238E27FC236}">
                <a16:creationId xmlns:a16="http://schemas.microsoft.com/office/drawing/2014/main" id="{58876793-E52E-4C5F-8587-060FC239E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6096000"/>
            <a:ext cx="32004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6600"/>
                </a:solidFill>
                <a:cs typeface="Angsana New" panose="02020603050405020304" pitchFamily="18" charset="-34"/>
              </a:rPr>
              <a:t>↑, Y↑</a:t>
            </a:r>
            <a:endParaRPr lang="en-US" altLang="en-US" sz="3200" b="1">
              <a:solidFill>
                <a:srgbClr val="996600"/>
              </a:solidFill>
              <a:cs typeface="Arial" panose="020B0604020202020204" pitchFamily="34" charset="0"/>
            </a:endParaRPr>
          </a:p>
        </p:txBody>
      </p:sp>
      <p:sp>
        <p:nvSpPr>
          <p:cNvPr id="172123" name="Text Box 91">
            <a:extLst>
              <a:ext uri="{FF2B5EF4-FFF2-40B4-BE49-F238E27FC236}">
                <a16:creationId xmlns:a16="http://schemas.microsoft.com/office/drawing/2014/main" id="{6DF7B60D-6642-4FE9-B4CD-7D761DD41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6096000"/>
            <a:ext cx="3352800" cy="584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800080"/>
                </a:solidFill>
                <a:cs typeface="Angsana New" panose="02020603050405020304" pitchFamily="18" charset="-34"/>
              </a:rPr>
              <a:t>↑, Y </a:t>
            </a:r>
            <a:r>
              <a:rPr lang="en-US" altLang="en-US" sz="2400" b="1">
                <a:solidFill>
                  <a:srgbClr val="800080"/>
                </a:solidFill>
                <a:cs typeface="Angsana New" panose="02020603050405020304" pitchFamily="18" charset="-34"/>
              </a:rPr>
              <a:t>stay the same</a:t>
            </a:r>
            <a:endParaRPr lang="en-US" altLang="en-US" sz="2400" b="1">
              <a:solidFill>
                <a:srgbClr val="800080"/>
              </a:solidFill>
              <a:cs typeface="Arial" panose="020B0604020202020204" pitchFamily="34" charset="0"/>
            </a:endParaRPr>
          </a:p>
        </p:txBody>
      </p:sp>
      <p:sp>
        <p:nvSpPr>
          <p:cNvPr id="30758" name="Line 94">
            <a:extLst>
              <a:ext uri="{FF2B5EF4-FFF2-40B4-BE49-F238E27FC236}">
                <a16:creationId xmlns:a16="http://schemas.microsoft.com/office/drawing/2014/main" id="{65017261-EA38-4EF0-A9FB-18BE7B60CFB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276600"/>
            <a:ext cx="2743200" cy="1828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9" name="Line 95">
            <a:extLst>
              <a:ext uri="{FF2B5EF4-FFF2-40B4-BE49-F238E27FC236}">
                <a16:creationId xmlns:a16="http://schemas.microsoft.com/office/drawing/2014/main" id="{C18CBF48-CE0F-4033-8447-4BCA9C1D34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2971800"/>
            <a:ext cx="220980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103">
            <a:extLst>
              <a:ext uri="{FF2B5EF4-FFF2-40B4-BE49-F238E27FC236}">
                <a16:creationId xmlns:a16="http://schemas.microsoft.com/office/drawing/2014/main" id="{BCFE9145-7E30-416D-92E3-B6A7D859AEF9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2743200"/>
            <a:ext cx="3429000" cy="2057400"/>
            <a:chOff x="864" y="1728"/>
            <a:chExt cx="2160" cy="1296"/>
          </a:xfrm>
        </p:grpSpPr>
        <p:sp>
          <p:nvSpPr>
            <p:cNvPr id="30770" name="Line 66">
              <a:extLst>
                <a:ext uri="{FF2B5EF4-FFF2-40B4-BE49-F238E27FC236}">
                  <a16:creationId xmlns:a16="http://schemas.microsoft.com/office/drawing/2014/main" id="{1078860A-BA12-4757-A80D-8608C3768E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1728"/>
              <a:ext cx="1728" cy="115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2128" name="Text Box 96">
              <a:extLst>
                <a:ext uri="{FF2B5EF4-FFF2-40B4-BE49-F238E27FC236}">
                  <a16:creationId xmlns:a16="http://schemas.microsoft.com/office/drawing/2014/main" id="{F814E27A-52EA-4224-9D38-6105EDF22D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2736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72130" name="Text Box 98">
            <a:extLst>
              <a:ext uri="{FF2B5EF4-FFF2-40B4-BE49-F238E27FC236}">
                <a16:creationId xmlns:a16="http://schemas.microsoft.com/office/drawing/2014/main" id="{01F51E86-2C49-4DF1-A5A6-1D8D65FA4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4800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5" name="Group 106">
            <a:extLst>
              <a:ext uri="{FF2B5EF4-FFF2-40B4-BE49-F238E27FC236}">
                <a16:creationId xmlns:a16="http://schemas.microsoft.com/office/drawing/2014/main" id="{20F5B44B-C95B-4636-AEA6-9D4431A6E046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2895600"/>
            <a:ext cx="3048000" cy="2057400"/>
            <a:chOff x="3360" y="1824"/>
            <a:chExt cx="1920" cy="1296"/>
          </a:xfrm>
        </p:grpSpPr>
        <p:sp>
          <p:nvSpPr>
            <p:cNvPr id="30768" name="Line 97">
              <a:extLst>
                <a:ext uri="{FF2B5EF4-FFF2-40B4-BE49-F238E27FC236}">
                  <a16:creationId xmlns:a16="http://schemas.microsoft.com/office/drawing/2014/main" id="{06656A58-2CE7-43D8-ADF7-9A2BFB3791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60" y="1824"/>
              <a:ext cx="1488" cy="120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2131" name="Text Box 99">
              <a:extLst>
                <a:ext uri="{FF2B5EF4-FFF2-40B4-BE49-F238E27FC236}">
                  <a16:creationId xmlns:a16="http://schemas.microsoft.com/office/drawing/2014/main" id="{5ED21531-CBB1-4811-A460-E73C8D50B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00" y="283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72132" name="Rectangle 100">
            <a:extLst>
              <a:ext uri="{FF2B5EF4-FFF2-40B4-BE49-F238E27FC236}">
                <a16:creationId xmlns:a16="http://schemas.microsoft.com/office/drawing/2014/main" id="{03F41D2C-2647-4549-8E8C-FDD68C2E5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4290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72133" name="Rectangle 101">
            <a:extLst>
              <a:ext uri="{FF2B5EF4-FFF2-40B4-BE49-F238E27FC236}">
                <a16:creationId xmlns:a16="http://schemas.microsoft.com/office/drawing/2014/main" id="{870B4649-37AC-425C-AFDC-50B3C5E0C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290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30765" name="Slide Number Placeholder 54">
            <a:extLst>
              <a:ext uri="{FF2B5EF4-FFF2-40B4-BE49-F238E27FC236}">
                <a16:creationId xmlns:a16="http://schemas.microsoft.com/office/drawing/2014/main" id="{1C0FD32A-C97F-432A-8F65-D895AE1408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2989B04-AEC3-44EF-A774-9F8913F8EE45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7" name="Rectangle 5">
            <a:extLst>
              <a:ext uri="{FF2B5EF4-FFF2-40B4-BE49-F238E27FC236}">
                <a16:creationId xmlns:a16="http://schemas.microsoft.com/office/drawing/2014/main" id="{3FE2CD37-7F7A-46A3-A76E-25C96943F2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8.3.2 Changes in equilibrium</a:t>
            </a:r>
            <a:endParaRPr lang="th-TH" sz="3200" b="1" dirty="0">
              <a:cs typeface="Angsana New" pitchFamily="18" charset="-34"/>
            </a:endParaRP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B4AFF9DF-9320-4C70-9CAC-4E086970F341}"/>
              </a:ext>
            </a:extLst>
          </p:cNvPr>
          <p:cNvCxnSpPr/>
          <p:nvPr/>
        </p:nvCxnSpPr>
        <p:spPr>
          <a:xfrm>
            <a:off x="2286000" y="5867400"/>
            <a:ext cx="4572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2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2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2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2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2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88" grpId="0"/>
      <p:bldP spid="172116" grpId="0"/>
      <p:bldP spid="172119" grpId="0"/>
      <p:bldP spid="172121" grpId="0"/>
      <p:bldP spid="172122" grpId="0" animBg="1"/>
      <p:bldP spid="172123" grpId="0" animBg="1"/>
      <p:bldP spid="172132" grpId="0"/>
      <p:bldP spid="1721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746" name="Rectangle 2">
            <a:extLst>
              <a:ext uri="{FF2B5EF4-FFF2-40B4-BE49-F238E27FC236}">
                <a16:creationId xmlns:a16="http://schemas.microsoft.com/office/drawing/2014/main" id="{1D4A3BA3-3BA2-4F02-B737-B1FC4B41E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75" name="Text Box 3">
            <a:extLst>
              <a:ext uri="{FF2B5EF4-FFF2-40B4-BE49-F238E27FC236}">
                <a16:creationId xmlns:a16="http://schemas.microsoft.com/office/drawing/2014/main" id="{A0E5ED38-6978-45A6-B7B4-4656EF4F9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676400"/>
            <a:ext cx="838200" cy="52387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↑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207876" name="Rectangle 4">
            <a:extLst>
              <a:ext uri="{FF2B5EF4-FFF2-40B4-BE49-F238E27FC236}">
                <a16:creationId xmlns:a16="http://schemas.microsoft.com/office/drawing/2014/main" id="{D1DF72A5-C804-45C8-94C6-2ABA74B543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>
                <a:cs typeface="Angsana New" pitchFamily="18" charset="-34"/>
              </a:rPr>
              <a:t>Situation where </a:t>
            </a:r>
            <a:r>
              <a:rPr lang="en-US" sz="4000" b="1" dirty="0">
                <a:solidFill>
                  <a:srgbClr val="3333FF"/>
                </a:solidFill>
                <a:cs typeface="Angsana New" pitchFamily="18" charset="-34"/>
              </a:rPr>
              <a:t>P↑, Y↓</a:t>
            </a:r>
            <a:endParaRPr lang="th-TH" sz="4000" dirty="0">
              <a:cs typeface="Angsana New" pitchFamily="18" charset="-34"/>
            </a:endParaRPr>
          </a:p>
        </p:txBody>
      </p:sp>
      <p:sp>
        <p:nvSpPr>
          <p:cNvPr id="207878" name="AutoShape 6">
            <a:extLst>
              <a:ext uri="{FF2B5EF4-FFF2-40B4-BE49-F238E27FC236}">
                <a16:creationId xmlns:a16="http://schemas.microsoft.com/office/drawing/2014/main" id="{3CD5B906-B27A-4DC3-997B-56EC836AA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18288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79" name="Text Box 7">
            <a:extLst>
              <a:ext uri="{FF2B5EF4-FFF2-40B4-BE49-F238E27FC236}">
                <a16:creationId xmlns:a16="http://schemas.microsoft.com/office/drawing/2014/main" id="{17F9FC86-B572-46FB-B010-6A04CE5201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1676400"/>
            <a:ext cx="1371600" cy="457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7030A0"/>
                </a:solidFill>
                <a:cs typeface="Arial" panose="020B0604020202020204" pitchFamily="34" charset="0"/>
              </a:rPr>
              <a:t>Inflation</a:t>
            </a:r>
          </a:p>
        </p:txBody>
      </p:sp>
      <p:sp>
        <p:nvSpPr>
          <p:cNvPr id="207881" name="AutoShape 9">
            <a:extLst>
              <a:ext uri="{FF2B5EF4-FFF2-40B4-BE49-F238E27FC236}">
                <a16:creationId xmlns:a16="http://schemas.microsoft.com/office/drawing/2014/main" id="{621D4494-DBC3-4AC3-BC6C-EDAD6AAD64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27432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84" name="Text Box 12">
            <a:extLst>
              <a:ext uri="{FF2B5EF4-FFF2-40B4-BE49-F238E27FC236}">
                <a16:creationId xmlns:a16="http://schemas.microsoft.com/office/drawing/2014/main" id="{D857F267-171F-4585-A367-B1EF43F9C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2590800"/>
            <a:ext cx="1905000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7030A0"/>
                </a:solidFill>
                <a:cs typeface="Arial" panose="020B0604020202020204" pitchFamily="34" charset="0"/>
              </a:rPr>
              <a:t>Stagnation</a:t>
            </a:r>
            <a:endParaRPr lang="en-US" altLang="en-US" sz="3200" b="1">
              <a:solidFill>
                <a:srgbClr val="7030A0"/>
              </a:solidFill>
              <a:cs typeface="Angsana New" panose="02020603050405020304" pitchFamily="18" charset="-34"/>
            </a:endParaRPr>
          </a:p>
        </p:txBody>
      </p:sp>
      <p:sp>
        <p:nvSpPr>
          <p:cNvPr id="207886" name="AutoShape 14">
            <a:extLst>
              <a:ext uri="{FF2B5EF4-FFF2-40B4-BE49-F238E27FC236}">
                <a16:creationId xmlns:a16="http://schemas.microsoft.com/office/drawing/2014/main" id="{C1744413-31A7-4409-B2F6-BA57472B3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657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07889" name="Text Box 17">
            <a:extLst>
              <a:ext uri="{FF2B5EF4-FFF2-40B4-BE49-F238E27FC236}">
                <a16:creationId xmlns:a16="http://schemas.microsoft.com/office/drawing/2014/main" id="{B81D15F6-FBE1-4E03-8566-A59CF7AA3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3505200"/>
            <a:ext cx="1905000" cy="46196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</a:rPr>
              <a:t>Stagflation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31755" name="Slide Number Placeholder 17">
            <a:extLst>
              <a:ext uri="{FF2B5EF4-FFF2-40B4-BE49-F238E27FC236}">
                <a16:creationId xmlns:a16="http://schemas.microsoft.com/office/drawing/2014/main" id="{7C2A925F-84D8-4A74-A226-11FBF03D8F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929FD578-5DBE-4BA4-8459-D8BA30D77A07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9" name="Text Box 3">
            <a:extLst>
              <a:ext uri="{FF2B5EF4-FFF2-40B4-BE49-F238E27FC236}">
                <a16:creationId xmlns:a16="http://schemas.microsoft.com/office/drawing/2014/main" id="{19DC3C79-1998-4E82-A4FE-7C7ED31EF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590800"/>
            <a:ext cx="838200" cy="46196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3333FF"/>
                </a:solidFill>
                <a:cs typeface="Angsana New" panose="02020603050405020304" pitchFamily="18" charset="-34"/>
              </a:rPr>
              <a:t>Y↓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C484B8C5-7F1D-4237-9D9B-B5676C9A1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505200"/>
            <a:ext cx="1219200" cy="46196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2400" b="1">
                <a:solidFill>
                  <a:srgbClr val="3333FF"/>
                </a:solidFill>
                <a:cs typeface="Angsana New" panose="02020603050405020304" pitchFamily="18" charset="-34"/>
              </a:rPr>
              <a:t>↑, Y↓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7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7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 animBg="1"/>
      <p:bldP spid="207878" grpId="0" animBg="1"/>
      <p:bldP spid="207879" grpId="0" animBg="1"/>
      <p:bldP spid="207881" grpId="0" animBg="1"/>
      <p:bldP spid="207884" grpId="0" animBg="1"/>
      <p:bldP spid="207886" grpId="0" animBg="1"/>
      <p:bldP spid="207889" grpId="0" animBg="1"/>
      <p:bldP spid="19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3" name="Rectangle 5">
            <a:extLst>
              <a:ext uri="{FF2B5EF4-FFF2-40B4-BE49-F238E27FC236}">
                <a16:creationId xmlns:a16="http://schemas.microsoft.com/office/drawing/2014/main" id="{B8C3BFA7-2262-4D79-B504-EE37BE5C13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8.3.2 Changes in equilibrium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32771" name="Rectangle 4">
            <a:extLst>
              <a:ext uri="{FF2B5EF4-FFF2-40B4-BE49-F238E27FC236}">
                <a16:creationId xmlns:a16="http://schemas.microsoft.com/office/drawing/2014/main" id="{7BDADCEA-4A6C-47FF-A21B-9102C4CDC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4580" name="Rectangle 54">
            <a:extLst>
              <a:ext uri="{FF2B5EF4-FFF2-40B4-BE49-F238E27FC236}">
                <a16:creationId xmlns:a16="http://schemas.microsoft.com/office/drawing/2014/main" id="{D6B4D6FC-ECAA-4079-853E-B161CEB67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990600"/>
            <a:ext cx="1524000" cy="5238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Case 2</a:t>
            </a:r>
            <a:endParaRPr lang="th-TH" sz="2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32773" name="Rectangle 55">
            <a:extLst>
              <a:ext uri="{FF2B5EF4-FFF2-40B4-BE49-F238E27FC236}">
                <a16:creationId xmlns:a16="http://schemas.microsoft.com/office/drawing/2014/main" id="{6B154B8B-0AE7-48D2-ADCF-67B1F289B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990600"/>
            <a:ext cx="6019800" cy="8302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(AS Shift): for example, epidemic occurs in the country</a:t>
            </a:r>
            <a:endParaRPr lang="th-TH" altLang="en-US" sz="2400" b="1">
              <a:solidFill>
                <a:srgbClr val="9966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32774" name="Line 96">
            <a:extLst>
              <a:ext uri="{FF2B5EF4-FFF2-40B4-BE49-F238E27FC236}">
                <a16:creationId xmlns:a16="http://schemas.microsoft.com/office/drawing/2014/main" id="{633A26B8-E135-4E8C-8557-F5256A5EBF7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2743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5" name="Line 97">
            <a:extLst>
              <a:ext uri="{FF2B5EF4-FFF2-40B4-BE49-F238E27FC236}">
                <a16:creationId xmlns:a16="http://schemas.microsoft.com/office/drawing/2014/main" id="{3B413403-82DA-4DE0-8814-675BD73DA66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5334000"/>
            <a:ext cx="3581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6" name="Line 98">
            <a:extLst>
              <a:ext uri="{FF2B5EF4-FFF2-40B4-BE49-F238E27FC236}">
                <a16:creationId xmlns:a16="http://schemas.microsoft.com/office/drawing/2014/main" id="{0DDAF43F-9A0B-449D-B511-D33767182C10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2743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7" name="Line 99">
            <a:extLst>
              <a:ext uri="{FF2B5EF4-FFF2-40B4-BE49-F238E27FC236}">
                <a16:creationId xmlns:a16="http://schemas.microsoft.com/office/drawing/2014/main" id="{3BB1275F-F79F-404B-A6A8-81443CC24E0F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53340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109" name="Text Box 101">
            <a:extLst>
              <a:ext uri="{FF2B5EF4-FFF2-40B4-BE49-F238E27FC236}">
                <a16:creationId xmlns:a16="http://schemas.microsoft.com/office/drawing/2014/main" id="{5B6C1105-FCAB-46B7-A6CF-379FF75399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8956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0" name="Text Box 102">
            <a:extLst>
              <a:ext uri="{FF2B5EF4-FFF2-40B4-BE49-F238E27FC236}">
                <a16:creationId xmlns:a16="http://schemas.microsoft.com/office/drawing/2014/main" id="{EDC31849-9516-40D5-825A-F20507455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276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1" name="Text Box 103">
            <a:extLst>
              <a:ext uri="{FF2B5EF4-FFF2-40B4-BE49-F238E27FC236}">
                <a16:creationId xmlns:a16="http://schemas.microsoft.com/office/drawing/2014/main" id="{410D7EDA-C4B4-450A-9A4C-393F520F2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2" name="Text Box 104">
            <a:extLst>
              <a:ext uri="{FF2B5EF4-FFF2-40B4-BE49-F238E27FC236}">
                <a16:creationId xmlns:a16="http://schemas.microsoft.com/office/drawing/2014/main" id="{FBFFF51B-CDFA-4CCC-82F1-ADE706FF3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4" name="Text Box 106">
            <a:extLst>
              <a:ext uri="{FF2B5EF4-FFF2-40B4-BE49-F238E27FC236}">
                <a16:creationId xmlns:a16="http://schemas.microsoft.com/office/drawing/2014/main" id="{D8C89650-49C3-4470-96CC-BF816E1DC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36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5" name="Text Box 107">
            <a:extLst>
              <a:ext uri="{FF2B5EF4-FFF2-40B4-BE49-F238E27FC236}">
                <a16:creationId xmlns:a16="http://schemas.microsoft.com/office/drawing/2014/main" id="{6F450B48-1F02-4C2F-A7F0-2BFE7A3C4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36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6" name="Text Box 108">
            <a:extLst>
              <a:ext uri="{FF2B5EF4-FFF2-40B4-BE49-F238E27FC236}">
                <a16:creationId xmlns:a16="http://schemas.microsoft.com/office/drawing/2014/main" id="{F382B07D-65ED-4570-A5AD-81E32E717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7" name="Text Box 109">
            <a:extLst>
              <a:ext uri="{FF2B5EF4-FFF2-40B4-BE49-F238E27FC236}">
                <a16:creationId xmlns:a16="http://schemas.microsoft.com/office/drawing/2014/main" id="{3ADED98B-603C-4592-92A6-1D3EB4918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18" name="Text Box 110">
            <a:extLst>
              <a:ext uri="{FF2B5EF4-FFF2-40B4-BE49-F238E27FC236}">
                <a16:creationId xmlns:a16="http://schemas.microsoft.com/office/drawing/2014/main" id="{6CBBA8E2-E0E0-406C-8A79-C1BE87C93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7244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71119" name="Text Box 111">
            <a:extLst>
              <a:ext uri="{FF2B5EF4-FFF2-40B4-BE49-F238E27FC236}">
                <a16:creationId xmlns:a16="http://schemas.microsoft.com/office/drawing/2014/main" id="{410DF1FA-5672-4B31-A204-E76B31E24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4800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2788" name="Line 112">
            <a:extLst>
              <a:ext uri="{FF2B5EF4-FFF2-40B4-BE49-F238E27FC236}">
                <a16:creationId xmlns:a16="http://schemas.microsoft.com/office/drawing/2014/main" id="{7287035C-CFD5-4FBF-B573-3FDDD8B05C6A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3048000"/>
            <a:ext cx="28956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142">
            <a:extLst>
              <a:ext uri="{FF2B5EF4-FFF2-40B4-BE49-F238E27FC236}">
                <a16:creationId xmlns:a16="http://schemas.microsoft.com/office/drawing/2014/main" id="{F8CCA4C0-59D7-45F1-8E73-BFBB943452CA}"/>
              </a:ext>
            </a:extLst>
          </p:cNvPr>
          <p:cNvGrpSpPr>
            <a:grpSpLocks/>
          </p:cNvGrpSpPr>
          <p:nvPr/>
        </p:nvGrpSpPr>
        <p:grpSpPr bwMode="auto">
          <a:xfrm>
            <a:off x="914400" y="2438400"/>
            <a:ext cx="3505200" cy="1981200"/>
            <a:chOff x="576" y="1536"/>
            <a:chExt cx="2208" cy="1248"/>
          </a:xfrm>
        </p:grpSpPr>
        <p:sp>
          <p:nvSpPr>
            <p:cNvPr id="171108" name="Text Box 100">
              <a:extLst>
                <a:ext uri="{FF2B5EF4-FFF2-40B4-BE49-F238E27FC236}">
                  <a16:creationId xmlns:a16="http://schemas.microsoft.com/office/drawing/2014/main" id="{E34F9B2B-DF99-47F9-9AC3-1C04151473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4" y="1536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SRAS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32825" name="Line 113">
              <a:extLst>
                <a:ext uri="{FF2B5EF4-FFF2-40B4-BE49-F238E27FC236}">
                  <a16:creationId xmlns:a16="http://schemas.microsoft.com/office/drawing/2014/main" id="{84C1BF41-3AAD-4898-9035-0FB5919BB7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76" y="1776"/>
              <a:ext cx="1920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790" name="Line 114">
            <a:extLst>
              <a:ext uri="{FF2B5EF4-FFF2-40B4-BE49-F238E27FC236}">
                <a16:creationId xmlns:a16="http://schemas.microsoft.com/office/drawing/2014/main" id="{CADE5964-35BA-4F54-AF0B-BC0EBC2D8F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3276600"/>
            <a:ext cx="30480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91" name="Line 116">
            <a:extLst>
              <a:ext uri="{FF2B5EF4-FFF2-40B4-BE49-F238E27FC236}">
                <a16:creationId xmlns:a16="http://schemas.microsoft.com/office/drawing/2014/main" id="{3823BD06-DD85-47AB-9408-66F971305B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000" y="4006850"/>
            <a:ext cx="1981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144">
            <a:extLst>
              <a:ext uri="{FF2B5EF4-FFF2-40B4-BE49-F238E27FC236}">
                <a16:creationId xmlns:a16="http://schemas.microsoft.com/office/drawing/2014/main" id="{D513FEB2-4289-417D-92B8-E57F4F8B2977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3697288"/>
            <a:ext cx="1538287" cy="1636712"/>
            <a:chOff x="471" y="2329"/>
            <a:chExt cx="969" cy="1031"/>
          </a:xfrm>
        </p:grpSpPr>
        <p:sp>
          <p:nvSpPr>
            <p:cNvPr id="32822" name="Line 115">
              <a:extLst>
                <a:ext uri="{FF2B5EF4-FFF2-40B4-BE49-F238E27FC236}">
                  <a16:creationId xmlns:a16="http://schemas.microsoft.com/office/drawing/2014/main" id="{05179F2C-6108-466B-9ACA-EDD2ABAC9D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1" y="2329"/>
              <a:ext cx="960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23" name="Line 117">
              <a:extLst>
                <a:ext uri="{FF2B5EF4-FFF2-40B4-BE49-F238E27FC236}">
                  <a16:creationId xmlns:a16="http://schemas.microsoft.com/office/drawing/2014/main" id="{85E9F979-F070-436D-856D-DBF296E293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2352"/>
              <a:ext cx="0" cy="1008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793" name="Line 118">
            <a:extLst>
              <a:ext uri="{FF2B5EF4-FFF2-40B4-BE49-F238E27FC236}">
                <a16:creationId xmlns:a16="http://schemas.microsoft.com/office/drawing/2014/main" id="{C26896CC-4349-4A14-BE5C-43AE5816A70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4038600"/>
            <a:ext cx="0" cy="1295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2" name="Rectangle 119">
            <a:extLst>
              <a:ext uri="{FF2B5EF4-FFF2-40B4-BE49-F238E27FC236}">
                <a16:creationId xmlns:a16="http://schemas.microsoft.com/office/drawing/2014/main" id="{69C6C899-AA90-424E-A677-01B383C1A6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2057400"/>
            <a:ext cx="19050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itchFamily="18" charset="-127"/>
                <a:cs typeface="Angsana New" pitchFamily="18" charset="-34"/>
              </a:rPr>
              <a:t>Short-run</a:t>
            </a:r>
            <a:endParaRPr lang="th-TH" sz="2800" b="1" dirty="0">
              <a:solidFill>
                <a:schemeClr val="accent1">
                  <a:lumMod val="50000"/>
                </a:schemeClr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4603" name="Rectangle 120">
            <a:extLst>
              <a:ext uri="{FF2B5EF4-FFF2-40B4-BE49-F238E27FC236}">
                <a16:creationId xmlns:a16="http://schemas.microsoft.com/office/drawing/2014/main" id="{51692D38-074F-4A96-B596-62866B83D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057400"/>
            <a:ext cx="2057400" cy="452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54000" tIns="10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itchFamily="18" charset="-127"/>
                <a:cs typeface="Angsana New" pitchFamily="18" charset="-34"/>
              </a:rPr>
              <a:t>Long-run</a:t>
            </a:r>
            <a:endParaRPr lang="th-TH" sz="2800" b="1" dirty="0">
              <a:solidFill>
                <a:schemeClr val="accent1">
                  <a:lumMod val="50000"/>
                </a:schemeClr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171129" name="Text Box 121">
            <a:extLst>
              <a:ext uri="{FF2B5EF4-FFF2-40B4-BE49-F238E27FC236}">
                <a16:creationId xmlns:a16="http://schemas.microsoft.com/office/drawing/2014/main" id="{4BF25966-6463-4F50-84C3-A8580CE57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145">
            <a:extLst>
              <a:ext uri="{FF2B5EF4-FFF2-40B4-BE49-F238E27FC236}">
                <a16:creationId xmlns:a16="http://schemas.microsoft.com/office/drawing/2014/main" id="{63E90684-AE18-4345-BF1D-2B3E35E8F881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3276600"/>
            <a:ext cx="2133600" cy="2438400"/>
            <a:chOff x="192" y="2064"/>
            <a:chExt cx="1344" cy="1536"/>
          </a:xfrm>
        </p:grpSpPr>
        <p:sp>
          <p:nvSpPr>
            <p:cNvPr id="171113" name="Text Box 105">
              <a:extLst>
                <a:ext uri="{FF2B5EF4-FFF2-40B4-BE49-F238E27FC236}">
                  <a16:creationId xmlns:a16="http://schemas.microsoft.com/office/drawing/2014/main" id="{4C039CF1-4A11-43D7-B847-475B814B35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206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71130" name="Text Box 122">
              <a:extLst>
                <a:ext uri="{FF2B5EF4-FFF2-40B4-BE49-F238E27FC236}">
                  <a16:creationId xmlns:a16="http://schemas.microsoft.com/office/drawing/2014/main" id="{03B39575-635E-4978-B055-97A797B891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3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2798" name="Line 124">
            <a:extLst>
              <a:ext uri="{FF2B5EF4-FFF2-40B4-BE49-F238E27FC236}">
                <a16:creationId xmlns:a16="http://schemas.microsoft.com/office/drawing/2014/main" id="{E50022BE-690F-47E9-8B66-F4A7C9BF08AF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3200400"/>
            <a:ext cx="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99" name="Line 125">
            <a:extLst>
              <a:ext uri="{FF2B5EF4-FFF2-40B4-BE49-F238E27FC236}">
                <a16:creationId xmlns:a16="http://schemas.microsoft.com/office/drawing/2014/main" id="{8A61E170-E789-44DA-973F-4281E4415EB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3200400"/>
            <a:ext cx="28956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146">
            <a:extLst>
              <a:ext uri="{FF2B5EF4-FFF2-40B4-BE49-F238E27FC236}">
                <a16:creationId xmlns:a16="http://schemas.microsoft.com/office/drawing/2014/main" id="{D110EF18-8E78-48DE-BA66-EEDBD4632220}"/>
              </a:ext>
            </a:extLst>
          </p:cNvPr>
          <p:cNvGrpSpPr>
            <a:grpSpLocks/>
          </p:cNvGrpSpPr>
          <p:nvPr/>
        </p:nvGrpSpPr>
        <p:grpSpPr bwMode="auto">
          <a:xfrm>
            <a:off x="5029200" y="2819400"/>
            <a:ext cx="1143000" cy="2514600"/>
            <a:chOff x="3168" y="1776"/>
            <a:chExt cx="720" cy="1584"/>
          </a:xfrm>
        </p:grpSpPr>
        <p:sp>
          <p:nvSpPr>
            <p:cNvPr id="32818" name="Line 123">
              <a:extLst>
                <a:ext uri="{FF2B5EF4-FFF2-40B4-BE49-F238E27FC236}">
                  <a16:creationId xmlns:a16="http://schemas.microsoft.com/office/drawing/2014/main" id="{22CA5179-185B-4FEC-80D5-061BD864CA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0" y="2016"/>
              <a:ext cx="0" cy="13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135" name="Text Box 127">
              <a:extLst>
                <a:ext uri="{FF2B5EF4-FFF2-40B4-BE49-F238E27FC236}">
                  <a16:creationId xmlns:a16="http://schemas.microsoft.com/office/drawing/2014/main" id="{AB55227D-8175-4501-8CBD-5F670C14F7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1776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LRAS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71136" name="Text Box 128">
            <a:extLst>
              <a:ext uri="{FF2B5EF4-FFF2-40B4-BE49-F238E27FC236}">
                <a16:creationId xmlns:a16="http://schemas.microsoft.com/office/drawing/2014/main" id="{03C6F999-30F1-4716-B8A9-2D243C253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819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2802" name="Line 129">
            <a:extLst>
              <a:ext uri="{FF2B5EF4-FFF2-40B4-BE49-F238E27FC236}">
                <a16:creationId xmlns:a16="http://schemas.microsoft.com/office/drawing/2014/main" id="{1B4F43D3-BC7D-433E-9085-CBC1E5F97B7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76800" y="4114800"/>
            <a:ext cx="14478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138" name="Text Box 130">
            <a:extLst>
              <a:ext uri="{FF2B5EF4-FFF2-40B4-BE49-F238E27FC236}">
                <a16:creationId xmlns:a16="http://schemas.microsoft.com/office/drawing/2014/main" id="{BA662916-0081-4CC3-8496-CD1D5775A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39" name="Text Box 131">
            <a:extLst>
              <a:ext uri="{FF2B5EF4-FFF2-40B4-BE49-F238E27FC236}">
                <a16:creationId xmlns:a16="http://schemas.microsoft.com/office/drawing/2014/main" id="{5336F29B-6B6E-404F-A524-40CB79FF8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3886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40" name="Text Box 132">
            <a:extLst>
              <a:ext uri="{FF2B5EF4-FFF2-40B4-BE49-F238E27FC236}">
                <a16:creationId xmlns:a16="http://schemas.microsoft.com/office/drawing/2014/main" id="{A20286AA-BE98-4D34-98CC-851418D27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6" name="Group 147">
            <a:extLst>
              <a:ext uri="{FF2B5EF4-FFF2-40B4-BE49-F238E27FC236}">
                <a16:creationId xmlns:a16="http://schemas.microsoft.com/office/drawing/2014/main" id="{41CDEA06-FF92-42FC-BB5D-90241487BA58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3352800"/>
            <a:ext cx="1279525" cy="457200"/>
            <a:chOff x="2784" y="2112"/>
            <a:chExt cx="806" cy="288"/>
          </a:xfrm>
        </p:grpSpPr>
        <p:sp>
          <p:nvSpPr>
            <p:cNvPr id="32816" name="Line 126">
              <a:extLst>
                <a:ext uri="{FF2B5EF4-FFF2-40B4-BE49-F238E27FC236}">
                  <a16:creationId xmlns:a16="http://schemas.microsoft.com/office/drawing/2014/main" id="{C1ABA5D9-438A-4E7F-A416-41AFDE0FC9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62" y="2345"/>
              <a:ext cx="528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141" name="Text Box 133">
              <a:extLst>
                <a:ext uri="{FF2B5EF4-FFF2-40B4-BE49-F238E27FC236}">
                  <a16:creationId xmlns:a16="http://schemas.microsoft.com/office/drawing/2014/main" id="{FF71BB58-73FC-4301-9E2F-2C3E225E41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4" y="2112"/>
              <a:ext cx="288" cy="28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71142" name="Text Box 134">
            <a:extLst>
              <a:ext uri="{FF2B5EF4-FFF2-40B4-BE49-F238E27FC236}">
                <a16:creationId xmlns:a16="http://schemas.microsoft.com/office/drawing/2014/main" id="{CC4D98FE-EA61-45BE-8A6B-69946739A8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43" name="Text Box 135">
            <a:extLst>
              <a:ext uri="{FF2B5EF4-FFF2-40B4-BE49-F238E27FC236}">
                <a16:creationId xmlns:a16="http://schemas.microsoft.com/office/drawing/2014/main" id="{C6B076BC-7D39-48E0-9576-C4ABA92F2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1144" name="Text Box 136">
            <a:extLst>
              <a:ext uri="{FF2B5EF4-FFF2-40B4-BE49-F238E27FC236}">
                <a16:creationId xmlns:a16="http://schemas.microsoft.com/office/drawing/2014/main" id="{972E5422-E5DC-4070-9EEE-957D84078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5943600"/>
            <a:ext cx="16002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↑, Y↓</a:t>
            </a:r>
            <a:endParaRPr lang="en-US" altLang="en-US" sz="3200" b="1">
              <a:solidFill>
                <a:srgbClr val="3333FF"/>
              </a:solidFill>
              <a:cs typeface="Arial" panose="020B0604020202020204" pitchFamily="34" charset="0"/>
            </a:endParaRPr>
          </a:p>
        </p:txBody>
      </p:sp>
      <p:sp>
        <p:nvSpPr>
          <p:cNvPr id="171145" name="Text Box 137">
            <a:extLst>
              <a:ext uri="{FF2B5EF4-FFF2-40B4-BE49-F238E27FC236}">
                <a16:creationId xmlns:a16="http://schemas.microsoft.com/office/drawing/2014/main" id="{CF7E29D5-41AB-4C45-A90F-ADA3BD25C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943600"/>
            <a:ext cx="16002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↑, Y↓</a:t>
            </a:r>
            <a:endParaRPr lang="en-US" altLang="en-US" sz="3200" b="1">
              <a:solidFill>
                <a:srgbClr val="3333FF"/>
              </a:solidFill>
              <a:cs typeface="Arial" panose="020B0604020202020204" pitchFamily="34" charset="0"/>
            </a:endParaRPr>
          </a:p>
        </p:txBody>
      </p:sp>
      <p:sp>
        <p:nvSpPr>
          <p:cNvPr id="171146" name="Text Box 138">
            <a:extLst>
              <a:ext uri="{FF2B5EF4-FFF2-40B4-BE49-F238E27FC236}">
                <a16:creationId xmlns:a16="http://schemas.microsoft.com/office/drawing/2014/main" id="{E6DB9133-B0BC-4677-9C8C-4637CB20C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54102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</a:t>
            </a:r>
          </a:p>
        </p:txBody>
      </p:sp>
      <p:sp>
        <p:nvSpPr>
          <p:cNvPr id="171147" name="Text Box 139">
            <a:extLst>
              <a:ext uri="{FF2B5EF4-FFF2-40B4-BE49-F238E27FC236}">
                <a16:creationId xmlns:a16="http://schemas.microsoft.com/office/drawing/2014/main" id="{CC9FC3F9-7268-406C-A1AA-A1E00AB04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4102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</a:t>
            </a:r>
          </a:p>
        </p:txBody>
      </p:sp>
      <p:sp>
        <p:nvSpPr>
          <p:cNvPr id="171148" name="Rectangle 140">
            <a:extLst>
              <a:ext uri="{FF2B5EF4-FFF2-40B4-BE49-F238E27FC236}">
                <a16:creationId xmlns:a16="http://schemas.microsoft.com/office/drawing/2014/main" id="{9E89382A-E476-421E-B191-463EE26CE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052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71149" name="Rectangle 141">
            <a:extLst>
              <a:ext uri="{FF2B5EF4-FFF2-40B4-BE49-F238E27FC236}">
                <a16:creationId xmlns:a16="http://schemas.microsoft.com/office/drawing/2014/main" id="{4CA8309B-DB8B-42DD-A4F4-FE17DE841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5052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32815" name="Slide Number Placeholder 56">
            <a:extLst>
              <a:ext uri="{FF2B5EF4-FFF2-40B4-BE49-F238E27FC236}">
                <a16:creationId xmlns:a16="http://schemas.microsoft.com/office/drawing/2014/main" id="{F4174A8D-8D8E-436C-B3CB-C9081025E02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42BF7C7-A545-4957-B8AA-52C8E09A2C3C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110" grpId="0"/>
      <p:bldP spid="171138" grpId="0"/>
      <p:bldP spid="171143" grpId="0"/>
      <p:bldP spid="171144" grpId="0" animBg="1"/>
      <p:bldP spid="171145" grpId="0" animBg="1"/>
      <p:bldP spid="171146" grpId="0"/>
      <p:bldP spid="171147" grpId="0"/>
      <p:bldP spid="171148" grpId="0"/>
      <p:bldP spid="171149" grpId="0"/>
      <p:bldP spid="171149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>
            <a:extLst>
              <a:ext uri="{FF2B5EF4-FFF2-40B4-BE49-F238E27FC236}">
                <a16:creationId xmlns:a16="http://schemas.microsoft.com/office/drawing/2014/main" id="{C6E11866-8B20-4B22-BC10-D53FE97DFA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2800" b="1" dirty="0">
                <a:cs typeface="Angsana New" pitchFamily="18" charset="-34"/>
                <a:sym typeface="Symbol" pitchFamily="18" charset="2"/>
              </a:rPr>
              <a:t>Results of Solving problem of gross output (Y)</a:t>
            </a:r>
            <a:br>
              <a:rPr lang="en-US" sz="2800" b="1" dirty="0">
                <a:cs typeface="Angsana New" pitchFamily="18" charset="-34"/>
                <a:sym typeface="Symbol" pitchFamily="18" charset="2"/>
              </a:rPr>
            </a:br>
            <a:r>
              <a:rPr lang="en-US" sz="2800" b="1" dirty="0">
                <a:cs typeface="Angsana New" pitchFamily="18" charset="-34"/>
                <a:sym typeface="Symbol" pitchFamily="18" charset="2"/>
              </a:rPr>
              <a:t>The case when AS shift</a:t>
            </a:r>
            <a:endParaRPr lang="en-US" sz="3200" b="1" dirty="0">
              <a:cs typeface="Angsana New" pitchFamily="18" charset="-34"/>
              <a:sym typeface="Symbol" pitchFamily="18" charset="2"/>
            </a:endParaRPr>
          </a:p>
        </p:txBody>
      </p:sp>
      <p:sp useBgFill="1">
        <p:nvSpPr>
          <p:cNvPr id="33795" name="Rectangle 3">
            <a:extLst>
              <a:ext uri="{FF2B5EF4-FFF2-40B4-BE49-F238E27FC236}">
                <a16:creationId xmlns:a16="http://schemas.microsoft.com/office/drawing/2014/main" id="{E6F7FDFD-2CF8-46BF-BD54-37EFF5E7E7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58D146A0-9F9E-4F8A-94C9-4BC1A505CE34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2286000"/>
            <a:ext cx="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CF27062F-2D60-46CD-8034-E7E79B5A4604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046" name="Text Box 6">
            <a:extLst>
              <a:ext uri="{FF2B5EF4-FFF2-40B4-BE49-F238E27FC236}">
                <a16:creationId xmlns:a16="http://schemas.microsoft.com/office/drawing/2014/main" id="{531A7783-F11D-429B-9C23-6B451AE07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4038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049" name="Text Box 9">
            <a:extLst>
              <a:ext uri="{FF2B5EF4-FFF2-40B4-BE49-F238E27FC236}">
                <a16:creationId xmlns:a16="http://schemas.microsoft.com/office/drawing/2014/main" id="{79D3AC23-94AC-4205-B225-80654C221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800" name="Arc 13">
            <a:extLst>
              <a:ext uri="{FF2B5EF4-FFF2-40B4-BE49-F238E27FC236}">
                <a16:creationId xmlns:a16="http://schemas.microsoft.com/office/drawing/2014/main" id="{04F8B431-D0B5-4B7C-9F09-EE63168B430C}"/>
              </a:ext>
            </a:extLst>
          </p:cNvPr>
          <p:cNvSpPr>
            <a:spLocks/>
          </p:cNvSpPr>
          <p:nvPr/>
        </p:nvSpPr>
        <p:spPr bwMode="auto">
          <a:xfrm flipV="1">
            <a:off x="2362200" y="2209800"/>
            <a:ext cx="2667000" cy="2438400"/>
          </a:xfrm>
          <a:custGeom>
            <a:avLst/>
            <a:gdLst>
              <a:gd name="T0" fmla="*/ 0 w 21600"/>
              <a:gd name="T1" fmla="*/ 0 h 23006"/>
              <a:gd name="T2" fmla="*/ 2147483646 w 21600"/>
              <a:gd name="T3" fmla="*/ 2147483646 h 23006"/>
              <a:gd name="T4" fmla="*/ 0 w 21600"/>
              <a:gd name="T5" fmla="*/ 2147483646 h 23006"/>
              <a:gd name="T6" fmla="*/ 0 60000 65536"/>
              <a:gd name="T7" fmla="*/ 0 60000 65536"/>
              <a:gd name="T8" fmla="*/ 0 60000 65536"/>
              <a:gd name="T9" fmla="*/ 0 w 21600"/>
              <a:gd name="T10" fmla="*/ 0 h 23006"/>
              <a:gd name="T11" fmla="*/ 21600 w 21600"/>
              <a:gd name="T12" fmla="*/ 23006 h 230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3006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2069"/>
                  <a:pt x="21584" y="22537"/>
                  <a:pt x="21554" y="23006"/>
                </a:cubicBezTo>
              </a:path>
              <a:path w="21600" h="23006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2069"/>
                  <a:pt x="21584" y="22537"/>
                  <a:pt x="21554" y="2300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1" name="Line 15">
            <a:extLst>
              <a:ext uri="{FF2B5EF4-FFF2-40B4-BE49-F238E27FC236}">
                <a16:creationId xmlns:a16="http://schemas.microsoft.com/office/drawing/2014/main" id="{B365A0B9-C2F2-41FD-BF3C-D0F605A4DF22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3124200"/>
            <a:ext cx="28194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38">
            <a:extLst>
              <a:ext uri="{FF2B5EF4-FFF2-40B4-BE49-F238E27FC236}">
                <a16:creationId xmlns:a16="http://schemas.microsoft.com/office/drawing/2014/main" id="{AFFFA733-B5D3-4477-865F-6C5C7A16F791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2590800"/>
            <a:ext cx="3886200" cy="2286000"/>
            <a:chOff x="1440" y="1632"/>
            <a:chExt cx="2448" cy="1440"/>
          </a:xfrm>
        </p:grpSpPr>
        <p:sp>
          <p:nvSpPr>
            <p:cNvPr id="33827" name="Line 14">
              <a:extLst>
                <a:ext uri="{FF2B5EF4-FFF2-40B4-BE49-F238E27FC236}">
                  <a16:creationId xmlns:a16="http://schemas.microsoft.com/office/drawing/2014/main" id="{33D8B512-804F-4B27-A1DC-FCBB8FE238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1632"/>
              <a:ext cx="1968" cy="13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056" name="Text Box 16">
              <a:extLst>
                <a:ext uri="{FF2B5EF4-FFF2-40B4-BE49-F238E27FC236}">
                  <a16:creationId xmlns:a16="http://schemas.microsoft.com/office/drawing/2014/main" id="{C713099B-F8AD-45F7-B74F-A43CD06836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2784"/>
              <a:ext cx="4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5057" name="Text Box 17">
            <a:extLst>
              <a:ext uri="{FF2B5EF4-FFF2-40B4-BE49-F238E27FC236}">
                <a16:creationId xmlns:a16="http://schemas.microsoft.com/office/drawing/2014/main" id="{6D00E139-CF1C-4E25-BE90-6EFE44273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800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059" name="Text Box 19">
            <a:extLst>
              <a:ext uri="{FF2B5EF4-FFF2-40B4-BE49-F238E27FC236}">
                <a16:creationId xmlns:a16="http://schemas.microsoft.com/office/drawing/2014/main" id="{EDDED48A-62B5-4886-B3EC-F193E38EE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060" name="Text Box 20">
            <a:extLst>
              <a:ext uri="{FF2B5EF4-FFF2-40B4-BE49-F238E27FC236}">
                <a16:creationId xmlns:a16="http://schemas.microsoft.com/office/drawing/2014/main" id="{E6B81E0C-B203-47E8-9FEC-85FB53030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4114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806" name="Line 21">
            <a:extLst>
              <a:ext uri="{FF2B5EF4-FFF2-40B4-BE49-F238E27FC236}">
                <a16:creationId xmlns:a16="http://schemas.microsoft.com/office/drawing/2014/main" id="{2C7A1079-6425-4192-9271-FB95B85668D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05000" y="4267200"/>
            <a:ext cx="1905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39">
            <a:extLst>
              <a:ext uri="{FF2B5EF4-FFF2-40B4-BE49-F238E27FC236}">
                <a16:creationId xmlns:a16="http://schemas.microsoft.com/office/drawing/2014/main" id="{81875608-2925-4C38-B86A-8F7D652BB263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3352800"/>
            <a:ext cx="2362200" cy="457200"/>
            <a:chOff x="912" y="2112"/>
            <a:chExt cx="1488" cy="288"/>
          </a:xfrm>
        </p:grpSpPr>
        <p:sp>
          <p:nvSpPr>
            <p:cNvPr id="215048" name="Text Box 8">
              <a:extLst>
                <a:ext uri="{FF2B5EF4-FFF2-40B4-BE49-F238E27FC236}">
                  <a16:creationId xmlns:a16="http://schemas.microsoft.com/office/drawing/2014/main" id="{B744A5BD-693D-47E3-802B-4C2CF40348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21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2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33826" name="Line 22">
              <a:extLst>
                <a:ext uri="{FF2B5EF4-FFF2-40B4-BE49-F238E27FC236}">
                  <a16:creationId xmlns:a16="http://schemas.microsoft.com/office/drawing/2014/main" id="{66D4D2F7-3B37-474E-A003-DA8AAD96BB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304"/>
              <a:ext cx="1200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35">
            <a:extLst>
              <a:ext uri="{FF2B5EF4-FFF2-40B4-BE49-F238E27FC236}">
                <a16:creationId xmlns:a16="http://schemas.microsoft.com/office/drawing/2014/main" id="{6D2A644A-A10E-4361-8FD1-5AA78BE81A3E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1524000"/>
            <a:ext cx="3200400" cy="2665413"/>
            <a:chOff x="1296" y="960"/>
            <a:chExt cx="2016" cy="1679"/>
          </a:xfrm>
        </p:grpSpPr>
        <p:sp>
          <p:nvSpPr>
            <p:cNvPr id="33823" name="Arc 12">
              <a:extLst>
                <a:ext uri="{FF2B5EF4-FFF2-40B4-BE49-F238E27FC236}">
                  <a16:creationId xmlns:a16="http://schemas.microsoft.com/office/drawing/2014/main" id="{4F091AC7-D244-4587-A084-E1C5D402D4E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296" y="1248"/>
              <a:ext cx="1680" cy="1391"/>
            </a:xfrm>
            <a:custGeom>
              <a:avLst/>
              <a:gdLst>
                <a:gd name="T0" fmla="*/ 0 w 21600"/>
                <a:gd name="T1" fmla="*/ 0 h 21592"/>
                <a:gd name="T2" fmla="*/ 0 w 21600"/>
                <a:gd name="T3" fmla="*/ 0 h 21592"/>
                <a:gd name="T4" fmla="*/ 0 w 21600"/>
                <a:gd name="T5" fmla="*/ 0 h 2159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592"/>
                <a:gd name="T11" fmla="*/ 21600 w 21600"/>
                <a:gd name="T12" fmla="*/ 21592 h 215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592" fill="none" extrusionOk="0">
                  <a:moveTo>
                    <a:pt x="589" y="0"/>
                  </a:moveTo>
                  <a:cubicBezTo>
                    <a:pt x="12285" y="319"/>
                    <a:pt x="21600" y="9892"/>
                    <a:pt x="21600" y="21592"/>
                  </a:cubicBezTo>
                </a:path>
                <a:path w="21600" h="21592" stroke="0" extrusionOk="0">
                  <a:moveTo>
                    <a:pt x="589" y="0"/>
                  </a:moveTo>
                  <a:cubicBezTo>
                    <a:pt x="12285" y="319"/>
                    <a:pt x="21600" y="9892"/>
                    <a:pt x="21600" y="21592"/>
                  </a:cubicBezTo>
                  <a:lnTo>
                    <a:pt x="0" y="21592"/>
                  </a:lnTo>
                  <a:lnTo>
                    <a:pt x="589" y="0"/>
                  </a:lnTo>
                  <a:close/>
                </a:path>
              </a:pathLst>
            </a:cu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063" name="Text Box 23">
              <a:extLst>
                <a:ext uri="{FF2B5EF4-FFF2-40B4-BE49-F238E27FC236}">
                  <a16:creationId xmlns:a16="http://schemas.microsoft.com/office/drawing/2014/main" id="{4C64D5B8-B70E-414D-8460-9BF1440F78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2" y="960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SRAS</a:t>
              </a:r>
              <a:r>
                <a:rPr lang="en-US" b="1" baseline="-25000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5064" name="Text Box 24">
            <a:extLst>
              <a:ext uri="{FF2B5EF4-FFF2-40B4-BE49-F238E27FC236}">
                <a16:creationId xmlns:a16="http://schemas.microsoft.com/office/drawing/2014/main" id="{CE4E1F04-461C-4ABB-9942-CC28AFC67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1981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SRAS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066" name="Text Box 26">
            <a:extLst>
              <a:ext uri="{FF2B5EF4-FFF2-40B4-BE49-F238E27FC236}">
                <a16:creationId xmlns:a16="http://schemas.microsoft.com/office/drawing/2014/main" id="{0DFA87D5-03E1-464F-812F-30369652F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37">
            <a:extLst>
              <a:ext uri="{FF2B5EF4-FFF2-40B4-BE49-F238E27FC236}">
                <a16:creationId xmlns:a16="http://schemas.microsoft.com/office/drawing/2014/main" id="{5D30A1F6-B265-4AE7-BC74-8C9BC3A0F816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3657600"/>
            <a:ext cx="2057400" cy="2057400"/>
            <a:chOff x="912" y="2304"/>
            <a:chExt cx="1296" cy="1296"/>
          </a:xfrm>
        </p:grpSpPr>
        <p:sp>
          <p:nvSpPr>
            <p:cNvPr id="215047" name="Text Box 7">
              <a:extLst>
                <a:ext uri="{FF2B5EF4-FFF2-40B4-BE49-F238E27FC236}">
                  <a16:creationId xmlns:a16="http://schemas.microsoft.com/office/drawing/2014/main" id="{0B2B739E-53BD-468E-A4A7-3BD3C7E676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230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15067" name="Text Box 27">
              <a:extLst>
                <a:ext uri="{FF2B5EF4-FFF2-40B4-BE49-F238E27FC236}">
                  <a16:creationId xmlns:a16="http://schemas.microsoft.com/office/drawing/2014/main" id="{B1BF7976-3FE6-45DD-9918-CD6A0E27E5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3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5068" name="Text Box 28">
            <a:extLst>
              <a:ext uri="{FF2B5EF4-FFF2-40B4-BE49-F238E27FC236}">
                <a16:creationId xmlns:a16="http://schemas.microsoft.com/office/drawing/2014/main" id="{96630521-7BDE-407C-AB5A-B24922338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029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6" name="Group 36">
            <a:extLst>
              <a:ext uri="{FF2B5EF4-FFF2-40B4-BE49-F238E27FC236}">
                <a16:creationId xmlns:a16="http://schemas.microsoft.com/office/drawing/2014/main" id="{512926A2-DE5A-40D8-80B5-1EA8C05C2031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962400"/>
            <a:ext cx="1371600" cy="1295400"/>
            <a:chOff x="1200" y="2496"/>
            <a:chExt cx="864" cy="816"/>
          </a:xfrm>
        </p:grpSpPr>
        <p:sp>
          <p:nvSpPr>
            <p:cNvPr id="33819" name="Line 18">
              <a:extLst>
                <a:ext uri="{FF2B5EF4-FFF2-40B4-BE49-F238E27FC236}">
                  <a16:creationId xmlns:a16="http://schemas.microsoft.com/office/drawing/2014/main" id="{3F8A6DF6-2B83-4D06-A4F7-0631BEE632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496"/>
              <a:ext cx="864" cy="0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20" name="Line 29">
              <a:extLst>
                <a:ext uri="{FF2B5EF4-FFF2-40B4-BE49-F238E27FC236}">
                  <a16:creationId xmlns:a16="http://schemas.microsoft.com/office/drawing/2014/main" id="{BC22741E-ECC9-4DFE-AA23-0D6338C809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2496"/>
              <a:ext cx="0" cy="816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814" name="Line 30">
            <a:extLst>
              <a:ext uri="{FF2B5EF4-FFF2-40B4-BE49-F238E27FC236}">
                <a16:creationId xmlns:a16="http://schemas.microsoft.com/office/drawing/2014/main" id="{6669C427-6D40-48ED-ABE3-86454B1E5D8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4267200"/>
            <a:ext cx="0" cy="990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071" name="Line 31">
            <a:extLst>
              <a:ext uri="{FF2B5EF4-FFF2-40B4-BE49-F238E27FC236}">
                <a16:creationId xmlns:a16="http://schemas.microsoft.com/office/drawing/2014/main" id="{FE8D0095-D69A-4D97-9B2F-539C94759C83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3657600"/>
            <a:ext cx="0" cy="6096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072" name="Text Box 32">
            <a:extLst>
              <a:ext uri="{FF2B5EF4-FFF2-40B4-BE49-F238E27FC236}">
                <a16:creationId xmlns:a16="http://schemas.microsoft.com/office/drawing/2014/main" id="{B51A49B4-B512-4B91-B97E-D57CF7A66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073" name="Text Box 33">
            <a:extLst>
              <a:ext uri="{FF2B5EF4-FFF2-40B4-BE49-F238E27FC236}">
                <a16:creationId xmlns:a16="http://schemas.microsoft.com/office/drawing/2014/main" id="{DCF8924B-F741-41FC-8984-9A022B60E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63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818" name="Slide Number Placeholder 35">
            <a:extLst>
              <a:ext uri="{FF2B5EF4-FFF2-40B4-BE49-F238E27FC236}">
                <a16:creationId xmlns:a16="http://schemas.microsoft.com/office/drawing/2014/main" id="{0FD53875-91A4-47B4-8E4C-999110196D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EED06F5-E059-4912-A011-AE1273AC7D7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9" grpId="0"/>
      <p:bldP spid="21507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818" name="Rectangle 3">
            <a:extLst>
              <a:ext uri="{FF2B5EF4-FFF2-40B4-BE49-F238E27FC236}">
                <a16:creationId xmlns:a16="http://schemas.microsoft.com/office/drawing/2014/main" id="{43E94A12-27FE-473C-9648-FDACCF52F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4819" name="Line 4">
            <a:extLst>
              <a:ext uri="{FF2B5EF4-FFF2-40B4-BE49-F238E27FC236}">
                <a16:creationId xmlns:a16="http://schemas.microsoft.com/office/drawing/2014/main" id="{7EDA9E91-85B9-4FA5-9F84-F5C17895E103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2286000"/>
            <a:ext cx="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0" name="Line 5">
            <a:extLst>
              <a:ext uri="{FF2B5EF4-FFF2-40B4-BE49-F238E27FC236}">
                <a16:creationId xmlns:a16="http://schemas.microsoft.com/office/drawing/2014/main" id="{A3BC5386-C980-4D26-A086-8CA9C1EE94DD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7094" name="Text Box 6">
            <a:extLst>
              <a:ext uri="{FF2B5EF4-FFF2-40B4-BE49-F238E27FC236}">
                <a16:creationId xmlns:a16="http://schemas.microsoft.com/office/drawing/2014/main" id="{3FEFF134-0F5F-44FF-ABBE-428B93AE4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7095" name="Text Box 7">
            <a:extLst>
              <a:ext uri="{FF2B5EF4-FFF2-40B4-BE49-F238E27FC236}">
                <a16:creationId xmlns:a16="http://schemas.microsoft.com/office/drawing/2014/main" id="{0CB8A982-75BA-4B99-B21B-6C7993680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4823" name="Arc 8">
            <a:extLst>
              <a:ext uri="{FF2B5EF4-FFF2-40B4-BE49-F238E27FC236}">
                <a16:creationId xmlns:a16="http://schemas.microsoft.com/office/drawing/2014/main" id="{A8EBC68A-3C48-49E1-ABF3-1DED28373650}"/>
              </a:ext>
            </a:extLst>
          </p:cNvPr>
          <p:cNvSpPr>
            <a:spLocks/>
          </p:cNvSpPr>
          <p:nvPr/>
        </p:nvSpPr>
        <p:spPr bwMode="auto">
          <a:xfrm flipV="1">
            <a:off x="2362200" y="2057400"/>
            <a:ext cx="2514600" cy="2757488"/>
          </a:xfrm>
          <a:custGeom>
            <a:avLst/>
            <a:gdLst>
              <a:gd name="T0" fmla="*/ 0 w 21600"/>
              <a:gd name="T1" fmla="*/ 0 h 23006"/>
              <a:gd name="T2" fmla="*/ 2147483646 w 21600"/>
              <a:gd name="T3" fmla="*/ 2147483646 h 23006"/>
              <a:gd name="T4" fmla="*/ 0 w 21600"/>
              <a:gd name="T5" fmla="*/ 2147483646 h 23006"/>
              <a:gd name="T6" fmla="*/ 0 60000 65536"/>
              <a:gd name="T7" fmla="*/ 0 60000 65536"/>
              <a:gd name="T8" fmla="*/ 0 60000 65536"/>
              <a:gd name="T9" fmla="*/ 0 w 21600"/>
              <a:gd name="T10" fmla="*/ 0 h 23006"/>
              <a:gd name="T11" fmla="*/ 21600 w 21600"/>
              <a:gd name="T12" fmla="*/ 23006 h 230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3006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2069"/>
                  <a:pt x="21584" y="22537"/>
                  <a:pt x="21554" y="23006"/>
                </a:cubicBezTo>
              </a:path>
              <a:path w="21600" h="23006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2069"/>
                  <a:pt x="21584" y="22537"/>
                  <a:pt x="21554" y="2300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Line 9">
            <a:extLst>
              <a:ext uri="{FF2B5EF4-FFF2-40B4-BE49-F238E27FC236}">
                <a16:creationId xmlns:a16="http://schemas.microsoft.com/office/drawing/2014/main" id="{64D6A50C-AF21-43D0-BCB5-0BE3CA6F3E51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2743200"/>
            <a:ext cx="28194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44">
            <a:extLst>
              <a:ext uri="{FF2B5EF4-FFF2-40B4-BE49-F238E27FC236}">
                <a16:creationId xmlns:a16="http://schemas.microsoft.com/office/drawing/2014/main" id="{1279B05F-CB37-4618-A848-42CB9762D1F0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657600"/>
            <a:ext cx="2667000" cy="1604963"/>
            <a:chOff x="1344" y="2064"/>
            <a:chExt cx="1995" cy="1195"/>
          </a:xfrm>
        </p:grpSpPr>
        <p:sp>
          <p:nvSpPr>
            <p:cNvPr id="34850" name="Line 11">
              <a:extLst>
                <a:ext uri="{FF2B5EF4-FFF2-40B4-BE49-F238E27FC236}">
                  <a16:creationId xmlns:a16="http://schemas.microsoft.com/office/drawing/2014/main" id="{2DBE1C27-3BF1-4FC9-BC5F-3C640DB514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2064"/>
              <a:ext cx="1488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7100" name="Text Box 12">
              <a:extLst>
                <a:ext uri="{FF2B5EF4-FFF2-40B4-BE49-F238E27FC236}">
                  <a16:creationId xmlns:a16="http://schemas.microsoft.com/office/drawing/2014/main" id="{0DEB8C53-C3B7-4DDA-94E1-46C11A72E2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2" y="2915"/>
              <a:ext cx="627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7101" name="Text Box 13">
            <a:extLst>
              <a:ext uri="{FF2B5EF4-FFF2-40B4-BE49-F238E27FC236}">
                <a16:creationId xmlns:a16="http://schemas.microsoft.com/office/drawing/2014/main" id="{4C4ED767-C000-466D-B36D-686C9CD38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419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7102" name="Text Box 14">
            <a:extLst>
              <a:ext uri="{FF2B5EF4-FFF2-40B4-BE49-F238E27FC236}">
                <a16:creationId xmlns:a16="http://schemas.microsoft.com/office/drawing/2014/main" id="{CAF60160-06D2-487C-8F8A-530355266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7103" name="Text Box 15">
            <a:extLst>
              <a:ext uri="{FF2B5EF4-FFF2-40B4-BE49-F238E27FC236}">
                <a16:creationId xmlns:a16="http://schemas.microsoft.com/office/drawing/2014/main" id="{A3BE50DC-4DFD-4B73-B1B5-E2AF87A6E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657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4829" name="Line 16">
            <a:extLst>
              <a:ext uri="{FF2B5EF4-FFF2-40B4-BE49-F238E27FC236}">
                <a16:creationId xmlns:a16="http://schemas.microsoft.com/office/drawing/2014/main" id="{7CEEA90A-E76D-4EF3-A7B0-2C567C64445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05000" y="4114800"/>
            <a:ext cx="22098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20">
            <a:extLst>
              <a:ext uri="{FF2B5EF4-FFF2-40B4-BE49-F238E27FC236}">
                <a16:creationId xmlns:a16="http://schemas.microsoft.com/office/drawing/2014/main" id="{50957E56-6CB9-448D-9684-F2F5D0EC8405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1066800"/>
            <a:ext cx="3124200" cy="3124200"/>
            <a:chOff x="1296" y="960"/>
            <a:chExt cx="2160" cy="1679"/>
          </a:xfrm>
        </p:grpSpPr>
        <p:sp>
          <p:nvSpPr>
            <p:cNvPr id="34848" name="Arc 21">
              <a:extLst>
                <a:ext uri="{FF2B5EF4-FFF2-40B4-BE49-F238E27FC236}">
                  <a16:creationId xmlns:a16="http://schemas.microsoft.com/office/drawing/2014/main" id="{2DBA43DE-DDEA-4E69-B4B9-DAB703E51AD5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296" y="1248"/>
              <a:ext cx="1680" cy="1391"/>
            </a:xfrm>
            <a:custGeom>
              <a:avLst/>
              <a:gdLst>
                <a:gd name="T0" fmla="*/ 0 w 21600"/>
                <a:gd name="T1" fmla="*/ 0 h 21592"/>
                <a:gd name="T2" fmla="*/ 0 w 21600"/>
                <a:gd name="T3" fmla="*/ 0 h 21592"/>
                <a:gd name="T4" fmla="*/ 0 w 21600"/>
                <a:gd name="T5" fmla="*/ 0 h 2159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592"/>
                <a:gd name="T11" fmla="*/ 21600 w 21600"/>
                <a:gd name="T12" fmla="*/ 21592 h 215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592" fill="none" extrusionOk="0">
                  <a:moveTo>
                    <a:pt x="589" y="0"/>
                  </a:moveTo>
                  <a:cubicBezTo>
                    <a:pt x="12285" y="319"/>
                    <a:pt x="21600" y="9892"/>
                    <a:pt x="21600" y="21592"/>
                  </a:cubicBezTo>
                </a:path>
                <a:path w="21600" h="21592" stroke="0" extrusionOk="0">
                  <a:moveTo>
                    <a:pt x="589" y="0"/>
                  </a:moveTo>
                  <a:cubicBezTo>
                    <a:pt x="12285" y="319"/>
                    <a:pt x="21600" y="9892"/>
                    <a:pt x="21600" y="21592"/>
                  </a:cubicBezTo>
                  <a:lnTo>
                    <a:pt x="0" y="21592"/>
                  </a:lnTo>
                  <a:lnTo>
                    <a:pt x="589" y="0"/>
                  </a:lnTo>
                  <a:close/>
                </a:path>
              </a:pathLst>
            </a:cu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10" name="Text Box 22">
              <a:extLst>
                <a:ext uri="{FF2B5EF4-FFF2-40B4-BE49-F238E27FC236}">
                  <a16:creationId xmlns:a16="http://schemas.microsoft.com/office/drawing/2014/main" id="{08682A96-5420-417E-9E3C-8BF69D8C37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960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SRAS</a:t>
              </a:r>
              <a:r>
                <a:rPr lang="en-US" b="1" baseline="-25000" dirty="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7111" name="Text Box 23">
            <a:extLst>
              <a:ext uri="{FF2B5EF4-FFF2-40B4-BE49-F238E27FC236}">
                <a16:creationId xmlns:a16="http://schemas.microsoft.com/office/drawing/2014/main" id="{02E0ECA4-3616-4BD9-8389-2EE302FB8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7526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SRAS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7112" name="Text Box 24">
            <a:extLst>
              <a:ext uri="{FF2B5EF4-FFF2-40B4-BE49-F238E27FC236}">
                <a16:creationId xmlns:a16="http://schemas.microsoft.com/office/drawing/2014/main" id="{EBFB2EE7-CE71-41DA-9F5B-DC6B82198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43">
            <a:extLst>
              <a:ext uri="{FF2B5EF4-FFF2-40B4-BE49-F238E27FC236}">
                <a16:creationId xmlns:a16="http://schemas.microsoft.com/office/drawing/2014/main" id="{9AE8F9E8-3F32-4787-A086-3CA322E7776B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3276600"/>
            <a:ext cx="2133600" cy="2438400"/>
            <a:chOff x="912" y="2064"/>
            <a:chExt cx="1344" cy="1536"/>
          </a:xfrm>
        </p:grpSpPr>
        <p:sp>
          <p:nvSpPr>
            <p:cNvPr id="217114" name="Text Box 26">
              <a:extLst>
                <a:ext uri="{FF2B5EF4-FFF2-40B4-BE49-F238E27FC236}">
                  <a16:creationId xmlns:a16="http://schemas.microsoft.com/office/drawing/2014/main" id="{78B7C8A1-0371-4526-8B2B-A14FAE10C7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206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17115" name="Text Box 27">
              <a:extLst>
                <a:ext uri="{FF2B5EF4-FFF2-40B4-BE49-F238E27FC236}">
                  <a16:creationId xmlns:a16="http://schemas.microsoft.com/office/drawing/2014/main" id="{607AE617-9713-4421-B2B8-C4A6ED7ACB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" y="33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7116" name="Text Box 28">
            <a:extLst>
              <a:ext uri="{FF2B5EF4-FFF2-40B4-BE49-F238E27FC236}">
                <a16:creationId xmlns:a16="http://schemas.microsoft.com/office/drawing/2014/main" id="{EFA9F7F6-BD82-4720-96AD-CC51FADB9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029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42">
            <a:extLst>
              <a:ext uri="{FF2B5EF4-FFF2-40B4-BE49-F238E27FC236}">
                <a16:creationId xmlns:a16="http://schemas.microsoft.com/office/drawing/2014/main" id="{452423F2-9B1C-4CD1-8B6B-C1B83DF9104B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581400"/>
            <a:ext cx="1524000" cy="1676400"/>
            <a:chOff x="1200" y="2256"/>
            <a:chExt cx="912" cy="1056"/>
          </a:xfrm>
        </p:grpSpPr>
        <p:sp>
          <p:nvSpPr>
            <p:cNvPr id="34844" name="Line 30">
              <a:extLst>
                <a:ext uri="{FF2B5EF4-FFF2-40B4-BE49-F238E27FC236}">
                  <a16:creationId xmlns:a16="http://schemas.microsoft.com/office/drawing/2014/main" id="{675A9CAC-E241-4B68-AB1D-7607F138F3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256"/>
              <a:ext cx="912" cy="0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45" name="Line 31">
              <a:extLst>
                <a:ext uri="{FF2B5EF4-FFF2-40B4-BE49-F238E27FC236}">
                  <a16:creationId xmlns:a16="http://schemas.microsoft.com/office/drawing/2014/main" id="{A2724E67-8F27-46BA-9B01-7FC991849A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2256"/>
              <a:ext cx="0" cy="1056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4836" name="Line 32">
            <a:extLst>
              <a:ext uri="{FF2B5EF4-FFF2-40B4-BE49-F238E27FC236}">
                <a16:creationId xmlns:a16="http://schemas.microsoft.com/office/drawing/2014/main" id="{902FF23E-026C-4E68-96E6-60F7E44DD2FA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4114800"/>
            <a:ext cx="0" cy="11430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7122" name="Text Box 34">
            <a:extLst>
              <a:ext uri="{FF2B5EF4-FFF2-40B4-BE49-F238E27FC236}">
                <a16:creationId xmlns:a16="http://schemas.microsoft.com/office/drawing/2014/main" id="{25B369BB-19DC-4FEE-BDC3-E5D10F98B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57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7128" name="Text Box 40">
            <a:extLst>
              <a:ext uri="{FF2B5EF4-FFF2-40B4-BE49-F238E27FC236}">
                <a16:creationId xmlns:a16="http://schemas.microsoft.com/office/drawing/2014/main" id="{71417138-ACC5-4191-959C-8EC6BEC8C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6" name="Group 45">
            <a:extLst>
              <a:ext uri="{FF2B5EF4-FFF2-40B4-BE49-F238E27FC236}">
                <a16:creationId xmlns:a16="http://schemas.microsoft.com/office/drawing/2014/main" id="{C37F2573-3C89-468B-94FA-AAB1D7F3F2D8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4114800"/>
            <a:ext cx="457200" cy="1524000"/>
            <a:chOff x="1680" y="2400"/>
            <a:chExt cx="288" cy="1200"/>
          </a:xfrm>
        </p:grpSpPr>
        <p:sp>
          <p:nvSpPr>
            <p:cNvPr id="217123" name="Text Box 35">
              <a:extLst>
                <a:ext uri="{FF2B5EF4-FFF2-40B4-BE49-F238E27FC236}">
                  <a16:creationId xmlns:a16="http://schemas.microsoft.com/office/drawing/2014/main" id="{F7EBF901-F167-4B72-ADC5-E27369DF2B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3313"/>
              <a:ext cx="288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2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34843" name="Line 41">
              <a:extLst>
                <a:ext uri="{FF2B5EF4-FFF2-40B4-BE49-F238E27FC236}">
                  <a16:creationId xmlns:a16="http://schemas.microsoft.com/office/drawing/2014/main" id="{2FC61E91-1213-4015-BC8E-E6B4B1FFFA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6" y="2400"/>
              <a:ext cx="0" cy="912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4840" name="Slide Number Placeholder 34">
            <a:extLst>
              <a:ext uri="{FF2B5EF4-FFF2-40B4-BE49-F238E27FC236}">
                <a16:creationId xmlns:a16="http://schemas.microsoft.com/office/drawing/2014/main" id="{190636E3-8B52-4D8E-B842-5A60412FC1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9D0BD1F-A104-47EF-9769-840E8BA2EF3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7" name="Rectangle 2">
            <a:extLst>
              <a:ext uri="{FF2B5EF4-FFF2-40B4-BE49-F238E27FC236}">
                <a16:creationId xmlns:a16="http://schemas.microsoft.com/office/drawing/2014/main" id="{7E02F15B-BCD0-4042-9D34-E2520B5C76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2800" b="1" dirty="0">
                <a:cs typeface="Angsana New" pitchFamily="18" charset="-34"/>
                <a:sym typeface="Symbol" pitchFamily="18" charset="2"/>
              </a:rPr>
              <a:t>Results of Solving problem of overall price (P)</a:t>
            </a:r>
            <a:br>
              <a:rPr lang="en-US" sz="2800" b="1" dirty="0">
                <a:cs typeface="Angsana New" pitchFamily="18" charset="-34"/>
                <a:sym typeface="Symbol" pitchFamily="18" charset="2"/>
              </a:rPr>
            </a:br>
            <a:r>
              <a:rPr lang="en-US" sz="2800" b="1" dirty="0">
                <a:cs typeface="Angsana New" pitchFamily="18" charset="-34"/>
                <a:sym typeface="Symbol" pitchFamily="18" charset="2"/>
              </a:rPr>
              <a:t>The case when AS shift</a:t>
            </a:r>
            <a:endParaRPr lang="en-US" sz="3200" b="1" dirty="0">
              <a:cs typeface="Angsana New" pitchFamily="18" charset="-34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2" grpId="0"/>
      <p:bldP spid="217122" grpId="0"/>
      <p:bldP spid="2171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842" name="Rectangle 2">
            <a:extLst>
              <a:ext uri="{FF2B5EF4-FFF2-40B4-BE49-F238E27FC236}">
                <a16:creationId xmlns:a16="http://schemas.microsoft.com/office/drawing/2014/main" id="{F4A9BC7B-0EDA-4866-9DD8-58573ADD8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1987" name="Rectangle 19">
            <a:extLst>
              <a:ext uri="{FF2B5EF4-FFF2-40B4-BE49-F238E27FC236}">
                <a16:creationId xmlns:a16="http://schemas.microsoft.com/office/drawing/2014/main" id="{53F92BB8-E857-4DEC-B30D-19ACB37E85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1143000"/>
            <a:ext cx="82296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/>
              <a:t>8.4</a:t>
            </a:r>
            <a:r>
              <a:rPr lang="th-TH" b="1" dirty="0"/>
              <a:t> </a:t>
            </a:r>
            <a:r>
              <a:rPr lang="en-US" b="1" dirty="0"/>
              <a:t>The analysis of fiscal policy and monetary policy using </a:t>
            </a:r>
            <a:r>
              <a:rPr lang="en-US" b="1" dirty="0">
                <a:solidFill>
                  <a:srgbClr val="00B050"/>
                </a:solidFill>
              </a:rPr>
              <a:t>AD-AS model</a:t>
            </a:r>
            <a:endParaRPr lang="th-TH" b="1" dirty="0">
              <a:solidFill>
                <a:srgbClr val="00B050"/>
              </a:solidFill>
            </a:endParaRPr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F1768BB7-298A-4EC6-8ADE-E746B57252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0E315DC-9165-494B-82CA-AC4434F45590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866" name="Rectangle 4">
            <a:extLst>
              <a:ext uri="{FF2B5EF4-FFF2-40B4-BE49-F238E27FC236}">
                <a16:creationId xmlns:a16="http://schemas.microsoft.com/office/drawing/2014/main" id="{7ACFAA4E-987D-4C12-BC72-4EE008A0E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6867" name="Rectangle 6">
            <a:extLst>
              <a:ext uri="{FF2B5EF4-FFF2-40B4-BE49-F238E27FC236}">
                <a16:creationId xmlns:a16="http://schemas.microsoft.com/office/drawing/2014/main" id="{9BA8AD69-0F6E-4437-8FA5-AE89BE0DD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52400"/>
            <a:ext cx="4876800" cy="5238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fiscal policy</a:t>
            </a:r>
            <a:endParaRPr lang="th-TH" altLang="en-US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36868" name="Rectangle 7">
            <a:extLst>
              <a:ext uri="{FF2B5EF4-FFF2-40B4-BE49-F238E27FC236}">
                <a16:creationId xmlns:a16="http://schemas.microsoft.com/office/drawing/2014/main" id="{8FE9159E-A2DC-4E4E-906C-B3350844E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52400"/>
            <a:ext cx="1447800" cy="519113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660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G</a:t>
            </a:r>
            <a:r>
              <a:rPr lang="th-TH" altLang="en-US" b="1">
                <a:solidFill>
                  <a:srgbClr val="FF0000"/>
                </a:solidFill>
                <a:ea typeface="Batang" panose="02030600000101010101" pitchFamily="18" charset="-127"/>
                <a:cs typeface="Arial" panose="020B0604020202020204" pitchFamily="34" charset="0"/>
              </a:rPr>
              <a:t>↑</a:t>
            </a:r>
            <a:r>
              <a:rPr lang="en-US" altLang="en-US" b="1">
                <a:solidFill>
                  <a:srgbClr val="336600"/>
                </a:solidFill>
                <a:ea typeface="Batang" panose="02030600000101010101" pitchFamily="18" charset="-127"/>
                <a:cs typeface="Arial" panose="020B0604020202020204" pitchFamily="34" charset="0"/>
              </a:rPr>
              <a:t>, T</a:t>
            </a:r>
            <a:r>
              <a:rPr lang="en-US" altLang="en-US" b="1">
                <a:solidFill>
                  <a:srgbClr val="FF0000"/>
                </a:solidFill>
                <a:latin typeface="Batang" panose="02030600000101010101" pitchFamily="18" charset="-127"/>
              </a:rPr>
              <a:t>↓</a:t>
            </a:r>
            <a:endParaRPr lang="th-TH" altLang="en-US" b="1">
              <a:solidFill>
                <a:srgbClr val="FF0000"/>
              </a:solidFill>
              <a:latin typeface="Batang" panose="02030600000101010101" pitchFamily="18" charset="-127"/>
            </a:endParaRPr>
          </a:p>
        </p:txBody>
      </p:sp>
      <p:sp>
        <p:nvSpPr>
          <p:cNvPr id="36869" name="Line 8">
            <a:extLst>
              <a:ext uri="{FF2B5EF4-FFF2-40B4-BE49-F238E27FC236}">
                <a16:creationId xmlns:a16="http://schemas.microsoft.com/office/drawing/2014/main" id="{0043D521-2126-4202-921D-E3BAF904DD7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12192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0" name="Line 9">
            <a:extLst>
              <a:ext uri="{FF2B5EF4-FFF2-40B4-BE49-F238E27FC236}">
                <a16:creationId xmlns:a16="http://schemas.microsoft.com/office/drawing/2014/main" id="{F2C5B5E6-FD6E-459C-A63A-E3174E29836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3352800"/>
            <a:ext cx="297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1" name="Text Box 12">
            <a:extLst>
              <a:ext uri="{FF2B5EF4-FFF2-40B4-BE49-F238E27FC236}">
                <a16:creationId xmlns:a16="http://schemas.microsoft.com/office/drawing/2014/main" id="{2BEDADEB-F671-4AA0-ABEC-3270700DD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1143000"/>
            <a:ext cx="6096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 b="1"/>
              <a:t>LM</a:t>
            </a:r>
          </a:p>
        </p:txBody>
      </p:sp>
      <p:sp>
        <p:nvSpPr>
          <p:cNvPr id="173069" name="Text Box 13">
            <a:extLst>
              <a:ext uri="{FF2B5EF4-FFF2-40B4-BE49-F238E27FC236}">
                <a16:creationId xmlns:a16="http://schemas.microsoft.com/office/drawing/2014/main" id="{F4CA30AE-BBC3-4687-9FF4-585BBD20B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175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rgbClr val="990099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070" name="Text Box 14">
            <a:extLst>
              <a:ext uri="{FF2B5EF4-FFF2-40B4-BE49-F238E27FC236}">
                <a16:creationId xmlns:a16="http://schemas.microsoft.com/office/drawing/2014/main" id="{FF919DFC-7EA8-48CA-A904-24E027A0B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36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073" name="Text Box 17">
            <a:extLst>
              <a:ext uri="{FF2B5EF4-FFF2-40B4-BE49-F238E27FC236}">
                <a16:creationId xmlns:a16="http://schemas.microsoft.com/office/drawing/2014/main" id="{34E96E6E-09BC-4C69-B8A5-EA990FDF9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91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074" name="Text Box 18">
            <a:extLst>
              <a:ext uri="{FF2B5EF4-FFF2-40B4-BE49-F238E27FC236}">
                <a16:creationId xmlns:a16="http://schemas.microsoft.com/office/drawing/2014/main" id="{BBF740A6-BD7C-418D-8F29-7F9BA5AA95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2895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6876" name="Rectangle 24">
            <a:extLst>
              <a:ext uri="{FF2B5EF4-FFF2-40B4-BE49-F238E27FC236}">
                <a16:creationId xmlns:a16="http://schemas.microsoft.com/office/drawing/2014/main" id="{8B1CE150-B630-4445-B0A8-4B87F3018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343400"/>
            <a:ext cx="1676400" cy="427038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46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u="sng">
                <a:solidFill>
                  <a:srgbClr val="99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Short-run</a:t>
            </a:r>
            <a:endParaRPr lang="th-TH" altLang="en-US" sz="2400" b="1" u="sng">
              <a:solidFill>
                <a:srgbClr val="9900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36877" name="Line 25">
            <a:extLst>
              <a:ext uri="{FF2B5EF4-FFF2-40B4-BE49-F238E27FC236}">
                <a16:creationId xmlns:a16="http://schemas.microsoft.com/office/drawing/2014/main" id="{47849CCA-070E-4840-9550-2F20FD27587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1752600"/>
            <a:ext cx="2057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8" name="Line 26">
            <a:extLst>
              <a:ext uri="{FF2B5EF4-FFF2-40B4-BE49-F238E27FC236}">
                <a16:creationId xmlns:a16="http://schemas.microsoft.com/office/drawing/2014/main" id="{D50D39A9-7830-43FA-B620-836C4205E8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1447800"/>
            <a:ext cx="18288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083" name="Rectangle 27">
            <a:extLst>
              <a:ext uri="{FF2B5EF4-FFF2-40B4-BE49-F238E27FC236}">
                <a16:creationId xmlns:a16="http://schemas.microsoft.com/office/drawing/2014/main" id="{A8943DB8-380A-4C49-9500-184F9E487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grpSp>
        <p:nvGrpSpPr>
          <p:cNvPr id="2" name="Group 121">
            <a:extLst>
              <a:ext uri="{FF2B5EF4-FFF2-40B4-BE49-F238E27FC236}">
                <a16:creationId xmlns:a16="http://schemas.microsoft.com/office/drawing/2014/main" id="{49E78545-02E5-4EDD-B827-C08B6AC11E5F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2057400"/>
            <a:ext cx="457200" cy="1676400"/>
            <a:chOff x="2832" y="1632"/>
            <a:chExt cx="288" cy="1056"/>
          </a:xfrm>
        </p:grpSpPr>
        <p:sp>
          <p:nvSpPr>
            <p:cNvPr id="36972" name="Line 22">
              <a:extLst>
                <a:ext uri="{FF2B5EF4-FFF2-40B4-BE49-F238E27FC236}">
                  <a16:creationId xmlns:a16="http://schemas.microsoft.com/office/drawing/2014/main" id="{8B92B232-8BC5-421E-979C-3F2689C5E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6" y="1632"/>
              <a:ext cx="0" cy="816"/>
            </a:xfrm>
            <a:prstGeom prst="line">
              <a:avLst/>
            </a:prstGeom>
            <a:noFill/>
            <a:ln w="15875">
              <a:solidFill>
                <a:srgbClr val="80008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087" name="Text Box 31">
              <a:extLst>
                <a:ext uri="{FF2B5EF4-FFF2-40B4-BE49-F238E27FC236}">
                  <a16:creationId xmlns:a16="http://schemas.microsoft.com/office/drawing/2014/main" id="{AC907424-A8ED-4171-8133-CD19330960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2" y="240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grpSp>
        <p:nvGrpSpPr>
          <p:cNvPr id="3" name="Group 120">
            <a:extLst>
              <a:ext uri="{FF2B5EF4-FFF2-40B4-BE49-F238E27FC236}">
                <a16:creationId xmlns:a16="http://schemas.microsoft.com/office/drawing/2014/main" id="{4FD33ECA-46EB-44A9-9D02-1D9958F9F775}"/>
              </a:ext>
            </a:extLst>
          </p:cNvPr>
          <p:cNvGrpSpPr>
            <a:grpSpLocks/>
          </p:cNvGrpSpPr>
          <p:nvPr/>
        </p:nvGrpSpPr>
        <p:grpSpPr bwMode="auto">
          <a:xfrm>
            <a:off x="5791200" y="1371600"/>
            <a:ext cx="2514600" cy="1417638"/>
            <a:chOff x="2448" y="1296"/>
            <a:chExt cx="1584" cy="893"/>
          </a:xfrm>
        </p:grpSpPr>
        <p:sp>
          <p:nvSpPr>
            <p:cNvPr id="36970" name="Line 19">
              <a:extLst>
                <a:ext uri="{FF2B5EF4-FFF2-40B4-BE49-F238E27FC236}">
                  <a16:creationId xmlns:a16="http://schemas.microsoft.com/office/drawing/2014/main" id="{8F3EE00B-D7CF-480B-B787-2C9F3F2D59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8" y="1296"/>
              <a:ext cx="1200" cy="768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088" name="Text Box 32">
              <a:extLst>
                <a:ext uri="{FF2B5EF4-FFF2-40B4-BE49-F238E27FC236}">
                  <a16:creationId xmlns:a16="http://schemas.microsoft.com/office/drawing/2014/main" id="{BB40F5FB-5D24-4DC6-A73F-F2D68D344D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1920"/>
              <a:ext cx="4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IS</a:t>
              </a:r>
              <a:r>
                <a:rPr lang="en-US" sz="2200" b="1" baseline="-25000">
                  <a:solidFill>
                    <a:srgbClr val="990099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200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6882" name="Line 54">
            <a:extLst>
              <a:ext uri="{FF2B5EF4-FFF2-40B4-BE49-F238E27FC236}">
                <a16:creationId xmlns:a16="http://schemas.microsoft.com/office/drawing/2014/main" id="{4CCEB97E-0208-432F-ABB2-87567B98043A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41148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83" name="Line 55">
            <a:extLst>
              <a:ext uri="{FF2B5EF4-FFF2-40B4-BE49-F238E27FC236}">
                <a16:creationId xmlns:a16="http://schemas.microsoft.com/office/drawing/2014/main" id="{BD0FAA24-5E30-47DE-AB7B-AC4C90035C6D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61722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12" name="Text Box 56">
            <a:extLst>
              <a:ext uri="{FF2B5EF4-FFF2-40B4-BE49-F238E27FC236}">
                <a16:creationId xmlns:a16="http://schemas.microsoft.com/office/drawing/2014/main" id="{D9E85C14-6D46-4826-8D5D-2C39352D3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810000"/>
            <a:ext cx="1143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SRAS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15" name="Text Box 59">
            <a:extLst>
              <a:ext uri="{FF2B5EF4-FFF2-40B4-BE49-F238E27FC236}">
                <a16:creationId xmlns:a16="http://schemas.microsoft.com/office/drawing/2014/main" id="{8068AAC4-58B7-44B4-BB80-9EF6265CA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17" name="Text Box 61">
            <a:extLst>
              <a:ext uri="{FF2B5EF4-FFF2-40B4-BE49-F238E27FC236}">
                <a16:creationId xmlns:a16="http://schemas.microsoft.com/office/drawing/2014/main" id="{4B4530B3-36EC-411D-9B36-06D546C18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18" name="Text Box 62">
            <a:extLst>
              <a:ext uri="{FF2B5EF4-FFF2-40B4-BE49-F238E27FC236}">
                <a16:creationId xmlns:a16="http://schemas.microsoft.com/office/drawing/2014/main" id="{F3E64C74-F36D-4E88-A78F-1D4E6E379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94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19" name="Text Box 63">
            <a:extLst>
              <a:ext uri="{FF2B5EF4-FFF2-40B4-BE49-F238E27FC236}">
                <a16:creationId xmlns:a16="http://schemas.microsoft.com/office/drawing/2014/main" id="{568E7F37-B4E0-4E84-B16E-9BA30AFC5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5562600"/>
            <a:ext cx="762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AD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0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6889" name="Line 65">
            <a:extLst>
              <a:ext uri="{FF2B5EF4-FFF2-40B4-BE49-F238E27FC236}">
                <a16:creationId xmlns:a16="http://schemas.microsoft.com/office/drawing/2014/main" id="{8B9A5B6F-8324-4A11-9DE9-F170F326F3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8200" y="4953000"/>
            <a:ext cx="1143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129">
            <a:extLst>
              <a:ext uri="{FF2B5EF4-FFF2-40B4-BE49-F238E27FC236}">
                <a16:creationId xmlns:a16="http://schemas.microsoft.com/office/drawing/2014/main" id="{80386702-A35A-453B-AFC1-4D2F01E4F44E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724400"/>
            <a:ext cx="1371600" cy="1447800"/>
            <a:chOff x="528" y="2976"/>
            <a:chExt cx="864" cy="912"/>
          </a:xfrm>
        </p:grpSpPr>
        <p:sp>
          <p:nvSpPr>
            <p:cNvPr id="36968" name="Line 66">
              <a:extLst>
                <a:ext uri="{FF2B5EF4-FFF2-40B4-BE49-F238E27FC236}">
                  <a16:creationId xmlns:a16="http://schemas.microsoft.com/office/drawing/2014/main" id="{ABE6CCD1-CB6E-4FD6-B74D-76654E43FC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2976"/>
              <a:ext cx="864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69" name="Line 67">
              <a:extLst>
                <a:ext uri="{FF2B5EF4-FFF2-40B4-BE49-F238E27FC236}">
                  <a16:creationId xmlns:a16="http://schemas.microsoft.com/office/drawing/2014/main" id="{F3494224-1796-4274-8F36-B6848EFE18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" y="2976"/>
              <a:ext cx="0" cy="912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91" name="Line 68">
            <a:extLst>
              <a:ext uri="{FF2B5EF4-FFF2-40B4-BE49-F238E27FC236}">
                <a16:creationId xmlns:a16="http://schemas.microsoft.com/office/drawing/2014/main" id="{90683FBC-43BD-4702-B298-191F7844943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4953000"/>
            <a:ext cx="0" cy="12192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25" name="Text Box 69">
            <a:extLst>
              <a:ext uri="{FF2B5EF4-FFF2-40B4-BE49-F238E27FC236}">
                <a16:creationId xmlns:a16="http://schemas.microsoft.com/office/drawing/2014/main" id="{EE351910-5FF6-4961-A4D7-DBB79098D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09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125">
            <a:extLst>
              <a:ext uri="{FF2B5EF4-FFF2-40B4-BE49-F238E27FC236}">
                <a16:creationId xmlns:a16="http://schemas.microsoft.com/office/drawing/2014/main" id="{C1F20D55-54A6-4CAD-84E5-4B788F169067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4343400"/>
            <a:ext cx="2133600" cy="2209800"/>
            <a:chOff x="240" y="2736"/>
            <a:chExt cx="1344" cy="1392"/>
          </a:xfrm>
        </p:grpSpPr>
        <p:sp>
          <p:nvSpPr>
            <p:cNvPr id="173116" name="Text Box 60">
              <a:extLst>
                <a:ext uri="{FF2B5EF4-FFF2-40B4-BE49-F238E27FC236}">
                  <a16:creationId xmlns:a16="http://schemas.microsoft.com/office/drawing/2014/main" id="{2DF345D6-0389-41A4-B9F4-34D91410A6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73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73126" name="Text Box 70">
              <a:extLst>
                <a:ext uri="{FF2B5EF4-FFF2-40B4-BE49-F238E27FC236}">
                  <a16:creationId xmlns:a16="http://schemas.microsoft.com/office/drawing/2014/main" id="{0D39F6D0-1145-4DBC-9CD3-1B73B15D88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" y="384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6894" name="Line 71">
            <a:extLst>
              <a:ext uri="{FF2B5EF4-FFF2-40B4-BE49-F238E27FC236}">
                <a16:creationId xmlns:a16="http://schemas.microsoft.com/office/drawing/2014/main" id="{2CC05BBF-0903-4229-9773-179F808D7E91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343400"/>
            <a:ext cx="2057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95" name="Line 72">
            <a:extLst>
              <a:ext uri="{FF2B5EF4-FFF2-40B4-BE49-F238E27FC236}">
                <a16:creationId xmlns:a16="http://schemas.microsoft.com/office/drawing/2014/main" id="{6BE38501-7D5C-4F9A-B171-8C0CE24EFA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4191000"/>
            <a:ext cx="16764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122">
            <a:extLst>
              <a:ext uri="{FF2B5EF4-FFF2-40B4-BE49-F238E27FC236}">
                <a16:creationId xmlns:a16="http://schemas.microsoft.com/office/drawing/2014/main" id="{47C10F4B-154B-49CC-8534-6BBC0A9CDB74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4038600"/>
            <a:ext cx="2743200" cy="1646238"/>
            <a:chOff x="720" y="2544"/>
            <a:chExt cx="1728" cy="1037"/>
          </a:xfrm>
        </p:grpSpPr>
        <p:sp>
          <p:nvSpPr>
            <p:cNvPr id="36964" name="Line 64">
              <a:extLst>
                <a:ext uri="{FF2B5EF4-FFF2-40B4-BE49-F238E27FC236}">
                  <a16:creationId xmlns:a16="http://schemas.microsoft.com/office/drawing/2014/main" id="{84FF1A43-FB40-45BA-801E-906561E588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2544"/>
              <a:ext cx="1296" cy="86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129" name="Text Box 73">
              <a:extLst>
                <a:ext uri="{FF2B5EF4-FFF2-40B4-BE49-F238E27FC236}">
                  <a16:creationId xmlns:a16="http://schemas.microsoft.com/office/drawing/2014/main" id="{8EB29DA0-3BF3-4C42-9CB5-80BDDBCC71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" y="3312"/>
              <a:ext cx="4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sz="2200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6897" name="Line 77">
            <a:extLst>
              <a:ext uri="{FF2B5EF4-FFF2-40B4-BE49-F238E27FC236}">
                <a16:creationId xmlns:a16="http://schemas.microsoft.com/office/drawing/2014/main" id="{19982BC5-EA4D-4312-9B9C-A0E6DD6E0D60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2438400"/>
            <a:ext cx="0" cy="914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98" name="Line 78">
            <a:extLst>
              <a:ext uri="{FF2B5EF4-FFF2-40B4-BE49-F238E27FC236}">
                <a16:creationId xmlns:a16="http://schemas.microsoft.com/office/drawing/2014/main" id="{A528B6EC-5FA2-4F88-B615-A84A925D51F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44958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99" name="Line 79">
            <a:extLst>
              <a:ext uri="{FF2B5EF4-FFF2-40B4-BE49-F238E27FC236}">
                <a16:creationId xmlns:a16="http://schemas.microsoft.com/office/drawing/2014/main" id="{3C93A7A8-8E96-4967-A686-594F742BB870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64770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36" name="Text Box 80">
            <a:extLst>
              <a:ext uri="{FF2B5EF4-FFF2-40B4-BE49-F238E27FC236}">
                <a16:creationId xmlns:a16="http://schemas.microsoft.com/office/drawing/2014/main" id="{CAD03D44-0EF4-41E7-920C-E70F14F3A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114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37" name="Text Box 81">
            <a:extLst>
              <a:ext uri="{FF2B5EF4-FFF2-40B4-BE49-F238E27FC236}">
                <a16:creationId xmlns:a16="http://schemas.microsoft.com/office/drawing/2014/main" id="{53E041F0-7D93-4F48-A276-72C09ECFC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9138" y="62674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6902" name="Line 82">
            <a:extLst>
              <a:ext uri="{FF2B5EF4-FFF2-40B4-BE49-F238E27FC236}">
                <a16:creationId xmlns:a16="http://schemas.microsoft.com/office/drawing/2014/main" id="{09CF9118-C787-4042-8C4F-75CBD69D8A4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4495800"/>
            <a:ext cx="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903" name="Line 83">
            <a:extLst>
              <a:ext uri="{FF2B5EF4-FFF2-40B4-BE49-F238E27FC236}">
                <a16:creationId xmlns:a16="http://schemas.microsoft.com/office/drawing/2014/main" id="{23195712-B765-4530-BD76-9380D88BF0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572000"/>
            <a:ext cx="18288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41" name="Text Box 85">
            <a:extLst>
              <a:ext uri="{FF2B5EF4-FFF2-40B4-BE49-F238E27FC236}">
                <a16:creationId xmlns:a16="http://schemas.microsoft.com/office/drawing/2014/main" id="{374CABA2-DBE2-413F-98E5-E5E924D53C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038600"/>
            <a:ext cx="1143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LRAS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6905" name="Line 86">
            <a:extLst>
              <a:ext uri="{FF2B5EF4-FFF2-40B4-BE49-F238E27FC236}">
                <a16:creationId xmlns:a16="http://schemas.microsoft.com/office/drawing/2014/main" id="{DDE6652B-8F85-4A80-938F-FD63815F3F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57800" y="5334000"/>
            <a:ext cx="1219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43" name="Text Box 87">
            <a:extLst>
              <a:ext uri="{FF2B5EF4-FFF2-40B4-BE49-F238E27FC236}">
                <a16:creationId xmlns:a16="http://schemas.microsoft.com/office/drawing/2014/main" id="{5E368A6F-7F29-46BF-B4EC-973FA9702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5029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7" name="Group 132">
            <a:extLst>
              <a:ext uri="{FF2B5EF4-FFF2-40B4-BE49-F238E27FC236}">
                <a16:creationId xmlns:a16="http://schemas.microsoft.com/office/drawing/2014/main" id="{657C22CF-887E-4C56-8D0F-ECEDA1CAB516}"/>
              </a:ext>
            </a:extLst>
          </p:cNvPr>
          <p:cNvGrpSpPr>
            <a:grpSpLocks/>
          </p:cNvGrpSpPr>
          <p:nvPr/>
        </p:nvGrpSpPr>
        <p:grpSpPr bwMode="auto">
          <a:xfrm>
            <a:off x="4800600" y="4648200"/>
            <a:ext cx="1676400" cy="457200"/>
            <a:chOff x="3024" y="2928"/>
            <a:chExt cx="1056" cy="288"/>
          </a:xfrm>
        </p:grpSpPr>
        <p:sp>
          <p:nvSpPr>
            <p:cNvPr id="36962" name="Line 84">
              <a:extLst>
                <a:ext uri="{FF2B5EF4-FFF2-40B4-BE49-F238E27FC236}">
                  <a16:creationId xmlns:a16="http://schemas.microsoft.com/office/drawing/2014/main" id="{0C786605-81BF-44F7-8A3B-F4B13A8F07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3120"/>
              <a:ext cx="768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144" name="Text Box 88">
              <a:extLst>
                <a:ext uri="{FF2B5EF4-FFF2-40B4-BE49-F238E27FC236}">
                  <a16:creationId xmlns:a16="http://schemas.microsoft.com/office/drawing/2014/main" id="{E0E8F868-C609-453C-A845-D769943DC6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4" y="292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73145" name="Text Box 89">
            <a:extLst>
              <a:ext uri="{FF2B5EF4-FFF2-40B4-BE49-F238E27FC236}">
                <a16:creationId xmlns:a16="http://schemas.microsoft.com/office/drawing/2014/main" id="{63F8A29C-4CCC-431C-BEF9-1B552468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640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47" name="Text Box 91">
            <a:extLst>
              <a:ext uri="{FF2B5EF4-FFF2-40B4-BE49-F238E27FC236}">
                <a16:creationId xmlns:a16="http://schemas.microsoft.com/office/drawing/2014/main" id="{CD13972D-D1D1-431F-A4E6-32B2AFA16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6019800"/>
            <a:ext cx="762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AD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0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8" name="Group 130">
            <a:extLst>
              <a:ext uri="{FF2B5EF4-FFF2-40B4-BE49-F238E27FC236}">
                <a16:creationId xmlns:a16="http://schemas.microsoft.com/office/drawing/2014/main" id="{29EB38F6-355B-4539-B458-5C539D2D2328}"/>
              </a:ext>
            </a:extLst>
          </p:cNvPr>
          <p:cNvGrpSpPr>
            <a:grpSpLocks/>
          </p:cNvGrpSpPr>
          <p:nvPr/>
        </p:nvGrpSpPr>
        <p:grpSpPr bwMode="auto">
          <a:xfrm>
            <a:off x="5791200" y="4343400"/>
            <a:ext cx="2514600" cy="1722438"/>
            <a:chOff x="3648" y="2736"/>
            <a:chExt cx="1584" cy="1085"/>
          </a:xfrm>
        </p:grpSpPr>
        <p:sp>
          <p:nvSpPr>
            <p:cNvPr id="36960" name="Line 90">
              <a:extLst>
                <a:ext uri="{FF2B5EF4-FFF2-40B4-BE49-F238E27FC236}">
                  <a16:creationId xmlns:a16="http://schemas.microsoft.com/office/drawing/2014/main" id="{68AA6300-4569-446A-80A1-468F613706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2736"/>
              <a:ext cx="1152" cy="96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148" name="Text Box 92">
              <a:extLst>
                <a:ext uri="{FF2B5EF4-FFF2-40B4-BE49-F238E27FC236}">
                  <a16:creationId xmlns:a16="http://schemas.microsoft.com/office/drawing/2014/main" id="{3CE885B0-6542-404D-8762-2ED182C77D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52" y="3552"/>
              <a:ext cx="4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sz="2200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6911" name="Rectangle 93">
            <a:extLst>
              <a:ext uri="{FF2B5EF4-FFF2-40B4-BE49-F238E27FC236}">
                <a16:creationId xmlns:a16="http://schemas.microsoft.com/office/drawing/2014/main" id="{93D65FB4-3B49-4927-B023-438BF7B39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343400"/>
            <a:ext cx="1816100" cy="4270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46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u="sng">
                <a:solidFill>
                  <a:srgbClr val="99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Long-run</a:t>
            </a:r>
            <a:endParaRPr lang="th-TH" altLang="en-US" sz="2400" b="1" u="sng">
              <a:solidFill>
                <a:srgbClr val="9900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173152" name="Rectangle 96">
            <a:extLst>
              <a:ext uri="{FF2B5EF4-FFF2-40B4-BE49-F238E27FC236}">
                <a16:creationId xmlns:a16="http://schemas.microsoft.com/office/drawing/2014/main" id="{12887C59-E6AD-4679-9C64-0F05FF6AB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4800600"/>
            <a:ext cx="4746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73157" name="Text Box 101">
            <a:extLst>
              <a:ext uri="{FF2B5EF4-FFF2-40B4-BE49-F238E27FC236}">
                <a16:creationId xmlns:a16="http://schemas.microsoft.com/office/drawing/2014/main" id="{304B8581-E700-4CE5-8500-4BA099978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3528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0099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73160" name="Text Box 104">
            <a:extLst>
              <a:ext uri="{FF2B5EF4-FFF2-40B4-BE49-F238E27FC236}">
                <a16:creationId xmlns:a16="http://schemas.microsoft.com/office/drawing/2014/main" id="{78B5DE55-A0A0-4BC0-9A97-16456D19E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9" name="Group 174">
            <a:extLst>
              <a:ext uri="{FF2B5EF4-FFF2-40B4-BE49-F238E27FC236}">
                <a16:creationId xmlns:a16="http://schemas.microsoft.com/office/drawing/2014/main" id="{7478AD80-C2A2-4E5F-8CA4-598137EE21A5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4953000"/>
            <a:ext cx="831850" cy="396875"/>
            <a:chOff x="1152" y="3120"/>
            <a:chExt cx="524" cy="250"/>
          </a:xfrm>
        </p:grpSpPr>
        <p:sp>
          <p:nvSpPr>
            <p:cNvPr id="36958" name="Rectangle 99">
              <a:extLst>
                <a:ext uri="{FF2B5EF4-FFF2-40B4-BE49-F238E27FC236}">
                  <a16:creationId xmlns:a16="http://schemas.microsoft.com/office/drawing/2014/main" id="{CA45C65D-4EAA-4A53-800F-CE4ADFC3E4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2" y="3120"/>
              <a:ext cx="52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 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  <p:sp>
          <p:nvSpPr>
            <p:cNvPr id="36959" name="Line 112">
              <a:extLst>
                <a:ext uri="{FF2B5EF4-FFF2-40B4-BE49-F238E27FC236}">
                  <a16:creationId xmlns:a16="http://schemas.microsoft.com/office/drawing/2014/main" id="{EDE81BA2-100D-474E-844C-A6301367BE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48" y="3120"/>
              <a:ext cx="367" cy="0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3169" name="Text Box 113">
            <a:extLst>
              <a:ext uri="{FF2B5EF4-FFF2-40B4-BE49-F238E27FC236}">
                <a16:creationId xmlns:a16="http://schemas.microsoft.com/office/drawing/2014/main" id="{04AC3F9D-956A-4E9B-A9D2-2C52C9ABF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4648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71" name="Text Box 115">
            <a:extLst>
              <a:ext uri="{FF2B5EF4-FFF2-40B4-BE49-F238E27FC236}">
                <a16:creationId xmlns:a16="http://schemas.microsoft.com/office/drawing/2014/main" id="{08EC3BE7-7267-49B3-8F47-17F584128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267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10" name="Group 131">
            <a:extLst>
              <a:ext uri="{FF2B5EF4-FFF2-40B4-BE49-F238E27FC236}">
                <a16:creationId xmlns:a16="http://schemas.microsoft.com/office/drawing/2014/main" id="{6A24BFFF-EC21-4C0B-BF9D-133E6C2D8CDC}"/>
              </a:ext>
            </a:extLst>
          </p:cNvPr>
          <p:cNvGrpSpPr>
            <a:grpSpLocks/>
          </p:cNvGrpSpPr>
          <p:nvPr/>
        </p:nvGrpSpPr>
        <p:grpSpPr bwMode="auto">
          <a:xfrm>
            <a:off x="5638800" y="4495800"/>
            <a:ext cx="762000" cy="396875"/>
            <a:chOff x="3552" y="2832"/>
            <a:chExt cx="480" cy="250"/>
          </a:xfrm>
        </p:grpSpPr>
        <p:sp>
          <p:nvSpPr>
            <p:cNvPr id="36956" name="Rectangle 103">
              <a:extLst>
                <a:ext uri="{FF2B5EF4-FFF2-40B4-BE49-F238E27FC236}">
                  <a16:creationId xmlns:a16="http://schemas.microsoft.com/office/drawing/2014/main" id="{621D0A9D-BFC8-476B-8067-7DBC222D6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832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  <p:sp>
          <p:nvSpPr>
            <p:cNvPr id="36957" name="Line 119">
              <a:extLst>
                <a:ext uri="{FF2B5EF4-FFF2-40B4-BE49-F238E27FC236}">
                  <a16:creationId xmlns:a16="http://schemas.microsoft.com/office/drawing/2014/main" id="{D03A060B-6C85-4E69-9824-04E5C8A6E5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3072"/>
              <a:ext cx="288" cy="0"/>
            </a:xfrm>
            <a:prstGeom prst="line">
              <a:avLst/>
            </a:prstGeom>
            <a:noFill/>
            <a:ln w="9525">
              <a:solidFill>
                <a:srgbClr val="99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919" name="Text Box 134">
            <a:extLst>
              <a:ext uri="{FF2B5EF4-FFF2-40B4-BE49-F238E27FC236}">
                <a16:creationId xmlns:a16="http://schemas.microsoft.com/office/drawing/2014/main" id="{F73280AA-B4F1-4F88-B475-C63EB6A05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3276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Y</a:t>
            </a:r>
            <a:r>
              <a:rPr lang="en-US" altLang="en-US" sz="2400" b="1" baseline="-25000">
                <a:cs typeface="Angsana New" panose="02020603050405020304" pitchFamily="18" charset="-34"/>
              </a:rPr>
              <a:t>C</a:t>
            </a:r>
          </a:p>
        </p:txBody>
      </p:sp>
      <p:sp>
        <p:nvSpPr>
          <p:cNvPr id="36920" name="Line 136">
            <a:extLst>
              <a:ext uri="{FF2B5EF4-FFF2-40B4-BE49-F238E27FC236}">
                <a16:creationId xmlns:a16="http://schemas.microsoft.com/office/drawing/2014/main" id="{FA01E7A5-E0FE-4AE1-B15D-64384CF08A70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12954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921" name="Line 137">
            <a:extLst>
              <a:ext uri="{FF2B5EF4-FFF2-40B4-BE49-F238E27FC236}">
                <a16:creationId xmlns:a16="http://schemas.microsoft.com/office/drawing/2014/main" id="{27DC1103-8675-44A5-9CB8-B270AD05FF38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34290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94" name="Text Box 138">
            <a:extLst>
              <a:ext uri="{FF2B5EF4-FFF2-40B4-BE49-F238E27FC236}">
                <a16:creationId xmlns:a16="http://schemas.microsoft.com/office/drawing/2014/main" id="{6D055453-FD11-4F90-8C20-88C0C3E4B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906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DAE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195" name="Text Box 139">
            <a:extLst>
              <a:ext uri="{FF2B5EF4-FFF2-40B4-BE49-F238E27FC236}">
                <a16:creationId xmlns:a16="http://schemas.microsoft.com/office/drawing/2014/main" id="{8FF053A3-6422-4F3C-8403-D741981FD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6924" name="Line 140">
            <a:extLst>
              <a:ext uri="{FF2B5EF4-FFF2-40B4-BE49-F238E27FC236}">
                <a16:creationId xmlns:a16="http://schemas.microsoft.com/office/drawing/2014/main" id="{9A51914D-A386-4033-B4FF-5D484FB915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00" y="2286000"/>
            <a:ext cx="22860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97" name="Text Box 141">
            <a:extLst>
              <a:ext uri="{FF2B5EF4-FFF2-40B4-BE49-F238E27FC236}">
                <a16:creationId xmlns:a16="http://schemas.microsoft.com/office/drawing/2014/main" id="{C3655B4A-265D-4EFC-A96E-A6599156B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2057400"/>
            <a:ext cx="838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DAE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6926" name="Line 142">
            <a:extLst>
              <a:ext uri="{FF2B5EF4-FFF2-40B4-BE49-F238E27FC236}">
                <a16:creationId xmlns:a16="http://schemas.microsoft.com/office/drawing/2014/main" id="{7A20CCCD-33E6-43A2-9E18-BF4972A5D05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00" y="1371600"/>
            <a:ext cx="22098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199" name="Text Box 143">
            <a:extLst>
              <a:ext uri="{FF2B5EF4-FFF2-40B4-BE49-F238E27FC236}">
                <a16:creationId xmlns:a16="http://schemas.microsoft.com/office/drawing/2014/main" id="{596A85C8-7404-4A0C-A9A0-9C02B662A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30480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1800" b="1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45</a:t>
            </a:r>
            <a:r>
              <a:rPr lang="en-US" sz="1800" b="1">
                <a:solidFill>
                  <a:schemeClr val="bg2"/>
                </a:solidFill>
                <a:latin typeface="Arial" charset="0"/>
                <a:cs typeface="Arial" charset="0"/>
              </a:rPr>
              <a:t>°</a:t>
            </a:r>
            <a:endParaRPr lang="en-US" sz="1800" b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6928" name="Arc 145">
            <a:extLst>
              <a:ext uri="{FF2B5EF4-FFF2-40B4-BE49-F238E27FC236}">
                <a16:creationId xmlns:a16="http://schemas.microsoft.com/office/drawing/2014/main" id="{E6383812-2F7E-4B53-9C01-F229C4639E35}"/>
              </a:ext>
            </a:extLst>
          </p:cNvPr>
          <p:cNvSpPr>
            <a:spLocks/>
          </p:cNvSpPr>
          <p:nvPr/>
        </p:nvSpPr>
        <p:spPr bwMode="auto">
          <a:xfrm>
            <a:off x="1295400" y="2971800"/>
            <a:ext cx="228600" cy="4572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3202" name="Text Box 146">
            <a:extLst>
              <a:ext uri="{FF2B5EF4-FFF2-40B4-BE49-F238E27FC236}">
                <a16:creationId xmlns:a16="http://schemas.microsoft.com/office/drawing/2014/main" id="{56CFD716-80B0-4FFB-A6E3-31B8DF9893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914400"/>
            <a:ext cx="1219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Y=DAE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6930" name="Line 147">
            <a:extLst>
              <a:ext uri="{FF2B5EF4-FFF2-40B4-BE49-F238E27FC236}">
                <a16:creationId xmlns:a16="http://schemas.microsoft.com/office/drawing/2014/main" id="{4576D668-6C69-444C-A688-D226FF05E168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2667000"/>
            <a:ext cx="0" cy="7620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207" name="Line 151">
            <a:extLst>
              <a:ext uri="{FF2B5EF4-FFF2-40B4-BE49-F238E27FC236}">
                <a16:creationId xmlns:a16="http://schemas.microsoft.com/office/drawing/2014/main" id="{507C1E53-0032-4BC9-92A7-5B2CFC884E29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3657600"/>
            <a:ext cx="990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" name="Group 158">
            <a:extLst>
              <a:ext uri="{FF2B5EF4-FFF2-40B4-BE49-F238E27FC236}">
                <a16:creationId xmlns:a16="http://schemas.microsoft.com/office/drawing/2014/main" id="{8369E7C2-765F-4475-BCBC-367CE9AB867A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1295400"/>
            <a:ext cx="3048000" cy="838200"/>
            <a:chOff x="528" y="816"/>
            <a:chExt cx="1920" cy="528"/>
          </a:xfrm>
        </p:grpSpPr>
        <p:sp>
          <p:nvSpPr>
            <p:cNvPr id="36954" name="Line 152">
              <a:extLst>
                <a:ext uri="{FF2B5EF4-FFF2-40B4-BE49-F238E27FC236}">
                  <a16:creationId xmlns:a16="http://schemas.microsoft.com/office/drawing/2014/main" id="{D629CCD5-F908-4FA5-9B8D-6624E9A0E6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28" y="1008"/>
              <a:ext cx="1392" cy="33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3209" name="Text Box 153">
              <a:extLst>
                <a:ext uri="{FF2B5EF4-FFF2-40B4-BE49-F238E27FC236}">
                  <a16:creationId xmlns:a16="http://schemas.microsoft.com/office/drawing/2014/main" id="{88DBC6DA-9DC9-435A-BAB2-1F5EC2F877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816"/>
              <a:ext cx="52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DAE’</a:t>
              </a:r>
              <a:endParaRPr lang="en-US" sz="2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6933" name="Text Box 154">
            <a:extLst>
              <a:ext uri="{FF2B5EF4-FFF2-40B4-BE49-F238E27FC236}">
                <a16:creationId xmlns:a16="http://schemas.microsoft.com/office/drawing/2014/main" id="{8A6AA235-8395-471E-BE69-6364FF74C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3352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Y</a:t>
            </a:r>
            <a:r>
              <a:rPr lang="en-US" altLang="en-US" sz="2400" b="1" baseline="-25000">
                <a:cs typeface="Angsana New" panose="02020603050405020304" pitchFamily="18" charset="-34"/>
              </a:rPr>
              <a:t>A</a:t>
            </a:r>
          </a:p>
        </p:txBody>
      </p:sp>
      <p:grpSp>
        <p:nvGrpSpPr>
          <p:cNvPr id="12" name="Group 159">
            <a:extLst>
              <a:ext uri="{FF2B5EF4-FFF2-40B4-BE49-F238E27FC236}">
                <a16:creationId xmlns:a16="http://schemas.microsoft.com/office/drawing/2014/main" id="{A8EF1416-A433-4A96-88AD-4B0C69FFFE31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1752600"/>
            <a:ext cx="457200" cy="2133600"/>
            <a:chOff x="1632" y="1104"/>
            <a:chExt cx="288" cy="1344"/>
          </a:xfrm>
        </p:grpSpPr>
        <p:sp>
          <p:nvSpPr>
            <p:cNvPr id="36952" name="Line 150">
              <a:extLst>
                <a:ext uri="{FF2B5EF4-FFF2-40B4-BE49-F238E27FC236}">
                  <a16:creationId xmlns:a16="http://schemas.microsoft.com/office/drawing/2014/main" id="{4D646510-86AD-4D2D-88B7-B797F60249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1104"/>
              <a:ext cx="0" cy="1056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53" name="Text Box 155">
              <a:extLst>
                <a:ext uri="{FF2B5EF4-FFF2-40B4-BE49-F238E27FC236}">
                  <a16:creationId xmlns:a16="http://schemas.microsoft.com/office/drawing/2014/main" id="{B65754EA-F25E-42D4-A2CF-7F7F9FCA7F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216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chemeClr val="accent2"/>
                  </a:solidFill>
                  <a:cs typeface="Angsana New" panose="02020603050405020304" pitchFamily="18" charset="-34"/>
                </a:rPr>
                <a:t>Y</a:t>
              </a:r>
              <a:r>
                <a:rPr lang="en-US" altLang="en-US" sz="2400" b="1" baseline="-25000">
                  <a:solidFill>
                    <a:schemeClr val="accent2"/>
                  </a:solidFill>
                  <a:cs typeface="Angsana New" panose="02020603050405020304" pitchFamily="18" charset="-34"/>
                </a:rPr>
                <a:t>B</a:t>
              </a:r>
            </a:p>
          </p:txBody>
        </p:sp>
      </p:grpSp>
      <p:sp>
        <p:nvSpPr>
          <p:cNvPr id="36935" name="Text Box 156">
            <a:extLst>
              <a:ext uri="{FF2B5EF4-FFF2-40B4-BE49-F238E27FC236}">
                <a16:creationId xmlns:a16="http://schemas.microsoft.com/office/drawing/2014/main" id="{D89CB5E8-39C3-4E14-8F7B-0FC74B0A1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209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e</a:t>
            </a:r>
            <a:r>
              <a:rPr lang="en-US" altLang="en-US" sz="2400" b="1" baseline="-25000">
                <a:cs typeface="Angsana New" panose="02020603050405020304" pitchFamily="18" charset="-34"/>
              </a:rPr>
              <a:t>A</a:t>
            </a:r>
          </a:p>
        </p:txBody>
      </p:sp>
      <p:sp>
        <p:nvSpPr>
          <p:cNvPr id="173213" name="Text Box 157">
            <a:extLst>
              <a:ext uri="{FF2B5EF4-FFF2-40B4-BE49-F238E27FC236}">
                <a16:creationId xmlns:a16="http://schemas.microsoft.com/office/drawing/2014/main" id="{23CB864B-42DB-4469-8CE5-6964C6C8E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143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e</a:t>
            </a:r>
            <a:r>
              <a:rPr lang="en-US" altLang="en-US" sz="2400" b="1" baseline="-25000">
                <a:solidFill>
                  <a:schemeClr val="accent2"/>
                </a:solidFill>
                <a:cs typeface="Angsana New" panose="02020603050405020304" pitchFamily="18" charset="-34"/>
              </a:rPr>
              <a:t>B</a:t>
            </a:r>
          </a:p>
        </p:txBody>
      </p:sp>
      <p:grpSp>
        <p:nvGrpSpPr>
          <p:cNvPr id="13" name="Group 165">
            <a:extLst>
              <a:ext uri="{FF2B5EF4-FFF2-40B4-BE49-F238E27FC236}">
                <a16:creationId xmlns:a16="http://schemas.microsoft.com/office/drawing/2014/main" id="{3948F5D7-6549-492E-9414-BC79645D48FD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1295400"/>
            <a:ext cx="1219200" cy="457200"/>
            <a:chOff x="3264" y="816"/>
            <a:chExt cx="768" cy="288"/>
          </a:xfrm>
        </p:grpSpPr>
        <p:sp>
          <p:nvSpPr>
            <p:cNvPr id="36950" name="Line 149">
              <a:extLst>
                <a:ext uri="{FF2B5EF4-FFF2-40B4-BE49-F238E27FC236}">
                  <a16:creationId xmlns:a16="http://schemas.microsoft.com/office/drawing/2014/main" id="{C0EC4F5C-CA9E-48B7-B531-5DF3E3C67F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1104"/>
              <a:ext cx="624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51" name="Text Box 164">
              <a:extLst>
                <a:ext uri="{FF2B5EF4-FFF2-40B4-BE49-F238E27FC236}">
                  <a16:creationId xmlns:a16="http://schemas.microsoft.com/office/drawing/2014/main" id="{2EF65BE8-6C3D-4DEB-A7C8-7ADFF04FC0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816"/>
              <a:ext cx="62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chemeClr val="accent2"/>
                  </a:solidFill>
                  <a:cs typeface="Angsana New" panose="02020603050405020304" pitchFamily="18" charset="-34"/>
                </a:rPr>
                <a:t>Y</a:t>
              </a:r>
              <a:r>
                <a:rPr lang="en-US" altLang="en-US" sz="2000" b="1" baseline="-25000">
                  <a:solidFill>
                    <a:schemeClr val="accent2"/>
                  </a:solidFill>
                  <a:cs typeface="Angsana New" panose="02020603050405020304" pitchFamily="18" charset="-34"/>
                </a:rPr>
                <a:t>A </a:t>
              </a:r>
              <a:r>
                <a:rPr lang="en-US" altLang="en-US" sz="2000" b="1">
                  <a:solidFill>
                    <a:schemeClr val="accent2"/>
                  </a:solidFill>
                </a:rPr>
                <a:t>Y</a:t>
              </a:r>
              <a:r>
                <a:rPr lang="en-US" altLang="en-US" sz="2000" b="1" baseline="-25000">
                  <a:solidFill>
                    <a:schemeClr val="accent2"/>
                  </a:solidFill>
                </a:rPr>
                <a:t>B</a:t>
              </a:r>
            </a:p>
          </p:txBody>
        </p:sp>
      </p:grpSp>
      <p:grpSp>
        <p:nvGrpSpPr>
          <p:cNvPr id="14" name="Group 176">
            <a:extLst>
              <a:ext uri="{FF2B5EF4-FFF2-40B4-BE49-F238E27FC236}">
                <a16:creationId xmlns:a16="http://schemas.microsoft.com/office/drawing/2014/main" id="{4CFDB05D-B610-48E5-AE9F-BB76A49CEF3D}"/>
              </a:ext>
            </a:extLst>
          </p:cNvPr>
          <p:cNvGrpSpPr>
            <a:grpSpLocks/>
          </p:cNvGrpSpPr>
          <p:nvPr/>
        </p:nvGrpSpPr>
        <p:grpSpPr bwMode="auto">
          <a:xfrm>
            <a:off x="5295900" y="952500"/>
            <a:ext cx="2362200" cy="2057400"/>
            <a:chOff x="3456" y="528"/>
            <a:chExt cx="1488" cy="1296"/>
          </a:xfrm>
        </p:grpSpPr>
        <p:sp>
          <p:nvSpPr>
            <p:cNvPr id="36948" name="Line 166">
              <a:extLst>
                <a:ext uri="{FF2B5EF4-FFF2-40B4-BE49-F238E27FC236}">
                  <a16:creationId xmlns:a16="http://schemas.microsoft.com/office/drawing/2014/main" id="{620DC0BA-C9B1-4F79-9F01-C9744DF2D6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56" y="768"/>
              <a:ext cx="1152" cy="1056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9" name="Text Box 167">
              <a:extLst>
                <a:ext uri="{FF2B5EF4-FFF2-40B4-BE49-F238E27FC236}">
                  <a16:creationId xmlns:a16="http://schemas.microsoft.com/office/drawing/2014/main" id="{E00C2D11-1B91-4438-966A-29D871A384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0" y="528"/>
              <a:ext cx="38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200" b="1">
                  <a:solidFill>
                    <a:srgbClr val="009900"/>
                  </a:solidFill>
                </a:rPr>
                <a:t>LM’</a:t>
              </a:r>
            </a:p>
          </p:txBody>
        </p:sp>
      </p:grpSp>
      <p:sp>
        <p:nvSpPr>
          <p:cNvPr id="173227" name="Line 171">
            <a:extLst>
              <a:ext uri="{FF2B5EF4-FFF2-40B4-BE49-F238E27FC236}">
                <a16:creationId xmlns:a16="http://schemas.microsoft.com/office/drawing/2014/main" id="{AD8BB377-2505-478B-BA65-141FBC128D2D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1905000"/>
            <a:ext cx="0" cy="1447800"/>
          </a:xfrm>
          <a:prstGeom prst="line">
            <a:avLst/>
          </a:prstGeom>
          <a:noFill/>
          <a:ln w="15875">
            <a:solidFill>
              <a:srgbClr val="00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228" name="Text Box 172">
            <a:extLst>
              <a:ext uri="{FF2B5EF4-FFF2-40B4-BE49-F238E27FC236}">
                <a16:creationId xmlns:a16="http://schemas.microsoft.com/office/drawing/2014/main" id="{4C4F1B2E-7C84-49D4-940C-DF445EA39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129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F</a:t>
            </a:r>
            <a:endParaRPr lang="en-US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3229" name="Line 173">
            <a:extLst>
              <a:ext uri="{FF2B5EF4-FFF2-40B4-BE49-F238E27FC236}">
                <a16:creationId xmlns:a16="http://schemas.microsoft.com/office/drawing/2014/main" id="{D3CC65EA-311B-4754-B371-90235920D1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9800" y="5029200"/>
            <a:ext cx="304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231" name="Line 175">
            <a:extLst>
              <a:ext uri="{FF2B5EF4-FFF2-40B4-BE49-F238E27FC236}">
                <a16:creationId xmlns:a16="http://schemas.microsoft.com/office/drawing/2014/main" id="{65EA7E83-2879-48AC-A286-9834981733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15100" y="3886200"/>
            <a:ext cx="304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943" name="Slide Number Placeholder 104">
            <a:extLst>
              <a:ext uri="{FF2B5EF4-FFF2-40B4-BE49-F238E27FC236}">
                <a16:creationId xmlns:a16="http://schemas.microsoft.com/office/drawing/2014/main" id="{AAE0C387-5CDD-400D-AAE9-A927D87EB7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16D628C-BB03-492E-A358-A85864B67138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6944" name="Rectangle 125">
            <a:extLst>
              <a:ext uri="{FF2B5EF4-FFF2-40B4-BE49-F238E27FC236}">
                <a16:creationId xmlns:a16="http://schemas.microsoft.com/office/drawing/2014/main" id="{64F9891D-B32B-4036-9B70-D092E381C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" y="708025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1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36945" name="Rectangle 125">
            <a:extLst>
              <a:ext uri="{FF2B5EF4-FFF2-40B4-BE49-F238E27FC236}">
                <a16:creationId xmlns:a16="http://schemas.microsoft.com/office/drawing/2014/main" id="{25176F90-5B1B-490C-BD5B-0A2FE2DFC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6875" y="742950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2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36946" name="Rectangle 125">
            <a:extLst>
              <a:ext uri="{FF2B5EF4-FFF2-40B4-BE49-F238E27FC236}">
                <a16:creationId xmlns:a16="http://schemas.microsoft.com/office/drawing/2014/main" id="{C606D18B-898F-42F5-9094-84A4AF0CB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50" y="6324600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3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36947" name="Rectangle 125">
            <a:extLst>
              <a:ext uri="{FF2B5EF4-FFF2-40B4-BE49-F238E27FC236}">
                <a16:creationId xmlns:a16="http://schemas.microsoft.com/office/drawing/2014/main" id="{4B8A10EC-D625-4A75-B307-7F5FA2EA9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5260975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4</a:t>
            </a:r>
            <a:endParaRPr lang="th-TH" altLang="en-US" sz="20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7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7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7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7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7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7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9" grpId="0"/>
      <p:bldP spid="173083" grpId="0"/>
      <p:bldP spid="173152" grpId="0"/>
      <p:bldP spid="173157" grpId="0"/>
      <p:bldP spid="173171" grpId="0"/>
      <p:bldP spid="173213" grpId="0"/>
      <p:bldP spid="173228" grpId="0"/>
      <p:bldP spid="17322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>
            <a:extLst>
              <a:ext uri="{FF2B5EF4-FFF2-40B4-BE49-F238E27FC236}">
                <a16:creationId xmlns:a16="http://schemas.microsoft.com/office/drawing/2014/main" id="{1FDBA6B0-4311-4101-98D4-194ED51579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6C9F692-90B8-4D58-8C86-F70E1FF19FF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97C09F7-E2FA-466E-9FDA-BC01FF591866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914400"/>
            <a:ext cx="1196975" cy="1077913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 (product market)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1D950DC-64AA-4295-9FDB-49D6A9D516E0}"/>
              </a:ext>
            </a:extLst>
          </p:cNvPr>
          <p:cNvSpPr txBox="1">
            <a:spLocks noChangeArrowheads="1"/>
          </p:cNvSpPr>
          <p:nvPr/>
        </p:nvSpPr>
        <p:spPr>
          <a:xfrm>
            <a:off x="1531938" y="1066800"/>
            <a:ext cx="598487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</a:t>
            </a:r>
            <a:r>
              <a:rPr lang="en-US" sz="2000" dirty="0"/>
              <a:t> </a:t>
            </a:r>
            <a:endParaRPr lang="th-TH" sz="2000" baseline="30000" dirty="0"/>
          </a:p>
        </p:txBody>
      </p:sp>
      <p:sp>
        <p:nvSpPr>
          <p:cNvPr id="6" name="Line 16">
            <a:extLst>
              <a:ext uri="{FF2B5EF4-FFF2-40B4-BE49-F238E27FC236}">
                <a16:creationId xmlns:a16="http://schemas.microsoft.com/office/drawing/2014/main" id="{D28DCA27-818B-4A9E-8331-C3B86749EC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12938" y="10906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5F2DE37E-DABB-4DEF-A1AB-1EA98E900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9638" y="12350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6C5A907-2CB8-48E0-B14D-145943277CD5}"/>
              </a:ext>
            </a:extLst>
          </p:cNvPr>
          <p:cNvSpPr txBox="1">
            <a:spLocks noChangeArrowheads="1"/>
          </p:cNvSpPr>
          <p:nvPr/>
        </p:nvSpPr>
        <p:spPr>
          <a:xfrm>
            <a:off x="2430463" y="1100138"/>
            <a:ext cx="8540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DAE </a:t>
            </a:r>
            <a:endParaRPr lang="th-TH" sz="2000" dirty="0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2104861C-FFB6-4582-B985-EC2DD18F0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900" y="11890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1" name="Line 16">
            <a:extLst>
              <a:ext uri="{FF2B5EF4-FFF2-40B4-BE49-F238E27FC236}">
                <a16:creationId xmlns:a16="http://schemas.microsoft.com/office/drawing/2014/main" id="{02B4FDB1-52C8-4947-A0C7-14A56382B0C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32138" y="11398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9607BB80-A85C-48D1-B5E4-D7D8102D1837}"/>
              </a:ext>
            </a:extLst>
          </p:cNvPr>
          <p:cNvSpPr txBox="1">
            <a:spLocks noChangeArrowheads="1"/>
          </p:cNvSpPr>
          <p:nvPr/>
        </p:nvSpPr>
        <p:spPr>
          <a:xfrm>
            <a:off x="3340100" y="1008063"/>
            <a:ext cx="25273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DAE shifts to the left from </a:t>
            </a:r>
            <a:r>
              <a:rPr lang="en-US" sz="2000" dirty="0">
                <a:solidFill>
                  <a:srgbClr val="FF0000"/>
                </a:solidFill>
              </a:rPr>
              <a:t>DAE </a:t>
            </a:r>
            <a:r>
              <a:rPr lang="en-US" sz="200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DAE’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37899" name="Rectangle 6">
            <a:extLst>
              <a:ext uri="{FF2B5EF4-FFF2-40B4-BE49-F238E27FC236}">
                <a16:creationId xmlns:a16="http://schemas.microsoft.com/office/drawing/2014/main" id="{2FEBE82F-58F6-42CD-8BF1-60C67CE2A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52400"/>
            <a:ext cx="4876800" cy="5238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fiscal policy</a:t>
            </a:r>
            <a:endParaRPr lang="th-TH" altLang="en-US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741C1DC4-8768-4B84-8AEF-BB1369839B34}"/>
              </a:ext>
            </a:extLst>
          </p:cNvPr>
          <p:cNvSpPr txBox="1">
            <a:spLocks noChangeArrowheads="1"/>
          </p:cNvSpPr>
          <p:nvPr/>
        </p:nvSpPr>
        <p:spPr>
          <a:xfrm>
            <a:off x="6505575" y="1014413"/>
            <a:ext cx="1524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dirty="0">
                <a:solidFill>
                  <a:schemeClr val="accent2"/>
                </a:solidFill>
              </a:rPr>
              <a:t>   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A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B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id="{B2210EDE-5C2A-4758-A8BF-4F1954CD635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16738" y="10604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826B450D-8337-4274-A80F-865ACEEAB055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2297113"/>
            <a:ext cx="1196975" cy="9366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 (IS-LM model)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EC956DE1-FD60-4DFC-8904-70358D7FDA37}"/>
              </a:ext>
            </a:extLst>
          </p:cNvPr>
          <p:cNvSpPr txBox="1">
            <a:spLocks noChangeArrowheads="1"/>
          </p:cNvSpPr>
          <p:nvPr/>
        </p:nvSpPr>
        <p:spPr>
          <a:xfrm>
            <a:off x="1458913" y="2290763"/>
            <a:ext cx="1673225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Y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r>
              <a:rPr lang="en-US" sz="1800" b="1" dirty="0"/>
              <a:t>from Graph 1  </a:t>
            </a:r>
            <a:endParaRPr lang="th-TH" sz="1800" b="1" baseline="30000" dirty="0"/>
          </a:p>
        </p:txBody>
      </p:sp>
      <p:sp>
        <p:nvSpPr>
          <p:cNvPr id="18" name="Line 16">
            <a:extLst>
              <a:ext uri="{FF2B5EF4-FFF2-40B4-BE49-F238E27FC236}">
                <a16:creationId xmlns:a16="http://schemas.microsoft.com/office/drawing/2014/main" id="{6C2292A2-709B-4BC8-949C-E7E4F0BDA8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49538" y="23336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CBDD84D9-FFB2-4C59-B62D-62897F965859}"/>
              </a:ext>
            </a:extLst>
          </p:cNvPr>
          <p:cNvSpPr txBox="1">
            <a:spLocks noChangeArrowheads="1"/>
          </p:cNvSpPr>
          <p:nvPr/>
        </p:nvSpPr>
        <p:spPr>
          <a:xfrm>
            <a:off x="3284538" y="2149475"/>
            <a:ext cx="2887662" cy="10080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IS</a:t>
            </a:r>
            <a:r>
              <a:rPr lang="en-US" sz="2000" dirty="0"/>
              <a:t> shifts to the right from </a:t>
            </a:r>
            <a:r>
              <a:rPr lang="en-US" sz="2000" dirty="0">
                <a:solidFill>
                  <a:srgbClr val="FF0000"/>
                </a:solidFill>
              </a:rPr>
              <a:t>IS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IS</a:t>
            </a:r>
            <a:r>
              <a:rPr lang="en-US" sz="2000" baseline="-25000" dirty="0">
                <a:solidFill>
                  <a:srgbClr val="FF0000"/>
                </a:solidFill>
              </a:rPr>
              <a:t>1             </a:t>
            </a:r>
            <a:r>
              <a:rPr lang="en-US" sz="2000" dirty="0">
                <a:solidFill>
                  <a:srgbClr val="336600"/>
                </a:solidFill>
              </a:rPr>
              <a:t>(level of shift = </a:t>
            </a:r>
            <a:r>
              <a:rPr lang="en-US" sz="2000" b="1" dirty="0">
                <a:solidFill>
                  <a:srgbClr val="336600"/>
                </a:solidFill>
              </a:rPr>
              <a:t>Y</a:t>
            </a:r>
            <a:r>
              <a:rPr lang="en-US" sz="2000" b="1" baseline="-25000" dirty="0">
                <a:solidFill>
                  <a:srgbClr val="336600"/>
                </a:solidFill>
              </a:rPr>
              <a:t>A</a:t>
            </a:r>
            <a:r>
              <a:rPr lang="en-US" sz="2000" b="1" dirty="0">
                <a:solidFill>
                  <a:srgbClr val="336600"/>
                </a:solidFill>
              </a:rPr>
              <a:t>Y</a:t>
            </a:r>
            <a:r>
              <a:rPr lang="en-US" sz="2000" b="1" baseline="-25000" dirty="0">
                <a:solidFill>
                  <a:srgbClr val="336600"/>
                </a:solidFill>
              </a:rPr>
              <a:t>B</a:t>
            </a:r>
            <a:r>
              <a:rPr lang="en-US" sz="2000" b="1" dirty="0">
                <a:solidFill>
                  <a:srgbClr val="336600"/>
                </a:solidFill>
              </a:rPr>
              <a:t> )</a:t>
            </a:r>
            <a:endParaRPr lang="th-TH" sz="2000" b="1" baseline="30000" dirty="0">
              <a:solidFill>
                <a:srgbClr val="3366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en-US" sz="2000" baseline="-250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0B8C6292-63EA-4402-9459-D5D08983D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1275" y="247015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FCF1C909-52CE-4046-961B-37024FE4B202}"/>
              </a:ext>
            </a:extLst>
          </p:cNvPr>
          <p:cNvSpPr txBox="1">
            <a:spLocks noChangeArrowheads="1"/>
          </p:cNvSpPr>
          <p:nvPr/>
        </p:nvSpPr>
        <p:spPr>
          <a:xfrm>
            <a:off x="6697663" y="2287588"/>
            <a:ext cx="1524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dirty="0">
                <a:solidFill>
                  <a:schemeClr val="accent2"/>
                </a:solidFill>
              </a:rPr>
              <a:t>   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22" name="Line 16">
            <a:extLst>
              <a:ext uri="{FF2B5EF4-FFF2-40B4-BE49-F238E27FC236}">
                <a16:creationId xmlns:a16="http://schemas.microsoft.com/office/drawing/2014/main" id="{4E7428ED-6100-45C9-8B92-BB5002B441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77075" y="23479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5BDD7CE5-3186-40B9-9B06-4EAF1D3C265A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3505200"/>
            <a:ext cx="1493837" cy="10414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3 and 4 (AD-AS model)</a:t>
            </a:r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E50A216B-7A7B-4FBC-8F79-1423589A7512}"/>
              </a:ext>
            </a:extLst>
          </p:cNvPr>
          <p:cNvSpPr txBox="1">
            <a:spLocks noChangeArrowheads="1"/>
          </p:cNvSpPr>
          <p:nvPr/>
        </p:nvSpPr>
        <p:spPr>
          <a:xfrm>
            <a:off x="1790700" y="3506788"/>
            <a:ext cx="1660525" cy="6842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Y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r>
              <a:rPr lang="en-US" sz="1800" b="1" dirty="0"/>
              <a:t>from Graph 2  </a:t>
            </a:r>
            <a:endParaRPr lang="th-TH" sz="1800" b="1" baseline="30000" dirty="0"/>
          </a:p>
        </p:txBody>
      </p:sp>
      <p:sp>
        <p:nvSpPr>
          <p:cNvPr id="27" name="Line 16">
            <a:extLst>
              <a:ext uri="{FF2B5EF4-FFF2-40B4-BE49-F238E27FC236}">
                <a16:creationId xmlns:a16="http://schemas.microsoft.com/office/drawing/2014/main" id="{6C84E69B-CB7D-48FA-AA48-EBCD510F5E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9738" y="35496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B06F9E78-5F2A-4A12-A0DA-43F125984805}"/>
              </a:ext>
            </a:extLst>
          </p:cNvPr>
          <p:cNvSpPr txBox="1">
            <a:spLocks noChangeArrowheads="1"/>
          </p:cNvSpPr>
          <p:nvPr/>
        </p:nvSpPr>
        <p:spPr>
          <a:xfrm>
            <a:off x="3657600" y="3475038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AD</a:t>
            </a:r>
            <a:r>
              <a:rPr lang="en-US" sz="2000" dirty="0"/>
              <a:t> shifts to the right from </a:t>
            </a:r>
            <a:r>
              <a:rPr lang="en-US" sz="2000" dirty="0">
                <a:solidFill>
                  <a:srgbClr val="FF0000"/>
                </a:solidFill>
              </a:rPr>
              <a:t>AD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AD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9D2E52E5-3B46-4BDB-A409-359DF79FA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46132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0" name="Rectangle 2">
            <a:extLst>
              <a:ext uri="{FF2B5EF4-FFF2-40B4-BE49-F238E27FC236}">
                <a16:creationId xmlns:a16="http://schemas.microsoft.com/office/drawing/2014/main" id="{3D9EFE0B-6710-4954-87CE-6DCA156CA4EA}"/>
              </a:ext>
            </a:extLst>
          </p:cNvPr>
          <p:cNvSpPr txBox="1">
            <a:spLocks noChangeArrowheads="1"/>
          </p:cNvSpPr>
          <p:nvPr/>
        </p:nvSpPr>
        <p:spPr>
          <a:xfrm>
            <a:off x="2282825" y="4443413"/>
            <a:ext cx="2689225" cy="490537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In short run (Graph 3)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0B4F1369-FAE7-4E2D-9D49-493AE81E19E3}"/>
              </a:ext>
            </a:extLst>
          </p:cNvPr>
          <p:cNvSpPr txBox="1">
            <a:spLocks noChangeArrowheads="1"/>
          </p:cNvSpPr>
          <p:nvPr/>
        </p:nvSpPr>
        <p:spPr>
          <a:xfrm>
            <a:off x="5259388" y="4456113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</a:t>
            </a:r>
            <a:endParaRPr lang="th-TH" sz="2000" b="1" baseline="30000" dirty="0"/>
          </a:p>
        </p:txBody>
      </p:sp>
      <p:sp>
        <p:nvSpPr>
          <p:cNvPr id="32" name="Line 16">
            <a:extLst>
              <a:ext uri="{FF2B5EF4-FFF2-40B4-BE49-F238E27FC236}">
                <a16:creationId xmlns:a16="http://schemas.microsoft.com/office/drawing/2014/main" id="{F5678E99-1761-4FBD-AF18-FB3E6BAF5E2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4375" y="45053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Rectangle 2">
            <a:extLst>
              <a:ext uri="{FF2B5EF4-FFF2-40B4-BE49-F238E27FC236}">
                <a16:creationId xmlns:a16="http://schemas.microsoft.com/office/drawing/2014/main" id="{B4FA1C19-33D1-455E-8DE9-408DBF3CF159}"/>
              </a:ext>
            </a:extLst>
          </p:cNvPr>
          <p:cNvSpPr txBox="1">
            <a:spLocks noChangeArrowheads="1"/>
          </p:cNvSpPr>
          <p:nvPr/>
        </p:nvSpPr>
        <p:spPr>
          <a:xfrm>
            <a:off x="6286500" y="4476750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</a:t>
            </a:r>
            <a:endParaRPr lang="th-TH" sz="2000" b="1" baseline="30000" dirty="0"/>
          </a:p>
        </p:txBody>
      </p:sp>
      <p:sp>
        <p:nvSpPr>
          <p:cNvPr id="35" name="Line 16">
            <a:extLst>
              <a:ext uri="{FF2B5EF4-FFF2-40B4-BE49-F238E27FC236}">
                <a16:creationId xmlns:a16="http://schemas.microsoft.com/office/drawing/2014/main" id="{CA27ADE0-1CCD-4BE4-9898-AC8C21701B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97663" y="44799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200D229A-18CB-40A3-B9B2-5C0419469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54102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7" name="Rectangle 2">
            <a:extLst>
              <a:ext uri="{FF2B5EF4-FFF2-40B4-BE49-F238E27FC236}">
                <a16:creationId xmlns:a16="http://schemas.microsoft.com/office/drawing/2014/main" id="{1AF96619-91FD-4DC6-94A4-94692DA22EAC}"/>
              </a:ext>
            </a:extLst>
          </p:cNvPr>
          <p:cNvSpPr txBox="1">
            <a:spLocks noChangeArrowheads="1"/>
          </p:cNvSpPr>
          <p:nvPr/>
        </p:nvSpPr>
        <p:spPr>
          <a:xfrm>
            <a:off x="2312988" y="5240338"/>
            <a:ext cx="2689225" cy="4921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In long run (Graph 4)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38" name="Rectangle 2">
            <a:extLst>
              <a:ext uri="{FF2B5EF4-FFF2-40B4-BE49-F238E27FC236}">
                <a16:creationId xmlns:a16="http://schemas.microsoft.com/office/drawing/2014/main" id="{19D64771-7154-46E6-8CB1-1798B8F4B7D1}"/>
              </a:ext>
            </a:extLst>
          </p:cNvPr>
          <p:cNvSpPr txBox="1">
            <a:spLocks noChangeArrowheads="1"/>
          </p:cNvSpPr>
          <p:nvPr/>
        </p:nvSpPr>
        <p:spPr>
          <a:xfrm>
            <a:off x="5240338" y="5281613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</a:t>
            </a:r>
            <a:endParaRPr lang="th-TH" sz="2000" b="1" baseline="30000" dirty="0"/>
          </a:p>
        </p:txBody>
      </p:sp>
      <p:sp>
        <p:nvSpPr>
          <p:cNvPr id="39" name="Line 16">
            <a:extLst>
              <a:ext uri="{FF2B5EF4-FFF2-40B4-BE49-F238E27FC236}">
                <a16:creationId xmlns:a16="http://schemas.microsoft.com/office/drawing/2014/main" id="{87C6F7C6-9082-4A0D-8FD9-703FB1510C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4375" y="53340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Rectangle 2">
            <a:extLst>
              <a:ext uri="{FF2B5EF4-FFF2-40B4-BE49-F238E27FC236}">
                <a16:creationId xmlns:a16="http://schemas.microsoft.com/office/drawing/2014/main" id="{7BA47426-4A68-488F-A581-BBA4634EA310}"/>
              </a:ext>
            </a:extLst>
          </p:cNvPr>
          <p:cNvSpPr txBox="1">
            <a:spLocks noChangeArrowheads="1"/>
          </p:cNvSpPr>
          <p:nvPr/>
        </p:nvSpPr>
        <p:spPr>
          <a:xfrm>
            <a:off x="6326188" y="5281613"/>
            <a:ext cx="258921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 does not change</a:t>
            </a:r>
            <a:endParaRPr lang="th-TH" sz="2000" b="1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  <p:bldP spid="7" grpId="0" animBg="1"/>
      <p:bldP spid="8" grpId="0" animBg="1"/>
      <p:bldP spid="9" grpId="0" animBg="1"/>
      <p:bldP spid="12" grpId="0" build="p" animBg="1"/>
      <p:bldP spid="15" grpId="0" build="p" animBg="1"/>
      <p:bldP spid="16" grpId="0" build="p" animBg="1"/>
      <p:bldP spid="17" grpId="0" build="p" animBg="1"/>
      <p:bldP spid="19" grpId="0" build="p" animBg="1"/>
      <p:bldP spid="20" grpId="0" animBg="1"/>
      <p:bldP spid="21" grpId="0" build="p" animBg="1"/>
      <p:bldP spid="23" grpId="0" build="p" animBg="1"/>
      <p:bldP spid="26" grpId="0" build="p" animBg="1"/>
      <p:bldP spid="28" grpId="0" build="p" animBg="1"/>
      <p:bldP spid="29" grpId="0" animBg="1"/>
      <p:bldP spid="30" grpId="0" build="p" animBg="1"/>
      <p:bldP spid="31" grpId="0" build="p" animBg="1"/>
      <p:bldP spid="34" grpId="0" build="p" animBg="1"/>
      <p:bldP spid="36" grpId="0" animBg="1"/>
      <p:bldP spid="37" grpId="0" build="p" animBg="1"/>
      <p:bldP spid="38" grpId="0" build="p" animBg="1"/>
      <p:bldP spid="40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>
            <a:extLst>
              <a:ext uri="{FF2B5EF4-FFF2-40B4-BE49-F238E27FC236}">
                <a16:creationId xmlns:a16="http://schemas.microsoft.com/office/drawing/2014/main" id="{92A4A63D-F1DD-4197-93C6-4D0EDD45F9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4F281DD-BAB0-41C6-81AD-DF33E701BB09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8915" name="Rectangle 6">
            <a:extLst>
              <a:ext uri="{FF2B5EF4-FFF2-40B4-BE49-F238E27FC236}">
                <a16:creationId xmlns:a16="http://schemas.microsoft.com/office/drawing/2014/main" id="{E23DC010-8EE0-4964-A416-6F36FD61E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425" y="152400"/>
            <a:ext cx="4876800" cy="5238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fiscal policy</a:t>
            </a:r>
            <a:endParaRPr lang="th-TH" altLang="en-US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38916" name="Rectangle 6">
            <a:extLst>
              <a:ext uri="{FF2B5EF4-FFF2-40B4-BE49-F238E27FC236}">
                <a16:creationId xmlns:a16="http://schemas.microsoft.com/office/drawing/2014/main" id="{F44EF002-5A93-4F24-881A-6743C9CBE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828675"/>
            <a:ext cx="6550025" cy="4619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Explanation of adjustment in the short run</a:t>
            </a:r>
            <a:endParaRPr lang="th-TH" altLang="en-US" sz="2400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3E052-92FE-49CB-96F8-63C0835390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425" y="1625600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88ACBCC-E860-40C6-8E85-109CA4692972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625600"/>
            <a:ext cx="1524000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G</a:t>
            </a:r>
            <a:endParaRPr lang="th-TH" sz="1800" b="1" baseline="30000" dirty="0"/>
          </a:p>
        </p:txBody>
      </p:sp>
      <p:sp>
        <p:nvSpPr>
          <p:cNvPr id="8" name="Line 16">
            <a:extLst>
              <a:ext uri="{FF2B5EF4-FFF2-40B4-BE49-F238E27FC236}">
                <a16:creationId xmlns:a16="http://schemas.microsoft.com/office/drawing/2014/main" id="{EABA3847-AC5D-4A8B-9371-97A16716E5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05000" y="17033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B716CBE-0259-48B2-ABCB-34C467B284E0}"/>
              </a:ext>
            </a:extLst>
          </p:cNvPr>
          <p:cNvSpPr txBox="1">
            <a:spLocks noChangeArrowheads="1"/>
          </p:cNvSpPr>
          <p:nvPr/>
        </p:nvSpPr>
        <p:spPr>
          <a:xfrm>
            <a:off x="2439988" y="1625600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AD</a:t>
            </a:r>
            <a:r>
              <a:rPr lang="en-US" sz="2000" dirty="0"/>
              <a:t> shifts to the right (level of shift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 </a:t>
            </a:r>
            <a:r>
              <a:rPr lang="en-US" sz="2000" dirty="0"/>
              <a:t>) 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F4B2513A-CB04-4709-985B-E5CBDE2EAB8D}"/>
              </a:ext>
            </a:extLst>
          </p:cNvPr>
          <p:cNvSpPr txBox="1">
            <a:spLocks noChangeArrowheads="1"/>
          </p:cNvSpPr>
          <p:nvPr/>
        </p:nvSpPr>
        <p:spPr>
          <a:xfrm>
            <a:off x="5334000" y="1628775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At each level of price Y   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endParaRPr lang="th-TH" sz="2000" baseline="-25000" dirty="0"/>
          </a:p>
        </p:txBody>
      </p:sp>
      <p:sp>
        <p:nvSpPr>
          <p:cNvPr id="11" name="Line 16">
            <a:extLst>
              <a:ext uri="{FF2B5EF4-FFF2-40B4-BE49-F238E27FC236}">
                <a16:creationId xmlns:a16="http://schemas.microsoft.com/office/drawing/2014/main" id="{5FF63247-8824-4FF5-9F94-AA144129F0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15000" y="19573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AC473A-B4BC-4660-894C-C5E5AB4F8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657475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BCEAFBE4-AF95-48C8-B1A5-E5127B8B70F3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2657475"/>
            <a:ext cx="15240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At old level of price </a:t>
            </a:r>
            <a:r>
              <a:rPr lang="en-US" sz="1800" b="1" dirty="0">
                <a:solidFill>
                  <a:schemeClr val="accent2"/>
                </a:solidFill>
              </a:rPr>
              <a:t>P</a:t>
            </a:r>
            <a:r>
              <a:rPr lang="en-US" sz="1800" b="1" baseline="-25000" dirty="0">
                <a:solidFill>
                  <a:schemeClr val="accent2"/>
                </a:solidFill>
              </a:rPr>
              <a:t>0</a:t>
            </a:r>
            <a:endParaRPr lang="th-TH" sz="1800" baseline="30000" dirty="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3E049C57-E2C0-4FCE-AF96-81BD62C84A78}"/>
              </a:ext>
            </a:extLst>
          </p:cNvPr>
          <p:cNvSpPr txBox="1">
            <a:spLocks noChangeArrowheads="1"/>
          </p:cNvSpPr>
          <p:nvPr/>
        </p:nvSpPr>
        <p:spPr>
          <a:xfrm>
            <a:off x="2419350" y="2632075"/>
            <a:ext cx="1204913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AD &gt; AS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D1BFAC29-4E84-4DD7-8EED-E2E593669A6F}"/>
              </a:ext>
            </a:extLst>
          </p:cNvPr>
          <p:cNvSpPr txBox="1">
            <a:spLocks noChangeArrowheads="1"/>
          </p:cNvSpPr>
          <p:nvPr/>
        </p:nvSpPr>
        <p:spPr>
          <a:xfrm>
            <a:off x="3825875" y="2646363"/>
            <a:ext cx="1598613" cy="706437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Excess D. for output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9F110332-CC88-46C9-AFC6-E24627D93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7675" y="27701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D3A92FCF-EA35-4532-991B-277716F5C1D0}"/>
              </a:ext>
            </a:extLst>
          </p:cNvPr>
          <p:cNvSpPr txBox="1">
            <a:spLocks noChangeArrowheads="1"/>
          </p:cNvSpPr>
          <p:nvPr/>
        </p:nvSpPr>
        <p:spPr>
          <a:xfrm>
            <a:off x="5857875" y="2617788"/>
            <a:ext cx="30575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    from  P</a:t>
            </a:r>
            <a:r>
              <a:rPr lang="en-US" sz="2000" b="1" baseline="-25000" dirty="0">
                <a:solidFill>
                  <a:schemeClr val="accent2"/>
                </a:solidFill>
              </a:rPr>
              <a:t>0</a:t>
            </a:r>
            <a:r>
              <a:rPr lang="en-US" sz="2000" baseline="30000" dirty="0"/>
              <a:t> </a:t>
            </a:r>
            <a:r>
              <a:rPr lang="en-US" sz="2000" dirty="0"/>
              <a:t> </a:t>
            </a:r>
            <a:r>
              <a:rPr lang="en-US" sz="2000" b="1" dirty="0">
                <a:solidFill>
                  <a:schemeClr val="accent2"/>
                </a:solidFill>
              </a:rPr>
              <a:t>to P</a:t>
            </a:r>
            <a:r>
              <a:rPr lang="en-US" sz="2000" b="1" baseline="-25000" dirty="0">
                <a:solidFill>
                  <a:schemeClr val="accent2"/>
                </a:solidFill>
              </a:rPr>
              <a:t>1   </a:t>
            </a:r>
            <a:endParaRPr lang="th-TH" sz="2000" baseline="30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    </a:t>
            </a:r>
            <a:endParaRPr lang="th-TH" sz="2000" b="1" baseline="30000" dirty="0"/>
          </a:p>
        </p:txBody>
      </p:sp>
      <p:sp>
        <p:nvSpPr>
          <p:cNvPr id="20" name="Line 16">
            <a:extLst>
              <a:ext uri="{FF2B5EF4-FFF2-40B4-BE49-F238E27FC236}">
                <a16:creationId xmlns:a16="http://schemas.microsoft.com/office/drawing/2014/main" id="{16831049-BD9C-437E-8C2B-038990D965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8400" y="26463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45C4DF-6877-4CAA-8EFB-9930698E4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3657600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429130FD-9F5C-4ECB-90A0-2A024961806C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657600"/>
            <a:ext cx="11430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In IS-LM model</a:t>
            </a:r>
            <a:endParaRPr lang="th-TH" sz="1800" baseline="30000" dirty="0"/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EE66B009-2162-420C-BFC1-85E7E35E3025}"/>
              </a:ext>
            </a:extLst>
          </p:cNvPr>
          <p:cNvSpPr txBox="1">
            <a:spLocks noChangeArrowheads="1"/>
          </p:cNvSpPr>
          <p:nvPr/>
        </p:nvSpPr>
        <p:spPr>
          <a:xfrm>
            <a:off x="1905000" y="3657600"/>
            <a:ext cx="1314450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P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24" name="Line 16">
            <a:extLst>
              <a:ext uri="{FF2B5EF4-FFF2-40B4-BE49-F238E27FC236}">
                <a16:creationId xmlns:a16="http://schemas.microsoft.com/office/drawing/2014/main" id="{B748044A-59DC-447D-98D1-74833744D02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95613" y="37131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1B1E4A8B-0743-4686-AE44-E7A905E14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188" y="379412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5B33F16B-1D2F-46A4-A26D-39B03DEF6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8538" y="37576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9" name="Text Box 6">
            <a:extLst>
              <a:ext uri="{FF2B5EF4-FFF2-40B4-BE49-F238E27FC236}">
                <a16:creationId xmlns:a16="http://schemas.microsoft.com/office/drawing/2014/main" id="{52D75B58-83A4-47B7-897F-848F1BFB0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0163" y="3657600"/>
            <a:ext cx="646112" cy="52228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r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0" name="Line 16">
            <a:extLst>
              <a:ext uri="{FF2B5EF4-FFF2-40B4-BE49-F238E27FC236}">
                <a16:creationId xmlns:a16="http://schemas.microsoft.com/office/drawing/2014/main" id="{E9205448-8B7B-49E8-9E51-0C445193C9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38788" y="37401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447FD17A-D672-497B-A0D4-B84D26882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4225" y="38115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54FA879C-54F1-4E9B-A025-8EFC0D195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825" y="3471863"/>
            <a:ext cx="1360488" cy="10160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cs typeface="Angsana New" panose="02020603050405020304" pitchFamily="18" charset="-34"/>
              </a:rPr>
              <a:t>LM shifts left from 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LM</a:t>
            </a:r>
            <a:r>
              <a:rPr lang="en-US" altLang="en-US" sz="2000" b="1">
                <a:cs typeface="Angsana New" panose="02020603050405020304" pitchFamily="18" charset="-34"/>
              </a:rPr>
              <a:t> to 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LM’</a:t>
            </a:r>
            <a:endParaRPr lang="en-US" altLang="en-US" sz="2000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ED8563B0-11AF-4A88-BA46-6EB69A32EA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9513" y="38338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B3984E88-B1D7-4D61-8724-8CA34469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7638" y="3678238"/>
            <a:ext cx="1147762" cy="4318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 b="1">
                <a:solidFill>
                  <a:schemeClr val="accent2"/>
                </a:solidFill>
                <a:cs typeface="Angsana New" panose="02020603050405020304" pitchFamily="18" charset="-34"/>
              </a:rPr>
              <a:t>Y   a bit</a:t>
            </a:r>
          </a:p>
        </p:txBody>
      </p:sp>
      <p:sp>
        <p:nvSpPr>
          <p:cNvPr id="35" name="Line 15">
            <a:extLst>
              <a:ext uri="{FF2B5EF4-FFF2-40B4-BE49-F238E27FC236}">
                <a16:creationId xmlns:a16="http://schemas.microsoft.com/office/drawing/2014/main" id="{FE0EC3E2-71CC-4CB5-B4C6-471EA3159A44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3716338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BE8F97-E2C0-4D20-9E06-3E257D0343B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20293" y="3608405"/>
            <a:ext cx="1022463" cy="793679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hangingPunct="1">
              <a:defRPr/>
            </a:pPr>
            <a:r>
              <a:rPr lang="th-TH">
                <a:noFill/>
              </a:rPr>
              <a:t> </a:t>
            </a:r>
          </a:p>
        </p:txBody>
      </p:sp>
      <p:sp>
        <p:nvSpPr>
          <p:cNvPr id="27" name="Line 15">
            <a:extLst>
              <a:ext uri="{FF2B5EF4-FFF2-40B4-BE49-F238E27FC236}">
                <a16:creationId xmlns:a16="http://schemas.microsoft.com/office/drawing/2014/main" id="{22475FE3-1127-42EA-BC0A-12CA5DE9308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3700463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45" name="Rectangle 38">
            <a:extLst>
              <a:ext uri="{FF2B5EF4-FFF2-40B4-BE49-F238E27FC236}">
                <a16:creationId xmlns:a16="http://schemas.microsoft.com/office/drawing/2014/main" id="{F0E59671-6ECC-4D50-B3BD-F24F680D9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4648200"/>
            <a:ext cx="615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41" name="Rectangle 2">
            <a:extLst>
              <a:ext uri="{FF2B5EF4-FFF2-40B4-BE49-F238E27FC236}">
                <a16:creationId xmlns:a16="http://schemas.microsoft.com/office/drawing/2014/main" id="{2A4ADC63-1C52-4154-BF0E-D43BD5FFFA59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4762500"/>
            <a:ext cx="13716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In AD-AS model</a:t>
            </a:r>
            <a:endParaRPr lang="th-TH" sz="1800" baseline="30000" dirty="0"/>
          </a:p>
        </p:txBody>
      </p:sp>
      <p:sp>
        <p:nvSpPr>
          <p:cNvPr id="42" name="Rectangle 2">
            <a:extLst>
              <a:ext uri="{FF2B5EF4-FFF2-40B4-BE49-F238E27FC236}">
                <a16:creationId xmlns:a16="http://schemas.microsoft.com/office/drawing/2014/main" id="{6F766CE5-3738-4FC6-8836-B350C84831DD}"/>
              </a:ext>
            </a:extLst>
          </p:cNvPr>
          <p:cNvSpPr txBox="1">
            <a:spLocks noChangeArrowheads="1"/>
          </p:cNvSpPr>
          <p:nvPr/>
        </p:nvSpPr>
        <p:spPr>
          <a:xfrm>
            <a:off x="2260600" y="4768850"/>
            <a:ext cx="1493838" cy="68897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AD shifts right 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908A3CD0-E05E-4219-AF68-22D59891F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088" y="4876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4" name="Rectangle 2">
            <a:extLst>
              <a:ext uri="{FF2B5EF4-FFF2-40B4-BE49-F238E27FC236}">
                <a16:creationId xmlns:a16="http://schemas.microsoft.com/office/drawing/2014/main" id="{D7BC0DEE-A1B6-49CF-A0EA-590018AF2918}"/>
              </a:ext>
            </a:extLst>
          </p:cNvPr>
          <p:cNvSpPr txBox="1">
            <a:spLocks noChangeArrowheads="1"/>
          </p:cNvSpPr>
          <p:nvPr/>
        </p:nvSpPr>
        <p:spPr>
          <a:xfrm>
            <a:off x="4262438" y="4749800"/>
            <a:ext cx="4881562" cy="508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Net change in P is P     from P</a:t>
            </a:r>
            <a:r>
              <a:rPr lang="en-US" sz="2000" b="1" baseline="-25000" dirty="0">
                <a:solidFill>
                  <a:schemeClr val="accent2"/>
                </a:solidFill>
              </a:rPr>
              <a:t>0</a:t>
            </a:r>
            <a:r>
              <a:rPr lang="en-US" sz="2000" b="1" dirty="0">
                <a:solidFill>
                  <a:schemeClr val="accent2"/>
                </a:solidFill>
              </a:rPr>
              <a:t> to P</a:t>
            </a:r>
            <a:r>
              <a:rPr lang="en-US" sz="2000" b="1" baseline="-25000" dirty="0">
                <a:solidFill>
                  <a:schemeClr val="accent2"/>
                </a:solidFill>
              </a:rPr>
              <a:t>1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45" name="Line 16">
            <a:extLst>
              <a:ext uri="{FF2B5EF4-FFF2-40B4-BE49-F238E27FC236}">
                <a16:creationId xmlns:a16="http://schemas.microsoft.com/office/drawing/2014/main" id="{C2C64424-7EE6-4565-B958-E34510CFAA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47688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Right Arrow 45">
            <a:extLst>
              <a:ext uri="{FF2B5EF4-FFF2-40B4-BE49-F238E27FC236}">
                <a16:creationId xmlns:a16="http://schemas.microsoft.com/office/drawing/2014/main" id="{5F11E0B9-64CD-4122-83DF-D7DEFA4A8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5563" y="5638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74D04FCE-97C5-4D32-827E-4EB6163F0CFA}"/>
              </a:ext>
            </a:extLst>
          </p:cNvPr>
          <p:cNvSpPr txBox="1">
            <a:spLocks noChangeArrowheads="1"/>
          </p:cNvSpPr>
          <p:nvPr/>
        </p:nvSpPr>
        <p:spPr>
          <a:xfrm>
            <a:off x="4262438" y="5486400"/>
            <a:ext cx="4881562" cy="508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Net change in Y is Y     </a:t>
            </a:r>
            <a:r>
              <a:rPr lang="en-US" sz="2000" b="1">
                <a:solidFill>
                  <a:schemeClr val="accent2"/>
                </a:solidFill>
              </a:rPr>
              <a:t>from Y</a:t>
            </a:r>
            <a:r>
              <a:rPr lang="en-US" sz="2000" b="1" baseline="-25000">
                <a:solidFill>
                  <a:schemeClr val="accent2"/>
                </a:solidFill>
              </a:rPr>
              <a:t>0</a:t>
            </a:r>
            <a:r>
              <a:rPr lang="en-US" sz="2000" b="1">
                <a:solidFill>
                  <a:schemeClr val="accent2"/>
                </a:solidFill>
              </a:rPr>
              <a:t> to Y</a:t>
            </a:r>
            <a:r>
              <a:rPr lang="en-US" sz="2000" b="1" baseline="-25000">
                <a:solidFill>
                  <a:schemeClr val="accent2"/>
                </a:solidFill>
              </a:rPr>
              <a:t>1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48" name="Line 16">
            <a:extLst>
              <a:ext uri="{FF2B5EF4-FFF2-40B4-BE49-F238E27FC236}">
                <a16:creationId xmlns:a16="http://schemas.microsoft.com/office/drawing/2014/main" id="{5273F73A-2F14-46A3-AE92-07A70A077EA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80225" y="55102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9" grpId="0" build="p" animBg="1"/>
      <p:bldP spid="10" grpId="0" build="p" animBg="1"/>
      <p:bldP spid="14" grpId="0"/>
      <p:bldP spid="15" grpId="0" build="p" animBg="1"/>
      <p:bldP spid="16" grpId="0" build="p" animBg="1"/>
      <p:bldP spid="17" grpId="0" build="p" animBg="1"/>
      <p:bldP spid="18" grpId="0" animBg="1"/>
      <p:bldP spid="19" grpId="0" build="p" animBg="1"/>
      <p:bldP spid="21" grpId="0"/>
      <p:bldP spid="22" grpId="0" build="p" animBg="1"/>
      <p:bldP spid="23" grpId="0" build="p" animBg="1"/>
      <p:bldP spid="25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41" grpId="0" build="p" animBg="1"/>
      <p:bldP spid="42" grpId="0" build="p" animBg="1"/>
      <p:bldP spid="43" grpId="0" animBg="1"/>
      <p:bldP spid="44" grpId="0" build="p" animBg="1"/>
      <p:bldP spid="46" grpId="0" animBg="1"/>
      <p:bldP spid="47" grpId="0" build="p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938" name="Rectangle 2">
            <a:extLst>
              <a:ext uri="{FF2B5EF4-FFF2-40B4-BE49-F238E27FC236}">
                <a16:creationId xmlns:a16="http://schemas.microsoft.com/office/drawing/2014/main" id="{9A935455-2ABF-463C-A98D-E717A5D1D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4A0F7CD8-FC37-42A4-A2BD-0703FD8E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4572000" cy="46196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monetary policy</a:t>
            </a:r>
            <a:endParaRPr lang="th-TH" altLang="en-US" sz="2400" b="1">
              <a:solidFill>
                <a:srgbClr val="99660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39940" name="Rectangle 4">
            <a:extLst>
              <a:ext uri="{FF2B5EF4-FFF2-40B4-BE49-F238E27FC236}">
                <a16:creationId xmlns:a16="http://schemas.microsoft.com/office/drawing/2014/main" id="{99EC8976-F82C-412D-88FE-64C0D9F66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0"/>
            <a:ext cx="4419600" cy="83026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3399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Central bank buys back government bond</a:t>
            </a:r>
            <a:endParaRPr lang="th-TH" altLang="en-US" sz="2400" b="1">
              <a:solidFill>
                <a:srgbClr val="FF3399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 useBgFill="1">
        <p:nvSpPr>
          <p:cNvPr id="39941" name="Rectangle 5">
            <a:extLst>
              <a:ext uri="{FF2B5EF4-FFF2-40B4-BE49-F238E27FC236}">
                <a16:creationId xmlns:a16="http://schemas.microsoft.com/office/drawing/2014/main" id="{3975BAA9-E7FF-499B-A267-ACFE19354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9942" name="Line 6">
            <a:extLst>
              <a:ext uri="{FF2B5EF4-FFF2-40B4-BE49-F238E27FC236}">
                <a16:creationId xmlns:a16="http://schemas.microsoft.com/office/drawing/2014/main" id="{832B3F1E-299B-426E-8F41-BE2C5733E1C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14478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3" name="Line 7">
            <a:extLst>
              <a:ext uri="{FF2B5EF4-FFF2-40B4-BE49-F238E27FC236}">
                <a16:creationId xmlns:a16="http://schemas.microsoft.com/office/drawing/2014/main" id="{6199DB6F-B552-4048-A832-5A7D7616921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3200400"/>
            <a:ext cx="297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00" name="Text Box 8">
            <a:extLst>
              <a:ext uri="{FF2B5EF4-FFF2-40B4-BE49-F238E27FC236}">
                <a16:creationId xmlns:a16="http://schemas.microsoft.com/office/drawing/2014/main" id="{46138B90-C48D-421D-8DF1-5DC6BE925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981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01" name="Text Box 9">
            <a:extLst>
              <a:ext uri="{FF2B5EF4-FFF2-40B4-BE49-F238E27FC236}">
                <a16:creationId xmlns:a16="http://schemas.microsoft.com/office/drawing/2014/main" id="{D3C03A1C-7BAA-468F-97DB-7D45066F5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152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02" name="Text Box 10">
            <a:extLst>
              <a:ext uri="{FF2B5EF4-FFF2-40B4-BE49-F238E27FC236}">
                <a16:creationId xmlns:a16="http://schemas.microsoft.com/office/drawing/2014/main" id="{9DF0C52C-BD1D-4B64-9EFE-F65D02B3C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91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03" name="Text Box 11">
            <a:extLst>
              <a:ext uri="{FF2B5EF4-FFF2-40B4-BE49-F238E27FC236}">
                <a16:creationId xmlns:a16="http://schemas.microsoft.com/office/drawing/2014/main" id="{46DFF43A-3B3E-44DE-8013-86CF7B9EF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2590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9948" name="Rectangle 12">
            <a:extLst>
              <a:ext uri="{FF2B5EF4-FFF2-40B4-BE49-F238E27FC236}">
                <a16:creationId xmlns:a16="http://schemas.microsoft.com/office/drawing/2014/main" id="{5175485F-21F2-4CFB-B7EC-35C961DFD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8900" y="4343400"/>
            <a:ext cx="1562100" cy="427038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46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u="sng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Short-run</a:t>
            </a:r>
            <a:endParaRPr lang="th-TH" altLang="en-US" sz="2400" b="1" u="sng">
              <a:solidFill>
                <a:srgbClr val="FF00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39949" name="Line 13">
            <a:extLst>
              <a:ext uri="{FF2B5EF4-FFF2-40B4-BE49-F238E27FC236}">
                <a16:creationId xmlns:a16="http://schemas.microsoft.com/office/drawing/2014/main" id="{F7CEA774-829C-4F8E-91EA-6F1E1C45A2D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1447800"/>
            <a:ext cx="2057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0" name="Line 14">
            <a:extLst>
              <a:ext uri="{FF2B5EF4-FFF2-40B4-BE49-F238E27FC236}">
                <a16:creationId xmlns:a16="http://schemas.microsoft.com/office/drawing/2014/main" id="{ECE43FF2-B33C-49FB-98A4-923EE8901C5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1219200"/>
            <a:ext cx="1447800" cy="1295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1" name="Rectangle 15">
            <a:extLst>
              <a:ext uri="{FF2B5EF4-FFF2-40B4-BE49-F238E27FC236}">
                <a16:creationId xmlns:a16="http://schemas.microsoft.com/office/drawing/2014/main" id="{79F8EF36-A98C-4412-A83E-F11C6F395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39952" name="Line 18">
            <a:extLst>
              <a:ext uri="{FF2B5EF4-FFF2-40B4-BE49-F238E27FC236}">
                <a16:creationId xmlns:a16="http://schemas.microsoft.com/office/drawing/2014/main" id="{EB140136-3E15-45E3-8243-9964C21E4FA9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41148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3" name="Line 19">
            <a:extLst>
              <a:ext uri="{FF2B5EF4-FFF2-40B4-BE49-F238E27FC236}">
                <a16:creationId xmlns:a16="http://schemas.microsoft.com/office/drawing/2014/main" id="{B9EF0AC0-9F6D-4182-BB03-217CC1AE896D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61722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12" name="Text Box 20">
            <a:extLst>
              <a:ext uri="{FF2B5EF4-FFF2-40B4-BE49-F238E27FC236}">
                <a16:creationId xmlns:a16="http://schemas.microsoft.com/office/drawing/2014/main" id="{FD40B30B-A8C2-4FBA-8387-242303123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810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13" name="Text Box 21">
            <a:extLst>
              <a:ext uri="{FF2B5EF4-FFF2-40B4-BE49-F238E27FC236}">
                <a16:creationId xmlns:a16="http://schemas.microsoft.com/office/drawing/2014/main" id="{FE8FF1AD-D822-4DB7-AF32-D7DDB1BAB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15" name="Text Box 23">
            <a:extLst>
              <a:ext uri="{FF2B5EF4-FFF2-40B4-BE49-F238E27FC236}">
                <a16:creationId xmlns:a16="http://schemas.microsoft.com/office/drawing/2014/main" id="{F15E4BEF-EA87-482E-A5AA-40775468F2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16" name="Text Box 24">
            <a:extLst>
              <a:ext uri="{FF2B5EF4-FFF2-40B4-BE49-F238E27FC236}">
                <a16:creationId xmlns:a16="http://schemas.microsoft.com/office/drawing/2014/main" id="{2368D4C2-B1CD-4A2F-AB84-4F2C27CDC4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94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17" name="Text Box 25">
            <a:extLst>
              <a:ext uri="{FF2B5EF4-FFF2-40B4-BE49-F238E27FC236}">
                <a16:creationId xmlns:a16="http://schemas.microsoft.com/office/drawing/2014/main" id="{148FC874-1AC8-4AAC-B6A9-97F7BA32D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5562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9959" name="Line 27">
            <a:extLst>
              <a:ext uri="{FF2B5EF4-FFF2-40B4-BE49-F238E27FC236}">
                <a16:creationId xmlns:a16="http://schemas.microsoft.com/office/drawing/2014/main" id="{07B9F403-16E5-41BF-AD2A-1B2170B76AB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8200" y="4953000"/>
            <a:ext cx="1143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108">
            <a:extLst>
              <a:ext uri="{FF2B5EF4-FFF2-40B4-BE49-F238E27FC236}">
                <a16:creationId xmlns:a16="http://schemas.microsoft.com/office/drawing/2014/main" id="{792492ED-C6BA-4E17-AA1D-1458DECFFCE7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724400"/>
            <a:ext cx="1371600" cy="1447800"/>
            <a:chOff x="528" y="2976"/>
            <a:chExt cx="864" cy="912"/>
          </a:xfrm>
        </p:grpSpPr>
        <p:sp>
          <p:nvSpPr>
            <p:cNvPr id="40043" name="Line 28">
              <a:extLst>
                <a:ext uri="{FF2B5EF4-FFF2-40B4-BE49-F238E27FC236}">
                  <a16:creationId xmlns:a16="http://schemas.microsoft.com/office/drawing/2014/main" id="{36EACE71-9728-4C59-BB89-116762FCF7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2976"/>
              <a:ext cx="864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044" name="Line 29">
              <a:extLst>
                <a:ext uri="{FF2B5EF4-FFF2-40B4-BE49-F238E27FC236}">
                  <a16:creationId xmlns:a16="http://schemas.microsoft.com/office/drawing/2014/main" id="{5A9C16F1-EAC9-47C1-9481-2BD2BA3663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" y="2976"/>
              <a:ext cx="0" cy="912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961" name="Line 30">
            <a:extLst>
              <a:ext uri="{FF2B5EF4-FFF2-40B4-BE49-F238E27FC236}">
                <a16:creationId xmlns:a16="http://schemas.microsoft.com/office/drawing/2014/main" id="{0DA21EEE-56EC-4085-8790-A827A9E9BAF0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4953000"/>
            <a:ext cx="0" cy="12192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23" name="Text Box 31">
            <a:extLst>
              <a:ext uri="{FF2B5EF4-FFF2-40B4-BE49-F238E27FC236}">
                <a16:creationId xmlns:a16="http://schemas.microsoft.com/office/drawing/2014/main" id="{E58C7558-2C0E-49E2-BAC5-9172A96E7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096000"/>
            <a:ext cx="457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Y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0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109">
            <a:extLst>
              <a:ext uri="{FF2B5EF4-FFF2-40B4-BE49-F238E27FC236}">
                <a16:creationId xmlns:a16="http://schemas.microsoft.com/office/drawing/2014/main" id="{9F5ECC2A-2718-4DE3-A488-ED0B9001F577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4343400"/>
            <a:ext cx="2133600" cy="2179638"/>
            <a:chOff x="240" y="2736"/>
            <a:chExt cx="1344" cy="1373"/>
          </a:xfrm>
        </p:grpSpPr>
        <p:sp>
          <p:nvSpPr>
            <p:cNvPr id="213014" name="Text Box 22">
              <a:extLst>
                <a:ext uri="{FF2B5EF4-FFF2-40B4-BE49-F238E27FC236}">
                  <a16:creationId xmlns:a16="http://schemas.microsoft.com/office/drawing/2014/main" id="{66086F44-A1F5-4017-B7F7-AA0BA9BD28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73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13024" name="Text Box 32">
              <a:extLst>
                <a:ext uri="{FF2B5EF4-FFF2-40B4-BE49-F238E27FC236}">
                  <a16:creationId xmlns:a16="http://schemas.microsoft.com/office/drawing/2014/main" id="{AC0A9737-1D98-4071-BC47-D0DD0E589C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" y="3840"/>
              <a:ext cx="28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sz="2200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9964" name="Line 33">
            <a:extLst>
              <a:ext uri="{FF2B5EF4-FFF2-40B4-BE49-F238E27FC236}">
                <a16:creationId xmlns:a16="http://schemas.microsoft.com/office/drawing/2014/main" id="{BBC8B9A1-E753-46C3-8F6E-9FDA4F1E6710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343400"/>
            <a:ext cx="2057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5" name="Line 34">
            <a:extLst>
              <a:ext uri="{FF2B5EF4-FFF2-40B4-BE49-F238E27FC236}">
                <a16:creationId xmlns:a16="http://schemas.microsoft.com/office/drawing/2014/main" id="{CDC8EC18-6F23-491E-A71F-DFAA4335D59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4191000"/>
            <a:ext cx="16764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107">
            <a:extLst>
              <a:ext uri="{FF2B5EF4-FFF2-40B4-BE49-F238E27FC236}">
                <a16:creationId xmlns:a16="http://schemas.microsoft.com/office/drawing/2014/main" id="{77F8DE10-8372-4FEC-A1E9-FDE3AA4A4AA3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4038600"/>
            <a:ext cx="2743200" cy="1676400"/>
            <a:chOff x="720" y="2544"/>
            <a:chExt cx="1728" cy="1056"/>
          </a:xfrm>
        </p:grpSpPr>
        <p:sp>
          <p:nvSpPr>
            <p:cNvPr id="40039" name="Line 26">
              <a:extLst>
                <a:ext uri="{FF2B5EF4-FFF2-40B4-BE49-F238E27FC236}">
                  <a16:creationId xmlns:a16="http://schemas.microsoft.com/office/drawing/2014/main" id="{83086A37-7102-418D-8620-7FAD992F69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2544"/>
              <a:ext cx="1296" cy="86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Text Box 35">
              <a:extLst>
                <a:ext uri="{FF2B5EF4-FFF2-40B4-BE49-F238E27FC236}">
                  <a16:creationId xmlns:a16="http://schemas.microsoft.com/office/drawing/2014/main" id="{B30A2932-52A4-4599-AA6A-8CD8DFF4FC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" y="331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9967" name="Line 36">
            <a:extLst>
              <a:ext uri="{FF2B5EF4-FFF2-40B4-BE49-F238E27FC236}">
                <a16:creationId xmlns:a16="http://schemas.microsoft.com/office/drawing/2014/main" id="{CBACCB98-07A4-4B4C-926C-7786BF481888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41910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68" name="Line 37">
            <a:extLst>
              <a:ext uri="{FF2B5EF4-FFF2-40B4-BE49-F238E27FC236}">
                <a16:creationId xmlns:a16="http://schemas.microsoft.com/office/drawing/2014/main" id="{094A7F27-E9F2-4D6F-A111-70B59EA4DB10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61722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30" name="Text Box 38">
            <a:extLst>
              <a:ext uri="{FF2B5EF4-FFF2-40B4-BE49-F238E27FC236}">
                <a16:creationId xmlns:a16="http://schemas.microsoft.com/office/drawing/2014/main" id="{9C942F5D-F2C9-48FD-90EB-89263B6F5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31" name="Text Box 39">
            <a:extLst>
              <a:ext uri="{FF2B5EF4-FFF2-40B4-BE49-F238E27FC236}">
                <a16:creationId xmlns:a16="http://schemas.microsoft.com/office/drawing/2014/main" id="{794EF484-E25C-4A21-8AE6-86A0E793D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59293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9971" name="Line 40">
            <a:extLst>
              <a:ext uri="{FF2B5EF4-FFF2-40B4-BE49-F238E27FC236}">
                <a16:creationId xmlns:a16="http://schemas.microsoft.com/office/drawing/2014/main" id="{8C2400D4-409B-438B-A73D-89068DE0C713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4114800"/>
            <a:ext cx="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72" name="Line 41">
            <a:extLst>
              <a:ext uri="{FF2B5EF4-FFF2-40B4-BE49-F238E27FC236}">
                <a16:creationId xmlns:a16="http://schemas.microsoft.com/office/drawing/2014/main" id="{17850ABB-A72D-4E91-9B83-84177D5E3AA0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4191000"/>
            <a:ext cx="19812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35" name="Text Box 43">
            <a:extLst>
              <a:ext uri="{FF2B5EF4-FFF2-40B4-BE49-F238E27FC236}">
                <a16:creationId xmlns:a16="http://schemas.microsoft.com/office/drawing/2014/main" id="{320D44F2-EF55-4B82-9F88-4AAC8CE85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3733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LRAS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9974" name="Line 44">
            <a:extLst>
              <a:ext uri="{FF2B5EF4-FFF2-40B4-BE49-F238E27FC236}">
                <a16:creationId xmlns:a16="http://schemas.microsoft.com/office/drawing/2014/main" id="{B0BEB5C3-5E7C-49F9-9100-B05D82A475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57800" y="5029200"/>
            <a:ext cx="1219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37" name="Text Box 45">
            <a:extLst>
              <a:ext uri="{FF2B5EF4-FFF2-40B4-BE49-F238E27FC236}">
                <a16:creationId xmlns:a16="http://schemas.microsoft.com/office/drawing/2014/main" id="{42223B69-FA4B-4436-9B47-BD32B9996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" name="Group 112">
            <a:extLst>
              <a:ext uri="{FF2B5EF4-FFF2-40B4-BE49-F238E27FC236}">
                <a16:creationId xmlns:a16="http://schemas.microsoft.com/office/drawing/2014/main" id="{36E8DE7A-5B85-4264-8427-515495C206A3}"/>
              </a:ext>
            </a:extLst>
          </p:cNvPr>
          <p:cNvGrpSpPr>
            <a:grpSpLocks/>
          </p:cNvGrpSpPr>
          <p:nvPr/>
        </p:nvGrpSpPr>
        <p:grpSpPr bwMode="auto">
          <a:xfrm>
            <a:off x="4800600" y="4235451"/>
            <a:ext cx="1676400" cy="457200"/>
            <a:chOff x="3024" y="2736"/>
            <a:chExt cx="1056" cy="288"/>
          </a:xfrm>
        </p:grpSpPr>
        <p:sp>
          <p:nvSpPr>
            <p:cNvPr id="40037" name="Line 42">
              <a:extLst>
                <a:ext uri="{FF2B5EF4-FFF2-40B4-BE49-F238E27FC236}">
                  <a16:creationId xmlns:a16="http://schemas.microsoft.com/office/drawing/2014/main" id="{384F426A-8348-425D-8CF8-6DE53492E0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2928"/>
              <a:ext cx="768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38" name="Text Box 46">
              <a:extLst>
                <a:ext uri="{FF2B5EF4-FFF2-40B4-BE49-F238E27FC236}">
                  <a16:creationId xmlns:a16="http://schemas.microsoft.com/office/drawing/2014/main" id="{95FC7B68-4084-4E6E-9598-9A8477CF35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4" y="273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3039" name="Text Box 47">
            <a:extLst>
              <a:ext uri="{FF2B5EF4-FFF2-40B4-BE49-F238E27FC236}">
                <a16:creationId xmlns:a16="http://schemas.microsoft.com/office/drawing/2014/main" id="{6D70E408-BD65-41D2-B346-8A4A675E8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6172200"/>
            <a:ext cx="457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Y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0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41" name="Text Box 49">
            <a:extLst>
              <a:ext uri="{FF2B5EF4-FFF2-40B4-BE49-F238E27FC236}">
                <a16:creationId xmlns:a16="http://schemas.microsoft.com/office/drawing/2014/main" id="{8CAA49B8-A23C-48E4-A0F1-78CB16E40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5791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6" name="Group 111">
            <a:extLst>
              <a:ext uri="{FF2B5EF4-FFF2-40B4-BE49-F238E27FC236}">
                <a16:creationId xmlns:a16="http://schemas.microsoft.com/office/drawing/2014/main" id="{88463256-2D17-44DE-8086-94578DC723D4}"/>
              </a:ext>
            </a:extLst>
          </p:cNvPr>
          <p:cNvGrpSpPr>
            <a:grpSpLocks/>
          </p:cNvGrpSpPr>
          <p:nvPr/>
        </p:nvGrpSpPr>
        <p:grpSpPr bwMode="auto">
          <a:xfrm>
            <a:off x="5727700" y="3956049"/>
            <a:ext cx="2819400" cy="1752600"/>
            <a:chOff x="3648" y="2544"/>
            <a:chExt cx="1680" cy="1104"/>
          </a:xfrm>
        </p:grpSpPr>
        <p:sp>
          <p:nvSpPr>
            <p:cNvPr id="40035" name="Line 48">
              <a:extLst>
                <a:ext uri="{FF2B5EF4-FFF2-40B4-BE49-F238E27FC236}">
                  <a16:creationId xmlns:a16="http://schemas.microsoft.com/office/drawing/2014/main" id="{D320A995-2E45-4AAE-863B-241C454E3E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2544"/>
              <a:ext cx="1152" cy="96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42" name="Text Box 50">
              <a:extLst>
                <a:ext uri="{FF2B5EF4-FFF2-40B4-BE49-F238E27FC236}">
                  <a16:creationId xmlns:a16="http://schemas.microsoft.com/office/drawing/2014/main" id="{86C3A978-0F5B-4CF8-BBD5-D7F6395433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3360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9980" name="Rectangle 51">
            <a:extLst>
              <a:ext uri="{FF2B5EF4-FFF2-40B4-BE49-F238E27FC236}">
                <a16:creationId xmlns:a16="http://schemas.microsoft.com/office/drawing/2014/main" id="{E4813C0E-ED5F-491E-969F-BF840D0676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4267200"/>
            <a:ext cx="1676400" cy="427038"/>
          </a:xfrm>
          <a:prstGeom prst="rect">
            <a:avLst/>
          </a:prstGeom>
          <a:solidFill>
            <a:srgbClr val="CCFF99"/>
          </a:solidFill>
          <a:ln w="9525">
            <a:solidFill>
              <a:srgbClr val="CCFF66"/>
            </a:solidFill>
            <a:miter lim="800000"/>
            <a:headEnd/>
            <a:tailEnd/>
          </a:ln>
        </p:spPr>
        <p:txBody>
          <a:bodyPr lIns="54000" tIns="46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u="sng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Long-run</a:t>
            </a:r>
            <a:endParaRPr lang="th-TH" altLang="en-US" sz="2400" b="1" u="sng">
              <a:solidFill>
                <a:srgbClr val="FF0000"/>
              </a:solidFill>
              <a:ea typeface="Batang" panose="02030600000101010101" pitchFamily="18" charset="-127"/>
              <a:cs typeface="Angsana New" panose="02020603050405020304" pitchFamily="18" charset="-34"/>
            </a:endParaRPr>
          </a:p>
        </p:txBody>
      </p:sp>
      <p:sp>
        <p:nvSpPr>
          <p:cNvPr id="213044" name="Text Box 52">
            <a:extLst>
              <a:ext uri="{FF2B5EF4-FFF2-40B4-BE49-F238E27FC236}">
                <a16:creationId xmlns:a16="http://schemas.microsoft.com/office/drawing/2014/main" id="{5CE65AE6-BECE-4436-8CA3-539D4A24A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6248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213045" name="Rectangle 53">
            <a:extLst>
              <a:ext uri="{FF2B5EF4-FFF2-40B4-BE49-F238E27FC236}">
                <a16:creationId xmlns:a16="http://schemas.microsoft.com/office/drawing/2014/main" id="{3BD2F2E3-4805-4A54-AE1C-843DE41DD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4572000"/>
            <a:ext cx="4746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31839" name="Rectangle 58">
            <a:extLst>
              <a:ext uri="{FF2B5EF4-FFF2-40B4-BE49-F238E27FC236}">
                <a16:creationId xmlns:a16="http://schemas.microsoft.com/office/drawing/2014/main" id="{8EA7534A-A8F1-4571-9E5E-7CFAC3981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4038600"/>
            <a:ext cx="76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990099"/>
                </a:solidFill>
              </a:rPr>
              <a:t>Y</a:t>
            </a:r>
            <a:r>
              <a:rPr lang="en-US" altLang="en-US" sz="2000" b="1" baseline="-25000">
                <a:solidFill>
                  <a:srgbClr val="990099"/>
                </a:solidFill>
              </a:rPr>
              <a:t>C</a:t>
            </a:r>
            <a:r>
              <a:rPr lang="en-US" altLang="en-US" sz="2000" b="1">
                <a:solidFill>
                  <a:srgbClr val="990099"/>
                </a:solidFill>
              </a:rPr>
              <a:t>Y</a:t>
            </a:r>
            <a:r>
              <a:rPr lang="en-US" altLang="en-US" sz="2000" b="1" baseline="-25000">
                <a:solidFill>
                  <a:srgbClr val="990099"/>
                </a:solidFill>
              </a:rPr>
              <a:t>D</a:t>
            </a:r>
            <a:endParaRPr lang="th-TH" altLang="en-US" sz="2000" b="1">
              <a:solidFill>
                <a:srgbClr val="990099"/>
              </a:solidFill>
            </a:endParaRPr>
          </a:p>
        </p:txBody>
      </p:sp>
      <p:grpSp>
        <p:nvGrpSpPr>
          <p:cNvPr id="7" name="Group 103">
            <a:extLst>
              <a:ext uri="{FF2B5EF4-FFF2-40B4-BE49-F238E27FC236}">
                <a16:creationId xmlns:a16="http://schemas.microsoft.com/office/drawing/2014/main" id="{A511A8C1-6FE7-402C-8B3D-7C479E552261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066800"/>
            <a:ext cx="2133600" cy="1676400"/>
            <a:chOff x="3840" y="672"/>
            <a:chExt cx="1344" cy="1056"/>
          </a:xfrm>
        </p:grpSpPr>
        <p:sp>
          <p:nvSpPr>
            <p:cNvPr id="40033" name="Line 59">
              <a:extLst>
                <a:ext uri="{FF2B5EF4-FFF2-40B4-BE49-F238E27FC236}">
                  <a16:creationId xmlns:a16="http://schemas.microsoft.com/office/drawing/2014/main" id="{7EB3DFBF-A42B-487B-A388-62A4A39722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40" y="912"/>
              <a:ext cx="912" cy="816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52" name="Text Box 60">
              <a:extLst>
                <a:ext uri="{FF2B5EF4-FFF2-40B4-BE49-F238E27FC236}">
                  <a16:creationId xmlns:a16="http://schemas.microsoft.com/office/drawing/2014/main" id="{9852D9AB-8B2D-4231-A580-C0E9B1F546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4" y="672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000" b="1">
                  <a:solidFill>
                    <a:srgbClr val="800080"/>
                  </a:solidFill>
                  <a:latin typeface="Arial" charset="0"/>
                  <a:cs typeface="Angsana New" pitchFamily="18" charset="-34"/>
                </a:rPr>
                <a:t>LM</a:t>
              </a:r>
              <a:r>
                <a:rPr lang="en-US" sz="2000" b="1" baseline="-25000">
                  <a:solidFill>
                    <a:srgbClr val="80008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000" b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213053" name="Text Box 61">
            <a:extLst>
              <a:ext uri="{FF2B5EF4-FFF2-40B4-BE49-F238E27FC236}">
                <a16:creationId xmlns:a16="http://schemas.microsoft.com/office/drawing/2014/main" id="{A467BC2F-F03D-4B7A-9B3D-CB14CB2EB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838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LM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9986" name="Line 62">
            <a:extLst>
              <a:ext uri="{FF2B5EF4-FFF2-40B4-BE49-F238E27FC236}">
                <a16:creationId xmlns:a16="http://schemas.microsoft.com/office/drawing/2014/main" id="{703F2E12-31AD-49E2-9E94-534BE269D0D6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1981200"/>
            <a:ext cx="19050" cy="12192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" name="Group 105">
            <a:extLst>
              <a:ext uri="{FF2B5EF4-FFF2-40B4-BE49-F238E27FC236}">
                <a16:creationId xmlns:a16="http://schemas.microsoft.com/office/drawing/2014/main" id="{23C68475-D864-4673-BCAE-E46EF10331AD}"/>
              </a:ext>
            </a:extLst>
          </p:cNvPr>
          <p:cNvGrpSpPr>
            <a:grpSpLocks/>
          </p:cNvGrpSpPr>
          <p:nvPr/>
        </p:nvGrpSpPr>
        <p:grpSpPr bwMode="auto">
          <a:xfrm>
            <a:off x="6477000" y="2362200"/>
            <a:ext cx="457200" cy="1189038"/>
            <a:chOff x="4080" y="1488"/>
            <a:chExt cx="288" cy="749"/>
          </a:xfrm>
        </p:grpSpPr>
        <p:sp>
          <p:nvSpPr>
            <p:cNvPr id="213009" name="Text Box 17">
              <a:extLst>
                <a:ext uri="{FF2B5EF4-FFF2-40B4-BE49-F238E27FC236}">
                  <a16:creationId xmlns:a16="http://schemas.microsoft.com/office/drawing/2014/main" id="{BA47A77A-7803-4562-8FCF-FA52B5D592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1968"/>
              <a:ext cx="28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200" b="1">
                  <a:solidFill>
                    <a:srgbClr val="80008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sz="2200" b="1" baseline="-25000">
                  <a:solidFill>
                    <a:srgbClr val="800080"/>
                  </a:solidFill>
                  <a:latin typeface="Arial" charset="0"/>
                  <a:cs typeface="Angsana New" pitchFamily="18" charset="-34"/>
                </a:rPr>
                <a:t>D</a:t>
              </a:r>
              <a:endParaRPr lang="en-US" sz="2200" b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40032" name="Line 63">
              <a:extLst>
                <a:ext uri="{FF2B5EF4-FFF2-40B4-BE49-F238E27FC236}">
                  <a16:creationId xmlns:a16="http://schemas.microsoft.com/office/drawing/2014/main" id="{7A6B1A39-072F-4B47-AB1C-AF51FC749B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1488"/>
              <a:ext cx="15" cy="536"/>
            </a:xfrm>
            <a:prstGeom prst="line">
              <a:avLst/>
            </a:prstGeom>
            <a:noFill/>
            <a:ln w="15875">
              <a:solidFill>
                <a:srgbClr val="80008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56" name="Text Box 64">
            <a:extLst>
              <a:ext uri="{FF2B5EF4-FFF2-40B4-BE49-F238E27FC236}">
                <a16:creationId xmlns:a16="http://schemas.microsoft.com/office/drawing/2014/main" id="{C1560980-A697-4220-8C56-A42AC8B51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895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59" name="Text Box 67">
            <a:extLst>
              <a:ext uri="{FF2B5EF4-FFF2-40B4-BE49-F238E27FC236}">
                <a16:creationId xmlns:a16="http://schemas.microsoft.com/office/drawing/2014/main" id="{B5DE47A7-10D2-42EC-B77A-D1777AECE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124200"/>
            <a:ext cx="457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Y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C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9990" name="Line 76">
            <a:extLst>
              <a:ext uri="{FF2B5EF4-FFF2-40B4-BE49-F238E27FC236}">
                <a16:creationId xmlns:a16="http://schemas.microsoft.com/office/drawing/2014/main" id="{7DD607FC-0CA4-4B4E-8E72-5AC1EE1C3E6F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11430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1" name="Line 77">
            <a:extLst>
              <a:ext uri="{FF2B5EF4-FFF2-40B4-BE49-F238E27FC236}">
                <a16:creationId xmlns:a16="http://schemas.microsoft.com/office/drawing/2014/main" id="{B2E9FBA5-A23D-44E8-9CB7-AC189A130EB3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3200400"/>
            <a:ext cx="31242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2" name="Line 78">
            <a:extLst>
              <a:ext uri="{FF2B5EF4-FFF2-40B4-BE49-F238E27FC236}">
                <a16:creationId xmlns:a16="http://schemas.microsoft.com/office/drawing/2014/main" id="{BDC8DDCB-9E01-4A1F-8CCA-EA577FB1D9ED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1447800"/>
            <a:ext cx="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3" name="Line 80">
            <a:extLst>
              <a:ext uri="{FF2B5EF4-FFF2-40B4-BE49-F238E27FC236}">
                <a16:creationId xmlns:a16="http://schemas.microsoft.com/office/drawing/2014/main" id="{750C0304-B1CE-4179-9FA4-2C9C61AFC45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1447800"/>
            <a:ext cx="2514600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4" name="Line 81">
            <a:extLst>
              <a:ext uri="{FF2B5EF4-FFF2-40B4-BE49-F238E27FC236}">
                <a16:creationId xmlns:a16="http://schemas.microsoft.com/office/drawing/2014/main" id="{B3708007-58E8-4843-BE45-743AC9D85F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8200" y="1905000"/>
            <a:ext cx="838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76" name="Text Box 84">
            <a:extLst>
              <a:ext uri="{FF2B5EF4-FFF2-40B4-BE49-F238E27FC236}">
                <a16:creationId xmlns:a16="http://schemas.microsoft.com/office/drawing/2014/main" id="{A4D26569-04C5-413A-81CF-830AE697FD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77" name="Text Box 85">
            <a:extLst>
              <a:ext uri="{FF2B5EF4-FFF2-40B4-BE49-F238E27FC236}">
                <a16:creationId xmlns:a16="http://schemas.microsoft.com/office/drawing/2014/main" id="{9FFAB5C3-0EDB-4B70-9491-F274C0B4D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914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30000">
                <a:latin typeface="Arial" charset="0"/>
                <a:cs typeface="Angsana New" pitchFamily="18" charset="-34"/>
              </a:rPr>
              <a:t>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9" name="Group 100">
            <a:extLst>
              <a:ext uri="{FF2B5EF4-FFF2-40B4-BE49-F238E27FC236}">
                <a16:creationId xmlns:a16="http://schemas.microsoft.com/office/drawing/2014/main" id="{E3A043DE-3EC4-4E13-88BE-3FC0F37A1C9A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914400"/>
            <a:ext cx="685800" cy="2286000"/>
            <a:chOff x="1392" y="576"/>
            <a:chExt cx="432" cy="1440"/>
          </a:xfrm>
        </p:grpSpPr>
        <p:sp>
          <p:nvSpPr>
            <p:cNvPr id="40029" name="Line 79">
              <a:extLst>
                <a:ext uri="{FF2B5EF4-FFF2-40B4-BE49-F238E27FC236}">
                  <a16:creationId xmlns:a16="http://schemas.microsoft.com/office/drawing/2014/main" id="{66A033A5-8851-41C2-B838-1048AA5622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864"/>
              <a:ext cx="0" cy="115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78" name="Text Box 86">
              <a:extLst>
                <a:ext uri="{FF2B5EF4-FFF2-40B4-BE49-F238E27FC236}">
                  <a16:creationId xmlns:a16="http://schemas.microsoft.com/office/drawing/2014/main" id="{6F42BD2A-ED82-4583-BB56-8778F2B55A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576"/>
              <a:ext cx="4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M</a:t>
              </a:r>
              <a:r>
                <a:rPr lang="en-US" b="1" baseline="30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s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3079" name="Text Box 87">
            <a:extLst>
              <a:ext uri="{FF2B5EF4-FFF2-40B4-BE49-F238E27FC236}">
                <a16:creationId xmlns:a16="http://schemas.microsoft.com/office/drawing/2014/main" id="{4A6F84F4-884A-437F-ADFB-782E66CF43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6858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10" name="Group 101">
            <a:extLst>
              <a:ext uri="{FF2B5EF4-FFF2-40B4-BE49-F238E27FC236}">
                <a16:creationId xmlns:a16="http://schemas.microsoft.com/office/drawing/2014/main" id="{D1EF8B8F-AAE2-4F02-A821-604A2D00770F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2209800"/>
            <a:ext cx="2286000" cy="457200"/>
            <a:chOff x="192" y="1392"/>
            <a:chExt cx="1440" cy="288"/>
          </a:xfrm>
        </p:grpSpPr>
        <p:sp>
          <p:nvSpPr>
            <p:cNvPr id="40027" name="Line 82">
              <a:extLst>
                <a:ext uri="{FF2B5EF4-FFF2-40B4-BE49-F238E27FC236}">
                  <a16:creationId xmlns:a16="http://schemas.microsoft.com/office/drawing/2014/main" id="{D0392634-8B86-41CE-9350-BCDF3BEDCC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1536"/>
              <a:ext cx="1104" cy="1"/>
            </a:xfrm>
            <a:prstGeom prst="line">
              <a:avLst/>
            </a:prstGeom>
            <a:noFill/>
            <a:ln w="15875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080" name="Text Box 88">
              <a:extLst>
                <a:ext uri="{FF2B5EF4-FFF2-40B4-BE49-F238E27FC236}">
                  <a16:creationId xmlns:a16="http://schemas.microsoft.com/office/drawing/2014/main" id="{DF923665-7924-445B-B85C-BA5CC04F89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139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r</a:t>
              </a:r>
              <a:r>
                <a:rPr lang="en-US" b="1" baseline="-25000">
                  <a:solidFill>
                    <a:schemeClr val="accent2"/>
                  </a:solidFill>
                  <a:latin typeface="Arial" charset="0"/>
                  <a:cs typeface="Angsana New" pitchFamily="18" charset="-34"/>
                </a:rPr>
                <a:t>B</a:t>
              </a:r>
              <a:endPara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13081" name="Text Box 89">
            <a:extLst>
              <a:ext uri="{FF2B5EF4-FFF2-40B4-BE49-F238E27FC236}">
                <a16:creationId xmlns:a16="http://schemas.microsoft.com/office/drawing/2014/main" id="{C201E914-C8B9-4217-B58B-E644B7F77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75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0001" name="Text Box 91">
            <a:extLst>
              <a:ext uri="{FF2B5EF4-FFF2-40B4-BE49-F238E27FC236}">
                <a16:creationId xmlns:a16="http://schemas.microsoft.com/office/drawing/2014/main" id="{60F0A503-EBBF-4023-93E5-39884BB35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59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  <a:r>
              <a:rPr lang="en-US" altLang="en-US" sz="2400" b="1" baseline="30000">
                <a:cs typeface="Angsana New" panose="02020603050405020304" pitchFamily="18" charset="-34"/>
              </a:rPr>
              <a:t>d</a:t>
            </a:r>
            <a:endParaRPr lang="en-US" altLang="en-US" sz="2400" b="1">
              <a:cs typeface="Angsana New" panose="02020603050405020304" pitchFamily="18" charset="-34"/>
            </a:endParaRPr>
          </a:p>
        </p:txBody>
      </p:sp>
      <p:sp>
        <p:nvSpPr>
          <p:cNvPr id="40002" name="Text Box 92">
            <a:extLst>
              <a:ext uri="{FF2B5EF4-FFF2-40B4-BE49-F238E27FC236}">
                <a16:creationId xmlns:a16="http://schemas.microsoft.com/office/drawing/2014/main" id="{33B5888F-8517-4387-9564-BF583C179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3048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</a:p>
        </p:txBody>
      </p:sp>
      <p:sp>
        <p:nvSpPr>
          <p:cNvPr id="213085" name="Text Box 93">
            <a:extLst>
              <a:ext uri="{FF2B5EF4-FFF2-40B4-BE49-F238E27FC236}">
                <a16:creationId xmlns:a16="http://schemas.microsoft.com/office/drawing/2014/main" id="{3011D813-C0B2-4EC0-983B-258D5FECC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200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87" name="Text Box 95">
            <a:extLst>
              <a:ext uri="{FF2B5EF4-FFF2-40B4-BE49-F238E27FC236}">
                <a16:creationId xmlns:a16="http://schemas.microsoft.com/office/drawing/2014/main" id="{0EF97550-E796-49E6-8115-E81F619116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00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088" name="Line 96">
            <a:extLst>
              <a:ext uri="{FF2B5EF4-FFF2-40B4-BE49-F238E27FC236}">
                <a16:creationId xmlns:a16="http://schemas.microsoft.com/office/drawing/2014/main" id="{2232349C-6B82-447E-AE15-D95F05D9EB47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400" y="1905000"/>
            <a:ext cx="0" cy="6096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090" name="Text Box 98">
            <a:extLst>
              <a:ext uri="{FF2B5EF4-FFF2-40B4-BE49-F238E27FC236}">
                <a16:creationId xmlns:a16="http://schemas.microsoft.com/office/drawing/2014/main" id="{BA9937F1-F6ED-4F93-AFA8-1852FF1F06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52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11" name="Group 102">
            <a:extLst>
              <a:ext uri="{FF2B5EF4-FFF2-40B4-BE49-F238E27FC236}">
                <a16:creationId xmlns:a16="http://schemas.microsoft.com/office/drawing/2014/main" id="{BC038A73-1189-4A9F-820D-2EEAEF5ED113}"/>
              </a:ext>
            </a:extLst>
          </p:cNvPr>
          <p:cNvGrpSpPr>
            <a:grpSpLocks/>
          </p:cNvGrpSpPr>
          <p:nvPr/>
        </p:nvGrpSpPr>
        <p:grpSpPr bwMode="auto">
          <a:xfrm>
            <a:off x="6858000" y="1295400"/>
            <a:ext cx="838200" cy="684213"/>
            <a:chOff x="4320" y="816"/>
            <a:chExt cx="528" cy="431"/>
          </a:xfrm>
        </p:grpSpPr>
        <p:sp>
          <p:nvSpPr>
            <p:cNvPr id="40025" name="Line 97">
              <a:extLst>
                <a:ext uri="{FF2B5EF4-FFF2-40B4-BE49-F238E27FC236}">
                  <a16:creationId xmlns:a16="http://schemas.microsoft.com/office/drawing/2014/main" id="{91198FCA-8B8E-4C04-B329-880AC029B8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8" y="863"/>
              <a:ext cx="0" cy="384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026" name="Text Box 99">
              <a:extLst>
                <a:ext uri="{FF2B5EF4-FFF2-40B4-BE49-F238E27FC236}">
                  <a16:creationId xmlns:a16="http://schemas.microsoft.com/office/drawing/2014/main" id="{464756BF-2C67-47F8-9BAC-BC402900F7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816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chemeClr val="accent2"/>
                  </a:solidFill>
                  <a:cs typeface="Angsana New" panose="02020603050405020304" pitchFamily="18" charset="-34"/>
                </a:rPr>
                <a:t>r</a:t>
              </a:r>
              <a:r>
                <a:rPr lang="en-US" altLang="en-US" sz="2400" b="1" baseline="-25000">
                  <a:solidFill>
                    <a:schemeClr val="accent2"/>
                  </a:solidFill>
                  <a:cs typeface="Angsana New" panose="02020603050405020304" pitchFamily="18" charset="-34"/>
                </a:rPr>
                <a:t>A </a:t>
              </a:r>
              <a:r>
                <a:rPr lang="en-US" altLang="en-US" sz="2400" b="1">
                  <a:solidFill>
                    <a:schemeClr val="accent2"/>
                  </a:solidFill>
                </a:rPr>
                <a:t>r</a:t>
              </a:r>
              <a:r>
                <a:rPr lang="en-US" altLang="en-US" sz="2400" b="1" baseline="-25000">
                  <a:solidFill>
                    <a:schemeClr val="accent2"/>
                  </a:solidFill>
                </a:rPr>
                <a:t>B</a:t>
              </a:r>
            </a:p>
          </p:txBody>
        </p:sp>
      </p:grpSp>
      <p:grpSp>
        <p:nvGrpSpPr>
          <p:cNvPr id="12" name="Group 113">
            <a:extLst>
              <a:ext uri="{FF2B5EF4-FFF2-40B4-BE49-F238E27FC236}">
                <a16:creationId xmlns:a16="http://schemas.microsoft.com/office/drawing/2014/main" id="{6E64BF8F-8801-4CC2-8B87-AD13E072A849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4953000"/>
            <a:ext cx="831850" cy="523875"/>
            <a:chOff x="1152" y="3120"/>
            <a:chExt cx="524" cy="330"/>
          </a:xfrm>
        </p:grpSpPr>
        <p:sp>
          <p:nvSpPr>
            <p:cNvPr id="40023" name="Rectangle 114">
              <a:extLst>
                <a:ext uri="{FF2B5EF4-FFF2-40B4-BE49-F238E27FC236}">
                  <a16:creationId xmlns:a16="http://schemas.microsoft.com/office/drawing/2014/main" id="{7F3B09CC-96AB-430D-B77C-B540920890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2" y="3120"/>
              <a:ext cx="52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800" b="1" dirty="0">
                <a:solidFill>
                  <a:srgbClr val="990099"/>
                </a:solidFill>
              </a:endParaRPr>
            </a:p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 dirty="0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 dirty="0">
                  <a:solidFill>
                    <a:srgbClr val="990099"/>
                  </a:solidFill>
                </a:rPr>
                <a:t>C</a:t>
              </a:r>
              <a:r>
                <a:rPr lang="en-US" altLang="en-US" sz="2000" b="1" dirty="0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 dirty="0">
                  <a:solidFill>
                    <a:srgbClr val="990099"/>
                  </a:solidFill>
                </a:rPr>
                <a:t>D</a:t>
              </a:r>
              <a:endParaRPr lang="th-TH" altLang="en-US" sz="2000" b="1" dirty="0">
                <a:solidFill>
                  <a:srgbClr val="990099"/>
                </a:solidFill>
              </a:endParaRPr>
            </a:p>
          </p:txBody>
        </p:sp>
        <p:sp>
          <p:nvSpPr>
            <p:cNvPr id="40024" name="Line 115">
              <a:extLst>
                <a:ext uri="{FF2B5EF4-FFF2-40B4-BE49-F238E27FC236}">
                  <a16:creationId xmlns:a16="http://schemas.microsoft.com/office/drawing/2014/main" id="{234F1515-7D1F-450D-BB1D-ADD0A3A3C7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48" y="3120"/>
              <a:ext cx="367" cy="0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16">
            <a:extLst>
              <a:ext uri="{FF2B5EF4-FFF2-40B4-BE49-F238E27FC236}">
                <a16:creationId xmlns:a16="http://schemas.microsoft.com/office/drawing/2014/main" id="{E0673FF6-D305-442F-A351-917450B5A676}"/>
              </a:ext>
            </a:extLst>
          </p:cNvPr>
          <p:cNvGrpSpPr>
            <a:grpSpLocks/>
          </p:cNvGrpSpPr>
          <p:nvPr/>
        </p:nvGrpSpPr>
        <p:grpSpPr bwMode="auto">
          <a:xfrm>
            <a:off x="5791200" y="914400"/>
            <a:ext cx="2133600" cy="1676400"/>
            <a:chOff x="3840" y="672"/>
            <a:chExt cx="1344" cy="1056"/>
          </a:xfrm>
        </p:grpSpPr>
        <p:sp>
          <p:nvSpPr>
            <p:cNvPr id="40021" name="Line 117">
              <a:extLst>
                <a:ext uri="{FF2B5EF4-FFF2-40B4-BE49-F238E27FC236}">
                  <a16:creationId xmlns:a16="http://schemas.microsoft.com/office/drawing/2014/main" id="{4995A364-61AF-4CD3-BDF5-7E1169B106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40" y="912"/>
              <a:ext cx="912" cy="816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110" name="Text Box 118">
              <a:extLst>
                <a:ext uri="{FF2B5EF4-FFF2-40B4-BE49-F238E27FC236}">
                  <a16:creationId xmlns:a16="http://schemas.microsoft.com/office/drawing/2014/main" id="{69E033A8-AD1C-4477-960B-844CD189C8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4" y="672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000" b="1">
                  <a:solidFill>
                    <a:srgbClr val="009900"/>
                  </a:solidFill>
                  <a:latin typeface="Arial" charset="0"/>
                  <a:cs typeface="Angsana New" pitchFamily="18" charset="-34"/>
                </a:rPr>
                <a:t>LM</a:t>
              </a:r>
              <a:r>
                <a:rPr lang="en-US" sz="2000" b="1" baseline="-25000">
                  <a:solidFill>
                    <a:srgbClr val="009900"/>
                  </a:solidFill>
                  <a:latin typeface="Arial" charset="0"/>
                  <a:cs typeface="Angsana New" pitchFamily="18" charset="-34"/>
                </a:rPr>
                <a:t>2</a:t>
              </a:r>
              <a:endParaRPr lang="en-US" sz="20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213111" name="Line 119">
            <a:extLst>
              <a:ext uri="{FF2B5EF4-FFF2-40B4-BE49-F238E27FC236}">
                <a16:creationId xmlns:a16="http://schemas.microsoft.com/office/drawing/2014/main" id="{7405E7D6-7A93-4B3D-8BC9-F06C1A36277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2133600"/>
            <a:ext cx="0" cy="1066800"/>
          </a:xfrm>
          <a:prstGeom prst="line">
            <a:avLst/>
          </a:prstGeom>
          <a:noFill/>
          <a:ln w="15875">
            <a:solidFill>
              <a:srgbClr val="00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112" name="Text Box 120">
            <a:extLst>
              <a:ext uri="{FF2B5EF4-FFF2-40B4-BE49-F238E27FC236}">
                <a16:creationId xmlns:a16="http://schemas.microsoft.com/office/drawing/2014/main" id="{8DDE84B6-971F-4136-B50C-73005EF2F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175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b="1" baseline="-2500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F</a:t>
            </a:r>
            <a:endParaRPr lang="en-US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3113" name="Line 121">
            <a:extLst>
              <a:ext uri="{FF2B5EF4-FFF2-40B4-BE49-F238E27FC236}">
                <a16:creationId xmlns:a16="http://schemas.microsoft.com/office/drawing/2014/main" id="{DDB1686A-98F7-470A-87F1-804EEDE76E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3429000"/>
            <a:ext cx="304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3114" name="Line 122">
            <a:extLst>
              <a:ext uri="{FF2B5EF4-FFF2-40B4-BE49-F238E27FC236}">
                <a16:creationId xmlns:a16="http://schemas.microsoft.com/office/drawing/2014/main" id="{94798903-3A24-4436-A612-EBB0A3E193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9800" y="5029200"/>
            <a:ext cx="304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14" name="Slide Number Placeholder 104">
            <a:extLst>
              <a:ext uri="{FF2B5EF4-FFF2-40B4-BE49-F238E27FC236}">
                <a16:creationId xmlns:a16="http://schemas.microsoft.com/office/drawing/2014/main" id="{A8F5CC9D-50F2-4601-B800-A36549619D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0B55934-8A24-4ED3-A5C5-11A1B4329552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1853" name="Line 115">
            <a:extLst>
              <a:ext uri="{FF2B5EF4-FFF2-40B4-BE49-F238E27FC236}">
                <a16:creationId xmlns:a16="http://schemas.microsoft.com/office/drawing/2014/main" id="{A0CBF109-A20B-49B8-A144-32CDD648994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3657600"/>
            <a:ext cx="582613" cy="0"/>
          </a:xfrm>
          <a:prstGeom prst="line">
            <a:avLst/>
          </a:prstGeom>
          <a:noFill/>
          <a:ln w="19050">
            <a:solidFill>
              <a:srgbClr val="99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854" name="Line 115">
            <a:extLst>
              <a:ext uri="{FF2B5EF4-FFF2-40B4-BE49-F238E27FC236}">
                <a16:creationId xmlns:a16="http://schemas.microsoft.com/office/drawing/2014/main" id="{E40BA5D6-1E24-44B2-A9BE-1D87C5D0202B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4419600"/>
            <a:ext cx="582613" cy="0"/>
          </a:xfrm>
          <a:prstGeom prst="line">
            <a:avLst/>
          </a:prstGeom>
          <a:noFill/>
          <a:ln w="19050">
            <a:solidFill>
              <a:srgbClr val="99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17" name="Rectangle 125">
            <a:extLst>
              <a:ext uri="{FF2B5EF4-FFF2-40B4-BE49-F238E27FC236}">
                <a16:creationId xmlns:a16="http://schemas.microsoft.com/office/drawing/2014/main" id="{B2A50E58-8895-4F0B-BDBB-70F17F09F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38175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1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40018" name="Rectangle 125">
            <a:extLst>
              <a:ext uri="{FF2B5EF4-FFF2-40B4-BE49-F238E27FC236}">
                <a16:creationId xmlns:a16="http://schemas.microsoft.com/office/drawing/2014/main" id="{8EB1678E-EEEB-453C-9B06-4E2F66CDE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0" y="1666875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2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40019" name="Rectangle 125">
            <a:extLst>
              <a:ext uri="{FF2B5EF4-FFF2-40B4-BE49-F238E27FC236}">
                <a16:creationId xmlns:a16="http://schemas.microsoft.com/office/drawing/2014/main" id="{C4C25A0B-0B00-4A7F-8E07-FF5FCABA1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8" y="6348413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2</a:t>
            </a:r>
            <a:endParaRPr lang="th-TH" altLang="en-US" sz="2000">
              <a:solidFill>
                <a:srgbClr val="002060"/>
              </a:solidFill>
            </a:endParaRPr>
          </a:p>
        </p:txBody>
      </p:sp>
      <p:sp>
        <p:nvSpPr>
          <p:cNvPr id="40020" name="Rectangle 125">
            <a:extLst>
              <a:ext uri="{FF2B5EF4-FFF2-40B4-BE49-F238E27FC236}">
                <a16:creationId xmlns:a16="http://schemas.microsoft.com/office/drawing/2014/main" id="{5C793FEC-5288-41EE-95AD-384578E9F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9300" y="6400800"/>
            <a:ext cx="1206500" cy="4000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2060"/>
                </a:solidFill>
              </a:rPr>
              <a:t>Graph 4</a:t>
            </a:r>
            <a:endParaRPr lang="th-TH" altLang="en-US" sz="20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00" grpId="0"/>
      <p:bldP spid="213044" grpId="0"/>
      <p:bldP spid="213045" grpId="0"/>
      <p:bldP spid="31839" grpId="0"/>
      <p:bldP spid="213076" grpId="0"/>
      <p:bldP spid="213087" grpId="0"/>
      <p:bldP spid="2131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>
            <a:extLst>
              <a:ext uri="{FF2B5EF4-FFF2-40B4-BE49-F238E27FC236}">
                <a16:creationId xmlns:a16="http://schemas.microsoft.com/office/drawing/2014/main" id="{3A9C5887-76CD-4D2D-BB88-D6EB613FE7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446F010-B8FA-4ED9-8D4A-18D16B28B3AF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63493CE-1CDF-4D05-80DE-38FE39FCB775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914400"/>
            <a:ext cx="1196975" cy="1077913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1 (money market)</a:t>
            </a:r>
            <a:endParaRPr lang="th-TH" sz="2000" baseline="30000" dirty="0">
              <a:solidFill>
                <a:schemeClr val="accent2"/>
              </a:solidFill>
            </a:endParaRPr>
          </a:p>
        </p:txBody>
      </p:sp>
      <p:sp>
        <p:nvSpPr>
          <p:cNvPr id="40964" name="Rectangle 6">
            <a:extLst>
              <a:ext uri="{FF2B5EF4-FFF2-40B4-BE49-F238E27FC236}">
                <a16:creationId xmlns:a16="http://schemas.microsoft.com/office/drawing/2014/main" id="{2D43C4B2-3F8B-483C-BD22-1AC2A833B8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52400"/>
            <a:ext cx="5565775" cy="5238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monetary policy</a:t>
            </a:r>
            <a:endParaRPr lang="th-TH" altLang="en-US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832FB7DC-C7E3-4146-BB0B-1A345D756105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2297113"/>
            <a:ext cx="1196975" cy="9366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2 (IS-LM model)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83CEB8C2-C63A-42C7-9C4C-61B1F83A9978}"/>
              </a:ext>
            </a:extLst>
          </p:cNvPr>
          <p:cNvSpPr txBox="1">
            <a:spLocks noChangeArrowheads="1"/>
          </p:cNvSpPr>
          <p:nvPr/>
        </p:nvSpPr>
        <p:spPr>
          <a:xfrm>
            <a:off x="1458913" y="2290763"/>
            <a:ext cx="1673225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r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r>
              <a:rPr lang="en-US" sz="1800" b="1" dirty="0"/>
              <a:t>from Graph 1  </a:t>
            </a:r>
            <a:endParaRPr lang="th-TH" sz="1800" b="1" baseline="30000" dirty="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D2EF7D97-17A4-4EDC-97C6-1D8071E6AF91}"/>
              </a:ext>
            </a:extLst>
          </p:cNvPr>
          <p:cNvSpPr txBox="1">
            <a:spLocks noChangeArrowheads="1"/>
          </p:cNvSpPr>
          <p:nvPr/>
        </p:nvSpPr>
        <p:spPr>
          <a:xfrm>
            <a:off x="3260725" y="2071688"/>
            <a:ext cx="3065463" cy="108267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LM</a:t>
            </a:r>
            <a:r>
              <a:rPr lang="en-US" sz="2000" dirty="0"/>
              <a:t> shifts to the right from </a:t>
            </a:r>
            <a:r>
              <a:rPr lang="en-US" sz="2000" dirty="0">
                <a:solidFill>
                  <a:srgbClr val="FF0000"/>
                </a:solidFill>
              </a:rPr>
              <a:t>LM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LM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r>
              <a:rPr lang="en-US" sz="2000" dirty="0">
                <a:solidFill>
                  <a:srgbClr val="FF0000"/>
                </a:solidFill>
              </a:rPr>
              <a:t>                     </a:t>
            </a:r>
            <a:r>
              <a:rPr lang="en-US" sz="2000" dirty="0">
                <a:solidFill>
                  <a:srgbClr val="336600"/>
                </a:solidFill>
              </a:rPr>
              <a:t>(level of shift = </a:t>
            </a:r>
            <a:r>
              <a:rPr lang="en-US" sz="2000" b="1" dirty="0" err="1">
                <a:solidFill>
                  <a:srgbClr val="336600"/>
                </a:solidFill>
              </a:rPr>
              <a:t>r</a:t>
            </a:r>
            <a:r>
              <a:rPr lang="en-US" sz="2000" b="1" baseline="-25000" dirty="0" err="1">
                <a:solidFill>
                  <a:srgbClr val="336600"/>
                </a:solidFill>
              </a:rPr>
              <a:t>A</a:t>
            </a:r>
            <a:r>
              <a:rPr lang="en-US" sz="2000" b="1" dirty="0" err="1">
                <a:solidFill>
                  <a:srgbClr val="336600"/>
                </a:solidFill>
              </a:rPr>
              <a:t>r</a:t>
            </a:r>
            <a:r>
              <a:rPr lang="en-US" sz="2000" b="1" baseline="-25000" dirty="0" err="1">
                <a:solidFill>
                  <a:srgbClr val="336600"/>
                </a:solidFill>
              </a:rPr>
              <a:t>B</a:t>
            </a:r>
            <a:r>
              <a:rPr lang="en-US" sz="2000" b="1" dirty="0">
                <a:solidFill>
                  <a:srgbClr val="336600"/>
                </a:solidFill>
              </a:rPr>
              <a:t> )</a:t>
            </a:r>
            <a:endParaRPr lang="th-TH" sz="2000" b="1" baseline="30000" dirty="0">
              <a:solidFill>
                <a:srgbClr val="3366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en-US" sz="2000" baseline="-250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B06D02D2-8312-43F6-B406-C741F9730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24241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4233E328-F76F-4D14-BC04-AB3194772F4C}"/>
              </a:ext>
            </a:extLst>
          </p:cNvPr>
          <p:cNvSpPr txBox="1">
            <a:spLocks noChangeArrowheads="1"/>
          </p:cNvSpPr>
          <p:nvPr/>
        </p:nvSpPr>
        <p:spPr>
          <a:xfrm>
            <a:off x="6997700" y="2239963"/>
            <a:ext cx="1524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dirty="0">
                <a:solidFill>
                  <a:schemeClr val="accent2"/>
                </a:solidFill>
              </a:rPr>
              <a:t>   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22" name="Line 16">
            <a:extLst>
              <a:ext uri="{FF2B5EF4-FFF2-40B4-BE49-F238E27FC236}">
                <a16:creationId xmlns:a16="http://schemas.microsoft.com/office/drawing/2014/main" id="{9E802A43-23D0-491D-A80D-2F47A1570E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15200" y="22653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DEF1DF73-05B1-4333-8997-31542D1B38B9}"/>
              </a:ext>
            </a:extLst>
          </p:cNvPr>
          <p:cNvSpPr txBox="1">
            <a:spLocks noChangeArrowheads="1"/>
          </p:cNvSpPr>
          <p:nvPr/>
        </p:nvSpPr>
        <p:spPr>
          <a:xfrm>
            <a:off x="182563" y="3505200"/>
            <a:ext cx="1493837" cy="1041400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Graph 3 and 4 (AD-AS model)</a:t>
            </a:r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id="{53B12950-ADEE-43BB-BE4B-8D9C174E5D07}"/>
              </a:ext>
            </a:extLst>
          </p:cNvPr>
          <p:cNvSpPr txBox="1">
            <a:spLocks noChangeArrowheads="1"/>
          </p:cNvSpPr>
          <p:nvPr/>
        </p:nvSpPr>
        <p:spPr>
          <a:xfrm>
            <a:off x="1790700" y="3506788"/>
            <a:ext cx="1660525" cy="684212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Y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r>
              <a:rPr lang="en-US" sz="1800" b="1" dirty="0"/>
              <a:t>from Graph 2  </a:t>
            </a:r>
            <a:endParaRPr lang="th-TH" sz="1800" b="1" baseline="30000" dirty="0"/>
          </a:p>
        </p:txBody>
      </p:sp>
      <p:sp>
        <p:nvSpPr>
          <p:cNvPr id="27" name="Line 16">
            <a:extLst>
              <a:ext uri="{FF2B5EF4-FFF2-40B4-BE49-F238E27FC236}">
                <a16:creationId xmlns:a16="http://schemas.microsoft.com/office/drawing/2014/main" id="{D8C621A9-D87A-4B4E-9AA0-2C9C6338B36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9738" y="35496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83B825B8-F032-43FD-9702-AD4C8D1B3067}"/>
              </a:ext>
            </a:extLst>
          </p:cNvPr>
          <p:cNvSpPr txBox="1">
            <a:spLocks noChangeArrowheads="1"/>
          </p:cNvSpPr>
          <p:nvPr/>
        </p:nvSpPr>
        <p:spPr>
          <a:xfrm>
            <a:off x="3657600" y="3475038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AD</a:t>
            </a:r>
            <a:r>
              <a:rPr lang="en-US" sz="2000" dirty="0"/>
              <a:t> shifts to the right from </a:t>
            </a:r>
            <a:r>
              <a:rPr lang="en-US" sz="2000" dirty="0">
                <a:solidFill>
                  <a:srgbClr val="FF0000"/>
                </a:solidFill>
              </a:rPr>
              <a:t>AD</a:t>
            </a:r>
            <a:r>
              <a:rPr lang="en-US" sz="2000" baseline="-25000" dirty="0">
                <a:solidFill>
                  <a:srgbClr val="FF0000"/>
                </a:solidFill>
              </a:rPr>
              <a:t>0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</a:t>
            </a:r>
            <a:r>
              <a:rPr lang="en-US" sz="2000" dirty="0">
                <a:solidFill>
                  <a:srgbClr val="FF0000"/>
                </a:solidFill>
              </a:rPr>
              <a:t>AD</a:t>
            </a:r>
            <a:r>
              <a:rPr lang="en-US" sz="2000" baseline="-25000" dirty="0">
                <a:solidFill>
                  <a:srgbClr val="FF0000"/>
                </a:solidFill>
              </a:rPr>
              <a:t>1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2FFFF4DD-0A54-40E2-8463-A86ED3CF3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461327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0" name="Rectangle 2">
            <a:extLst>
              <a:ext uri="{FF2B5EF4-FFF2-40B4-BE49-F238E27FC236}">
                <a16:creationId xmlns:a16="http://schemas.microsoft.com/office/drawing/2014/main" id="{582524DD-91E8-4F78-A8B8-4E4C8273003D}"/>
              </a:ext>
            </a:extLst>
          </p:cNvPr>
          <p:cNvSpPr txBox="1">
            <a:spLocks noChangeArrowheads="1"/>
          </p:cNvSpPr>
          <p:nvPr/>
        </p:nvSpPr>
        <p:spPr>
          <a:xfrm>
            <a:off x="2282825" y="4443413"/>
            <a:ext cx="2689225" cy="490537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In short run (Graph 3)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823A68C1-D100-44EF-B624-0154D30631D4}"/>
              </a:ext>
            </a:extLst>
          </p:cNvPr>
          <p:cNvSpPr txBox="1">
            <a:spLocks noChangeArrowheads="1"/>
          </p:cNvSpPr>
          <p:nvPr/>
        </p:nvSpPr>
        <p:spPr>
          <a:xfrm>
            <a:off x="5259388" y="4456113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</a:t>
            </a:r>
            <a:endParaRPr lang="th-TH" sz="2000" b="1" baseline="30000" dirty="0"/>
          </a:p>
        </p:txBody>
      </p:sp>
      <p:sp>
        <p:nvSpPr>
          <p:cNvPr id="32" name="Line 16">
            <a:extLst>
              <a:ext uri="{FF2B5EF4-FFF2-40B4-BE49-F238E27FC236}">
                <a16:creationId xmlns:a16="http://schemas.microsoft.com/office/drawing/2014/main" id="{1E6CD455-676F-4766-814E-F784C653D9F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4375" y="45053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Rectangle 2">
            <a:extLst>
              <a:ext uri="{FF2B5EF4-FFF2-40B4-BE49-F238E27FC236}">
                <a16:creationId xmlns:a16="http://schemas.microsoft.com/office/drawing/2014/main" id="{59AF5113-6DEB-4E02-9BAB-06821F4D01FA}"/>
              </a:ext>
            </a:extLst>
          </p:cNvPr>
          <p:cNvSpPr txBox="1">
            <a:spLocks noChangeArrowheads="1"/>
          </p:cNvSpPr>
          <p:nvPr/>
        </p:nvSpPr>
        <p:spPr>
          <a:xfrm>
            <a:off x="6286500" y="4476750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</a:t>
            </a:r>
            <a:endParaRPr lang="th-TH" sz="2000" b="1" baseline="30000" dirty="0"/>
          </a:p>
        </p:txBody>
      </p:sp>
      <p:sp>
        <p:nvSpPr>
          <p:cNvPr id="35" name="Line 16">
            <a:extLst>
              <a:ext uri="{FF2B5EF4-FFF2-40B4-BE49-F238E27FC236}">
                <a16:creationId xmlns:a16="http://schemas.microsoft.com/office/drawing/2014/main" id="{A7C54EBB-0C2C-4B12-9978-15FD4A5F74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97663" y="4479925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Right Arrow 35">
            <a:extLst>
              <a:ext uri="{FF2B5EF4-FFF2-40B4-BE49-F238E27FC236}">
                <a16:creationId xmlns:a16="http://schemas.microsoft.com/office/drawing/2014/main" id="{4516B2A1-78F9-48BB-B494-6B358034C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54102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7" name="Rectangle 2">
            <a:extLst>
              <a:ext uri="{FF2B5EF4-FFF2-40B4-BE49-F238E27FC236}">
                <a16:creationId xmlns:a16="http://schemas.microsoft.com/office/drawing/2014/main" id="{04CB5652-D370-4D69-95FB-36878644393F}"/>
              </a:ext>
            </a:extLst>
          </p:cNvPr>
          <p:cNvSpPr txBox="1">
            <a:spLocks noChangeArrowheads="1"/>
          </p:cNvSpPr>
          <p:nvPr/>
        </p:nvSpPr>
        <p:spPr>
          <a:xfrm>
            <a:off x="2312988" y="5240338"/>
            <a:ext cx="2689225" cy="4921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In long run (Graph 4)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38" name="Rectangle 2">
            <a:extLst>
              <a:ext uri="{FF2B5EF4-FFF2-40B4-BE49-F238E27FC236}">
                <a16:creationId xmlns:a16="http://schemas.microsoft.com/office/drawing/2014/main" id="{4C378A62-0A3C-459D-8CA8-D430356E7E11}"/>
              </a:ext>
            </a:extLst>
          </p:cNvPr>
          <p:cNvSpPr txBox="1">
            <a:spLocks noChangeArrowheads="1"/>
          </p:cNvSpPr>
          <p:nvPr/>
        </p:nvSpPr>
        <p:spPr>
          <a:xfrm>
            <a:off x="5240338" y="5281613"/>
            <a:ext cx="79057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</a:t>
            </a:r>
            <a:endParaRPr lang="th-TH" sz="2000" b="1" baseline="30000" dirty="0"/>
          </a:p>
        </p:txBody>
      </p:sp>
      <p:sp>
        <p:nvSpPr>
          <p:cNvPr id="39" name="Line 16">
            <a:extLst>
              <a:ext uri="{FF2B5EF4-FFF2-40B4-BE49-F238E27FC236}">
                <a16:creationId xmlns:a16="http://schemas.microsoft.com/office/drawing/2014/main" id="{2BC9A6F6-BB65-4107-A7A1-54DDCFCC39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4375" y="53340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Rectangle 2">
            <a:extLst>
              <a:ext uri="{FF2B5EF4-FFF2-40B4-BE49-F238E27FC236}">
                <a16:creationId xmlns:a16="http://schemas.microsoft.com/office/drawing/2014/main" id="{9637AB2F-97F1-43A5-B64C-88F91CE35DBB}"/>
              </a:ext>
            </a:extLst>
          </p:cNvPr>
          <p:cNvSpPr txBox="1">
            <a:spLocks noChangeArrowheads="1"/>
          </p:cNvSpPr>
          <p:nvPr/>
        </p:nvSpPr>
        <p:spPr>
          <a:xfrm>
            <a:off x="6326188" y="5281613"/>
            <a:ext cx="258921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Y does not change</a:t>
            </a:r>
            <a:endParaRPr lang="th-TH" sz="2000" b="1" baseline="30000" dirty="0"/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F3E977EA-6F11-44C9-9636-E2094AB5C1A7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914400"/>
            <a:ext cx="76200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 err="1">
                <a:solidFill>
                  <a:schemeClr val="accent2"/>
                </a:solidFill>
              </a:rPr>
              <a:t>M</a:t>
            </a:r>
            <a:r>
              <a:rPr lang="en-US" sz="2000" b="1" baseline="30000" dirty="0" err="1">
                <a:solidFill>
                  <a:schemeClr val="accent2"/>
                </a:solidFill>
              </a:rPr>
              <a:t>s</a:t>
            </a:r>
            <a:r>
              <a:rPr lang="en-US" sz="2000" dirty="0"/>
              <a:t> </a:t>
            </a:r>
            <a:endParaRPr lang="th-TH" sz="2000" baseline="30000" dirty="0"/>
          </a:p>
        </p:txBody>
      </p:sp>
      <p:sp>
        <p:nvSpPr>
          <p:cNvPr id="48" name="Line 16">
            <a:extLst>
              <a:ext uri="{FF2B5EF4-FFF2-40B4-BE49-F238E27FC236}">
                <a16:creationId xmlns:a16="http://schemas.microsoft.com/office/drawing/2014/main" id="{96D6C889-3B28-40D6-B859-8E784F5A57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97088" y="9906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Right Arrow 48">
            <a:extLst>
              <a:ext uri="{FF2B5EF4-FFF2-40B4-BE49-F238E27FC236}">
                <a16:creationId xmlns:a16="http://schemas.microsoft.com/office/drawing/2014/main" id="{38B41346-1C68-4B69-9846-843CD1C24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0938" y="9906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0" name="Rectangle 2">
            <a:extLst>
              <a:ext uri="{FF2B5EF4-FFF2-40B4-BE49-F238E27FC236}">
                <a16:creationId xmlns:a16="http://schemas.microsoft.com/office/drawing/2014/main" id="{9CCEB590-DFFC-46E6-A65D-9E17A6B89F50}"/>
              </a:ext>
            </a:extLst>
          </p:cNvPr>
          <p:cNvSpPr txBox="1">
            <a:spLocks noChangeArrowheads="1"/>
          </p:cNvSpPr>
          <p:nvPr/>
        </p:nvSpPr>
        <p:spPr>
          <a:xfrm>
            <a:off x="2801938" y="914400"/>
            <a:ext cx="2684462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 err="1"/>
              <a:t>M</a:t>
            </a:r>
            <a:r>
              <a:rPr lang="en-US" sz="2000" baseline="30000" dirty="0" err="1"/>
              <a:t>s</a:t>
            </a:r>
            <a:r>
              <a:rPr lang="en-US" sz="2000" baseline="30000" dirty="0"/>
              <a:t> </a:t>
            </a:r>
            <a:r>
              <a:rPr lang="en-US" sz="2000" dirty="0"/>
              <a:t>shifts to the right </a:t>
            </a:r>
            <a:endParaRPr lang="th-TH" sz="2000" baseline="30000" dirty="0"/>
          </a:p>
        </p:txBody>
      </p:sp>
      <p:sp>
        <p:nvSpPr>
          <p:cNvPr id="51" name="Right Arrow 50">
            <a:extLst>
              <a:ext uri="{FF2B5EF4-FFF2-40B4-BE49-F238E27FC236}">
                <a16:creationId xmlns:a16="http://schemas.microsoft.com/office/drawing/2014/main" id="{BF1D3905-C76D-4409-B4D5-C94904B91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9588" y="105886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2" name="Rectangle 2">
            <a:extLst>
              <a:ext uri="{FF2B5EF4-FFF2-40B4-BE49-F238E27FC236}">
                <a16:creationId xmlns:a16="http://schemas.microsoft.com/office/drawing/2014/main" id="{981D83D4-5D6D-4A1E-9E5C-AE07833714B9}"/>
              </a:ext>
            </a:extLst>
          </p:cNvPr>
          <p:cNvSpPr txBox="1">
            <a:spLocks noChangeArrowheads="1"/>
          </p:cNvSpPr>
          <p:nvPr/>
        </p:nvSpPr>
        <p:spPr>
          <a:xfrm>
            <a:off x="6038850" y="906463"/>
            <a:ext cx="1771650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r     = 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A</a:t>
            </a:r>
            <a:r>
              <a:rPr lang="en-US" sz="2000" dirty="0" err="1">
                <a:solidFill>
                  <a:schemeClr val="accent2"/>
                </a:solidFill>
              </a:rPr>
              <a:t>r</a:t>
            </a:r>
            <a:r>
              <a:rPr lang="en-US" sz="2000" baseline="-25000" dirty="0" err="1">
                <a:solidFill>
                  <a:schemeClr val="accent2"/>
                </a:solidFill>
              </a:rPr>
              <a:t>B</a:t>
            </a:r>
            <a:endParaRPr lang="th-TH" sz="2000" baseline="-25000" dirty="0">
              <a:solidFill>
                <a:schemeClr val="accent2"/>
              </a:solidFill>
            </a:endParaRPr>
          </a:p>
        </p:txBody>
      </p:sp>
      <p:sp>
        <p:nvSpPr>
          <p:cNvPr id="53" name="Line 15">
            <a:extLst>
              <a:ext uri="{FF2B5EF4-FFF2-40B4-BE49-F238E27FC236}">
                <a16:creationId xmlns:a16="http://schemas.microsoft.com/office/drawing/2014/main" id="{615CB85E-6371-4472-BFB8-34ABF4B28463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6188" y="9509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Line 15">
            <a:extLst>
              <a:ext uri="{FF2B5EF4-FFF2-40B4-BE49-F238E27FC236}">
                <a16:creationId xmlns:a16="http://schemas.microsoft.com/office/drawing/2014/main" id="{15E1794E-F9BD-48BF-A639-273B2AC6205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0963" y="23479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6" grpId="0" build="p" animBg="1"/>
      <p:bldP spid="17" grpId="0" build="p" animBg="1"/>
      <p:bldP spid="19" grpId="0" build="p" animBg="1"/>
      <p:bldP spid="20" grpId="0" animBg="1"/>
      <p:bldP spid="21" grpId="0" build="p" animBg="1"/>
      <p:bldP spid="23" grpId="0" build="p" animBg="1"/>
      <p:bldP spid="26" grpId="0" build="p" animBg="1"/>
      <p:bldP spid="28" grpId="0" build="p" animBg="1"/>
      <p:bldP spid="29" grpId="0" animBg="1"/>
      <p:bldP spid="30" grpId="0" build="p" animBg="1"/>
      <p:bldP spid="31" grpId="0" build="p" animBg="1"/>
      <p:bldP spid="34" grpId="0" build="p" animBg="1"/>
      <p:bldP spid="36" grpId="0" animBg="1"/>
      <p:bldP spid="37" grpId="0" build="p" animBg="1"/>
      <p:bldP spid="38" grpId="0" build="p" animBg="1"/>
      <p:bldP spid="40" grpId="0" build="p" animBg="1"/>
      <p:bldP spid="47" grpId="0" build="p" animBg="1"/>
      <p:bldP spid="49" grpId="0" animBg="1"/>
      <p:bldP spid="50" grpId="0" animBg="1"/>
      <p:bldP spid="51" grpId="0" animBg="1"/>
      <p:bldP spid="5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>
            <a:extLst>
              <a:ext uri="{FF2B5EF4-FFF2-40B4-BE49-F238E27FC236}">
                <a16:creationId xmlns:a16="http://schemas.microsoft.com/office/drawing/2014/main" id="{34F672BA-89FA-4ECA-A419-912DBD7964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59A7A90-0A29-4690-9A05-1F77CD5F9975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41987" name="Rectangle 6">
            <a:extLst>
              <a:ext uri="{FF2B5EF4-FFF2-40B4-BE49-F238E27FC236}">
                <a16:creationId xmlns:a16="http://schemas.microsoft.com/office/drawing/2014/main" id="{752912BA-F688-4886-B453-42B6794CC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425" y="152400"/>
            <a:ext cx="5867400" cy="5238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monetary policy</a:t>
            </a:r>
            <a:endParaRPr lang="th-TH" altLang="en-US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41988" name="Rectangle 6">
            <a:extLst>
              <a:ext uri="{FF2B5EF4-FFF2-40B4-BE49-F238E27FC236}">
                <a16:creationId xmlns:a16="http://schemas.microsoft.com/office/drawing/2014/main" id="{C3DED9F5-E50A-4D54-807B-CE3C3BB67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828675"/>
            <a:ext cx="6550025" cy="46196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80008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Explanation of adjustment in the short run</a:t>
            </a:r>
            <a:endParaRPr lang="th-TH" altLang="en-US" sz="2400" b="1">
              <a:solidFill>
                <a:srgbClr val="80008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CB63D9-2D0C-4588-89F9-6EC5DD849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425" y="1625600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EB10CB6-A7F0-403A-A751-F15A76BF9364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625600"/>
            <a:ext cx="1524000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</a:t>
            </a:r>
            <a:r>
              <a:rPr lang="en-US" sz="2000" b="1" dirty="0" err="1">
                <a:solidFill>
                  <a:schemeClr val="accent2"/>
                </a:solidFill>
              </a:rPr>
              <a:t>M</a:t>
            </a:r>
            <a:r>
              <a:rPr lang="en-US" sz="2000" b="1" baseline="30000" dirty="0" err="1">
                <a:solidFill>
                  <a:schemeClr val="accent2"/>
                </a:solidFill>
              </a:rPr>
              <a:t>s</a:t>
            </a:r>
            <a:r>
              <a:rPr lang="en-US" sz="2000" dirty="0"/>
              <a:t> </a:t>
            </a:r>
            <a:endParaRPr lang="th-TH" sz="2000" baseline="30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 </a:t>
            </a:r>
            <a:endParaRPr lang="th-TH" sz="1800" b="1" baseline="30000" dirty="0"/>
          </a:p>
        </p:txBody>
      </p:sp>
      <p:sp>
        <p:nvSpPr>
          <p:cNvPr id="8" name="Line 16">
            <a:extLst>
              <a:ext uri="{FF2B5EF4-FFF2-40B4-BE49-F238E27FC236}">
                <a16:creationId xmlns:a16="http://schemas.microsoft.com/office/drawing/2014/main" id="{DF229023-4229-4B87-A62B-9503E6482C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32000" y="16525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41034B8-34BE-490E-9E29-F2C6D96D60D1}"/>
              </a:ext>
            </a:extLst>
          </p:cNvPr>
          <p:cNvSpPr txBox="1">
            <a:spLocks noChangeArrowheads="1"/>
          </p:cNvSpPr>
          <p:nvPr/>
        </p:nvSpPr>
        <p:spPr>
          <a:xfrm>
            <a:off x="2439988" y="1625600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AD</a:t>
            </a:r>
            <a:r>
              <a:rPr lang="en-US" sz="2000" dirty="0"/>
              <a:t> shifts to the right (level of shift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 </a:t>
            </a:r>
            <a:r>
              <a:rPr lang="en-US" sz="2000" dirty="0"/>
              <a:t>) </a:t>
            </a:r>
            <a:endParaRPr lang="th-TH" sz="2000" baseline="-25000" dirty="0">
              <a:solidFill>
                <a:srgbClr val="FF0000"/>
              </a:solidFill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E6D1F968-508C-4268-BA4B-220C909C9F39}"/>
              </a:ext>
            </a:extLst>
          </p:cNvPr>
          <p:cNvSpPr txBox="1">
            <a:spLocks noChangeArrowheads="1"/>
          </p:cNvSpPr>
          <p:nvPr/>
        </p:nvSpPr>
        <p:spPr>
          <a:xfrm>
            <a:off x="5334000" y="1628775"/>
            <a:ext cx="2628900" cy="75882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>
                <a:solidFill>
                  <a:schemeClr val="accent2"/>
                </a:solidFill>
              </a:rPr>
              <a:t>At each level of price Y    = 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C</a:t>
            </a:r>
            <a:r>
              <a:rPr lang="en-US" sz="2000" b="1" dirty="0">
                <a:solidFill>
                  <a:schemeClr val="accent2"/>
                </a:solidFill>
              </a:rPr>
              <a:t>Y</a:t>
            </a:r>
            <a:r>
              <a:rPr lang="en-US" sz="2000" b="1" baseline="-25000" dirty="0">
                <a:solidFill>
                  <a:schemeClr val="accent2"/>
                </a:solidFill>
              </a:rPr>
              <a:t>D</a:t>
            </a:r>
            <a:r>
              <a:rPr lang="en-US" sz="2000" dirty="0">
                <a:solidFill>
                  <a:schemeClr val="accent2"/>
                </a:solidFill>
              </a:rPr>
              <a:t>    </a:t>
            </a:r>
            <a:endParaRPr lang="th-TH" sz="2000" baseline="-25000" dirty="0"/>
          </a:p>
        </p:txBody>
      </p:sp>
      <p:sp>
        <p:nvSpPr>
          <p:cNvPr id="11" name="Line 16">
            <a:extLst>
              <a:ext uri="{FF2B5EF4-FFF2-40B4-BE49-F238E27FC236}">
                <a16:creationId xmlns:a16="http://schemas.microsoft.com/office/drawing/2014/main" id="{7CBF372E-287E-4709-B4AC-9C0486181B8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15000" y="1957388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3CD728-4569-4E7C-9BA4-5E7C7C3BD2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657475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FB061ADF-683C-43ED-A825-A11714E5306F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2657475"/>
            <a:ext cx="15240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At old level of price </a:t>
            </a:r>
            <a:r>
              <a:rPr lang="en-US" sz="1800" b="1" dirty="0">
                <a:solidFill>
                  <a:schemeClr val="accent2"/>
                </a:solidFill>
              </a:rPr>
              <a:t>P</a:t>
            </a:r>
            <a:r>
              <a:rPr lang="en-US" sz="1800" b="1" baseline="-25000" dirty="0">
                <a:solidFill>
                  <a:schemeClr val="accent2"/>
                </a:solidFill>
              </a:rPr>
              <a:t>0</a:t>
            </a:r>
            <a:endParaRPr lang="th-TH" sz="1800" baseline="30000" dirty="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CA633B1-BA35-470E-AB21-D500029E4BE4}"/>
              </a:ext>
            </a:extLst>
          </p:cNvPr>
          <p:cNvSpPr txBox="1">
            <a:spLocks noChangeArrowheads="1"/>
          </p:cNvSpPr>
          <p:nvPr/>
        </p:nvSpPr>
        <p:spPr>
          <a:xfrm>
            <a:off x="2419350" y="2632075"/>
            <a:ext cx="1204913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AD &gt; AS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BE3D7EE6-ED6B-4734-B442-6DE1FAFBA5A7}"/>
              </a:ext>
            </a:extLst>
          </p:cNvPr>
          <p:cNvSpPr txBox="1">
            <a:spLocks noChangeArrowheads="1"/>
          </p:cNvSpPr>
          <p:nvPr/>
        </p:nvSpPr>
        <p:spPr>
          <a:xfrm>
            <a:off x="3825875" y="2646363"/>
            <a:ext cx="1598613" cy="706437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Excess D. for output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8C8589B1-FADB-45FE-A896-9D2D54A79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7675" y="27701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850BD96D-CE54-4855-AD62-C10227B7EB9B}"/>
              </a:ext>
            </a:extLst>
          </p:cNvPr>
          <p:cNvSpPr txBox="1">
            <a:spLocks noChangeArrowheads="1"/>
          </p:cNvSpPr>
          <p:nvPr/>
        </p:nvSpPr>
        <p:spPr>
          <a:xfrm>
            <a:off x="5857875" y="2617788"/>
            <a:ext cx="3057525" cy="4572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P    from  P</a:t>
            </a:r>
            <a:r>
              <a:rPr lang="en-US" sz="2000" b="1" baseline="-25000" dirty="0">
                <a:solidFill>
                  <a:schemeClr val="accent2"/>
                </a:solidFill>
              </a:rPr>
              <a:t>0</a:t>
            </a:r>
            <a:r>
              <a:rPr lang="en-US" sz="2000" baseline="30000" dirty="0"/>
              <a:t> </a:t>
            </a:r>
            <a:r>
              <a:rPr lang="en-US" sz="2000" dirty="0"/>
              <a:t> </a:t>
            </a:r>
            <a:r>
              <a:rPr lang="en-US" sz="2000" b="1" dirty="0">
                <a:solidFill>
                  <a:schemeClr val="accent2"/>
                </a:solidFill>
              </a:rPr>
              <a:t>to P</a:t>
            </a:r>
            <a:r>
              <a:rPr lang="en-US" sz="2000" b="1" baseline="-25000" dirty="0">
                <a:solidFill>
                  <a:schemeClr val="accent2"/>
                </a:solidFill>
              </a:rPr>
              <a:t>1   </a:t>
            </a:r>
            <a:endParaRPr lang="th-TH" sz="2000" baseline="30000" dirty="0"/>
          </a:p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    </a:t>
            </a:r>
            <a:endParaRPr lang="th-TH" sz="2000" b="1" baseline="30000" dirty="0"/>
          </a:p>
        </p:txBody>
      </p:sp>
      <p:sp>
        <p:nvSpPr>
          <p:cNvPr id="20" name="Line 16">
            <a:extLst>
              <a:ext uri="{FF2B5EF4-FFF2-40B4-BE49-F238E27FC236}">
                <a16:creationId xmlns:a16="http://schemas.microsoft.com/office/drawing/2014/main" id="{BECE4214-BFC4-4D4D-9A44-503AB06C2FB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8400" y="26463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964C9F-26B0-41C6-B5B8-B58F433D7A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3657600"/>
            <a:ext cx="688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F8804374-7EC6-4124-884D-B5791DCCCB3B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657600"/>
            <a:ext cx="11430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In IS-LM model</a:t>
            </a:r>
            <a:endParaRPr lang="th-TH" sz="1800" baseline="30000" dirty="0"/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C46543AF-1E2D-4C10-890F-53FFD5F3FC45}"/>
              </a:ext>
            </a:extLst>
          </p:cNvPr>
          <p:cNvSpPr txBox="1">
            <a:spLocks noChangeArrowheads="1"/>
          </p:cNvSpPr>
          <p:nvPr/>
        </p:nvSpPr>
        <p:spPr>
          <a:xfrm>
            <a:off x="1905000" y="3657600"/>
            <a:ext cx="1314450" cy="461963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P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24" name="Line 16">
            <a:extLst>
              <a:ext uri="{FF2B5EF4-FFF2-40B4-BE49-F238E27FC236}">
                <a16:creationId xmlns:a16="http://schemas.microsoft.com/office/drawing/2014/main" id="{3243CD72-836D-4112-A65C-63DADAFE7C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95613" y="371316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E8B0298C-703E-45CF-A786-8B678D1886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188" y="3794125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86610B40-2613-4C09-82D7-34CF8C3BC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8538" y="3757613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9" name="Text Box 6">
            <a:extLst>
              <a:ext uri="{FF2B5EF4-FFF2-40B4-BE49-F238E27FC236}">
                <a16:creationId xmlns:a16="http://schemas.microsoft.com/office/drawing/2014/main" id="{05398F36-3241-4041-B721-56CCBA3C6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0163" y="3657600"/>
            <a:ext cx="646112" cy="52228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r</a:t>
            </a:r>
            <a:endParaRPr lang="en-US" altLang="en-US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0" name="Line 16">
            <a:extLst>
              <a:ext uri="{FF2B5EF4-FFF2-40B4-BE49-F238E27FC236}">
                <a16:creationId xmlns:a16="http://schemas.microsoft.com/office/drawing/2014/main" id="{9FE9333B-4809-4DF4-9D10-7B0C9AC1463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38788" y="37401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2C26BF36-1487-4A64-9763-C40061659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3425" y="381158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80EC9754-6A46-4428-B963-E4CC82175C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825" y="3516313"/>
            <a:ext cx="1473200" cy="10160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cs typeface="Angsana New" panose="02020603050405020304" pitchFamily="18" charset="-34"/>
              </a:rPr>
              <a:t>LM shifts left from 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LM</a:t>
            </a:r>
            <a:r>
              <a:rPr lang="en-US" altLang="en-US" sz="2000" b="1" baseline="-25000">
                <a:solidFill>
                  <a:schemeClr val="accent2"/>
                </a:solidFill>
                <a:cs typeface="Angsana New" panose="02020603050405020304" pitchFamily="18" charset="-34"/>
              </a:rPr>
              <a:t>1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000" b="1">
                <a:cs typeface="Angsana New" panose="02020603050405020304" pitchFamily="18" charset="-34"/>
              </a:rPr>
              <a:t>to</a:t>
            </a:r>
            <a:r>
              <a:rPr lang="en-US" altLang="en-US" sz="2000" b="1">
                <a:solidFill>
                  <a:schemeClr val="accent2"/>
                </a:solidFill>
                <a:cs typeface="Angsana New" panose="02020603050405020304" pitchFamily="18" charset="-34"/>
              </a:rPr>
              <a:t> LM</a:t>
            </a:r>
            <a:r>
              <a:rPr lang="en-US" altLang="en-US" sz="2000" b="1" baseline="-25000">
                <a:solidFill>
                  <a:schemeClr val="accent2"/>
                </a:solidFill>
                <a:cs typeface="Angsana New" panose="02020603050405020304" pitchFamily="18" charset="-34"/>
              </a:rPr>
              <a:t>2</a:t>
            </a:r>
            <a:endParaRPr lang="en-US" altLang="en-US" sz="2000" b="1" baseline="30000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28C19A74-6FED-4BBD-937C-DA5BA6528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66025" y="3767138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88D316E3-605B-4E40-B97D-7BF685F05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5" y="3649663"/>
            <a:ext cx="1147763" cy="4318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 b="1">
                <a:solidFill>
                  <a:schemeClr val="accent2"/>
                </a:solidFill>
                <a:cs typeface="Angsana New" panose="02020603050405020304" pitchFamily="18" charset="-34"/>
              </a:rPr>
              <a:t>Y   a bit</a:t>
            </a:r>
          </a:p>
        </p:txBody>
      </p:sp>
      <p:sp>
        <p:nvSpPr>
          <p:cNvPr id="35" name="Line 15">
            <a:extLst>
              <a:ext uri="{FF2B5EF4-FFF2-40B4-BE49-F238E27FC236}">
                <a16:creationId xmlns:a16="http://schemas.microsoft.com/office/drawing/2014/main" id="{AE4738BB-6D18-4E42-85A6-63A1AC4CAFFC}"/>
              </a:ext>
            </a:extLst>
          </p:cNvPr>
          <p:cNvSpPr>
            <a:spLocks noChangeShapeType="1"/>
          </p:cNvSpPr>
          <p:nvPr/>
        </p:nvSpPr>
        <p:spPr bwMode="auto">
          <a:xfrm>
            <a:off x="8353425" y="3641725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79606C4-8E84-4EAD-9DC2-95BA6AE6E35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20293" y="3608405"/>
            <a:ext cx="1022463" cy="793679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hangingPunct="1">
              <a:defRPr/>
            </a:pPr>
            <a:r>
              <a:rPr lang="th-TH">
                <a:noFill/>
              </a:rPr>
              <a:t> </a:t>
            </a:r>
          </a:p>
        </p:txBody>
      </p:sp>
      <p:sp>
        <p:nvSpPr>
          <p:cNvPr id="27" name="Line 15">
            <a:extLst>
              <a:ext uri="{FF2B5EF4-FFF2-40B4-BE49-F238E27FC236}">
                <a16:creationId xmlns:a16="http://schemas.microsoft.com/office/drawing/2014/main" id="{4CCA98D3-D294-4106-8EBB-D7FE4AB58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3700463"/>
            <a:ext cx="0" cy="419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1" name="Rectangle 38">
            <a:extLst>
              <a:ext uri="{FF2B5EF4-FFF2-40B4-BE49-F238E27FC236}">
                <a16:creationId xmlns:a16="http://schemas.microsoft.com/office/drawing/2014/main" id="{18C56E5C-306A-4A7A-BA03-E3EB19E42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4648200"/>
            <a:ext cx="615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en-US" sz="2400"/>
              <a:t>.</a:t>
            </a:r>
            <a:endParaRPr lang="th-TH" altLang="en-US" sz="2400"/>
          </a:p>
        </p:txBody>
      </p:sp>
      <p:sp>
        <p:nvSpPr>
          <p:cNvPr id="41" name="Rectangle 2">
            <a:extLst>
              <a:ext uri="{FF2B5EF4-FFF2-40B4-BE49-F238E27FC236}">
                <a16:creationId xmlns:a16="http://schemas.microsoft.com/office/drawing/2014/main" id="{23EAB7CB-9467-4150-809B-37E308E5A25D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4762500"/>
            <a:ext cx="1371600" cy="695325"/>
          </a:xfrm>
          <a:prstGeom prst="rect">
            <a:avLst/>
          </a:prstGeom>
          <a:solidFill>
            <a:srgbClr val="FFCCFF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dirty="0"/>
              <a:t>In AD-AS model</a:t>
            </a:r>
            <a:endParaRPr lang="th-TH" sz="1800" baseline="30000" dirty="0"/>
          </a:p>
        </p:txBody>
      </p:sp>
      <p:sp>
        <p:nvSpPr>
          <p:cNvPr id="42" name="Rectangle 2">
            <a:extLst>
              <a:ext uri="{FF2B5EF4-FFF2-40B4-BE49-F238E27FC236}">
                <a16:creationId xmlns:a16="http://schemas.microsoft.com/office/drawing/2014/main" id="{BE1EE958-B1FA-4310-B72B-6A5B4951D0CD}"/>
              </a:ext>
            </a:extLst>
          </p:cNvPr>
          <p:cNvSpPr txBox="1">
            <a:spLocks noChangeArrowheads="1"/>
          </p:cNvSpPr>
          <p:nvPr/>
        </p:nvSpPr>
        <p:spPr>
          <a:xfrm>
            <a:off x="2260600" y="4768850"/>
            <a:ext cx="1493838" cy="688975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When AD shifts right </a:t>
            </a:r>
            <a:endParaRPr lang="th-TH" sz="1800" b="1" baseline="30000" dirty="0">
              <a:solidFill>
                <a:schemeClr val="accent2"/>
              </a:solidFill>
            </a:endParaRPr>
          </a:p>
        </p:txBody>
      </p:sp>
      <p:sp>
        <p:nvSpPr>
          <p:cNvPr id="43" name="Right Arrow 42">
            <a:extLst>
              <a:ext uri="{FF2B5EF4-FFF2-40B4-BE49-F238E27FC236}">
                <a16:creationId xmlns:a16="http://schemas.microsoft.com/office/drawing/2014/main" id="{3A005839-27FF-4542-BECF-79B782780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088" y="4876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4" name="Rectangle 2">
            <a:extLst>
              <a:ext uri="{FF2B5EF4-FFF2-40B4-BE49-F238E27FC236}">
                <a16:creationId xmlns:a16="http://schemas.microsoft.com/office/drawing/2014/main" id="{CFDF24BB-C4E2-44DB-8726-F3401DFA2E0A}"/>
              </a:ext>
            </a:extLst>
          </p:cNvPr>
          <p:cNvSpPr txBox="1">
            <a:spLocks noChangeArrowheads="1"/>
          </p:cNvSpPr>
          <p:nvPr/>
        </p:nvSpPr>
        <p:spPr>
          <a:xfrm>
            <a:off x="4262438" y="4749800"/>
            <a:ext cx="4881562" cy="508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Net change in P is P     from P</a:t>
            </a:r>
            <a:r>
              <a:rPr lang="en-US" sz="2000" b="1" baseline="-25000" dirty="0">
                <a:solidFill>
                  <a:schemeClr val="accent2"/>
                </a:solidFill>
              </a:rPr>
              <a:t>0</a:t>
            </a:r>
            <a:r>
              <a:rPr lang="en-US" sz="2000" b="1" dirty="0">
                <a:solidFill>
                  <a:schemeClr val="accent2"/>
                </a:solidFill>
              </a:rPr>
              <a:t> to P</a:t>
            </a:r>
            <a:r>
              <a:rPr lang="en-US" sz="2000" b="1" baseline="-25000" dirty="0">
                <a:solidFill>
                  <a:schemeClr val="accent2"/>
                </a:solidFill>
              </a:rPr>
              <a:t>1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45" name="Line 16">
            <a:extLst>
              <a:ext uri="{FF2B5EF4-FFF2-40B4-BE49-F238E27FC236}">
                <a16:creationId xmlns:a16="http://schemas.microsoft.com/office/drawing/2014/main" id="{DBDE56E3-44C0-4731-AEE7-CFA6D6D4B5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476885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Right Arrow 45">
            <a:extLst>
              <a:ext uri="{FF2B5EF4-FFF2-40B4-BE49-F238E27FC236}">
                <a16:creationId xmlns:a16="http://schemas.microsoft.com/office/drawing/2014/main" id="{CE3CD307-26C9-4E5D-B860-BD0165CA28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5563" y="5638800"/>
            <a:ext cx="228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A9F15C13-7BA4-4E62-82FB-78C034D308ED}"/>
              </a:ext>
            </a:extLst>
          </p:cNvPr>
          <p:cNvSpPr txBox="1">
            <a:spLocks noChangeArrowheads="1"/>
          </p:cNvSpPr>
          <p:nvPr/>
        </p:nvSpPr>
        <p:spPr>
          <a:xfrm>
            <a:off x="4262438" y="5486400"/>
            <a:ext cx="4881562" cy="508000"/>
          </a:xfrm>
          <a:prstGeom prst="rect">
            <a:avLst/>
          </a:prstGeom>
          <a:solidFill>
            <a:srgbClr val="CCFF99"/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9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</a:rPr>
              <a:t>Net change in Y is Y     </a:t>
            </a:r>
            <a:r>
              <a:rPr lang="en-US" sz="2000" b="1">
                <a:solidFill>
                  <a:schemeClr val="accent2"/>
                </a:solidFill>
              </a:rPr>
              <a:t>from Y</a:t>
            </a:r>
            <a:r>
              <a:rPr lang="en-US" sz="2000" b="1" baseline="-25000">
                <a:solidFill>
                  <a:schemeClr val="accent2"/>
                </a:solidFill>
              </a:rPr>
              <a:t>0</a:t>
            </a:r>
            <a:r>
              <a:rPr lang="en-US" sz="2000" b="1">
                <a:solidFill>
                  <a:schemeClr val="accent2"/>
                </a:solidFill>
              </a:rPr>
              <a:t> to Y</a:t>
            </a:r>
            <a:r>
              <a:rPr lang="en-US" sz="2000" b="1" baseline="-25000">
                <a:solidFill>
                  <a:schemeClr val="accent2"/>
                </a:solidFill>
              </a:rPr>
              <a:t>1</a:t>
            </a:r>
            <a:endParaRPr lang="th-TH" sz="2000" b="1" baseline="30000" dirty="0">
              <a:solidFill>
                <a:schemeClr val="accent2"/>
              </a:solidFill>
            </a:endParaRPr>
          </a:p>
        </p:txBody>
      </p:sp>
      <p:sp>
        <p:nvSpPr>
          <p:cNvPr id="48" name="Line 16">
            <a:extLst>
              <a:ext uri="{FF2B5EF4-FFF2-40B4-BE49-F238E27FC236}">
                <a16:creationId xmlns:a16="http://schemas.microsoft.com/office/drawing/2014/main" id="{BE7B334D-164E-4CCB-AC32-358FC62D9C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80225" y="5510213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 nodeType="clickPar">
                      <p:stCondLst>
                        <p:cond delay="indefinite"/>
                      </p:stCondLst>
                      <p:childTnLst>
                        <p:par>
                          <p:cTn id="2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500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 nodeType="clickPar">
                      <p:stCondLst>
                        <p:cond delay="indefinite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 nodeType="clickPar">
                      <p:stCondLst>
                        <p:cond delay="indefinite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 nodeType="clickPar">
                      <p:stCondLst>
                        <p:cond delay="indefinite"/>
                      </p:stCondLst>
                      <p:childTnLst>
                        <p:par>
                          <p:cTn id="2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 nodeType="clickPar">
                      <p:stCondLst>
                        <p:cond delay="indefinite"/>
                      </p:stCondLst>
                      <p:childTnLst>
                        <p:par>
                          <p:cTn id="2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 nodeType="clickPar">
                      <p:stCondLst>
                        <p:cond delay="indefinite"/>
                      </p:stCondLst>
                      <p:childTnLst>
                        <p:par>
                          <p:cTn id="2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9" grpId="0" build="p" animBg="1"/>
      <p:bldP spid="10" grpId="0" build="p" animBg="1"/>
      <p:bldP spid="14" grpId="0"/>
      <p:bldP spid="15" grpId="0" build="p" animBg="1"/>
      <p:bldP spid="16" grpId="0" build="p" animBg="1"/>
      <p:bldP spid="17" grpId="0" build="p" animBg="1"/>
      <p:bldP spid="18" grpId="0" animBg="1"/>
      <p:bldP spid="19" grpId="0" build="p" animBg="1"/>
      <p:bldP spid="21" grpId="0"/>
      <p:bldP spid="22" grpId="0" build="p" animBg="1"/>
      <p:bldP spid="23" grpId="0" build="p" animBg="1"/>
      <p:bldP spid="25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41" grpId="0" build="p" animBg="1"/>
      <p:bldP spid="42" grpId="0" build="p" animBg="1"/>
      <p:bldP spid="43" grpId="0" animBg="1"/>
      <p:bldP spid="44" grpId="0" build="p" animBg="1"/>
      <p:bldP spid="46" grpId="0" animBg="1"/>
      <p:bldP spid="47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8A4E0A79-C9BF-46A0-88E5-9E2BCD9B2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/>
              <a:t>Slope of SRAS and effects from AD shocks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43011" name="Rectangle 3">
            <a:extLst>
              <a:ext uri="{FF2B5EF4-FFF2-40B4-BE49-F238E27FC236}">
                <a16:creationId xmlns:a16="http://schemas.microsoft.com/office/drawing/2014/main" id="{EEBAA63A-AA36-435F-A7AD-F34E47D83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3012" name="Line 7">
            <a:extLst>
              <a:ext uri="{FF2B5EF4-FFF2-40B4-BE49-F238E27FC236}">
                <a16:creationId xmlns:a16="http://schemas.microsoft.com/office/drawing/2014/main" id="{9BE0CD8E-F174-409A-A8BC-D79DD357F3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2209800"/>
            <a:ext cx="0" cy="3200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3" name="Line 8">
            <a:extLst>
              <a:ext uri="{FF2B5EF4-FFF2-40B4-BE49-F238E27FC236}">
                <a16:creationId xmlns:a16="http://schemas.microsoft.com/office/drawing/2014/main" id="{3B7143C3-276E-429B-B3A5-5FC870EF6FC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410200"/>
            <a:ext cx="4495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05" name="Text Box 9">
            <a:extLst>
              <a:ext uri="{FF2B5EF4-FFF2-40B4-BE49-F238E27FC236}">
                <a16:creationId xmlns:a16="http://schemas.microsoft.com/office/drawing/2014/main" id="{5D7253E6-125D-4612-B7FD-12C897AA3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648200"/>
            <a:ext cx="4572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200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06" name="Text Box 10">
            <a:extLst>
              <a:ext uri="{FF2B5EF4-FFF2-40B4-BE49-F238E27FC236}">
                <a16:creationId xmlns:a16="http://schemas.microsoft.com/office/drawing/2014/main" id="{93BEA28F-FE95-4BF7-A323-A73656ACA5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</a:t>
            </a:r>
            <a:endParaRPr lang="en-US" b="1" dirty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07" name="Text Box 11">
            <a:extLst>
              <a:ext uri="{FF2B5EF4-FFF2-40B4-BE49-F238E27FC236}">
                <a16:creationId xmlns:a16="http://schemas.microsoft.com/office/drawing/2014/main" id="{3476E86E-244B-416B-88EE-C4054D251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3017" name="Line 12">
            <a:extLst>
              <a:ext uri="{FF2B5EF4-FFF2-40B4-BE49-F238E27FC236}">
                <a16:creationId xmlns:a16="http://schemas.microsoft.com/office/drawing/2014/main" id="{AB5D39A4-0426-436B-9F0D-4F994139BA9D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21336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8" name="Arc 13">
            <a:extLst>
              <a:ext uri="{FF2B5EF4-FFF2-40B4-BE49-F238E27FC236}">
                <a16:creationId xmlns:a16="http://schemas.microsoft.com/office/drawing/2014/main" id="{CE458FC6-E137-4F6C-BC4D-9F26D6AAF5C5}"/>
              </a:ext>
            </a:extLst>
          </p:cNvPr>
          <p:cNvSpPr>
            <a:spLocks/>
          </p:cNvSpPr>
          <p:nvPr/>
        </p:nvSpPr>
        <p:spPr bwMode="auto">
          <a:xfrm flipV="1">
            <a:off x="2667000" y="3124200"/>
            <a:ext cx="3124200" cy="19050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Line 17">
            <a:extLst>
              <a:ext uri="{FF2B5EF4-FFF2-40B4-BE49-F238E27FC236}">
                <a16:creationId xmlns:a16="http://schemas.microsoft.com/office/drawing/2014/main" id="{84D7D12E-76B1-42F1-99AB-615EBC6E6E3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495800"/>
            <a:ext cx="2514600" cy="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20" name="Line 19">
            <a:extLst>
              <a:ext uri="{FF2B5EF4-FFF2-40B4-BE49-F238E27FC236}">
                <a16:creationId xmlns:a16="http://schemas.microsoft.com/office/drawing/2014/main" id="{8A262E63-7553-4AEC-9D09-220ED26824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876800"/>
            <a:ext cx="1371600" cy="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21" name="Line 20">
            <a:extLst>
              <a:ext uri="{FF2B5EF4-FFF2-40B4-BE49-F238E27FC236}">
                <a16:creationId xmlns:a16="http://schemas.microsoft.com/office/drawing/2014/main" id="{B98AAC64-4CD4-470A-8062-B00E4DF4192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4484688"/>
            <a:ext cx="0" cy="91440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22" name="Line 22">
            <a:extLst>
              <a:ext uri="{FF2B5EF4-FFF2-40B4-BE49-F238E27FC236}">
                <a16:creationId xmlns:a16="http://schemas.microsoft.com/office/drawing/2014/main" id="{33D0D5CC-19A7-4E9C-8B51-B04900234B60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4953000"/>
            <a:ext cx="0" cy="45720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919" name="Text Box 23">
            <a:extLst>
              <a:ext uri="{FF2B5EF4-FFF2-40B4-BE49-F238E27FC236}">
                <a16:creationId xmlns:a16="http://schemas.microsoft.com/office/drawing/2014/main" id="{4A7AA68E-855F-4633-975E-8CF6540B1B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419600"/>
            <a:ext cx="4572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rgbClr val="7030A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200" b="1" baseline="-25000" dirty="0">
                <a:solidFill>
                  <a:srgbClr val="7030A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0" name="Text Box 24">
            <a:extLst>
              <a:ext uri="{FF2B5EF4-FFF2-40B4-BE49-F238E27FC236}">
                <a16:creationId xmlns:a16="http://schemas.microsoft.com/office/drawing/2014/main" id="{2ABC77AF-E3A7-487C-B8E2-F7C3F8358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114800"/>
            <a:ext cx="4572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200" b="1" baseline="-25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2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1" name="Text Box 25">
            <a:extLst>
              <a:ext uri="{FF2B5EF4-FFF2-40B4-BE49-F238E27FC236}">
                <a16:creationId xmlns:a16="http://schemas.microsoft.com/office/drawing/2014/main" id="{D809AA62-529E-4D5B-A578-2A0CE6073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 dirty="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3</a:t>
            </a:r>
            <a:endParaRPr 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2" name="Text Box 26">
            <a:extLst>
              <a:ext uri="{FF2B5EF4-FFF2-40B4-BE49-F238E27FC236}">
                <a16:creationId xmlns:a16="http://schemas.microsoft.com/office/drawing/2014/main" id="{6192E303-4F94-43A1-994D-5585AB9A3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8194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="1" baseline="-25000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</a:t>
            </a:r>
            <a:endParaRPr lang="en-US" sz="2000" b="1" dirty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3027" name="Rectangle 27">
            <a:extLst>
              <a:ext uri="{FF2B5EF4-FFF2-40B4-BE49-F238E27FC236}">
                <a16:creationId xmlns:a16="http://schemas.microsoft.com/office/drawing/2014/main" id="{A2442323-9759-44DE-97DE-42287BD5B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1676400"/>
            <a:ext cx="1031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  <a:sym typeface="Symbol" panose="05050102010706020507" pitchFamily="18" charset="2"/>
              </a:rPr>
              <a:t>SRAS</a:t>
            </a:r>
            <a:endParaRPr lang="th-TH" altLang="en-US" sz="2400" b="1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sp>
        <p:nvSpPr>
          <p:cNvPr id="208924" name="Text Box 28">
            <a:extLst>
              <a:ext uri="{FF2B5EF4-FFF2-40B4-BE49-F238E27FC236}">
                <a16:creationId xmlns:a16="http://schemas.microsoft.com/office/drawing/2014/main" id="{F150B80E-D95D-4048-B56E-79ACBFFB1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6" name="Text Box 30">
            <a:extLst>
              <a:ext uri="{FF2B5EF4-FFF2-40B4-BE49-F238E27FC236}">
                <a16:creationId xmlns:a16="http://schemas.microsoft.com/office/drawing/2014/main" id="{63D93B56-581C-405B-BB7A-0BCC53DB8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7" name="Text Box 31">
            <a:extLst>
              <a:ext uri="{FF2B5EF4-FFF2-40B4-BE49-F238E27FC236}">
                <a16:creationId xmlns:a16="http://schemas.microsoft.com/office/drawing/2014/main" id="{DE07FFA8-9F61-465D-B247-74AA083BEB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8000"/>
                </a:solidFill>
                <a:latin typeface="Arial" charset="0"/>
                <a:cs typeface="Angsana New" pitchFamily="18" charset="-34"/>
              </a:rPr>
              <a:t>3</a:t>
            </a:r>
            <a:endParaRPr 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8928" name="Text Box 32">
            <a:extLst>
              <a:ext uri="{FF2B5EF4-FFF2-40B4-BE49-F238E27FC236}">
                <a16:creationId xmlns:a16="http://schemas.microsoft.com/office/drawing/2014/main" id="{5DDC59A4-2D1A-4CAE-9E92-83C0D8AF67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45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P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3032" name="Slide Number Placeholder 32">
            <a:extLst>
              <a:ext uri="{FF2B5EF4-FFF2-40B4-BE49-F238E27FC236}">
                <a16:creationId xmlns:a16="http://schemas.microsoft.com/office/drawing/2014/main" id="{1C7FCA93-D0F4-4A57-9048-0626C9BE6F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615BA6D-43EA-4359-B78D-5F1401215D75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9" name="Text Box 10">
            <a:extLst>
              <a:ext uri="{FF2B5EF4-FFF2-40B4-BE49-F238E27FC236}">
                <a16:creationId xmlns:a16="http://schemas.microsoft.com/office/drawing/2014/main" id="{754852DB-BBDA-49F8-B71E-06D0343553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51054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0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2" name="Text Box 10">
            <a:extLst>
              <a:ext uri="{FF2B5EF4-FFF2-40B4-BE49-F238E27FC236}">
                <a16:creationId xmlns:a16="http://schemas.microsoft.com/office/drawing/2014/main" id="{DFC2A3DF-77D9-4043-9058-C388B58D7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33528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4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A6039B6F-5161-490E-ACE9-BC0847F61014}"/>
              </a:ext>
            </a:extLst>
          </p:cNvPr>
          <p:cNvCxnSpPr/>
          <p:nvPr/>
        </p:nvCxnSpPr>
        <p:spPr>
          <a:xfrm>
            <a:off x="2438400" y="4114800"/>
            <a:ext cx="1828800" cy="1219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8108DBD-2B27-4663-A681-2C1F3581B873}"/>
              </a:ext>
            </a:extLst>
          </p:cNvPr>
          <p:cNvCxnSpPr/>
          <p:nvPr/>
        </p:nvCxnSpPr>
        <p:spPr>
          <a:xfrm>
            <a:off x="4800600" y="1752600"/>
            <a:ext cx="2209800" cy="14478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>
            <a:extLst>
              <a:ext uri="{FF2B5EF4-FFF2-40B4-BE49-F238E27FC236}">
                <a16:creationId xmlns:a16="http://schemas.microsoft.com/office/drawing/2014/main" id="{A1882D98-337E-441B-B971-54064F72019B}"/>
              </a:ext>
            </a:extLst>
          </p:cNvPr>
          <p:cNvSpPr/>
          <p:nvPr/>
        </p:nvSpPr>
        <p:spPr>
          <a:xfrm>
            <a:off x="3581400" y="4876800"/>
            <a:ext cx="152400" cy="152400"/>
          </a:xfrm>
          <a:prstGeom prst="ellipse">
            <a:avLst/>
          </a:prstGeom>
          <a:solidFill>
            <a:srgbClr val="FFCCFF"/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482647A-4EE7-4DE1-B400-4ECF2B572AF6}"/>
              </a:ext>
            </a:extLst>
          </p:cNvPr>
          <p:cNvCxnSpPr/>
          <p:nvPr/>
        </p:nvCxnSpPr>
        <p:spPr>
          <a:xfrm>
            <a:off x="2819400" y="3733800"/>
            <a:ext cx="1828800" cy="1219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 Box 10">
            <a:extLst>
              <a:ext uri="{FF2B5EF4-FFF2-40B4-BE49-F238E27FC236}">
                <a16:creationId xmlns:a16="http://schemas.microsoft.com/office/drawing/2014/main" id="{93EE900C-E454-431C-AE56-EA18CE017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225" y="48768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1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3040" name="Line 22">
            <a:extLst>
              <a:ext uri="{FF2B5EF4-FFF2-40B4-BE49-F238E27FC236}">
                <a16:creationId xmlns:a16="http://schemas.microsoft.com/office/drawing/2014/main" id="{FA41C407-3B82-4409-8EDE-E8148A1C6538}"/>
              </a:ext>
            </a:extLst>
          </p:cNvPr>
          <p:cNvSpPr>
            <a:spLocks noChangeShapeType="1"/>
          </p:cNvSpPr>
          <p:nvPr/>
        </p:nvSpPr>
        <p:spPr bwMode="auto">
          <a:xfrm>
            <a:off x="4376738" y="4735513"/>
            <a:ext cx="0" cy="685800"/>
          </a:xfrm>
          <a:prstGeom prst="line">
            <a:avLst/>
          </a:prstGeom>
          <a:noFill/>
          <a:ln w="15875">
            <a:solidFill>
              <a:srgbClr val="7030A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" name="Text Box 28">
            <a:extLst>
              <a:ext uri="{FF2B5EF4-FFF2-40B4-BE49-F238E27FC236}">
                <a16:creationId xmlns:a16="http://schemas.microsoft.com/office/drawing/2014/main" id="{AA6A5649-F826-4F21-A7C9-C5E263364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7030A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7030A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0F47CDB-68D8-494C-850B-DA2199EB7248}"/>
              </a:ext>
            </a:extLst>
          </p:cNvPr>
          <p:cNvCxnSpPr/>
          <p:nvPr/>
        </p:nvCxnSpPr>
        <p:spPr>
          <a:xfrm>
            <a:off x="3505200" y="3552825"/>
            <a:ext cx="1828800" cy="1219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 Box 10">
            <a:extLst>
              <a:ext uri="{FF2B5EF4-FFF2-40B4-BE49-F238E27FC236}">
                <a16:creationId xmlns:a16="http://schemas.microsoft.com/office/drawing/2014/main" id="{AE80958E-C620-428C-814E-2D63A7984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5720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2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EF24124-BB3A-4501-91A2-E39AF11EF75C}"/>
              </a:ext>
            </a:extLst>
          </p:cNvPr>
          <p:cNvCxnSpPr/>
          <p:nvPr/>
        </p:nvCxnSpPr>
        <p:spPr>
          <a:xfrm>
            <a:off x="4229100" y="2058988"/>
            <a:ext cx="2247900" cy="152241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7F4334D9-E0AF-44EC-881A-AB374678437E}"/>
              </a:ext>
            </a:extLst>
          </p:cNvPr>
          <p:cNvSpPr/>
          <p:nvPr/>
        </p:nvSpPr>
        <p:spPr>
          <a:xfrm>
            <a:off x="4876800" y="4419600"/>
            <a:ext cx="152400" cy="152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92B4C97-5063-45A0-8BC8-C0B9AD26CB37}"/>
              </a:ext>
            </a:extLst>
          </p:cNvPr>
          <p:cNvCxnSpPr/>
          <p:nvPr/>
        </p:nvCxnSpPr>
        <p:spPr>
          <a:xfrm>
            <a:off x="4125913" y="3325813"/>
            <a:ext cx="1828800" cy="1219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47" name="Line 19">
            <a:extLst>
              <a:ext uri="{FF2B5EF4-FFF2-40B4-BE49-F238E27FC236}">
                <a16:creationId xmlns:a16="http://schemas.microsoft.com/office/drawing/2014/main" id="{7D7EA443-E309-41EA-9D51-CF145736360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4724400"/>
            <a:ext cx="2057400" cy="0"/>
          </a:xfrm>
          <a:prstGeom prst="line">
            <a:avLst/>
          </a:prstGeom>
          <a:noFill/>
          <a:ln w="15875">
            <a:solidFill>
              <a:srgbClr val="7030A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7D2AC7F-8E57-4BEB-ABE0-E2C333ED9725}"/>
              </a:ext>
            </a:extLst>
          </p:cNvPr>
          <p:cNvSpPr/>
          <p:nvPr/>
        </p:nvSpPr>
        <p:spPr>
          <a:xfrm>
            <a:off x="5257800" y="4038600"/>
            <a:ext cx="152400" cy="152400"/>
          </a:xfrm>
          <a:prstGeom prst="ellipse">
            <a:avLst/>
          </a:prstGeom>
          <a:solidFill>
            <a:srgbClr val="66FF33"/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049" name="Line 20">
            <a:extLst>
              <a:ext uri="{FF2B5EF4-FFF2-40B4-BE49-F238E27FC236}">
                <a16:creationId xmlns:a16="http://schemas.microsoft.com/office/drawing/2014/main" id="{39BC863F-5C15-4A61-BB38-E73A4B45B9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4191000"/>
            <a:ext cx="0" cy="1219200"/>
          </a:xfrm>
          <a:prstGeom prst="line">
            <a:avLst/>
          </a:prstGeom>
          <a:noFill/>
          <a:ln w="15875">
            <a:solidFill>
              <a:srgbClr val="33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50" name="Line 17">
            <a:extLst>
              <a:ext uri="{FF2B5EF4-FFF2-40B4-BE49-F238E27FC236}">
                <a16:creationId xmlns:a16="http://schemas.microsoft.com/office/drawing/2014/main" id="{75D0D19A-C603-4F4B-B84B-47B77CA17C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2825" y="4076700"/>
            <a:ext cx="2895600" cy="0"/>
          </a:xfrm>
          <a:prstGeom prst="line">
            <a:avLst/>
          </a:prstGeom>
          <a:noFill/>
          <a:ln w="15875">
            <a:solidFill>
              <a:srgbClr val="33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007F243-D6C8-4E5E-A922-08BAE42176B0}"/>
              </a:ext>
            </a:extLst>
          </p:cNvPr>
          <p:cNvSpPr/>
          <p:nvPr/>
        </p:nvSpPr>
        <p:spPr>
          <a:xfrm>
            <a:off x="4267200" y="4648200"/>
            <a:ext cx="152400" cy="152400"/>
          </a:xfrm>
          <a:prstGeom prst="ellipse">
            <a:avLst/>
          </a:prstGeom>
          <a:solidFill>
            <a:srgbClr val="CC99FF"/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5" name="Text Box 10">
            <a:extLst>
              <a:ext uri="{FF2B5EF4-FFF2-40B4-BE49-F238E27FC236}">
                <a16:creationId xmlns:a16="http://schemas.microsoft.com/office/drawing/2014/main" id="{A42F9514-01E9-415A-92F7-F8C3BD15F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2672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3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3053" name="Line 20">
            <a:extLst>
              <a:ext uri="{FF2B5EF4-FFF2-40B4-BE49-F238E27FC236}">
                <a16:creationId xmlns:a16="http://schemas.microsoft.com/office/drawing/2014/main" id="{F9D5BEB4-7E59-4D84-9DBB-9807AD29A41E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3276600"/>
            <a:ext cx="0" cy="2133600"/>
          </a:xfrm>
          <a:prstGeom prst="line">
            <a:avLst/>
          </a:prstGeom>
          <a:noFill/>
          <a:ln w="15875">
            <a:solidFill>
              <a:srgbClr val="33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Text Box 10">
            <a:extLst>
              <a:ext uri="{FF2B5EF4-FFF2-40B4-BE49-F238E27FC236}">
                <a16:creationId xmlns:a16="http://schemas.microsoft.com/office/drawing/2014/main" id="{A8145908-7A1A-4965-9992-EE213A4AD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3000375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AD</a:t>
            </a:r>
            <a:r>
              <a:rPr lang="en-US" sz="2000" baseline="-25000" dirty="0">
                <a:latin typeface="Arial" charset="0"/>
                <a:cs typeface="Angsana New" pitchFamily="18" charset="-34"/>
              </a:rPr>
              <a:t>5</a:t>
            </a:r>
            <a:endParaRPr lang="en-US" sz="2000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9" name="Rectangle 27">
            <a:extLst>
              <a:ext uri="{FF2B5EF4-FFF2-40B4-BE49-F238E27FC236}">
                <a16:creationId xmlns:a16="http://schemas.microsoft.com/office/drawing/2014/main" id="{68FBEFF1-BFCA-4138-82FC-4531A8EDB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685800"/>
            <a:ext cx="2743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66"/>
                </a:solidFill>
                <a:sym typeface="Symbol" panose="05050102010706020507" pitchFamily="18" charset="2"/>
              </a:rPr>
              <a:t>At small slope SRAS </a:t>
            </a:r>
            <a:endParaRPr lang="th-TH" altLang="en-US" sz="2000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sp>
        <p:nvSpPr>
          <p:cNvPr id="71" name="Right Arrow 70">
            <a:extLst>
              <a:ext uri="{FF2B5EF4-FFF2-40B4-BE49-F238E27FC236}">
                <a16:creationId xmlns:a16="http://schemas.microsoft.com/office/drawing/2014/main" id="{3C7D5733-90EF-475A-A5E6-45CB4222F03B}"/>
              </a:ext>
            </a:extLst>
          </p:cNvPr>
          <p:cNvSpPr/>
          <p:nvPr/>
        </p:nvSpPr>
        <p:spPr>
          <a:xfrm>
            <a:off x="4724400" y="762000"/>
            <a:ext cx="3048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2" name="Group 88">
            <a:extLst>
              <a:ext uri="{FF2B5EF4-FFF2-40B4-BE49-F238E27FC236}">
                <a16:creationId xmlns:a16="http://schemas.microsoft.com/office/drawing/2014/main" id="{1E195B17-A272-4ABB-B4FE-259F4A387557}"/>
              </a:ext>
            </a:extLst>
          </p:cNvPr>
          <p:cNvGrpSpPr>
            <a:grpSpLocks/>
          </p:cNvGrpSpPr>
          <p:nvPr/>
        </p:nvGrpSpPr>
        <p:grpSpPr bwMode="auto">
          <a:xfrm>
            <a:off x="3124200" y="685800"/>
            <a:ext cx="1447800" cy="400050"/>
            <a:chOff x="3124200" y="685800"/>
            <a:chExt cx="1447800" cy="400110"/>
          </a:xfrm>
        </p:grpSpPr>
        <p:sp>
          <p:nvSpPr>
            <p:cNvPr id="43093" name="Rectangle 27">
              <a:extLst>
                <a:ext uri="{FF2B5EF4-FFF2-40B4-BE49-F238E27FC236}">
                  <a16:creationId xmlns:a16="http://schemas.microsoft.com/office/drawing/2014/main" id="{BA4652F3-8398-42EE-93A6-E5505791E2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4200" y="685800"/>
              <a:ext cx="14478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When AD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02D1F36D-CF03-4EA0-95FE-2AF88909828C}"/>
                </a:ext>
              </a:extLst>
            </p:cNvPr>
            <p:cNvCxnSpPr/>
            <p:nvPr/>
          </p:nvCxnSpPr>
          <p:spPr>
            <a:xfrm rot="5400000" flipH="1" flipV="1">
              <a:off x="42298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Right Arrow 73">
            <a:extLst>
              <a:ext uri="{FF2B5EF4-FFF2-40B4-BE49-F238E27FC236}">
                <a16:creationId xmlns:a16="http://schemas.microsoft.com/office/drawing/2014/main" id="{9D43F0F8-6CBD-4A9C-A90B-B004D283D39C}"/>
              </a:ext>
            </a:extLst>
          </p:cNvPr>
          <p:cNvSpPr/>
          <p:nvPr/>
        </p:nvSpPr>
        <p:spPr>
          <a:xfrm>
            <a:off x="4724400" y="1295400"/>
            <a:ext cx="3048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3" name="Group 96">
            <a:extLst>
              <a:ext uri="{FF2B5EF4-FFF2-40B4-BE49-F238E27FC236}">
                <a16:creationId xmlns:a16="http://schemas.microsoft.com/office/drawing/2014/main" id="{5D5158B8-FB4E-4729-AC0D-1B45CE29615F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685800"/>
            <a:ext cx="1752600" cy="400050"/>
            <a:chOff x="5181600" y="685800"/>
            <a:chExt cx="1752600" cy="400110"/>
          </a:xfrm>
        </p:grpSpPr>
        <p:sp>
          <p:nvSpPr>
            <p:cNvPr id="43091" name="Rectangle 27">
              <a:extLst>
                <a:ext uri="{FF2B5EF4-FFF2-40B4-BE49-F238E27FC236}">
                  <a16:creationId xmlns:a16="http://schemas.microsoft.com/office/drawing/2014/main" id="{78823458-8F2A-4D39-9955-3FB3FFE0C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1600" y="685800"/>
              <a:ext cx="17526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Y    a lot 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A5D66862-DF3A-4F78-A436-354E850CF415}"/>
                </a:ext>
              </a:extLst>
            </p:cNvPr>
            <p:cNvCxnSpPr/>
            <p:nvPr/>
          </p:nvCxnSpPr>
          <p:spPr>
            <a:xfrm rot="5400000" flipH="1" flipV="1">
              <a:off x="53728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97">
            <a:extLst>
              <a:ext uri="{FF2B5EF4-FFF2-40B4-BE49-F238E27FC236}">
                <a16:creationId xmlns:a16="http://schemas.microsoft.com/office/drawing/2014/main" id="{DCEDEFC6-02FB-4C81-833E-5DCD8052D10B}"/>
              </a:ext>
            </a:extLst>
          </p:cNvPr>
          <p:cNvGrpSpPr>
            <a:grpSpLocks/>
          </p:cNvGrpSpPr>
          <p:nvPr/>
        </p:nvGrpSpPr>
        <p:grpSpPr bwMode="auto">
          <a:xfrm>
            <a:off x="7239000" y="685800"/>
            <a:ext cx="1752600" cy="400050"/>
            <a:chOff x="7239000" y="685800"/>
            <a:chExt cx="1752600" cy="400110"/>
          </a:xfrm>
        </p:grpSpPr>
        <p:sp>
          <p:nvSpPr>
            <p:cNvPr id="43089" name="Rectangle 27">
              <a:extLst>
                <a:ext uri="{FF2B5EF4-FFF2-40B4-BE49-F238E27FC236}">
                  <a16:creationId xmlns:a16="http://schemas.microsoft.com/office/drawing/2014/main" id="{3F76533D-8A9A-4ACE-BD4D-1B7B102F66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39000" y="685800"/>
              <a:ext cx="17526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P     a little 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C47D95C7-9065-40F4-A44E-63ED5C1BA928}"/>
                </a:ext>
              </a:extLst>
            </p:cNvPr>
            <p:cNvCxnSpPr/>
            <p:nvPr/>
          </p:nvCxnSpPr>
          <p:spPr>
            <a:xfrm rot="5400000" flipH="1" flipV="1">
              <a:off x="75064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27">
            <a:extLst>
              <a:ext uri="{FF2B5EF4-FFF2-40B4-BE49-F238E27FC236}">
                <a16:creationId xmlns:a16="http://schemas.microsoft.com/office/drawing/2014/main" id="{09A70807-15EE-4F40-BDA1-333296343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219200"/>
            <a:ext cx="2743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66"/>
                </a:solidFill>
                <a:sym typeface="Symbol" panose="05050102010706020507" pitchFamily="18" charset="2"/>
              </a:rPr>
              <a:t>At steep slope SRAS </a:t>
            </a:r>
            <a:endParaRPr lang="th-TH" altLang="en-US" sz="2000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sp>
        <p:nvSpPr>
          <p:cNvPr id="86" name="Rectangle 27">
            <a:extLst>
              <a:ext uri="{FF2B5EF4-FFF2-40B4-BE49-F238E27FC236}">
                <a16:creationId xmlns:a16="http://schemas.microsoft.com/office/drawing/2014/main" id="{DA12FD38-5671-45D5-9A2D-1735B128A0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5943600"/>
            <a:ext cx="21336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66"/>
                </a:solidFill>
                <a:sym typeface="Symbol" panose="05050102010706020507" pitchFamily="18" charset="2"/>
              </a:rPr>
              <a:t>At vertical SRAS </a:t>
            </a:r>
            <a:endParaRPr lang="th-TH" altLang="en-US" sz="2000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grpSp>
        <p:nvGrpSpPr>
          <p:cNvPr id="5" name="Group 90">
            <a:extLst>
              <a:ext uri="{FF2B5EF4-FFF2-40B4-BE49-F238E27FC236}">
                <a16:creationId xmlns:a16="http://schemas.microsoft.com/office/drawing/2014/main" id="{7B00FD91-0F8D-435D-ADCF-CB341BE3EB05}"/>
              </a:ext>
            </a:extLst>
          </p:cNvPr>
          <p:cNvGrpSpPr>
            <a:grpSpLocks/>
          </p:cNvGrpSpPr>
          <p:nvPr/>
        </p:nvGrpSpPr>
        <p:grpSpPr bwMode="auto">
          <a:xfrm>
            <a:off x="3124200" y="1219200"/>
            <a:ext cx="1447800" cy="400050"/>
            <a:chOff x="3124200" y="685800"/>
            <a:chExt cx="1447800" cy="400110"/>
          </a:xfrm>
        </p:grpSpPr>
        <p:sp>
          <p:nvSpPr>
            <p:cNvPr id="43087" name="Rectangle 27">
              <a:extLst>
                <a:ext uri="{FF2B5EF4-FFF2-40B4-BE49-F238E27FC236}">
                  <a16:creationId xmlns:a16="http://schemas.microsoft.com/office/drawing/2014/main" id="{2482B9AB-7576-41E7-8B2D-01BAD2E11B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4200" y="685800"/>
              <a:ext cx="14478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When AD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8F0D441F-2875-4FDC-B8B5-59DCE723B176}"/>
                </a:ext>
              </a:extLst>
            </p:cNvPr>
            <p:cNvCxnSpPr/>
            <p:nvPr/>
          </p:nvCxnSpPr>
          <p:spPr>
            <a:xfrm rot="5400000" flipH="1" flipV="1">
              <a:off x="42298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93">
            <a:extLst>
              <a:ext uri="{FF2B5EF4-FFF2-40B4-BE49-F238E27FC236}">
                <a16:creationId xmlns:a16="http://schemas.microsoft.com/office/drawing/2014/main" id="{A3948C42-C39A-4CC8-AB86-5E5AD1FE130D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5943600"/>
            <a:ext cx="1447800" cy="400050"/>
            <a:chOff x="3124200" y="685800"/>
            <a:chExt cx="1447800" cy="400110"/>
          </a:xfrm>
        </p:grpSpPr>
        <p:sp>
          <p:nvSpPr>
            <p:cNvPr id="43085" name="Rectangle 27">
              <a:extLst>
                <a:ext uri="{FF2B5EF4-FFF2-40B4-BE49-F238E27FC236}">
                  <a16:creationId xmlns:a16="http://schemas.microsoft.com/office/drawing/2014/main" id="{9147A272-9589-47EC-B348-C268D33D93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4200" y="685800"/>
              <a:ext cx="14478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When AD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045504F5-348B-4B93-B0D8-7C1FCF67688F}"/>
                </a:ext>
              </a:extLst>
            </p:cNvPr>
            <p:cNvCxnSpPr/>
            <p:nvPr/>
          </p:nvCxnSpPr>
          <p:spPr>
            <a:xfrm rot="5400000" flipH="1" flipV="1">
              <a:off x="42298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98">
            <a:extLst>
              <a:ext uri="{FF2B5EF4-FFF2-40B4-BE49-F238E27FC236}">
                <a16:creationId xmlns:a16="http://schemas.microsoft.com/office/drawing/2014/main" id="{A7D9D51B-0F1F-457D-AD42-8DE0514A6270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1219200"/>
            <a:ext cx="1752600" cy="400050"/>
            <a:chOff x="5181600" y="685800"/>
            <a:chExt cx="1752600" cy="400110"/>
          </a:xfrm>
        </p:grpSpPr>
        <p:sp>
          <p:nvSpPr>
            <p:cNvPr id="43083" name="Rectangle 27">
              <a:extLst>
                <a:ext uri="{FF2B5EF4-FFF2-40B4-BE49-F238E27FC236}">
                  <a16:creationId xmlns:a16="http://schemas.microsoft.com/office/drawing/2014/main" id="{4D1C7449-2D94-4B37-98DB-40D6C6EA9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1600" y="685800"/>
              <a:ext cx="17526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Y    a little 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101" name="Straight Arrow Connector 100">
              <a:extLst>
                <a:ext uri="{FF2B5EF4-FFF2-40B4-BE49-F238E27FC236}">
                  <a16:creationId xmlns:a16="http://schemas.microsoft.com/office/drawing/2014/main" id="{255A2BBD-DAF5-41DB-B2F6-D0132A99CC9D}"/>
                </a:ext>
              </a:extLst>
            </p:cNvPr>
            <p:cNvCxnSpPr/>
            <p:nvPr/>
          </p:nvCxnSpPr>
          <p:spPr>
            <a:xfrm rot="5400000" flipH="1" flipV="1">
              <a:off x="53728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101">
            <a:extLst>
              <a:ext uri="{FF2B5EF4-FFF2-40B4-BE49-F238E27FC236}">
                <a16:creationId xmlns:a16="http://schemas.microsoft.com/office/drawing/2014/main" id="{CE385BBA-CDC9-40DE-9FBA-DD05A52ADE9F}"/>
              </a:ext>
            </a:extLst>
          </p:cNvPr>
          <p:cNvGrpSpPr>
            <a:grpSpLocks/>
          </p:cNvGrpSpPr>
          <p:nvPr/>
        </p:nvGrpSpPr>
        <p:grpSpPr bwMode="auto">
          <a:xfrm>
            <a:off x="7239000" y="1219200"/>
            <a:ext cx="1752600" cy="400050"/>
            <a:chOff x="7239000" y="685800"/>
            <a:chExt cx="1752600" cy="400110"/>
          </a:xfrm>
        </p:grpSpPr>
        <p:sp>
          <p:nvSpPr>
            <p:cNvPr id="43081" name="Rectangle 27">
              <a:extLst>
                <a:ext uri="{FF2B5EF4-FFF2-40B4-BE49-F238E27FC236}">
                  <a16:creationId xmlns:a16="http://schemas.microsoft.com/office/drawing/2014/main" id="{5DD783AD-B41C-4A1C-B10C-E343E1AD5B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39000" y="685800"/>
              <a:ext cx="17526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P     a lot 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AD847F72-F7F9-4039-BD1B-E8F3A0AEA10D}"/>
                </a:ext>
              </a:extLst>
            </p:cNvPr>
            <p:cNvCxnSpPr/>
            <p:nvPr/>
          </p:nvCxnSpPr>
          <p:spPr>
            <a:xfrm rot="5400000" flipH="1" flipV="1">
              <a:off x="75064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67" name="Line 17">
            <a:extLst>
              <a:ext uri="{FF2B5EF4-FFF2-40B4-BE49-F238E27FC236}">
                <a16:creationId xmlns:a16="http://schemas.microsoft.com/office/drawing/2014/main" id="{70E92DE6-6434-4A86-B525-B58CAF1088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124200"/>
            <a:ext cx="3505200" cy="0"/>
          </a:xfrm>
          <a:prstGeom prst="line">
            <a:avLst/>
          </a:prstGeom>
          <a:noFill/>
          <a:ln w="15875">
            <a:solidFill>
              <a:srgbClr val="33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BCB398F-B082-4F1B-AE8F-B4AAD5B2F6A0}"/>
              </a:ext>
            </a:extLst>
          </p:cNvPr>
          <p:cNvSpPr/>
          <p:nvPr/>
        </p:nvSpPr>
        <p:spPr>
          <a:xfrm>
            <a:off x="5715000" y="3048000"/>
            <a:ext cx="152400" cy="152400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069" name="Line 17">
            <a:extLst>
              <a:ext uri="{FF2B5EF4-FFF2-40B4-BE49-F238E27FC236}">
                <a16:creationId xmlns:a16="http://schemas.microsoft.com/office/drawing/2014/main" id="{72F92769-625E-4799-876F-E3BD398902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2438400"/>
            <a:ext cx="3505200" cy="0"/>
          </a:xfrm>
          <a:prstGeom prst="line">
            <a:avLst/>
          </a:prstGeom>
          <a:noFill/>
          <a:ln w="15875">
            <a:solidFill>
              <a:srgbClr val="3366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53BA0150-9A71-4C33-9BD3-26B6DF25E5A2}"/>
              </a:ext>
            </a:extLst>
          </p:cNvPr>
          <p:cNvSpPr/>
          <p:nvPr/>
        </p:nvSpPr>
        <p:spPr>
          <a:xfrm>
            <a:off x="5715000" y="2362200"/>
            <a:ext cx="152400" cy="152400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33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7" name="Text Box 26">
            <a:extLst>
              <a:ext uri="{FF2B5EF4-FFF2-40B4-BE49-F238E27FC236}">
                <a16:creationId xmlns:a16="http://schemas.microsoft.com/office/drawing/2014/main" id="{EC7A113C-D44C-4843-9614-3FF27FEFE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2098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="1" baseline="-25000" dirty="0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5</a:t>
            </a:r>
            <a:endParaRPr lang="en-US" sz="2000" b="1" dirty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8" name="Right Arrow 107">
            <a:extLst>
              <a:ext uri="{FF2B5EF4-FFF2-40B4-BE49-F238E27FC236}">
                <a16:creationId xmlns:a16="http://schemas.microsoft.com/office/drawing/2014/main" id="{30E0552A-404B-443C-9974-22B260E8911E}"/>
              </a:ext>
            </a:extLst>
          </p:cNvPr>
          <p:cNvSpPr/>
          <p:nvPr/>
        </p:nvSpPr>
        <p:spPr>
          <a:xfrm>
            <a:off x="4038600" y="6096000"/>
            <a:ext cx="3048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0" name="Rectangle 27">
            <a:extLst>
              <a:ext uri="{FF2B5EF4-FFF2-40B4-BE49-F238E27FC236}">
                <a16:creationId xmlns:a16="http://schemas.microsoft.com/office/drawing/2014/main" id="{E4269FDA-0512-47D6-B390-AD9E1B0350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5943600"/>
            <a:ext cx="2362200" cy="400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66"/>
                </a:solidFill>
                <a:sym typeface="Symbol" panose="05050102010706020507" pitchFamily="18" charset="2"/>
              </a:rPr>
              <a:t>Y does not change</a:t>
            </a:r>
            <a:endParaRPr lang="th-TH" altLang="en-US" sz="2000">
              <a:solidFill>
                <a:srgbClr val="000066"/>
              </a:solidFill>
              <a:sym typeface="Symbol" panose="05050102010706020507" pitchFamily="18" charset="2"/>
            </a:endParaRPr>
          </a:p>
        </p:txBody>
      </p:sp>
      <p:grpSp>
        <p:nvGrpSpPr>
          <p:cNvPr id="9" name="Group 111">
            <a:extLst>
              <a:ext uri="{FF2B5EF4-FFF2-40B4-BE49-F238E27FC236}">
                <a16:creationId xmlns:a16="http://schemas.microsoft.com/office/drawing/2014/main" id="{6EDD98AA-3B71-42A2-B2B7-69D8A0DE5D6F}"/>
              </a:ext>
            </a:extLst>
          </p:cNvPr>
          <p:cNvGrpSpPr>
            <a:grpSpLocks/>
          </p:cNvGrpSpPr>
          <p:nvPr/>
        </p:nvGrpSpPr>
        <p:grpSpPr bwMode="auto">
          <a:xfrm>
            <a:off x="7010400" y="5943600"/>
            <a:ext cx="1752600" cy="400050"/>
            <a:chOff x="7239000" y="685800"/>
            <a:chExt cx="1752600" cy="400110"/>
          </a:xfrm>
        </p:grpSpPr>
        <p:sp>
          <p:nvSpPr>
            <p:cNvPr id="43079" name="Rectangle 27">
              <a:extLst>
                <a:ext uri="{FF2B5EF4-FFF2-40B4-BE49-F238E27FC236}">
                  <a16:creationId xmlns:a16="http://schemas.microsoft.com/office/drawing/2014/main" id="{385CC1B3-C318-4EF0-850B-70F62E53F2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39000" y="685800"/>
              <a:ext cx="1752600" cy="400110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>
                  <a:solidFill>
                    <a:srgbClr val="000066"/>
                  </a:solidFill>
                  <a:sym typeface="Symbol" panose="05050102010706020507" pitchFamily="18" charset="2"/>
                </a:rPr>
                <a:t>P      the most</a:t>
              </a:r>
              <a:endParaRPr lang="th-TH" altLang="en-US" sz="2000">
                <a:solidFill>
                  <a:srgbClr val="000066"/>
                </a:solidFill>
                <a:sym typeface="Symbol" panose="05050102010706020507" pitchFamily="18" charset="2"/>
              </a:endParaRPr>
            </a:p>
          </p:txBody>
        </p:sp>
        <p:cxnSp>
          <p:nvCxnSpPr>
            <p:cNvPr id="114" name="Straight Arrow Connector 113">
              <a:extLst>
                <a:ext uri="{FF2B5EF4-FFF2-40B4-BE49-F238E27FC236}">
                  <a16:creationId xmlns:a16="http://schemas.microsoft.com/office/drawing/2014/main" id="{BA46C7FD-D702-4F5A-AA7C-69171D7930C9}"/>
                </a:ext>
              </a:extLst>
            </p:cNvPr>
            <p:cNvCxnSpPr/>
            <p:nvPr/>
          </p:nvCxnSpPr>
          <p:spPr>
            <a:xfrm rot="5400000" flipH="1" flipV="1">
              <a:off x="7506465" y="875535"/>
              <a:ext cx="38105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75" name="Line 55">
            <a:extLst>
              <a:ext uri="{FF2B5EF4-FFF2-40B4-BE49-F238E27FC236}">
                <a16:creationId xmlns:a16="http://schemas.microsoft.com/office/drawing/2014/main" id="{EC940E8C-BF36-49EA-845A-B7E298927DDB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8588" y="4267200"/>
            <a:ext cx="912812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76" name="Line 55">
            <a:extLst>
              <a:ext uri="{FF2B5EF4-FFF2-40B4-BE49-F238E27FC236}">
                <a16:creationId xmlns:a16="http://schemas.microsoft.com/office/drawing/2014/main" id="{5F5B57EF-DF88-432D-9CB9-84FCA199C85B}"/>
              </a:ext>
            </a:extLst>
          </p:cNvPr>
          <p:cNvSpPr>
            <a:spLocks noChangeShapeType="1"/>
          </p:cNvSpPr>
          <p:nvPr/>
        </p:nvSpPr>
        <p:spPr bwMode="auto">
          <a:xfrm>
            <a:off x="3087688" y="3884613"/>
            <a:ext cx="911225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77" name="Line 55">
            <a:extLst>
              <a:ext uri="{FF2B5EF4-FFF2-40B4-BE49-F238E27FC236}">
                <a16:creationId xmlns:a16="http://schemas.microsoft.com/office/drawing/2014/main" id="{CC81993F-F7E8-4004-A740-C0FD741E45D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43300" y="3581400"/>
            <a:ext cx="912813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78" name="Line 55">
            <a:extLst>
              <a:ext uri="{FF2B5EF4-FFF2-40B4-BE49-F238E27FC236}">
                <a16:creationId xmlns:a16="http://schemas.microsoft.com/office/drawing/2014/main" id="{BED60173-5590-4101-9411-05904D5E3C9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08488" y="2136775"/>
            <a:ext cx="912812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4" grpId="0" animBg="1"/>
      <p:bldP spid="79" grpId="0" animBg="1"/>
      <p:bldP spid="86" grpId="0" animBg="1"/>
      <p:bldP spid="108" grpId="0" animBg="1"/>
      <p:bldP spid="1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9" name="Rectangle 5">
            <a:extLst>
              <a:ext uri="{FF2B5EF4-FFF2-40B4-BE49-F238E27FC236}">
                <a16:creationId xmlns:a16="http://schemas.microsoft.com/office/drawing/2014/main" id="{B24D5363-B64C-473C-BA07-7B137B0408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89916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The analysis of fiscal policy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44035" name="Rectangle 4">
            <a:extLst>
              <a:ext uri="{FF2B5EF4-FFF2-40B4-BE49-F238E27FC236}">
                <a16:creationId xmlns:a16="http://schemas.microsoft.com/office/drawing/2014/main" id="{72454B58-AC9C-4B4C-AB77-1E06F729B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4036" name="Rectangle 6">
            <a:extLst>
              <a:ext uri="{FF2B5EF4-FFF2-40B4-BE49-F238E27FC236}">
                <a16:creationId xmlns:a16="http://schemas.microsoft.com/office/drawing/2014/main" id="{2AC6C90C-8C3E-4521-984B-962E0441F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066800"/>
            <a:ext cx="5105400" cy="5238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fiscal policy </a:t>
            </a:r>
            <a:endParaRPr lang="th-TH" altLang="en-US" b="1">
              <a:solidFill>
                <a:srgbClr val="FF000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44037" name="Rectangle 7">
            <a:extLst>
              <a:ext uri="{FF2B5EF4-FFF2-40B4-BE49-F238E27FC236}">
                <a16:creationId xmlns:a16="http://schemas.microsoft.com/office/drawing/2014/main" id="{3B0C68E1-3905-4B59-A335-1E4F14FAE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066800"/>
            <a:ext cx="1447800" cy="5191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6600FF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G</a:t>
            </a:r>
            <a:r>
              <a:rPr lang="th-TH" altLang="en-US" b="1">
                <a:solidFill>
                  <a:srgbClr val="FF0000"/>
                </a:solidFill>
                <a:ea typeface="Batang" panose="02030600000101010101" pitchFamily="18" charset="-127"/>
                <a:cs typeface="Arial" panose="020B0604020202020204" pitchFamily="34" charset="0"/>
              </a:rPr>
              <a:t>↑</a:t>
            </a:r>
            <a:r>
              <a:rPr lang="en-US" altLang="en-US" b="1">
                <a:solidFill>
                  <a:srgbClr val="6600FF"/>
                </a:solidFill>
                <a:ea typeface="Batang" panose="02030600000101010101" pitchFamily="18" charset="-127"/>
                <a:cs typeface="Arial" panose="020B0604020202020204" pitchFamily="34" charset="0"/>
              </a:rPr>
              <a:t>, T</a:t>
            </a:r>
            <a:r>
              <a:rPr lang="en-US" altLang="en-US" b="1">
                <a:solidFill>
                  <a:srgbClr val="FF0000"/>
                </a:solidFill>
                <a:latin typeface="Batang" panose="02030600000101010101" pitchFamily="18" charset="-127"/>
              </a:rPr>
              <a:t>↓</a:t>
            </a:r>
            <a:r>
              <a:rPr lang="th-TH" altLang="en-US" b="1">
                <a:solidFill>
                  <a:srgbClr val="6600FF"/>
                </a:solidFill>
                <a:cs typeface="Angsana New" panose="02020603050405020304" pitchFamily="18" charset="-34"/>
              </a:rPr>
              <a:t> </a:t>
            </a:r>
          </a:p>
        </p:txBody>
      </p:sp>
      <p:sp>
        <p:nvSpPr>
          <p:cNvPr id="44038" name="Line 8">
            <a:extLst>
              <a:ext uri="{FF2B5EF4-FFF2-40B4-BE49-F238E27FC236}">
                <a16:creationId xmlns:a16="http://schemas.microsoft.com/office/drawing/2014/main" id="{83DD4FED-32EF-4DBE-8679-8E809EA76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667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9" name="Line 9">
            <a:extLst>
              <a:ext uri="{FF2B5EF4-FFF2-40B4-BE49-F238E27FC236}">
                <a16:creationId xmlns:a16="http://schemas.microsoft.com/office/drawing/2014/main" id="{33E259B2-BB2B-4BC0-8B7E-3BC0DEE5D9B4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48768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0" name="Line 10">
            <a:extLst>
              <a:ext uri="{FF2B5EF4-FFF2-40B4-BE49-F238E27FC236}">
                <a16:creationId xmlns:a16="http://schemas.microsoft.com/office/drawing/2014/main" id="{DC5BC1C6-132B-45BD-AA71-EE752D0F18D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26670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1" name="Line 11">
            <a:extLst>
              <a:ext uri="{FF2B5EF4-FFF2-40B4-BE49-F238E27FC236}">
                <a16:creationId xmlns:a16="http://schemas.microsoft.com/office/drawing/2014/main" id="{534A841F-21B7-4E58-81F5-9323CB8A75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49530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2" name="Line 12">
            <a:extLst>
              <a:ext uri="{FF2B5EF4-FFF2-40B4-BE49-F238E27FC236}">
                <a16:creationId xmlns:a16="http://schemas.microsoft.com/office/drawing/2014/main" id="{AB8EFEA4-6D06-4D10-864A-72623173FBF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400" y="3124200"/>
            <a:ext cx="2362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3" name="Rectangle 13">
            <a:extLst>
              <a:ext uri="{FF2B5EF4-FFF2-40B4-BE49-F238E27FC236}">
                <a16:creationId xmlns:a16="http://schemas.microsoft.com/office/drawing/2014/main" id="{FB2DC09F-9922-4DD3-842C-5EB3E1298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27432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Y = DAE</a:t>
            </a:r>
            <a:endParaRPr lang="th-TH" altLang="en-US" sz="2400" b="1">
              <a:cs typeface="Angsana New" panose="02020603050405020304" pitchFamily="18" charset="-34"/>
            </a:endParaRPr>
          </a:p>
        </p:txBody>
      </p:sp>
      <p:sp>
        <p:nvSpPr>
          <p:cNvPr id="44044" name="Line 14">
            <a:extLst>
              <a:ext uri="{FF2B5EF4-FFF2-40B4-BE49-F238E27FC236}">
                <a16:creationId xmlns:a16="http://schemas.microsoft.com/office/drawing/2014/main" id="{C190DB1F-C8D9-425D-83B4-650AA4A7186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400" y="3352800"/>
            <a:ext cx="2667000" cy="4572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5" name="Line 15">
            <a:extLst>
              <a:ext uri="{FF2B5EF4-FFF2-40B4-BE49-F238E27FC236}">
                <a16:creationId xmlns:a16="http://schemas.microsoft.com/office/drawing/2014/main" id="{104A214D-0800-4B57-9B30-857F4D8B3F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400" y="3733800"/>
            <a:ext cx="26670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20" name="Text Box 16">
            <a:extLst>
              <a:ext uri="{FF2B5EF4-FFF2-40B4-BE49-F238E27FC236}">
                <a16:creationId xmlns:a16="http://schemas.microsoft.com/office/drawing/2014/main" id="{A48B71E2-BACC-4C83-AE16-B00FE3ECB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505200"/>
            <a:ext cx="914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DAE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A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21" name="Text Box 17">
            <a:extLst>
              <a:ext uri="{FF2B5EF4-FFF2-40B4-BE49-F238E27FC236}">
                <a16:creationId xmlns:a16="http://schemas.microsoft.com/office/drawing/2014/main" id="{3E70FFE9-DAC3-4974-989A-8D93899E4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124200"/>
            <a:ext cx="914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DAE</a:t>
            </a:r>
            <a:r>
              <a:rPr lang="en-US" sz="22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2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22" name="Text Box 18">
            <a:extLst>
              <a:ext uri="{FF2B5EF4-FFF2-40B4-BE49-F238E27FC236}">
                <a16:creationId xmlns:a16="http://schemas.microsoft.com/office/drawing/2014/main" id="{3FD001BD-1123-46EE-8A8C-BEAF5387E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124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23" name="Text Box 19">
            <a:extLst>
              <a:ext uri="{FF2B5EF4-FFF2-40B4-BE49-F238E27FC236}">
                <a16:creationId xmlns:a16="http://schemas.microsoft.com/office/drawing/2014/main" id="{AC6A8C33-70CB-4BED-9E04-92A396B11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A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24" name="Text Box 20">
            <a:extLst>
              <a:ext uri="{FF2B5EF4-FFF2-40B4-BE49-F238E27FC236}">
                <a16:creationId xmlns:a16="http://schemas.microsoft.com/office/drawing/2014/main" id="{079596ED-18E2-4A03-8B73-17FBED3005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25" name="Text Box 21">
            <a:extLst>
              <a:ext uri="{FF2B5EF4-FFF2-40B4-BE49-F238E27FC236}">
                <a16:creationId xmlns:a16="http://schemas.microsoft.com/office/drawing/2014/main" id="{53BA8277-8D89-4C25-9E4C-D87BAFB5A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200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4052" name="Line 22">
            <a:extLst>
              <a:ext uri="{FF2B5EF4-FFF2-40B4-BE49-F238E27FC236}">
                <a16:creationId xmlns:a16="http://schemas.microsoft.com/office/drawing/2014/main" id="{64E3BA06-037D-4524-BD5F-96F6F769BA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2971800"/>
            <a:ext cx="22860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3" name="Line 23">
            <a:extLst>
              <a:ext uri="{FF2B5EF4-FFF2-40B4-BE49-F238E27FC236}">
                <a16:creationId xmlns:a16="http://schemas.microsoft.com/office/drawing/2014/main" id="{6824F4E1-66D0-46AE-A19F-73FA3B3538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124200"/>
            <a:ext cx="20574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4" name="Line 24">
            <a:extLst>
              <a:ext uri="{FF2B5EF4-FFF2-40B4-BE49-F238E27FC236}">
                <a16:creationId xmlns:a16="http://schemas.microsoft.com/office/drawing/2014/main" id="{483E5D9E-3ACD-4E39-9594-9BA8FC7EC03E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819400"/>
            <a:ext cx="2057400" cy="1600200"/>
          </a:xfrm>
          <a:prstGeom prst="line">
            <a:avLst/>
          </a:prstGeom>
          <a:noFill/>
          <a:ln w="1905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5" name="Line 25">
            <a:extLst>
              <a:ext uri="{FF2B5EF4-FFF2-40B4-BE49-F238E27FC236}">
                <a16:creationId xmlns:a16="http://schemas.microsoft.com/office/drawing/2014/main" id="{0B0474C2-C468-4985-8A7F-EF816053BE2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3962400"/>
            <a:ext cx="0" cy="914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56" name="Line 26">
            <a:extLst>
              <a:ext uri="{FF2B5EF4-FFF2-40B4-BE49-F238E27FC236}">
                <a16:creationId xmlns:a16="http://schemas.microsoft.com/office/drawing/2014/main" id="{6A51B736-9C8C-41E3-A72C-96E3DCC2228B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9400" y="3505200"/>
            <a:ext cx="0" cy="1371600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31" name="Text Box 27">
            <a:extLst>
              <a:ext uri="{FF2B5EF4-FFF2-40B4-BE49-F238E27FC236}">
                <a16:creationId xmlns:a16="http://schemas.microsoft.com/office/drawing/2014/main" id="{6516B6CA-9572-4533-8747-981505FDA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41148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IS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32" name="Text Box 28">
            <a:extLst>
              <a:ext uri="{FF2B5EF4-FFF2-40B4-BE49-F238E27FC236}">
                <a16:creationId xmlns:a16="http://schemas.microsoft.com/office/drawing/2014/main" id="{216A5CC6-0F93-4113-98C3-E61D3DC68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44958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IS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33" name="Text Box 29">
            <a:extLst>
              <a:ext uri="{FF2B5EF4-FFF2-40B4-BE49-F238E27FC236}">
                <a16:creationId xmlns:a16="http://schemas.microsoft.com/office/drawing/2014/main" id="{7E1A5B97-8C70-4BB1-895C-20882BECB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C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34" name="Text Box 30">
            <a:extLst>
              <a:ext uri="{FF2B5EF4-FFF2-40B4-BE49-F238E27FC236}">
                <a16:creationId xmlns:a16="http://schemas.microsoft.com/office/drawing/2014/main" id="{08AED2F3-C90E-4653-B7E8-EF2BC0F06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sz="2000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4061" name="Line 31">
            <a:extLst>
              <a:ext uri="{FF2B5EF4-FFF2-40B4-BE49-F238E27FC236}">
                <a16:creationId xmlns:a16="http://schemas.microsoft.com/office/drawing/2014/main" id="{77F24811-EB6B-4952-9888-1434075927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76825" y="3606800"/>
            <a:ext cx="1600200" cy="0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62" name="Line 32">
            <a:extLst>
              <a:ext uri="{FF2B5EF4-FFF2-40B4-BE49-F238E27FC236}">
                <a16:creationId xmlns:a16="http://schemas.microsoft.com/office/drawing/2014/main" id="{749E83DC-11D7-4B73-9A79-B8D20B53AD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5400" y="3860800"/>
            <a:ext cx="1143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63" name="Line 33">
            <a:extLst>
              <a:ext uri="{FF2B5EF4-FFF2-40B4-BE49-F238E27FC236}">
                <a16:creationId xmlns:a16="http://schemas.microsoft.com/office/drawing/2014/main" id="{70426AF9-4F38-448B-9D65-A520B95995A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886200"/>
            <a:ext cx="0" cy="10668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64" name="Line 34">
            <a:extLst>
              <a:ext uri="{FF2B5EF4-FFF2-40B4-BE49-F238E27FC236}">
                <a16:creationId xmlns:a16="http://schemas.microsoft.com/office/drawing/2014/main" id="{328B1E7D-D2E5-4E90-82B3-C286A4B9198C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9400" y="3581400"/>
            <a:ext cx="0" cy="1371600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39" name="Text Box 35">
            <a:extLst>
              <a:ext uri="{FF2B5EF4-FFF2-40B4-BE49-F238E27FC236}">
                <a16:creationId xmlns:a16="http://schemas.microsoft.com/office/drawing/2014/main" id="{10C6C1A4-51E7-4D82-8091-8418D7149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667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LM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75140" name="Text Box 36">
            <a:extLst>
              <a:ext uri="{FF2B5EF4-FFF2-40B4-BE49-F238E27FC236}">
                <a16:creationId xmlns:a16="http://schemas.microsoft.com/office/drawing/2014/main" id="{4F987968-33BF-45E0-8C54-E24D10FFC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41" name="Text Box 37">
            <a:extLst>
              <a:ext uri="{FF2B5EF4-FFF2-40B4-BE49-F238E27FC236}">
                <a16:creationId xmlns:a16="http://schemas.microsoft.com/office/drawing/2014/main" id="{A80E0C31-C75F-4573-A2FC-A37E7BB04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42" name="Text Box 38">
            <a:extLst>
              <a:ext uri="{FF2B5EF4-FFF2-40B4-BE49-F238E27FC236}">
                <a16:creationId xmlns:a16="http://schemas.microsoft.com/office/drawing/2014/main" id="{CB22F405-618C-42D2-BF27-A3F4BCB26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45" name="Text Box 41">
            <a:extLst>
              <a:ext uri="{FF2B5EF4-FFF2-40B4-BE49-F238E27FC236}">
                <a16:creationId xmlns:a16="http://schemas.microsoft.com/office/drawing/2014/main" id="{D0B10D7C-06B7-4A94-B93B-75B2B25402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876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5146" name="Text Box 42">
            <a:extLst>
              <a:ext uri="{FF2B5EF4-FFF2-40B4-BE49-F238E27FC236}">
                <a16:creationId xmlns:a16="http://schemas.microsoft.com/office/drawing/2014/main" id="{A709DB95-EA49-4927-B9BF-1F28F9A52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876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4071" name="Arc 43">
            <a:extLst>
              <a:ext uri="{FF2B5EF4-FFF2-40B4-BE49-F238E27FC236}">
                <a16:creationId xmlns:a16="http://schemas.microsoft.com/office/drawing/2014/main" id="{BBA9543C-23B5-4560-8267-693A2A9480CC}"/>
              </a:ext>
            </a:extLst>
          </p:cNvPr>
          <p:cNvSpPr>
            <a:spLocks/>
          </p:cNvSpPr>
          <p:nvPr/>
        </p:nvSpPr>
        <p:spPr bwMode="auto">
          <a:xfrm>
            <a:off x="1524000" y="4419600"/>
            <a:ext cx="228600" cy="4572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48" name="Text Box 44">
            <a:extLst>
              <a:ext uri="{FF2B5EF4-FFF2-40B4-BE49-F238E27FC236}">
                <a16:creationId xmlns:a16="http://schemas.microsoft.com/office/drawing/2014/main" id="{48471FB5-E04E-4633-AF8C-56407DD4C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4958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bg2"/>
                </a:solidFill>
                <a:latin typeface="Arial" charset="0"/>
                <a:cs typeface="Angsana New" pitchFamily="18" charset="-34"/>
              </a:rPr>
              <a:t>45</a:t>
            </a:r>
            <a:r>
              <a:rPr lang="en-US" b="1">
                <a:solidFill>
                  <a:schemeClr val="bg2"/>
                </a:solidFill>
                <a:latin typeface="Arial" charset="0"/>
                <a:cs typeface="Arial" charset="0"/>
              </a:rPr>
              <a:t>°</a:t>
            </a:r>
            <a:endParaRPr lang="en-US" b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4073" name="Rectangle 45">
            <a:extLst>
              <a:ext uri="{FF2B5EF4-FFF2-40B4-BE49-F238E27FC236}">
                <a16:creationId xmlns:a16="http://schemas.microsoft.com/office/drawing/2014/main" id="{0B3E2662-671C-4C67-9176-F358C2FFB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098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DAE</a:t>
            </a:r>
            <a:endParaRPr lang="th-TH" altLang="en-US" sz="2400" b="1">
              <a:cs typeface="Angsana New" panose="02020603050405020304" pitchFamily="18" charset="-34"/>
            </a:endParaRPr>
          </a:p>
        </p:txBody>
      </p:sp>
      <p:sp>
        <p:nvSpPr>
          <p:cNvPr id="175150" name="Text Box 46">
            <a:extLst>
              <a:ext uri="{FF2B5EF4-FFF2-40B4-BE49-F238E27FC236}">
                <a16:creationId xmlns:a16="http://schemas.microsoft.com/office/drawing/2014/main" id="{A99D57AD-9FF7-4DA4-B060-DA46ECF94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2098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4075" name="Rectangle 48">
            <a:extLst>
              <a:ext uri="{FF2B5EF4-FFF2-40B4-BE49-F238E27FC236}">
                <a16:creationId xmlns:a16="http://schemas.microsoft.com/office/drawing/2014/main" id="{01DB9BFD-DEB1-4368-ACE4-B4733582E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895600"/>
            <a:ext cx="76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chemeClr val="accent2"/>
                </a:solidFill>
              </a:rPr>
              <a:t>Y</a:t>
            </a:r>
            <a:r>
              <a:rPr lang="en-US" altLang="en-US" sz="2000" b="1" baseline="-25000">
                <a:solidFill>
                  <a:schemeClr val="accent2"/>
                </a:solidFill>
              </a:rPr>
              <a:t>A</a:t>
            </a:r>
            <a:r>
              <a:rPr lang="en-US" altLang="en-US" sz="2000" b="1">
                <a:solidFill>
                  <a:schemeClr val="accent2"/>
                </a:solidFill>
              </a:rPr>
              <a:t>Y</a:t>
            </a:r>
            <a:r>
              <a:rPr lang="en-US" altLang="en-US" sz="2000" b="1" baseline="-25000">
                <a:solidFill>
                  <a:schemeClr val="accent2"/>
                </a:solidFill>
              </a:rPr>
              <a:t>B</a:t>
            </a:r>
            <a:endParaRPr lang="th-TH" altLang="en-US" sz="2000" b="1">
              <a:solidFill>
                <a:schemeClr val="accent2"/>
              </a:solidFill>
            </a:endParaRPr>
          </a:p>
        </p:txBody>
      </p:sp>
      <p:sp>
        <p:nvSpPr>
          <p:cNvPr id="175156" name="Text Box 52">
            <a:extLst>
              <a:ext uri="{FF2B5EF4-FFF2-40B4-BE49-F238E27FC236}">
                <a16:creationId xmlns:a16="http://schemas.microsoft.com/office/drawing/2014/main" id="{795CD740-1323-4B1B-8C75-D1818C408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648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4077" name="Line 54">
            <a:extLst>
              <a:ext uri="{FF2B5EF4-FFF2-40B4-BE49-F238E27FC236}">
                <a16:creationId xmlns:a16="http://schemas.microsoft.com/office/drawing/2014/main" id="{E31EC912-5464-4B45-B51A-ED51DC047C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5486400"/>
            <a:ext cx="685800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78" name="Line 55">
            <a:extLst>
              <a:ext uri="{FF2B5EF4-FFF2-40B4-BE49-F238E27FC236}">
                <a16:creationId xmlns:a16="http://schemas.microsoft.com/office/drawing/2014/main" id="{0898720F-3314-48C1-A30F-2A711D91F174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3352800"/>
            <a:ext cx="685800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79" name="Line 56">
            <a:extLst>
              <a:ext uri="{FF2B5EF4-FFF2-40B4-BE49-F238E27FC236}">
                <a16:creationId xmlns:a16="http://schemas.microsoft.com/office/drawing/2014/main" id="{D1E8C343-EB64-4969-8D42-879B84A6E21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562600"/>
            <a:ext cx="457200" cy="0"/>
          </a:xfrm>
          <a:prstGeom prst="line">
            <a:avLst/>
          </a:prstGeom>
          <a:noFill/>
          <a:ln w="25400">
            <a:solidFill>
              <a:srgbClr val="99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80" name="Slide Number Placeholder 47">
            <a:extLst>
              <a:ext uri="{FF2B5EF4-FFF2-40B4-BE49-F238E27FC236}">
                <a16:creationId xmlns:a16="http://schemas.microsoft.com/office/drawing/2014/main" id="{8240EB42-6402-476E-8A88-C53EA70467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DB911BCB-82F2-4CF3-9655-934803D2B3D0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Rectangle 4">
            <a:extLst>
              <a:ext uri="{FF2B5EF4-FFF2-40B4-BE49-F238E27FC236}">
                <a16:creationId xmlns:a16="http://schemas.microsoft.com/office/drawing/2014/main" id="{C927E14B-AE23-4B64-9FF4-10FD93E879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Expansionary fiscal policy: G↑, T</a:t>
            </a:r>
            <a:r>
              <a:rPr lang="en-US" b="1" dirty="0">
                <a:effectLst/>
              </a:rPr>
              <a:t>↓</a:t>
            </a:r>
          </a:p>
        </p:txBody>
      </p:sp>
      <p:sp useBgFill="1">
        <p:nvSpPr>
          <p:cNvPr id="45059" name="Rectangle 5">
            <a:extLst>
              <a:ext uri="{FF2B5EF4-FFF2-40B4-BE49-F238E27FC236}">
                <a16:creationId xmlns:a16="http://schemas.microsoft.com/office/drawing/2014/main" id="{93DE68C1-524A-40D5-8B53-53BC95E3E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82278" name="Rectangle 6">
            <a:extLst>
              <a:ext uri="{FF2B5EF4-FFF2-40B4-BE49-F238E27FC236}">
                <a16:creationId xmlns:a16="http://schemas.microsoft.com/office/drawing/2014/main" id="{08749810-D49C-4FA9-93E3-C5627975B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1219200"/>
            <a:ext cx="2667000" cy="5508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3200" b="1" u="sng" dirty="0">
                <a:solidFill>
                  <a:srgbClr val="7030A0"/>
                </a:solidFill>
                <a:latin typeface="+mn-lt"/>
                <a:ea typeface="Batang" pitchFamily="18" charset="-127"/>
                <a:cs typeface="Angsana New" pitchFamily="18" charset="-34"/>
              </a:rPr>
              <a:t>Short-run</a:t>
            </a:r>
            <a:endParaRPr lang="th-TH" sz="3200" b="1" u="sng" dirty="0">
              <a:solidFill>
                <a:srgbClr val="7030A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45061" name="Line 7">
            <a:extLst>
              <a:ext uri="{FF2B5EF4-FFF2-40B4-BE49-F238E27FC236}">
                <a16:creationId xmlns:a16="http://schemas.microsoft.com/office/drawing/2014/main" id="{4BFA31EF-218F-49A1-AD77-370E2669122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22098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62" name="Line 8">
            <a:extLst>
              <a:ext uri="{FF2B5EF4-FFF2-40B4-BE49-F238E27FC236}">
                <a16:creationId xmlns:a16="http://schemas.microsoft.com/office/drawing/2014/main" id="{F6D539D3-DAE8-465A-9E93-DE82BA2D290D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8768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63" name="Line 9">
            <a:extLst>
              <a:ext uri="{FF2B5EF4-FFF2-40B4-BE49-F238E27FC236}">
                <a16:creationId xmlns:a16="http://schemas.microsoft.com/office/drawing/2014/main" id="{9A8DB683-8C2E-40C7-9405-04A910E3538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21336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64" name="Line 10">
            <a:extLst>
              <a:ext uri="{FF2B5EF4-FFF2-40B4-BE49-F238E27FC236}">
                <a16:creationId xmlns:a16="http://schemas.microsoft.com/office/drawing/2014/main" id="{111373D7-C531-476F-A176-951E06DF5B7F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49530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65" name="Arc 11">
            <a:extLst>
              <a:ext uri="{FF2B5EF4-FFF2-40B4-BE49-F238E27FC236}">
                <a16:creationId xmlns:a16="http://schemas.microsoft.com/office/drawing/2014/main" id="{99DD1EFE-3499-4D0C-A806-871D891A0CE7}"/>
              </a:ext>
            </a:extLst>
          </p:cNvPr>
          <p:cNvSpPr>
            <a:spLocks/>
          </p:cNvSpPr>
          <p:nvPr/>
        </p:nvSpPr>
        <p:spPr bwMode="auto">
          <a:xfrm flipV="1">
            <a:off x="1066800" y="2133600"/>
            <a:ext cx="2965450" cy="2189163"/>
          </a:xfrm>
          <a:custGeom>
            <a:avLst/>
            <a:gdLst>
              <a:gd name="T0" fmla="*/ 2147483646 w 20785"/>
              <a:gd name="T1" fmla="*/ 0 h 21403"/>
              <a:gd name="T2" fmla="*/ 2147483646 w 20785"/>
              <a:gd name="T3" fmla="*/ 2147483646 h 21403"/>
              <a:gd name="T4" fmla="*/ 0 w 20785"/>
              <a:gd name="T5" fmla="*/ 2147483646 h 21403"/>
              <a:gd name="T6" fmla="*/ 0 60000 65536"/>
              <a:gd name="T7" fmla="*/ 0 60000 65536"/>
              <a:gd name="T8" fmla="*/ 0 60000 65536"/>
              <a:gd name="T9" fmla="*/ 0 w 20785"/>
              <a:gd name="T10" fmla="*/ 0 h 21403"/>
              <a:gd name="T11" fmla="*/ 20785 w 20785"/>
              <a:gd name="T12" fmla="*/ 21403 h 214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5" h="21403" fill="none" extrusionOk="0">
                <a:moveTo>
                  <a:pt x="2912" y="0"/>
                </a:moveTo>
                <a:cubicBezTo>
                  <a:pt x="11428" y="1159"/>
                  <a:pt x="18446" y="7255"/>
                  <a:pt x="20784" y="15525"/>
                </a:cubicBezTo>
              </a:path>
              <a:path w="20785" h="21403" stroke="0" extrusionOk="0">
                <a:moveTo>
                  <a:pt x="2912" y="0"/>
                </a:moveTo>
                <a:cubicBezTo>
                  <a:pt x="11428" y="1159"/>
                  <a:pt x="18446" y="7255"/>
                  <a:pt x="20784" y="15525"/>
                </a:cubicBezTo>
                <a:lnTo>
                  <a:pt x="0" y="21403"/>
                </a:lnTo>
                <a:lnTo>
                  <a:pt x="2912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6" name="Arc 12">
            <a:extLst>
              <a:ext uri="{FF2B5EF4-FFF2-40B4-BE49-F238E27FC236}">
                <a16:creationId xmlns:a16="http://schemas.microsoft.com/office/drawing/2014/main" id="{D0A55EE6-BC0A-48E4-B8D9-3DB0D0A7B6FF}"/>
              </a:ext>
            </a:extLst>
          </p:cNvPr>
          <p:cNvSpPr>
            <a:spLocks/>
          </p:cNvSpPr>
          <p:nvPr/>
        </p:nvSpPr>
        <p:spPr bwMode="auto">
          <a:xfrm flipV="1">
            <a:off x="5334000" y="1677988"/>
            <a:ext cx="2438400" cy="2741612"/>
          </a:xfrm>
          <a:custGeom>
            <a:avLst/>
            <a:gdLst>
              <a:gd name="T0" fmla="*/ 2147483646 w 20254"/>
              <a:gd name="T1" fmla="*/ 0 h 21592"/>
              <a:gd name="T2" fmla="*/ 2147483646 w 20254"/>
              <a:gd name="T3" fmla="*/ 2147483646 h 21592"/>
              <a:gd name="T4" fmla="*/ 0 w 20254"/>
              <a:gd name="T5" fmla="*/ 2147483646 h 21592"/>
              <a:gd name="T6" fmla="*/ 0 60000 65536"/>
              <a:gd name="T7" fmla="*/ 0 60000 65536"/>
              <a:gd name="T8" fmla="*/ 0 60000 65536"/>
              <a:gd name="T9" fmla="*/ 0 w 20254"/>
              <a:gd name="T10" fmla="*/ 0 h 21592"/>
              <a:gd name="T11" fmla="*/ 20254 w 20254"/>
              <a:gd name="T12" fmla="*/ 21592 h 2159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254" h="21592" fill="none" extrusionOk="0">
                <a:moveTo>
                  <a:pt x="589" y="0"/>
                </a:moveTo>
                <a:cubicBezTo>
                  <a:pt x="9405" y="240"/>
                  <a:pt x="17188" y="5816"/>
                  <a:pt x="20253" y="14085"/>
                </a:cubicBezTo>
              </a:path>
              <a:path w="20254" h="21592" stroke="0" extrusionOk="0">
                <a:moveTo>
                  <a:pt x="589" y="0"/>
                </a:moveTo>
                <a:cubicBezTo>
                  <a:pt x="9405" y="240"/>
                  <a:pt x="17188" y="5816"/>
                  <a:pt x="20253" y="14085"/>
                </a:cubicBezTo>
                <a:lnTo>
                  <a:pt x="0" y="21592"/>
                </a:lnTo>
                <a:lnTo>
                  <a:pt x="589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2285" name="Text Box 13">
            <a:extLst>
              <a:ext uri="{FF2B5EF4-FFF2-40B4-BE49-F238E27FC236}">
                <a16:creationId xmlns:a16="http://schemas.microsoft.com/office/drawing/2014/main" id="{FBFF8580-06D5-4EE5-A9B4-F4DFAA56A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419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5068" name="Line 15">
            <a:extLst>
              <a:ext uri="{FF2B5EF4-FFF2-40B4-BE49-F238E27FC236}">
                <a16:creationId xmlns:a16="http://schemas.microsoft.com/office/drawing/2014/main" id="{90DD1B2B-9CA0-4B57-AC22-DF1555095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048000"/>
            <a:ext cx="2057400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66">
            <a:extLst>
              <a:ext uri="{FF2B5EF4-FFF2-40B4-BE49-F238E27FC236}">
                <a16:creationId xmlns:a16="http://schemas.microsoft.com/office/drawing/2014/main" id="{AD830E0B-1664-4D69-8268-B73198793ABD}"/>
              </a:ext>
            </a:extLst>
          </p:cNvPr>
          <p:cNvGrpSpPr>
            <a:grpSpLocks/>
          </p:cNvGrpSpPr>
          <p:nvPr/>
        </p:nvGrpSpPr>
        <p:grpSpPr bwMode="auto">
          <a:xfrm>
            <a:off x="1219200" y="2743200"/>
            <a:ext cx="2895600" cy="1828800"/>
            <a:chOff x="768" y="1728"/>
            <a:chExt cx="1824" cy="1152"/>
          </a:xfrm>
        </p:grpSpPr>
        <p:sp>
          <p:nvSpPr>
            <p:cNvPr id="45120" name="Line 14">
              <a:extLst>
                <a:ext uri="{FF2B5EF4-FFF2-40B4-BE49-F238E27FC236}">
                  <a16:creationId xmlns:a16="http://schemas.microsoft.com/office/drawing/2014/main" id="{F6446894-74C3-4858-8CCE-CEBDE91136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8" y="1728"/>
              <a:ext cx="1392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2289" name="Text Box 17">
              <a:extLst>
                <a:ext uri="{FF2B5EF4-FFF2-40B4-BE49-F238E27FC236}">
                  <a16:creationId xmlns:a16="http://schemas.microsoft.com/office/drawing/2014/main" id="{704C7693-50EB-4BFB-B396-0B1C43983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259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3" name="Group 65">
            <a:extLst>
              <a:ext uri="{FF2B5EF4-FFF2-40B4-BE49-F238E27FC236}">
                <a16:creationId xmlns:a16="http://schemas.microsoft.com/office/drawing/2014/main" id="{29FB9354-328F-4506-AF01-09E36DBA09AB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2895600"/>
            <a:ext cx="838200" cy="671513"/>
            <a:chOff x="816" y="1824"/>
            <a:chExt cx="528" cy="423"/>
          </a:xfrm>
        </p:grpSpPr>
        <p:sp>
          <p:nvSpPr>
            <p:cNvPr id="45118" name="Text Box 18">
              <a:extLst>
                <a:ext uri="{FF2B5EF4-FFF2-40B4-BE49-F238E27FC236}">
                  <a16:creationId xmlns:a16="http://schemas.microsoft.com/office/drawing/2014/main" id="{5F05DC2E-68B1-4E86-8470-C4D094F407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1920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5119" name="Rectangle 19">
              <a:extLst>
                <a:ext uri="{FF2B5EF4-FFF2-40B4-BE49-F238E27FC236}">
                  <a16:creationId xmlns:a16="http://schemas.microsoft.com/office/drawing/2014/main" id="{0BB0B6F6-50D3-4474-8632-E19EC8C7F0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1824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182293" name="Text Box 21">
            <a:extLst>
              <a:ext uri="{FF2B5EF4-FFF2-40B4-BE49-F238E27FC236}">
                <a16:creationId xmlns:a16="http://schemas.microsoft.com/office/drawing/2014/main" id="{7A9E4A01-8549-4912-8077-F0BA3BABA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294" name="Text Box 22">
            <a:extLst>
              <a:ext uri="{FF2B5EF4-FFF2-40B4-BE49-F238E27FC236}">
                <a16:creationId xmlns:a16="http://schemas.microsoft.com/office/drawing/2014/main" id="{261354C6-B695-4B5D-B8BC-12A801363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2209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295" name="Text Box 23">
            <a:extLst>
              <a:ext uri="{FF2B5EF4-FFF2-40B4-BE49-F238E27FC236}">
                <a16:creationId xmlns:a16="http://schemas.microsoft.com/office/drawing/2014/main" id="{05F9726A-AC6F-4C67-946F-14141E293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4038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5074" name="Line 25">
            <a:extLst>
              <a:ext uri="{FF2B5EF4-FFF2-40B4-BE49-F238E27FC236}">
                <a16:creationId xmlns:a16="http://schemas.microsoft.com/office/drawing/2014/main" id="{2610CA3A-BDAD-4874-ADD8-92397E4FFC9F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2514600"/>
            <a:ext cx="23622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72">
            <a:extLst>
              <a:ext uri="{FF2B5EF4-FFF2-40B4-BE49-F238E27FC236}">
                <a16:creationId xmlns:a16="http://schemas.microsoft.com/office/drawing/2014/main" id="{41B43584-554F-4DEB-9E44-23862EBC513F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209800"/>
            <a:ext cx="3124200" cy="1981200"/>
            <a:chOff x="3456" y="1392"/>
            <a:chExt cx="1968" cy="1248"/>
          </a:xfrm>
        </p:grpSpPr>
        <p:sp>
          <p:nvSpPr>
            <p:cNvPr id="45116" name="Line 24">
              <a:extLst>
                <a:ext uri="{FF2B5EF4-FFF2-40B4-BE49-F238E27FC236}">
                  <a16:creationId xmlns:a16="http://schemas.microsoft.com/office/drawing/2014/main" id="{F09EE6B1-0F36-4B27-9B94-4CA2AD7534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6" y="1392"/>
              <a:ext cx="1536" cy="105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2298" name="Text Box 26">
              <a:extLst>
                <a:ext uri="{FF2B5EF4-FFF2-40B4-BE49-F238E27FC236}">
                  <a16:creationId xmlns:a16="http://schemas.microsoft.com/office/drawing/2014/main" id="{01C057B4-3CDD-469E-B5B8-1B2879F03F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4" y="235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5" name="Group 71">
            <a:extLst>
              <a:ext uri="{FF2B5EF4-FFF2-40B4-BE49-F238E27FC236}">
                <a16:creationId xmlns:a16="http://schemas.microsoft.com/office/drawing/2014/main" id="{E6B35577-C082-4D9A-A286-ED8E1C9EAE67}"/>
              </a:ext>
            </a:extLst>
          </p:cNvPr>
          <p:cNvGrpSpPr>
            <a:grpSpLocks/>
          </p:cNvGrpSpPr>
          <p:nvPr/>
        </p:nvGrpSpPr>
        <p:grpSpPr bwMode="auto">
          <a:xfrm>
            <a:off x="5562600" y="2362200"/>
            <a:ext cx="838200" cy="671513"/>
            <a:chOff x="3504" y="1488"/>
            <a:chExt cx="528" cy="423"/>
          </a:xfrm>
        </p:grpSpPr>
        <p:sp>
          <p:nvSpPr>
            <p:cNvPr id="45114" name="Text Box 27">
              <a:extLst>
                <a:ext uri="{FF2B5EF4-FFF2-40B4-BE49-F238E27FC236}">
                  <a16:creationId xmlns:a16="http://schemas.microsoft.com/office/drawing/2014/main" id="{08A24760-4168-4330-A3A4-ED967A9A18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1584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5115" name="Rectangle 28">
              <a:extLst>
                <a:ext uri="{FF2B5EF4-FFF2-40B4-BE49-F238E27FC236}">
                  <a16:creationId xmlns:a16="http://schemas.microsoft.com/office/drawing/2014/main" id="{6954E9CB-3EE7-4736-B830-3938ACD4F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4" y="1488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182301" name="Text Box 29">
            <a:extLst>
              <a:ext uri="{FF2B5EF4-FFF2-40B4-BE49-F238E27FC236}">
                <a16:creationId xmlns:a16="http://schemas.microsoft.com/office/drawing/2014/main" id="{DF69E5B9-0EC0-4A2A-A4CC-9EA43AF91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02" name="Text Box 30">
            <a:extLst>
              <a:ext uri="{FF2B5EF4-FFF2-40B4-BE49-F238E27FC236}">
                <a16:creationId xmlns:a16="http://schemas.microsoft.com/office/drawing/2014/main" id="{AC9811F4-13E6-430B-97B2-AF8DF2C4D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75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5079" name="Line 31">
            <a:extLst>
              <a:ext uri="{FF2B5EF4-FFF2-40B4-BE49-F238E27FC236}">
                <a16:creationId xmlns:a16="http://schemas.microsoft.com/office/drawing/2014/main" id="{9CE09B02-B6CE-4284-A39F-71148859C1E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4038600"/>
            <a:ext cx="0" cy="8382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080" name="Line 33">
            <a:extLst>
              <a:ext uri="{FF2B5EF4-FFF2-40B4-BE49-F238E27FC236}">
                <a16:creationId xmlns:a16="http://schemas.microsoft.com/office/drawing/2014/main" id="{27513795-A431-47AE-B052-903DDB305071}"/>
              </a:ext>
            </a:extLst>
          </p:cNvPr>
          <p:cNvSpPr>
            <a:spLocks noChangeShapeType="1"/>
          </p:cNvSpPr>
          <p:nvPr/>
        </p:nvSpPr>
        <p:spPr bwMode="auto">
          <a:xfrm>
            <a:off x="7162800" y="3657600"/>
            <a:ext cx="0" cy="1295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2307" name="Text Box 35">
            <a:extLst>
              <a:ext uri="{FF2B5EF4-FFF2-40B4-BE49-F238E27FC236}">
                <a16:creationId xmlns:a16="http://schemas.microsoft.com/office/drawing/2014/main" id="{6A3319AE-6F8D-4BAE-A381-87B3F242D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09" name="Text Box 37">
            <a:extLst>
              <a:ext uri="{FF2B5EF4-FFF2-40B4-BE49-F238E27FC236}">
                <a16:creationId xmlns:a16="http://schemas.microsoft.com/office/drawing/2014/main" id="{D7D4649F-99A9-4464-9578-1244A86F5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5029200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82310" name="Text Box 38">
            <a:extLst>
              <a:ext uri="{FF2B5EF4-FFF2-40B4-BE49-F238E27FC236}">
                <a16:creationId xmlns:a16="http://schemas.microsoft.com/office/drawing/2014/main" id="{37D58498-C0CB-4C3F-99F6-E85874BF1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876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15" name="Text Box 43">
            <a:extLst>
              <a:ext uri="{FF2B5EF4-FFF2-40B4-BE49-F238E27FC236}">
                <a16:creationId xmlns:a16="http://schemas.microsoft.com/office/drawing/2014/main" id="{E1B8EE3D-C6E9-4246-A7E6-3D28994E8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5181600"/>
            <a:ext cx="609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45085" name="Line 44">
            <a:extLst>
              <a:ext uri="{FF2B5EF4-FFF2-40B4-BE49-F238E27FC236}">
                <a16:creationId xmlns:a16="http://schemas.microsoft.com/office/drawing/2014/main" id="{C0639182-8A9D-4483-9509-5E8063DAEE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66800" y="4038600"/>
            <a:ext cx="14478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73">
            <a:extLst>
              <a:ext uri="{FF2B5EF4-FFF2-40B4-BE49-F238E27FC236}">
                <a16:creationId xmlns:a16="http://schemas.microsoft.com/office/drawing/2014/main" id="{8DED16AC-2E8B-4B00-9746-D733FDC8380F}"/>
              </a:ext>
            </a:extLst>
          </p:cNvPr>
          <p:cNvGrpSpPr>
            <a:grpSpLocks/>
          </p:cNvGrpSpPr>
          <p:nvPr/>
        </p:nvGrpSpPr>
        <p:grpSpPr bwMode="auto">
          <a:xfrm>
            <a:off x="5105400" y="3429000"/>
            <a:ext cx="2209800" cy="1524000"/>
            <a:chOff x="3216" y="2160"/>
            <a:chExt cx="1392" cy="960"/>
          </a:xfrm>
        </p:grpSpPr>
        <p:sp>
          <p:nvSpPr>
            <p:cNvPr id="45112" name="Line 34">
              <a:extLst>
                <a:ext uri="{FF2B5EF4-FFF2-40B4-BE49-F238E27FC236}">
                  <a16:creationId xmlns:a16="http://schemas.microsoft.com/office/drawing/2014/main" id="{F405D796-3CE6-40D5-BF46-40B57369C9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2208"/>
              <a:ext cx="0" cy="912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113" name="Line 46">
              <a:extLst>
                <a:ext uri="{FF2B5EF4-FFF2-40B4-BE49-F238E27FC236}">
                  <a16:creationId xmlns:a16="http://schemas.microsoft.com/office/drawing/2014/main" id="{20D1D079-44CF-4AC9-A962-4EF42121FD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6" y="2160"/>
              <a:ext cx="1392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087" name="Line 47">
            <a:extLst>
              <a:ext uri="{FF2B5EF4-FFF2-40B4-BE49-F238E27FC236}">
                <a16:creationId xmlns:a16="http://schemas.microsoft.com/office/drawing/2014/main" id="{C6D17CC9-3781-4F3B-8898-41CECC8DDD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5400" y="3657600"/>
            <a:ext cx="19812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2320" name="Text Box 48">
            <a:extLst>
              <a:ext uri="{FF2B5EF4-FFF2-40B4-BE49-F238E27FC236}">
                <a16:creationId xmlns:a16="http://schemas.microsoft.com/office/drawing/2014/main" id="{3AB1F8CC-8935-45D6-9ECF-4BD5E7F37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7" name="Group 74">
            <a:extLst>
              <a:ext uri="{FF2B5EF4-FFF2-40B4-BE49-F238E27FC236}">
                <a16:creationId xmlns:a16="http://schemas.microsoft.com/office/drawing/2014/main" id="{7543F092-9EB2-48B9-A542-F9DB2EBEF57E}"/>
              </a:ext>
            </a:extLst>
          </p:cNvPr>
          <p:cNvGrpSpPr>
            <a:grpSpLocks/>
          </p:cNvGrpSpPr>
          <p:nvPr/>
        </p:nvGrpSpPr>
        <p:grpSpPr bwMode="auto">
          <a:xfrm>
            <a:off x="4648200" y="3124200"/>
            <a:ext cx="3124200" cy="2209800"/>
            <a:chOff x="2928" y="1968"/>
            <a:chExt cx="1968" cy="1392"/>
          </a:xfrm>
        </p:grpSpPr>
        <p:sp>
          <p:nvSpPr>
            <p:cNvPr id="182311" name="Text Box 39">
              <a:extLst>
                <a:ext uri="{FF2B5EF4-FFF2-40B4-BE49-F238E27FC236}">
                  <a16:creationId xmlns:a16="http://schemas.microsoft.com/office/drawing/2014/main" id="{8CA63E07-1C1D-4BC5-AAC3-EFB70DB317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307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82321" name="Text Box 49">
              <a:extLst>
                <a:ext uri="{FF2B5EF4-FFF2-40B4-BE49-F238E27FC236}">
                  <a16:creationId xmlns:a16="http://schemas.microsoft.com/office/drawing/2014/main" id="{8C60CE0B-E16D-4131-93FC-C3585BAC29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196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2322" name="Text Box 50">
            <a:extLst>
              <a:ext uri="{FF2B5EF4-FFF2-40B4-BE49-F238E27FC236}">
                <a16:creationId xmlns:a16="http://schemas.microsoft.com/office/drawing/2014/main" id="{E3AF932C-6704-49B3-A110-AEB7C7BB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8" name="Group 68">
            <a:extLst>
              <a:ext uri="{FF2B5EF4-FFF2-40B4-BE49-F238E27FC236}">
                <a16:creationId xmlns:a16="http://schemas.microsoft.com/office/drawing/2014/main" id="{BE26597D-4493-46EA-AB69-B3F6AF583C37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3429000"/>
            <a:ext cx="2514600" cy="1828800"/>
            <a:chOff x="384" y="2160"/>
            <a:chExt cx="1584" cy="1152"/>
          </a:xfrm>
        </p:grpSpPr>
        <p:sp>
          <p:nvSpPr>
            <p:cNvPr id="182308" name="Text Box 36">
              <a:extLst>
                <a:ext uri="{FF2B5EF4-FFF2-40B4-BE49-F238E27FC236}">
                  <a16:creationId xmlns:a16="http://schemas.microsoft.com/office/drawing/2014/main" id="{63AA1725-9B6A-44D7-812D-77B66A2857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302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82323" name="Text Box 51">
              <a:extLst>
                <a:ext uri="{FF2B5EF4-FFF2-40B4-BE49-F238E27FC236}">
                  <a16:creationId xmlns:a16="http://schemas.microsoft.com/office/drawing/2014/main" id="{7D069261-2E1C-407C-8813-78FC711B2E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" y="21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2324" name="Text Box 52">
            <a:extLst>
              <a:ext uri="{FF2B5EF4-FFF2-40B4-BE49-F238E27FC236}">
                <a16:creationId xmlns:a16="http://schemas.microsoft.com/office/drawing/2014/main" id="{3B92D2EB-5D69-420C-8EE4-3797F028E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25" name="Text Box 53">
            <a:extLst>
              <a:ext uri="{FF2B5EF4-FFF2-40B4-BE49-F238E27FC236}">
                <a16:creationId xmlns:a16="http://schemas.microsoft.com/office/drawing/2014/main" id="{4DDFBDF9-F4E9-4D71-A212-442B194BC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26" name="Text Box 54">
            <a:extLst>
              <a:ext uri="{FF2B5EF4-FFF2-40B4-BE49-F238E27FC236}">
                <a16:creationId xmlns:a16="http://schemas.microsoft.com/office/drawing/2014/main" id="{DA77E830-6020-4DC5-B34A-683280757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27" name="Text Box 55">
            <a:extLst>
              <a:ext uri="{FF2B5EF4-FFF2-40B4-BE49-F238E27FC236}">
                <a16:creationId xmlns:a16="http://schemas.microsoft.com/office/drawing/2014/main" id="{C3E6F73D-B150-495E-BCA1-DBB044212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28" name="Text Box 56">
            <a:extLst>
              <a:ext uri="{FF2B5EF4-FFF2-40B4-BE49-F238E27FC236}">
                <a16:creationId xmlns:a16="http://schemas.microsoft.com/office/drawing/2014/main" id="{D15FE0C7-259F-4C9C-9D8F-AC3E5CF89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29" name="Text Box 57">
            <a:extLst>
              <a:ext uri="{FF2B5EF4-FFF2-40B4-BE49-F238E27FC236}">
                <a16:creationId xmlns:a16="http://schemas.microsoft.com/office/drawing/2014/main" id="{35FB9BEE-5E89-4CD4-8CD8-C08E6C33F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648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2330" name="Text Box 58">
            <a:extLst>
              <a:ext uri="{FF2B5EF4-FFF2-40B4-BE49-F238E27FC236}">
                <a16:creationId xmlns:a16="http://schemas.microsoft.com/office/drawing/2014/main" id="{D9860CDD-40DF-4AD5-BB54-B05289E25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562600"/>
            <a:ext cx="3581400" cy="514350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tx2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chemeClr val="tx2"/>
                </a:solidFill>
                <a:cs typeface="Angsana New" panose="02020603050405020304" pitchFamily="18" charset="-34"/>
              </a:rPr>
              <a:t>↑ </a:t>
            </a:r>
            <a:r>
              <a:rPr lang="en-US" altLang="en-US" sz="2400" b="1">
                <a:solidFill>
                  <a:schemeClr val="tx2"/>
                </a:solidFill>
                <a:cs typeface="Angsana New" panose="02020603050405020304" pitchFamily="18" charset="-34"/>
              </a:rPr>
              <a:t>a little</a:t>
            </a:r>
            <a:r>
              <a:rPr lang="en-US" altLang="en-US" sz="3200" b="1">
                <a:solidFill>
                  <a:schemeClr val="tx2"/>
                </a:solidFill>
                <a:cs typeface="Angsana New" panose="02020603050405020304" pitchFamily="18" charset="-34"/>
              </a:rPr>
              <a:t>, </a:t>
            </a:r>
            <a:r>
              <a:rPr lang="en-US" altLang="en-US" b="1">
                <a:solidFill>
                  <a:schemeClr val="tx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chemeClr val="tx2"/>
                </a:solidFill>
                <a:cs typeface="Angsana New" panose="02020603050405020304" pitchFamily="18" charset="-34"/>
              </a:rPr>
              <a:t>↑</a:t>
            </a:r>
            <a:r>
              <a:rPr lang="th-TH" altLang="en-US" sz="3200" b="1">
                <a:solidFill>
                  <a:schemeClr val="tx2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chemeClr val="tx2"/>
                </a:solidFill>
                <a:cs typeface="Angsana New" panose="02020603050405020304" pitchFamily="18" charset="-34"/>
              </a:rPr>
              <a:t>a lot</a:t>
            </a:r>
            <a:endParaRPr lang="en-US" altLang="en-US" sz="2400" b="1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82331" name="Text Box 59">
            <a:extLst>
              <a:ext uri="{FF2B5EF4-FFF2-40B4-BE49-F238E27FC236}">
                <a16:creationId xmlns:a16="http://schemas.microsoft.com/office/drawing/2014/main" id="{D169D768-2963-4B61-9C4B-90F096929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5562600"/>
            <a:ext cx="3810000" cy="514350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 </a:t>
            </a:r>
            <a:r>
              <a:rPr lang="en-US" altLang="en-US" sz="2400" b="1">
                <a:solidFill>
                  <a:srgbClr val="3333FF"/>
                </a:solidFill>
                <a:cs typeface="Angsana New" panose="02020603050405020304" pitchFamily="18" charset="-34"/>
              </a:rPr>
              <a:t>quite a lot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, </a:t>
            </a: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Y↑ </a:t>
            </a:r>
            <a:r>
              <a:rPr lang="en-US" altLang="en-US" sz="2400" b="1">
                <a:solidFill>
                  <a:srgbClr val="3333FF"/>
                </a:solidFill>
                <a:cs typeface="Angsana New" panose="02020603050405020304" pitchFamily="18" charset="-34"/>
              </a:rPr>
              <a:t>a little</a:t>
            </a:r>
          </a:p>
        </p:txBody>
      </p:sp>
      <p:grpSp>
        <p:nvGrpSpPr>
          <p:cNvPr id="9" name="Group 67">
            <a:extLst>
              <a:ext uri="{FF2B5EF4-FFF2-40B4-BE49-F238E27FC236}">
                <a16:creationId xmlns:a16="http://schemas.microsoft.com/office/drawing/2014/main" id="{A7889F14-A562-4A32-BE50-7398BB910248}"/>
              </a:ext>
            </a:extLst>
          </p:cNvPr>
          <p:cNvGrpSpPr>
            <a:grpSpLocks/>
          </p:cNvGrpSpPr>
          <p:nvPr/>
        </p:nvGrpSpPr>
        <p:grpSpPr bwMode="auto">
          <a:xfrm>
            <a:off x="1069975" y="3919538"/>
            <a:ext cx="1752600" cy="957262"/>
            <a:chOff x="674" y="2469"/>
            <a:chExt cx="1104" cy="603"/>
          </a:xfrm>
        </p:grpSpPr>
        <p:sp>
          <p:nvSpPr>
            <p:cNvPr id="45106" name="Line 32">
              <a:extLst>
                <a:ext uri="{FF2B5EF4-FFF2-40B4-BE49-F238E27FC236}">
                  <a16:creationId xmlns:a16="http://schemas.microsoft.com/office/drawing/2014/main" id="{5F61EA1D-4165-44E1-B41A-63878839A9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6" y="2496"/>
              <a:ext cx="0" cy="576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107" name="Line 60">
              <a:extLst>
                <a:ext uri="{FF2B5EF4-FFF2-40B4-BE49-F238E27FC236}">
                  <a16:creationId xmlns:a16="http://schemas.microsoft.com/office/drawing/2014/main" id="{6230C3C0-163A-415D-BC9F-C9A2789754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74" y="2469"/>
              <a:ext cx="1104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101" name="Text Box 61">
            <a:extLst>
              <a:ext uri="{FF2B5EF4-FFF2-40B4-BE49-F238E27FC236}">
                <a16:creationId xmlns:a16="http://schemas.microsoft.com/office/drawing/2014/main" id="{BE6E7FF2-BA68-417C-9332-0554D9B52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172200"/>
            <a:ext cx="34290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0" rIns="18000" bIns="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(Start from large Y) </a:t>
            </a:r>
            <a:endParaRPr lang="en-US" altLang="en-US" b="1">
              <a:solidFill>
                <a:srgbClr val="008000"/>
              </a:solidFill>
              <a:cs typeface="Arial" panose="020B0604020202020204" pitchFamily="34" charset="0"/>
            </a:endParaRPr>
          </a:p>
        </p:txBody>
      </p:sp>
      <p:sp>
        <p:nvSpPr>
          <p:cNvPr id="32814" name="Text Box 62">
            <a:extLst>
              <a:ext uri="{FF2B5EF4-FFF2-40B4-BE49-F238E27FC236}">
                <a16:creationId xmlns:a16="http://schemas.microsoft.com/office/drawing/2014/main" id="{AEEC223E-3C9D-44C9-A5A3-A060FB0FF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172200"/>
            <a:ext cx="3581400" cy="4302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lIns="54000" tIns="0" rIns="18000" bIns="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(Start from small Y)</a:t>
            </a:r>
            <a:endParaRPr lang="en-US" sz="2800" b="1" dirty="0">
              <a:solidFill>
                <a:srgbClr val="990000"/>
              </a:solidFill>
              <a:latin typeface="+mn-lt"/>
              <a:cs typeface="Arial" charset="0"/>
            </a:endParaRPr>
          </a:p>
        </p:txBody>
      </p:sp>
      <p:sp>
        <p:nvSpPr>
          <p:cNvPr id="182335" name="Rectangle 63">
            <a:extLst>
              <a:ext uri="{FF2B5EF4-FFF2-40B4-BE49-F238E27FC236}">
                <a16:creationId xmlns:a16="http://schemas.microsoft.com/office/drawing/2014/main" id="{36A4973A-9FA3-435B-9E0B-B6B665A8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200400"/>
            <a:ext cx="4841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6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82336" name="Rectangle 64">
            <a:extLst>
              <a:ext uri="{FF2B5EF4-FFF2-40B4-BE49-F238E27FC236}">
                <a16:creationId xmlns:a16="http://schemas.microsoft.com/office/drawing/2014/main" id="{0ED027F6-6413-42F4-9F89-5AF199D39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657600"/>
            <a:ext cx="401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24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45105" name="Slide Number Placeholder 64">
            <a:extLst>
              <a:ext uri="{FF2B5EF4-FFF2-40B4-BE49-F238E27FC236}">
                <a16:creationId xmlns:a16="http://schemas.microsoft.com/office/drawing/2014/main" id="{F53F7548-F71A-4F9A-B0A2-BA14F2838F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3771FD58-7CCE-427A-9D79-13335EB3BAEE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2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82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8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8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309" grpId="0"/>
      <p:bldP spid="182309" grpId="1"/>
      <p:bldP spid="182315" grpId="0"/>
      <p:bldP spid="182324" grpId="0"/>
      <p:bldP spid="182326" grpId="0"/>
      <p:bldP spid="182330" grpId="0" animBg="1"/>
      <p:bldP spid="182331" grpId="0" animBg="1"/>
      <p:bldP spid="182335" grpId="0"/>
      <p:bldP spid="18233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082" name="Rectangle 5">
            <a:extLst>
              <a:ext uri="{FF2B5EF4-FFF2-40B4-BE49-F238E27FC236}">
                <a16:creationId xmlns:a16="http://schemas.microsoft.com/office/drawing/2014/main" id="{202EADC6-65F5-446A-9BA4-787B4F42E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84326" name="Rectangle 6">
            <a:extLst>
              <a:ext uri="{FF2B5EF4-FFF2-40B4-BE49-F238E27FC236}">
                <a16:creationId xmlns:a16="http://schemas.microsoft.com/office/drawing/2014/main" id="{8326E12A-4461-414D-A571-746E758EE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295400"/>
            <a:ext cx="2743200" cy="55086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3200" b="1" u="sng" dirty="0">
                <a:solidFill>
                  <a:srgbClr val="6600FF"/>
                </a:solidFill>
                <a:latin typeface="+mn-lt"/>
                <a:ea typeface="Batang" pitchFamily="18" charset="-127"/>
                <a:cs typeface="Angsana New" pitchFamily="18" charset="-34"/>
              </a:rPr>
              <a:t>Long-run</a:t>
            </a:r>
            <a:endParaRPr lang="th-TH" sz="3200" b="1" u="sng" dirty="0">
              <a:solidFill>
                <a:srgbClr val="9966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46084" name="Line 7">
            <a:extLst>
              <a:ext uri="{FF2B5EF4-FFF2-40B4-BE49-F238E27FC236}">
                <a16:creationId xmlns:a16="http://schemas.microsoft.com/office/drawing/2014/main" id="{F715DD50-A433-4EBC-83F9-C92788E19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2209800"/>
            <a:ext cx="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5" name="Line 8">
            <a:extLst>
              <a:ext uri="{FF2B5EF4-FFF2-40B4-BE49-F238E27FC236}">
                <a16:creationId xmlns:a16="http://schemas.microsoft.com/office/drawing/2014/main" id="{ED409275-9FC5-460C-8028-D8EF47310F20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953000"/>
            <a:ext cx="388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6" name="Line 9">
            <a:extLst>
              <a:ext uri="{FF2B5EF4-FFF2-40B4-BE49-F238E27FC236}">
                <a16:creationId xmlns:a16="http://schemas.microsoft.com/office/drawing/2014/main" id="{F9CE7CE8-677F-4A8A-94D7-E7395B816389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2438400"/>
            <a:ext cx="0" cy="2514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7" name="Line 11">
            <a:extLst>
              <a:ext uri="{FF2B5EF4-FFF2-40B4-BE49-F238E27FC236}">
                <a16:creationId xmlns:a16="http://schemas.microsoft.com/office/drawing/2014/main" id="{130F0C69-92F9-4588-9A2E-F90AB8A0F862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2743200"/>
            <a:ext cx="2819400" cy="1828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2" name="Text Box 12">
            <a:extLst>
              <a:ext uri="{FF2B5EF4-FFF2-40B4-BE49-F238E27FC236}">
                <a16:creationId xmlns:a16="http://schemas.microsoft.com/office/drawing/2014/main" id="{77E5CBA7-A0B3-4172-9071-CFBA0912B7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43434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2" name="Group 30">
            <a:extLst>
              <a:ext uri="{FF2B5EF4-FFF2-40B4-BE49-F238E27FC236}">
                <a16:creationId xmlns:a16="http://schemas.microsoft.com/office/drawing/2014/main" id="{2664283D-6B80-4BF7-BB26-3A4E912A4476}"/>
              </a:ext>
            </a:extLst>
          </p:cNvPr>
          <p:cNvGrpSpPr>
            <a:grpSpLocks/>
          </p:cNvGrpSpPr>
          <p:nvPr/>
        </p:nvGrpSpPr>
        <p:grpSpPr bwMode="auto">
          <a:xfrm>
            <a:off x="3124200" y="2514600"/>
            <a:ext cx="3657600" cy="1981200"/>
            <a:chOff x="2064" y="1488"/>
            <a:chExt cx="2304" cy="1248"/>
          </a:xfrm>
        </p:grpSpPr>
        <p:sp>
          <p:nvSpPr>
            <p:cNvPr id="46109" name="Line 10">
              <a:extLst>
                <a:ext uri="{FF2B5EF4-FFF2-40B4-BE49-F238E27FC236}">
                  <a16:creationId xmlns:a16="http://schemas.microsoft.com/office/drawing/2014/main" id="{723F5E09-602D-4100-A06A-3C1827BDA2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488"/>
              <a:ext cx="1824" cy="115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333" name="Text Box 13">
              <a:extLst>
                <a:ext uri="{FF2B5EF4-FFF2-40B4-BE49-F238E27FC236}">
                  <a16:creationId xmlns:a16="http://schemas.microsoft.com/office/drawing/2014/main" id="{5D2160A7-2118-422B-8BF3-331ED26168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2448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84334" name="Text Box 14">
            <a:extLst>
              <a:ext uri="{FF2B5EF4-FFF2-40B4-BE49-F238E27FC236}">
                <a16:creationId xmlns:a16="http://schemas.microsoft.com/office/drawing/2014/main" id="{E51AFC22-3D25-4B9D-AB6E-8EBA7DC79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124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4335" name="Text Box 15">
            <a:extLst>
              <a:ext uri="{FF2B5EF4-FFF2-40B4-BE49-F238E27FC236}">
                <a16:creationId xmlns:a16="http://schemas.microsoft.com/office/drawing/2014/main" id="{43DC8459-8B2D-4F5F-8F5E-9FB3E39D7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29">
            <a:extLst>
              <a:ext uri="{FF2B5EF4-FFF2-40B4-BE49-F238E27FC236}">
                <a16:creationId xmlns:a16="http://schemas.microsoft.com/office/drawing/2014/main" id="{E3BCC2F2-3B96-4798-A8C2-B70A19D6A127}"/>
              </a:ext>
            </a:extLst>
          </p:cNvPr>
          <p:cNvGrpSpPr>
            <a:grpSpLocks/>
          </p:cNvGrpSpPr>
          <p:nvPr/>
        </p:nvGrpSpPr>
        <p:grpSpPr bwMode="auto">
          <a:xfrm>
            <a:off x="2971800" y="2438400"/>
            <a:ext cx="838200" cy="671513"/>
            <a:chOff x="2016" y="1536"/>
            <a:chExt cx="528" cy="423"/>
          </a:xfrm>
        </p:grpSpPr>
        <p:sp>
          <p:nvSpPr>
            <p:cNvPr id="46107" name="Text Box 16">
              <a:extLst>
                <a:ext uri="{FF2B5EF4-FFF2-40B4-BE49-F238E27FC236}">
                  <a16:creationId xmlns:a16="http://schemas.microsoft.com/office/drawing/2014/main" id="{49175A8A-1D5F-44F9-8B95-314A9B63D6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1632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6108" name="Rectangle 17">
              <a:extLst>
                <a:ext uri="{FF2B5EF4-FFF2-40B4-BE49-F238E27FC236}">
                  <a16:creationId xmlns:a16="http://schemas.microsoft.com/office/drawing/2014/main" id="{5D3D7340-5B2C-4815-B61C-210DBC27B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536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46093" name="Line 19">
            <a:extLst>
              <a:ext uri="{FF2B5EF4-FFF2-40B4-BE49-F238E27FC236}">
                <a16:creationId xmlns:a16="http://schemas.microsoft.com/office/drawing/2014/main" id="{5C221CCF-3701-4A01-B0E9-95F6DD0AB2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3810000"/>
            <a:ext cx="1905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0" name="Text Box 20">
            <a:extLst>
              <a:ext uri="{FF2B5EF4-FFF2-40B4-BE49-F238E27FC236}">
                <a16:creationId xmlns:a16="http://schemas.microsoft.com/office/drawing/2014/main" id="{2643CAFB-6CBB-4C38-8FCA-15935069C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31">
            <a:extLst>
              <a:ext uri="{FF2B5EF4-FFF2-40B4-BE49-F238E27FC236}">
                <a16:creationId xmlns:a16="http://schemas.microsoft.com/office/drawing/2014/main" id="{EDE9D910-AFBE-47F6-9404-766894F2C4A1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3124200"/>
            <a:ext cx="2362200" cy="457200"/>
            <a:chOff x="1392" y="1824"/>
            <a:chExt cx="1488" cy="288"/>
          </a:xfrm>
        </p:grpSpPr>
        <p:sp>
          <p:nvSpPr>
            <p:cNvPr id="46105" name="Line 18">
              <a:extLst>
                <a:ext uri="{FF2B5EF4-FFF2-40B4-BE49-F238E27FC236}">
                  <a16:creationId xmlns:a16="http://schemas.microsoft.com/office/drawing/2014/main" id="{AC8ACC7A-982A-4219-8ABD-5F26A7A2A5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80" y="2016"/>
              <a:ext cx="1200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341" name="Text Box 21">
              <a:extLst>
                <a:ext uri="{FF2B5EF4-FFF2-40B4-BE49-F238E27FC236}">
                  <a16:creationId xmlns:a16="http://schemas.microsoft.com/office/drawing/2014/main" id="{4A8DBB9C-339E-4F55-8721-844B6B7A13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182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4342" name="Text Box 22">
            <a:extLst>
              <a:ext uri="{FF2B5EF4-FFF2-40B4-BE49-F238E27FC236}">
                <a16:creationId xmlns:a16="http://schemas.microsoft.com/office/drawing/2014/main" id="{3A32910C-A9B2-4A59-99D0-C9E817DE9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981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4343" name="Text Box 23">
            <a:extLst>
              <a:ext uri="{FF2B5EF4-FFF2-40B4-BE49-F238E27FC236}">
                <a16:creationId xmlns:a16="http://schemas.microsoft.com/office/drawing/2014/main" id="{70E3D5C9-CC11-4BB7-9A70-7C21724F9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4344" name="Text Box 24">
            <a:extLst>
              <a:ext uri="{FF2B5EF4-FFF2-40B4-BE49-F238E27FC236}">
                <a16:creationId xmlns:a16="http://schemas.microsoft.com/office/drawing/2014/main" id="{ABB98811-C0D4-482C-B47E-6189059AD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4345" name="Text Box 25">
            <a:extLst>
              <a:ext uri="{FF2B5EF4-FFF2-40B4-BE49-F238E27FC236}">
                <a16:creationId xmlns:a16="http://schemas.microsoft.com/office/drawing/2014/main" id="{50E74884-EC82-4FF3-8142-D33FA0FDB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4346" name="Text Box 26">
            <a:extLst>
              <a:ext uri="{FF2B5EF4-FFF2-40B4-BE49-F238E27FC236}">
                <a16:creationId xmlns:a16="http://schemas.microsoft.com/office/drawing/2014/main" id="{8BA7FEC4-9DA7-41F7-8F14-538B631F4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5943600"/>
            <a:ext cx="3429000" cy="5143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33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3300"/>
                </a:solidFill>
                <a:cs typeface="Angsana New" panose="02020603050405020304" pitchFamily="18" charset="-34"/>
              </a:rPr>
              <a:t>↑, </a:t>
            </a:r>
            <a:r>
              <a:rPr lang="en-US" altLang="en-US" b="1">
                <a:solidFill>
                  <a:srgbClr val="993300"/>
                </a:solidFill>
                <a:cs typeface="Angsana New" panose="02020603050405020304" pitchFamily="18" charset="-34"/>
              </a:rPr>
              <a:t>Y</a:t>
            </a:r>
            <a:r>
              <a:rPr lang="th-TH" altLang="en-US" b="1">
                <a:solidFill>
                  <a:srgbClr val="9933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3300"/>
                </a:solidFill>
                <a:cs typeface="Angsana New" panose="02020603050405020304" pitchFamily="18" charset="-34"/>
              </a:rPr>
              <a:t>stay the same</a:t>
            </a:r>
            <a:endParaRPr lang="en-US" altLang="en-US" sz="2400" b="1">
              <a:solidFill>
                <a:srgbClr val="993300"/>
              </a:solidFill>
              <a:cs typeface="Arial" panose="020B0604020202020204" pitchFamily="34" charset="0"/>
            </a:endParaRPr>
          </a:p>
        </p:txBody>
      </p:sp>
      <p:sp>
        <p:nvSpPr>
          <p:cNvPr id="184347" name="Text Box 27">
            <a:extLst>
              <a:ext uri="{FF2B5EF4-FFF2-40B4-BE49-F238E27FC236}">
                <a16:creationId xmlns:a16="http://schemas.microsoft.com/office/drawing/2014/main" id="{15B7644A-F58A-4685-AB9B-8F4FF01D3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41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6102" name="Rectangle 28">
            <a:extLst>
              <a:ext uri="{FF2B5EF4-FFF2-40B4-BE49-F238E27FC236}">
                <a16:creationId xmlns:a16="http://schemas.microsoft.com/office/drawing/2014/main" id="{F635F2C3-E789-4CF4-AA66-ED8E3B471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276600"/>
            <a:ext cx="474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46103" name="Slide Number Placeholder 29">
            <a:extLst>
              <a:ext uri="{FF2B5EF4-FFF2-40B4-BE49-F238E27FC236}">
                <a16:creationId xmlns:a16="http://schemas.microsoft.com/office/drawing/2014/main" id="{AF8BE290-5891-4245-8363-62D9E2BA4B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234FFEE-F329-4E23-8517-4B4463333CD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BAC6A08B-D13E-4220-B6EF-DCFFC9C9ED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Expansionary fiscal policy: G↑, T</a:t>
            </a:r>
            <a:r>
              <a:rPr lang="en-US" b="1" dirty="0">
                <a:effectLst/>
              </a:rPr>
              <a:t>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4" grpId="0"/>
      <p:bldP spid="184346" grpId="0" animBg="1"/>
      <p:bldP spid="18434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106" name="Rectangle 4">
            <a:extLst>
              <a:ext uri="{FF2B5EF4-FFF2-40B4-BE49-F238E27FC236}">
                <a16:creationId xmlns:a16="http://schemas.microsoft.com/office/drawing/2014/main" id="{D44B754F-977A-4E74-9BF6-8A7AE7441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7107" name="Line 6">
            <a:extLst>
              <a:ext uri="{FF2B5EF4-FFF2-40B4-BE49-F238E27FC236}">
                <a16:creationId xmlns:a16="http://schemas.microsoft.com/office/drawing/2014/main" id="{72CDAD41-EB8A-44C8-995D-8A78ABAA54F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5146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08" name="Line 7">
            <a:extLst>
              <a:ext uri="{FF2B5EF4-FFF2-40B4-BE49-F238E27FC236}">
                <a16:creationId xmlns:a16="http://schemas.microsoft.com/office/drawing/2014/main" id="{3455D98C-0145-4E1E-A861-366FC6F9F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5181600"/>
            <a:ext cx="31242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09" name="Line 8">
            <a:extLst>
              <a:ext uri="{FF2B5EF4-FFF2-40B4-BE49-F238E27FC236}">
                <a16:creationId xmlns:a16="http://schemas.microsoft.com/office/drawing/2014/main" id="{62EEC04B-A761-407E-BF97-30B37C7E076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0" name="Line 9">
            <a:extLst>
              <a:ext uri="{FF2B5EF4-FFF2-40B4-BE49-F238E27FC236}">
                <a16:creationId xmlns:a16="http://schemas.microsoft.com/office/drawing/2014/main" id="{33ABF53C-ABD5-485D-9A33-4E2D066DD32C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5181600"/>
            <a:ext cx="29718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1" name="Line 10">
            <a:extLst>
              <a:ext uri="{FF2B5EF4-FFF2-40B4-BE49-F238E27FC236}">
                <a16:creationId xmlns:a16="http://schemas.microsoft.com/office/drawing/2014/main" id="{5D898598-2107-4051-A037-BD23E64A96E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28956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2" name="Line 11">
            <a:extLst>
              <a:ext uri="{FF2B5EF4-FFF2-40B4-BE49-F238E27FC236}">
                <a16:creationId xmlns:a16="http://schemas.microsoft.com/office/drawing/2014/main" id="{91A10F19-88F9-445A-8AC0-889AAF3E08D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2895600"/>
            <a:ext cx="0" cy="2286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3" name="Line 12">
            <a:extLst>
              <a:ext uri="{FF2B5EF4-FFF2-40B4-BE49-F238E27FC236}">
                <a16:creationId xmlns:a16="http://schemas.microsoft.com/office/drawing/2014/main" id="{13873CEF-F13E-46E9-9F93-9FD7AD5178B5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200400"/>
            <a:ext cx="2514600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4" name="Line 13">
            <a:extLst>
              <a:ext uri="{FF2B5EF4-FFF2-40B4-BE49-F238E27FC236}">
                <a16:creationId xmlns:a16="http://schemas.microsoft.com/office/drawing/2014/main" id="{64684518-D8FF-4131-9340-0D39A50676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3505200"/>
            <a:ext cx="762000" cy="1588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5" name="Line 14">
            <a:extLst>
              <a:ext uri="{FF2B5EF4-FFF2-40B4-BE49-F238E27FC236}">
                <a16:creationId xmlns:a16="http://schemas.microsoft.com/office/drawing/2014/main" id="{B2371792-E208-4875-9FD9-1B89BC10386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3886200"/>
            <a:ext cx="1371600" cy="1588"/>
          </a:xfrm>
          <a:prstGeom prst="line">
            <a:avLst/>
          </a:prstGeom>
          <a:noFill/>
          <a:ln w="15875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6" name="Rectangle 15">
            <a:extLst>
              <a:ext uri="{FF2B5EF4-FFF2-40B4-BE49-F238E27FC236}">
                <a16:creationId xmlns:a16="http://schemas.microsoft.com/office/drawing/2014/main" id="{F3DC73F6-0AB6-4205-9BE5-81FD5B2E8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562600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00FF"/>
                </a:solidFill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88432" name="Text Box 16">
            <a:extLst>
              <a:ext uri="{FF2B5EF4-FFF2-40B4-BE49-F238E27FC236}">
                <a16:creationId xmlns:a16="http://schemas.microsoft.com/office/drawing/2014/main" id="{C1D2D137-FFFC-4D18-9B27-70B110D10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A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3" name="Text Box 17">
            <a:extLst>
              <a:ext uri="{FF2B5EF4-FFF2-40B4-BE49-F238E27FC236}">
                <a16:creationId xmlns:a16="http://schemas.microsoft.com/office/drawing/2014/main" id="{6B3178EB-7C12-4921-9E23-609B3EEDA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3581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4" name="Text Box 18">
            <a:extLst>
              <a:ext uri="{FF2B5EF4-FFF2-40B4-BE49-F238E27FC236}">
                <a16:creationId xmlns:a16="http://schemas.microsoft.com/office/drawing/2014/main" id="{772B5DE8-F074-439F-9BEA-A74085B85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2514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30000">
                <a:latin typeface="Arial" charset="0"/>
                <a:cs typeface="Angsana New" pitchFamily="18" charset="-34"/>
              </a:rPr>
              <a:t>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5" name="Text Box 19">
            <a:extLst>
              <a:ext uri="{FF2B5EF4-FFF2-40B4-BE49-F238E27FC236}">
                <a16:creationId xmlns:a16="http://schemas.microsoft.com/office/drawing/2014/main" id="{33323B1A-E876-4C99-ACF4-533266B37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514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="1" baseline="30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s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6" name="Text Box 20">
            <a:extLst>
              <a:ext uri="{FF2B5EF4-FFF2-40B4-BE49-F238E27FC236}">
                <a16:creationId xmlns:a16="http://schemas.microsoft.com/office/drawing/2014/main" id="{FA1C894F-F1B4-4780-AC79-21B811392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0574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7" name="Text Box 21">
            <a:extLst>
              <a:ext uri="{FF2B5EF4-FFF2-40B4-BE49-F238E27FC236}">
                <a16:creationId xmlns:a16="http://schemas.microsoft.com/office/drawing/2014/main" id="{5FEA00F0-212F-4E8F-9481-A4C83CCC3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38" name="Text Box 22">
            <a:extLst>
              <a:ext uri="{FF2B5EF4-FFF2-40B4-BE49-F238E27FC236}">
                <a16:creationId xmlns:a16="http://schemas.microsoft.com/office/drawing/2014/main" id="{0C48B62A-4237-4931-9367-0F10479E4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200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7124" name="Rectangle 23">
            <a:extLst>
              <a:ext uri="{FF2B5EF4-FFF2-40B4-BE49-F238E27FC236}">
                <a16:creationId xmlns:a16="http://schemas.microsoft.com/office/drawing/2014/main" id="{20A212A5-3D1C-491C-A519-97EB06A9C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352800"/>
            <a:ext cx="38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0000FF"/>
                </a:solidFill>
                <a:cs typeface="Arial" panose="020B0604020202020204" pitchFamily="34" charset="0"/>
              </a:rPr>
              <a:t>↓</a:t>
            </a:r>
          </a:p>
        </p:txBody>
      </p:sp>
      <p:sp>
        <p:nvSpPr>
          <p:cNvPr id="47125" name="Text Box 24">
            <a:extLst>
              <a:ext uri="{FF2B5EF4-FFF2-40B4-BE49-F238E27FC236}">
                <a16:creationId xmlns:a16="http://schemas.microsoft.com/office/drawing/2014/main" id="{AB54986E-6721-49C5-879E-ECE16F132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3434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  <a:r>
              <a:rPr lang="en-US" altLang="en-US" sz="2400" b="1" baseline="30000">
                <a:cs typeface="Angsana New" panose="02020603050405020304" pitchFamily="18" charset="-34"/>
              </a:rPr>
              <a:t>d</a:t>
            </a:r>
            <a:endParaRPr lang="en-US" altLang="en-US" sz="2400" b="1">
              <a:cs typeface="Angsana New" panose="02020603050405020304" pitchFamily="18" charset="-34"/>
            </a:endParaRPr>
          </a:p>
        </p:txBody>
      </p:sp>
      <p:sp>
        <p:nvSpPr>
          <p:cNvPr id="47126" name="Text Box 25">
            <a:extLst>
              <a:ext uri="{FF2B5EF4-FFF2-40B4-BE49-F238E27FC236}">
                <a16:creationId xmlns:a16="http://schemas.microsoft.com/office/drawing/2014/main" id="{715A9193-D429-4736-A9CB-0F8267526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953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cs typeface="Angsana New" panose="02020603050405020304" pitchFamily="18" charset="-34"/>
              </a:rPr>
              <a:t>M</a:t>
            </a:r>
          </a:p>
        </p:txBody>
      </p:sp>
      <p:sp>
        <p:nvSpPr>
          <p:cNvPr id="188442" name="Text Box 26">
            <a:extLst>
              <a:ext uri="{FF2B5EF4-FFF2-40B4-BE49-F238E27FC236}">
                <a16:creationId xmlns:a16="http://schemas.microsoft.com/office/drawing/2014/main" id="{9E903532-E8A4-4871-A4EE-9CCD3F56A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5181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latin typeface="Arial" charset="0"/>
                <a:cs typeface="Angsana New" pitchFamily="18" charset="-34"/>
              </a:rPr>
              <a:t>A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43" name="Text Box 27">
            <a:extLst>
              <a:ext uri="{FF2B5EF4-FFF2-40B4-BE49-F238E27FC236}">
                <a16:creationId xmlns:a16="http://schemas.microsoft.com/office/drawing/2014/main" id="{50CAF71C-7FE6-483B-8752-529948FB5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5181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b="1" baseline="-2500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44" name="Text Box 28">
            <a:extLst>
              <a:ext uri="{FF2B5EF4-FFF2-40B4-BE49-F238E27FC236}">
                <a16:creationId xmlns:a16="http://schemas.microsoft.com/office/drawing/2014/main" id="{AC130632-DFE1-4664-9BFB-5F671FF47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133600"/>
            <a:ext cx="457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600" b="1">
                <a:latin typeface="Arial" charset="0"/>
                <a:cs typeface="Angsana New" pitchFamily="18" charset="-34"/>
              </a:rPr>
              <a:t>r</a:t>
            </a:r>
            <a:endParaRPr lang="en-US" sz="26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7130" name="Line 29">
            <a:extLst>
              <a:ext uri="{FF2B5EF4-FFF2-40B4-BE49-F238E27FC236}">
                <a16:creationId xmlns:a16="http://schemas.microsoft.com/office/drawing/2014/main" id="{54F70A01-0504-4992-882F-125451B8420A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971800"/>
            <a:ext cx="22098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31" name="Line 30">
            <a:extLst>
              <a:ext uri="{FF2B5EF4-FFF2-40B4-BE49-F238E27FC236}">
                <a16:creationId xmlns:a16="http://schemas.microsoft.com/office/drawing/2014/main" id="{CB767A63-1EB2-4BF5-B740-ABB81ACB881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0200" y="2971800"/>
            <a:ext cx="22860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32" name="Line 31">
            <a:extLst>
              <a:ext uri="{FF2B5EF4-FFF2-40B4-BE49-F238E27FC236}">
                <a16:creationId xmlns:a16="http://schemas.microsoft.com/office/drawing/2014/main" id="{DE33DB11-EFEE-44E9-AF73-823B62809E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3276600"/>
            <a:ext cx="2286000" cy="1524000"/>
          </a:xfrm>
          <a:prstGeom prst="line">
            <a:avLst/>
          </a:prstGeom>
          <a:noFill/>
          <a:ln w="1905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48" name="Text Box 32">
            <a:extLst>
              <a:ext uri="{FF2B5EF4-FFF2-40B4-BE49-F238E27FC236}">
                <a16:creationId xmlns:a16="http://schemas.microsoft.com/office/drawing/2014/main" id="{23DBA17B-1D28-4F7D-BFA0-5229337BA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4343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IS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49" name="Text Box 33">
            <a:extLst>
              <a:ext uri="{FF2B5EF4-FFF2-40B4-BE49-F238E27FC236}">
                <a16:creationId xmlns:a16="http://schemas.microsoft.com/office/drawing/2014/main" id="{E54B7977-9CA8-47A0-A527-E755DD676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2971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LM</a:t>
            </a:r>
            <a:r>
              <a:rPr lang="en-US" sz="2800" b="1" baseline="30000">
                <a:solidFill>
                  <a:srgbClr val="800080"/>
                </a:solidFill>
                <a:latin typeface="Verdana" pitchFamily="34" charset="0"/>
                <a:cs typeface="Angsana New" pitchFamily="18" charset="-34"/>
              </a:rPr>
              <a:t>’</a:t>
            </a:r>
            <a:endParaRPr lang="en-US" sz="2800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88450" name="Text Box 34">
            <a:extLst>
              <a:ext uri="{FF2B5EF4-FFF2-40B4-BE49-F238E27FC236}">
                <a16:creationId xmlns:a16="http://schemas.microsoft.com/office/drawing/2014/main" id="{61FDD650-6656-44D1-99DA-A522C07A9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514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LM</a:t>
            </a:r>
            <a:endParaRPr lang="en-US" sz="2800" b="1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88451" name="Text Box 35">
            <a:extLst>
              <a:ext uri="{FF2B5EF4-FFF2-40B4-BE49-F238E27FC236}">
                <a16:creationId xmlns:a16="http://schemas.microsoft.com/office/drawing/2014/main" id="{938031E5-EDDC-44A3-8861-B466B9B1D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31242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↓</a:t>
            </a:r>
            <a:r>
              <a:rPr lang="en-US" b="1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A</a:t>
            </a:r>
            <a:r>
              <a:rPr lang="en-US" b="1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 dirty="0" err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B</a:t>
            </a:r>
            <a:endParaRPr lang="en-US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7137" name="Line 36">
            <a:extLst>
              <a:ext uri="{FF2B5EF4-FFF2-40B4-BE49-F238E27FC236}">
                <a16:creationId xmlns:a16="http://schemas.microsoft.com/office/drawing/2014/main" id="{D70F7A9F-3075-45DD-B0B2-150E4488E54F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0" y="3962400"/>
            <a:ext cx="0" cy="1219200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38" name="Line 37">
            <a:extLst>
              <a:ext uri="{FF2B5EF4-FFF2-40B4-BE49-F238E27FC236}">
                <a16:creationId xmlns:a16="http://schemas.microsoft.com/office/drawing/2014/main" id="{E7EE28E1-50D6-4303-8454-AD45B6888850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3733800"/>
            <a:ext cx="0" cy="14478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39" name="Line 38">
            <a:extLst>
              <a:ext uri="{FF2B5EF4-FFF2-40B4-BE49-F238E27FC236}">
                <a16:creationId xmlns:a16="http://schemas.microsoft.com/office/drawing/2014/main" id="{247AD16B-3C6D-4EEB-A1D5-CA570648356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3962400"/>
            <a:ext cx="1676400" cy="1588"/>
          </a:xfrm>
          <a:prstGeom prst="line">
            <a:avLst/>
          </a:prstGeom>
          <a:noFill/>
          <a:ln w="15875">
            <a:solidFill>
              <a:srgbClr val="8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40" name="Line 39">
            <a:extLst>
              <a:ext uri="{FF2B5EF4-FFF2-40B4-BE49-F238E27FC236}">
                <a16:creationId xmlns:a16="http://schemas.microsoft.com/office/drawing/2014/main" id="{1E6C274C-A767-4116-9CB4-559077ABD0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3733800"/>
            <a:ext cx="1371600" cy="1588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56" name="Text Box 40">
            <a:extLst>
              <a:ext uri="{FF2B5EF4-FFF2-40B4-BE49-F238E27FC236}">
                <a16:creationId xmlns:a16="http://schemas.microsoft.com/office/drawing/2014/main" id="{AFD4DCA8-CD30-444D-B074-FCA002CDD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57" name="Text Box 41">
            <a:extLst>
              <a:ext uri="{FF2B5EF4-FFF2-40B4-BE49-F238E27FC236}">
                <a16:creationId xmlns:a16="http://schemas.microsoft.com/office/drawing/2014/main" id="{FB56CF4F-7149-44B6-97E3-A4DA037D0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657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58" name="Text Box 42">
            <a:extLst>
              <a:ext uri="{FF2B5EF4-FFF2-40B4-BE49-F238E27FC236}">
                <a16:creationId xmlns:a16="http://schemas.microsoft.com/office/drawing/2014/main" id="{27EE0255-1AFE-48F5-98F9-F30ECC6CF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C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59" name="Text Box 43">
            <a:extLst>
              <a:ext uri="{FF2B5EF4-FFF2-40B4-BE49-F238E27FC236}">
                <a16:creationId xmlns:a16="http://schemas.microsoft.com/office/drawing/2014/main" id="{382057D4-486A-4B87-B527-80DE7258B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60" name="Text Box 44">
            <a:extLst>
              <a:ext uri="{FF2B5EF4-FFF2-40B4-BE49-F238E27FC236}">
                <a16:creationId xmlns:a16="http://schemas.microsoft.com/office/drawing/2014/main" id="{46FF036E-E1B0-450A-A579-6C1244478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352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C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8461" name="Text Box 45">
            <a:extLst>
              <a:ext uri="{FF2B5EF4-FFF2-40B4-BE49-F238E27FC236}">
                <a16:creationId xmlns:a16="http://schemas.microsoft.com/office/drawing/2014/main" id="{613ABB8C-640A-4960-A543-20BC66392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7147" name="Rectangle 47">
            <a:extLst>
              <a:ext uri="{FF2B5EF4-FFF2-40B4-BE49-F238E27FC236}">
                <a16:creationId xmlns:a16="http://schemas.microsoft.com/office/drawing/2014/main" id="{705C39FD-B154-44F3-A3F0-B0A642140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219200"/>
            <a:ext cx="6553200" cy="5842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0000"/>
                </a:solidFill>
                <a:ea typeface="Batang" panose="02030600000101010101" pitchFamily="18" charset="-127"/>
                <a:cs typeface="Angsana New" panose="02020603050405020304" pitchFamily="18" charset="-34"/>
              </a:rPr>
              <a:t>Expansionary monetary policy</a:t>
            </a:r>
            <a:endParaRPr lang="th-TH" altLang="en-US" sz="3200" b="1">
              <a:solidFill>
                <a:srgbClr val="FF0000"/>
              </a:solidFill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47148" name="Rectangle 48">
            <a:extLst>
              <a:ext uri="{FF2B5EF4-FFF2-40B4-BE49-F238E27FC236}">
                <a16:creationId xmlns:a16="http://schemas.microsoft.com/office/drawing/2014/main" id="{0A708796-A9D6-4E6F-BE3C-FC11796E2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429000"/>
            <a:ext cx="38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0000FF"/>
                </a:solidFill>
                <a:cs typeface="Arial" panose="020B0604020202020204" pitchFamily="34" charset="0"/>
              </a:rPr>
              <a:t>↓</a:t>
            </a:r>
          </a:p>
        </p:txBody>
      </p:sp>
      <p:sp>
        <p:nvSpPr>
          <p:cNvPr id="188465" name="Text Box 49">
            <a:extLst>
              <a:ext uri="{FF2B5EF4-FFF2-40B4-BE49-F238E27FC236}">
                <a16:creationId xmlns:a16="http://schemas.microsoft.com/office/drawing/2014/main" id="{2336C0A6-32EE-4441-B940-73B0ECBF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3733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800080"/>
                </a:solidFill>
                <a:latin typeface="Arial" charset="0"/>
                <a:cs typeface="Angsana New" pitchFamily="18" charset="-34"/>
              </a:rPr>
              <a:t>D</a:t>
            </a:r>
            <a:endParaRPr lang="en-US" sz="2000" b="1">
              <a:solidFill>
                <a:srgbClr val="800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7150" name="Rectangle 50">
            <a:extLst>
              <a:ext uri="{FF2B5EF4-FFF2-40B4-BE49-F238E27FC236}">
                <a16:creationId xmlns:a16="http://schemas.microsoft.com/office/drawing/2014/main" id="{FFE7378D-D6F3-45A5-8B71-541C98287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55626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0000FF"/>
                </a:solidFill>
                <a:cs typeface="Arial" panose="020B0604020202020204" pitchFamily="34" charset="0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47151" name="Slide Number Placeholder 47">
            <a:extLst>
              <a:ext uri="{FF2B5EF4-FFF2-40B4-BE49-F238E27FC236}">
                <a16:creationId xmlns:a16="http://schemas.microsoft.com/office/drawing/2014/main" id="{02A91966-5A25-4426-9DD3-D4F096A95F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BECFA52-34F2-4EFF-92B3-E461D4D6E654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0" name="Rectangle 5">
            <a:extLst>
              <a:ext uri="{FF2B5EF4-FFF2-40B4-BE49-F238E27FC236}">
                <a16:creationId xmlns:a16="http://schemas.microsoft.com/office/drawing/2014/main" id="{89796BD4-3532-4CCB-ADB5-AD19F347F4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The analysis of monetary policy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5" name="Rectangle 5">
            <a:extLst>
              <a:ext uri="{FF2B5EF4-FFF2-40B4-BE49-F238E27FC236}">
                <a16:creationId xmlns:a16="http://schemas.microsoft.com/office/drawing/2014/main" id="{227F17A0-12B8-4C1E-87C2-B8AE4D6CAC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166688" algn="l"/>
              </a:tabLst>
              <a:defRPr/>
            </a:pPr>
            <a:r>
              <a:rPr lang="en-US" b="1" dirty="0">
                <a:cs typeface="Angsana New" pitchFamily="18" charset="-34"/>
              </a:rPr>
              <a:t>Expansionary monetary policy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48131" name="Rectangle 4">
            <a:extLst>
              <a:ext uri="{FF2B5EF4-FFF2-40B4-BE49-F238E27FC236}">
                <a16:creationId xmlns:a16="http://schemas.microsoft.com/office/drawing/2014/main" id="{BE31A399-3698-4DBE-84F8-56CEB4E73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8100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189446" name="Rectangle 6">
            <a:extLst>
              <a:ext uri="{FF2B5EF4-FFF2-40B4-BE49-F238E27FC236}">
                <a16:creationId xmlns:a16="http://schemas.microsoft.com/office/drawing/2014/main" id="{CF218B58-5403-4FD1-A3F4-19F780B3B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95400"/>
            <a:ext cx="2438400" cy="55086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3200" b="1" u="sng" dirty="0">
                <a:solidFill>
                  <a:schemeClr val="accent2"/>
                </a:solidFill>
                <a:latin typeface="+mn-lt"/>
                <a:ea typeface="Batang" pitchFamily="18" charset="-127"/>
                <a:cs typeface="Angsana New" pitchFamily="18" charset="-34"/>
              </a:rPr>
              <a:t>Short-run</a:t>
            </a:r>
            <a:endParaRPr lang="th-TH" sz="3200" b="1" u="sng" dirty="0">
              <a:solidFill>
                <a:schemeClr val="accent2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48133" name="Line 7">
            <a:extLst>
              <a:ext uri="{FF2B5EF4-FFF2-40B4-BE49-F238E27FC236}">
                <a16:creationId xmlns:a16="http://schemas.microsoft.com/office/drawing/2014/main" id="{F8DF7835-EE2F-4013-B552-D4DE171BB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22098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4" name="Line 8">
            <a:extLst>
              <a:ext uri="{FF2B5EF4-FFF2-40B4-BE49-F238E27FC236}">
                <a16:creationId xmlns:a16="http://schemas.microsoft.com/office/drawing/2014/main" id="{67CDCC67-F69F-4A5A-98BF-D0800B1D92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8768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5" name="Line 9">
            <a:extLst>
              <a:ext uri="{FF2B5EF4-FFF2-40B4-BE49-F238E27FC236}">
                <a16:creationId xmlns:a16="http://schemas.microsoft.com/office/drawing/2014/main" id="{4CB9327C-8CA4-4821-9DA8-6D3597939C71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21336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6" name="Line 10">
            <a:extLst>
              <a:ext uri="{FF2B5EF4-FFF2-40B4-BE49-F238E27FC236}">
                <a16:creationId xmlns:a16="http://schemas.microsoft.com/office/drawing/2014/main" id="{2DA4B2AA-7631-4E0F-8DA4-FA06F3D70A6B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9530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7" name="Arc 11">
            <a:extLst>
              <a:ext uri="{FF2B5EF4-FFF2-40B4-BE49-F238E27FC236}">
                <a16:creationId xmlns:a16="http://schemas.microsoft.com/office/drawing/2014/main" id="{C451F98B-A61A-4105-A9BB-B9E19C37F809}"/>
              </a:ext>
            </a:extLst>
          </p:cNvPr>
          <p:cNvSpPr>
            <a:spLocks/>
          </p:cNvSpPr>
          <p:nvPr/>
        </p:nvSpPr>
        <p:spPr bwMode="auto">
          <a:xfrm flipV="1">
            <a:off x="1066800" y="2133600"/>
            <a:ext cx="2965450" cy="2189163"/>
          </a:xfrm>
          <a:custGeom>
            <a:avLst/>
            <a:gdLst>
              <a:gd name="T0" fmla="*/ 2147483646 w 20785"/>
              <a:gd name="T1" fmla="*/ 0 h 21403"/>
              <a:gd name="T2" fmla="*/ 2147483646 w 20785"/>
              <a:gd name="T3" fmla="*/ 2147483646 h 21403"/>
              <a:gd name="T4" fmla="*/ 0 w 20785"/>
              <a:gd name="T5" fmla="*/ 2147483646 h 21403"/>
              <a:gd name="T6" fmla="*/ 0 60000 65536"/>
              <a:gd name="T7" fmla="*/ 0 60000 65536"/>
              <a:gd name="T8" fmla="*/ 0 60000 65536"/>
              <a:gd name="T9" fmla="*/ 0 w 20785"/>
              <a:gd name="T10" fmla="*/ 0 h 21403"/>
              <a:gd name="T11" fmla="*/ 20785 w 20785"/>
              <a:gd name="T12" fmla="*/ 21403 h 214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5" h="21403" fill="none" extrusionOk="0">
                <a:moveTo>
                  <a:pt x="2912" y="0"/>
                </a:moveTo>
                <a:cubicBezTo>
                  <a:pt x="11428" y="1159"/>
                  <a:pt x="18446" y="7255"/>
                  <a:pt x="20784" y="15525"/>
                </a:cubicBezTo>
              </a:path>
              <a:path w="20785" h="21403" stroke="0" extrusionOk="0">
                <a:moveTo>
                  <a:pt x="2912" y="0"/>
                </a:moveTo>
                <a:cubicBezTo>
                  <a:pt x="11428" y="1159"/>
                  <a:pt x="18446" y="7255"/>
                  <a:pt x="20784" y="15525"/>
                </a:cubicBezTo>
                <a:lnTo>
                  <a:pt x="0" y="21403"/>
                </a:lnTo>
                <a:lnTo>
                  <a:pt x="2912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8" name="Arc 12">
            <a:extLst>
              <a:ext uri="{FF2B5EF4-FFF2-40B4-BE49-F238E27FC236}">
                <a16:creationId xmlns:a16="http://schemas.microsoft.com/office/drawing/2014/main" id="{772E9432-244C-42E5-A20E-9EABF8DE895E}"/>
              </a:ext>
            </a:extLst>
          </p:cNvPr>
          <p:cNvSpPr>
            <a:spLocks/>
          </p:cNvSpPr>
          <p:nvPr/>
        </p:nvSpPr>
        <p:spPr bwMode="auto">
          <a:xfrm flipV="1">
            <a:off x="5257800" y="1677988"/>
            <a:ext cx="2438400" cy="2741612"/>
          </a:xfrm>
          <a:custGeom>
            <a:avLst/>
            <a:gdLst>
              <a:gd name="T0" fmla="*/ 2147483646 w 20254"/>
              <a:gd name="T1" fmla="*/ 0 h 21592"/>
              <a:gd name="T2" fmla="*/ 2147483646 w 20254"/>
              <a:gd name="T3" fmla="*/ 2147483646 h 21592"/>
              <a:gd name="T4" fmla="*/ 0 w 20254"/>
              <a:gd name="T5" fmla="*/ 2147483646 h 21592"/>
              <a:gd name="T6" fmla="*/ 0 60000 65536"/>
              <a:gd name="T7" fmla="*/ 0 60000 65536"/>
              <a:gd name="T8" fmla="*/ 0 60000 65536"/>
              <a:gd name="T9" fmla="*/ 0 w 20254"/>
              <a:gd name="T10" fmla="*/ 0 h 21592"/>
              <a:gd name="T11" fmla="*/ 20254 w 20254"/>
              <a:gd name="T12" fmla="*/ 21592 h 2159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254" h="21592" fill="none" extrusionOk="0">
                <a:moveTo>
                  <a:pt x="589" y="0"/>
                </a:moveTo>
                <a:cubicBezTo>
                  <a:pt x="9405" y="240"/>
                  <a:pt x="17188" y="5816"/>
                  <a:pt x="20253" y="14085"/>
                </a:cubicBezTo>
              </a:path>
              <a:path w="20254" h="21592" stroke="0" extrusionOk="0">
                <a:moveTo>
                  <a:pt x="589" y="0"/>
                </a:moveTo>
                <a:cubicBezTo>
                  <a:pt x="9405" y="240"/>
                  <a:pt x="17188" y="5816"/>
                  <a:pt x="20253" y="14085"/>
                </a:cubicBezTo>
                <a:lnTo>
                  <a:pt x="0" y="21592"/>
                </a:lnTo>
                <a:lnTo>
                  <a:pt x="589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9453" name="Text Box 13">
            <a:extLst>
              <a:ext uri="{FF2B5EF4-FFF2-40B4-BE49-F238E27FC236}">
                <a16:creationId xmlns:a16="http://schemas.microsoft.com/office/drawing/2014/main" id="{AB5C70B6-6FD3-4615-BD84-6E5C5815E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419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8140" name="Line 15">
            <a:extLst>
              <a:ext uri="{FF2B5EF4-FFF2-40B4-BE49-F238E27FC236}">
                <a16:creationId xmlns:a16="http://schemas.microsoft.com/office/drawing/2014/main" id="{4792AE95-DD9C-4990-B119-B9AB8FE18E8E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048000"/>
            <a:ext cx="22860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60">
            <a:extLst>
              <a:ext uri="{FF2B5EF4-FFF2-40B4-BE49-F238E27FC236}">
                <a16:creationId xmlns:a16="http://schemas.microsoft.com/office/drawing/2014/main" id="{55A40302-DFD2-4503-AD5F-BFE859BCE4F9}"/>
              </a:ext>
            </a:extLst>
          </p:cNvPr>
          <p:cNvGrpSpPr>
            <a:grpSpLocks/>
          </p:cNvGrpSpPr>
          <p:nvPr/>
        </p:nvGrpSpPr>
        <p:grpSpPr bwMode="auto">
          <a:xfrm>
            <a:off x="1219200" y="2743200"/>
            <a:ext cx="2895600" cy="1828800"/>
            <a:chOff x="768" y="1728"/>
            <a:chExt cx="1824" cy="1152"/>
          </a:xfrm>
        </p:grpSpPr>
        <p:sp>
          <p:nvSpPr>
            <p:cNvPr id="48192" name="Line 14">
              <a:extLst>
                <a:ext uri="{FF2B5EF4-FFF2-40B4-BE49-F238E27FC236}">
                  <a16:creationId xmlns:a16="http://schemas.microsoft.com/office/drawing/2014/main" id="{3CE8622E-54A9-429A-B5C8-B09DC0434F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8" y="1728"/>
              <a:ext cx="1392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456" name="Text Box 16">
              <a:extLst>
                <a:ext uri="{FF2B5EF4-FFF2-40B4-BE49-F238E27FC236}">
                  <a16:creationId xmlns:a16="http://schemas.microsoft.com/office/drawing/2014/main" id="{C053AF28-1F36-4EDA-8401-5F8BFB9AAC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259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3" name="Group 59">
            <a:extLst>
              <a:ext uri="{FF2B5EF4-FFF2-40B4-BE49-F238E27FC236}">
                <a16:creationId xmlns:a16="http://schemas.microsoft.com/office/drawing/2014/main" id="{BA03B69B-768E-40C1-8FAC-4231F7B413C8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2895600"/>
            <a:ext cx="838200" cy="671513"/>
            <a:chOff x="816" y="1824"/>
            <a:chExt cx="528" cy="423"/>
          </a:xfrm>
        </p:grpSpPr>
        <p:sp>
          <p:nvSpPr>
            <p:cNvPr id="48190" name="Text Box 17">
              <a:extLst>
                <a:ext uri="{FF2B5EF4-FFF2-40B4-BE49-F238E27FC236}">
                  <a16:creationId xmlns:a16="http://schemas.microsoft.com/office/drawing/2014/main" id="{CD16EEF0-1D3C-4FEC-B885-92DC7F82E6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1920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8191" name="Rectangle 18">
              <a:extLst>
                <a:ext uri="{FF2B5EF4-FFF2-40B4-BE49-F238E27FC236}">
                  <a16:creationId xmlns:a16="http://schemas.microsoft.com/office/drawing/2014/main" id="{B03E4A1F-7488-4376-B57F-266B526D72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1824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189459" name="Text Box 19">
            <a:extLst>
              <a:ext uri="{FF2B5EF4-FFF2-40B4-BE49-F238E27FC236}">
                <a16:creationId xmlns:a16="http://schemas.microsoft.com/office/drawing/2014/main" id="{4B658D9F-273A-439B-9A54-56F3809F3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SRAS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60" name="Text Box 20">
            <a:extLst>
              <a:ext uri="{FF2B5EF4-FFF2-40B4-BE49-F238E27FC236}">
                <a16:creationId xmlns:a16="http://schemas.microsoft.com/office/drawing/2014/main" id="{D8F6DFCD-EBE7-4C32-8075-2A1F836E1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2209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SRAS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61" name="Text Box 21">
            <a:extLst>
              <a:ext uri="{FF2B5EF4-FFF2-40B4-BE49-F238E27FC236}">
                <a16:creationId xmlns:a16="http://schemas.microsoft.com/office/drawing/2014/main" id="{70257021-9071-49F7-A5E7-163A03FB6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4038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8146" name="Line 23">
            <a:extLst>
              <a:ext uri="{FF2B5EF4-FFF2-40B4-BE49-F238E27FC236}">
                <a16:creationId xmlns:a16="http://schemas.microsoft.com/office/drawing/2014/main" id="{48CF187B-24AB-4E72-9BFE-630F45F7BF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2514600"/>
            <a:ext cx="23622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64">
            <a:extLst>
              <a:ext uri="{FF2B5EF4-FFF2-40B4-BE49-F238E27FC236}">
                <a16:creationId xmlns:a16="http://schemas.microsoft.com/office/drawing/2014/main" id="{061CDFA0-4C1F-4CD8-9868-D10062CAA5A4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2209800"/>
            <a:ext cx="3124200" cy="1981200"/>
            <a:chOff x="3408" y="1392"/>
            <a:chExt cx="1968" cy="1248"/>
          </a:xfrm>
        </p:grpSpPr>
        <p:sp>
          <p:nvSpPr>
            <p:cNvPr id="48188" name="Line 22">
              <a:extLst>
                <a:ext uri="{FF2B5EF4-FFF2-40B4-BE49-F238E27FC236}">
                  <a16:creationId xmlns:a16="http://schemas.microsoft.com/office/drawing/2014/main" id="{3B5902DB-EB56-4A63-A204-2F33AB1D87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8" y="1392"/>
              <a:ext cx="1536" cy="105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464" name="Text Box 24">
              <a:extLst>
                <a:ext uri="{FF2B5EF4-FFF2-40B4-BE49-F238E27FC236}">
                  <a16:creationId xmlns:a16="http://schemas.microsoft.com/office/drawing/2014/main" id="{F1E0732D-1B4B-4341-AFF8-740A02AF36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6" y="235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5" name="Group 63">
            <a:extLst>
              <a:ext uri="{FF2B5EF4-FFF2-40B4-BE49-F238E27FC236}">
                <a16:creationId xmlns:a16="http://schemas.microsoft.com/office/drawing/2014/main" id="{105D406C-4F8D-4388-A5C2-190342BE7A94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362200"/>
            <a:ext cx="838200" cy="671513"/>
            <a:chOff x="3456" y="1488"/>
            <a:chExt cx="528" cy="423"/>
          </a:xfrm>
        </p:grpSpPr>
        <p:sp>
          <p:nvSpPr>
            <p:cNvPr id="48186" name="Text Box 25">
              <a:extLst>
                <a:ext uri="{FF2B5EF4-FFF2-40B4-BE49-F238E27FC236}">
                  <a16:creationId xmlns:a16="http://schemas.microsoft.com/office/drawing/2014/main" id="{42B88C06-3921-4B4F-B7EA-CCA76F4BD7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1584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8187" name="Rectangle 26">
              <a:extLst>
                <a:ext uri="{FF2B5EF4-FFF2-40B4-BE49-F238E27FC236}">
                  <a16:creationId xmlns:a16="http://schemas.microsoft.com/office/drawing/2014/main" id="{A6E426D8-5154-456A-9253-57DBFE031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488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189467" name="Text Box 27">
            <a:extLst>
              <a:ext uri="{FF2B5EF4-FFF2-40B4-BE49-F238E27FC236}">
                <a16:creationId xmlns:a16="http://schemas.microsoft.com/office/drawing/2014/main" id="{AF656A29-0D74-4CF2-97E7-9987EFB6D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68" name="Text Box 28">
            <a:extLst>
              <a:ext uri="{FF2B5EF4-FFF2-40B4-BE49-F238E27FC236}">
                <a16:creationId xmlns:a16="http://schemas.microsoft.com/office/drawing/2014/main" id="{6EC86D54-6C7F-4632-8372-FEC9B60F7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75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8151" name="Line 29">
            <a:extLst>
              <a:ext uri="{FF2B5EF4-FFF2-40B4-BE49-F238E27FC236}">
                <a16:creationId xmlns:a16="http://schemas.microsoft.com/office/drawing/2014/main" id="{9F787BB6-9182-4E91-849C-AAA0BC8C42C0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4038600"/>
            <a:ext cx="0" cy="8382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9473" name="Text Box 33">
            <a:extLst>
              <a:ext uri="{FF2B5EF4-FFF2-40B4-BE49-F238E27FC236}">
                <a16:creationId xmlns:a16="http://schemas.microsoft.com/office/drawing/2014/main" id="{32444B12-D3D5-4C6D-8170-B0CE4509D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75" name="Text Box 35">
            <a:extLst>
              <a:ext uri="{FF2B5EF4-FFF2-40B4-BE49-F238E27FC236}">
                <a16:creationId xmlns:a16="http://schemas.microsoft.com/office/drawing/2014/main" id="{905C39FB-BFB8-4702-80A7-A329652952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5029200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189476" name="Text Box 36">
            <a:extLst>
              <a:ext uri="{FF2B5EF4-FFF2-40B4-BE49-F238E27FC236}">
                <a16:creationId xmlns:a16="http://schemas.microsoft.com/office/drawing/2014/main" id="{271A9CDB-6960-4345-9F40-D8BF718CF9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876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78" name="Text Box 38">
            <a:extLst>
              <a:ext uri="{FF2B5EF4-FFF2-40B4-BE49-F238E27FC236}">
                <a16:creationId xmlns:a16="http://schemas.microsoft.com/office/drawing/2014/main" id="{F7354BEB-B393-4D8C-862F-0C6447411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105400"/>
            <a:ext cx="609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48156" name="Line 39">
            <a:extLst>
              <a:ext uri="{FF2B5EF4-FFF2-40B4-BE49-F238E27FC236}">
                <a16:creationId xmlns:a16="http://schemas.microsoft.com/office/drawing/2014/main" id="{01197368-1E92-41E8-BFF6-1EF0545A9B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66800" y="4038600"/>
            <a:ext cx="15240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65">
            <a:extLst>
              <a:ext uri="{FF2B5EF4-FFF2-40B4-BE49-F238E27FC236}">
                <a16:creationId xmlns:a16="http://schemas.microsoft.com/office/drawing/2014/main" id="{E4978599-E94C-49AE-B67C-F3808A97F081}"/>
              </a:ext>
            </a:extLst>
          </p:cNvPr>
          <p:cNvGrpSpPr>
            <a:grpSpLocks/>
          </p:cNvGrpSpPr>
          <p:nvPr/>
        </p:nvGrpSpPr>
        <p:grpSpPr bwMode="auto">
          <a:xfrm>
            <a:off x="5029200" y="3429000"/>
            <a:ext cx="2209800" cy="1524000"/>
            <a:chOff x="3168" y="2160"/>
            <a:chExt cx="1392" cy="960"/>
          </a:xfrm>
        </p:grpSpPr>
        <p:sp>
          <p:nvSpPr>
            <p:cNvPr id="48184" name="Line 32">
              <a:extLst>
                <a:ext uri="{FF2B5EF4-FFF2-40B4-BE49-F238E27FC236}">
                  <a16:creationId xmlns:a16="http://schemas.microsoft.com/office/drawing/2014/main" id="{9913A569-F603-41AA-9085-BF8392F9C4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0" y="2208"/>
              <a:ext cx="0" cy="912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185" name="Line 40">
              <a:extLst>
                <a:ext uri="{FF2B5EF4-FFF2-40B4-BE49-F238E27FC236}">
                  <a16:creationId xmlns:a16="http://schemas.microsoft.com/office/drawing/2014/main" id="{FD90342E-DAB8-4B7C-A147-55B823B39D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68" y="2160"/>
              <a:ext cx="1392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158" name="Line 41">
            <a:extLst>
              <a:ext uri="{FF2B5EF4-FFF2-40B4-BE49-F238E27FC236}">
                <a16:creationId xmlns:a16="http://schemas.microsoft.com/office/drawing/2014/main" id="{25BADB47-ACE0-408F-97B8-A9AD6E262CA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029200" y="3657600"/>
            <a:ext cx="2057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9482" name="Text Box 42">
            <a:extLst>
              <a:ext uri="{FF2B5EF4-FFF2-40B4-BE49-F238E27FC236}">
                <a16:creationId xmlns:a16="http://schemas.microsoft.com/office/drawing/2014/main" id="{00E5D847-3078-460E-93C4-CB83CB871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7" name="Group 66">
            <a:extLst>
              <a:ext uri="{FF2B5EF4-FFF2-40B4-BE49-F238E27FC236}">
                <a16:creationId xmlns:a16="http://schemas.microsoft.com/office/drawing/2014/main" id="{8FB539D2-7A2E-400C-B744-26C703B63537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3124200"/>
            <a:ext cx="3124200" cy="2209800"/>
            <a:chOff x="2880" y="1968"/>
            <a:chExt cx="1968" cy="1392"/>
          </a:xfrm>
        </p:grpSpPr>
        <p:sp>
          <p:nvSpPr>
            <p:cNvPr id="189477" name="Text Box 37">
              <a:extLst>
                <a:ext uri="{FF2B5EF4-FFF2-40B4-BE49-F238E27FC236}">
                  <a16:creationId xmlns:a16="http://schemas.microsoft.com/office/drawing/2014/main" id="{4133A491-9F65-4D55-AD1C-FB2ADE0D2E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0" y="307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89483" name="Text Box 43">
              <a:extLst>
                <a:ext uri="{FF2B5EF4-FFF2-40B4-BE49-F238E27FC236}">
                  <a16:creationId xmlns:a16="http://schemas.microsoft.com/office/drawing/2014/main" id="{41F31A53-7D1C-4887-8ADD-F08E52B28C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96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9484" name="Text Box 44">
            <a:extLst>
              <a:ext uri="{FF2B5EF4-FFF2-40B4-BE49-F238E27FC236}">
                <a16:creationId xmlns:a16="http://schemas.microsoft.com/office/drawing/2014/main" id="{79D20C4C-06B4-4E47-8726-492E705712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8" name="Group 62">
            <a:extLst>
              <a:ext uri="{FF2B5EF4-FFF2-40B4-BE49-F238E27FC236}">
                <a16:creationId xmlns:a16="http://schemas.microsoft.com/office/drawing/2014/main" id="{C70AC5C2-1E35-4362-A7B9-6E0C883E4AC6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3429000"/>
            <a:ext cx="2514600" cy="1828800"/>
            <a:chOff x="384" y="2160"/>
            <a:chExt cx="1584" cy="1152"/>
          </a:xfrm>
        </p:grpSpPr>
        <p:sp>
          <p:nvSpPr>
            <p:cNvPr id="189474" name="Text Box 34">
              <a:extLst>
                <a:ext uri="{FF2B5EF4-FFF2-40B4-BE49-F238E27FC236}">
                  <a16:creationId xmlns:a16="http://schemas.microsoft.com/office/drawing/2014/main" id="{C865FA79-F848-4CDF-AC4B-714F30B6E1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302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89485" name="Text Box 45">
              <a:extLst>
                <a:ext uri="{FF2B5EF4-FFF2-40B4-BE49-F238E27FC236}">
                  <a16:creationId xmlns:a16="http://schemas.microsoft.com/office/drawing/2014/main" id="{C09BDC3B-A2CC-4618-AF15-AD286A1261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" y="21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9486" name="Text Box 46">
            <a:extLst>
              <a:ext uri="{FF2B5EF4-FFF2-40B4-BE49-F238E27FC236}">
                <a16:creationId xmlns:a16="http://schemas.microsoft.com/office/drawing/2014/main" id="{892CFE44-F621-4791-BCBC-24FAB4C75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505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87" name="Text Box 47">
            <a:extLst>
              <a:ext uri="{FF2B5EF4-FFF2-40B4-BE49-F238E27FC236}">
                <a16:creationId xmlns:a16="http://schemas.microsoft.com/office/drawing/2014/main" id="{FC8D01B4-344B-465C-96C4-6B09BB749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88" name="Text Box 48">
            <a:extLst>
              <a:ext uri="{FF2B5EF4-FFF2-40B4-BE49-F238E27FC236}">
                <a16:creationId xmlns:a16="http://schemas.microsoft.com/office/drawing/2014/main" id="{69673442-BD27-4AE0-A0F4-4E1CA1F9B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3200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89" name="Text Box 49">
            <a:extLst>
              <a:ext uri="{FF2B5EF4-FFF2-40B4-BE49-F238E27FC236}">
                <a16:creationId xmlns:a16="http://schemas.microsoft.com/office/drawing/2014/main" id="{438961E7-FE91-4F51-B2EC-9AEF05D8C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90" name="Text Box 50">
            <a:extLst>
              <a:ext uri="{FF2B5EF4-FFF2-40B4-BE49-F238E27FC236}">
                <a16:creationId xmlns:a16="http://schemas.microsoft.com/office/drawing/2014/main" id="{DAA06815-906C-4961-8F2F-27A3F200E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91" name="Text Box 51">
            <a:extLst>
              <a:ext uri="{FF2B5EF4-FFF2-40B4-BE49-F238E27FC236}">
                <a16:creationId xmlns:a16="http://schemas.microsoft.com/office/drawing/2014/main" id="{2F1F3C73-DCEE-4E31-8D78-63FE2486F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648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9492" name="Text Box 52">
            <a:extLst>
              <a:ext uri="{FF2B5EF4-FFF2-40B4-BE49-F238E27FC236}">
                <a16:creationId xmlns:a16="http://schemas.microsoft.com/office/drawing/2014/main" id="{8F15D4E7-33F3-49D6-BC22-B1B5434BC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486400"/>
            <a:ext cx="3657600" cy="5143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0000"/>
                </a:solidFill>
                <a:cs typeface="Angsana New" panose="02020603050405020304" pitchFamily="18" charset="-34"/>
              </a:rPr>
              <a:t>↑</a:t>
            </a:r>
            <a:r>
              <a:rPr lang="th-TH" altLang="en-US" sz="3200" b="1">
                <a:solidFill>
                  <a:srgbClr val="99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a little</a:t>
            </a:r>
            <a:r>
              <a:rPr lang="en-US" altLang="en-US" sz="3200" b="1">
                <a:solidFill>
                  <a:srgbClr val="990000"/>
                </a:solidFill>
                <a:cs typeface="Angsana New" panose="02020603050405020304" pitchFamily="18" charset="-34"/>
              </a:rPr>
              <a:t>, </a:t>
            </a:r>
            <a:r>
              <a:rPr lang="en-US" altLang="en-US" b="1">
                <a:solidFill>
                  <a:srgbClr val="9900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990000"/>
                </a:solidFill>
                <a:cs typeface="Angsana New" panose="02020603050405020304" pitchFamily="18" charset="-34"/>
              </a:rPr>
              <a:t>↑</a:t>
            </a:r>
            <a:r>
              <a:rPr lang="th-TH" altLang="en-US" sz="3200" b="1">
                <a:solidFill>
                  <a:srgbClr val="99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0000"/>
                </a:solidFill>
                <a:cs typeface="Angsana New" panose="02020603050405020304" pitchFamily="18" charset="-34"/>
              </a:rPr>
              <a:t>a lot</a:t>
            </a:r>
            <a:endParaRPr lang="en-US" altLang="en-US" sz="24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189493" name="Text Box 53">
            <a:extLst>
              <a:ext uri="{FF2B5EF4-FFF2-40B4-BE49-F238E27FC236}">
                <a16:creationId xmlns:a16="http://schemas.microsoft.com/office/drawing/2014/main" id="{CE2D9949-CFC8-44AE-A39E-6CD3F2009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486400"/>
            <a:ext cx="3733800" cy="51435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66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006600"/>
                </a:solidFill>
                <a:cs typeface="Angsana New" panose="02020603050405020304" pitchFamily="18" charset="-34"/>
              </a:rPr>
              <a:t>↑ </a:t>
            </a:r>
            <a:r>
              <a:rPr lang="en-US" altLang="en-US" sz="2400" b="1">
                <a:solidFill>
                  <a:srgbClr val="006600"/>
                </a:solidFill>
                <a:cs typeface="Angsana New" panose="02020603050405020304" pitchFamily="18" charset="-34"/>
              </a:rPr>
              <a:t>quite a lot</a:t>
            </a:r>
            <a:r>
              <a:rPr lang="en-US" altLang="en-US" sz="3200" b="1">
                <a:solidFill>
                  <a:srgbClr val="006600"/>
                </a:solidFill>
                <a:cs typeface="Angsana New" panose="02020603050405020304" pitchFamily="18" charset="-34"/>
              </a:rPr>
              <a:t>, </a:t>
            </a:r>
            <a:r>
              <a:rPr lang="en-US" altLang="en-US" b="1">
                <a:solidFill>
                  <a:srgbClr val="0066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006600"/>
                </a:solidFill>
                <a:cs typeface="Angsana New" panose="02020603050405020304" pitchFamily="18" charset="-34"/>
              </a:rPr>
              <a:t>↑</a:t>
            </a:r>
            <a:r>
              <a:rPr lang="th-TH" altLang="en-US" sz="3200" b="1">
                <a:solidFill>
                  <a:srgbClr val="0066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006600"/>
                </a:solidFill>
                <a:cs typeface="Angsana New" panose="02020603050405020304" pitchFamily="18" charset="-34"/>
              </a:rPr>
              <a:t>a little</a:t>
            </a:r>
          </a:p>
        </p:txBody>
      </p:sp>
      <p:grpSp>
        <p:nvGrpSpPr>
          <p:cNvPr id="9" name="Group 61">
            <a:extLst>
              <a:ext uri="{FF2B5EF4-FFF2-40B4-BE49-F238E27FC236}">
                <a16:creationId xmlns:a16="http://schemas.microsoft.com/office/drawing/2014/main" id="{89CEC7FD-B359-4809-BF2E-306F9108F604}"/>
              </a:ext>
            </a:extLst>
          </p:cNvPr>
          <p:cNvGrpSpPr>
            <a:grpSpLocks/>
          </p:cNvGrpSpPr>
          <p:nvPr/>
        </p:nvGrpSpPr>
        <p:grpSpPr bwMode="auto">
          <a:xfrm>
            <a:off x="1069975" y="3919538"/>
            <a:ext cx="1752600" cy="957262"/>
            <a:chOff x="674" y="2469"/>
            <a:chExt cx="1104" cy="603"/>
          </a:xfrm>
        </p:grpSpPr>
        <p:sp>
          <p:nvSpPr>
            <p:cNvPr id="48178" name="Line 30">
              <a:extLst>
                <a:ext uri="{FF2B5EF4-FFF2-40B4-BE49-F238E27FC236}">
                  <a16:creationId xmlns:a16="http://schemas.microsoft.com/office/drawing/2014/main" id="{DB7E12D3-87F7-4B9B-AD38-C993DCAD0C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6" y="2496"/>
              <a:ext cx="0" cy="576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179" name="Line 54">
              <a:extLst>
                <a:ext uri="{FF2B5EF4-FFF2-40B4-BE49-F238E27FC236}">
                  <a16:creationId xmlns:a16="http://schemas.microsoft.com/office/drawing/2014/main" id="{B6A264EC-3006-408B-B2B6-FC6834FF64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74" y="2469"/>
              <a:ext cx="1104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172" name="Line 55">
            <a:extLst>
              <a:ext uri="{FF2B5EF4-FFF2-40B4-BE49-F238E27FC236}">
                <a16:creationId xmlns:a16="http://schemas.microsoft.com/office/drawing/2014/main" id="{2AD5F670-22DC-440B-AAAC-0DD967B31E4B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3657600"/>
            <a:ext cx="0" cy="129540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9497" name="Rectangle 57">
            <a:extLst>
              <a:ext uri="{FF2B5EF4-FFF2-40B4-BE49-F238E27FC236}">
                <a16:creationId xmlns:a16="http://schemas.microsoft.com/office/drawing/2014/main" id="{BB6CB12C-E5DB-4D03-BA45-8715054E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657600"/>
            <a:ext cx="401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24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189498" name="Rectangle 58">
            <a:extLst>
              <a:ext uri="{FF2B5EF4-FFF2-40B4-BE49-F238E27FC236}">
                <a16:creationId xmlns:a16="http://schemas.microsoft.com/office/drawing/2014/main" id="{86A2640F-39A6-46A6-8C23-0F93AA29A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2766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48175" name="Slide Number Placeholder 62">
            <a:extLst>
              <a:ext uri="{FF2B5EF4-FFF2-40B4-BE49-F238E27FC236}">
                <a16:creationId xmlns:a16="http://schemas.microsoft.com/office/drawing/2014/main" id="{E38A9181-8E06-4FAC-AAFD-5659092B32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50CDDDA-7B60-4B0F-BE48-CE8953ADAA46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48176" name="Text Box 61">
            <a:extLst>
              <a:ext uri="{FF2B5EF4-FFF2-40B4-BE49-F238E27FC236}">
                <a16:creationId xmlns:a16="http://schemas.microsoft.com/office/drawing/2014/main" id="{BB78A104-3645-4670-85A2-256D55687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096000"/>
            <a:ext cx="3429000" cy="4302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0" rIns="18000" bIns="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(Start from large Y) </a:t>
            </a:r>
            <a:endParaRPr lang="en-US" altLang="en-US" b="1">
              <a:solidFill>
                <a:srgbClr val="008000"/>
              </a:solidFill>
              <a:cs typeface="Arial" panose="020B0604020202020204" pitchFamily="34" charset="0"/>
            </a:endParaRPr>
          </a:p>
        </p:txBody>
      </p:sp>
      <p:sp>
        <p:nvSpPr>
          <p:cNvPr id="66" name="Text Box 62">
            <a:extLst>
              <a:ext uri="{FF2B5EF4-FFF2-40B4-BE49-F238E27FC236}">
                <a16:creationId xmlns:a16="http://schemas.microsoft.com/office/drawing/2014/main" id="{5F36617E-DA7A-496D-B81A-7A4C7649F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096000"/>
            <a:ext cx="3581400" cy="4302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lIns="54000" tIns="0" rIns="18000" bIns="0">
            <a:sp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(Start from small Y)</a:t>
            </a:r>
            <a:endParaRPr lang="en-US" sz="2800" b="1" dirty="0">
              <a:solidFill>
                <a:srgbClr val="990000"/>
              </a:solidFill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9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8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8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75" grpId="0"/>
      <p:bldP spid="189478" grpId="0"/>
      <p:bldP spid="189486" grpId="0"/>
      <p:bldP spid="189488" grpId="0"/>
      <p:bldP spid="189492" grpId="0" animBg="1"/>
      <p:bldP spid="189493" grpId="0" animBg="1"/>
      <p:bldP spid="189497" grpId="0"/>
      <p:bldP spid="18949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154" name="Rectangle 5">
            <a:extLst>
              <a:ext uri="{FF2B5EF4-FFF2-40B4-BE49-F238E27FC236}">
                <a16:creationId xmlns:a16="http://schemas.microsoft.com/office/drawing/2014/main" id="{A8CB935D-8763-483B-BB50-E6DACCC2A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49155" name="Line 7">
            <a:extLst>
              <a:ext uri="{FF2B5EF4-FFF2-40B4-BE49-F238E27FC236}">
                <a16:creationId xmlns:a16="http://schemas.microsoft.com/office/drawing/2014/main" id="{8EDA7A8B-EA21-4293-9785-2D3CE227AF60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2209800"/>
            <a:ext cx="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56" name="Line 8">
            <a:extLst>
              <a:ext uri="{FF2B5EF4-FFF2-40B4-BE49-F238E27FC236}">
                <a16:creationId xmlns:a16="http://schemas.microsoft.com/office/drawing/2014/main" id="{31461893-CFE7-4F2E-A964-C1D01AD19EE3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4953000"/>
            <a:ext cx="365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57" name="Line 9">
            <a:extLst>
              <a:ext uri="{FF2B5EF4-FFF2-40B4-BE49-F238E27FC236}">
                <a16:creationId xmlns:a16="http://schemas.microsoft.com/office/drawing/2014/main" id="{F7D6C9F0-1266-41D7-BF51-2D18ABB4575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2438400"/>
            <a:ext cx="0" cy="2514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58" name="Line 11">
            <a:extLst>
              <a:ext uri="{FF2B5EF4-FFF2-40B4-BE49-F238E27FC236}">
                <a16:creationId xmlns:a16="http://schemas.microsoft.com/office/drawing/2014/main" id="{7845C0E6-9BBA-4F78-A31F-042E7DB5A0EC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2743200"/>
            <a:ext cx="2819400" cy="1828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476" name="Text Box 12">
            <a:extLst>
              <a:ext uri="{FF2B5EF4-FFF2-40B4-BE49-F238E27FC236}">
                <a16:creationId xmlns:a16="http://schemas.microsoft.com/office/drawing/2014/main" id="{6A5229C5-D166-4818-84DD-B5D000E4A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43434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2" name="Group 31">
            <a:extLst>
              <a:ext uri="{FF2B5EF4-FFF2-40B4-BE49-F238E27FC236}">
                <a16:creationId xmlns:a16="http://schemas.microsoft.com/office/drawing/2014/main" id="{99C040DA-F79E-4B93-8DC1-ECFB6C93AAE3}"/>
              </a:ext>
            </a:extLst>
          </p:cNvPr>
          <p:cNvGrpSpPr>
            <a:grpSpLocks/>
          </p:cNvGrpSpPr>
          <p:nvPr/>
        </p:nvGrpSpPr>
        <p:grpSpPr bwMode="auto">
          <a:xfrm>
            <a:off x="3200400" y="2514600"/>
            <a:ext cx="3657600" cy="1981200"/>
            <a:chOff x="2064" y="1488"/>
            <a:chExt cx="2304" cy="1248"/>
          </a:xfrm>
        </p:grpSpPr>
        <p:sp>
          <p:nvSpPr>
            <p:cNvPr id="49181" name="Line 10">
              <a:extLst>
                <a:ext uri="{FF2B5EF4-FFF2-40B4-BE49-F238E27FC236}">
                  <a16:creationId xmlns:a16="http://schemas.microsoft.com/office/drawing/2014/main" id="{6CF8B0CD-0ABC-4B9B-9631-F3B5D26395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488"/>
              <a:ext cx="1824" cy="115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477" name="Text Box 13">
              <a:extLst>
                <a:ext uri="{FF2B5EF4-FFF2-40B4-BE49-F238E27FC236}">
                  <a16:creationId xmlns:a16="http://schemas.microsoft.com/office/drawing/2014/main" id="{E6B1B6EA-0A76-49EE-866D-8FDBF2DDF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2448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190478" name="Text Box 14">
            <a:extLst>
              <a:ext uri="{FF2B5EF4-FFF2-40B4-BE49-F238E27FC236}">
                <a16:creationId xmlns:a16="http://schemas.microsoft.com/office/drawing/2014/main" id="{8EE32CF1-8308-4312-9E89-C03934228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048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79" name="Text Box 15">
            <a:extLst>
              <a:ext uri="{FF2B5EF4-FFF2-40B4-BE49-F238E27FC236}">
                <a16:creationId xmlns:a16="http://schemas.microsoft.com/office/drawing/2014/main" id="{9D7698C5-5510-46EC-9EF1-FAD1609A4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5052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30">
            <a:extLst>
              <a:ext uri="{FF2B5EF4-FFF2-40B4-BE49-F238E27FC236}">
                <a16:creationId xmlns:a16="http://schemas.microsoft.com/office/drawing/2014/main" id="{688CAF1F-ABAB-4925-B60C-073BEAA3C158}"/>
              </a:ext>
            </a:extLst>
          </p:cNvPr>
          <p:cNvGrpSpPr>
            <a:grpSpLocks/>
          </p:cNvGrpSpPr>
          <p:nvPr/>
        </p:nvGrpSpPr>
        <p:grpSpPr bwMode="auto">
          <a:xfrm>
            <a:off x="3048000" y="2514600"/>
            <a:ext cx="990600" cy="671513"/>
            <a:chOff x="1920" y="1584"/>
            <a:chExt cx="624" cy="423"/>
          </a:xfrm>
        </p:grpSpPr>
        <p:sp>
          <p:nvSpPr>
            <p:cNvPr id="49179" name="Text Box 16">
              <a:extLst>
                <a:ext uri="{FF2B5EF4-FFF2-40B4-BE49-F238E27FC236}">
                  <a16:creationId xmlns:a16="http://schemas.microsoft.com/office/drawing/2014/main" id="{778CE807-7058-4AF5-8BE2-2C207D910E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1680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rIns="18000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990099"/>
                  </a:solidFill>
                  <a:cs typeface="Angsana New" panose="02020603050405020304" pitchFamily="18" charset="-34"/>
                  <a:sym typeface="Symbol" panose="05050102010706020507" pitchFamily="18" charset="2"/>
                </a:rPr>
                <a:t></a:t>
              </a:r>
            </a:p>
          </p:txBody>
        </p:sp>
        <p:sp>
          <p:nvSpPr>
            <p:cNvPr id="49180" name="Rectangle 17">
              <a:extLst>
                <a:ext uri="{FF2B5EF4-FFF2-40B4-BE49-F238E27FC236}">
                  <a16:creationId xmlns:a16="http://schemas.microsoft.com/office/drawing/2014/main" id="{997EDB5D-ACF6-479B-8987-2B78C69C73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0" y="1584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C</a:t>
              </a:r>
              <a:r>
                <a:rPr lang="en-US" altLang="en-US" sz="2000" b="1">
                  <a:solidFill>
                    <a:srgbClr val="990099"/>
                  </a:solidFill>
                </a:rPr>
                <a:t>Y</a:t>
              </a:r>
              <a:r>
                <a:rPr lang="en-US" altLang="en-US" sz="2000" b="1" baseline="-25000">
                  <a:solidFill>
                    <a:srgbClr val="990099"/>
                  </a:solidFill>
                </a:rPr>
                <a:t>D</a:t>
              </a:r>
              <a:endParaRPr lang="th-TH" altLang="en-US" sz="2000" b="1">
                <a:solidFill>
                  <a:srgbClr val="990099"/>
                </a:solidFill>
              </a:endParaRPr>
            </a:p>
          </p:txBody>
        </p:sp>
      </p:grpSp>
      <p:sp>
        <p:nvSpPr>
          <p:cNvPr id="49164" name="Line 19">
            <a:extLst>
              <a:ext uri="{FF2B5EF4-FFF2-40B4-BE49-F238E27FC236}">
                <a16:creationId xmlns:a16="http://schemas.microsoft.com/office/drawing/2014/main" id="{17B9D08E-FF83-44B2-8C84-1B4B078920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95600" y="3810000"/>
            <a:ext cx="1676400" cy="0"/>
          </a:xfrm>
          <a:prstGeom prst="line">
            <a:avLst/>
          </a:prstGeom>
          <a:noFill/>
          <a:ln w="158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484" name="Text Box 20">
            <a:extLst>
              <a:ext uri="{FF2B5EF4-FFF2-40B4-BE49-F238E27FC236}">
                <a16:creationId xmlns:a16="http://schemas.microsoft.com/office/drawing/2014/main" id="{2FF3696D-ECF9-47E2-A441-0BF261506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32">
            <a:extLst>
              <a:ext uri="{FF2B5EF4-FFF2-40B4-BE49-F238E27FC236}">
                <a16:creationId xmlns:a16="http://schemas.microsoft.com/office/drawing/2014/main" id="{6A405694-89A1-4AC3-B937-EFA4F6F86FF1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3048000"/>
            <a:ext cx="2133600" cy="457200"/>
            <a:chOff x="1536" y="1824"/>
            <a:chExt cx="1344" cy="288"/>
          </a:xfrm>
        </p:grpSpPr>
        <p:sp>
          <p:nvSpPr>
            <p:cNvPr id="49177" name="Line 18">
              <a:extLst>
                <a:ext uri="{FF2B5EF4-FFF2-40B4-BE49-F238E27FC236}">
                  <a16:creationId xmlns:a16="http://schemas.microsoft.com/office/drawing/2014/main" id="{8C673D30-CF6F-400C-84BD-11182CD37D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24" y="2016"/>
              <a:ext cx="1056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485" name="Text Box 21">
              <a:extLst>
                <a:ext uri="{FF2B5EF4-FFF2-40B4-BE49-F238E27FC236}">
                  <a16:creationId xmlns:a16="http://schemas.microsoft.com/office/drawing/2014/main" id="{2A3BF241-2EEA-4E1A-99A0-64AAE911E6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182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90486" name="Text Box 22">
            <a:extLst>
              <a:ext uri="{FF2B5EF4-FFF2-40B4-BE49-F238E27FC236}">
                <a16:creationId xmlns:a16="http://schemas.microsoft.com/office/drawing/2014/main" id="{68F2A962-C7A8-420A-B600-D18F03352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981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87" name="Text Box 23">
            <a:extLst>
              <a:ext uri="{FF2B5EF4-FFF2-40B4-BE49-F238E27FC236}">
                <a16:creationId xmlns:a16="http://schemas.microsoft.com/office/drawing/2014/main" id="{FE30B902-B0E9-45AC-9FE0-8D52DBF35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88" name="Text Box 24">
            <a:extLst>
              <a:ext uri="{FF2B5EF4-FFF2-40B4-BE49-F238E27FC236}">
                <a16:creationId xmlns:a16="http://schemas.microsoft.com/office/drawing/2014/main" id="{1209A836-DAB6-4598-8243-ACB88B2F1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953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89" name="Text Box 25">
            <a:extLst>
              <a:ext uri="{FF2B5EF4-FFF2-40B4-BE49-F238E27FC236}">
                <a16:creationId xmlns:a16="http://schemas.microsoft.com/office/drawing/2014/main" id="{9F7AA2A3-8A6F-4EC0-9928-670D1B76A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90" name="Text Box 26">
            <a:extLst>
              <a:ext uri="{FF2B5EF4-FFF2-40B4-BE49-F238E27FC236}">
                <a16:creationId xmlns:a16="http://schemas.microsoft.com/office/drawing/2014/main" id="{3FE3B687-7584-4D34-A646-2A9E84263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867400"/>
            <a:ext cx="4419600" cy="5143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CC0000"/>
                </a:solidFill>
                <a:cs typeface="Angsana New" panose="02020603050405020304" pitchFamily="18" charset="-34"/>
              </a:rPr>
              <a:t>↑</a:t>
            </a:r>
            <a:r>
              <a:rPr lang="th-TH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CC0000"/>
                </a:solidFill>
                <a:cs typeface="Angsana New" panose="02020603050405020304" pitchFamily="18" charset="-34"/>
              </a:rPr>
              <a:t>a lot</a:t>
            </a:r>
            <a:r>
              <a:rPr lang="en-US" altLang="en-US" sz="3200" b="1">
                <a:solidFill>
                  <a:srgbClr val="CC0000"/>
                </a:solidFill>
                <a:cs typeface="Angsana New" panose="02020603050405020304" pitchFamily="18" charset="-34"/>
              </a:rPr>
              <a:t>, </a:t>
            </a: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Y</a:t>
            </a:r>
            <a:r>
              <a:rPr lang="th-TH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CC0000"/>
                </a:solidFill>
                <a:cs typeface="Angsana New" panose="02020603050405020304" pitchFamily="18" charset="-34"/>
              </a:rPr>
              <a:t>stay the same</a:t>
            </a:r>
            <a:endParaRPr lang="en-US" altLang="en-US" sz="2400" b="1">
              <a:solidFill>
                <a:srgbClr val="CC0000"/>
              </a:solidFill>
              <a:cs typeface="Arial" panose="020B0604020202020204" pitchFamily="34" charset="0"/>
            </a:endParaRPr>
          </a:p>
        </p:txBody>
      </p:sp>
      <p:sp>
        <p:nvSpPr>
          <p:cNvPr id="190491" name="Text Box 27">
            <a:extLst>
              <a:ext uri="{FF2B5EF4-FFF2-40B4-BE49-F238E27FC236}">
                <a16:creationId xmlns:a16="http://schemas.microsoft.com/office/drawing/2014/main" id="{57301084-2F49-4489-9167-0C277F55A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90492" name="Rectangle 28">
            <a:extLst>
              <a:ext uri="{FF2B5EF4-FFF2-40B4-BE49-F238E27FC236}">
                <a16:creationId xmlns:a16="http://schemas.microsoft.com/office/drawing/2014/main" id="{5314E4A4-EEB4-4EFB-86F0-C1A1369F64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1242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49174" name="Slide Number Placeholder 29">
            <a:extLst>
              <a:ext uri="{FF2B5EF4-FFF2-40B4-BE49-F238E27FC236}">
                <a16:creationId xmlns:a16="http://schemas.microsoft.com/office/drawing/2014/main" id="{EB64BD18-EF04-45F5-8692-29BAB7CC4E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3E13C1F-9E68-43BF-A9B6-E3C2EE3F9E06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2" name="Rectangle 5">
            <a:extLst>
              <a:ext uri="{FF2B5EF4-FFF2-40B4-BE49-F238E27FC236}">
                <a16:creationId xmlns:a16="http://schemas.microsoft.com/office/drawing/2014/main" id="{B32E4FBD-1544-4EF8-A142-4FD9CF16FD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166688" algn="l"/>
              </a:tabLst>
              <a:defRPr/>
            </a:pPr>
            <a:r>
              <a:rPr lang="en-US" b="1" dirty="0">
                <a:cs typeface="Angsana New" pitchFamily="18" charset="-34"/>
              </a:rPr>
              <a:t>Expansionary monetary policy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33" name="Rectangle 6">
            <a:extLst>
              <a:ext uri="{FF2B5EF4-FFF2-40B4-BE49-F238E27FC236}">
                <a16:creationId xmlns:a16="http://schemas.microsoft.com/office/drawing/2014/main" id="{5B35F473-A0F8-4359-9F50-2BFCEB071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95400"/>
            <a:ext cx="2438400" cy="55086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46800" rIns="18000" bIns="10800">
            <a:spAutoFit/>
          </a:bodyPr>
          <a:lstStyle/>
          <a:p>
            <a:pPr algn="ctr" eaLnBrk="1" hangingPunct="1">
              <a:defRPr/>
            </a:pPr>
            <a:r>
              <a:rPr lang="en-US" sz="3200" b="1" u="sng" dirty="0">
                <a:solidFill>
                  <a:schemeClr val="accent2"/>
                </a:solidFill>
                <a:latin typeface="+mn-lt"/>
                <a:ea typeface="Batang" pitchFamily="18" charset="-127"/>
                <a:cs typeface="Angsana New" pitchFamily="18" charset="-34"/>
              </a:rPr>
              <a:t>Long-run</a:t>
            </a:r>
            <a:endParaRPr lang="th-TH" sz="3200" b="1" u="sng" dirty="0">
              <a:solidFill>
                <a:schemeClr val="accent2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8" grpId="0"/>
      <p:bldP spid="190490" grpId="0" animBg="1"/>
      <p:bldP spid="19049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15327B4C-3643-42AB-92A2-B99FF8EE83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/>
              <a:t>8.5 </a:t>
            </a:r>
            <a:r>
              <a:rPr lang="en-US" b="1" dirty="0">
                <a:cs typeface="Angsana New" pitchFamily="18" charset="-34"/>
              </a:rPr>
              <a:t>Inflation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50179" name="Rectangle 3">
            <a:extLst>
              <a:ext uri="{FF2B5EF4-FFF2-40B4-BE49-F238E27FC236}">
                <a16:creationId xmlns:a16="http://schemas.microsoft.com/office/drawing/2014/main" id="{C28E35C3-EDBC-45DE-AD0D-C4D8CF5D5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8116" name="Rectangle 4">
            <a:extLst>
              <a:ext uri="{FF2B5EF4-FFF2-40B4-BE49-F238E27FC236}">
                <a16:creationId xmlns:a16="http://schemas.microsoft.com/office/drawing/2014/main" id="{4597A0C7-604E-4FFB-B43D-93EF512C0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447800"/>
            <a:ext cx="7010400" cy="51911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8.5.1 Definition</a:t>
            </a:r>
          </a:p>
        </p:txBody>
      </p:sp>
      <p:sp>
        <p:nvSpPr>
          <p:cNvPr id="50181" name="Slide Number Placeholder 6">
            <a:extLst>
              <a:ext uri="{FF2B5EF4-FFF2-40B4-BE49-F238E27FC236}">
                <a16:creationId xmlns:a16="http://schemas.microsoft.com/office/drawing/2014/main" id="{F35CFB50-A4A4-4738-9C5B-CBE0F4B353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57A879A7-DE79-4EC3-B34D-FD521BC9DB71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8921" name="Rectangle 9">
            <a:extLst>
              <a:ext uri="{FF2B5EF4-FFF2-40B4-BE49-F238E27FC236}">
                <a16:creationId xmlns:a16="http://schemas.microsoft.com/office/drawing/2014/main" id="{F1958E7E-DF1E-4721-8515-3802C24D1F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2098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>
                <a:solidFill>
                  <a:srgbClr val="006668"/>
                </a:solidFill>
              </a:rPr>
              <a:t> Inflation: </a:t>
            </a:r>
            <a:r>
              <a:rPr lang="en-US" altLang="en-US" sz="2400"/>
              <a:t>An increase in the overall price level.</a:t>
            </a:r>
          </a:p>
        </p:txBody>
      </p:sp>
      <p:sp>
        <p:nvSpPr>
          <p:cNvPr id="38922" name="Rectangle 10">
            <a:extLst>
              <a:ext uri="{FF2B5EF4-FFF2-40B4-BE49-F238E27FC236}">
                <a16:creationId xmlns:a16="http://schemas.microsoft.com/office/drawing/2014/main" id="{A7004429-972F-4899-9F10-80777DE74C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71800"/>
            <a:ext cx="70104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>
                <a:solidFill>
                  <a:srgbClr val="006668"/>
                </a:solidFill>
              </a:rPr>
              <a:t> Sustained inflation </a:t>
            </a:r>
            <a:r>
              <a:rPr lang="en-US" altLang="en-US" sz="2400"/>
              <a:t>Occurs when the overall price level continues to rise over some fairly long period of time.</a:t>
            </a:r>
          </a:p>
        </p:txBody>
      </p:sp>
      <p:sp>
        <p:nvSpPr>
          <p:cNvPr id="46088" name="Rectangle 10">
            <a:extLst>
              <a:ext uri="{FF2B5EF4-FFF2-40B4-BE49-F238E27FC236}">
                <a16:creationId xmlns:a16="http://schemas.microsoft.com/office/drawing/2014/main" id="{4EE00058-D637-4833-8AB2-A8CA718B53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343400"/>
            <a:ext cx="70866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>
                <a:solidFill>
                  <a:srgbClr val="006668"/>
                </a:solidFill>
              </a:rPr>
              <a:t> Hyperinflation  </a:t>
            </a:r>
            <a:r>
              <a:rPr lang="en-US" altLang="en-US" sz="2400"/>
              <a:t>A period of very rapid increases in the price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6" grpId="0" animBg="1"/>
      <p:bldP spid="38921" grpId="0"/>
      <p:bldP spid="38922" grpId="0"/>
      <p:bldP spid="4608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4936527E-5AA9-4C71-899F-5338B87A86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/>
              <a:t>8.5 </a:t>
            </a:r>
            <a:r>
              <a:rPr lang="en-US" b="1" dirty="0">
                <a:cs typeface="Angsana New" pitchFamily="18" charset="-34"/>
              </a:rPr>
              <a:t>Inflation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51203" name="Rectangle 3">
            <a:extLst>
              <a:ext uri="{FF2B5EF4-FFF2-40B4-BE49-F238E27FC236}">
                <a16:creationId xmlns:a16="http://schemas.microsoft.com/office/drawing/2014/main" id="{BE2E04D2-0C2C-429D-A4D2-046B24AD9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8116" name="Rectangle 4">
            <a:extLst>
              <a:ext uri="{FF2B5EF4-FFF2-40B4-BE49-F238E27FC236}">
                <a16:creationId xmlns:a16="http://schemas.microsoft.com/office/drawing/2014/main" id="{2D201D54-6E7D-4DAD-A1DA-5006603B55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447800"/>
            <a:ext cx="7010400" cy="51911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8.5.2 Causes of inflation</a:t>
            </a:r>
          </a:p>
        </p:txBody>
      </p:sp>
      <p:sp>
        <p:nvSpPr>
          <p:cNvPr id="51205" name="Slide Number Placeholder 6">
            <a:extLst>
              <a:ext uri="{FF2B5EF4-FFF2-40B4-BE49-F238E27FC236}">
                <a16:creationId xmlns:a16="http://schemas.microsoft.com/office/drawing/2014/main" id="{B20C31C1-160A-48B2-95B8-3922258B0B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27481FC-C741-4B2D-8D59-7F21CE535920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44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C416C3AD-1BFA-45C0-8094-918AAC6B5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2209800"/>
            <a:ext cx="6705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006668"/>
                </a:solidFill>
              </a:rPr>
              <a:t>(1) Demand-pull Inflation: </a:t>
            </a:r>
            <a:r>
              <a:rPr lang="en-US" altLang="en-US" sz="2400"/>
              <a:t>Inflation that is initiated by an increase in aggregate demand.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002B65-A1F0-482C-AB64-67DC94DAE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3352800"/>
            <a:ext cx="6705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006668"/>
                </a:solidFill>
              </a:rPr>
              <a:t>(2) Cost-push inflation: </a:t>
            </a:r>
            <a:r>
              <a:rPr lang="en-US" altLang="en-US" sz="2400"/>
              <a:t>Inflation caused by an increase in costs.</a:t>
            </a:r>
          </a:p>
          <a:p>
            <a:pPr>
              <a:lnSpc>
                <a:spcPct val="98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6" grpId="0" animBg="1"/>
      <p:bldP spid="9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>
            <a:extLst>
              <a:ext uri="{FF2B5EF4-FFF2-40B4-BE49-F238E27FC236}">
                <a16:creationId xmlns:a16="http://schemas.microsoft.com/office/drawing/2014/main" id="{5A0278D8-24E7-4A0F-8D1A-2D0BE1220F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05F8EA5C-5362-4314-A422-4A8528A93A19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 useBgFill="1">
        <p:nvSpPr>
          <p:cNvPr id="52227" name="Rectangle 3">
            <a:extLst>
              <a:ext uri="{FF2B5EF4-FFF2-40B4-BE49-F238E27FC236}">
                <a16:creationId xmlns:a16="http://schemas.microsoft.com/office/drawing/2014/main" id="{BC4AF587-41BA-4B2C-AB33-7F5AEC281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9140" name="Text Box 4">
            <a:extLst>
              <a:ext uri="{FF2B5EF4-FFF2-40B4-BE49-F238E27FC236}">
                <a16:creationId xmlns:a16="http://schemas.microsoft.com/office/drawing/2014/main" id="{FA09AC0C-5538-4133-AFAC-DB9D3D82F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352800"/>
            <a:ext cx="914400" cy="57943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3300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9933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19141" name="Text Box 5">
            <a:extLst>
              <a:ext uri="{FF2B5EF4-FFF2-40B4-BE49-F238E27FC236}">
                <a16:creationId xmlns:a16="http://schemas.microsoft.com/office/drawing/2014/main" id="{B6BA61A3-35C6-4EE9-8263-EE61C26F6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3352800"/>
            <a:ext cx="1752600" cy="523875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FF0000"/>
                </a:solidFill>
                <a:cs typeface="Angsana New" panose="02020603050405020304" pitchFamily="18" charset="-34"/>
              </a:rPr>
              <a:t>inflation</a:t>
            </a:r>
          </a:p>
        </p:txBody>
      </p:sp>
      <p:sp>
        <p:nvSpPr>
          <p:cNvPr id="219144" name="Rectangle 8">
            <a:extLst>
              <a:ext uri="{FF2B5EF4-FFF2-40B4-BE49-F238E27FC236}">
                <a16:creationId xmlns:a16="http://schemas.microsoft.com/office/drawing/2014/main" id="{47B3B927-F102-454C-9A53-3335308B5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752600"/>
            <a:ext cx="8229600" cy="9540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800" dirty="0">
                <a:solidFill>
                  <a:srgbClr val="336600"/>
                </a:solidFill>
                <a:latin typeface="Arial" charset="0"/>
              </a:rPr>
              <a:t>Inflation that is initiated by an increase in aggregate demand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(</a:t>
            </a:r>
            <a:r>
              <a:rPr lang="en-US" sz="28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AD shifts to the right)</a:t>
            </a:r>
            <a:endParaRPr lang="th-TH" sz="2800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9145" name="Text Box 9">
            <a:extLst>
              <a:ext uri="{FF2B5EF4-FFF2-40B4-BE49-F238E27FC236}">
                <a16:creationId xmlns:a16="http://schemas.microsoft.com/office/drawing/2014/main" id="{134AF912-CF27-45A9-A75E-69C3D352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3352800"/>
            <a:ext cx="4267200" cy="523875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3300"/>
                </a:solidFill>
              </a:rPr>
              <a:t>AD</a:t>
            </a:r>
            <a:r>
              <a:rPr lang="en-US" altLang="en-US" b="1">
                <a:solidFill>
                  <a:srgbClr val="993300"/>
                </a:solidFill>
                <a:sym typeface="Symbol" panose="05050102010706020507" pitchFamily="18" charset="2"/>
              </a:rPr>
              <a:t>↑</a:t>
            </a:r>
            <a:r>
              <a:rPr lang="en-US" altLang="en-US" b="1">
                <a:solidFill>
                  <a:srgbClr val="993300"/>
                </a:solidFill>
              </a:rPr>
              <a:t> </a:t>
            </a:r>
            <a:r>
              <a:rPr lang="en-US" altLang="en-US" sz="2400" b="1">
                <a:solidFill>
                  <a:srgbClr val="993300"/>
                </a:solidFill>
              </a:rPr>
              <a:t>(AD shifts to the right</a:t>
            </a:r>
            <a:r>
              <a:rPr lang="th-TH" altLang="en-US" sz="2400" b="1">
                <a:solidFill>
                  <a:srgbClr val="993300"/>
                </a:solidFill>
              </a:rPr>
              <a:t>)</a:t>
            </a:r>
            <a:endParaRPr lang="en-US" altLang="en-US" sz="2400" b="1">
              <a:solidFill>
                <a:srgbClr val="993300"/>
              </a:solidFill>
            </a:endParaRPr>
          </a:p>
        </p:txBody>
      </p:sp>
      <p:sp>
        <p:nvSpPr>
          <p:cNvPr id="219146" name="AutoShape 10">
            <a:extLst>
              <a:ext uri="{FF2B5EF4-FFF2-40B4-BE49-F238E27FC236}">
                <a16:creationId xmlns:a16="http://schemas.microsoft.com/office/drawing/2014/main" id="{FA64D94F-29B4-4C82-BCFE-DCE592BB7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9933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19148" name="Rectangle 12">
            <a:extLst>
              <a:ext uri="{FF2B5EF4-FFF2-40B4-BE49-F238E27FC236}">
                <a16:creationId xmlns:a16="http://schemas.microsoft.com/office/drawing/2014/main" id="{D0229C85-D2E4-4A09-A120-81A13C2DB1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(1) Demand-pull inflation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9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0" grpId="0" animBg="1"/>
      <p:bldP spid="219141" grpId="0" animBg="1"/>
      <p:bldP spid="219144" grpId="0" animBg="1"/>
      <p:bldP spid="219145" grpId="0" animBg="1"/>
      <p:bldP spid="21914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>
            <a:extLst>
              <a:ext uri="{FF2B5EF4-FFF2-40B4-BE49-F238E27FC236}">
                <a16:creationId xmlns:a16="http://schemas.microsoft.com/office/drawing/2014/main" id="{6BC592DB-53C9-4841-96B3-83C242FACB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4E3E1736-0C17-4769-8221-EA91CDB747C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46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 useBgFill="1">
        <p:nvSpPr>
          <p:cNvPr id="53251" name="Rectangle 3">
            <a:extLst>
              <a:ext uri="{FF2B5EF4-FFF2-40B4-BE49-F238E27FC236}">
                <a16:creationId xmlns:a16="http://schemas.microsoft.com/office/drawing/2014/main" id="{004095D4-8F44-47EE-A7D1-3D55F863C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64" name="Rectangle 4">
            <a:extLst>
              <a:ext uri="{FF2B5EF4-FFF2-40B4-BE49-F238E27FC236}">
                <a16:creationId xmlns:a16="http://schemas.microsoft.com/office/drawing/2014/main" id="{66884D2C-9BC9-403B-B394-CAA27726B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7175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220165" name="Rectangle 5">
            <a:extLst>
              <a:ext uri="{FF2B5EF4-FFF2-40B4-BE49-F238E27FC236}">
                <a16:creationId xmlns:a16="http://schemas.microsoft.com/office/drawing/2014/main" id="{622F988C-C443-43BA-9648-3894262AA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462088"/>
            <a:ext cx="3657600" cy="5842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Ex:</a:t>
            </a:r>
            <a:r>
              <a:rPr lang="th-TH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C, I, G</a:t>
            </a:r>
            <a:r>
              <a:rPr lang="en-US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or</a:t>
            </a:r>
            <a:r>
              <a:rPr lang="th-TH" altLang="en-US" sz="32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(X – M)</a:t>
            </a:r>
            <a:r>
              <a:rPr lang="en-US" altLang="en-US" b="1">
                <a:solidFill>
                  <a:schemeClr val="accent2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166" name="AutoShape 6">
            <a:extLst>
              <a:ext uri="{FF2B5EF4-FFF2-40B4-BE49-F238E27FC236}">
                <a16:creationId xmlns:a16="http://schemas.microsoft.com/office/drawing/2014/main" id="{217F5239-E2A3-40AD-AACD-2DF54AFCE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16002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67" name="Text Box 7">
            <a:extLst>
              <a:ext uri="{FF2B5EF4-FFF2-40B4-BE49-F238E27FC236}">
                <a16:creationId xmlns:a16="http://schemas.microsoft.com/office/drawing/2014/main" id="{911CFAB6-774A-4026-8827-725A5D681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447800"/>
            <a:ext cx="1066800" cy="57943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DAE</a:t>
            </a: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168" name="Text Box 8">
            <a:extLst>
              <a:ext uri="{FF2B5EF4-FFF2-40B4-BE49-F238E27FC236}">
                <a16:creationId xmlns:a16="http://schemas.microsoft.com/office/drawing/2014/main" id="{B7AE908C-B99D-4EF5-AB7C-A16313771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447800"/>
            <a:ext cx="685800" cy="57943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169" name="Text Box 9">
            <a:extLst>
              <a:ext uri="{FF2B5EF4-FFF2-40B4-BE49-F238E27FC236}">
                <a16:creationId xmlns:a16="http://schemas.microsoft.com/office/drawing/2014/main" id="{577ACDE8-838F-4BE0-93D7-09A376F36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2133600"/>
            <a:ext cx="2971800" cy="46196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cs typeface="Angsana New" panose="02020603050405020304" pitchFamily="18" charset="-34"/>
              </a:rPr>
              <a:t>IS shifts to the right</a:t>
            </a:r>
          </a:p>
        </p:txBody>
      </p:sp>
      <p:sp>
        <p:nvSpPr>
          <p:cNvPr id="220170" name="Text Box 10">
            <a:extLst>
              <a:ext uri="{FF2B5EF4-FFF2-40B4-BE49-F238E27FC236}">
                <a16:creationId xmlns:a16="http://schemas.microsoft.com/office/drawing/2014/main" id="{9C98CEE5-6DAA-401D-B051-AA42F63E5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133600"/>
            <a:ext cx="3200400" cy="46196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AD shifts to the right</a:t>
            </a:r>
          </a:p>
        </p:txBody>
      </p:sp>
      <p:sp>
        <p:nvSpPr>
          <p:cNvPr id="220171" name="Text Box 11">
            <a:extLst>
              <a:ext uri="{FF2B5EF4-FFF2-40B4-BE49-F238E27FC236}">
                <a16:creationId xmlns:a16="http://schemas.microsoft.com/office/drawing/2014/main" id="{F32EC2C9-08FD-47B3-A08E-E8793023E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2819400"/>
            <a:ext cx="1371600" cy="58420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993300"/>
                </a:solidFill>
                <a:cs typeface="Angsana New" panose="02020603050405020304" pitchFamily="18" charset="-34"/>
              </a:rPr>
              <a:t>Ex:</a:t>
            </a:r>
            <a:r>
              <a:rPr lang="th-TH" altLang="en-US" sz="3200" b="1">
                <a:solidFill>
                  <a:srgbClr val="9933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9933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sz="2400" b="1" baseline="30000">
                <a:solidFill>
                  <a:srgbClr val="993300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b="1">
                <a:solidFill>
                  <a:srgbClr val="993300"/>
                </a:solidFill>
                <a:cs typeface="Angsana New" panose="02020603050405020304" pitchFamily="18" charset="-34"/>
              </a:rPr>
              <a:t>↑</a:t>
            </a:r>
            <a:endParaRPr lang="en-US" altLang="en-US" b="1" baseline="30000">
              <a:solidFill>
                <a:srgbClr val="993300"/>
              </a:solidFill>
              <a:cs typeface="Arial" panose="020B0604020202020204" pitchFamily="34" charset="0"/>
            </a:endParaRPr>
          </a:p>
        </p:txBody>
      </p:sp>
      <p:sp>
        <p:nvSpPr>
          <p:cNvPr id="220172" name="Text Box 12">
            <a:extLst>
              <a:ext uri="{FF2B5EF4-FFF2-40B4-BE49-F238E27FC236}">
                <a16:creationId xmlns:a16="http://schemas.microsoft.com/office/drawing/2014/main" id="{EACB898C-C689-47F3-A1AF-7FD5E6FFF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2743200"/>
            <a:ext cx="1752600" cy="83026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993300"/>
                </a:solidFill>
                <a:cs typeface="Angsana New" panose="02020603050405020304" pitchFamily="18" charset="-34"/>
              </a:rPr>
              <a:t>LM shifts to the right</a:t>
            </a:r>
            <a:endParaRPr lang="en-US" altLang="en-US" sz="3200" b="1">
              <a:solidFill>
                <a:srgbClr val="993300"/>
              </a:solidFill>
              <a:cs typeface="Angsana New" panose="02020603050405020304" pitchFamily="18" charset="-34"/>
            </a:endParaRPr>
          </a:p>
        </p:txBody>
      </p:sp>
      <p:sp>
        <p:nvSpPr>
          <p:cNvPr id="220173" name="Text Box 13">
            <a:extLst>
              <a:ext uri="{FF2B5EF4-FFF2-40B4-BE49-F238E27FC236}">
                <a16:creationId xmlns:a16="http://schemas.microsoft.com/office/drawing/2014/main" id="{8FA4EAE7-E580-4B68-BB5A-D62D90BFB4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743200"/>
            <a:ext cx="685800" cy="57943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9933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174" name="Text Box 14">
            <a:extLst>
              <a:ext uri="{FF2B5EF4-FFF2-40B4-BE49-F238E27FC236}">
                <a16:creationId xmlns:a16="http://schemas.microsoft.com/office/drawing/2014/main" id="{E296E97F-46E4-4B24-BAED-C5EB1D186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2743200"/>
            <a:ext cx="3124200" cy="46196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AD shifts to the right</a:t>
            </a:r>
          </a:p>
        </p:txBody>
      </p:sp>
      <p:sp>
        <p:nvSpPr>
          <p:cNvPr id="220175" name="AutoShape 15">
            <a:extLst>
              <a:ext uri="{FF2B5EF4-FFF2-40B4-BE49-F238E27FC236}">
                <a16:creationId xmlns:a16="http://schemas.microsoft.com/office/drawing/2014/main" id="{0851F6FE-18CE-4E27-B2EE-E17A5341D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2098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76" name="AutoShape 16">
            <a:extLst>
              <a:ext uri="{FF2B5EF4-FFF2-40B4-BE49-F238E27FC236}">
                <a16:creationId xmlns:a16="http://schemas.microsoft.com/office/drawing/2014/main" id="{659B2B78-4FA0-44FC-9670-D0B5532C1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8956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77" name="AutoShape 17">
            <a:extLst>
              <a:ext uri="{FF2B5EF4-FFF2-40B4-BE49-F238E27FC236}">
                <a16:creationId xmlns:a16="http://schemas.microsoft.com/office/drawing/2014/main" id="{69AABD72-1BAC-41F7-82E6-79239ECC8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2286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78" name="AutoShape 18">
            <a:extLst>
              <a:ext uri="{FF2B5EF4-FFF2-40B4-BE49-F238E27FC236}">
                <a16:creationId xmlns:a16="http://schemas.microsoft.com/office/drawing/2014/main" id="{BA71D57F-A7AA-41BB-8D11-F938FB21C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16002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79" name="AutoShape 19">
            <a:extLst>
              <a:ext uri="{FF2B5EF4-FFF2-40B4-BE49-F238E27FC236}">
                <a16:creationId xmlns:a16="http://schemas.microsoft.com/office/drawing/2014/main" id="{311FB0D6-80CE-4D80-99CC-436A79F750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28956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80" name="AutoShape 20">
            <a:extLst>
              <a:ext uri="{FF2B5EF4-FFF2-40B4-BE49-F238E27FC236}">
                <a16:creationId xmlns:a16="http://schemas.microsoft.com/office/drawing/2014/main" id="{FD3C14D8-7FB4-4F89-A97A-17607A5E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28956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181" name="Line 21">
            <a:extLst>
              <a:ext uri="{FF2B5EF4-FFF2-40B4-BE49-F238E27FC236}">
                <a16:creationId xmlns:a16="http://schemas.microsoft.com/office/drawing/2014/main" id="{D74E581F-AB3F-450E-98ED-643AAC8F671F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0" y="3763963"/>
            <a:ext cx="0" cy="2286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82" name="Line 22">
            <a:extLst>
              <a:ext uri="{FF2B5EF4-FFF2-40B4-BE49-F238E27FC236}">
                <a16:creationId xmlns:a16="http://schemas.microsoft.com/office/drawing/2014/main" id="{BB40C030-0C50-4312-8332-563EBEA0BAA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0" y="6049963"/>
            <a:ext cx="3124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83" name="Text Box 23">
            <a:extLst>
              <a:ext uri="{FF2B5EF4-FFF2-40B4-BE49-F238E27FC236}">
                <a16:creationId xmlns:a16="http://schemas.microsoft.com/office/drawing/2014/main" id="{E8358D99-0FDD-4193-AF96-3E6B8BABD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3611563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4" name="Text Box 24">
            <a:extLst>
              <a:ext uri="{FF2B5EF4-FFF2-40B4-BE49-F238E27FC236}">
                <a16:creationId xmlns:a16="http://schemas.microsoft.com/office/drawing/2014/main" id="{1FFD76A0-7FA7-416A-B967-E00E85A29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114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5" name="Text Box 25">
            <a:extLst>
              <a:ext uri="{FF2B5EF4-FFF2-40B4-BE49-F238E27FC236}">
                <a16:creationId xmlns:a16="http://schemas.microsoft.com/office/drawing/2014/main" id="{8F295D8E-ED7B-4A08-A0AE-A8F650BC3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525963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6" name="Text Box 26">
            <a:extLst>
              <a:ext uri="{FF2B5EF4-FFF2-40B4-BE49-F238E27FC236}">
                <a16:creationId xmlns:a16="http://schemas.microsoft.com/office/drawing/2014/main" id="{DB760B26-6256-4790-B580-C38195627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5259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7" name="Text Box 27">
            <a:extLst>
              <a:ext uri="{FF2B5EF4-FFF2-40B4-BE49-F238E27FC236}">
                <a16:creationId xmlns:a16="http://schemas.microsoft.com/office/drawing/2014/main" id="{48E18707-941C-4956-88A9-45EFBD0F9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1449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8" name="Text Box 28">
            <a:extLst>
              <a:ext uri="{FF2B5EF4-FFF2-40B4-BE49-F238E27FC236}">
                <a16:creationId xmlns:a16="http://schemas.microsoft.com/office/drawing/2014/main" id="{7E038D95-E97F-4973-B8B6-6799B54A3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4591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89" name="Text Box 29">
            <a:extLst>
              <a:ext uri="{FF2B5EF4-FFF2-40B4-BE49-F238E27FC236}">
                <a16:creationId xmlns:a16="http://schemas.microsoft.com/office/drawing/2014/main" id="{257AEF00-D0C5-406D-A3D3-DB2A51BBF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516563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20190" name="Line 30">
            <a:extLst>
              <a:ext uri="{FF2B5EF4-FFF2-40B4-BE49-F238E27FC236}">
                <a16:creationId xmlns:a16="http://schemas.microsoft.com/office/drawing/2014/main" id="{09D51356-6D02-4529-AF5C-DB7CA5D266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3916363"/>
            <a:ext cx="2362200" cy="16002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1" name="Line 31">
            <a:extLst>
              <a:ext uri="{FF2B5EF4-FFF2-40B4-BE49-F238E27FC236}">
                <a16:creationId xmlns:a16="http://schemas.microsoft.com/office/drawing/2014/main" id="{1986C5D2-4C2D-4227-84F8-6188FAD6D89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219200" y="4754563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2" name="Line 32">
            <a:extLst>
              <a:ext uri="{FF2B5EF4-FFF2-40B4-BE49-F238E27FC236}">
                <a16:creationId xmlns:a16="http://schemas.microsoft.com/office/drawing/2014/main" id="{23785CF8-A3B0-4959-9420-108F3414416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219200" y="4495800"/>
            <a:ext cx="1371600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3" name="Line 33">
            <a:extLst>
              <a:ext uri="{FF2B5EF4-FFF2-40B4-BE49-F238E27FC236}">
                <a16:creationId xmlns:a16="http://schemas.microsoft.com/office/drawing/2014/main" id="{3D334C52-51FB-4389-9A20-8F920B7E2E60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4525963"/>
            <a:ext cx="0" cy="152400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4" name="Line 34">
            <a:extLst>
              <a:ext uri="{FF2B5EF4-FFF2-40B4-BE49-F238E27FC236}">
                <a16:creationId xmlns:a16="http://schemas.microsoft.com/office/drawing/2014/main" id="{B17AC8CE-132E-4302-9420-8B7B3A7DBD2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754563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5" name="Text Box 35">
            <a:extLst>
              <a:ext uri="{FF2B5EF4-FFF2-40B4-BE49-F238E27FC236}">
                <a16:creationId xmlns:a16="http://schemas.microsoft.com/office/drawing/2014/main" id="{EDA1844F-1DF5-42D3-BC87-0224AA79B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60499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96" name="Text Box 36">
            <a:extLst>
              <a:ext uri="{FF2B5EF4-FFF2-40B4-BE49-F238E27FC236}">
                <a16:creationId xmlns:a16="http://schemas.microsoft.com/office/drawing/2014/main" id="{3CF516D7-2A79-49C3-AC93-CE5654F9E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0499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197" name="Text Box 37">
            <a:extLst>
              <a:ext uri="{FF2B5EF4-FFF2-40B4-BE49-F238E27FC236}">
                <a16:creationId xmlns:a16="http://schemas.microsoft.com/office/drawing/2014/main" id="{DEB55EFA-855D-4C77-B5A3-DCDD1E6871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6278563"/>
            <a:ext cx="609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rgbClr val="FF3399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</a:t>
            </a:r>
          </a:p>
        </p:txBody>
      </p:sp>
      <p:sp>
        <p:nvSpPr>
          <p:cNvPr id="220198" name="Line 38">
            <a:extLst>
              <a:ext uri="{FF2B5EF4-FFF2-40B4-BE49-F238E27FC236}">
                <a16:creationId xmlns:a16="http://schemas.microsoft.com/office/drawing/2014/main" id="{E8120C4E-0C36-4AF6-AA3C-35904259B4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447800" y="4221163"/>
            <a:ext cx="24384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199" name="Line 39">
            <a:extLst>
              <a:ext uri="{FF2B5EF4-FFF2-40B4-BE49-F238E27FC236}">
                <a16:creationId xmlns:a16="http://schemas.microsoft.com/office/drawing/2014/main" id="{EE3E1538-74AF-4889-B9FF-647315F8CA0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3916363"/>
            <a:ext cx="1981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0200" name="Rectangle 40">
            <a:extLst>
              <a:ext uri="{FF2B5EF4-FFF2-40B4-BE49-F238E27FC236}">
                <a16:creationId xmlns:a16="http://schemas.microsoft.com/office/drawing/2014/main" id="{2F9DC814-305E-4128-95F7-9CA9A5666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297363"/>
            <a:ext cx="484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201" name="Text Box 41">
            <a:extLst>
              <a:ext uri="{FF2B5EF4-FFF2-40B4-BE49-F238E27FC236}">
                <a16:creationId xmlns:a16="http://schemas.microsoft.com/office/drawing/2014/main" id="{6B49E72B-9573-49BE-89C0-8846700B0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5181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20202" name="Text Box 42">
            <a:extLst>
              <a:ext uri="{FF2B5EF4-FFF2-40B4-BE49-F238E27FC236}">
                <a16:creationId xmlns:a16="http://schemas.microsoft.com/office/drawing/2014/main" id="{AA1E503F-F6AC-4AAB-814C-DCFDBBE80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0203" name="Text Box 43">
            <a:extLst>
              <a:ext uri="{FF2B5EF4-FFF2-40B4-BE49-F238E27FC236}">
                <a16:creationId xmlns:a16="http://schemas.microsoft.com/office/drawing/2014/main" id="{21533EB4-5369-4456-89CC-E4CEAA27E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3733800"/>
            <a:ext cx="762000" cy="5191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="1" baseline="30000">
                <a:solidFill>
                  <a:srgbClr val="008000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↑</a:t>
            </a:r>
            <a:endParaRPr lang="en-US" altLang="en-US" b="1" baseline="30000">
              <a:solidFill>
                <a:srgbClr val="008000"/>
              </a:solidFill>
              <a:cs typeface="Arial" panose="020B0604020202020204" pitchFamily="34" charset="0"/>
            </a:endParaRPr>
          </a:p>
        </p:txBody>
      </p:sp>
      <p:sp>
        <p:nvSpPr>
          <p:cNvPr id="220204" name="Text Box 44">
            <a:extLst>
              <a:ext uri="{FF2B5EF4-FFF2-40B4-BE49-F238E27FC236}">
                <a16:creationId xmlns:a16="http://schemas.microsoft.com/office/drawing/2014/main" id="{EAB31757-B2CF-419A-BA4B-9FACDBCD9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657600"/>
            <a:ext cx="45720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r </a:t>
            </a:r>
            <a:endParaRPr lang="en-US" altLang="en-US" sz="3200" b="1">
              <a:solidFill>
                <a:srgbClr val="008000"/>
              </a:solidFill>
              <a:cs typeface="Angsana New" panose="02020603050405020304" pitchFamily="18" charset="-34"/>
            </a:endParaRPr>
          </a:p>
        </p:txBody>
      </p:sp>
      <p:sp>
        <p:nvSpPr>
          <p:cNvPr id="220205" name="Text Box 45">
            <a:extLst>
              <a:ext uri="{FF2B5EF4-FFF2-40B4-BE49-F238E27FC236}">
                <a16:creationId xmlns:a16="http://schemas.microsoft.com/office/drawing/2014/main" id="{B22BD890-5E83-4D4C-9294-AD214A308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3657600"/>
            <a:ext cx="4572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latin typeface="Batang" panose="02030600000101010101" pitchFamily="18" charset="-127"/>
                <a:cs typeface="Angsana New" panose="02020603050405020304" pitchFamily="18" charset="-34"/>
              </a:rPr>
              <a:t>I</a:t>
            </a:r>
            <a:r>
              <a:rPr lang="en-US" altLang="en-US" sz="3200" b="1">
                <a:solidFill>
                  <a:srgbClr val="008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206" name="Text Box 46">
            <a:extLst>
              <a:ext uri="{FF2B5EF4-FFF2-40B4-BE49-F238E27FC236}">
                <a16:creationId xmlns:a16="http://schemas.microsoft.com/office/drawing/2014/main" id="{1FE4CD87-CE6D-4683-88AE-7E0269E68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3657600"/>
            <a:ext cx="5334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8000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008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0207" name="AutoShape 47">
            <a:extLst>
              <a:ext uri="{FF2B5EF4-FFF2-40B4-BE49-F238E27FC236}">
                <a16:creationId xmlns:a16="http://schemas.microsoft.com/office/drawing/2014/main" id="{A1B7BF95-4780-43E3-A29B-5C3AB7330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8100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208" name="AutoShape 48">
            <a:extLst>
              <a:ext uri="{FF2B5EF4-FFF2-40B4-BE49-F238E27FC236}">
                <a16:creationId xmlns:a16="http://schemas.microsoft.com/office/drawing/2014/main" id="{58D98531-195B-4B1B-BC68-1D10BEC8F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5720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209" name="AutoShape 49">
            <a:extLst>
              <a:ext uri="{FF2B5EF4-FFF2-40B4-BE49-F238E27FC236}">
                <a16:creationId xmlns:a16="http://schemas.microsoft.com/office/drawing/2014/main" id="{67F35B8D-DBE4-42F7-8D8E-EDB0C058F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38100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210" name="AutoShape 50">
            <a:extLst>
              <a:ext uri="{FF2B5EF4-FFF2-40B4-BE49-F238E27FC236}">
                <a16:creationId xmlns:a16="http://schemas.microsoft.com/office/drawing/2014/main" id="{353F3BA3-3076-4B0C-A5D4-3609BA10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38100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211" name="Text Box 51">
            <a:extLst>
              <a:ext uri="{FF2B5EF4-FFF2-40B4-BE49-F238E27FC236}">
                <a16:creationId xmlns:a16="http://schemas.microsoft.com/office/drawing/2014/main" id="{9654EB71-58EB-48F5-A74F-783EB3BF4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419600"/>
            <a:ext cx="2438400" cy="95408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AD shifts to the right</a:t>
            </a:r>
            <a:endParaRPr lang="en-US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220212" name="AutoShape 52">
            <a:extLst>
              <a:ext uri="{FF2B5EF4-FFF2-40B4-BE49-F238E27FC236}">
                <a16:creationId xmlns:a16="http://schemas.microsoft.com/office/drawing/2014/main" id="{605ECFDB-1200-4361-AD4D-902FE9A4F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505200"/>
            <a:ext cx="3886200" cy="1676400"/>
          </a:xfrm>
          <a:prstGeom prst="bracketPair">
            <a:avLst>
              <a:gd name="adj" fmla="val 16667"/>
            </a:avLst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0213" name="Text Box 53">
            <a:extLst>
              <a:ext uri="{FF2B5EF4-FFF2-40B4-BE49-F238E27FC236}">
                <a16:creationId xmlns:a16="http://schemas.microsoft.com/office/drawing/2014/main" id="{5865D145-0168-4E4A-9FFE-860C8AB482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5638800"/>
            <a:ext cx="1600200" cy="579438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↑, Y↑</a:t>
            </a:r>
            <a:endParaRPr lang="en-US" altLang="en-US" sz="3200" b="1">
              <a:solidFill>
                <a:srgbClr val="3333FF"/>
              </a:solidFill>
              <a:cs typeface="Arial" panose="020B0604020202020204" pitchFamily="34" charset="0"/>
            </a:endParaRPr>
          </a:p>
        </p:txBody>
      </p:sp>
      <p:sp>
        <p:nvSpPr>
          <p:cNvPr id="220214" name="Rectangle 54">
            <a:extLst>
              <a:ext uri="{FF2B5EF4-FFF2-40B4-BE49-F238E27FC236}">
                <a16:creationId xmlns:a16="http://schemas.microsoft.com/office/drawing/2014/main" id="{612DAA69-BFC7-4164-9B74-EE5DF3003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7432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57" name="Rectangle 12">
            <a:extLst>
              <a:ext uri="{FF2B5EF4-FFF2-40B4-BE49-F238E27FC236}">
                <a16:creationId xmlns:a16="http://schemas.microsoft.com/office/drawing/2014/main" id="{79A3BC6C-C5CC-4434-866C-A41B6AD5C6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(1) Demand-pull inflation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58" name="Text Box 8">
            <a:extLst>
              <a:ext uri="{FF2B5EF4-FFF2-40B4-BE49-F238E27FC236}">
                <a16:creationId xmlns:a16="http://schemas.microsoft.com/office/drawing/2014/main" id="{21C8ABFD-F278-48C4-A004-26EF71E5A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057400"/>
            <a:ext cx="685800" cy="57943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Y</a:t>
            </a:r>
            <a:r>
              <a:rPr lang="en-US" altLang="en-US" sz="3200" b="1">
                <a:solidFill>
                  <a:srgbClr val="FF0000"/>
                </a:solidFill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59" name="AutoShape 18">
            <a:extLst>
              <a:ext uri="{FF2B5EF4-FFF2-40B4-BE49-F238E27FC236}">
                <a16:creationId xmlns:a16="http://schemas.microsoft.com/office/drawing/2014/main" id="{2D52E72A-E14D-4BD6-93E6-9261EA54F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2286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A1A4ED3-FA8F-4CA9-A87C-E87720AF7A95}"/>
              </a:ext>
            </a:extLst>
          </p:cNvPr>
          <p:cNvCxnSpPr/>
          <p:nvPr/>
        </p:nvCxnSpPr>
        <p:spPr>
          <a:xfrm rot="5400000">
            <a:off x="6668294" y="3999706"/>
            <a:ext cx="381000" cy="1588"/>
          </a:xfrm>
          <a:prstGeom prst="straightConnector1">
            <a:avLst/>
          </a:prstGeom>
          <a:ln w="19050">
            <a:solidFill>
              <a:srgbClr val="33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0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0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0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20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20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20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20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20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20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20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20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20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8" dur="500"/>
                                        <p:tgtEl>
                                          <p:spTgt spid="22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1" dur="500"/>
                                        <p:tgtEl>
                                          <p:spTgt spid="22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22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500"/>
                                        <p:tgtEl>
                                          <p:spTgt spid="22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500"/>
                                        <p:tgtEl>
                                          <p:spTgt spid="22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22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3" dur="500"/>
                                        <p:tgtEl>
                                          <p:spTgt spid="22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6" dur="500"/>
                                        <p:tgtEl>
                                          <p:spTgt spid="22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500"/>
                                        <p:tgtEl>
                                          <p:spTgt spid="22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2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22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500"/>
                                        <p:tgtEl>
                                          <p:spTgt spid="22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500"/>
                                        <p:tgtEl>
                                          <p:spTgt spid="22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 nodeType="clickPar">
                      <p:stCondLst>
                        <p:cond delay="indefinite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0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3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500"/>
                                        <p:tgtEl>
                                          <p:spTgt spid="22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500"/>
                                        <p:tgtEl>
                                          <p:spTgt spid="22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4" dur="500"/>
                                        <p:tgtEl>
                                          <p:spTgt spid="22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 nodeType="clickPar">
                      <p:stCondLst>
                        <p:cond delay="indefinite"/>
                      </p:stCondLst>
                      <p:childTnLst>
                        <p:par>
                          <p:cTn id="2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500"/>
                                        <p:tgtEl>
                                          <p:spTgt spid="22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500"/>
                                        <p:tgtEl>
                                          <p:spTgt spid="220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500"/>
                                        <p:tgtEl>
                                          <p:spTgt spid="22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/>
      <p:bldP spid="220165" grpId="0" animBg="1"/>
      <p:bldP spid="220166" grpId="0" animBg="1"/>
      <p:bldP spid="220167" grpId="0" animBg="1"/>
      <p:bldP spid="220168" grpId="0" animBg="1"/>
      <p:bldP spid="220169" grpId="0" animBg="1"/>
      <p:bldP spid="220170" grpId="0" animBg="1"/>
      <p:bldP spid="220171" grpId="0" animBg="1"/>
      <p:bldP spid="220172" grpId="0" animBg="1"/>
      <p:bldP spid="220173" grpId="0" animBg="1"/>
      <p:bldP spid="220174" grpId="0" animBg="1"/>
      <p:bldP spid="220175" grpId="0" animBg="1"/>
      <p:bldP spid="220176" grpId="0" animBg="1"/>
      <p:bldP spid="220177" grpId="0" animBg="1"/>
      <p:bldP spid="220178" grpId="0" animBg="1"/>
      <p:bldP spid="220179" grpId="0" animBg="1"/>
      <p:bldP spid="220180" grpId="0" animBg="1"/>
      <p:bldP spid="220183" grpId="0"/>
      <p:bldP spid="220184" grpId="0"/>
      <p:bldP spid="220185" grpId="0"/>
      <p:bldP spid="220186" grpId="0"/>
      <p:bldP spid="220187" grpId="0"/>
      <p:bldP spid="220188" grpId="0"/>
      <p:bldP spid="220189" grpId="0"/>
      <p:bldP spid="220195" grpId="0"/>
      <p:bldP spid="220196" grpId="0"/>
      <p:bldP spid="220197" grpId="0"/>
      <p:bldP spid="220200" grpId="0"/>
      <p:bldP spid="220201" grpId="0"/>
      <p:bldP spid="220202" grpId="0"/>
      <p:bldP spid="220203" grpId="0" animBg="1"/>
      <p:bldP spid="220204" grpId="0" animBg="1"/>
      <p:bldP spid="220205" grpId="0" animBg="1"/>
      <p:bldP spid="220206" grpId="0" animBg="1"/>
      <p:bldP spid="220207" grpId="0" animBg="1"/>
      <p:bldP spid="220208" grpId="0" animBg="1"/>
      <p:bldP spid="220209" grpId="0" animBg="1"/>
      <p:bldP spid="220210" grpId="0" animBg="1"/>
      <p:bldP spid="220211" grpId="0" animBg="1"/>
      <p:bldP spid="220212" grpId="0" animBg="1"/>
      <p:bldP spid="220213" grpId="0" animBg="1"/>
      <p:bldP spid="220214" grpId="0"/>
      <p:bldP spid="58" grpId="0" animBg="1"/>
      <p:bldP spid="5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3">
            <a:extLst>
              <a:ext uri="{FF2B5EF4-FFF2-40B4-BE49-F238E27FC236}">
                <a16:creationId xmlns:a16="http://schemas.microsoft.com/office/drawing/2014/main" id="{79C76020-4002-457C-8FCA-D186DA947D5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1D74A0A-DC3E-47B9-AD34-1692D39D9BBD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21186" name="Rectangle 2">
            <a:extLst>
              <a:ext uri="{FF2B5EF4-FFF2-40B4-BE49-F238E27FC236}">
                <a16:creationId xmlns:a16="http://schemas.microsoft.com/office/drawing/2014/main" id="{1E5684F8-3153-4ABD-94C8-5A2618376B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b="1" dirty="0">
                <a:cs typeface="Angsana New" pitchFamily="18" charset="-34"/>
              </a:rPr>
              <a:t>(2) Cost-push inflation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54276" name="Rectangle 3">
            <a:extLst>
              <a:ext uri="{FF2B5EF4-FFF2-40B4-BE49-F238E27FC236}">
                <a16:creationId xmlns:a16="http://schemas.microsoft.com/office/drawing/2014/main" id="{43B532AF-BDD5-4DD4-A14F-2CEE01488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88" name="Rectangle 4">
            <a:extLst>
              <a:ext uri="{FF2B5EF4-FFF2-40B4-BE49-F238E27FC236}">
                <a16:creationId xmlns:a16="http://schemas.microsoft.com/office/drawing/2014/main" id="{F4ADC90A-BEAC-49A3-8145-2041F2385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7800"/>
            <a:ext cx="7543800" cy="95408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336600"/>
                </a:solidFill>
              </a:rPr>
              <a:t>Inflation caused by an increase in costs </a:t>
            </a:r>
            <a:r>
              <a:rPr lang="en-US" altLang="en-US">
                <a:solidFill>
                  <a:srgbClr val="FF0000"/>
                </a:solidFill>
              </a:rPr>
              <a:t>(AS shifts to the left)</a:t>
            </a:r>
            <a:endParaRPr lang="th-TH" altLang="en-US" b="1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21189" name="Text Box 5">
            <a:extLst>
              <a:ext uri="{FF2B5EF4-FFF2-40B4-BE49-F238E27FC236}">
                <a16:creationId xmlns:a16="http://schemas.microsoft.com/office/drawing/2014/main" id="{99E3068C-833D-48CE-85E5-5ED1AE261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971800"/>
            <a:ext cx="2286000" cy="9540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chemeClr val="accent2"/>
                </a:solidFill>
                <a:cs typeface="Angsana New" panose="02020603050405020304" pitchFamily="18" charset="-34"/>
              </a:rPr>
              <a:t>AS shifts to the left</a:t>
            </a:r>
            <a:endParaRPr lang="en-US" altLang="en-US" sz="3200" b="1">
              <a:solidFill>
                <a:schemeClr val="accent2"/>
              </a:solidFill>
              <a:cs typeface="Angsana New" panose="02020603050405020304" pitchFamily="18" charset="-34"/>
            </a:endParaRPr>
          </a:p>
        </p:txBody>
      </p:sp>
      <p:sp>
        <p:nvSpPr>
          <p:cNvPr id="221190" name="Text Box 6">
            <a:extLst>
              <a:ext uri="{FF2B5EF4-FFF2-40B4-BE49-F238E27FC236}">
                <a16:creationId xmlns:a16="http://schemas.microsoft.com/office/drawing/2014/main" id="{EC47D159-DBD8-43D5-BE4C-734D0CE3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3048000"/>
            <a:ext cx="1295400" cy="57943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↑, Y↓</a:t>
            </a:r>
            <a:endParaRPr lang="en-US" altLang="en-US" sz="3200" b="1">
              <a:solidFill>
                <a:srgbClr val="3333FF"/>
              </a:solidFill>
              <a:cs typeface="Arial" panose="020B0604020202020204" pitchFamily="34" charset="0"/>
            </a:endParaRPr>
          </a:p>
        </p:txBody>
      </p:sp>
      <p:sp>
        <p:nvSpPr>
          <p:cNvPr id="221191" name="AutoShape 7">
            <a:extLst>
              <a:ext uri="{FF2B5EF4-FFF2-40B4-BE49-F238E27FC236}">
                <a16:creationId xmlns:a16="http://schemas.microsoft.com/office/drawing/2014/main" id="{572321FE-DB57-4685-9371-1C404FB7C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3048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92" name="AutoShape 8">
            <a:extLst>
              <a:ext uri="{FF2B5EF4-FFF2-40B4-BE49-F238E27FC236}">
                <a16:creationId xmlns:a16="http://schemas.microsoft.com/office/drawing/2014/main" id="{8428921B-146B-4465-9B9F-E83145F14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2004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93" name="AutoShape 9">
            <a:extLst>
              <a:ext uri="{FF2B5EF4-FFF2-40B4-BE49-F238E27FC236}">
                <a16:creationId xmlns:a16="http://schemas.microsoft.com/office/drawing/2014/main" id="{BC2F70C5-2DF7-4FD3-9ED9-B1138C1AF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32004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00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94" name="Text Box 10">
            <a:extLst>
              <a:ext uri="{FF2B5EF4-FFF2-40B4-BE49-F238E27FC236}">
                <a16:creationId xmlns:a16="http://schemas.microsoft.com/office/drawing/2014/main" id="{EEEDC04C-A94B-4DF6-AA3A-153D7E720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048000"/>
            <a:ext cx="2286000" cy="519113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0000"/>
                </a:solidFill>
                <a:cs typeface="Angsana New" panose="02020603050405020304" pitchFamily="18" charset="-34"/>
              </a:rPr>
              <a:t>Stagflation</a:t>
            </a:r>
            <a:endParaRPr lang="en-US" altLang="en-US" sz="3200" b="1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sp>
        <p:nvSpPr>
          <p:cNvPr id="221195" name="AutoShape 11">
            <a:extLst>
              <a:ext uri="{FF2B5EF4-FFF2-40B4-BE49-F238E27FC236}">
                <a16:creationId xmlns:a16="http://schemas.microsoft.com/office/drawing/2014/main" id="{E7A18202-E6A9-441D-B4EC-9B64A31E6D06}"/>
              </a:ext>
            </a:extLst>
          </p:cNvPr>
          <p:cNvSpPr>
            <a:spLocks noChangeArrowheads="1"/>
          </p:cNvSpPr>
          <p:nvPr/>
        </p:nvSpPr>
        <p:spPr bwMode="auto">
          <a:xfrm rot="8638358">
            <a:off x="4064000" y="3865563"/>
            <a:ext cx="533400" cy="260350"/>
          </a:xfrm>
          <a:prstGeom prst="rightArrow">
            <a:avLst>
              <a:gd name="adj1" fmla="val 50000"/>
              <a:gd name="adj2" fmla="val 5122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96" name="AutoShape 12">
            <a:extLst>
              <a:ext uri="{FF2B5EF4-FFF2-40B4-BE49-F238E27FC236}">
                <a16:creationId xmlns:a16="http://schemas.microsoft.com/office/drawing/2014/main" id="{1EE25C6A-AFD2-4CD5-9AE4-545F05C80207}"/>
              </a:ext>
            </a:extLst>
          </p:cNvPr>
          <p:cNvSpPr>
            <a:spLocks noChangeArrowheads="1"/>
          </p:cNvSpPr>
          <p:nvPr/>
        </p:nvSpPr>
        <p:spPr bwMode="auto">
          <a:xfrm rot="2427621">
            <a:off x="4973638" y="3875088"/>
            <a:ext cx="533400" cy="260350"/>
          </a:xfrm>
          <a:prstGeom prst="rightArrow">
            <a:avLst>
              <a:gd name="adj1" fmla="val 50000"/>
              <a:gd name="adj2" fmla="val 51220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1197" name="Text Box 13">
            <a:extLst>
              <a:ext uri="{FF2B5EF4-FFF2-40B4-BE49-F238E27FC236}">
                <a16:creationId xmlns:a16="http://schemas.microsoft.com/office/drawing/2014/main" id="{AAE9B077-4BF9-48CC-91C4-B3DA77A21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4267200"/>
            <a:ext cx="2286000" cy="528638"/>
          </a:xfrm>
          <a:prstGeom prst="rect">
            <a:avLst/>
          </a:prstGeom>
          <a:solidFill>
            <a:srgbClr val="66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996600"/>
                </a:solidFill>
                <a:cs typeface="Angsana New" panose="02020603050405020304" pitchFamily="18" charset="-34"/>
              </a:rPr>
              <a:t>Stagnation</a:t>
            </a:r>
            <a:endParaRPr lang="en-US" altLang="en-US" sz="3200" b="1">
              <a:solidFill>
                <a:srgbClr val="996600"/>
              </a:solidFill>
              <a:cs typeface="Angsana New" panose="02020603050405020304" pitchFamily="18" charset="-34"/>
            </a:endParaRPr>
          </a:p>
        </p:txBody>
      </p:sp>
      <p:sp>
        <p:nvSpPr>
          <p:cNvPr id="221198" name="Text Box 14">
            <a:extLst>
              <a:ext uri="{FF2B5EF4-FFF2-40B4-BE49-F238E27FC236}">
                <a16:creationId xmlns:a16="http://schemas.microsoft.com/office/drawing/2014/main" id="{5E48D254-F3EA-4661-916E-58032CA0F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267200"/>
            <a:ext cx="16764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CC0000"/>
                </a:solidFill>
                <a:cs typeface="Angsana New" panose="02020603050405020304" pitchFamily="18" charset="-34"/>
              </a:rPr>
              <a:t>Inflation</a:t>
            </a:r>
            <a:endParaRPr lang="en-US" altLang="en-US" sz="3200" b="1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1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1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21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2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1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2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21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8" grpId="0" animBg="1"/>
      <p:bldP spid="221189" grpId="0" animBg="1"/>
      <p:bldP spid="221190" grpId="0" animBg="1"/>
      <p:bldP spid="221191" grpId="0" animBg="1"/>
      <p:bldP spid="221192" grpId="0" animBg="1"/>
      <p:bldP spid="221193" grpId="0" animBg="1"/>
      <p:bldP spid="221194" grpId="0" animBg="1"/>
      <p:bldP spid="221195" grpId="0" animBg="1"/>
      <p:bldP spid="221196" grpId="0" animBg="1"/>
      <p:bldP spid="221197" grpId="0" animBg="1"/>
      <p:bldP spid="22119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3">
            <a:extLst>
              <a:ext uri="{FF2B5EF4-FFF2-40B4-BE49-F238E27FC236}">
                <a16:creationId xmlns:a16="http://schemas.microsoft.com/office/drawing/2014/main" id="{3BD083C6-B2F2-4EB3-AFE5-A30016E105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251A1CC-3743-49AA-89A6-DB2525D4EF60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48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 useBgFill="1">
        <p:nvSpPr>
          <p:cNvPr id="55299" name="Rectangle 3">
            <a:extLst>
              <a:ext uri="{FF2B5EF4-FFF2-40B4-BE49-F238E27FC236}">
                <a16:creationId xmlns:a16="http://schemas.microsoft.com/office/drawing/2014/main" id="{D2521C14-FC9F-43CA-A9F4-5603BE1DB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5300" name="Line 4">
            <a:extLst>
              <a:ext uri="{FF2B5EF4-FFF2-40B4-BE49-F238E27FC236}">
                <a16:creationId xmlns:a16="http://schemas.microsoft.com/office/drawing/2014/main" id="{3A16112C-5889-4D29-AB84-11CAF71384D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62200" y="2286000"/>
            <a:ext cx="0" cy="2590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1" name="Line 5">
            <a:extLst>
              <a:ext uri="{FF2B5EF4-FFF2-40B4-BE49-F238E27FC236}">
                <a16:creationId xmlns:a16="http://schemas.microsoft.com/office/drawing/2014/main" id="{231C9065-234D-4876-9B62-32A5A8C3379F}"/>
              </a:ext>
            </a:extLst>
          </p:cNvPr>
          <p:cNvSpPr>
            <a:spLocks noChangeShapeType="1"/>
          </p:cNvSpPr>
          <p:nvPr/>
        </p:nvSpPr>
        <p:spPr bwMode="auto">
          <a:xfrm>
            <a:off x="2362200" y="4876800"/>
            <a:ext cx="35814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2215" name="Text Box 7">
            <a:extLst>
              <a:ext uri="{FF2B5EF4-FFF2-40B4-BE49-F238E27FC236}">
                <a16:creationId xmlns:a16="http://schemas.microsoft.com/office/drawing/2014/main" id="{07CB981E-1168-4CC9-B983-E156389E4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25146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2216" name="Text Box 8">
            <a:extLst>
              <a:ext uri="{FF2B5EF4-FFF2-40B4-BE49-F238E27FC236}">
                <a16:creationId xmlns:a16="http://schemas.microsoft.com/office/drawing/2014/main" id="{E41D49F1-C44F-4DDA-9577-0A91D5D361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819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2217" name="Text Box 9">
            <a:extLst>
              <a:ext uri="{FF2B5EF4-FFF2-40B4-BE49-F238E27FC236}">
                <a16:creationId xmlns:a16="http://schemas.microsoft.com/office/drawing/2014/main" id="{DD5F29E4-3941-4AC7-A30E-396357A3A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3352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2218" name="Text Box 10">
            <a:extLst>
              <a:ext uri="{FF2B5EF4-FFF2-40B4-BE49-F238E27FC236}">
                <a16:creationId xmlns:a16="http://schemas.microsoft.com/office/drawing/2014/main" id="{4D43E648-8F60-434B-A135-1E75236F9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276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2220" name="Text Box 12">
            <a:extLst>
              <a:ext uri="{FF2B5EF4-FFF2-40B4-BE49-F238E27FC236}">
                <a16:creationId xmlns:a16="http://schemas.microsoft.com/office/drawing/2014/main" id="{F6746AAA-EE6D-4C68-9CA9-2324F683D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905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2221" name="Text Box 13">
            <a:extLst>
              <a:ext uri="{FF2B5EF4-FFF2-40B4-BE49-F238E27FC236}">
                <a16:creationId xmlns:a16="http://schemas.microsoft.com/office/drawing/2014/main" id="{6B3F91DF-F28D-437B-AA3E-6A34D40B2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648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5308" name="Line 14">
            <a:extLst>
              <a:ext uri="{FF2B5EF4-FFF2-40B4-BE49-F238E27FC236}">
                <a16:creationId xmlns:a16="http://schemas.microsoft.com/office/drawing/2014/main" id="{71478FEA-B097-426E-951D-7E1B282F2867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2590800"/>
            <a:ext cx="28956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7">
            <a:extLst>
              <a:ext uri="{FF2B5EF4-FFF2-40B4-BE49-F238E27FC236}">
                <a16:creationId xmlns:a16="http://schemas.microsoft.com/office/drawing/2014/main" id="{53BF05EB-9DF1-4092-AF9B-3154CCAC05A7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1981200"/>
            <a:ext cx="4114800" cy="1981200"/>
            <a:chOff x="1584" y="1248"/>
            <a:chExt cx="2592" cy="1248"/>
          </a:xfrm>
        </p:grpSpPr>
        <p:sp>
          <p:nvSpPr>
            <p:cNvPr id="222214" name="Text Box 6">
              <a:extLst>
                <a:ext uri="{FF2B5EF4-FFF2-40B4-BE49-F238E27FC236}">
                  <a16:creationId xmlns:a16="http://schemas.microsoft.com/office/drawing/2014/main" id="{10F0E660-E949-45CC-B2BC-C05E0685F3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1248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SRAS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55326" name="Line 15">
              <a:extLst>
                <a:ext uri="{FF2B5EF4-FFF2-40B4-BE49-F238E27FC236}">
                  <a16:creationId xmlns:a16="http://schemas.microsoft.com/office/drawing/2014/main" id="{A64A343A-D0E6-4B33-A9F1-382416D053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4" y="1488"/>
              <a:ext cx="1920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310" name="Line 16">
            <a:extLst>
              <a:ext uri="{FF2B5EF4-FFF2-40B4-BE49-F238E27FC236}">
                <a16:creationId xmlns:a16="http://schemas.microsoft.com/office/drawing/2014/main" id="{85F33923-33BF-4903-8A74-B9EB070AA7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0" y="2819400"/>
            <a:ext cx="30480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11" name="Line 18">
            <a:extLst>
              <a:ext uri="{FF2B5EF4-FFF2-40B4-BE49-F238E27FC236}">
                <a16:creationId xmlns:a16="http://schemas.microsoft.com/office/drawing/2014/main" id="{4C0BE0F7-A1B4-4072-A903-AD14C42F72E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362200" y="3549650"/>
            <a:ext cx="1981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28">
            <a:extLst>
              <a:ext uri="{FF2B5EF4-FFF2-40B4-BE49-F238E27FC236}">
                <a16:creationId xmlns:a16="http://schemas.microsoft.com/office/drawing/2014/main" id="{7B53159A-B345-493C-87C4-252DDFDF784A}"/>
              </a:ext>
            </a:extLst>
          </p:cNvPr>
          <p:cNvGrpSpPr>
            <a:grpSpLocks/>
          </p:cNvGrpSpPr>
          <p:nvPr/>
        </p:nvGrpSpPr>
        <p:grpSpPr bwMode="auto">
          <a:xfrm>
            <a:off x="2347913" y="3240088"/>
            <a:ext cx="1538287" cy="1636712"/>
            <a:chOff x="1479" y="2041"/>
            <a:chExt cx="969" cy="1031"/>
          </a:xfrm>
        </p:grpSpPr>
        <p:sp>
          <p:nvSpPr>
            <p:cNvPr id="55323" name="Line 17">
              <a:extLst>
                <a:ext uri="{FF2B5EF4-FFF2-40B4-BE49-F238E27FC236}">
                  <a16:creationId xmlns:a16="http://schemas.microsoft.com/office/drawing/2014/main" id="{42F18909-864E-4F1D-8B13-A4F4A47ABB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79" y="2041"/>
              <a:ext cx="960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24" name="Line 19">
              <a:extLst>
                <a:ext uri="{FF2B5EF4-FFF2-40B4-BE49-F238E27FC236}">
                  <a16:creationId xmlns:a16="http://schemas.microsoft.com/office/drawing/2014/main" id="{08F4C0CE-D467-40A5-9424-C40C5EEA38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8" y="2064"/>
              <a:ext cx="0" cy="1008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313" name="Line 20">
            <a:extLst>
              <a:ext uri="{FF2B5EF4-FFF2-40B4-BE49-F238E27FC236}">
                <a16:creationId xmlns:a16="http://schemas.microsoft.com/office/drawing/2014/main" id="{0EDE8D0F-850C-45CC-9F6A-6F8A4A8D7B30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3581400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2229" name="Text Box 21">
            <a:extLst>
              <a:ext uri="{FF2B5EF4-FFF2-40B4-BE49-F238E27FC236}">
                <a16:creationId xmlns:a16="http://schemas.microsoft.com/office/drawing/2014/main" id="{3AA6BF68-DBA0-49C0-8AE4-8D0FD116B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" name="Group 29">
            <a:extLst>
              <a:ext uri="{FF2B5EF4-FFF2-40B4-BE49-F238E27FC236}">
                <a16:creationId xmlns:a16="http://schemas.microsoft.com/office/drawing/2014/main" id="{5B89A7AE-7584-49FE-8AEC-D18703F9ACDA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2819400"/>
            <a:ext cx="2133600" cy="2438400"/>
            <a:chOff x="1200" y="1776"/>
            <a:chExt cx="1344" cy="1536"/>
          </a:xfrm>
        </p:grpSpPr>
        <p:sp>
          <p:nvSpPr>
            <p:cNvPr id="222219" name="Text Box 11">
              <a:extLst>
                <a:ext uri="{FF2B5EF4-FFF2-40B4-BE49-F238E27FC236}">
                  <a16:creationId xmlns:a16="http://schemas.microsoft.com/office/drawing/2014/main" id="{2602F034-153D-4092-933A-B55F9DC868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1776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22230" name="Text Box 22">
              <a:extLst>
                <a:ext uri="{FF2B5EF4-FFF2-40B4-BE49-F238E27FC236}">
                  <a16:creationId xmlns:a16="http://schemas.microsoft.com/office/drawing/2014/main" id="{0DFDDD59-9C14-4F37-BAD8-F4B28DCEDB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02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22231" name="Text Box 23">
            <a:extLst>
              <a:ext uri="{FF2B5EF4-FFF2-40B4-BE49-F238E27FC236}">
                <a16:creationId xmlns:a16="http://schemas.microsoft.com/office/drawing/2014/main" id="{7414AF8C-FA14-4757-A85E-335EEFC6D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638800"/>
            <a:ext cx="1600200" cy="579438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3333FF"/>
                </a:solidFill>
                <a:cs typeface="Angsana New" panose="02020603050405020304" pitchFamily="18" charset="-34"/>
              </a:rPr>
              <a:t>P</a:t>
            </a:r>
            <a:r>
              <a:rPr lang="en-US" altLang="en-US" sz="3200" b="1">
                <a:solidFill>
                  <a:srgbClr val="3333FF"/>
                </a:solidFill>
                <a:cs typeface="Angsana New" panose="02020603050405020304" pitchFamily="18" charset="-34"/>
              </a:rPr>
              <a:t>↑, Y↓</a:t>
            </a:r>
            <a:endParaRPr lang="en-US" altLang="en-US" sz="3200" b="1">
              <a:solidFill>
                <a:srgbClr val="3333FF"/>
              </a:solidFill>
              <a:cs typeface="Arial" panose="020B0604020202020204" pitchFamily="34" charset="0"/>
            </a:endParaRPr>
          </a:p>
        </p:txBody>
      </p:sp>
      <p:sp>
        <p:nvSpPr>
          <p:cNvPr id="222232" name="Text Box 24">
            <a:extLst>
              <a:ext uri="{FF2B5EF4-FFF2-40B4-BE49-F238E27FC236}">
                <a16:creationId xmlns:a16="http://schemas.microsoft.com/office/drawing/2014/main" id="{30CFD910-16F4-494F-BD65-003DA496B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0292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200" b="1">
                <a:solidFill>
                  <a:schemeClr val="accent2"/>
                </a:solidFill>
                <a:cs typeface="Angsana New" panose="02020603050405020304" pitchFamily="18" charset="-34"/>
                <a:sym typeface="Symbol" panose="05050102010706020507" pitchFamily="18" charset="2"/>
              </a:rPr>
              <a:t></a:t>
            </a:r>
          </a:p>
        </p:txBody>
      </p:sp>
      <p:sp>
        <p:nvSpPr>
          <p:cNvPr id="222233" name="Rectangle 25">
            <a:extLst>
              <a:ext uri="{FF2B5EF4-FFF2-40B4-BE49-F238E27FC236}">
                <a16:creationId xmlns:a16="http://schemas.microsoft.com/office/drawing/2014/main" id="{C377B327-3584-4DD9-A983-2967B609D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2971800"/>
            <a:ext cx="484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rgbClr val="6600FF"/>
                </a:solidFill>
                <a:latin typeface="Batang" panose="02030600000101010101" pitchFamily="18" charset="-127"/>
                <a:ea typeface="Batang" panose="02030600000101010101" pitchFamily="18" charset="-127"/>
                <a:cs typeface="Angsana New" panose="02020603050405020304" pitchFamily="18" charset="-34"/>
              </a:rPr>
              <a:t>↑</a:t>
            </a:r>
          </a:p>
        </p:txBody>
      </p:sp>
      <p:sp>
        <p:nvSpPr>
          <p:cNvPr id="222234" name="Text Box 26">
            <a:extLst>
              <a:ext uri="{FF2B5EF4-FFF2-40B4-BE49-F238E27FC236}">
                <a16:creationId xmlns:a16="http://schemas.microsoft.com/office/drawing/2014/main" id="{546FA1A9-EF3C-4B24-9AB7-5437BF71A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191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b="1">
                <a:cs typeface="Angsana New" pitchFamily="18" charset="-34"/>
              </a:rPr>
              <a:t>AD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5320" name="Picture 32">
            <a:extLst>
              <a:ext uri="{FF2B5EF4-FFF2-40B4-BE49-F238E27FC236}">
                <a16:creationId xmlns:a16="http://schemas.microsoft.com/office/drawing/2014/main" id="{17EF73EC-DF0D-4D3C-98A7-D91AB4BF0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152400"/>
            <a:ext cx="82423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2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6" grpId="0"/>
      <p:bldP spid="222231" grpId="0" animBg="1"/>
      <p:bldP spid="222232" grpId="0"/>
      <p:bldP spid="22223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>
            <a:extLst>
              <a:ext uri="{FF2B5EF4-FFF2-40B4-BE49-F238E27FC236}">
                <a16:creationId xmlns:a16="http://schemas.microsoft.com/office/drawing/2014/main" id="{B5B2DF38-5AED-4F23-A355-B91E85F4A7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AFBB5C4F-B5BE-44C9-BBBA-450BBD01D9F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49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23234" name="Rectangle 2">
            <a:extLst>
              <a:ext uri="{FF2B5EF4-FFF2-40B4-BE49-F238E27FC236}">
                <a16:creationId xmlns:a16="http://schemas.microsoft.com/office/drawing/2014/main" id="{A5957D73-0C56-4405-BCBC-4039BE958E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cs typeface="Angsana New" pitchFamily="18" charset="-34"/>
              </a:rPr>
              <a:t>7.6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Phillips Curve (PC)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56324" name="Rectangle 3">
            <a:extLst>
              <a:ext uri="{FF2B5EF4-FFF2-40B4-BE49-F238E27FC236}">
                <a16:creationId xmlns:a16="http://schemas.microsoft.com/office/drawing/2014/main" id="{0E52BC8E-ED32-4F12-A1ED-832DFF961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223236" name="Rectangle 4">
            <a:extLst>
              <a:ext uri="{FF2B5EF4-FFF2-40B4-BE49-F238E27FC236}">
                <a16:creationId xmlns:a16="http://schemas.microsoft.com/office/drawing/2014/main" id="{89E12DCA-CF93-4338-9AF4-D7B809769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1981200"/>
            <a:ext cx="7924800" cy="8302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Phillips Curve (PC)</a:t>
            </a: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: </a:t>
            </a:r>
            <a:r>
              <a:rPr lang="en-US" dirty="0">
                <a:solidFill>
                  <a:srgbClr val="336600"/>
                </a:solidFill>
                <a:latin typeface="+mn-lt"/>
                <a:cs typeface="Angsana New" pitchFamily="18" charset="-34"/>
              </a:rPr>
              <a:t>the curve that shows relationship between</a:t>
            </a: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inflation rate </a:t>
            </a:r>
            <a:r>
              <a:rPr lang="en-US" dirty="0">
                <a:solidFill>
                  <a:srgbClr val="336600"/>
                </a:solidFill>
                <a:latin typeface="+mn-lt"/>
                <a:cs typeface="Angsana New" pitchFamily="18" charset="-34"/>
              </a:rPr>
              <a:t>and </a:t>
            </a: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unemployment rate</a:t>
            </a:r>
            <a:endParaRPr lang="th-TH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23237" name="Rectangle 5">
            <a:extLst>
              <a:ext uri="{FF2B5EF4-FFF2-40B4-BE49-F238E27FC236}">
                <a16:creationId xmlns:a16="http://schemas.microsoft.com/office/drawing/2014/main" id="{5C725D35-BBF6-4056-8546-75D11AC523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9812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  <p:sp>
        <p:nvSpPr>
          <p:cNvPr id="223238" name="Rectangle 6">
            <a:extLst>
              <a:ext uri="{FF2B5EF4-FFF2-40B4-BE49-F238E27FC236}">
                <a16:creationId xmlns:a16="http://schemas.microsoft.com/office/drawing/2014/main" id="{923B2B1E-D551-4474-B00A-747B0FEE4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3352800"/>
            <a:ext cx="7543800" cy="10064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chemeClr val="accent2"/>
                </a:solidFill>
                <a:cs typeface="Angsana New" panose="02020603050405020304" pitchFamily="18" charset="-34"/>
              </a:rPr>
              <a:t>Short run Phillips Curve</a:t>
            </a:r>
            <a:r>
              <a:rPr lang="en-US" altLang="en-US" sz="3600" b="1" dirty="0">
                <a:solidFill>
                  <a:srgbClr val="008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sz="2400" b="1" dirty="0">
                <a:solidFill>
                  <a:srgbClr val="FF0000"/>
                </a:solidFill>
                <a:cs typeface="Angsana New" panose="02020603050405020304" pitchFamily="18" charset="-34"/>
              </a:rPr>
              <a:t>(SRPC)</a:t>
            </a:r>
            <a:r>
              <a:rPr lang="en-US" altLang="en-US" sz="3600" b="1" dirty="0">
                <a:solidFill>
                  <a:srgbClr val="008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VS.</a:t>
            </a:r>
            <a:r>
              <a:rPr lang="th-TH" altLang="en-US" sz="3600" b="1" dirty="0">
                <a:solidFill>
                  <a:srgbClr val="008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altLang="en-US" sz="2400" b="1" dirty="0">
                <a:solidFill>
                  <a:schemeClr val="accent2"/>
                </a:solidFill>
                <a:cs typeface="Angsana New" panose="02020603050405020304" pitchFamily="18" charset="-34"/>
              </a:rPr>
              <a:t>Long</a:t>
            </a:r>
            <a:r>
              <a:rPr lang="en-US" altLang="en-US" sz="2400" b="1" dirty="0">
                <a:solidFill>
                  <a:schemeClr val="accent2"/>
                </a:solidFill>
              </a:rPr>
              <a:t> run Phillips Curve </a:t>
            </a:r>
            <a:r>
              <a:rPr lang="en-US" altLang="en-US" sz="2400" b="1" dirty="0">
                <a:solidFill>
                  <a:srgbClr val="FF0000"/>
                </a:solidFill>
              </a:rPr>
              <a:t>(LRPC)</a:t>
            </a:r>
            <a:endParaRPr lang="th-TH" altLang="en-US" sz="4000" b="1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23239" name="Rectangle 7">
            <a:extLst>
              <a:ext uri="{FF2B5EF4-FFF2-40B4-BE49-F238E27FC236}">
                <a16:creationId xmlns:a16="http://schemas.microsoft.com/office/drawing/2014/main" id="{36F5A21B-4629-4110-880F-C8A5E24FAD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352800"/>
            <a:ext cx="3048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10800" rIns="18000" bIns="108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b="1">
                <a:solidFill>
                  <a:srgbClr val="6600FF"/>
                </a:solidFill>
                <a:cs typeface="Arial" panose="020B0604020202020204" pitchFamily="34" charset="0"/>
              </a:rPr>
              <a:t>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2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6" grpId="0" animBg="1"/>
      <p:bldP spid="223237" grpId="0"/>
      <p:bldP spid="223238" grpId="0" animBg="1"/>
      <p:bldP spid="22323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3">
            <a:extLst>
              <a:ext uri="{FF2B5EF4-FFF2-40B4-BE49-F238E27FC236}">
                <a16:creationId xmlns:a16="http://schemas.microsoft.com/office/drawing/2014/main" id="{89F6A47E-08DA-48F1-B791-FD08689C04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8FDB6150-8BA3-47C3-8C4D-8F22A59D750A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4C7F9167-40BF-48FA-8059-53204D054B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>
                <a:solidFill>
                  <a:srgbClr val="009900"/>
                </a:solidFill>
                <a:effectLst/>
                <a:cs typeface="Angsana New" panose="02020603050405020304" pitchFamily="18" charset="-34"/>
              </a:rPr>
              <a:t>Short-run </a:t>
            </a:r>
            <a:r>
              <a:rPr lang="en-US" altLang="en-US" sz="3200" b="1">
                <a:solidFill>
                  <a:srgbClr val="009900"/>
                </a:solidFill>
                <a:effectLst/>
              </a:rPr>
              <a:t>Phillips Curve (SRPC)</a:t>
            </a:r>
            <a:endParaRPr lang="th-TH" altLang="en-US" sz="3200" b="1">
              <a:solidFill>
                <a:srgbClr val="009900"/>
              </a:solidFill>
              <a:effectLst/>
            </a:endParaRPr>
          </a:p>
        </p:txBody>
      </p:sp>
      <p:sp useBgFill="1">
        <p:nvSpPr>
          <p:cNvPr id="57348" name="Rectangle 3">
            <a:extLst>
              <a:ext uri="{FF2B5EF4-FFF2-40B4-BE49-F238E27FC236}">
                <a16:creationId xmlns:a16="http://schemas.microsoft.com/office/drawing/2014/main" id="{357E7DEF-2B5D-4A69-9234-079C171349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7349" name="Line 6">
            <a:extLst>
              <a:ext uri="{FF2B5EF4-FFF2-40B4-BE49-F238E27FC236}">
                <a16:creationId xmlns:a16="http://schemas.microsoft.com/office/drawing/2014/main" id="{1D382415-5B53-4AC8-8999-8CC0C60321B3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667000"/>
            <a:ext cx="0" cy="2667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0" name="Line 7">
            <a:extLst>
              <a:ext uri="{FF2B5EF4-FFF2-40B4-BE49-F238E27FC236}">
                <a16:creationId xmlns:a16="http://schemas.microsoft.com/office/drawing/2014/main" id="{0247E8F4-14BE-4ED1-B40F-60F8483A62C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5334000"/>
            <a:ext cx="2971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1" name="Line 8">
            <a:extLst>
              <a:ext uri="{FF2B5EF4-FFF2-40B4-BE49-F238E27FC236}">
                <a16:creationId xmlns:a16="http://schemas.microsoft.com/office/drawing/2014/main" id="{40A8BF4C-9D37-40EF-98C3-9A74ACA9239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2743200"/>
            <a:ext cx="0" cy="2590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2" name="Line 9">
            <a:extLst>
              <a:ext uri="{FF2B5EF4-FFF2-40B4-BE49-F238E27FC236}">
                <a16:creationId xmlns:a16="http://schemas.microsoft.com/office/drawing/2014/main" id="{6843EE14-707D-48DC-97D7-7DA72A84B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5334000"/>
            <a:ext cx="2209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66" name="Text Box 10">
            <a:extLst>
              <a:ext uri="{FF2B5EF4-FFF2-40B4-BE49-F238E27FC236}">
                <a16:creationId xmlns:a16="http://schemas.microsoft.com/office/drawing/2014/main" id="{FAAEE049-2C14-4841-8878-E97FB35E8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59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SRAS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7" name="Text Box 11">
            <a:extLst>
              <a:ext uri="{FF2B5EF4-FFF2-40B4-BE49-F238E27FC236}">
                <a16:creationId xmlns:a16="http://schemas.microsoft.com/office/drawing/2014/main" id="{C6BABDE4-CAD9-441E-81C8-ED5146764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8" name="Text Box 12">
            <a:extLst>
              <a:ext uri="{FF2B5EF4-FFF2-40B4-BE49-F238E27FC236}">
                <a16:creationId xmlns:a16="http://schemas.microsoft.com/office/drawing/2014/main" id="{AAF60A12-5B47-464F-B750-5976E015A8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9" name="Text Box 13">
            <a:extLst>
              <a:ext uri="{FF2B5EF4-FFF2-40B4-BE49-F238E27FC236}">
                <a16:creationId xmlns:a16="http://schemas.microsoft.com/office/drawing/2014/main" id="{05834BAC-CD18-48E2-BF44-62AF77E9B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1" name="Text Box 15">
            <a:extLst>
              <a:ext uri="{FF2B5EF4-FFF2-40B4-BE49-F238E27FC236}">
                <a16:creationId xmlns:a16="http://schemas.microsoft.com/office/drawing/2014/main" id="{E15C9C83-F9FC-4FCD-AB9C-AD22E2676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P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2" name="Text Box 16">
            <a:extLst>
              <a:ext uri="{FF2B5EF4-FFF2-40B4-BE49-F238E27FC236}">
                <a16:creationId xmlns:a16="http://schemas.microsoft.com/office/drawing/2014/main" id="{8B6AC6CC-7EF4-4075-98EA-D434F4BF2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21336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Inflation rate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3" name="Text Box 17">
            <a:extLst>
              <a:ext uri="{FF2B5EF4-FFF2-40B4-BE49-F238E27FC236}">
                <a16:creationId xmlns:a16="http://schemas.microsoft.com/office/drawing/2014/main" id="{93823481-8B4E-404A-AB11-C62404517F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Y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4" name="Text Box 18">
            <a:extLst>
              <a:ext uri="{FF2B5EF4-FFF2-40B4-BE49-F238E27FC236}">
                <a16:creationId xmlns:a16="http://schemas.microsoft.com/office/drawing/2014/main" id="{128E4E54-1399-47F1-AE1D-A5E772E1E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029200"/>
            <a:ext cx="228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>
                <a:latin typeface="Arial" charset="0"/>
                <a:cs typeface="Angsana New" pitchFamily="18" charset="-34"/>
              </a:rPr>
              <a:t>unemployment rate</a:t>
            </a:r>
            <a:endParaRPr lang="en-US" sz="22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5" name="Text Box 19">
            <a:extLst>
              <a:ext uri="{FF2B5EF4-FFF2-40B4-BE49-F238E27FC236}">
                <a16:creationId xmlns:a16="http://schemas.microsoft.com/office/drawing/2014/main" id="{3AA56435-FBD1-4ED3-9818-554704D14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800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7362" name="Line 21">
            <a:extLst>
              <a:ext uri="{FF2B5EF4-FFF2-40B4-BE49-F238E27FC236}">
                <a16:creationId xmlns:a16="http://schemas.microsoft.com/office/drawing/2014/main" id="{EAC12A15-8325-4309-A175-76D126DB9F5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40386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45">
            <a:extLst>
              <a:ext uri="{FF2B5EF4-FFF2-40B4-BE49-F238E27FC236}">
                <a16:creationId xmlns:a16="http://schemas.microsoft.com/office/drawing/2014/main" id="{79B6CF5E-1AA3-4AB3-9A78-2B8E0D47469A}"/>
              </a:ext>
            </a:extLst>
          </p:cNvPr>
          <p:cNvGrpSpPr>
            <a:grpSpLocks/>
          </p:cNvGrpSpPr>
          <p:nvPr/>
        </p:nvGrpSpPr>
        <p:grpSpPr bwMode="auto">
          <a:xfrm>
            <a:off x="914400" y="3657600"/>
            <a:ext cx="1371600" cy="1676400"/>
            <a:chOff x="576" y="2304"/>
            <a:chExt cx="864" cy="1056"/>
          </a:xfrm>
        </p:grpSpPr>
        <p:sp>
          <p:nvSpPr>
            <p:cNvPr id="57389" name="Line 22">
              <a:extLst>
                <a:ext uri="{FF2B5EF4-FFF2-40B4-BE49-F238E27FC236}">
                  <a16:creationId xmlns:a16="http://schemas.microsoft.com/office/drawing/2014/main" id="{4DED42AA-456F-4377-8785-5F8223A0A4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304"/>
              <a:ext cx="86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90" name="Line 23">
              <a:extLst>
                <a:ext uri="{FF2B5EF4-FFF2-40B4-BE49-F238E27FC236}">
                  <a16:creationId xmlns:a16="http://schemas.microsoft.com/office/drawing/2014/main" id="{3587BA14-0530-4F54-85D6-46EE0A3547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2304"/>
              <a:ext cx="0" cy="105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7364" name="Line 24">
            <a:extLst>
              <a:ext uri="{FF2B5EF4-FFF2-40B4-BE49-F238E27FC236}">
                <a16:creationId xmlns:a16="http://schemas.microsoft.com/office/drawing/2014/main" id="{B88A73BE-8557-442C-B773-7F937E5258F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038600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81" name="Text Box 25">
            <a:extLst>
              <a:ext uri="{FF2B5EF4-FFF2-40B4-BE49-F238E27FC236}">
                <a16:creationId xmlns:a16="http://schemas.microsoft.com/office/drawing/2014/main" id="{B733D4D8-4F1E-4AFB-8D97-9D2456385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3" name="Group 46">
            <a:extLst>
              <a:ext uri="{FF2B5EF4-FFF2-40B4-BE49-F238E27FC236}">
                <a16:creationId xmlns:a16="http://schemas.microsoft.com/office/drawing/2014/main" id="{268DD871-6812-4761-B9AB-E18E8AF061F1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3352800"/>
            <a:ext cx="2133600" cy="2438400"/>
            <a:chOff x="288" y="2112"/>
            <a:chExt cx="1344" cy="1536"/>
          </a:xfrm>
        </p:grpSpPr>
        <p:sp>
          <p:nvSpPr>
            <p:cNvPr id="224270" name="Text Box 14">
              <a:extLst>
                <a:ext uri="{FF2B5EF4-FFF2-40B4-BE49-F238E27FC236}">
                  <a16:creationId xmlns:a16="http://schemas.microsoft.com/office/drawing/2014/main" id="{3352F6F3-4495-4351-80C5-F28E9FF075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1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24282" name="Text Box 26">
              <a:extLst>
                <a:ext uri="{FF2B5EF4-FFF2-40B4-BE49-F238E27FC236}">
                  <a16:creationId xmlns:a16="http://schemas.microsoft.com/office/drawing/2014/main" id="{48C19BB6-30F1-4CF2-93FD-9BCE78D7CC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33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24283" name="Line 27">
            <a:extLst>
              <a:ext uri="{FF2B5EF4-FFF2-40B4-BE49-F238E27FC236}">
                <a16:creationId xmlns:a16="http://schemas.microsoft.com/office/drawing/2014/main" id="{2C8FC487-F705-4948-8457-A469E42CB978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3352800"/>
            <a:ext cx="1828800" cy="1524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8" name="Line 29">
            <a:extLst>
              <a:ext uri="{FF2B5EF4-FFF2-40B4-BE49-F238E27FC236}">
                <a16:creationId xmlns:a16="http://schemas.microsoft.com/office/drawing/2014/main" id="{6FE0281A-EB5B-4238-BAC8-F0362DF31F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2672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86" name="Text Box 30">
            <a:extLst>
              <a:ext uri="{FF2B5EF4-FFF2-40B4-BE49-F238E27FC236}">
                <a16:creationId xmlns:a16="http://schemas.microsoft.com/office/drawing/2014/main" id="{2CEBFC7A-C79E-4FBD-9E54-B20231939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962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87" name="Text Box 31">
            <a:extLst>
              <a:ext uri="{FF2B5EF4-FFF2-40B4-BE49-F238E27FC236}">
                <a16:creationId xmlns:a16="http://schemas.microsoft.com/office/drawing/2014/main" id="{6CD99C58-5EAC-4C74-A62A-CC6991EC66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88" name="Text Box 32">
            <a:extLst>
              <a:ext uri="{FF2B5EF4-FFF2-40B4-BE49-F238E27FC236}">
                <a16:creationId xmlns:a16="http://schemas.microsoft.com/office/drawing/2014/main" id="{B4E21835-ABE7-44FD-9206-D36A9B519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89" name="Text Box 33">
            <a:extLst>
              <a:ext uri="{FF2B5EF4-FFF2-40B4-BE49-F238E27FC236}">
                <a16:creationId xmlns:a16="http://schemas.microsoft.com/office/drawing/2014/main" id="{FCE89B71-F3C4-454A-B59C-C1CA614FC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7373" name="Line 34">
            <a:extLst>
              <a:ext uri="{FF2B5EF4-FFF2-40B4-BE49-F238E27FC236}">
                <a16:creationId xmlns:a16="http://schemas.microsoft.com/office/drawing/2014/main" id="{10A21CC6-A7C6-4AA7-AA47-6BCD200C0FAB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581400"/>
            <a:ext cx="228600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74" name="Line 35">
            <a:extLst>
              <a:ext uri="{FF2B5EF4-FFF2-40B4-BE49-F238E27FC236}">
                <a16:creationId xmlns:a16="http://schemas.microsoft.com/office/drawing/2014/main" id="{8328A623-7B03-41CE-BB89-764944F0E1B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2971800"/>
            <a:ext cx="1981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44">
            <a:extLst>
              <a:ext uri="{FF2B5EF4-FFF2-40B4-BE49-F238E27FC236}">
                <a16:creationId xmlns:a16="http://schemas.microsoft.com/office/drawing/2014/main" id="{6EF5B068-8983-405B-B4FD-4C8269E35422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3048000"/>
            <a:ext cx="2971800" cy="1752600"/>
            <a:chOff x="864" y="1920"/>
            <a:chExt cx="1872" cy="1104"/>
          </a:xfrm>
        </p:grpSpPr>
        <p:sp>
          <p:nvSpPr>
            <p:cNvPr id="57385" name="Line 20">
              <a:extLst>
                <a:ext uri="{FF2B5EF4-FFF2-40B4-BE49-F238E27FC236}">
                  <a16:creationId xmlns:a16="http://schemas.microsoft.com/office/drawing/2014/main" id="{1870D0A2-DE18-4ADE-AB47-CB9E0626C6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1920"/>
              <a:ext cx="1440" cy="96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4292" name="Text Box 36">
              <a:extLst>
                <a:ext uri="{FF2B5EF4-FFF2-40B4-BE49-F238E27FC236}">
                  <a16:creationId xmlns:a16="http://schemas.microsoft.com/office/drawing/2014/main" id="{6AF6C6B3-1DAB-4AA6-B40D-1C0CD238F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2736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224293" name="Text Box 37">
            <a:extLst>
              <a:ext uri="{FF2B5EF4-FFF2-40B4-BE49-F238E27FC236}">
                <a16:creationId xmlns:a16="http://schemas.microsoft.com/office/drawing/2014/main" id="{50433D0F-3D5A-4C3E-B0C6-057D5429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962400"/>
            <a:ext cx="2133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Arial" charset="0"/>
                <a:cs typeface="Angsana New" pitchFamily="18" charset="-34"/>
              </a:rPr>
              <a:t>when</a:t>
            </a:r>
            <a:r>
              <a:rPr lang="th-TH" b="1" dirty="0">
                <a:latin typeface="Arial" charset="0"/>
                <a:cs typeface="Angsana New" pitchFamily="18" charset="-34"/>
              </a:rPr>
              <a:t> </a:t>
            </a:r>
            <a:r>
              <a:rPr lang="en-US" sz="2200" b="1" dirty="0">
                <a:latin typeface="Arial" charset="0"/>
                <a:cs typeface="Angsana New" pitchFamily="18" charset="-34"/>
              </a:rPr>
              <a:t>AD = AD</a:t>
            </a:r>
            <a:r>
              <a:rPr lang="en-US" sz="22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2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24294" name="Text Box 38">
            <a:extLst>
              <a:ext uri="{FF2B5EF4-FFF2-40B4-BE49-F238E27FC236}">
                <a16:creationId xmlns:a16="http://schemas.microsoft.com/office/drawing/2014/main" id="{DED0AF62-C066-4C30-93DB-ED7DDF252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352800"/>
            <a:ext cx="2286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cs typeface="Angsana New" panose="02020603050405020304" pitchFamily="18" charset="-34"/>
              </a:rPr>
              <a:t>when</a:t>
            </a:r>
            <a:r>
              <a:rPr lang="th-TH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AD = AD</a:t>
            </a:r>
            <a:r>
              <a:rPr lang="en-US" altLang="en-US" sz="2400" b="1" baseline="-25000">
                <a:solidFill>
                  <a:srgbClr val="FF0000"/>
                </a:solidFill>
                <a:cs typeface="Angsana New" panose="02020603050405020304" pitchFamily="18" charset="-34"/>
              </a:rPr>
              <a:t>1</a:t>
            </a:r>
          </a:p>
        </p:txBody>
      </p:sp>
      <p:grpSp>
        <p:nvGrpSpPr>
          <p:cNvPr id="5" name="Group 47">
            <a:extLst>
              <a:ext uri="{FF2B5EF4-FFF2-40B4-BE49-F238E27FC236}">
                <a16:creationId xmlns:a16="http://schemas.microsoft.com/office/drawing/2014/main" id="{647ADA79-20E4-4C39-ACB6-6E92039DBBBE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3657600"/>
            <a:ext cx="609600" cy="1676400"/>
            <a:chOff x="2880" y="2304"/>
            <a:chExt cx="384" cy="1056"/>
          </a:xfrm>
        </p:grpSpPr>
        <p:sp>
          <p:nvSpPr>
            <p:cNvPr id="57383" name="Line 28">
              <a:extLst>
                <a:ext uri="{FF2B5EF4-FFF2-40B4-BE49-F238E27FC236}">
                  <a16:creationId xmlns:a16="http://schemas.microsoft.com/office/drawing/2014/main" id="{7509AAF3-D469-47A3-9849-E9F3218184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304"/>
              <a:ext cx="38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84" name="Line 39">
              <a:extLst>
                <a:ext uri="{FF2B5EF4-FFF2-40B4-BE49-F238E27FC236}">
                  <a16:creationId xmlns:a16="http://schemas.microsoft.com/office/drawing/2014/main" id="{1AEFFB95-A224-43BB-A65A-54FC0CE1D9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64" y="2304"/>
              <a:ext cx="0" cy="105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7379" name="Line 40">
            <a:extLst>
              <a:ext uri="{FF2B5EF4-FFF2-40B4-BE49-F238E27FC236}">
                <a16:creationId xmlns:a16="http://schemas.microsoft.com/office/drawing/2014/main" id="{15BFCCD9-EB89-4DE8-A6B8-C1A089837ACB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4267200"/>
            <a:ext cx="0" cy="1066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97" name="Text Box 41">
            <a:extLst>
              <a:ext uri="{FF2B5EF4-FFF2-40B4-BE49-F238E27FC236}">
                <a16:creationId xmlns:a16="http://schemas.microsoft.com/office/drawing/2014/main" id="{D604BF01-B96C-49E8-BE94-6CEA5EEEC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4648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SRPC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7381" name="Rectangle 42">
            <a:extLst>
              <a:ext uri="{FF2B5EF4-FFF2-40B4-BE49-F238E27FC236}">
                <a16:creationId xmlns:a16="http://schemas.microsoft.com/office/drawing/2014/main" id="{D83493A7-EA19-4A3A-9C53-6884AB6FA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2209800"/>
            <a:ext cx="533400" cy="579438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(1)</a:t>
            </a:r>
          </a:p>
        </p:txBody>
      </p:sp>
      <p:sp>
        <p:nvSpPr>
          <p:cNvPr id="57382" name="Rectangle 43">
            <a:extLst>
              <a:ext uri="{FF2B5EF4-FFF2-40B4-BE49-F238E27FC236}">
                <a16:creationId xmlns:a16="http://schemas.microsoft.com/office/drawing/2014/main" id="{BA459DF1-A95A-4FEF-8A81-5F5E0D076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2209800"/>
            <a:ext cx="533400" cy="57943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4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7" grpId="0"/>
      <p:bldP spid="224287" grpId="0"/>
      <p:bldP spid="224289" grpId="0"/>
      <p:bldP spid="224294" grpId="0"/>
      <p:bldP spid="22429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3">
            <a:extLst>
              <a:ext uri="{FF2B5EF4-FFF2-40B4-BE49-F238E27FC236}">
                <a16:creationId xmlns:a16="http://schemas.microsoft.com/office/drawing/2014/main" id="{6D32CF76-5AD9-4674-8B6C-1D84ACD5A5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EAB3C376-98B3-44D3-ADB7-6BE0077FE25C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51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708E2E37-CEAD-49C4-9904-E7FE9435B6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>
                <a:solidFill>
                  <a:srgbClr val="008000"/>
                </a:solidFill>
                <a:effectLst/>
                <a:cs typeface="Angsana New" panose="02020603050405020304" pitchFamily="18" charset="-34"/>
              </a:rPr>
              <a:t>Long-run </a:t>
            </a:r>
            <a:r>
              <a:rPr lang="en-US" altLang="en-US" sz="3200" b="1">
                <a:solidFill>
                  <a:srgbClr val="008000"/>
                </a:solidFill>
                <a:effectLst/>
              </a:rPr>
              <a:t>Phillips Curve (LRPC)</a:t>
            </a:r>
            <a:endParaRPr lang="th-TH" altLang="en-US" sz="3200" b="1">
              <a:solidFill>
                <a:srgbClr val="008000"/>
              </a:solidFill>
              <a:effectLst/>
            </a:endParaRPr>
          </a:p>
        </p:txBody>
      </p:sp>
      <p:sp useBgFill="1">
        <p:nvSpPr>
          <p:cNvPr id="58372" name="Rectangle 3">
            <a:extLst>
              <a:ext uri="{FF2B5EF4-FFF2-40B4-BE49-F238E27FC236}">
                <a16:creationId xmlns:a16="http://schemas.microsoft.com/office/drawing/2014/main" id="{FCBC18E0-0F31-4608-BE43-A9E0C9AEC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8373" name="Line 4">
            <a:extLst>
              <a:ext uri="{FF2B5EF4-FFF2-40B4-BE49-F238E27FC236}">
                <a16:creationId xmlns:a16="http://schemas.microsoft.com/office/drawing/2014/main" id="{3B7E94A5-BCD9-4C43-91B2-C8D911DF70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2590800"/>
            <a:ext cx="0" cy="2743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4" name="Line 5">
            <a:extLst>
              <a:ext uri="{FF2B5EF4-FFF2-40B4-BE49-F238E27FC236}">
                <a16:creationId xmlns:a16="http://schemas.microsoft.com/office/drawing/2014/main" id="{15277380-2A24-4F86-BF32-B38B6FE395FB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5334000"/>
            <a:ext cx="25146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10" name="Text Box 6">
            <a:extLst>
              <a:ext uri="{FF2B5EF4-FFF2-40B4-BE49-F238E27FC236}">
                <a16:creationId xmlns:a16="http://schemas.microsoft.com/office/drawing/2014/main" id="{B3D447AC-E0FE-4810-B435-B800576BF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05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P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11" name="Text Box 7">
            <a:extLst>
              <a:ext uri="{FF2B5EF4-FFF2-40B4-BE49-F238E27FC236}">
                <a16:creationId xmlns:a16="http://schemas.microsoft.com/office/drawing/2014/main" id="{D2818344-4A90-4CB5-AD19-924CB5800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5105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Y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8377" name="Line 8">
            <a:extLst>
              <a:ext uri="{FF2B5EF4-FFF2-40B4-BE49-F238E27FC236}">
                <a16:creationId xmlns:a16="http://schemas.microsoft.com/office/drawing/2014/main" id="{3D9373E3-30F0-4BF0-A6F9-4FDBC89BEBF2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3200400"/>
            <a:ext cx="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Line 9">
            <a:extLst>
              <a:ext uri="{FF2B5EF4-FFF2-40B4-BE49-F238E27FC236}">
                <a16:creationId xmlns:a16="http://schemas.microsoft.com/office/drawing/2014/main" id="{F57EA262-B555-4E9A-9CA8-54B227B76348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352800"/>
            <a:ext cx="1676400" cy="1295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15" name="Text Box 11">
            <a:extLst>
              <a:ext uri="{FF2B5EF4-FFF2-40B4-BE49-F238E27FC236}">
                <a16:creationId xmlns:a16="http://schemas.microsoft.com/office/drawing/2014/main" id="{17523C7D-B709-4E70-9EE6-D05077A85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2743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LRAS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8380" name="Line 12">
            <a:extLst>
              <a:ext uri="{FF2B5EF4-FFF2-40B4-BE49-F238E27FC236}">
                <a16:creationId xmlns:a16="http://schemas.microsoft.com/office/drawing/2014/main" id="{94DF2868-975B-40B3-B7CC-2F584E59034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66800" y="41148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17" name="Text Box 13">
            <a:extLst>
              <a:ext uri="{FF2B5EF4-FFF2-40B4-BE49-F238E27FC236}">
                <a16:creationId xmlns:a16="http://schemas.microsoft.com/office/drawing/2014/main" id="{9A9B448F-3FDB-48CB-8543-1DD1CBBB1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P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" name="Group 34">
            <a:extLst>
              <a:ext uri="{FF2B5EF4-FFF2-40B4-BE49-F238E27FC236}">
                <a16:creationId xmlns:a16="http://schemas.microsoft.com/office/drawing/2014/main" id="{C694A467-6E5D-42AB-8588-8B2CC6E7EC96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3352800"/>
            <a:ext cx="1524000" cy="457200"/>
            <a:chOff x="384" y="2112"/>
            <a:chExt cx="960" cy="288"/>
          </a:xfrm>
        </p:grpSpPr>
        <p:sp>
          <p:nvSpPr>
            <p:cNvPr id="58403" name="Line 10">
              <a:extLst>
                <a:ext uri="{FF2B5EF4-FFF2-40B4-BE49-F238E27FC236}">
                  <a16:creationId xmlns:a16="http://schemas.microsoft.com/office/drawing/2014/main" id="{53140AA7-5807-453F-809A-AB7376BF79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72" y="2304"/>
              <a:ext cx="67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6318" name="Text Box 14">
              <a:extLst>
                <a:ext uri="{FF2B5EF4-FFF2-40B4-BE49-F238E27FC236}">
                  <a16:creationId xmlns:a16="http://schemas.microsoft.com/office/drawing/2014/main" id="{92B358BD-F1D7-45C4-BDF3-DDA1DF20B9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" y="2112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226319" name="Text Box 15">
            <a:extLst>
              <a:ext uri="{FF2B5EF4-FFF2-40B4-BE49-F238E27FC236}">
                <a16:creationId xmlns:a16="http://schemas.microsoft.com/office/drawing/2014/main" id="{FC241471-FF48-4C0C-8ADF-BBCF8F94F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21" name="Text Box 17">
            <a:extLst>
              <a:ext uri="{FF2B5EF4-FFF2-40B4-BE49-F238E27FC236}">
                <a16:creationId xmlns:a16="http://schemas.microsoft.com/office/drawing/2014/main" id="{D76A151E-CF18-4AC8-BF50-08E4BA227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572000"/>
            <a:ext cx="762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b="1">
                <a:latin typeface="Arial" charset="0"/>
                <a:cs typeface="Angsana New" pitchFamily="18" charset="-34"/>
              </a:rPr>
              <a:t>AD</a:t>
            </a:r>
            <a:r>
              <a:rPr lang="en-US" sz="2200" b="1" baseline="-25000">
                <a:latin typeface="Arial" charset="0"/>
                <a:cs typeface="Angsana New" pitchFamily="18" charset="-34"/>
              </a:rPr>
              <a:t>0</a:t>
            </a:r>
            <a:endParaRPr lang="en-US" sz="22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3" name="Group 33">
            <a:extLst>
              <a:ext uri="{FF2B5EF4-FFF2-40B4-BE49-F238E27FC236}">
                <a16:creationId xmlns:a16="http://schemas.microsoft.com/office/drawing/2014/main" id="{1C68EBCA-8EB1-4E0C-B80B-302DC92EEAFD}"/>
              </a:ext>
            </a:extLst>
          </p:cNvPr>
          <p:cNvGrpSpPr>
            <a:grpSpLocks/>
          </p:cNvGrpSpPr>
          <p:nvPr/>
        </p:nvGrpSpPr>
        <p:grpSpPr bwMode="auto">
          <a:xfrm>
            <a:off x="1219200" y="2971800"/>
            <a:ext cx="2438400" cy="1600200"/>
            <a:chOff x="768" y="1872"/>
            <a:chExt cx="1536" cy="1008"/>
          </a:xfrm>
        </p:grpSpPr>
        <p:sp>
          <p:nvSpPr>
            <p:cNvPr id="58401" name="Line 16">
              <a:extLst>
                <a:ext uri="{FF2B5EF4-FFF2-40B4-BE49-F238E27FC236}">
                  <a16:creationId xmlns:a16="http://schemas.microsoft.com/office/drawing/2014/main" id="{2CAB7D7D-1B88-45D3-8F95-AF3BEF4850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8" y="1872"/>
              <a:ext cx="1104" cy="86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6322" name="Text Box 18">
              <a:extLst>
                <a:ext uri="{FF2B5EF4-FFF2-40B4-BE49-F238E27FC236}">
                  <a16:creationId xmlns:a16="http://schemas.microsoft.com/office/drawing/2014/main" id="{8D16F524-4459-41C3-888D-67E1578C4A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259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58386" name="Line 21">
            <a:extLst>
              <a:ext uri="{FF2B5EF4-FFF2-40B4-BE49-F238E27FC236}">
                <a16:creationId xmlns:a16="http://schemas.microsoft.com/office/drawing/2014/main" id="{337FEDEB-AE7E-464A-8772-FE0D1ACCE7B0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2590800"/>
            <a:ext cx="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7" name="Line 22">
            <a:extLst>
              <a:ext uri="{FF2B5EF4-FFF2-40B4-BE49-F238E27FC236}">
                <a16:creationId xmlns:a16="http://schemas.microsoft.com/office/drawing/2014/main" id="{DB3D2F19-5EF7-479D-9FF0-A5B3A46BED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533400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27" name="Text Box 23">
            <a:extLst>
              <a:ext uri="{FF2B5EF4-FFF2-40B4-BE49-F238E27FC236}">
                <a16:creationId xmlns:a16="http://schemas.microsoft.com/office/drawing/2014/main" id="{A20B3A8B-D258-4687-B6E0-0A96440A7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9812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Arial" charset="0"/>
                <a:cs typeface="Angsana New" pitchFamily="18" charset="-34"/>
              </a:rPr>
              <a:t>Inflation rate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28" name="Line 24">
            <a:extLst>
              <a:ext uri="{FF2B5EF4-FFF2-40B4-BE49-F238E27FC236}">
                <a16:creationId xmlns:a16="http://schemas.microsoft.com/office/drawing/2014/main" id="{3F89AF5B-6E0B-449A-821F-49571C07D02C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3048000"/>
            <a:ext cx="0" cy="2286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29" name="Line 25">
            <a:extLst>
              <a:ext uri="{FF2B5EF4-FFF2-40B4-BE49-F238E27FC236}">
                <a16:creationId xmlns:a16="http://schemas.microsoft.com/office/drawing/2014/main" id="{AD6BB1EE-87B9-4A3C-80C5-2FC2B02081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3657600"/>
            <a:ext cx="990600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91" name="Line 26">
            <a:extLst>
              <a:ext uri="{FF2B5EF4-FFF2-40B4-BE49-F238E27FC236}">
                <a16:creationId xmlns:a16="http://schemas.microsoft.com/office/drawing/2014/main" id="{C532E577-12AD-4B6F-AAFB-29B07DF6F2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267200"/>
            <a:ext cx="990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6331" name="Text Box 27">
            <a:extLst>
              <a:ext uri="{FF2B5EF4-FFF2-40B4-BE49-F238E27FC236}">
                <a16:creationId xmlns:a16="http://schemas.microsoft.com/office/drawing/2014/main" id="{F0CB1377-FC7F-4B6A-9598-0F39A72B0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3962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32" name="Text Box 28">
            <a:extLst>
              <a:ext uri="{FF2B5EF4-FFF2-40B4-BE49-F238E27FC236}">
                <a16:creationId xmlns:a16="http://schemas.microsoft.com/office/drawing/2014/main" id="{7051D597-4884-4F78-A4B4-ADED74319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33" name="Text Box 29">
            <a:extLst>
              <a:ext uri="{FF2B5EF4-FFF2-40B4-BE49-F238E27FC236}">
                <a16:creationId xmlns:a16="http://schemas.microsoft.com/office/drawing/2014/main" id="{76C1B675-AD1A-4F2E-91EF-8BDE97357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34" name="Text Box 30">
            <a:extLst>
              <a:ext uri="{FF2B5EF4-FFF2-40B4-BE49-F238E27FC236}">
                <a16:creationId xmlns:a16="http://schemas.microsoft.com/office/drawing/2014/main" id="{D59E0B44-447B-4D45-8CE3-17794102A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59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LRPC</a:t>
            </a:r>
            <a:endParaRPr lang="en-US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35" name="Text Box 31">
            <a:extLst>
              <a:ext uri="{FF2B5EF4-FFF2-40B4-BE49-F238E27FC236}">
                <a16:creationId xmlns:a16="http://schemas.microsoft.com/office/drawing/2014/main" id="{D375DC75-0094-46D3-9D6B-1F461C957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029200"/>
            <a:ext cx="228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>
                <a:latin typeface="Arial" charset="0"/>
                <a:cs typeface="Angsana New" pitchFamily="18" charset="-34"/>
              </a:rPr>
              <a:t>unemployment rate</a:t>
            </a:r>
            <a:endParaRPr lang="en-US" sz="22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6336" name="Text Box 32">
            <a:extLst>
              <a:ext uri="{FF2B5EF4-FFF2-40B4-BE49-F238E27FC236}">
                <a16:creationId xmlns:a16="http://schemas.microsoft.com/office/drawing/2014/main" id="{0151644D-488B-4AC0-8AF7-1FFFAEBAA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791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8398" name="Line 40">
            <a:extLst>
              <a:ext uri="{FF2B5EF4-FFF2-40B4-BE49-F238E27FC236}">
                <a16:creationId xmlns:a16="http://schemas.microsoft.com/office/drawing/2014/main" id="{088B64CC-53B4-44FD-BEAC-49B6CE59D2E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4267200"/>
            <a:ext cx="0" cy="1066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Text Box 37">
            <a:extLst>
              <a:ext uri="{FF2B5EF4-FFF2-40B4-BE49-F238E27FC236}">
                <a16:creationId xmlns:a16="http://schemas.microsoft.com/office/drawing/2014/main" id="{7ED8B642-200D-4775-8BEC-767878AE3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4038600"/>
            <a:ext cx="2133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dirty="0">
                <a:latin typeface="Arial" charset="0"/>
                <a:cs typeface="Angsana New" pitchFamily="18" charset="-34"/>
              </a:rPr>
              <a:t>when</a:t>
            </a:r>
            <a:r>
              <a:rPr lang="th-TH" dirty="0">
                <a:latin typeface="Arial" charset="0"/>
                <a:cs typeface="Angsana New" pitchFamily="18" charset="-34"/>
              </a:rPr>
              <a:t> </a:t>
            </a:r>
            <a:r>
              <a:rPr lang="en-US" sz="2200" b="1" dirty="0">
                <a:latin typeface="Arial" charset="0"/>
                <a:cs typeface="Angsana New" pitchFamily="18" charset="-34"/>
              </a:rPr>
              <a:t>AD = AD</a:t>
            </a:r>
            <a:r>
              <a:rPr lang="en-US" sz="22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2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6" name="Text Box 38">
            <a:extLst>
              <a:ext uri="{FF2B5EF4-FFF2-40B4-BE49-F238E27FC236}">
                <a16:creationId xmlns:a16="http://schemas.microsoft.com/office/drawing/2014/main" id="{9154591B-80DA-484C-A3CB-B2FB9AF25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3429000"/>
            <a:ext cx="2286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cs typeface="Angsana New" panose="02020603050405020304" pitchFamily="18" charset="-34"/>
              </a:rPr>
              <a:t>when</a:t>
            </a:r>
            <a:r>
              <a:rPr lang="th-TH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 b="1">
                <a:solidFill>
                  <a:srgbClr val="FF0000"/>
                </a:solidFill>
                <a:cs typeface="Angsana New" panose="02020603050405020304" pitchFamily="18" charset="-34"/>
              </a:rPr>
              <a:t>AD = AD</a:t>
            </a:r>
            <a:r>
              <a:rPr lang="en-US" altLang="en-US" sz="2400" b="1" baseline="-25000">
                <a:solidFill>
                  <a:srgbClr val="FF0000"/>
                </a:solidFill>
                <a:cs typeface="Angsana New" panose="02020603050405020304" pitchFamily="18" charset="-34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32" grpId="0"/>
      <p:bldP spid="226334" grpId="0"/>
      <p:bldP spid="226336" grpId="0"/>
      <p:bldP spid="3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>
            <a:extLst>
              <a:ext uri="{FF2B5EF4-FFF2-40B4-BE49-F238E27FC236}">
                <a16:creationId xmlns:a16="http://schemas.microsoft.com/office/drawing/2014/main" id="{B5F3DBD3-B4C7-40F7-8498-E0B47800A7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93FE3DA-D457-4737-92D7-7CA37455E6D3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91B97E12-3EF6-4170-8FD6-6B4A1A9508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>
                <a:solidFill>
                  <a:srgbClr val="009900"/>
                </a:solidFill>
                <a:effectLst/>
              </a:rPr>
              <a:t>Transition from short run to long run</a:t>
            </a:r>
            <a:endParaRPr lang="th-TH" altLang="en-US" sz="3200" b="1">
              <a:solidFill>
                <a:srgbClr val="009900"/>
              </a:solidFill>
              <a:effectLst/>
            </a:endParaRPr>
          </a:p>
        </p:txBody>
      </p:sp>
      <p:sp useBgFill="1">
        <p:nvSpPr>
          <p:cNvPr id="59396" name="Rectangle 3">
            <a:extLst>
              <a:ext uri="{FF2B5EF4-FFF2-40B4-BE49-F238E27FC236}">
                <a16:creationId xmlns:a16="http://schemas.microsoft.com/office/drawing/2014/main" id="{5910E1F5-7C90-4912-A206-1652D3C0E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 sz="2400"/>
          </a:p>
        </p:txBody>
      </p:sp>
      <p:sp>
        <p:nvSpPr>
          <p:cNvPr id="59397" name="Line 6">
            <a:extLst>
              <a:ext uri="{FF2B5EF4-FFF2-40B4-BE49-F238E27FC236}">
                <a16:creationId xmlns:a16="http://schemas.microsoft.com/office/drawing/2014/main" id="{88C4C180-5921-4A03-A84D-266A0CC45858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286000"/>
            <a:ext cx="0" cy="3048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398" name="Line 7">
            <a:extLst>
              <a:ext uri="{FF2B5EF4-FFF2-40B4-BE49-F238E27FC236}">
                <a16:creationId xmlns:a16="http://schemas.microsoft.com/office/drawing/2014/main" id="{811E42BC-3503-4AA0-A1BD-F4FC43B48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5334000"/>
            <a:ext cx="2971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399" name="Line 8">
            <a:extLst>
              <a:ext uri="{FF2B5EF4-FFF2-40B4-BE49-F238E27FC236}">
                <a16:creationId xmlns:a16="http://schemas.microsoft.com/office/drawing/2014/main" id="{A98643C5-756C-4B63-AB28-261692FC19BF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2286000"/>
            <a:ext cx="0" cy="3048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00" name="Line 9">
            <a:extLst>
              <a:ext uri="{FF2B5EF4-FFF2-40B4-BE49-F238E27FC236}">
                <a16:creationId xmlns:a16="http://schemas.microsoft.com/office/drawing/2014/main" id="{8D46245D-03D6-4C38-9191-60A4AE1C39C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5334000"/>
            <a:ext cx="2209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66" name="Text Box 10">
            <a:extLst>
              <a:ext uri="{FF2B5EF4-FFF2-40B4-BE49-F238E27FC236}">
                <a16:creationId xmlns:a16="http://schemas.microsoft.com/office/drawing/2014/main" id="{24C6F22A-3CEB-4CBC-9D63-E93EE0C46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2590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AS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baseline="-250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7" name="Text Box 11">
            <a:extLst>
              <a:ext uri="{FF2B5EF4-FFF2-40B4-BE49-F238E27FC236}">
                <a16:creationId xmlns:a16="http://schemas.microsoft.com/office/drawing/2014/main" id="{58CCBB48-C564-4F33-AF6E-E8B1A4C63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429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8" name="Text Box 12">
            <a:extLst>
              <a:ext uri="{FF2B5EF4-FFF2-40B4-BE49-F238E27FC236}">
                <a16:creationId xmlns:a16="http://schemas.microsoft.com/office/drawing/2014/main" id="{914F001C-E73C-4632-9CCE-3BFEE94F6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810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>
                <a:latin typeface="Arial" charset="0"/>
                <a:cs typeface="Angsana New" pitchFamily="18" charset="-34"/>
              </a:rPr>
              <a:t>E</a:t>
            </a:r>
            <a:r>
              <a:rPr lang="en-US" sz="2000" b="1" baseline="-25000">
                <a:latin typeface="Arial" charset="0"/>
                <a:cs typeface="Angsana New" pitchFamily="18" charset="-34"/>
              </a:rPr>
              <a:t>0</a:t>
            </a:r>
            <a:endParaRPr lang="en-US" sz="20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69" name="Text Box 13">
            <a:extLst>
              <a:ext uri="{FF2B5EF4-FFF2-40B4-BE49-F238E27FC236}">
                <a16:creationId xmlns:a16="http://schemas.microsoft.com/office/drawing/2014/main" id="{9931DDED-B7B3-4783-830A-079270097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7338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latin typeface="Arial" charset="0"/>
                <a:cs typeface="Angsana New" pitchFamily="18" charset="-34"/>
              </a:rPr>
              <a:t>P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1" name="Text Box 15">
            <a:extLst>
              <a:ext uri="{FF2B5EF4-FFF2-40B4-BE49-F238E27FC236}">
                <a16:creationId xmlns:a16="http://schemas.microsoft.com/office/drawing/2014/main" id="{CED6FF15-E806-43EE-961D-AC9771D7C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828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Arial" charset="0"/>
                <a:cs typeface="Angsana New" pitchFamily="18" charset="-34"/>
              </a:rPr>
              <a:t>P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2" name="Text Box 16">
            <a:extLst>
              <a:ext uri="{FF2B5EF4-FFF2-40B4-BE49-F238E27FC236}">
                <a16:creationId xmlns:a16="http://schemas.microsoft.com/office/drawing/2014/main" id="{71F94F30-D3AC-4760-8735-BCFC8C968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7526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Arial" charset="0"/>
                <a:cs typeface="Angsana New" pitchFamily="18" charset="-34"/>
              </a:rPr>
              <a:t>Inflation rate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3" name="Text Box 17">
            <a:extLst>
              <a:ext uri="{FF2B5EF4-FFF2-40B4-BE49-F238E27FC236}">
                <a16:creationId xmlns:a16="http://schemas.microsoft.com/office/drawing/2014/main" id="{47F02F83-D4FB-4097-8E57-2C91AA343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181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>
                <a:latin typeface="Arial" charset="0"/>
                <a:cs typeface="Angsana New" pitchFamily="18" charset="-34"/>
              </a:rPr>
              <a:t>Y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4" name="Text Box 18">
            <a:extLst>
              <a:ext uri="{FF2B5EF4-FFF2-40B4-BE49-F238E27FC236}">
                <a16:creationId xmlns:a16="http://schemas.microsoft.com/office/drawing/2014/main" id="{6C5FC80C-5B45-46C9-9CC9-66735C786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029200"/>
            <a:ext cx="228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200" dirty="0">
                <a:latin typeface="Arial" charset="0"/>
                <a:cs typeface="Angsana New" pitchFamily="18" charset="-34"/>
              </a:rPr>
              <a:t>unemployment rate</a:t>
            </a:r>
            <a:endParaRPr lang="en-US" sz="2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75" name="Text Box 19">
            <a:extLst>
              <a:ext uri="{FF2B5EF4-FFF2-40B4-BE49-F238E27FC236}">
                <a16:creationId xmlns:a16="http://schemas.microsoft.com/office/drawing/2014/main" id="{E22C4172-A845-4580-A08D-E8C434672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800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AD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9410" name="Line 21">
            <a:extLst>
              <a:ext uri="{FF2B5EF4-FFF2-40B4-BE49-F238E27FC236}">
                <a16:creationId xmlns:a16="http://schemas.microsoft.com/office/drawing/2014/main" id="{EC2D6169-83A1-4F0B-AF92-D48EAE9B8D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40386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9411" name="Group 45">
            <a:extLst>
              <a:ext uri="{FF2B5EF4-FFF2-40B4-BE49-F238E27FC236}">
                <a16:creationId xmlns:a16="http://schemas.microsoft.com/office/drawing/2014/main" id="{49F39B37-7A19-4C9B-A3F9-06F224873314}"/>
              </a:ext>
            </a:extLst>
          </p:cNvPr>
          <p:cNvGrpSpPr>
            <a:grpSpLocks/>
          </p:cNvGrpSpPr>
          <p:nvPr/>
        </p:nvGrpSpPr>
        <p:grpSpPr bwMode="auto">
          <a:xfrm>
            <a:off x="914400" y="3657600"/>
            <a:ext cx="1371600" cy="1676400"/>
            <a:chOff x="576" y="2304"/>
            <a:chExt cx="864" cy="1056"/>
          </a:xfrm>
        </p:grpSpPr>
        <p:sp>
          <p:nvSpPr>
            <p:cNvPr id="59447" name="Line 22">
              <a:extLst>
                <a:ext uri="{FF2B5EF4-FFF2-40B4-BE49-F238E27FC236}">
                  <a16:creationId xmlns:a16="http://schemas.microsoft.com/office/drawing/2014/main" id="{96D68DF9-ABAC-4D55-B568-E07E9C8D0B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304"/>
              <a:ext cx="86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48" name="Line 23">
              <a:extLst>
                <a:ext uri="{FF2B5EF4-FFF2-40B4-BE49-F238E27FC236}">
                  <a16:creationId xmlns:a16="http://schemas.microsoft.com/office/drawing/2014/main" id="{3EE36A87-E7BB-42A3-AEA3-A4904A5B6B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2304"/>
              <a:ext cx="0" cy="105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12" name="Line 24">
            <a:extLst>
              <a:ext uri="{FF2B5EF4-FFF2-40B4-BE49-F238E27FC236}">
                <a16:creationId xmlns:a16="http://schemas.microsoft.com/office/drawing/2014/main" id="{6A684093-BF3E-4B45-A341-B4FD4E188B8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038600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81" name="Text Box 25">
            <a:extLst>
              <a:ext uri="{FF2B5EF4-FFF2-40B4-BE49-F238E27FC236}">
                <a16:creationId xmlns:a16="http://schemas.microsoft.com/office/drawing/2014/main" id="{C203124B-6369-4BB3-B8BE-2A9574A0B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334000"/>
            <a:ext cx="457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Y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</a:p>
          <a:p>
            <a:pPr algn="ctr" eaLnBrk="1" hangingPunct="1">
              <a:defRPr/>
            </a:pP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or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Y*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59414" name="Group 46">
            <a:extLst>
              <a:ext uri="{FF2B5EF4-FFF2-40B4-BE49-F238E27FC236}">
                <a16:creationId xmlns:a16="http://schemas.microsoft.com/office/drawing/2014/main" id="{596AABAE-BFB5-484D-ABE7-ADB756C52A80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3352800"/>
            <a:ext cx="2133600" cy="2438400"/>
            <a:chOff x="288" y="2112"/>
            <a:chExt cx="1344" cy="1536"/>
          </a:xfrm>
        </p:grpSpPr>
        <p:sp>
          <p:nvSpPr>
            <p:cNvPr id="224270" name="Text Box 14">
              <a:extLst>
                <a:ext uri="{FF2B5EF4-FFF2-40B4-BE49-F238E27FC236}">
                  <a16:creationId xmlns:a16="http://schemas.microsoft.com/office/drawing/2014/main" id="{A819F67E-DD08-465F-8D50-401295593F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112"/>
              <a:ext cx="28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sz="2000" b="1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P</a:t>
              </a:r>
              <a:r>
                <a:rPr lang="en-US" sz="2000" b="1" baseline="-25000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224282" name="Text Box 26">
              <a:extLst>
                <a:ext uri="{FF2B5EF4-FFF2-40B4-BE49-F238E27FC236}">
                  <a16:creationId xmlns:a16="http://schemas.microsoft.com/office/drawing/2014/main" id="{D75CC5B0-2726-4559-B410-53AD1CAC3C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33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Y</a:t>
              </a:r>
              <a:r>
                <a:rPr lang="en-US" b="1" baseline="-2500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59415" name="Line 29">
            <a:extLst>
              <a:ext uri="{FF2B5EF4-FFF2-40B4-BE49-F238E27FC236}">
                <a16:creationId xmlns:a16="http://schemas.microsoft.com/office/drawing/2014/main" id="{BA23DF89-3ECE-4EEE-88C5-A4D768FD6E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2672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4286" name="Text Box 30">
            <a:extLst>
              <a:ext uri="{FF2B5EF4-FFF2-40B4-BE49-F238E27FC236}">
                <a16:creationId xmlns:a16="http://schemas.microsoft.com/office/drawing/2014/main" id="{706CCBFF-3C0C-4ED3-81F1-5154BDF8F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962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>
                <a:latin typeface="Arial" charset="0"/>
                <a:cs typeface="Angsana New" pitchFamily="18" charset="-34"/>
              </a:rPr>
              <a:t>0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87" name="Text Box 31">
            <a:extLst>
              <a:ext uri="{FF2B5EF4-FFF2-40B4-BE49-F238E27FC236}">
                <a16:creationId xmlns:a16="http://schemas.microsoft.com/office/drawing/2014/main" id="{657208DF-626D-4DFE-9537-197D41886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352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24288" name="Text Box 32">
            <a:extLst>
              <a:ext uri="{FF2B5EF4-FFF2-40B4-BE49-F238E27FC236}">
                <a16:creationId xmlns:a16="http://schemas.microsoft.com/office/drawing/2014/main" id="{D7A2E4AC-A5DC-431A-8C81-15948013E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334000"/>
            <a:ext cx="457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 dirty="0">
                <a:latin typeface="Arial" charset="0"/>
                <a:cs typeface="Angsana New" pitchFamily="18" charset="-34"/>
              </a:rPr>
              <a:t>0</a:t>
            </a:r>
          </a:p>
          <a:p>
            <a:pPr algn="ctr" eaLnBrk="1" hangingPunct="1">
              <a:defRPr/>
            </a:pP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u*</a:t>
            </a:r>
          </a:p>
        </p:txBody>
      </p:sp>
      <p:sp>
        <p:nvSpPr>
          <p:cNvPr id="224289" name="Text Box 33">
            <a:extLst>
              <a:ext uri="{FF2B5EF4-FFF2-40B4-BE49-F238E27FC236}">
                <a16:creationId xmlns:a16="http://schemas.microsoft.com/office/drawing/2014/main" id="{9BE982A9-7EB7-4ABF-8507-1242D3C82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533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u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9420" name="Line 34">
            <a:extLst>
              <a:ext uri="{FF2B5EF4-FFF2-40B4-BE49-F238E27FC236}">
                <a16:creationId xmlns:a16="http://schemas.microsoft.com/office/drawing/2014/main" id="{BCED7435-8CA6-4A03-8602-4A52413F8D7E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581400"/>
            <a:ext cx="2286000" cy="1524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1" name="Line 35">
            <a:extLst>
              <a:ext uri="{FF2B5EF4-FFF2-40B4-BE49-F238E27FC236}">
                <a16:creationId xmlns:a16="http://schemas.microsoft.com/office/drawing/2014/main" id="{31B3F8BB-E42D-4514-BA28-131E7339A7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6800" y="2971800"/>
            <a:ext cx="1981200" cy="17526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9422" name="Group 44">
            <a:extLst>
              <a:ext uri="{FF2B5EF4-FFF2-40B4-BE49-F238E27FC236}">
                <a16:creationId xmlns:a16="http://schemas.microsoft.com/office/drawing/2014/main" id="{135FBE00-2BD8-4096-B972-9F129535AE71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3048000"/>
            <a:ext cx="2971800" cy="1752600"/>
            <a:chOff x="864" y="1920"/>
            <a:chExt cx="1872" cy="1104"/>
          </a:xfrm>
        </p:grpSpPr>
        <p:sp>
          <p:nvSpPr>
            <p:cNvPr id="59443" name="Line 20">
              <a:extLst>
                <a:ext uri="{FF2B5EF4-FFF2-40B4-BE49-F238E27FC236}">
                  <a16:creationId xmlns:a16="http://schemas.microsoft.com/office/drawing/2014/main" id="{5B4B8832-6332-4D88-9CC6-A7199D1E26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1920"/>
              <a:ext cx="1440" cy="960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4292" name="Text Box 36">
              <a:extLst>
                <a:ext uri="{FF2B5EF4-FFF2-40B4-BE49-F238E27FC236}">
                  <a16:creationId xmlns:a16="http://schemas.microsoft.com/office/drawing/2014/main" id="{37B919F5-7B4B-4F66-9340-82952824AD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2736"/>
              <a:ext cx="480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AD</a:t>
              </a:r>
              <a:r>
                <a:rPr lang="en-US" b="1" baseline="-25000" dirty="0">
                  <a:solidFill>
                    <a:srgbClr val="FF0000"/>
                  </a:solidFill>
                  <a:latin typeface="Arial" charset="0"/>
                  <a:cs typeface="Angsana New" pitchFamily="18" charset="-34"/>
                </a:rPr>
                <a:t>1</a:t>
              </a:r>
              <a:endPara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224293" name="Text Box 37">
            <a:extLst>
              <a:ext uri="{FF2B5EF4-FFF2-40B4-BE49-F238E27FC236}">
                <a16:creationId xmlns:a16="http://schemas.microsoft.com/office/drawing/2014/main" id="{6F5CD1B2-5654-402F-A599-8250299DC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114800"/>
            <a:ext cx="2133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latin typeface="Arial" charset="0"/>
                <a:cs typeface="Angsana New" pitchFamily="18" charset="-34"/>
              </a:rPr>
              <a:t>when</a:t>
            </a:r>
            <a:r>
              <a:rPr lang="th-TH" sz="2000" b="1" dirty="0">
                <a:latin typeface="Arial" charset="0"/>
                <a:cs typeface="Angsana New" pitchFamily="18" charset="-34"/>
              </a:rPr>
              <a:t> </a:t>
            </a:r>
            <a:r>
              <a:rPr lang="en-US" sz="2000" b="1" dirty="0">
                <a:latin typeface="Arial" charset="0"/>
                <a:cs typeface="Angsana New" pitchFamily="18" charset="-34"/>
              </a:rPr>
              <a:t>AD = AD</a:t>
            </a:r>
            <a:r>
              <a:rPr lang="en-US" sz="2000" b="1" baseline="-25000" dirty="0">
                <a:latin typeface="Arial" charset="0"/>
                <a:cs typeface="Angsana New" pitchFamily="18" charset="-34"/>
              </a:rPr>
              <a:t>0</a:t>
            </a: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9424" name="Text Box 38">
            <a:extLst>
              <a:ext uri="{FF2B5EF4-FFF2-40B4-BE49-F238E27FC236}">
                <a16:creationId xmlns:a16="http://schemas.microsoft.com/office/drawing/2014/main" id="{5A8E0C30-0DE5-4682-B1A0-3F1579438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505200"/>
            <a:ext cx="3962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FF0000"/>
                </a:solidFill>
                <a:cs typeface="Angsana New" panose="02020603050405020304" pitchFamily="18" charset="-34"/>
              </a:rPr>
              <a:t>when</a:t>
            </a:r>
            <a:r>
              <a:rPr lang="th-TH" altLang="en-US" sz="2000" b="1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000" b="1">
                <a:solidFill>
                  <a:srgbClr val="FF0000"/>
                </a:solidFill>
                <a:cs typeface="Angsana New" panose="02020603050405020304" pitchFamily="18" charset="-34"/>
              </a:rPr>
              <a:t>AD = AD</a:t>
            </a:r>
            <a:r>
              <a:rPr lang="en-US" altLang="en-US" sz="2000" b="1" baseline="-25000">
                <a:solidFill>
                  <a:srgbClr val="FF0000"/>
                </a:solidFill>
                <a:cs typeface="Angsana New" panose="02020603050405020304" pitchFamily="18" charset="-34"/>
              </a:rPr>
              <a:t>1</a:t>
            </a:r>
            <a:r>
              <a:rPr lang="en-US" altLang="en-US" sz="2000" b="1">
                <a:solidFill>
                  <a:srgbClr val="FF0000"/>
                </a:solidFill>
                <a:cs typeface="Angsana New" panose="02020603050405020304" pitchFamily="18" charset="-34"/>
              </a:rPr>
              <a:t>, AS = AS</a:t>
            </a:r>
            <a:r>
              <a:rPr lang="en-US" altLang="en-US" sz="2000" b="1" baseline="-25000">
                <a:solidFill>
                  <a:srgbClr val="FF0000"/>
                </a:solidFill>
                <a:cs typeface="Angsana New" panose="02020603050405020304" pitchFamily="18" charset="-34"/>
              </a:rPr>
              <a:t>0</a:t>
            </a:r>
            <a:r>
              <a:rPr lang="en-US" altLang="en-US" sz="2000" b="1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endParaRPr lang="en-US" altLang="en-US" sz="2000" b="1" baseline="-25000">
              <a:solidFill>
                <a:srgbClr val="FF0000"/>
              </a:solidFill>
              <a:cs typeface="Angsana New" panose="02020603050405020304" pitchFamily="18" charset="-34"/>
            </a:endParaRPr>
          </a:p>
        </p:txBody>
      </p:sp>
      <p:grpSp>
        <p:nvGrpSpPr>
          <p:cNvPr id="59425" name="Group 47">
            <a:extLst>
              <a:ext uri="{FF2B5EF4-FFF2-40B4-BE49-F238E27FC236}">
                <a16:creationId xmlns:a16="http://schemas.microsoft.com/office/drawing/2014/main" id="{6EB46395-C333-405A-9F72-7C2E7064BCC2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3657600"/>
            <a:ext cx="609600" cy="1676400"/>
            <a:chOff x="2880" y="2304"/>
            <a:chExt cx="384" cy="1056"/>
          </a:xfrm>
        </p:grpSpPr>
        <p:sp>
          <p:nvSpPr>
            <p:cNvPr id="59441" name="Line 28">
              <a:extLst>
                <a:ext uri="{FF2B5EF4-FFF2-40B4-BE49-F238E27FC236}">
                  <a16:creationId xmlns:a16="http://schemas.microsoft.com/office/drawing/2014/main" id="{A83DBF85-E4F9-4A4B-A7CB-1E6BB341AC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304"/>
              <a:ext cx="38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42" name="Line 39">
              <a:extLst>
                <a:ext uri="{FF2B5EF4-FFF2-40B4-BE49-F238E27FC236}">
                  <a16:creationId xmlns:a16="http://schemas.microsoft.com/office/drawing/2014/main" id="{E93D2D48-9DFD-4042-AC4E-5D5428A443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64" y="2304"/>
              <a:ext cx="0" cy="105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26" name="Line 40">
            <a:extLst>
              <a:ext uri="{FF2B5EF4-FFF2-40B4-BE49-F238E27FC236}">
                <a16:creationId xmlns:a16="http://schemas.microsoft.com/office/drawing/2014/main" id="{BDB37A88-6E20-4AB2-B4BF-90FCC3A724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4267200"/>
            <a:ext cx="0" cy="1066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7" name="Rectangle 42">
            <a:extLst>
              <a:ext uri="{FF2B5EF4-FFF2-40B4-BE49-F238E27FC236}">
                <a16:creationId xmlns:a16="http://schemas.microsoft.com/office/drawing/2014/main" id="{D5ABC2F3-DF1A-4242-B87B-D09A7421F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1676400"/>
            <a:ext cx="533400" cy="579438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(1)</a:t>
            </a:r>
          </a:p>
        </p:txBody>
      </p:sp>
      <p:sp>
        <p:nvSpPr>
          <p:cNvPr id="59428" name="Rectangle 43">
            <a:extLst>
              <a:ext uri="{FF2B5EF4-FFF2-40B4-BE49-F238E27FC236}">
                <a16:creationId xmlns:a16="http://schemas.microsoft.com/office/drawing/2014/main" id="{DEE2D3F1-4201-4E77-BDE8-652E256D8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676400"/>
            <a:ext cx="533400" cy="57943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h-TH" altLang="en-US" sz="3200" b="1">
                <a:solidFill>
                  <a:schemeClr val="accent2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(2)</a:t>
            </a:r>
          </a:p>
        </p:txBody>
      </p:sp>
      <p:sp>
        <p:nvSpPr>
          <p:cNvPr id="47" name="Line 35">
            <a:extLst>
              <a:ext uri="{FF2B5EF4-FFF2-40B4-BE49-F238E27FC236}">
                <a16:creationId xmlns:a16="http://schemas.microsoft.com/office/drawing/2014/main" id="{83248F20-A6DA-4E18-B585-3A02DD0BFA4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00" y="2438400"/>
            <a:ext cx="1981200" cy="1752600"/>
          </a:xfrm>
          <a:prstGeom prst="line">
            <a:avLst/>
          </a:prstGeom>
          <a:noFill/>
          <a:ln w="22225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grpSp>
        <p:nvGrpSpPr>
          <p:cNvPr id="6" name="Group 47">
            <a:extLst>
              <a:ext uri="{FF2B5EF4-FFF2-40B4-BE49-F238E27FC236}">
                <a16:creationId xmlns:a16="http://schemas.microsoft.com/office/drawing/2014/main" id="{6BD6BE9A-4917-49E3-870B-15AC4452824E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3352800"/>
            <a:ext cx="1371600" cy="1981200"/>
            <a:chOff x="2880" y="2304"/>
            <a:chExt cx="384" cy="1056"/>
          </a:xfrm>
        </p:grpSpPr>
        <p:sp>
          <p:nvSpPr>
            <p:cNvPr id="50" name="Line 28">
              <a:extLst>
                <a:ext uri="{FF2B5EF4-FFF2-40B4-BE49-F238E27FC236}">
                  <a16:creationId xmlns:a16="http://schemas.microsoft.com/office/drawing/2014/main" id="{F81CABA7-8892-4473-9692-4C4B11226F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304"/>
              <a:ext cx="384" cy="0"/>
            </a:xfrm>
            <a:prstGeom prst="line">
              <a:avLst/>
            </a:prstGeom>
            <a:noFill/>
            <a:ln w="12700">
              <a:solidFill>
                <a:schemeClr val="accent6"/>
              </a:solidFill>
              <a:prstDash val="dash"/>
              <a:round/>
              <a:headEnd type="oval" w="med" len="med"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51" name="Line 39">
              <a:extLst>
                <a:ext uri="{FF2B5EF4-FFF2-40B4-BE49-F238E27FC236}">
                  <a16:creationId xmlns:a16="http://schemas.microsoft.com/office/drawing/2014/main" id="{B0CC4789-0148-4939-8C3D-53EDEBC3A1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64" y="2304"/>
              <a:ext cx="0" cy="1056"/>
            </a:xfrm>
            <a:prstGeom prst="line">
              <a:avLst/>
            </a:prstGeom>
            <a:noFill/>
            <a:ln w="12700">
              <a:solidFill>
                <a:schemeClr val="accent6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52" name="Text Box 10">
            <a:extLst>
              <a:ext uri="{FF2B5EF4-FFF2-40B4-BE49-F238E27FC236}">
                <a16:creationId xmlns:a16="http://schemas.microsoft.com/office/drawing/2014/main" id="{2D0C3DA5-2C7A-4E1B-8D0C-D8694477A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0574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AS</a:t>
            </a:r>
            <a:r>
              <a:rPr lang="en-US" b="1" baseline="-25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1</a:t>
            </a:r>
            <a:endParaRPr lang="en-US" b="1" baseline="-2500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3" name="Line 29">
            <a:extLst>
              <a:ext uri="{FF2B5EF4-FFF2-40B4-BE49-F238E27FC236}">
                <a16:creationId xmlns:a16="http://schemas.microsoft.com/office/drawing/2014/main" id="{6C660745-11FF-46C1-9F9E-6D99510871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4400" y="3352800"/>
            <a:ext cx="91440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  <a:round/>
            <a:headEnd type="oval" w="med" len="med"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4" name="Text Box 32">
            <a:extLst>
              <a:ext uri="{FF2B5EF4-FFF2-40B4-BE49-F238E27FC236}">
                <a16:creationId xmlns:a16="http://schemas.microsoft.com/office/drawing/2014/main" id="{876714B5-E556-4275-962C-CD261C72DE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="1" baseline="-25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000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5" name="Text Box 31">
            <a:extLst>
              <a:ext uri="{FF2B5EF4-FFF2-40B4-BE49-F238E27FC236}">
                <a16:creationId xmlns:a16="http://schemas.microsoft.com/office/drawing/2014/main" id="{3782852A-636C-4E93-8E7E-8DBAEEE26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f</a:t>
            </a:r>
            <a:r>
              <a:rPr lang="en-US" b="1" baseline="-25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2</a:t>
            </a:r>
            <a:endParaRPr lang="en-US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6" name="Text Box 38">
            <a:extLst>
              <a:ext uri="{FF2B5EF4-FFF2-40B4-BE49-F238E27FC236}">
                <a16:creationId xmlns:a16="http://schemas.microsoft.com/office/drawing/2014/main" id="{038B480C-4874-415B-8BF9-B501FF46E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3124200"/>
            <a:ext cx="3124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4000"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when</a:t>
            </a:r>
            <a:r>
              <a:rPr lang="th-TH" sz="20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AD = AD</a:t>
            </a:r>
            <a:r>
              <a:rPr lang="en-US" sz="2000" b="1" baseline="-25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1</a:t>
            </a:r>
            <a:r>
              <a:rPr lang="en-US" sz="20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, AS = AS</a:t>
            </a:r>
            <a:r>
              <a:rPr lang="en-US" sz="2000" b="1" baseline="-25000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1</a:t>
            </a:r>
            <a:r>
              <a:rPr lang="en-US" sz="2000" b="1" dirty="0">
                <a:solidFill>
                  <a:schemeClr val="accent6"/>
                </a:solidFill>
                <a:latin typeface="Arial" charset="0"/>
                <a:cs typeface="Angsana New" pitchFamily="18" charset="-34"/>
              </a:rPr>
              <a:t> </a:t>
            </a:r>
            <a:endParaRPr lang="en-US" sz="2000" b="1" baseline="-25000" dirty="0">
              <a:solidFill>
                <a:schemeClr val="accent6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7" name="Line 24">
            <a:extLst>
              <a:ext uri="{FF2B5EF4-FFF2-40B4-BE49-F238E27FC236}">
                <a16:creationId xmlns:a16="http://schemas.microsoft.com/office/drawing/2014/main" id="{64900C13-C8B6-4EF5-9658-563595B89ABB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429000"/>
            <a:ext cx="0" cy="190500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58" name="Line 24">
            <a:extLst>
              <a:ext uri="{FF2B5EF4-FFF2-40B4-BE49-F238E27FC236}">
                <a16:creationId xmlns:a16="http://schemas.microsoft.com/office/drawing/2014/main" id="{58797D65-DC11-487A-869D-C8B4DDAB3DBD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819400"/>
            <a:ext cx="0" cy="2514600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Text Box 30">
            <a:extLst>
              <a:ext uri="{FF2B5EF4-FFF2-40B4-BE49-F238E27FC236}">
                <a16:creationId xmlns:a16="http://schemas.microsoft.com/office/drawing/2014/main" id="{FA3E59DC-1A21-462D-B9AA-078560115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accent2"/>
                </a:solidFill>
                <a:latin typeface="Arial" charset="0"/>
                <a:cs typeface="Angsana New" pitchFamily="18" charset="-34"/>
              </a:rPr>
              <a:t>LRPC</a:t>
            </a:r>
            <a:endParaRPr lang="en-US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4" grpId="0"/>
      <p:bldP spid="55" grpId="0"/>
      <p:bldP spid="56" grpId="0"/>
      <p:bldP spid="5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41022B41-FF59-493C-876C-F5559E8C4D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010400" cy="4572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400" b="1" dirty="0">
                <a:cs typeface="Angsana New" pitchFamily="18" charset="-34"/>
              </a:rPr>
              <a:t>LR adjustment</a:t>
            </a:r>
            <a:endParaRPr lang="th-TH" sz="2400" b="1" dirty="0">
              <a:cs typeface="Angsana New" pitchFamily="18" charset="-34"/>
            </a:endParaRPr>
          </a:p>
        </p:txBody>
      </p:sp>
      <p:sp>
        <p:nvSpPr>
          <p:cNvPr id="158737" name="Text Box 17">
            <a:extLst>
              <a:ext uri="{FF2B5EF4-FFF2-40B4-BE49-F238E27FC236}">
                <a16:creationId xmlns:a16="http://schemas.microsoft.com/office/drawing/2014/main" id="{446A1840-C074-4032-AA5A-BEC48DB8D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0292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20" name="Slide Number Placeholder 25">
            <a:extLst>
              <a:ext uri="{FF2B5EF4-FFF2-40B4-BE49-F238E27FC236}">
                <a16:creationId xmlns:a16="http://schemas.microsoft.com/office/drawing/2014/main" id="{0B2A3049-8460-46C6-A1B7-C368CB8154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B2AD696F-6A9E-4586-B16E-FEF3C0E1520E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53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9" name="AutoShape 26">
            <a:extLst>
              <a:ext uri="{FF2B5EF4-FFF2-40B4-BE49-F238E27FC236}">
                <a16:creationId xmlns:a16="http://schemas.microsoft.com/office/drawing/2014/main" id="{43DE8EF7-A77E-45D9-AE44-11D3E36F2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6" y="1285478"/>
            <a:ext cx="228589" cy="1651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21529" name="Line 8">
            <a:extLst>
              <a:ext uri="{FF2B5EF4-FFF2-40B4-BE49-F238E27FC236}">
                <a16:creationId xmlns:a16="http://schemas.microsoft.com/office/drawing/2014/main" id="{3ACB0BEF-CEBD-4D52-A99F-44FCE1C1590F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38862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0" name="Line 11">
            <a:extLst>
              <a:ext uri="{FF2B5EF4-FFF2-40B4-BE49-F238E27FC236}">
                <a16:creationId xmlns:a16="http://schemas.microsoft.com/office/drawing/2014/main" id="{D5C9EF0F-172F-47C6-BBB9-3253B98E3ED9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60960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Text Box 18">
            <a:extLst>
              <a:ext uri="{FF2B5EF4-FFF2-40B4-BE49-F238E27FC236}">
                <a16:creationId xmlns:a16="http://schemas.microsoft.com/office/drawing/2014/main" id="{6A654904-CC57-4085-8D7A-FA7108B35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P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2" name="Text Box 18">
            <a:extLst>
              <a:ext uri="{FF2B5EF4-FFF2-40B4-BE49-F238E27FC236}">
                <a16:creationId xmlns:a16="http://schemas.microsoft.com/office/drawing/2014/main" id="{E3ACDB6E-7335-40AA-899F-60C01899B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0198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Y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1535" name="Line 31">
            <a:extLst>
              <a:ext uri="{FF2B5EF4-FFF2-40B4-BE49-F238E27FC236}">
                <a16:creationId xmlns:a16="http://schemas.microsoft.com/office/drawing/2014/main" id="{0D75718E-00EE-4B62-9DED-70B17146974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4572000"/>
            <a:ext cx="1676400" cy="13716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44" name="Text Box 13">
            <a:extLst>
              <a:ext uri="{FF2B5EF4-FFF2-40B4-BE49-F238E27FC236}">
                <a16:creationId xmlns:a16="http://schemas.microsoft.com/office/drawing/2014/main" id="{D6EC450D-E1BE-4A6A-A704-63BF69248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7150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AD</a:t>
            </a:r>
            <a:r>
              <a:rPr lang="en-US" sz="2000" baseline="-25000" dirty="0">
                <a:solidFill>
                  <a:schemeClr val="accent4"/>
                </a:solidFill>
                <a:cs typeface="Angsana New" pitchFamily="18" charset="-34"/>
              </a:rPr>
              <a:t>0</a:t>
            </a:r>
          </a:p>
        </p:txBody>
      </p:sp>
      <p:cxnSp>
        <p:nvCxnSpPr>
          <p:cNvPr id="21537" name="Straight Connector 45">
            <a:extLst>
              <a:ext uri="{FF2B5EF4-FFF2-40B4-BE49-F238E27FC236}">
                <a16:creationId xmlns:a16="http://schemas.microsoft.com/office/drawing/2014/main" id="{A9927CA3-2646-4D6B-8634-EA56AFFBC511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85800" y="4343400"/>
            <a:ext cx="2209800" cy="1524000"/>
          </a:xfrm>
          <a:prstGeom prst="line">
            <a:avLst/>
          </a:prstGeom>
          <a:noFill/>
          <a:ln w="222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" name="Text Box 17">
            <a:extLst>
              <a:ext uri="{FF2B5EF4-FFF2-40B4-BE49-F238E27FC236}">
                <a16:creationId xmlns:a16="http://schemas.microsoft.com/office/drawing/2014/main" id="{D870C8FB-C9E9-48CF-A0D6-E66EDE4C8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3340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0</a:t>
            </a:r>
            <a:endParaRPr lang="en-US" sz="2000" baseline="-25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1" name="Text Box 13">
            <a:extLst>
              <a:ext uri="{FF2B5EF4-FFF2-40B4-BE49-F238E27FC236}">
                <a16:creationId xmlns:a16="http://schemas.microsoft.com/office/drawing/2014/main" id="{10BA97CB-B2CE-48D9-AB8C-E9D3DCD01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1148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AS</a:t>
            </a:r>
            <a:r>
              <a:rPr lang="en-US" sz="2000" baseline="-25000" dirty="0">
                <a:solidFill>
                  <a:schemeClr val="accent4"/>
                </a:solidFill>
                <a:cs typeface="Angsana New" pitchFamily="18" charset="-34"/>
              </a:rPr>
              <a:t>0</a:t>
            </a:r>
          </a:p>
        </p:txBody>
      </p:sp>
      <p:sp>
        <p:nvSpPr>
          <p:cNvPr id="70" name="Text Box 7">
            <a:extLst>
              <a:ext uri="{FF2B5EF4-FFF2-40B4-BE49-F238E27FC236}">
                <a16:creationId xmlns:a16="http://schemas.microsoft.com/office/drawing/2014/main" id="{465EE172-D288-40F6-9B31-047ECC715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8114" y="1149350"/>
            <a:ext cx="752475" cy="330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tIns="10800" rIns="18000" bIns="108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AD</a:t>
            </a:r>
          </a:p>
        </p:txBody>
      </p:sp>
      <p:sp>
        <p:nvSpPr>
          <p:cNvPr id="77" name="AutoShape 26">
            <a:extLst>
              <a:ext uri="{FF2B5EF4-FFF2-40B4-BE49-F238E27FC236}">
                <a16:creationId xmlns:a16="http://schemas.microsoft.com/office/drawing/2014/main" id="{EA931D6A-450B-46B9-AE6E-1992EBD25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8381" y="1171178"/>
            <a:ext cx="228600" cy="2286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82" name="Line 31">
            <a:extLst>
              <a:ext uri="{FF2B5EF4-FFF2-40B4-BE49-F238E27FC236}">
                <a16:creationId xmlns:a16="http://schemas.microsoft.com/office/drawing/2014/main" id="{20DAB93C-10F8-42DA-BCE5-C382410B63B1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4114800"/>
            <a:ext cx="1676400" cy="13716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84" name="Text Box 13">
            <a:extLst>
              <a:ext uri="{FF2B5EF4-FFF2-40B4-BE49-F238E27FC236}">
                <a16:creationId xmlns:a16="http://schemas.microsoft.com/office/drawing/2014/main" id="{979CAC07-8A04-4F52-A8B9-7CEE9CACB7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3340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AD</a:t>
            </a:r>
            <a:r>
              <a:rPr lang="en-US" sz="2000" baseline="-25000" dirty="0">
                <a:solidFill>
                  <a:schemeClr val="accent4"/>
                </a:solidFill>
                <a:cs typeface="Angsana New" pitchFamily="18" charset="-34"/>
              </a:rPr>
              <a:t>1</a:t>
            </a:r>
          </a:p>
        </p:txBody>
      </p:sp>
      <p:cxnSp>
        <p:nvCxnSpPr>
          <p:cNvPr id="21560" name="Straight Connector 85">
            <a:extLst>
              <a:ext uri="{FF2B5EF4-FFF2-40B4-BE49-F238E27FC236}">
                <a16:creationId xmlns:a16="http://schemas.microsoft.com/office/drawing/2014/main" id="{0742962C-96D3-4518-8296-1CEBBA7EDF50}"/>
              </a:ext>
            </a:extLst>
          </p:cNvPr>
          <p:cNvCxnSpPr>
            <a:cxnSpLocks noChangeShapeType="1"/>
            <a:stCxn id="48" idx="0"/>
          </p:cNvCxnSpPr>
          <p:nvPr/>
        </p:nvCxnSpPr>
        <p:spPr bwMode="auto">
          <a:xfrm rot="16200000" flipH="1">
            <a:off x="1143000" y="5715000"/>
            <a:ext cx="762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" name="Text Box 13">
            <a:extLst>
              <a:ext uri="{FF2B5EF4-FFF2-40B4-BE49-F238E27FC236}">
                <a16:creationId xmlns:a16="http://schemas.microsoft.com/office/drawing/2014/main" id="{2FF35190-B13F-4B4E-9F2E-3E09004E9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096000"/>
            <a:ext cx="381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Y*</a:t>
            </a:r>
            <a:endParaRPr lang="en-US" sz="2000" baseline="-25000" dirty="0">
              <a:solidFill>
                <a:schemeClr val="accent4"/>
              </a:solidFill>
              <a:cs typeface="Angsana New" pitchFamily="18" charset="-34"/>
            </a:endParaRPr>
          </a:p>
        </p:txBody>
      </p:sp>
      <p:sp>
        <p:nvSpPr>
          <p:cNvPr id="88" name="AutoShape 26">
            <a:extLst>
              <a:ext uri="{FF2B5EF4-FFF2-40B4-BE49-F238E27FC236}">
                <a16:creationId xmlns:a16="http://schemas.microsoft.com/office/drawing/2014/main" id="{CD7F1B1F-52BB-47C5-BAA3-D37C84EE5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395" y="1828800"/>
            <a:ext cx="228600" cy="2286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89" name="Text Box 25">
            <a:extLst>
              <a:ext uri="{FF2B5EF4-FFF2-40B4-BE49-F238E27FC236}">
                <a16:creationId xmlns:a16="http://schemas.microsoft.com/office/drawing/2014/main" id="{0E068061-CD09-42A5-8756-055AACE9E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2546" y="1750219"/>
            <a:ext cx="33528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 dirty="0" err="1">
                <a:cs typeface="Angsana New" panose="02020603050405020304" pitchFamily="18" charset="-34"/>
              </a:rPr>
              <a:t>m</a:t>
            </a:r>
            <a:r>
              <a:rPr lang="en-US" altLang="en-US" sz="1800" dirty="0">
                <a:cs typeface="Angsana New" panose="02020603050405020304" pitchFamily="18" charset="-34"/>
              </a:rPr>
              <a:t> changes from E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0</a:t>
            </a:r>
            <a:r>
              <a:rPr lang="en-US" altLang="en-US" sz="1800" dirty="0">
                <a:cs typeface="Angsana New" panose="02020603050405020304" pitchFamily="18" charset="-34"/>
              </a:rPr>
              <a:t> to E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1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352EB485-0DF6-41F3-95EB-19BF7DAB61EC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1447800" y="5562600"/>
            <a:ext cx="10668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3" name="Text Box 13">
            <a:extLst>
              <a:ext uri="{FF2B5EF4-FFF2-40B4-BE49-F238E27FC236}">
                <a16:creationId xmlns:a16="http://schemas.microsoft.com/office/drawing/2014/main" id="{CDE5B776-11C1-44E7-873E-1EA9058E6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60960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chemeClr val="accent4"/>
                </a:solidFill>
                <a:cs typeface="Angsana New" pitchFamily="18" charset="-34"/>
              </a:rPr>
              <a:t>1</a:t>
            </a:r>
          </a:p>
        </p:txBody>
      </p:sp>
      <p:sp>
        <p:nvSpPr>
          <p:cNvPr id="94" name="Text Box 17">
            <a:extLst>
              <a:ext uri="{FF2B5EF4-FFF2-40B4-BE49-F238E27FC236}">
                <a16:creationId xmlns:a16="http://schemas.microsoft.com/office/drawing/2014/main" id="{3EDAFE67-EAF6-4DB0-AB53-75CAEFBF5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7244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baseline="-25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5" name="AutoShape 26">
            <a:extLst>
              <a:ext uri="{FF2B5EF4-FFF2-40B4-BE49-F238E27FC236}">
                <a16:creationId xmlns:a16="http://schemas.microsoft.com/office/drawing/2014/main" id="{1932C697-4C85-4F83-9CB7-4D64A5C9C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395" y="2519758"/>
            <a:ext cx="228600" cy="2286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96" name="Text Box 25">
            <a:extLst>
              <a:ext uri="{FF2B5EF4-FFF2-40B4-BE49-F238E27FC236}">
                <a16:creationId xmlns:a16="http://schemas.microsoft.com/office/drawing/2014/main" id="{295BADB8-C434-43B6-A004-F8E12CA2D9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2557" y="2481659"/>
            <a:ext cx="25146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 dirty="0" err="1">
                <a:cs typeface="Angsana New" panose="02020603050405020304" pitchFamily="18" charset="-34"/>
              </a:rPr>
              <a:t>m</a:t>
            </a:r>
            <a:r>
              <a:rPr lang="en-US" altLang="en-US" sz="1800" dirty="0">
                <a:cs typeface="Angsana New" panose="02020603050405020304" pitchFamily="18" charset="-34"/>
              </a:rPr>
              <a:t> Y</a:t>
            </a:r>
            <a:r>
              <a:rPr lang="en-US" altLang="en-US" sz="1800" dirty="0">
                <a:solidFill>
                  <a:srgbClr val="FF0000"/>
                </a:solidFill>
              </a:rPr>
              <a:t>↑</a:t>
            </a:r>
            <a:r>
              <a:rPr lang="en-US" altLang="en-US" sz="1800" dirty="0">
                <a:cs typeface="Angsana New" panose="02020603050405020304" pitchFamily="18" charset="-34"/>
              </a:rPr>
              <a:t> from Y* to Y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21569" name="Line 20">
            <a:extLst>
              <a:ext uri="{FF2B5EF4-FFF2-40B4-BE49-F238E27FC236}">
                <a16:creationId xmlns:a16="http://schemas.microsoft.com/office/drawing/2014/main" id="{3FBF393F-35D1-4A3F-B6BD-31599547CB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9600" y="52578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" name="Line 20">
            <a:extLst>
              <a:ext uri="{FF2B5EF4-FFF2-40B4-BE49-F238E27FC236}">
                <a16:creationId xmlns:a16="http://schemas.microsoft.com/office/drawing/2014/main" id="{C6BCC5FD-426F-4ADD-9B9A-E36899A5D6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9600" y="49530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1" name="Text Box 17">
            <a:extLst>
              <a:ext uri="{FF2B5EF4-FFF2-40B4-BE49-F238E27FC236}">
                <a16:creationId xmlns:a16="http://schemas.microsoft.com/office/drawing/2014/main" id="{048C16DD-B120-4608-99C6-7E9BE56C7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47244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91A083E-CB9B-4218-B1AA-FBB850F32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876800"/>
            <a:ext cx="152400" cy="152400"/>
          </a:xfrm>
          <a:prstGeom prst="ellipse">
            <a:avLst/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02" name="Text Box 17">
            <a:extLst>
              <a:ext uri="{FF2B5EF4-FFF2-40B4-BE49-F238E27FC236}">
                <a16:creationId xmlns:a16="http://schemas.microsoft.com/office/drawing/2014/main" id="{F8940BFA-08B8-49FD-B688-2B9E63FAC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43434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P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7" name="Text Box 25">
            <a:extLst>
              <a:ext uri="{FF2B5EF4-FFF2-40B4-BE49-F238E27FC236}">
                <a16:creationId xmlns:a16="http://schemas.microsoft.com/office/drawing/2014/main" id="{F07892EA-B558-4561-A27D-30571F7FC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857" y="2477294"/>
            <a:ext cx="25146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 dirty="0" err="1">
                <a:cs typeface="Angsana New" panose="02020603050405020304" pitchFamily="18" charset="-34"/>
              </a:rPr>
              <a:t>m</a:t>
            </a:r>
            <a:r>
              <a:rPr lang="en-US" altLang="en-US" sz="1800" dirty="0">
                <a:cs typeface="Angsana New" panose="02020603050405020304" pitchFamily="18" charset="-34"/>
              </a:rPr>
              <a:t> </a:t>
            </a:r>
            <a:r>
              <a:rPr lang="en-US" altLang="en-US" sz="1800" dirty="0" err="1">
                <a:cs typeface="Angsana New" panose="02020603050405020304" pitchFamily="18" charset="-34"/>
              </a:rPr>
              <a:t>P</a:t>
            </a:r>
            <a:r>
              <a:rPr lang="en-US" altLang="en-US" sz="1800" dirty="0" err="1">
                <a:solidFill>
                  <a:srgbClr val="C00000"/>
                </a:solidFill>
              </a:rPr>
              <a:t>↑</a:t>
            </a:r>
            <a:r>
              <a:rPr lang="en-US" altLang="en-US" sz="1800" dirty="0" err="1">
                <a:cs typeface="Angsana New" panose="02020603050405020304" pitchFamily="18" charset="-34"/>
              </a:rPr>
              <a:t>from</a:t>
            </a:r>
            <a:r>
              <a:rPr lang="en-US" altLang="en-US" sz="1800" dirty="0">
                <a:cs typeface="Angsana New" panose="02020603050405020304" pitchFamily="18" charset="-34"/>
              </a:rPr>
              <a:t> P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0</a:t>
            </a:r>
            <a:r>
              <a:rPr lang="en-US" altLang="en-US" sz="1800" dirty="0">
                <a:cs typeface="Angsana New" panose="02020603050405020304" pitchFamily="18" charset="-34"/>
              </a:rPr>
              <a:t> to P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109" name="Text Box 25">
            <a:extLst>
              <a:ext uri="{FF2B5EF4-FFF2-40B4-BE49-F238E27FC236}">
                <a16:creationId xmlns:a16="http://schemas.microsoft.com/office/drawing/2014/main" id="{DCBF65E6-3A88-4B71-89BF-76E167EB4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6198" y="1124348"/>
            <a:ext cx="4038600" cy="40005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>
                <a:cs typeface="Angsana New" panose="02020603050405020304" pitchFamily="18" charset="-34"/>
              </a:rPr>
              <a:t>AD shifts right from AD</a:t>
            </a:r>
            <a:r>
              <a:rPr lang="en-US" altLang="en-US" sz="2000" baseline="-25000" dirty="0">
                <a:cs typeface="Angsana New" panose="02020603050405020304" pitchFamily="18" charset="-34"/>
              </a:rPr>
              <a:t>0</a:t>
            </a:r>
            <a:r>
              <a:rPr lang="en-US" altLang="en-US" sz="2000" dirty="0">
                <a:cs typeface="Angsana New" panose="02020603050405020304" pitchFamily="18" charset="-34"/>
              </a:rPr>
              <a:t> to AD</a:t>
            </a:r>
            <a:r>
              <a:rPr lang="en-US" altLang="en-US" sz="2000" baseline="-25000" dirty="0">
                <a:cs typeface="Angsana New" panose="02020603050405020304" pitchFamily="18" charset="-34"/>
              </a:rPr>
              <a:t>1</a:t>
            </a:r>
          </a:p>
        </p:txBody>
      </p:sp>
      <p:sp>
        <p:nvSpPr>
          <p:cNvPr id="123" name="Text Box 5">
            <a:extLst>
              <a:ext uri="{FF2B5EF4-FFF2-40B4-BE49-F238E27FC236}">
                <a16:creationId xmlns:a16="http://schemas.microsoft.com/office/drawing/2014/main" id="{5BC77273-548B-41E8-B64A-13D4E91A7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644106"/>
            <a:ext cx="762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1800" dirty="0">
                <a:solidFill>
                  <a:srgbClr val="660066"/>
                </a:solidFill>
                <a:latin typeface="Arial" charset="0"/>
                <a:cs typeface="Angsana New" pitchFamily="18" charset="-34"/>
              </a:rPr>
              <a:t>In LR</a:t>
            </a:r>
            <a:endParaRPr lang="en-US" sz="2000" dirty="0">
              <a:solidFill>
                <a:srgbClr val="660066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24" name="Text Box 7">
            <a:extLst>
              <a:ext uri="{FF2B5EF4-FFF2-40B4-BE49-F238E27FC236}">
                <a16:creationId xmlns:a16="http://schemas.microsoft.com/office/drawing/2014/main" id="{7C90E170-E6FC-4941-A2A1-A447DAE02C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4343" y="3644106"/>
            <a:ext cx="1371600" cy="298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tIns="10800" rIns="18000" bIns="108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solidFill>
                  <a:srgbClr val="660066"/>
                </a:solidFill>
                <a:cs typeface="Angsana New" pitchFamily="18" charset="-34"/>
              </a:rPr>
              <a:t>When Y&gt;Y*</a:t>
            </a:r>
          </a:p>
        </p:txBody>
      </p:sp>
      <p:sp>
        <p:nvSpPr>
          <p:cNvPr id="125" name="AutoShape 6">
            <a:extLst>
              <a:ext uri="{FF2B5EF4-FFF2-40B4-BE49-F238E27FC236}">
                <a16:creationId xmlns:a16="http://schemas.microsoft.com/office/drawing/2014/main" id="{2A85C8EC-D875-4373-B238-6C0253001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3733800"/>
            <a:ext cx="152400" cy="1524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66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26" name="Text Box 7">
            <a:extLst>
              <a:ext uri="{FF2B5EF4-FFF2-40B4-BE49-F238E27FC236}">
                <a16:creationId xmlns:a16="http://schemas.microsoft.com/office/drawing/2014/main" id="{0DCA89C4-1AEE-47F2-8D97-8F6FD700D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8857" y="3652441"/>
            <a:ext cx="1600200" cy="304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tIns="10800" rIns="18000" bIns="108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solidFill>
                  <a:srgbClr val="660066"/>
                </a:solidFill>
                <a:cs typeface="Angsana New" pitchFamily="18" charset="-34"/>
              </a:rPr>
              <a:t>Factor price</a:t>
            </a:r>
          </a:p>
        </p:txBody>
      </p:sp>
      <p:sp>
        <p:nvSpPr>
          <p:cNvPr id="127" name="Line 51">
            <a:extLst>
              <a:ext uri="{FF2B5EF4-FFF2-40B4-BE49-F238E27FC236}">
                <a16:creationId xmlns:a16="http://schemas.microsoft.com/office/drawing/2014/main" id="{25FD6929-24DD-403E-BB21-D4FBF59A20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43800" y="3652441"/>
            <a:ext cx="0" cy="304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28" name="AutoShape 6">
            <a:extLst>
              <a:ext uri="{FF2B5EF4-FFF2-40B4-BE49-F238E27FC236}">
                <a16:creationId xmlns:a16="http://schemas.microsoft.com/office/drawing/2014/main" id="{F91D473C-32BA-4580-BC93-59953A6AB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6850" y="3762375"/>
            <a:ext cx="152400" cy="1524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66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0" name="Text Box 7">
            <a:extLst>
              <a:ext uri="{FF2B5EF4-FFF2-40B4-BE49-F238E27FC236}">
                <a16:creationId xmlns:a16="http://schemas.microsoft.com/office/drawing/2014/main" id="{A2B482B9-AEFB-4D70-93BD-B963FA259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1962" y="3700860"/>
            <a:ext cx="752475" cy="298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tIns="10800" rIns="18000" bIns="108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solidFill>
                  <a:srgbClr val="660066"/>
                </a:solidFill>
                <a:cs typeface="Angsana New" pitchFamily="18" charset="-34"/>
              </a:rPr>
              <a:t>AS</a:t>
            </a:r>
          </a:p>
        </p:txBody>
      </p:sp>
      <p:sp>
        <p:nvSpPr>
          <p:cNvPr id="131" name="Line 42">
            <a:extLst>
              <a:ext uri="{FF2B5EF4-FFF2-40B4-BE49-F238E27FC236}">
                <a16:creationId xmlns:a16="http://schemas.microsoft.com/office/drawing/2014/main" id="{4509F62C-77D9-4D2A-9D9B-E3E9DC034421}"/>
              </a:ext>
            </a:extLst>
          </p:cNvPr>
          <p:cNvSpPr>
            <a:spLocks noChangeShapeType="1"/>
          </p:cNvSpPr>
          <p:nvPr/>
        </p:nvSpPr>
        <p:spPr bwMode="auto">
          <a:xfrm>
            <a:off x="8610600" y="3709194"/>
            <a:ext cx="0" cy="304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33" name="AutoShape 26">
            <a:extLst>
              <a:ext uri="{FF2B5EF4-FFF2-40B4-BE49-F238E27FC236}">
                <a16:creationId xmlns:a16="http://schemas.microsoft.com/office/drawing/2014/main" id="{D3F26B95-A38A-40B4-B87A-87DFFFB5D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7606" y="4387453"/>
            <a:ext cx="228600" cy="228600"/>
          </a:xfrm>
          <a:prstGeom prst="rightArrow">
            <a:avLst>
              <a:gd name="adj1" fmla="val 50000"/>
              <a:gd name="adj2" fmla="val 22398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34" name="Text Box 25">
            <a:extLst>
              <a:ext uri="{FF2B5EF4-FFF2-40B4-BE49-F238E27FC236}">
                <a16:creationId xmlns:a16="http://schemas.microsoft.com/office/drawing/2014/main" id="{C62F85E8-9099-4FB1-8242-AD386B259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283472"/>
            <a:ext cx="3810000" cy="40005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>
                <a:cs typeface="Angsana New" panose="02020603050405020304" pitchFamily="18" charset="-34"/>
              </a:rPr>
              <a:t>As shifts left from AS</a:t>
            </a:r>
            <a:r>
              <a:rPr lang="en-US" altLang="en-US" sz="2000" baseline="-25000" dirty="0">
                <a:cs typeface="Angsana New" panose="02020603050405020304" pitchFamily="18" charset="-34"/>
              </a:rPr>
              <a:t>0</a:t>
            </a:r>
            <a:r>
              <a:rPr lang="en-US" altLang="en-US" sz="2000" dirty="0">
                <a:cs typeface="Angsana New" panose="02020603050405020304" pitchFamily="18" charset="-34"/>
              </a:rPr>
              <a:t> to AS</a:t>
            </a:r>
            <a:r>
              <a:rPr lang="en-US" altLang="en-US" sz="2000" baseline="-25000" dirty="0">
                <a:cs typeface="Angsana New" panose="02020603050405020304" pitchFamily="18" charset="-34"/>
              </a:rPr>
              <a:t>1</a:t>
            </a:r>
          </a:p>
        </p:txBody>
      </p: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A0182A7A-0F43-450A-93E2-135A9DB177F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85800" y="3886200"/>
            <a:ext cx="1905000" cy="1295400"/>
          </a:xfrm>
          <a:prstGeom prst="line">
            <a:avLst/>
          </a:prstGeom>
          <a:noFill/>
          <a:ln w="222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7" name="Text Box 13">
            <a:extLst>
              <a:ext uri="{FF2B5EF4-FFF2-40B4-BE49-F238E27FC236}">
                <a16:creationId xmlns:a16="http://schemas.microsoft.com/office/drawing/2014/main" id="{63D1E9BB-FDAD-4DF5-B74A-582D2D9D1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3581400"/>
            <a:ext cx="60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chemeClr val="accent4"/>
                </a:solidFill>
                <a:cs typeface="Angsana New" pitchFamily="18" charset="-34"/>
              </a:rPr>
              <a:t>AS</a:t>
            </a:r>
            <a:r>
              <a:rPr lang="en-US" sz="2000" baseline="-25000" dirty="0">
                <a:solidFill>
                  <a:schemeClr val="accent4"/>
                </a:solidFill>
                <a:cs typeface="Angsana New" pitchFamily="18" charset="-34"/>
              </a:rPr>
              <a:t>1</a:t>
            </a:r>
          </a:p>
        </p:txBody>
      </p:sp>
      <p:sp>
        <p:nvSpPr>
          <p:cNvPr id="139" name="Line 20">
            <a:extLst>
              <a:ext uri="{FF2B5EF4-FFF2-40B4-BE49-F238E27FC236}">
                <a16:creationId xmlns:a16="http://schemas.microsoft.com/office/drawing/2014/main" id="{035D829C-B6EA-4B6C-9419-052A53B6D9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9600" y="45720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5432E209-8FAE-40E1-82F5-DBCAC5A6C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495800"/>
            <a:ext cx="152400" cy="152400"/>
          </a:xfrm>
          <a:prstGeom prst="ellipse">
            <a:avLst/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40" name="Text Box 17">
            <a:extLst>
              <a:ext uri="{FF2B5EF4-FFF2-40B4-BE49-F238E27FC236}">
                <a16:creationId xmlns:a16="http://schemas.microsoft.com/office/drawing/2014/main" id="{CAAADD4A-3D09-4C75-B00E-BA38CB27E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4114800"/>
            <a:ext cx="45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r>
              <a:rPr lang="en-US" sz="20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000" baseline="-25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1" name="AutoShape 26">
            <a:extLst>
              <a:ext uri="{FF2B5EF4-FFF2-40B4-BE49-F238E27FC236}">
                <a16:creationId xmlns:a16="http://schemas.microsoft.com/office/drawing/2014/main" id="{6D816A8B-7DDB-45F5-8408-0D76D6366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5715000"/>
            <a:ext cx="228600" cy="152400"/>
          </a:xfrm>
          <a:prstGeom prst="rightArrow">
            <a:avLst>
              <a:gd name="adj1" fmla="val 50000"/>
              <a:gd name="adj2" fmla="val 22396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42" name="AutoShape 26">
            <a:extLst>
              <a:ext uri="{FF2B5EF4-FFF2-40B4-BE49-F238E27FC236}">
                <a16:creationId xmlns:a16="http://schemas.microsoft.com/office/drawing/2014/main" id="{638ABB93-EB7E-4C8F-9D03-078B3A497B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695" y="5116910"/>
            <a:ext cx="228600" cy="152400"/>
          </a:xfrm>
          <a:prstGeom prst="rightArrow">
            <a:avLst>
              <a:gd name="adj1" fmla="val 50000"/>
              <a:gd name="adj2" fmla="val 22396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43" name="Text Box 25">
            <a:extLst>
              <a:ext uri="{FF2B5EF4-FFF2-40B4-BE49-F238E27FC236}">
                <a16:creationId xmlns:a16="http://schemas.microsoft.com/office/drawing/2014/main" id="{6DE6A4F6-7CA7-4921-925B-3B9DAB002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5900" y="5034756"/>
            <a:ext cx="33528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 dirty="0" err="1">
                <a:cs typeface="Angsana New" panose="02020603050405020304" pitchFamily="18" charset="-34"/>
              </a:rPr>
              <a:t>m</a:t>
            </a:r>
            <a:r>
              <a:rPr lang="en-US" altLang="en-US" sz="1800" dirty="0">
                <a:cs typeface="Angsana New" panose="02020603050405020304" pitchFamily="18" charset="-34"/>
              </a:rPr>
              <a:t> changes from E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1</a:t>
            </a:r>
            <a:r>
              <a:rPr lang="en-US" altLang="en-US" sz="1800" dirty="0">
                <a:cs typeface="Angsana New" panose="02020603050405020304" pitchFamily="18" charset="-34"/>
              </a:rPr>
              <a:t> to E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2</a:t>
            </a:r>
          </a:p>
        </p:txBody>
      </p:sp>
      <p:sp>
        <p:nvSpPr>
          <p:cNvPr id="144" name="Text Box 25">
            <a:extLst>
              <a:ext uri="{FF2B5EF4-FFF2-40B4-BE49-F238E27FC236}">
                <a16:creationId xmlns:a16="http://schemas.microsoft.com/office/drawing/2014/main" id="{63F956C3-8CD5-4A54-BCC2-2DDCCAFEC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5638800"/>
            <a:ext cx="25146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dirty="0" err="1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 dirty="0" err="1">
                <a:cs typeface="Angsana New" panose="02020603050405020304" pitchFamily="18" charset="-34"/>
              </a:rPr>
              <a:t>m</a:t>
            </a:r>
            <a:r>
              <a:rPr lang="en-US" altLang="en-US" sz="1800" dirty="0">
                <a:cs typeface="Angsana New" panose="02020603050405020304" pitchFamily="18" charset="-34"/>
              </a:rPr>
              <a:t> Y</a:t>
            </a:r>
            <a:r>
              <a:rPr lang="en-US" altLang="en-US" sz="1800" dirty="0">
                <a:solidFill>
                  <a:srgbClr val="C00000"/>
                </a:solidFill>
                <a:cs typeface="Angsana New" panose="02020603050405020304" pitchFamily="18" charset="-34"/>
              </a:rPr>
              <a:t>↓</a:t>
            </a:r>
            <a:r>
              <a:rPr lang="en-US" altLang="en-US" sz="1800" dirty="0">
                <a:cs typeface="Angsana New" panose="02020603050405020304" pitchFamily="18" charset="-34"/>
              </a:rPr>
              <a:t> from Y</a:t>
            </a:r>
            <a:r>
              <a:rPr lang="en-US" altLang="en-US" sz="1800" baseline="-25000" dirty="0">
                <a:cs typeface="Angsana New" panose="02020603050405020304" pitchFamily="18" charset="-34"/>
              </a:rPr>
              <a:t>1</a:t>
            </a:r>
            <a:r>
              <a:rPr lang="en-US" altLang="en-US" sz="1800" dirty="0">
                <a:cs typeface="Angsana New" panose="02020603050405020304" pitchFamily="18" charset="-34"/>
              </a:rPr>
              <a:t> to Y*</a:t>
            </a:r>
            <a:endParaRPr lang="en-US" altLang="en-US" sz="1800" baseline="-25000" dirty="0">
              <a:cs typeface="Angsana New" panose="02020603050405020304" pitchFamily="18" charset="-34"/>
            </a:endParaRPr>
          </a:p>
        </p:txBody>
      </p:sp>
      <p:sp>
        <p:nvSpPr>
          <p:cNvPr id="145" name="Text Box 25">
            <a:extLst>
              <a:ext uri="{FF2B5EF4-FFF2-40B4-BE49-F238E27FC236}">
                <a16:creationId xmlns:a16="http://schemas.microsoft.com/office/drawing/2014/main" id="{F27F541D-701B-4809-8493-C2B744870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5638800"/>
            <a:ext cx="2514600" cy="369888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cs typeface="Angsana New" panose="02020603050405020304" pitchFamily="18" charset="-34"/>
              </a:rPr>
              <a:t>Equi</a:t>
            </a:r>
            <a:r>
              <a:rPr lang="en-US" altLang="en-US" sz="1800" u="sng" baseline="30000">
                <a:cs typeface="Angsana New" panose="02020603050405020304" pitchFamily="18" charset="-34"/>
              </a:rPr>
              <a:t>m</a:t>
            </a:r>
            <a:r>
              <a:rPr lang="en-US" altLang="en-US" sz="1800">
                <a:cs typeface="Angsana New" panose="02020603050405020304" pitchFamily="18" charset="-34"/>
              </a:rPr>
              <a:t> P</a:t>
            </a:r>
            <a:r>
              <a:rPr lang="en-US" altLang="en-US" sz="1800">
                <a:solidFill>
                  <a:srgbClr val="C00000"/>
                </a:solidFill>
              </a:rPr>
              <a:t>↑</a:t>
            </a:r>
            <a:r>
              <a:rPr lang="en-US" altLang="en-US" sz="1800">
                <a:cs typeface="Angsana New" panose="02020603050405020304" pitchFamily="18" charset="-34"/>
              </a:rPr>
              <a:t>from P</a:t>
            </a:r>
            <a:r>
              <a:rPr lang="en-US" altLang="en-US" sz="1800" baseline="-25000">
                <a:cs typeface="Angsana New" panose="02020603050405020304" pitchFamily="18" charset="-34"/>
              </a:rPr>
              <a:t>1</a:t>
            </a:r>
            <a:r>
              <a:rPr lang="en-US" altLang="en-US" sz="1800">
                <a:cs typeface="Angsana New" panose="02020603050405020304" pitchFamily="18" charset="-34"/>
              </a:rPr>
              <a:t> to P</a:t>
            </a:r>
            <a:r>
              <a:rPr lang="en-US" altLang="en-US" sz="1800" baseline="-25000">
                <a:cs typeface="Angsana New" panose="02020603050405020304" pitchFamily="18" charset="-34"/>
              </a:rPr>
              <a:t>2</a:t>
            </a:r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041D0D47-5A56-43B7-BEAB-BDFA4E72A0F7}"/>
              </a:ext>
            </a:extLst>
          </p:cNvPr>
          <p:cNvCxnSpPr>
            <a:cxnSpLocks noChangeShapeType="1"/>
            <a:endCxn id="21620" idx="0"/>
          </p:cNvCxnSpPr>
          <p:nvPr/>
        </p:nvCxnSpPr>
        <p:spPr bwMode="auto">
          <a:xfrm rot="5400000">
            <a:off x="1257300" y="4914900"/>
            <a:ext cx="533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620" name="Oval 46">
            <a:extLst>
              <a:ext uri="{FF2B5EF4-FFF2-40B4-BE49-F238E27FC236}">
                <a16:creationId xmlns:a16="http://schemas.microsoft.com/office/drawing/2014/main" id="{2EF92FDD-9F14-4C82-B764-B2D947D0D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5181600"/>
            <a:ext cx="152400" cy="152400"/>
          </a:xfrm>
          <a:prstGeom prst="ellipse">
            <a:avLst/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 type="oval" w="med" len="med"/>
            <a:tailEnd/>
          </a:ln>
        </p:spPr>
        <p:txBody>
          <a:bodyPr lIns="54000"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70" name="Line 51">
            <a:extLst>
              <a:ext uri="{FF2B5EF4-FFF2-40B4-BE49-F238E27FC236}">
                <a16:creationId xmlns:a16="http://schemas.microsoft.com/office/drawing/2014/main" id="{AA228477-65E6-4D02-9E24-70546C8DC81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0412" y="1174750"/>
            <a:ext cx="1588" cy="2936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29" name="Text Box 5">
            <a:extLst>
              <a:ext uri="{FF2B5EF4-FFF2-40B4-BE49-F238E27FC236}">
                <a16:creationId xmlns:a16="http://schemas.microsoft.com/office/drawing/2014/main" id="{7D5DD319-8B03-44AE-B757-C28E0E3C2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922" y="1161256"/>
            <a:ext cx="762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solidFill>
                  <a:srgbClr val="006666"/>
                </a:solidFill>
                <a:latin typeface="Arial" charset="0"/>
                <a:cs typeface="Angsana New" pitchFamily="18" charset="-34"/>
              </a:rPr>
              <a:t> </a:t>
            </a:r>
            <a:r>
              <a:rPr lang="en-US" sz="1800" dirty="0">
                <a:solidFill>
                  <a:srgbClr val="660066"/>
                </a:solidFill>
                <a:latin typeface="Arial" charset="0"/>
                <a:cs typeface="Angsana New" pitchFamily="18" charset="-34"/>
              </a:rPr>
              <a:t>In SR</a:t>
            </a:r>
            <a:endParaRPr lang="en-US" sz="2000" dirty="0">
              <a:solidFill>
                <a:srgbClr val="660066"/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136" name="Text Box 5">
            <a:extLst>
              <a:ext uri="{FF2B5EF4-FFF2-40B4-BE49-F238E27FC236}">
                <a16:creationId xmlns:a16="http://schemas.microsoft.com/office/drawing/2014/main" id="{AE7F8BDC-9D8A-4366-B3D7-BA99A5F4D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922" y="509587"/>
            <a:ext cx="387469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 rIns="18000">
            <a:spAutoFit/>
          </a:bodyPr>
          <a:lstStyle/>
          <a:p>
            <a:pPr eaLnBrk="1" hangingPunct="1">
              <a:defRPr/>
            </a:pPr>
            <a:r>
              <a:rPr lang="en-US" sz="1800" dirty="0">
                <a:latin typeface="Arial" charset="0"/>
                <a:cs typeface="Angsana New" pitchFamily="18" charset="-34"/>
              </a:rPr>
              <a:t>If Y* is the full employment output</a:t>
            </a:r>
            <a:endParaRPr lang="en-US" sz="2000" dirty="0">
              <a:latin typeface="Arial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70" grpId="0" animBg="1"/>
      <p:bldP spid="77" grpId="0" animBg="1"/>
      <p:bldP spid="84" grpId="0"/>
      <p:bldP spid="88" grpId="0" animBg="1"/>
      <p:bldP spid="89" grpId="0" animBg="1"/>
      <p:bldP spid="93" grpId="0"/>
      <p:bldP spid="94" grpId="0"/>
      <p:bldP spid="95" grpId="0" animBg="1"/>
      <p:bldP spid="96" grpId="0" animBg="1"/>
      <p:bldP spid="101" grpId="0"/>
      <p:bldP spid="83" grpId="0" animBg="1"/>
      <p:bldP spid="102" grpId="0"/>
      <p:bldP spid="107" grpId="0" animBg="1"/>
      <p:bldP spid="109" grpId="0" animBg="1"/>
      <p:bldP spid="123" grpId="0" animBg="1"/>
      <p:bldP spid="124" grpId="0" animBg="1"/>
      <p:bldP spid="125" grpId="0" animBg="1"/>
      <p:bldP spid="126" grpId="0" animBg="1"/>
      <p:bldP spid="128" grpId="0" animBg="1"/>
      <p:bldP spid="130" grpId="0" animBg="1"/>
      <p:bldP spid="133" grpId="0" animBg="1"/>
      <p:bldP spid="134" grpId="0" animBg="1"/>
      <p:bldP spid="137" grpId="0"/>
      <p:bldP spid="138" grpId="0" animBg="1"/>
      <p:bldP spid="140" grpId="0"/>
      <p:bldP spid="141" grpId="0" animBg="1"/>
      <p:bldP spid="142" grpId="0" animBg="1"/>
      <p:bldP spid="143" grpId="0" animBg="1"/>
      <p:bldP spid="144" grpId="0" animBg="1"/>
      <p:bldP spid="145" grpId="0" animBg="1"/>
      <p:bldP spid="129" grpId="0" animBg="1"/>
      <p:bldP spid="13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rgbClr val="008000"/>
                </a:solidFill>
              </a:rPr>
              <a:t>Equilibrium in good market, Y = DAE approach</a:t>
            </a:r>
            <a:endParaRPr lang="th-TH" sz="28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57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89450" name="Rectangle 10"/>
          <p:cNvSpPr>
            <a:spLocks noChangeArrowheads="1"/>
          </p:cNvSpPr>
          <p:nvPr/>
        </p:nvSpPr>
        <p:spPr bwMode="auto">
          <a:xfrm>
            <a:off x="1247109" y="3649528"/>
            <a:ext cx="8226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>
                <a:cs typeface="Angsana New" pitchFamily="18" charset="-34"/>
              </a:rPr>
              <a:t>DAE</a:t>
            </a:r>
            <a:r>
              <a:rPr lang="en-US" sz="2000" baseline="-25000" dirty="0" err="1">
                <a:cs typeface="Angsana New" pitchFamily="18" charset="-34"/>
              </a:rPr>
              <a:t>e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89454" name="Line 14"/>
          <p:cNvSpPr>
            <a:spLocks noChangeShapeType="1"/>
          </p:cNvSpPr>
          <p:nvPr/>
        </p:nvSpPr>
        <p:spPr bwMode="auto">
          <a:xfrm flipH="1">
            <a:off x="2076911" y="3882097"/>
            <a:ext cx="1908840" cy="23812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287837" y="3401842"/>
            <a:ext cx="822325" cy="2609850"/>
            <a:chOff x="2928" y="2160"/>
            <a:chExt cx="518" cy="1644"/>
          </a:xfrm>
        </p:grpSpPr>
        <p:sp>
          <p:nvSpPr>
            <p:cNvPr id="189456" name="Line 16"/>
            <p:cNvSpPr>
              <a:spLocks noChangeShapeType="1"/>
            </p:cNvSpPr>
            <p:nvPr/>
          </p:nvSpPr>
          <p:spPr bwMode="auto">
            <a:xfrm>
              <a:off x="3120" y="2160"/>
              <a:ext cx="0" cy="1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57" name="Rectangle 17"/>
            <p:cNvSpPr>
              <a:spLocks noChangeArrowheads="1"/>
            </p:cNvSpPr>
            <p:nvPr/>
          </p:nvSpPr>
          <p:spPr bwMode="auto">
            <a:xfrm>
              <a:off x="2928" y="3552"/>
              <a:ext cx="51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 &gt;Y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baseline="-25000" dirty="0">
                <a:cs typeface="Angsana New" pitchFamily="18" charset="-34"/>
              </a:endParaRPr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2971804" y="4046404"/>
            <a:ext cx="889001" cy="1961881"/>
            <a:chOff x="1872" y="2640"/>
            <a:chExt cx="560" cy="1146"/>
          </a:xfrm>
        </p:grpSpPr>
        <p:sp>
          <p:nvSpPr>
            <p:cNvPr id="189459" name="Line 19"/>
            <p:cNvSpPr>
              <a:spLocks noChangeShapeType="1"/>
            </p:cNvSpPr>
            <p:nvPr/>
          </p:nvSpPr>
          <p:spPr bwMode="auto">
            <a:xfrm>
              <a:off x="2112" y="2640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0" name="Rectangle 20"/>
            <p:cNvSpPr>
              <a:spLocks noChangeArrowheads="1"/>
            </p:cNvSpPr>
            <p:nvPr/>
          </p:nvSpPr>
          <p:spPr bwMode="auto">
            <a:xfrm>
              <a:off x="1872" y="3552"/>
              <a:ext cx="560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 &lt; 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baseline="-25000" dirty="0">
                <a:cs typeface="Angsana New" pitchFamily="18" charset="-34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2057400" y="2452688"/>
            <a:ext cx="4568825" cy="3101975"/>
            <a:chOff x="1296" y="1550"/>
            <a:chExt cx="2878" cy="1954"/>
          </a:xfrm>
        </p:grpSpPr>
        <p:sp>
          <p:nvSpPr>
            <p:cNvPr id="189462" name="Line 22"/>
            <p:cNvSpPr>
              <a:spLocks noChangeShapeType="1"/>
            </p:cNvSpPr>
            <p:nvPr/>
          </p:nvSpPr>
          <p:spPr bwMode="auto">
            <a:xfrm flipV="1">
              <a:off x="1296" y="1738"/>
              <a:ext cx="2062" cy="1766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3" name="Text Box 23"/>
            <p:cNvSpPr txBox="1">
              <a:spLocks noChangeArrowheads="1"/>
            </p:cNvSpPr>
            <p:nvPr/>
          </p:nvSpPr>
          <p:spPr bwMode="auto">
            <a:xfrm>
              <a:off x="3358" y="1550"/>
              <a:ext cx="8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Y=DAE</a:t>
              </a:r>
              <a:endParaRPr lang="th-TH" sz="1800" dirty="0">
                <a:cs typeface="Angsana New" pitchFamily="18" charset="-34"/>
              </a:endParaRPr>
            </a:p>
          </p:txBody>
        </p:sp>
      </p:grpSp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2036763" y="3172647"/>
            <a:ext cx="4876800" cy="1143000"/>
            <a:chOff x="1296" y="2208"/>
            <a:chExt cx="2976" cy="576"/>
          </a:xfrm>
        </p:grpSpPr>
        <p:sp>
          <p:nvSpPr>
            <p:cNvPr id="189466" name="Text Box 26"/>
            <p:cNvSpPr txBox="1">
              <a:spLocks noChangeArrowheads="1"/>
            </p:cNvSpPr>
            <p:nvPr/>
          </p:nvSpPr>
          <p:spPr bwMode="auto">
            <a:xfrm>
              <a:off x="3744" y="2208"/>
              <a:ext cx="5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DAE</a:t>
              </a:r>
              <a:endParaRPr lang="th-TH" sz="1800">
                <a:cs typeface="Angsana New" pitchFamily="18" charset="-34"/>
              </a:endParaRPr>
            </a:p>
          </p:txBody>
        </p:sp>
        <p:sp>
          <p:nvSpPr>
            <p:cNvPr id="189465" name="Line 25"/>
            <p:cNvSpPr>
              <a:spLocks noChangeShapeType="1"/>
            </p:cNvSpPr>
            <p:nvPr/>
          </p:nvSpPr>
          <p:spPr bwMode="auto">
            <a:xfrm flipV="1">
              <a:off x="1296" y="2352"/>
              <a:ext cx="2400" cy="432"/>
            </a:xfrm>
            <a:prstGeom prst="line">
              <a:avLst/>
            </a:prstGeom>
            <a:noFill/>
            <a:ln w="222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3806824" y="3897838"/>
            <a:ext cx="533400" cy="2131323"/>
            <a:chOff x="2526" y="2544"/>
            <a:chExt cx="336" cy="1233"/>
          </a:xfrm>
        </p:grpSpPr>
        <p:sp>
          <p:nvSpPr>
            <p:cNvPr id="189468" name="Line 28"/>
            <p:cNvSpPr>
              <a:spLocks noChangeShapeType="1"/>
            </p:cNvSpPr>
            <p:nvPr/>
          </p:nvSpPr>
          <p:spPr bwMode="auto">
            <a:xfrm>
              <a:off x="2640" y="2544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9" name="Text Box 29"/>
            <p:cNvSpPr txBox="1">
              <a:spLocks noChangeArrowheads="1"/>
            </p:cNvSpPr>
            <p:nvPr/>
          </p:nvSpPr>
          <p:spPr bwMode="auto">
            <a:xfrm>
              <a:off x="2526" y="3546"/>
              <a:ext cx="3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cs typeface="Angsana New" pitchFamily="18" charset="-34"/>
                </a:rPr>
                <a:t>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783780" y="3523489"/>
            <a:ext cx="304800" cy="392113"/>
            <a:chOff x="2488" y="2297"/>
            <a:chExt cx="192" cy="247"/>
          </a:xfrm>
        </p:grpSpPr>
        <p:sp>
          <p:nvSpPr>
            <p:cNvPr id="189453" name="Text Box 13"/>
            <p:cNvSpPr txBox="1">
              <a:spLocks noChangeArrowheads="1"/>
            </p:cNvSpPr>
            <p:nvPr/>
          </p:nvSpPr>
          <p:spPr bwMode="auto">
            <a:xfrm>
              <a:off x="2488" y="2297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e</a:t>
              </a:r>
              <a:endParaRPr lang="th-TH" sz="1800" dirty="0">
                <a:cs typeface="Angsana New" pitchFamily="18" charset="-34"/>
              </a:endParaRPr>
            </a:p>
          </p:txBody>
        </p:sp>
        <p:sp>
          <p:nvSpPr>
            <p:cNvPr id="189452" name="Oval 12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9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50" grpId="0"/>
      <p:bldP spid="18945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20180D1B-738F-453D-958E-7D0D436134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0104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>
                <a:cs typeface="Angsana New" pitchFamily="18" charset="-34"/>
              </a:rPr>
              <a:t>Equilibrium in Money Market 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13315" name="Rectangle 4">
            <a:extLst>
              <a:ext uri="{FF2B5EF4-FFF2-40B4-BE49-F238E27FC236}">
                <a16:creationId xmlns:a16="http://schemas.microsoft.com/office/drawing/2014/main" id="{F2245227-D5DB-497E-9858-B87B28F4E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8725" name="Text Box 5">
            <a:extLst>
              <a:ext uri="{FF2B5EF4-FFF2-40B4-BE49-F238E27FC236}">
                <a16:creationId xmlns:a16="http://schemas.microsoft.com/office/drawing/2014/main" id="{2D2E65B4-7F49-4075-8DA3-B68EBE4B9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524000"/>
            <a:ext cx="6477000" cy="461963"/>
          </a:xfrm>
          <a:prstGeom prst="rect">
            <a:avLst/>
          </a:prstGeom>
          <a:solidFill>
            <a:srgbClr val="99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>
                <a:solidFill>
                  <a:srgbClr val="006666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2400">
                <a:solidFill>
                  <a:srgbClr val="006666"/>
                </a:solidFill>
                <a:cs typeface="Angsana New" panose="02020603050405020304" pitchFamily="18" charset="-34"/>
              </a:rPr>
              <a:t>Money supply  = Money demand</a:t>
            </a:r>
          </a:p>
        </p:txBody>
      </p:sp>
      <p:sp>
        <p:nvSpPr>
          <p:cNvPr id="158728" name="Line 8">
            <a:extLst>
              <a:ext uri="{FF2B5EF4-FFF2-40B4-BE49-F238E27FC236}">
                <a16:creationId xmlns:a16="http://schemas.microsoft.com/office/drawing/2014/main" id="{6D45CFCE-5DA6-4545-ABA8-8BB8034866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0" name="Line 10">
            <a:extLst>
              <a:ext uri="{FF2B5EF4-FFF2-40B4-BE49-F238E27FC236}">
                <a16:creationId xmlns:a16="http://schemas.microsoft.com/office/drawing/2014/main" id="{506AADCB-6E9F-468F-A671-756BB02A756A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2209800"/>
            <a:ext cx="0" cy="3048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1" name="Line 11">
            <a:extLst>
              <a:ext uri="{FF2B5EF4-FFF2-40B4-BE49-F238E27FC236}">
                <a16:creationId xmlns:a16="http://schemas.microsoft.com/office/drawing/2014/main" id="{638BFEB9-1B0E-472A-9E0A-4A5E5E0038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525780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Text Box 13">
            <a:extLst>
              <a:ext uri="{FF2B5EF4-FFF2-40B4-BE49-F238E27FC236}">
                <a16:creationId xmlns:a16="http://schemas.microsoft.com/office/drawing/2014/main" id="{FAC76BB2-D8D3-40ED-BC1D-B9218A4ED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648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8000">
            <a:spAutoFit/>
          </a:bodyPr>
          <a:lstStyle/>
          <a:p>
            <a:pPr eaLnBrk="1" hangingPunct="1">
              <a:defRPr/>
            </a:pPr>
            <a:r>
              <a:rPr lang="en-US" sz="2400" dirty="0" err="1">
                <a:solidFill>
                  <a:schemeClr val="accent4"/>
                </a:solidFill>
                <a:cs typeface="Angsana New" pitchFamily="18" charset="-34"/>
              </a:rPr>
              <a:t>M</a:t>
            </a:r>
            <a:r>
              <a:rPr lang="en-US" sz="2400" baseline="30000" dirty="0" err="1">
                <a:solidFill>
                  <a:schemeClr val="accent4"/>
                </a:solidFill>
                <a:cs typeface="Angsana New" pitchFamily="18" charset="-34"/>
              </a:rPr>
              <a:t>d</a:t>
            </a:r>
            <a:endParaRPr lang="en-US" sz="2400" dirty="0">
              <a:solidFill>
                <a:schemeClr val="accent4"/>
              </a:solidFill>
              <a:cs typeface="Angsana New" pitchFamily="18" charset="-34"/>
            </a:endParaRPr>
          </a:p>
        </p:txBody>
      </p:sp>
      <p:sp>
        <p:nvSpPr>
          <p:cNvPr id="158734" name="Text Box 14">
            <a:extLst>
              <a:ext uri="{FF2B5EF4-FFF2-40B4-BE49-F238E27FC236}">
                <a16:creationId xmlns:a16="http://schemas.microsoft.com/office/drawing/2014/main" id="{76924980-115B-478D-8B2C-EC3092A65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4953000"/>
            <a:ext cx="609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M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5" name="Text Box 15">
            <a:extLst>
              <a:ext uri="{FF2B5EF4-FFF2-40B4-BE49-F238E27FC236}">
                <a16:creationId xmlns:a16="http://schemas.microsoft.com/office/drawing/2014/main" id="{FAF990FC-510A-4F4B-BEDD-606F76775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2578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 sz="2400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36" name="Text Box 16">
            <a:extLst>
              <a:ext uri="{FF2B5EF4-FFF2-40B4-BE49-F238E27FC236}">
                <a16:creationId xmlns:a16="http://schemas.microsoft.com/office/drawing/2014/main" id="{816AF031-828F-4E53-8934-5C5D7FF76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676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accent4"/>
                </a:solidFill>
                <a:latin typeface="Arial" charset="0"/>
                <a:cs typeface="Angsana New" pitchFamily="18" charset="-34"/>
              </a:rPr>
              <a:t>M</a:t>
            </a:r>
            <a:r>
              <a:rPr lang="en-US" sz="2400" baseline="30000" dirty="0">
                <a:solidFill>
                  <a:schemeClr val="accent4"/>
                </a:solidFill>
                <a:latin typeface="Arial" charset="0"/>
                <a:cs typeface="Angsana New" pitchFamily="18" charset="-34"/>
              </a:rPr>
              <a:t>s</a:t>
            </a:r>
            <a:endParaRPr lang="en-US" sz="2400" dirty="0">
              <a:solidFill>
                <a:schemeClr val="accent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7" name="Text Box 17">
            <a:extLst>
              <a:ext uri="{FF2B5EF4-FFF2-40B4-BE49-F238E27FC236}">
                <a16:creationId xmlns:a16="http://schemas.microsoft.com/office/drawing/2014/main" id="{78988E10-B5E0-4D8F-AABF-D5A1FFF8F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910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1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8" name="Text Box 18">
            <a:extLst>
              <a:ext uri="{FF2B5EF4-FFF2-40B4-BE49-F238E27FC236}">
                <a16:creationId xmlns:a16="http://schemas.microsoft.com/office/drawing/2014/main" id="{A6FF5FAE-4654-44DF-9EF0-B889D22BC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524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 err="1">
                <a:solidFill>
                  <a:schemeClr val="tx1"/>
                </a:solidFill>
                <a:latin typeface="Arial" charset="0"/>
                <a:cs typeface="Angsana New" pitchFamily="18" charset="-34"/>
              </a:rPr>
              <a:t>r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39" name="Line 19">
            <a:extLst>
              <a:ext uri="{FF2B5EF4-FFF2-40B4-BE49-F238E27FC236}">
                <a16:creationId xmlns:a16="http://schemas.microsoft.com/office/drawing/2014/main" id="{5C23886A-AE8E-4D36-B481-4CCE659B42D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39624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0" name="Line 20">
            <a:extLst>
              <a:ext uri="{FF2B5EF4-FFF2-40B4-BE49-F238E27FC236}">
                <a16:creationId xmlns:a16="http://schemas.microsoft.com/office/drawing/2014/main" id="{E69AA2A5-81EF-4545-924B-544C6A78E5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34290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1" name="Line 21">
            <a:extLst>
              <a:ext uri="{FF2B5EF4-FFF2-40B4-BE49-F238E27FC236}">
                <a16:creationId xmlns:a16="http://schemas.microsoft.com/office/drawing/2014/main" id="{ABB10132-A52F-47D0-86A4-13484E9C3CB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3400" y="4495800"/>
            <a:ext cx="2133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8742" name="Text Box 22">
            <a:extLst>
              <a:ext uri="{FF2B5EF4-FFF2-40B4-BE49-F238E27FC236}">
                <a16:creationId xmlns:a16="http://schemas.microsoft.com/office/drawing/2014/main" id="{6485B76B-3E81-403F-99AA-4DB62CFEC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576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43" name="Text Box 23">
            <a:extLst>
              <a:ext uri="{FF2B5EF4-FFF2-40B4-BE49-F238E27FC236}">
                <a16:creationId xmlns:a16="http://schemas.microsoft.com/office/drawing/2014/main" id="{A916DBA3-0762-4DD9-8A0C-40A56E88F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80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r</a:t>
            </a:r>
            <a:r>
              <a:rPr lang="en-US" sz="2400" baseline="-25000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2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8747" name="Text Box 27">
            <a:extLst>
              <a:ext uri="{FF2B5EF4-FFF2-40B4-BE49-F238E27FC236}">
                <a16:creationId xmlns:a16="http://schemas.microsoft.com/office/drawing/2014/main" id="{E49A30DD-61D8-42F1-A406-85F0D1574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438400"/>
            <a:ext cx="1752600" cy="519113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dirty="0" err="1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30000" dirty="0" err="1">
                <a:solidFill>
                  <a:srgbClr val="CC0000"/>
                </a:solidFill>
                <a:cs typeface="Angsana New" panose="02020603050405020304" pitchFamily="18" charset="-34"/>
              </a:rPr>
              <a:t>s</a:t>
            </a:r>
            <a:r>
              <a:rPr lang="en-US" altLang="en-US" dirty="0">
                <a:solidFill>
                  <a:srgbClr val="CC0000"/>
                </a:solidFill>
                <a:cs typeface="Angsana New" panose="02020603050405020304" pitchFamily="18" charset="-34"/>
              </a:rPr>
              <a:t> = M</a:t>
            </a:r>
            <a:r>
              <a:rPr lang="en-US" altLang="en-US" baseline="30000" dirty="0">
                <a:solidFill>
                  <a:srgbClr val="CC0000"/>
                </a:solidFill>
                <a:cs typeface="Angsana New" panose="02020603050405020304" pitchFamily="18" charset="-34"/>
              </a:rPr>
              <a:t>d</a:t>
            </a:r>
            <a:endParaRPr lang="en-US" altLang="en-US" dirty="0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48" name="AutoShape 28">
            <a:extLst>
              <a:ext uri="{FF2B5EF4-FFF2-40B4-BE49-F238E27FC236}">
                <a16:creationId xmlns:a16="http://schemas.microsoft.com/office/drawing/2014/main" id="{632E0E66-8EE7-4846-9A0B-7B0E9DE98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5908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en-US">
              <a:solidFill>
                <a:srgbClr val="996600"/>
              </a:solidFill>
            </a:endParaRPr>
          </a:p>
        </p:txBody>
      </p:sp>
      <p:sp>
        <p:nvSpPr>
          <p:cNvPr id="158749" name="Text Box 29">
            <a:extLst>
              <a:ext uri="{FF2B5EF4-FFF2-40B4-BE49-F238E27FC236}">
                <a16:creationId xmlns:a16="http://schemas.microsoft.com/office/drawing/2014/main" id="{D3E1368A-5FED-4F4B-ADAB-DC3586753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3276600"/>
            <a:ext cx="3733800" cy="579438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Equil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m </a:t>
            </a: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interest rate</a:t>
            </a:r>
            <a:r>
              <a:rPr lang="en-US" altLang="en-US" sz="3200" baseline="300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=</a:t>
            </a:r>
            <a:r>
              <a:rPr lang="th-TH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r</a:t>
            </a:r>
            <a:r>
              <a:rPr lang="en-US" altLang="en-US" baseline="-25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50" name="Text Box 30">
            <a:extLst>
              <a:ext uri="{FF2B5EF4-FFF2-40B4-BE49-F238E27FC236}">
                <a16:creationId xmlns:a16="http://schemas.microsoft.com/office/drawing/2014/main" id="{8303123E-D54F-4168-BB0B-23139AC73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438400"/>
            <a:ext cx="3352800" cy="584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18000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Equil</a:t>
            </a:r>
            <a:r>
              <a:rPr lang="en-US" altLang="en-US" sz="2400" baseline="30000">
                <a:solidFill>
                  <a:srgbClr val="CC0000"/>
                </a:solidFill>
                <a:cs typeface="Angsana New" panose="02020603050405020304" pitchFamily="18" charset="-34"/>
              </a:rPr>
              <a:t>m </a:t>
            </a:r>
            <a:r>
              <a:rPr lang="en-US" altLang="en-US" sz="2400">
                <a:solidFill>
                  <a:srgbClr val="CC0000"/>
                </a:solidFill>
                <a:cs typeface="Angsana New" panose="02020603050405020304" pitchFamily="18" charset="-34"/>
              </a:rPr>
              <a:t>money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 =</a:t>
            </a:r>
            <a:r>
              <a:rPr lang="th-TH" altLang="en-US" sz="3200">
                <a:solidFill>
                  <a:srgbClr val="CC0000"/>
                </a:solidFill>
                <a:cs typeface="Angsana New" panose="02020603050405020304" pitchFamily="18" charset="-34"/>
              </a:rPr>
              <a:t> </a:t>
            </a:r>
            <a:r>
              <a:rPr lang="en-US" altLang="en-US">
                <a:solidFill>
                  <a:srgbClr val="CC0000"/>
                </a:solidFill>
                <a:cs typeface="Angsana New" panose="02020603050405020304" pitchFamily="18" charset="-34"/>
              </a:rPr>
              <a:t>M</a:t>
            </a:r>
            <a:r>
              <a:rPr lang="en-US" altLang="en-US" baseline="-25000">
                <a:solidFill>
                  <a:srgbClr val="CC0000"/>
                </a:solidFill>
                <a:cs typeface="Angsana New" panose="02020603050405020304" pitchFamily="18" charset="-34"/>
              </a:rPr>
              <a:t>E</a:t>
            </a:r>
            <a:endParaRPr lang="en-US" altLang="en-US">
              <a:solidFill>
                <a:srgbClr val="CC0000"/>
              </a:solidFill>
              <a:cs typeface="Angsana New" panose="02020603050405020304" pitchFamily="18" charset="-34"/>
            </a:endParaRPr>
          </a:p>
        </p:txBody>
      </p:sp>
      <p:sp>
        <p:nvSpPr>
          <p:cNvPr id="158751" name="Line 31">
            <a:extLst>
              <a:ext uri="{FF2B5EF4-FFF2-40B4-BE49-F238E27FC236}">
                <a16:creationId xmlns:a16="http://schemas.microsoft.com/office/drawing/2014/main" id="{B9A767CA-5324-4066-A802-8D9D3ACE9F67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2971800"/>
            <a:ext cx="2362200" cy="1905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4000" rIns="18000">
            <a:spAutoFit/>
          </a:bodyPr>
          <a:lstStyle/>
          <a:p>
            <a:endParaRPr lang="en-US"/>
          </a:p>
        </p:txBody>
      </p:sp>
      <p:sp>
        <p:nvSpPr>
          <p:cNvPr id="13336" name="Slide Number Placeholder 25">
            <a:extLst>
              <a:ext uri="{FF2B5EF4-FFF2-40B4-BE49-F238E27FC236}">
                <a16:creationId xmlns:a16="http://schemas.microsoft.com/office/drawing/2014/main" id="{66B1BB72-9E4D-426E-B61B-6E05560308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2BF0CDB8-55ED-42B5-8048-11336EBCEB15}" type="slidenum">
              <a:rPr lang="en-US" altLang="en-US" sz="1400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55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27" name="Text Box 17">
            <a:extLst>
              <a:ext uri="{FF2B5EF4-FFF2-40B4-BE49-F238E27FC236}">
                <a16:creationId xmlns:a16="http://schemas.microsoft.com/office/drawing/2014/main" id="{9FB9CEDE-5507-4082-B4D3-4E2B5B10D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657600"/>
            <a:ext cx="45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cs typeface="Angsana New" pitchFamily="18" charset="-34"/>
              </a:rPr>
              <a:t>e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8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8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58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5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58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58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5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5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58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5" grpId="0" animBg="1"/>
      <p:bldP spid="158733" grpId="0"/>
      <p:bldP spid="158735" grpId="0"/>
      <p:bldP spid="158737" grpId="0"/>
      <p:bldP spid="158742" grpId="0"/>
      <p:bldP spid="158743" grpId="0"/>
      <p:bldP spid="158747" grpId="0" animBg="1"/>
      <p:bldP spid="158748" grpId="0" animBg="1"/>
      <p:bldP spid="158749" grpId="0" animBg="1"/>
      <p:bldP spid="158750" grpId="0" animBg="1"/>
      <p:bldP spid="27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11861</TotalTime>
  <Words>2754</Words>
  <Application>Microsoft Office PowerPoint</Application>
  <PresentationFormat>On-screen Show (4:3)</PresentationFormat>
  <Paragraphs>1100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6" baseType="lpstr">
      <vt:lpstr>Batang</vt:lpstr>
      <vt:lpstr>NSimSun</vt:lpstr>
      <vt:lpstr>Angsana New</vt:lpstr>
      <vt:lpstr>Arial</vt:lpstr>
      <vt:lpstr>CopprplGoth Bd BT</vt:lpstr>
      <vt:lpstr>Cordia New</vt:lpstr>
      <vt:lpstr>Symbol</vt:lpstr>
      <vt:lpstr>Times New Roman</vt:lpstr>
      <vt:lpstr>Verdana</vt:lpstr>
      <vt:lpstr>Wingdings</vt:lpstr>
      <vt:lpstr>Default Design</vt:lpstr>
      <vt:lpstr>The AD – AS Model and Inflation</vt:lpstr>
      <vt:lpstr>Aggregate Demand</vt:lpstr>
      <vt:lpstr>Equilibrium in good market</vt:lpstr>
      <vt:lpstr>Equilibrium in money market</vt:lpstr>
      <vt:lpstr>8.1.1 The derivation of  AD from IS-LM model</vt:lpstr>
      <vt:lpstr>8.1.1 The derivation of  AD from IS-LM model</vt:lpstr>
      <vt:lpstr>8.1.2 move along AD curve</vt:lpstr>
      <vt:lpstr>8.1.3 Shift of AD curve</vt:lpstr>
      <vt:lpstr>8.1.3 Shift of AD curve</vt:lpstr>
      <vt:lpstr>8.1.3 Shift of AD curve</vt:lpstr>
      <vt:lpstr>8.2 Aggregate Supply (AS)</vt:lpstr>
      <vt:lpstr>8.2.1 Short Run AS  SRAS)</vt:lpstr>
      <vt:lpstr>8.2.1 Short Run AS  SRAS)</vt:lpstr>
      <vt:lpstr>Mixed school SRAS, and its’ increasing slope</vt:lpstr>
      <vt:lpstr>8.2.2 Long Run AS, LRAS)</vt:lpstr>
      <vt:lpstr>8.2.2 Long Run AS, LRAS</vt:lpstr>
      <vt:lpstr>Long Run AS, LRAS</vt:lpstr>
      <vt:lpstr>Combine Short Run and Long Run Aggregate Supply</vt:lpstr>
      <vt:lpstr>8.2.3 Move Along and Shift of AS</vt:lpstr>
      <vt:lpstr>Shift of AS curve</vt:lpstr>
      <vt:lpstr>8.2.3 Move Along and Shift of AS curve</vt:lpstr>
      <vt:lpstr>Shift of AS curve</vt:lpstr>
      <vt:lpstr>8.3 Equilibrium and changes in equilibrium</vt:lpstr>
      <vt:lpstr>8.3.2 Changes in equilibrium</vt:lpstr>
      <vt:lpstr>Situation where P↑, Y↓</vt:lpstr>
      <vt:lpstr>8.3.2 Changes in equilibrium</vt:lpstr>
      <vt:lpstr>Results of Solving problem of gross output (Y) The case when AS shift</vt:lpstr>
      <vt:lpstr>Results of Solving problem of overall price (P) The case when AS shift</vt:lpstr>
      <vt:lpstr>8.4 The analysis of fiscal policy and monetary policy using AD-AS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Slope of SRAS and effects from AD shocks</vt:lpstr>
      <vt:lpstr>The analysis of fiscal policy</vt:lpstr>
      <vt:lpstr>Expansionary fiscal policy: G↑, T↓</vt:lpstr>
      <vt:lpstr>Expansionary fiscal policy: G↑, T↓</vt:lpstr>
      <vt:lpstr>The analysis of monetary policy</vt:lpstr>
      <vt:lpstr>Expansionary monetary policy</vt:lpstr>
      <vt:lpstr>Expansionary monetary policy</vt:lpstr>
      <vt:lpstr>8.5 Inflation</vt:lpstr>
      <vt:lpstr>8.5 Inflation</vt:lpstr>
      <vt:lpstr>(1) Demand-pull inflation</vt:lpstr>
      <vt:lpstr>(1) Demand-pull inflation</vt:lpstr>
      <vt:lpstr>(2) Cost-push inflation</vt:lpstr>
      <vt:lpstr>PowerPoint Presentation</vt:lpstr>
      <vt:lpstr>7.6 Phillips Curve (PC)</vt:lpstr>
      <vt:lpstr>Short-run Phillips Curve (SRPC)</vt:lpstr>
      <vt:lpstr>Long-run Phillips Curve (LRPC)</vt:lpstr>
      <vt:lpstr>Transition from short run to long run</vt:lpstr>
      <vt:lpstr>LR adjustment</vt:lpstr>
      <vt:lpstr>Equilibrium in good market, Y = DAE approach</vt:lpstr>
      <vt:lpstr>Equilibrium in Money Market 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 Sukpanich</cp:lastModifiedBy>
  <cp:revision>261</cp:revision>
  <dcterms:created xsi:type="dcterms:W3CDTF">2001-01-09T19:01:00Z</dcterms:created>
  <dcterms:modified xsi:type="dcterms:W3CDTF">2021-11-10T09:02:07Z</dcterms:modified>
</cp:coreProperties>
</file>