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3" r:id="rId4"/>
    <p:sldId id="257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07B19-A57B-4B09-A787-5D377945AD4F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408EA-A273-445B-96DD-FFC5B16EA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89D1E291-F6B5-4AA2-AB8B-DAB4BE6FEB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B5DF5421-7BDA-4CA5-854B-37E42CD428A5}" type="slidenum">
              <a:rPr lang="en-US" altLang="en-US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2BF73190-644F-41E0-9BDD-8DF0EF712B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A3EDE57D-5483-43C7-9297-40DC5505E0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5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67AEB40D-AFD3-4F6D-9A23-7724D65BC9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034564AA-16F6-4C3E-A297-DE50D24679AC}" type="slidenum">
              <a:rPr lang="en-US" altLang="en-US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9511DC1E-D6D8-4063-9C76-96CD42DD13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9E0FEF44-6A6B-469D-B27E-B7C8C2A9B5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4142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8FD90217-E5E9-48D0-8CDD-EBD818C6B4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CBD6933E-7D78-43F3-9964-3CFB77249F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6BBD514B-EE19-415E-B9F8-4E20F178B9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30903-FC3F-4882-9650-27C122AB15DB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03966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machine in a field&#10;&#10;Description generated with high confidence">
            <a:extLst>
              <a:ext uri="{FF2B5EF4-FFF2-40B4-BE49-F238E27FC236}">
                <a16:creationId xmlns:a16="http://schemas.microsoft.com/office/drawing/2014/main" id="{79227DE9-86A0-45FC-8021-FA8E68C1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66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19" y="4903942"/>
            <a:ext cx="8666922" cy="178435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2000" dirty="0">
                <a:latin typeface="+mn-lt"/>
              </a:rPr>
              <a:t>EE390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Economics of Agricultural and Rural Development </a:t>
            </a:r>
            <a:br>
              <a:rPr lang="en-US" sz="2000" dirty="0">
                <a:latin typeface="+mn-lt"/>
              </a:rPr>
            </a:br>
            <a:r>
              <a:rPr lang="en-US" sz="2000">
                <a:latin typeface="+mn-lt"/>
              </a:rPr>
              <a:t>Lecture 5: </a:t>
            </a:r>
            <a:r>
              <a:rPr lang="en-US" sz="2000" dirty="0">
                <a:latin typeface="+mn-lt"/>
              </a:rPr>
              <a:t>Supply Chain and Elasticities</a:t>
            </a:r>
            <a:br>
              <a:rPr lang="en-US" sz="2000" dirty="0">
                <a:latin typeface="+mn-lt"/>
              </a:rPr>
            </a:br>
            <a:br>
              <a:rPr lang="en-US" sz="2000" dirty="0">
                <a:latin typeface="+mn-lt"/>
              </a:rPr>
            </a:br>
            <a:br>
              <a:rPr lang="en-US" sz="2400" dirty="0"/>
            </a:br>
            <a:endParaRPr lang="en-US" sz="24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1600" dirty="0"/>
              <a:t>Kiatanantha Lounkaew</a:t>
            </a:r>
          </a:p>
          <a:p>
            <a:pPr algn="l"/>
            <a:r>
              <a:rPr lang="en-US" sz="1600" u="sng" dirty="0">
                <a:hlinkClick r:id="rId3"/>
              </a:rPr>
              <a:t>Email: klounkaew@econ.tu.ac.th</a:t>
            </a:r>
            <a:endParaRPr lang="en-US" sz="1600" u="sng" dirty="0"/>
          </a:p>
          <a:p>
            <a:pPr algn="l"/>
            <a:r>
              <a:rPr lang="en-US" sz="1600" dirty="0"/>
              <a:t>Line: </a:t>
            </a:r>
            <a:r>
              <a:rPr lang="en-US" sz="1600" dirty="0" err="1"/>
              <a:t>k_lounkaew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731FE-5F14-403D-AC98-D2E8B7214504}"/>
              </a:ext>
            </a:extLst>
          </p:cNvPr>
          <p:cNvSpPr/>
          <p:nvPr/>
        </p:nvSpPr>
        <p:spPr>
          <a:xfrm>
            <a:off x="132519" y="6580991"/>
            <a:ext cx="112155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https://www.hexagongeospatial.com/industries/natural-resources/agriculture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76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636B2665-B81A-447B-ACD8-F95C345CB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34023"/>
            <a:ext cx="10905066" cy="258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2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5A8CA-7A8B-42A6-8575-36719EA5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6A7F6-B819-4C05-BFFF-5A77793F4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2BB24D-DA8B-4BE4-947D-F2DBF90DC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369" y="0"/>
            <a:ext cx="8449791" cy="6337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F19285-F8DB-4A2F-97AF-776598202BAF}"/>
              </a:ext>
            </a:extLst>
          </p:cNvPr>
          <p:cNvSpPr txBox="1"/>
          <p:nvPr/>
        </p:nvSpPr>
        <p:spPr>
          <a:xfrm>
            <a:off x="239151" y="6492875"/>
            <a:ext cx="4107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</a:t>
            </a:r>
            <a:r>
              <a:rPr lang="en-US" dirty="0" err="1"/>
              <a:t>Surachai</a:t>
            </a:r>
            <a:r>
              <a:rPr lang="en-US" dirty="0"/>
              <a:t> </a:t>
            </a:r>
            <a:r>
              <a:rPr lang="en-US" dirty="0" err="1"/>
              <a:t>Koomsin</a:t>
            </a:r>
            <a:r>
              <a:rPr lang="en-US" dirty="0"/>
              <a:t> (2011)</a:t>
            </a:r>
          </a:p>
        </p:txBody>
      </p:sp>
    </p:spTree>
    <p:extLst>
      <p:ext uri="{BB962C8B-B14F-4D97-AF65-F5344CB8AC3E}">
        <p14:creationId xmlns:p14="http://schemas.microsoft.com/office/powerpoint/2010/main" val="74066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6C39F5-6DA7-485F-815A-E244D2AA84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799" y="1524880"/>
            <a:ext cx="4858571" cy="4485502"/>
          </a:xfrm>
          <a:prstGeom prst="rect">
            <a:avLst/>
          </a:prstGeom>
        </p:spPr>
      </p:pic>
      <p:sp>
        <p:nvSpPr>
          <p:cNvPr id="12290" name="Rectangle 2">
            <a:extLst>
              <a:ext uri="{FF2B5EF4-FFF2-40B4-BE49-F238E27FC236}">
                <a16:creationId xmlns:a16="http://schemas.microsoft.com/office/drawing/2014/main" id="{F4776443-C19A-4BDE-AFC2-1ED0485CD1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1021" y="541361"/>
            <a:ext cx="79248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Income Elasticities of Sub-Saharan Africa</a:t>
            </a:r>
          </a:p>
        </p:txBody>
      </p:sp>
      <p:graphicFrame>
        <p:nvGraphicFramePr>
          <p:cNvPr id="12363" name="Group 75">
            <a:extLst>
              <a:ext uri="{FF2B5EF4-FFF2-40B4-BE49-F238E27FC236}">
                <a16:creationId xmlns:a16="http://schemas.microsoft.com/office/drawing/2014/main" id="{480C0087-FCF6-49E1-977B-E4CC9DF65AD1}"/>
              </a:ext>
            </a:extLst>
          </p:cNvPr>
          <p:cNvGraphicFramePr>
            <a:graphicFrameLocks noGrp="1"/>
          </p:cNvGraphicFramePr>
          <p:nvPr>
            <p:ph type="tbl" idx="1"/>
            <p:extLst/>
          </p:nvPr>
        </p:nvGraphicFramePr>
        <p:xfrm>
          <a:off x="868339" y="1895582"/>
          <a:ext cx="6934200" cy="4114800"/>
        </p:xfrm>
        <a:graphic>
          <a:graphicData uri="http://schemas.openxmlformats.org/drawingml/2006/table">
            <a:tbl>
              <a:tblPr/>
              <a:tblGrid>
                <a:gridCol w="346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Wheat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.92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Rice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.93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Maize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.46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Millet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.15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Roots &amp; tubers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-.04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Pulses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-.14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 Box 60">
            <a:extLst>
              <a:ext uri="{FF2B5EF4-FFF2-40B4-BE49-F238E27FC236}">
                <a16:creationId xmlns:a16="http://schemas.microsoft.com/office/drawing/2014/main" id="{ACCEFFCE-A116-41BE-B20B-3AD3C623C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2" y="6550223"/>
            <a:ext cx="103366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Source:  Norton,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Alwang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and Masters (2010): Economics of Agricultural Development: World Food Systems and Resource Use</a:t>
            </a:r>
            <a:endParaRPr 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280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29" name="Group 93">
            <a:extLst>
              <a:ext uri="{FF2B5EF4-FFF2-40B4-BE49-F238E27FC236}">
                <a16:creationId xmlns:a16="http://schemas.microsoft.com/office/drawing/2014/main" id="{368472A1-17DC-43F5-A25C-B7BB248515A2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645142606"/>
              </p:ext>
            </p:extLst>
          </p:nvPr>
        </p:nvGraphicFramePr>
        <p:xfrm>
          <a:off x="2343150" y="2007705"/>
          <a:ext cx="7505700" cy="3352801"/>
        </p:xfrm>
        <a:graphic>
          <a:graphicData uri="http://schemas.openxmlformats.org/drawingml/2006/table">
            <a:tbl>
              <a:tblPr/>
              <a:tblGrid>
                <a:gridCol w="1876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6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6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Cereals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Beef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Milk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Thailand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0.06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0.80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0.80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319795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Malaysia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0.14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0.49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0.57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783910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Brazil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0.15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0.58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0.45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Nigeria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0.17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1.20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1.20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 Box 60">
            <a:extLst>
              <a:ext uri="{FF2B5EF4-FFF2-40B4-BE49-F238E27FC236}">
                <a16:creationId xmlns:a16="http://schemas.microsoft.com/office/drawing/2014/main" id="{B11F1C60-FDEE-481E-B858-3EB33798D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2" y="6550223"/>
            <a:ext cx="103366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Source:  Norton,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Alwang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and Masters (2010): Economics of Agricultural Development: World Food Systems and Resource Use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B85A388-4A94-46C1-9BCC-D392C412FB64}"/>
              </a:ext>
            </a:extLst>
          </p:cNvPr>
          <p:cNvSpPr txBox="1">
            <a:spLocks noChangeArrowheads="1"/>
          </p:cNvSpPr>
          <p:nvPr/>
        </p:nvSpPr>
        <p:spPr>
          <a:xfrm>
            <a:off x="1069075" y="577753"/>
            <a:ext cx="11122925" cy="1139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4000" b="1" dirty="0">
                <a:solidFill>
                  <a:schemeClr val="folHlink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Why do these elasticities differ?</a:t>
            </a:r>
            <a:endParaRPr lang="en-US" sz="4000" b="1" dirty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60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C2C1E1-9791-47C9-B6A3-2BD002CBC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th-TH" sz="3200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ตัวอย่างของความยืดหยุ่นของอุปสงค์ที่มีต่อราคาของตัวสินค้า</a:t>
            </a:r>
            <a:endParaRPr lang="en-US" sz="3200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995EE9-5D05-4B9F-86AA-0FA514EDF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0336" y="1620699"/>
            <a:ext cx="6503935" cy="5142926"/>
          </a:xfrm>
          <a:prstGeom prst="rect">
            <a:avLst/>
          </a:prstGeom>
        </p:spPr>
      </p:pic>
      <p:sp>
        <p:nvSpPr>
          <p:cNvPr id="10" name="Text Box 60">
            <a:extLst>
              <a:ext uri="{FF2B5EF4-FFF2-40B4-BE49-F238E27FC236}">
                <a16:creationId xmlns:a16="http://schemas.microsoft.com/office/drawing/2014/main" id="{36314BBE-BE6A-4164-8521-39AFAA59D9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2" y="6550223"/>
            <a:ext cx="103366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Source:  Sands, Jones and Marshall (2014): Global Drivers of Agricultural Demand and Supply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3CFA72-AA00-4D1B-ACC2-977833DE1B37}"/>
              </a:ext>
            </a:extLst>
          </p:cNvPr>
          <p:cNvSpPr txBox="1"/>
          <p:nvPr/>
        </p:nvSpPr>
        <p:spPr>
          <a:xfrm>
            <a:off x="2239617" y="643467"/>
            <a:ext cx="69573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International Comparison of Price Elasticities</a:t>
            </a:r>
          </a:p>
        </p:txBody>
      </p:sp>
    </p:spTree>
    <p:extLst>
      <p:ext uri="{BB962C8B-B14F-4D97-AF65-F5344CB8AC3E}">
        <p14:creationId xmlns:p14="http://schemas.microsoft.com/office/powerpoint/2010/main" val="3711766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79486C2-6439-4059-9EF4-2CD0C6D56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954" y="1528923"/>
            <a:ext cx="6625038" cy="518277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FC2C1E1-9791-47C9-B6A3-2BD002CBC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th-TH" sz="3200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ตัวอย่างของความยืดหยุ่นของอุปสงค์ที่มีต่อการเปลี่ยนแปลงของรายได้</a:t>
            </a:r>
            <a:endParaRPr lang="en-US" sz="3200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5" name="Text Box 60">
            <a:extLst>
              <a:ext uri="{FF2B5EF4-FFF2-40B4-BE49-F238E27FC236}">
                <a16:creationId xmlns:a16="http://schemas.microsoft.com/office/drawing/2014/main" id="{D9BB0965-CA4E-404D-A48E-C3C65E8B6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2" y="6550223"/>
            <a:ext cx="103366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Source:  Sands, Jones and Marshall (2014): Global Drivers of Agricultural Demand and Supply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E1A796-5ABD-4678-A89F-09D47ABC16BD}"/>
              </a:ext>
            </a:extLst>
          </p:cNvPr>
          <p:cNvSpPr txBox="1"/>
          <p:nvPr/>
        </p:nvSpPr>
        <p:spPr>
          <a:xfrm>
            <a:off x="2239617" y="643467"/>
            <a:ext cx="69573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International Comparison of Income Elasticities</a:t>
            </a:r>
          </a:p>
        </p:txBody>
      </p:sp>
    </p:spTree>
    <p:extLst>
      <p:ext uri="{BB962C8B-B14F-4D97-AF65-F5344CB8AC3E}">
        <p14:creationId xmlns:p14="http://schemas.microsoft.com/office/powerpoint/2010/main" val="147627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C2C1E1-9791-47C9-B6A3-2BD002CBC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th-TH" sz="3200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ปัจจัยที่ส่งผลต่อความยืดหยุ่น (อ่านเอกสารประกอบ)</a:t>
            </a:r>
            <a:endParaRPr lang="en-US" sz="3200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5" name="Text Box 60">
            <a:extLst>
              <a:ext uri="{FF2B5EF4-FFF2-40B4-BE49-F238E27FC236}">
                <a16:creationId xmlns:a16="http://schemas.microsoft.com/office/drawing/2014/main" id="{D9BB0965-CA4E-404D-A48E-C3C65E8B6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2" y="6550223"/>
            <a:ext cx="103366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Source:  Sands, Jones and Marshall (2014): Global Drivers of Agricultural Demand and Supply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7346B-86AD-401E-8D49-6500DC3B9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470" y="1573305"/>
            <a:ext cx="7779085" cy="47919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8E3703-4228-40A8-BD6F-082F83A40607}"/>
              </a:ext>
            </a:extLst>
          </p:cNvPr>
          <p:cNvSpPr txBox="1"/>
          <p:nvPr/>
        </p:nvSpPr>
        <p:spPr>
          <a:xfrm>
            <a:off x="2239617" y="643467"/>
            <a:ext cx="69573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Key Drivers and Elasticities</a:t>
            </a:r>
          </a:p>
        </p:txBody>
      </p:sp>
    </p:spTree>
    <p:extLst>
      <p:ext uri="{BB962C8B-B14F-4D97-AF65-F5344CB8AC3E}">
        <p14:creationId xmlns:p14="http://schemas.microsoft.com/office/powerpoint/2010/main" val="1268403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240</Words>
  <Application>Microsoft Office PowerPoint</Application>
  <PresentationFormat>Widescreen</PresentationFormat>
  <Paragraphs>52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Angsana New</vt:lpstr>
      <vt:lpstr>Arial</vt:lpstr>
      <vt:lpstr>BrowalliaUPC</vt:lpstr>
      <vt:lpstr>Calibri</vt:lpstr>
      <vt:lpstr>Calibri Light</vt:lpstr>
      <vt:lpstr>Cordia New</vt:lpstr>
      <vt:lpstr>Times New Roman</vt:lpstr>
      <vt:lpstr>Verdana</vt:lpstr>
      <vt:lpstr>Wingdings</vt:lpstr>
      <vt:lpstr>Office Theme</vt:lpstr>
      <vt:lpstr>EE390  Economics of Agricultural and Rural Development  Lecture 5: Supply Chain and Elasticities   </vt:lpstr>
      <vt:lpstr>PowerPoint Presentation</vt:lpstr>
      <vt:lpstr>PowerPoint Presentation</vt:lpstr>
      <vt:lpstr>Income Elasticities of Sub-Saharan Africa</vt:lpstr>
      <vt:lpstr>PowerPoint Presentation</vt:lpstr>
      <vt:lpstr>ตัวอย่างของความยืดหยุ่นของอุปสงค์ที่มีต่อราคาของตัวสินค้า</vt:lpstr>
      <vt:lpstr>ตัวอย่างของความยืดหยุ่นของอุปสงค์ที่มีต่อการเปลี่ยนแปลงของรายได้</vt:lpstr>
      <vt:lpstr>ปัจจัยที่ส่งผลต่อความยืดหยุ่น (อ่านเอกสารประกอบ)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32</cp:revision>
  <dcterms:created xsi:type="dcterms:W3CDTF">2018-01-08T07:28:28Z</dcterms:created>
  <dcterms:modified xsi:type="dcterms:W3CDTF">2018-03-26T02:20:46Z</dcterms:modified>
</cp:coreProperties>
</file>