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notesMasterIdLst>
    <p:notesMasterId r:id="rId43"/>
  </p:notesMasterIdLst>
  <p:handoutMasterIdLst>
    <p:handoutMasterId r:id="rId44"/>
  </p:handoutMasterIdLst>
  <p:sldIdLst>
    <p:sldId id="257" r:id="rId2"/>
    <p:sldId id="422" r:id="rId3"/>
    <p:sldId id="461" r:id="rId4"/>
    <p:sldId id="462" r:id="rId5"/>
    <p:sldId id="463" r:id="rId6"/>
    <p:sldId id="460" r:id="rId7"/>
    <p:sldId id="434" r:id="rId8"/>
    <p:sldId id="437" r:id="rId9"/>
    <p:sldId id="265" r:id="rId10"/>
    <p:sldId id="267" r:id="rId11"/>
    <p:sldId id="268" r:id="rId12"/>
    <p:sldId id="321" r:id="rId13"/>
    <p:sldId id="270" r:id="rId14"/>
    <p:sldId id="443" r:id="rId15"/>
    <p:sldId id="353" r:id="rId16"/>
    <p:sldId id="276" r:id="rId17"/>
    <p:sldId id="277" r:id="rId18"/>
    <p:sldId id="280" r:id="rId19"/>
    <p:sldId id="282" r:id="rId20"/>
    <p:sldId id="323" r:id="rId21"/>
    <p:sldId id="285" r:id="rId22"/>
    <p:sldId id="287" r:id="rId23"/>
    <p:sldId id="457" r:id="rId24"/>
    <p:sldId id="458" r:id="rId25"/>
    <p:sldId id="402" r:id="rId26"/>
    <p:sldId id="416" r:id="rId27"/>
    <p:sldId id="417" r:id="rId28"/>
    <p:sldId id="418" r:id="rId29"/>
    <p:sldId id="378" r:id="rId30"/>
    <p:sldId id="379" r:id="rId31"/>
    <p:sldId id="380" r:id="rId32"/>
    <p:sldId id="381" r:id="rId33"/>
    <p:sldId id="382" r:id="rId34"/>
    <p:sldId id="383" r:id="rId35"/>
    <p:sldId id="384" r:id="rId36"/>
    <p:sldId id="385" r:id="rId37"/>
    <p:sldId id="386" r:id="rId38"/>
    <p:sldId id="396" r:id="rId39"/>
    <p:sldId id="397" r:id="rId40"/>
    <p:sldId id="459" r:id="rId41"/>
    <p:sldId id="411" r:id="rId42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99"/>
    <a:srgbClr val="008000"/>
    <a:srgbClr val="0000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4578" autoAdjust="0"/>
    <p:restoredTop sz="96625" autoAdjust="0"/>
  </p:normalViewPr>
  <p:slideViewPr>
    <p:cSldViewPr>
      <p:cViewPr>
        <p:scale>
          <a:sx n="69" d="100"/>
          <a:sy n="69" d="100"/>
        </p:scale>
        <p:origin x="-1182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140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140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140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3C2BDF4-B3BD-4BA1-8D9C-16A31262CA0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54897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80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2950720-E11C-4299-BF6C-DC44E5B1B96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700164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/>
            <a:fld id="{28C694ED-EF12-490F-8F49-20AE3FBD4F7F}" type="slidenum">
              <a:rPr lang="en-US" sz="1200" smtClean="0">
                <a:latin typeface="Arial" pitchFamily="34" charset="0"/>
              </a:rPr>
              <a:pPr eaLnBrk="1" hangingPunct="1"/>
              <a:t>4</a:t>
            </a:fld>
            <a:endParaRPr lang="th-TH" sz="1200" smtClean="0">
              <a:latin typeface="Arial" pitchFamily="34" charset="0"/>
            </a:endParaRPr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800" b="1" smtClean="0">
                <a:latin typeface="Arial" pitchFamily="34" charset="0"/>
              </a:rPr>
              <a:t>FIGURE 3.5 </a:t>
            </a:r>
            <a:r>
              <a:rPr lang="en-US" sz="1800" smtClean="0">
                <a:latin typeface="Arial" pitchFamily="34" charset="0"/>
              </a:rPr>
              <a:t>The effect of heredity on the development of human traits,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>
                <a:latin typeface="Arial" pitchFamily="34" charset="0"/>
              </a:rPr>
              <a:t>such as intelligence, can often influenced by environmental circumstances. A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>
                <a:latin typeface="Arial" pitchFamily="34" charset="0"/>
              </a:rPr>
              <a:t>child with average genes for intelligence growing up in an average environment might have an average IQ score as an adult. However, growing up in a deprived environment might result in a somewhat lower IQ score and growing up in an enriched environment might result in a somewhat higher IQ score. In this way, the environment sets a range within which our hereditary potential is actually expressed. This range is called the </a:t>
            </a:r>
            <a:r>
              <a:rPr lang="en-US" sz="1800" i="1" smtClean="0">
                <a:latin typeface="Arial" pitchFamily="34" charset="0"/>
              </a:rPr>
              <a:t>reaction range.</a:t>
            </a:r>
            <a:endParaRPr lang="en-US" sz="1800" smtClean="0">
              <a:latin typeface="Arial" pitchFamily="34" charset="0"/>
            </a:endParaRPr>
          </a:p>
          <a:p>
            <a:pPr eaLnBrk="1" hangingPunct="1"/>
            <a:endParaRPr lang="en-US" sz="180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396880-C484-442D-B4E0-4AFE4F4254E3}" type="slidenum">
              <a:rPr lang="en-US"/>
              <a:pPr/>
              <a:t>6</a:t>
            </a:fld>
            <a:endParaRPr lang="en-US"/>
          </a:p>
        </p:txBody>
      </p:sp>
      <p:sp>
        <p:nvSpPr>
          <p:cNvPr id="159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7388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2375" cy="41132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26" tIns="45714" rIns="91426" bIns="45714"/>
          <a:lstStyle/>
          <a:p>
            <a:r>
              <a:rPr lang="el-GR" dirty="0">
                <a:solidFill>
                  <a:srgbClr val="000000"/>
                </a:solidFill>
                <a:cs typeface="Arial" pitchFamily="34" charset="0"/>
              </a:rPr>
              <a:t>“Mother” Lorenz leads his charges. The goslings have imprinted on Lorenz because he was the first moving object they saw after they hatched.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950720-E11C-4299-BF6C-DC44E5B1B96C}" type="slidenum">
              <a:rPr lang="en-US" smtClean="0"/>
              <a:pPr>
                <a:defRPr/>
              </a:pPr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94617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th-TH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1136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th-TH" noProof="0" smtClean="0"/>
              <a:t>Click to edit Master title style</a:t>
            </a:r>
          </a:p>
        </p:txBody>
      </p:sp>
      <p:sp>
        <p:nvSpPr>
          <p:cNvPr id="1136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th-TH" noProof="0" smtClean="0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53168836-EDFD-4043-98F1-8645597F43EC}" type="datetimeFigureOut">
              <a:rPr lang="th-TH"/>
              <a:pPr>
                <a:defRPr/>
              </a:pPr>
              <a:t>07/11/56</a:t>
            </a:fld>
            <a:endParaRPr lang="th-TH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EBDC6327-72DE-4FA6-80AE-CF17D1FBED5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6529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9D5B66-F69D-4019-8B33-E4167D99BE9B}" type="datetimeFigureOut">
              <a:rPr lang="th-TH"/>
              <a:pPr>
                <a:defRPr/>
              </a:pPr>
              <a:t>07/11/56</a:t>
            </a:fld>
            <a:endParaRPr lang="th-TH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24D574-E9F4-4E81-98B3-46DDDB2A6CB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9581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F63044-8798-4D74-8AE5-3BE4FB4F194E}" type="datetimeFigureOut">
              <a:rPr lang="th-TH"/>
              <a:pPr>
                <a:defRPr/>
              </a:pPr>
              <a:t>07/11/56</a:t>
            </a:fld>
            <a:endParaRPr lang="th-TH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0A3E4-F530-4483-8758-D7A4512F42F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45227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693A77-F612-4B0D-AB02-375114BC7358}" type="datetimeFigureOut">
              <a:rPr lang="th-TH"/>
              <a:pPr>
                <a:defRPr/>
              </a:pPr>
              <a:t>07/11/56</a:t>
            </a:fld>
            <a:endParaRPr lang="th-TH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42BD80-84BD-433F-A2C7-89AAFBF1534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9478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6874DF-C85C-43BB-BAB8-53C7B8CE4384}" type="datetimeFigureOut">
              <a:rPr lang="th-TH"/>
              <a:pPr>
                <a:defRPr/>
              </a:pPr>
              <a:t>07/11/56</a:t>
            </a:fld>
            <a:endParaRPr lang="th-TH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EE00E6-A47E-4C21-9006-CFF7F68A4CC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029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E4C3B-228A-4F2A-B233-DEB6890334AC}" type="datetimeFigureOut">
              <a:rPr lang="th-TH"/>
              <a:pPr>
                <a:defRPr/>
              </a:pPr>
              <a:t>07/11/56</a:t>
            </a:fld>
            <a:endParaRPr lang="th-TH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348947-3A56-4B5E-8B8C-597C54172FC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9318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F615B-AA23-41F9-976B-7743C796CE13}" type="datetimeFigureOut">
              <a:rPr lang="th-TH"/>
              <a:pPr>
                <a:defRPr/>
              </a:pPr>
              <a:t>07/11/56</a:t>
            </a:fld>
            <a:endParaRPr lang="th-TH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0CA93-10C3-49FC-95CB-54DD14AB49E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42133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C1D37-9DB2-458B-AB9A-CB261B135B3A}" type="datetimeFigureOut">
              <a:rPr lang="th-TH"/>
              <a:pPr>
                <a:defRPr/>
              </a:pPr>
              <a:t>07/11/56</a:t>
            </a:fld>
            <a:endParaRPr lang="th-TH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359985-51DD-45CF-AB9E-8B7DE3F035D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67800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20C71-F4A4-4C20-B4C5-D274788AAF65}" type="datetimeFigureOut">
              <a:rPr lang="th-TH"/>
              <a:pPr>
                <a:defRPr/>
              </a:pPr>
              <a:t>07/11/56</a:t>
            </a:fld>
            <a:endParaRPr lang="th-TH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4DF41-909C-4C49-8E80-FE58615CB9F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4009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59131-A459-4DA2-B3B5-8A89160CDF6D}" type="datetimeFigureOut">
              <a:rPr lang="th-TH"/>
              <a:pPr>
                <a:defRPr/>
              </a:pPr>
              <a:t>07/11/56</a:t>
            </a:fld>
            <a:endParaRPr lang="th-TH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32FD0D-206C-4DA7-88DE-9EF1BF4E4AF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65321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C4B93D-8EA6-408C-9CC2-FB1802D9CFDB}" type="datetimeFigureOut">
              <a:rPr lang="th-TH"/>
              <a:pPr>
                <a:defRPr/>
              </a:pPr>
              <a:t>07/11/56</a:t>
            </a:fld>
            <a:endParaRPr lang="th-TH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59C75-B557-43AA-BCE0-2EACB02BD4B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1334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th-TH" sz="240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th-TH" sz="240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th-TH" sz="240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th-TH" sz="240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th-TH" sz="240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th-TH" sz="240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th-TH" sz="240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126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AA5F21BE-9635-4C0E-9945-EC8553F0E7A8}" type="datetimeFigureOut">
              <a:rPr lang="th-TH"/>
              <a:pPr>
                <a:defRPr/>
              </a:pPr>
              <a:t>07/11/56</a:t>
            </a:fld>
            <a:endParaRPr lang="th-TH"/>
          </a:p>
        </p:txBody>
      </p:sp>
      <p:sp>
        <p:nvSpPr>
          <p:cNvPr id="1126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6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CE50984-FDD1-4AB1-855B-91C353FA97F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-1071563"/>
            <a:ext cx="9144000" cy="6119813"/>
          </a:xfrm>
        </p:spPr>
        <p:txBody>
          <a:bodyPr/>
          <a:lstStyle/>
          <a:p>
            <a:pPr eaLnBrk="1" hangingPunct="1">
              <a:defRPr/>
            </a:pPr>
            <a:r>
              <a:rPr lang="en-US" sz="8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Topic </a:t>
            </a:r>
            <a:r>
              <a:rPr lang="en-US" sz="8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10</a:t>
            </a:r>
            <a:r>
              <a:rPr lang="en-US" sz="8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8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8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Development Across Lifespan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914400"/>
            <a:ext cx="82296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>
                <a:solidFill>
                  <a:srgbClr val="0000FF"/>
                </a:solidFill>
                <a:latin typeface="Arial Black" pitchFamily="34" charset="0"/>
              </a:rPr>
              <a:t>Developmental </a:t>
            </a:r>
            <a:r>
              <a:rPr lang="en-US" dirty="0" smtClean="0">
                <a:solidFill>
                  <a:srgbClr val="0000FF"/>
                </a:solidFill>
                <a:latin typeface="Arial Black" pitchFamily="34" charset="0"/>
              </a:rPr>
              <a:t>Psychology</a:t>
            </a:r>
            <a:endParaRPr lang="en-US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sz="4400" smtClean="0">
                <a:solidFill>
                  <a:srgbClr val="000000"/>
                </a:solidFill>
                <a:latin typeface="Arial Black" pitchFamily="34" charset="0"/>
              </a:rPr>
              <a:t>The study of progressive changes in behavior and abilities from conception to death.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/>
      <p:bldP spid="10342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Nature and Nurture </a:t>
            </a: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Reaction Range</a:t>
            </a:r>
            <a:endParaRPr lang="th-TH" sz="3600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Reaction Range:  The limits environment places on the effects of heredity.</a:t>
            </a:r>
            <a:endParaRPr lang="th-TH" dirty="0" smtClean="0"/>
          </a:p>
        </p:txBody>
      </p:sp>
    </p:spTree>
    <p:extLst>
      <p:ext uri="{BB962C8B-B14F-4D97-AF65-F5344CB8AC3E}">
        <p14:creationId xmlns:p14="http://schemas.microsoft.com/office/powerpoint/2010/main" val="487950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03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13" y="0"/>
            <a:ext cx="7926387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46319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Nature and Nurture </a:t>
            </a: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Reaction Range (cont.)</a:t>
            </a:r>
            <a:endParaRPr lang="th-TH" sz="3600" dirty="0"/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dirty="0" smtClean="0">
                <a:solidFill>
                  <a:srgbClr val="008000"/>
                </a:solidFill>
              </a:rPr>
              <a:t>The Whole Person</a:t>
            </a:r>
          </a:p>
          <a:p>
            <a:pPr marL="0" indent="0">
              <a:buFont typeface="Wingdings" pitchFamily="2" charset="2"/>
              <a:buNone/>
            </a:pPr>
            <a:r>
              <a:rPr lang="en-US" dirty="0" smtClean="0"/>
              <a:t>The person’s development is determined by three factors:  heredity, environment, and the person’s behavior.</a:t>
            </a:r>
            <a:r>
              <a:rPr lang="en-US" dirty="0" smtClean="0">
                <a:solidFill>
                  <a:srgbClr val="008000"/>
                </a:solidFill>
              </a:rPr>
              <a:t> </a:t>
            </a:r>
          </a:p>
          <a:p>
            <a:pPr marL="0" indent="0">
              <a:buFont typeface="Wingdings" pitchFamily="2" charset="2"/>
              <a:buNone/>
            </a:pPr>
            <a:endParaRPr lang="th-TH" dirty="0" smtClean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526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1" descr="03p96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6988"/>
            <a:ext cx="6624637" cy="680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8723" name="Rectangle 3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58724" name="Rectangle 4"/>
          <p:cNvSpPr>
            <a:spLocks noChangeArrowheads="1"/>
          </p:cNvSpPr>
          <p:nvPr/>
        </p:nvSpPr>
        <p:spPr bwMode="auto">
          <a:xfrm>
            <a:off x="8577263" y="6562725"/>
            <a:ext cx="566737" cy="29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058" tIns="41029" rIns="82058" bIns="41029"/>
          <a:lstStyle/>
          <a:p>
            <a:pPr algn="r" defTabSz="820738"/>
            <a:r>
              <a:rPr lang="en-US" sz="1400" b="1"/>
              <a:t>p. 96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547664" y="314208"/>
            <a:ext cx="32403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Imprinting (Lorenz)</a:t>
            </a:r>
            <a:endParaRPr lang="th-TH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9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Nature and Nurture </a:t>
            </a:r>
            <a:br>
              <a:rPr lang="en-US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Environment (cont.) </a:t>
            </a:r>
            <a:b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</a:br>
            <a:r>
              <a:rPr lang="en-US" dirty="0" smtClean="0">
                <a:solidFill>
                  <a:srgbClr val="008000"/>
                </a:solidFill>
              </a:rPr>
              <a:t>Sensitive Period</a:t>
            </a:r>
            <a:endParaRPr lang="th-TH" dirty="0">
              <a:solidFill>
                <a:srgbClr val="008000"/>
              </a:solidFill>
            </a:endParaRP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250825" y="1989138"/>
            <a:ext cx="8785225" cy="4114800"/>
          </a:xfrm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Sensitive Periods: A period of increased sensitivity to environmental influences; also, </a:t>
            </a:r>
            <a:r>
              <a:rPr lang="en-US" dirty="0" smtClean="0">
                <a:solidFill>
                  <a:srgbClr val="FF0000"/>
                </a:solidFill>
                <a:latin typeface="Arial Black" pitchFamily="34" charset="0"/>
              </a:rPr>
              <a:t>a</a:t>
            </a:r>
            <a:r>
              <a:rPr lang="en-US" dirty="0" smtClean="0">
                <a:latin typeface="Arial Black" pitchFamily="34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Arial Black" pitchFamily="34" charset="0"/>
              </a:rPr>
              <a:t>time when certain events must occur for normal development to take place </a:t>
            </a:r>
            <a:r>
              <a:rPr lang="en-US" dirty="0" smtClean="0">
                <a:latin typeface="Arial Black" pitchFamily="34" charset="0"/>
              </a:rPr>
              <a:t>e.g. language development, attachment.</a:t>
            </a:r>
          </a:p>
          <a:p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260350"/>
            <a:ext cx="8153400" cy="1001713"/>
          </a:xfrm>
        </p:spPr>
        <p:txBody>
          <a:bodyPr/>
          <a:lstStyle/>
          <a:p>
            <a:pPr eaLnBrk="1" hangingPunct="1">
              <a:defRPr/>
            </a:pP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Nature and Nurture </a:t>
            </a:r>
            <a:b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Reaction Range (cont.)</a:t>
            </a:r>
            <a:b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</a:br>
            <a:r>
              <a:rPr lang="en-US" sz="240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The whole Peron (cont</a:t>
            </a:r>
            <a:r>
              <a:rPr lang="en-US" sz="24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.)</a:t>
            </a:r>
            <a:endParaRPr lang="en-US" sz="24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82688" y="1484313"/>
            <a:ext cx="77724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>
                <a:solidFill>
                  <a:srgbClr val="C00000"/>
                </a:solidFill>
                <a:latin typeface="Arial Black" pitchFamily="34" charset="0"/>
              </a:rPr>
              <a:t>New Born Temperament</a:t>
            </a:r>
          </a:p>
          <a:p>
            <a:pPr eaLnBrk="1" hangingPunct="1"/>
            <a:r>
              <a:rPr lang="en-US" smtClean="0">
                <a:solidFill>
                  <a:srgbClr val="CC0099"/>
                </a:solidFill>
                <a:latin typeface="Arial Black" pitchFamily="34" charset="0"/>
              </a:rPr>
              <a:t>Easy Children: 40 %; relaxed and agreeable</a:t>
            </a:r>
          </a:p>
          <a:p>
            <a:pPr eaLnBrk="1" hangingPunct="1"/>
            <a:r>
              <a:rPr lang="en-US" smtClean="0">
                <a:solidFill>
                  <a:srgbClr val="008000"/>
                </a:solidFill>
                <a:latin typeface="Arial Black" pitchFamily="34" charset="0"/>
              </a:rPr>
              <a:t>Difficult Children: 10 %; moody, intense, easily angered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solidFill>
                  <a:srgbClr val="FF6600"/>
                </a:solidFill>
                <a:latin typeface="Arial Black" pitchFamily="34" charset="0"/>
              </a:rPr>
              <a:t>Slow-to-Warm-Up Children: 15 %; restrained, unexpressive, shy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latin typeface="Arial Black" pitchFamily="34" charset="0"/>
                <a:cs typeface="Times New Roman" pitchFamily="18" charset="0"/>
              </a:rPr>
              <a:t>Remaining Children: Do not fit into any specific category</a:t>
            </a:r>
            <a:endParaRPr lang="en-US" sz="4000" smtClean="0"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/>
      <p:bldP spid="860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914400"/>
            <a:ext cx="8153400" cy="642938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/>
            </a:r>
            <a:br>
              <a:rPr 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</a:br>
            <a:r>
              <a:rPr lang="en-US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Social Development</a:t>
            </a:r>
            <a:endParaRPr lang="en-US" sz="4000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017713"/>
            <a:ext cx="8955088" cy="41148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FF6600"/>
                </a:solidFill>
                <a:latin typeface="Arial Black" pitchFamily="34" charset="0"/>
              </a:rPr>
              <a:t>Social Development:</a:t>
            </a:r>
            <a:r>
              <a:rPr lang="en-US" dirty="0" smtClean="0">
                <a:latin typeface="Arial Black" pitchFamily="34" charset="0"/>
              </a:rPr>
              <a:t> Development of self-awareness, attachment to parents or caregivers, and relationships with other children and adults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552" y="260648"/>
            <a:ext cx="8299648" cy="432048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/>
            </a:r>
            <a:b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</a:br>
            <a:r>
              <a:rPr lang="en-US" sz="2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Social </a:t>
            </a:r>
            <a:r>
              <a:rPr lang="en-US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Development 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(cont.)</a:t>
            </a:r>
            <a:endParaRPr lang="en-US" sz="2800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512" y="908720"/>
            <a:ext cx="8775576" cy="5223793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Attachment</a:t>
            </a:r>
          </a:p>
          <a:p>
            <a:pPr eaLnBrk="1" hangingPunct="1"/>
            <a:r>
              <a:rPr lang="en-US" sz="2800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Emotional Attachment:</a:t>
            </a:r>
          </a:p>
          <a:p>
            <a:pPr eaLnBrk="1" hangingPunct="1"/>
            <a:r>
              <a:rPr lang="en-US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Close emotional bond that infants form with their parents, caregivers, or others.</a:t>
            </a:r>
          </a:p>
          <a:p>
            <a:pPr lvl="1" eaLnBrk="1" hangingPunct="1"/>
            <a:r>
              <a:rPr lang="en-US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Separation Anxiety</a:t>
            </a:r>
          </a:p>
          <a:p>
            <a:pPr eaLnBrk="1" hangingPunct="1"/>
            <a:r>
              <a:rPr lang="en-US" dirty="0" smtClean="0">
                <a:solidFill>
                  <a:srgbClr val="000000"/>
                </a:solidFill>
                <a:latin typeface="Arial Black" pitchFamily="34" charset="0"/>
              </a:rPr>
              <a:t>Crying and signs of fear when a child is left alone or is with a stranger; generally appears around 8-12 months.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0"/>
            <a:ext cx="8229600" cy="1052736"/>
          </a:xfrm>
        </p:spPr>
        <p:txBody>
          <a:bodyPr/>
          <a:lstStyle/>
          <a:p>
            <a:pPr eaLnBrk="1" hangingPunct="1">
              <a:defRPr/>
            </a:pPr>
            <a:r>
              <a:rPr lang="en-US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Social 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Development </a:t>
            </a:r>
            <a:r>
              <a:rPr lang="en-U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/>
            </a:r>
            <a:br>
              <a:rPr lang="en-U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</a:b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Attachment (cont.)</a:t>
            </a:r>
            <a:endParaRPr lang="en-U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412776"/>
            <a:ext cx="9144000" cy="5292824"/>
          </a:xfrm>
        </p:spPr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8000"/>
                </a:solidFill>
                <a:latin typeface="Arial Black" pitchFamily="34" charset="0"/>
              </a:rPr>
              <a:t>Attachment Quality </a:t>
            </a:r>
            <a:r>
              <a:rPr lang="en-US" sz="3600" dirty="0" smtClean="0">
                <a:solidFill>
                  <a:srgbClr val="FF6600"/>
                </a:solidFill>
                <a:latin typeface="Arial Black" pitchFamily="34" charset="0"/>
              </a:rPr>
              <a:t>(</a:t>
            </a: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Mary Ainsworth) </a:t>
            </a:r>
            <a:endParaRPr lang="en-US" sz="3600" dirty="0" smtClean="0">
              <a:solidFill>
                <a:srgbClr val="FF6600"/>
              </a:solidFill>
              <a:latin typeface="Arial Black" pitchFamily="34" charset="0"/>
            </a:endParaRPr>
          </a:p>
          <a:p>
            <a:pPr lvl="1" eaLnBrk="1" hangingPunct="1"/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Secure</a:t>
            </a:r>
            <a:r>
              <a:rPr lang="en-US" sz="3600" dirty="0" smtClean="0">
                <a:solidFill>
                  <a:srgbClr val="0000FF"/>
                </a:solidFill>
                <a:latin typeface="Arial Black" pitchFamily="34" charset="0"/>
              </a:rPr>
              <a:t>: </a:t>
            </a:r>
            <a:r>
              <a:rPr lang="en-US" sz="3600" dirty="0" smtClean="0">
                <a:solidFill>
                  <a:srgbClr val="000000"/>
                </a:solidFill>
                <a:latin typeface="Arial Black" pitchFamily="34" charset="0"/>
              </a:rPr>
              <a:t>Stable and positive emotional bond</a:t>
            </a:r>
          </a:p>
          <a:p>
            <a:pPr lvl="1" eaLnBrk="1" hangingPunct="1"/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Insecure-Avoidant: </a:t>
            </a:r>
            <a:r>
              <a:rPr lang="en-US" sz="3600" dirty="0" smtClean="0">
                <a:solidFill>
                  <a:srgbClr val="000000"/>
                </a:solidFill>
                <a:latin typeface="Arial Black" pitchFamily="34" charset="0"/>
              </a:rPr>
              <a:t>Tendency to avoid reunion with parent or caregiver; anxious or emotional bond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914400"/>
            <a:ext cx="82296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/>
            </a:r>
            <a:b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</a:br>
            <a:r>
              <a:rPr lang="en-US" sz="2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Social Development 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/>
            </a:r>
            <a:b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</a:b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Attachment (cont.)</a:t>
            </a:r>
            <a:endParaRPr lang="en-U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9144000" cy="5105400"/>
          </a:xfrm>
        </p:spPr>
        <p:txBody>
          <a:bodyPr/>
          <a:lstStyle/>
          <a:p>
            <a:pPr lvl="1" eaLnBrk="1" hangingPunct="1"/>
            <a:r>
              <a:rPr lang="en-US" sz="3200" dirty="0" smtClean="0">
                <a:solidFill>
                  <a:srgbClr val="008000"/>
                </a:solidFill>
                <a:latin typeface="Arial Black" pitchFamily="34" charset="0"/>
              </a:rPr>
              <a:t>Quality of Attachment </a:t>
            </a:r>
            <a:r>
              <a:rPr lang="en-US" sz="3200" dirty="0" smtClean="0">
                <a:solidFill>
                  <a:srgbClr val="FF6600"/>
                </a:solidFill>
                <a:latin typeface="Arial Black" pitchFamily="34" charset="0"/>
              </a:rPr>
              <a:t>(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Mary Ainsworth) </a:t>
            </a:r>
            <a:endParaRPr lang="en-US" sz="3200" dirty="0" smtClean="0">
              <a:solidFill>
                <a:srgbClr val="FF6600"/>
              </a:solidFill>
              <a:latin typeface="Arial Black" pitchFamily="34" charset="0"/>
            </a:endParaRPr>
          </a:p>
          <a:p>
            <a:pPr lvl="1" eaLnBrk="1" hangingPunct="1"/>
            <a:endParaRPr lang="en-US" sz="3200" dirty="0" smtClean="0">
              <a:solidFill>
                <a:srgbClr val="008000"/>
              </a:solidFill>
              <a:latin typeface="Arial Black" pitchFamily="34" charset="0"/>
            </a:endParaRPr>
          </a:p>
          <a:p>
            <a:pPr lvl="1" eaLnBrk="1" hangingPunct="1"/>
            <a:r>
              <a:rPr lang="en-US" sz="3200" dirty="0" smtClean="0">
                <a:solidFill>
                  <a:srgbClr val="C00000"/>
                </a:solidFill>
                <a:latin typeface="Arial Black" pitchFamily="34" charset="0"/>
              </a:rPr>
              <a:t>Insecure-Ambivalent: </a:t>
            </a:r>
            <a:r>
              <a:rPr lang="en-US" sz="3200" dirty="0" smtClean="0">
                <a:solidFill>
                  <a:srgbClr val="000000"/>
                </a:solidFill>
                <a:latin typeface="Arial Black" pitchFamily="34" charset="0"/>
              </a:rPr>
              <a:t>Desire to be with parent or caregiver and some resistance to being reunited; also anxious emotional bond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/>
      <p:bldP spid="8909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882" y="116632"/>
            <a:ext cx="8915400" cy="144016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Parental Influences</a:t>
            </a:r>
            <a:br>
              <a:rPr lang="en-U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r>
              <a:rPr lang="en-US" sz="3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Parenting Styles </a:t>
            </a:r>
            <a:r>
              <a:rPr lang="en-US" sz="31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(</a:t>
            </a:r>
            <a:r>
              <a:rPr lang="en-US" sz="3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Baumrind</a:t>
            </a:r>
            <a:r>
              <a:rPr lang="en-US" sz="31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-</a:t>
            </a:r>
            <a:r>
              <a:rPr lang="en-US" sz="3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1991, 2005)</a:t>
            </a:r>
            <a:r>
              <a:rPr lang="en-US" sz="3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 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556792"/>
            <a:ext cx="9036496" cy="4844008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008000"/>
                </a:solidFill>
                <a:latin typeface="Arial Black" pitchFamily="34" charset="0"/>
                <a:cs typeface="Times New Roman" pitchFamily="18" charset="0"/>
              </a:rPr>
              <a:t>1.Authoritarian Parents:</a:t>
            </a:r>
            <a:r>
              <a:rPr lang="en-US" sz="2800" dirty="0" smtClean="0">
                <a:latin typeface="Arial Black" pitchFamily="34" charset="0"/>
                <a:cs typeface="Times New Roman" pitchFamily="18" charset="0"/>
              </a:rPr>
              <a:t> Enforce rigid rules and demand strict obedience to authority;  children tend to be emotionally stiff and lacking in curiosity.</a:t>
            </a:r>
          </a:p>
          <a:p>
            <a:pPr eaLnBrk="1" hangingPunct="1"/>
            <a:endParaRPr lang="en-US" sz="2800" dirty="0" smtClean="0">
              <a:latin typeface="Arial Black" pitchFamily="34" charset="0"/>
              <a:cs typeface="Times New Roman" pitchFamily="18" charset="0"/>
            </a:endParaRPr>
          </a:p>
          <a:p>
            <a:pPr eaLnBrk="1" hangingPunct="1"/>
            <a:r>
              <a:rPr lang="en-US" sz="2800" dirty="0" smtClean="0">
                <a:solidFill>
                  <a:srgbClr val="008000"/>
                </a:solidFill>
                <a:latin typeface="Arial Black" pitchFamily="34" charset="0"/>
                <a:cs typeface="Times New Roman" pitchFamily="18" charset="0"/>
              </a:rPr>
              <a:t>2.Overly Permissive:</a:t>
            </a:r>
            <a:r>
              <a:rPr lang="en-US" sz="2800" dirty="0" smtClean="0">
                <a:latin typeface="Arial Black" pitchFamily="34" charset="0"/>
                <a:cs typeface="Times New Roman" pitchFamily="18" charset="0"/>
              </a:rPr>
              <a:t> Give little guidance, allow too much freedom, or don’t hold children accountable for their actions; children tend to be dependent and immature and frequently misbehave</a:t>
            </a:r>
          </a:p>
          <a:p>
            <a:pPr eaLnBrk="1" hangingPunct="1"/>
            <a:endParaRPr lang="en-US" dirty="0" smtClean="0"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882" y="116632"/>
            <a:ext cx="8915400" cy="144016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Parental Influences</a:t>
            </a:r>
            <a:br>
              <a:rPr lang="en-U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r>
              <a:rPr lang="en-US" sz="3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Parenting Styles (cont.)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556792"/>
            <a:ext cx="9036496" cy="4844008"/>
          </a:xfrm>
        </p:spPr>
        <p:txBody>
          <a:bodyPr/>
          <a:lstStyle/>
          <a:p>
            <a:pPr eaLnBrk="1" hangingPunct="1"/>
            <a:endParaRPr lang="en-US" dirty="0" smtClean="0">
              <a:latin typeface="Arial Black" pitchFamily="34" charset="0"/>
              <a:cs typeface="Times New Roman" pitchFamily="18" charset="0"/>
            </a:endParaRPr>
          </a:p>
          <a:p>
            <a:pPr eaLnBrk="1" hangingPunct="1"/>
            <a:r>
              <a:rPr lang="en-US" dirty="0" smtClean="0">
                <a:solidFill>
                  <a:srgbClr val="008000"/>
                </a:solidFill>
                <a:latin typeface="Arial Black" pitchFamily="34" charset="0"/>
                <a:cs typeface="Times New Roman" pitchFamily="18" charset="0"/>
              </a:rPr>
              <a:t>3.Authoritative:</a:t>
            </a:r>
            <a:r>
              <a:rPr lang="en-US" dirty="0" smtClean="0">
                <a:latin typeface="Arial Black" pitchFamily="34" charset="0"/>
                <a:cs typeface="Times New Roman" pitchFamily="18" charset="0"/>
              </a:rPr>
              <a:t> Provide firm and consistent guidance combined with love and affection;  children tend to be competent, self-controlled, independent, and assertive</a:t>
            </a:r>
            <a:endParaRPr lang="en-US" dirty="0" smtClean="0">
              <a:latin typeface="Arial Black" pitchFamily="34" charset="0"/>
            </a:endParaRPr>
          </a:p>
          <a:p>
            <a:pPr eaLnBrk="1" hangingPunct="1"/>
            <a:endParaRPr lang="en-US" dirty="0" smtClean="0">
              <a:latin typeface="Arial Black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568518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5100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Language Development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z="3400" b="1" dirty="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3400" dirty="0" smtClean="0">
                <a:solidFill>
                  <a:srgbClr val="C00000"/>
                </a:solidFill>
                <a:cs typeface="Times New Roman" pitchFamily="18" charset="0"/>
              </a:rPr>
              <a:t>Single-Word Stage: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000" dirty="0" smtClean="0">
                <a:cs typeface="Times New Roman" pitchFamily="18" charset="0"/>
              </a:rPr>
              <a:t>The child says one word at a time; 1 year –mama, dada</a:t>
            </a:r>
            <a:endParaRPr lang="en-US" sz="3000" b="1" dirty="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3400" dirty="0" smtClean="0">
                <a:solidFill>
                  <a:srgbClr val="C00000"/>
                </a:solidFill>
                <a:cs typeface="Times New Roman" pitchFamily="18" charset="0"/>
              </a:rPr>
              <a:t>Telegraphic Speech: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000" dirty="0" smtClean="0">
                <a:cs typeface="Times New Roman" pitchFamily="18" charset="0"/>
              </a:rPr>
              <a:t>Two word sentences that communicate a single idea (e.g., </a:t>
            </a:r>
            <a:r>
              <a:rPr lang="en-US" sz="3000" dirty="0" smtClean="0">
                <a:latin typeface="Arial" pitchFamily="34" charset="0"/>
                <a:cs typeface="Times New Roman" pitchFamily="18" charset="0"/>
              </a:rPr>
              <a:t>“</a:t>
            </a:r>
            <a:r>
              <a:rPr lang="en-US" sz="3000" dirty="0" smtClean="0">
                <a:cs typeface="Times New Roman" pitchFamily="18" charset="0"/>
              </a:rPr>
              <a:t>Want yogurt</a:t>
            </a:r>
            <a:r>
              <a:rPr lang="en-US" sz="3000" dirty="0" smtClean="0">
                <a:latin typeface="Arial" pitchFamily="34" charset="0"/>
                <a:cs typeface="Times New Roman" pitchFamily="18" charset="0"/>
              </a:rPr>
              <a:t>”</a:t>
            </a:r>
            <a:r>
              <a:rPr lang="en-US" sz="3000" dirty="0" smtClean="0">
                <a:cs typeface="Times New Roman" pitchFamily="18" charset="0"/>
              </a:rPr>
              <a:t>)</a:t>
            </a:r>
            <a:r>
              <a:rPr lang="en-US" sz="3000" dirty="0" smtClean="0"/>
              <a:t> ; 18 – 24 months.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1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1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1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1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4" grpId="0"/>
      <p:bldP spid="14131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7504" y="116632"/>
            <a:ext cx="9217024" cy="1152128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Cognitive Development : Think 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Like a 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Child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Piaget’s Theory of  Cognitive Development 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6" y="1484785"/>
            <a:ext cx="8559552" cy="4647728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Piaget believed that all children pass through a set series of stages during their cognitive development</a:t>
            </a:r>
            <a:r>
              <a:rPr lang="en-US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88640"/>
            <a:ext cx="9396536" cy="110676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Cognitive Development : Think Like a Child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latin typeface="Arial" pitchFamily="34" charset="0"/>
                <a:cs typeface="Arial" pitchFamily="34" charset="0"/>
              </a:rPr>
            </a:b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Piaget’s Theory of  Cognitive Development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(Cont.)</a:t>
            </a:r>
            <a:endParaRPr lang="en-US" sz="3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9144000" cy="4456113"/>
          </a:xfrm>
        </p:spPr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1.Sensorimotor (0-2 Years):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All </a:t>
            </a:r>
            <a:r>
              <a:rPr lang="en-US" sz="3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sensory input and motor responses are coordinated; most intellectual development here is nonverbal</a:t>
            </a:r>
          </a:p>
          <a:p>
            <a:pPr lvl="1" eaLnBrk="1" hangingPunct="1"/>
            <a:r>
              <a:rPr lang="en-US" sz="3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Object Permanence: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After 8 months old, children know that objects still exist when they are out of sight.</a:t>
            </a:r>
          </a:p>
          <a:p>
            <a:pPr eaLnBrk="1" hangingPunct="1"/>
            <a:endParaRPr lang="en-US" sz="3600" dirty="0" smtClean="0">
              <a:latin typeface="Arial Black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25252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Cognitive Development : Think Like a Child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latin typeface="Arial" pitchFamily="34" charset="0"/>
                <a:cs typeface="Arial" pitchFamily="34" charset="0"/>
              </a:rPr>
            </a:b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Piaget’s Theory of  Cognitive Development (Cont.)</a:t>
            </a:r>
            <a:endParaRPr lang="en-US" sz="3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82688" y="1556792"/>
            <a:ext cx="7772400" cy="4575721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2.Preoperational Stage (2-7 Years):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Children begin to use language and think symbolically, BUT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their thinking is still </a:t>
            </a: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intuitive</a:t>
            </a:r>
            <a:r>
              <a:rPr lang="en-US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egocentric.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"/>
            <a:ext cx="9396536" cy="980728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Cognitive Development : Think Like a Child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latin typeface="Arial" pitchFamily="34" charset="0"/>
                <a:cs typeface="Arial" pitchFamily="34" charset="0"/>
              </a:rPr>
            </a:b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Piaget’s Theory of  Cognitive Development (Cont.)</a:t>
            </a:r>
            <a:endParaRPr lang="en-US" sz="3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512" y="1628800"/>
            <a:ext cx="8775576" cy="4503713"/>
          </a:xfrm>
        </p:spPr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3.Concrete Operational Stage </a:t>
            </a:r>
            <a:r>
              <a:rPr lang="en-US" sz="36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(7-11Years)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eaLnBrk="1" hangingPunct="1"/>
            <a:r>
              <a:rPr lang="en-US" sz="3600" dirty="0" smtClean="0">
                <a:latin typeface="Arial" pitchFamily="34" charset="0"/>
                <a:cs typeface="Arial" pitchFamily="34" charset="0"/>
              </a:rPr>
              <a:t>Children become able to use concepts of time, space, volume, and number BUT in ways that remain simplified and </a:t>
            </a:r>
            <a:r>
              <a:rPr lang="en-US" sz="3600" i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concrete</a:t>
            </a:r>
            <a:r>
              <a:rPr lang="en-US" sz="3600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600" i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not abstract</a:t>
            </a:r>
            <a:endParaRPr lang="en-US" sz="3600" dirty="0" smtClean="0">
              <a:solidFill>
                <a:srgbClr val="FF66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en-US" sz="3600" dirty="0" smtClean="0">
              <a:solidFill>
                <a:srgbClr val="FF6600"/>
              </a:solidFill>
              <a:latin typeface="Arial Black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"/>
            <a:ext cx="9468544" cy="1124744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Cognitive Development : Think Like a Child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latin typeface="Arial" pitchFamily="34" charset="0"/>
                <a:cs typeface="Arial" pitchFamily="34" charset="0"/>
              </a:rPr>
            </a:b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Piaget’s Theory of  Cognitive Development (Cont.)</a:t>
            </a:r>
            <a:endParaRPr lang="en-US" sz="3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557338"/>
            <a:ext cx="8964612" cy="5300662"/>
          </a:xfrm>
        </p:spPr>
        <p:txBody>
          <a:bodyPr/>
          <a:lstStyle/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sz="3600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3.Concrete Operational Stage (Cont.)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sz="3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Reversibility of Thought</a:t>
            </a:r>
            <a:r>
              <a:rPr lang="en-US" sz="36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Relationships involving equality or identity can be reversed.   </a:t>
            </a:r>
          </a:p>
          <a:p>
            <a:pPr eaLnBrk="1" hangingPunct="1">
              <a:lnSpc>
                <a:spcPct val="90000"/>
              </a:lnSpc>
            </a:pPr>
            <a:r>
              <a:rPr lang="en-US" sz="3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Conservation</a:t>
            </a:r>
            <a:r>
              <a:rPr lang="en-US" sz="3600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Mass, weight, and volume remain unchanged when the shape or appearance of objects changes.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3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/>
      <p:bldP spid="9318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324528" cy="980728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Cognitive Development : Think Like a Child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latin typeface="Arial" pitchFamily="34" charset="0"/>
                <a:cs typeface="Arial" pitchFamily="34" charset="0"/>
              </a:rPr>
            </a:b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Piaget’s Theory of  Cognitive Development (Cont.)</a:t>
            </a:r>
            <a:endParaRPr lang="en-US" sz="32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96975"/>
            <a:ext cx="9144000" cy="5472113"/>
          </a:xfrm>
        </p:spPr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4.Formal Operations Stage (11 Years and Up)</a:t>
            </a:r>
          </a:p>
          <a:p>
            <a:pPr eaLnBrk="1" hangingPunct="1"/>
            <a:r>
              <a:rPr lang="en-US" sz="3600" dirty="0" smtClean="0">
                <a:latin typeface="Arial" pitchFamily="34" charset="0"/>
                <a:cs typeface="Arial" pitchFamily="34" charset="0"/>
              </a:rPr>
              <a:t>Thinking now includes abstract, theoretical, and hypothetical ideas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7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188641"/>
            <a:ext cx="8892480" cy="792088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Cognitive Development : Think Like a Child 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Lev </a:t>
            </a:r>
            <a:r>
              <a:rPr lang="en-US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Vygotsky’s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 Sociocultural Theory 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600200"/>
            <a:ext cx="8458200" cy="50292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Children’s cognitive development is heavily influenced by social and cultural factors.</a:t>
            </a:r>
          </a:p>
          <a:p>
            <a:pPr eaLnBrk="1" hangingPunct="1"/>
            <a:r>
              <a:rPr lang="en-US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A child’s thinking develops through dialogues with more capable persons.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  <p:bldP spid="5222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14313"/>
            <a:ext cx="8943975" cy="1462087"/>
          </a:xfrm>
        </p:spPr>
        <p:txBody>
          <a:bodyPr/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Cognitive Development : Think Like a Child </a:t>
            </a:r>
            <a:b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Lev </a:t>
            </a:r>
            <a:r>
              <a:rPr lang="en-U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Vygotsky’s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Sociocultural Theory  (Cont.)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/>
            </a:r>
            <a:b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                  </a:t>
            </a:r>
            <a:r>
              <a:rPr lang="en-US" sz="3200" dirty="0" smtClean="0">
                <a:solidFill>
                  <a:srgbClr val="008000"/>
                </a:solidFill>
              </a:rPr>
              <a:t>Zone </a:t>
            </a:r>
            <a:r>
              <a:rPr lang="en-US" sz="3200" dirty="0">
                <a:solidFill>
                  <a:srgbClr val="008000"/>
                </a:solidFill>
              </a:rPr>
              <a:t>of Proximal Development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2227263"/>
          </a:xfrm>
        </p:spPr>
        <p:txBody>
          <a:bodyPr/>
          <a:lstStyle/>
          <a:p>
            <a:r>
              <a:rPr lang="en-US" dirty="0"/>
              <a:t>Range of tasks a child cannot master alone even though they are close to having the necessary mental skills; they need guidance from a skilled partner in order to complete the </a:t>
            </a:r>
            <a:r>
              <a:rPr lang="en-US" dirty="0" smtClean="0"/>
              <a:t>task.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720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Cognitive Development : Think Like a Child </a:t>
            </a:r>
            <a:b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Lev </a:t>
            </a:r>
            <a:r>
              <a:rPr lang="en-U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Vygotsky’s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Sociocultural Theory  (Cont.) </a:t>
            </a:r>
            <a:r>
              <a:rPr lang="en-US" sz="3200" dirty="0" smtClean="0">
                <a:solidFill>
                  <a:srgbClr val="008000"/>
                </a:solidFill>
              </a:rPr>
              <a:t>Scaffolding</a:t>
            </a:r>
            <a:endParaRPr lang="en-US" sz="3200" dirty="0">
              <a:solidFill>
                <a:srgbClr val="008000"/>
              </a:solidFill>
            </a:endParaRP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3968080"/>
          </a:xfrm>
        </p:spPr>
        <p:txBody>
          <a:bodyPr/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Framework or temporary support.  Adults help children learn how to think by scaffolding, or supporting, their attempts to solve a problem or to discover principles</a:t>
            </a:r>
          </a:p>
          <a:p>
            <a:pPr lvl="1"/>
            <a:r>
              <a:rPr lang="en-US" dirty="0">
                <a:solidFill>
                  <a:srgbClr val="C00000"/>
                </a:solidFill>
              </a:rPr>
              <a:t>Scaffolding must be responsive to a child’s needs</a:t>
            </a:r>
          </a:p>
        </p:txBody>
      </p:sp>
    </p:spTree>
    <p:extLst>
      <p:ext uri="{BB962C8B-B14F-4D97-AF65-F5344CB8AC3E}">
        <p14:creationId xmlns:p14="http://schemas.microsoft.com/office/powerpoint/2010/main" val="3959157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914400"/>
            <a:ext cx="81534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Adolescence and Young </a:t>
            </a:r>
            <a:r>
              <a:rPr lang="en-US" sz="3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Adulthood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Lawrence Kohlberg and Moral Development 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844824"/>
            <a:ext cx="8631560" cy="4287689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Moral Development: When we acquire values, beliefs, and thinking abilities that guide responsible behavior</a:t>
            </a:r>
          </a:p>
          <a:p>
            <a:pPr eaLnBrk="1" hangingPunct="1"/>
            <a:r>
              <a:rPr lang="en-US" dirty="0" smtClean="0">
                <a:latin typeface="Arial" pitchFamily="34" charset="0"/>
                <a:cs typeface="Arial" pitchFamily="34" charset="0"/>
              </a:rPr>
              <a:t>Stage theorist, like Freud and Erikson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93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8" grpId="0"/>
      <p:bldP spid="193539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3092" y="188640"/>
            <a:ext cx="8839200" cy="1143000"/>
          </a:xfrm>
        </p:spPr>
        <p:txBody>
          <a:bodyPr/>
          <a:lstStyle/>
          <a:p>
            <a:pPr algn="r">
              <a:defRPr/>
            </a:pPr>
            <a:r>
              <a:rPr lang="en-U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Moral Development(cont.)</a:t>
            </a:r>
            <a:br>
              <a:rPr lang="en-U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Basic </a:t>
            </a:r>
            <a:r>
              <a:rPr lang="en-US" sz="32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Stages of Moral Development</a:t>
            </a:r>
            <a:endParaRPr lang="th-TH" sz="3200" b="1" i="1" dirty="0">
              <a:solidFill>
                <a:srgbClr val="00B05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Times New Roman" pitchFamily="18" charset="0"/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1350963" y="533400"/>
            <a:ext cx="748823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r">
              <a:defRPr/>
            </a:pPr>
            <a:endParaRPr lang="th-TH" sz="32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228600" y="2057400"/>
            <a:ext cx="89154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533400" indent="-53340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en-US" sz="4000" b="1" dirty="0">
                <a:latin typeface="Times New Roman" pitchFamily="18" charset="0"/>
              </a:rPr>
              <a:t>Level 1: Pre-conventional Morality</a:t>
            </a:r>
            <a:endParaRPr lang="en-US" sz="4000" dirty="0">
              <a:latin typeface="Times New Roman" pitchFamily="18" charset="0"/>
            </a:endParaRPr>
          </a:p>
          <a:p>
            <a:pPr marL="533400" indent="-53340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en-US" sz="4000" dirty="0">
                <a:latin typeface="Times New Roman" pitchFamily="18" charset="0"/>
              </a:rPr>
              <a:t>	</a:t>
            </a:r>
            <a:r>
              <a:rPr lang="en-US" sz="4000" b="1" dirty="0">
                <a:solidFill>
                  <a:schemeClr val="tx2"/>
                </a:solidFill>
                <a:latin typeface="Times New Roman" pitchFamily="18" charset="0"/>
              </a:rPr>
              <a:t>Stage 1</a:t>
            </a:r>
            <a:r>
              <a:rPr lang="en-US" sz="4000" dirty="0">
                <a:latin typeface="Times New Roman" pitchFamily="18" charset="0"/>
              </a:rPr>
              <a:t>: Obedient and Punishment Orientation</a:t>
            </a:r>
          </a:p>
          <a:p>
            <a:pPr marL="533400" indent="-53340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en-US" sz="4000" dirty="0">
                <a:latin typeface="Times New Roman" pitchFamily="18" charset="0"/>
              </a:rPr>
              <a:t>	</a:t>
            </a:r>
            <a:r>
              <a:rPr lang="en-US" sz="4000" b="1" dirty="0">
                <a:solidFill>
                  <a:schemeClr val="tx2"/>
                </a:solidFill>
                <a:latin typeface="Times New Roman" pitchFamily="18" charset="0"/>
              </a:rPr>
              <a:t>Stage 2</a:t>
            </a:r>
            <a:r>
              <a:rPr lang="en-US" sz="4000" dirty="0">
                <a:latin typeface="Times New Roman" pitchFamily="18" charset="0"/>
              </a:rPr>
              <a:t>: Reward Orientation</a:t>
            </a:r>
          </a:p>
          <a:p>
            <a:pPr marL="533400" indent="-53340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en-US" sz="40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-29732" y="181875"/>
            <a:ext cx="8839200" cy="1143000"/>
          </a:xfrm>
        </p:spPr>
        <p:txBody>
          <a:bodyPr/>
          <a:lstStyle/>
          <a:p>
            <a:pPr algn="r">
              <a:defRPr/>
            </a:pPr>
            <a:r>
              <a:rPr lang="en-U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Moral </a:t>
            </a:r>
            <a:r>
              <a:rPr lang="en-US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Development</a:t>
            </a:r>
            <a:r>
              <a:rPr lang="en-U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n-U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Basic Stages of Moral </a:t>
            </a:r>
            <a:r>
              <a:rPr lang="en-US" sz="3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Development (Cont.)</a:t>
            </a:r>
            <a:endParaRPr lang="th-TH" sz="3200" b="1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1" y="116632"/>
            <a:ext cx="8839200" cy="1559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r">
              <a:defRPr/>
            </a:pPr>
            <a:endParaRPr lang="th-TH" sz="54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228600" y="2057400"/>
            <a:ext cx="89154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533400" indent="-53340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en-US" sz="4000" b="1">
                <a:latin typeface="Times New Roman" pitchFamily="18" charset="0"/>
              </a:rPr>
              <a:t>Level 2: Conventional Morality</a:t>
            </a:r>
          </a:p>
          <a:p>
            <a:pPr marL="533400" indent="-53340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en-US" sz="4000">
                <a:latin typeface="Times New Roman" pitchFamily="18" charset="0"/>
              </a:rPr>
              <a:t>	</a:t>
            </a:r>
            <a:r>
              <a:rPr lang="en-US" sz="4000" b="1">
                <a:solidFill>
                  <a:schemeClr val="tx2"/>
                </a:solidFill>
                <a:latin typeface="Times New Roman" pitchFamily="18" charset="0"/>
              </a:rPr>
              <a:t>Stage 3</a:t>
            </a:r>
            <a:r>
              <a:rPr lang="en-US" sz="4000">
                <a:latin typeface="Times New Roman" pitchFamily="18" charset="0"/>
              </a:rPr>
              <a:t>: “Good Boy” Morality</a:t>
            </a:r>
          </a:p>
          <a:p>
            <a:pPr marL="533400" indent="-53340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en-US" sz="4000">
                <a:latin typeface="Times New Roman" pitchFamily="18" charset="0"/>
              </a:rPr>
              <a:t>	</a:t>
            </a:r>
            <a:r>
              <a:rPr lang="en-US" sz="4000" b="1">
                <a:solidFill>
                  <a:schemeClr val="tx2"/>
                </a:solidFill>
                <a:latin typeface="Times New Roman" pitchFamily="18" charset="0"/>
              </a:rPr>
              <a:t>Stage 4</a:t>
            </a:r>
            <a:r>
              <a:rPr lang="en-US" sz="4000">
                <a:latin typeface="Times New Roman" pitchFamily="18" charset="0"/>
              </a:rPr>
              <a:t>: “Right” is what society defines as right. (conform to rules and laws)</a:t>
            </a:r>
          </a:p>
          <a:p>
            <a:pPr marL="533400" indent="-53340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en-US" sz="40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116632"/>
            <a:ext cx="8839200" cy="1143000"/>
          </a:xfrm>
        </p:spPr>
        <p:txBody>
          <a:bodyPr/>
          <a:lstStyle/>
          <a:p>
            <a:pPr algn="r">
              <a:defRPr/>
            </a:pPr>
            <a:r>
              <a:rPr lang="en-U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Moral Development</a:t>
            </a:r>
            <a:br>
              <a:rPr lang="en-U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Basic Stages of Moral Development (Cont.)</a:t>
            </a:r>
            <a:endParaRPr lang="th-TH" sz="3200" b="1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1350963" y="533400"/>
            <a:ext cx="748823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r">
              <a:defRPr/>
            </a:pPr>
            <a:endParaRPr lang="th-TH" sz="54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228600" y="2057400"/>
            <a:ext cx="89154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533400" indent="-53340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en-US" sz="4000" b="1">
                <a:latin typeface="Times New Roman" pitchFamily="18" charset="0"/>
              </a:rPr>
              <a:t>Level 3: Post-Conventional Morality</a:t>
            </a:r>
          </a:p>
          <a:p>
            <a:pPr marL="533400" indent="-53340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en-US" sz="4000">
                <a:latin typeface="Times New Roman" pitchFamily="18" charset="0"/>
              </a:rPr>
              <a:t>	</a:t>
            </a:r>
            <a:r>
              <a:rPr lang="en-US" sz="4000" b="1">
                <a:solidFill>
                  <a:schemeClr val="tx2"/>
                </a:solidFill>
                <a:latin typeface="Times New Roman" pitchFamily="18" charset="0"/>
              </a:rPr>
              <a:t>Stage 5</a:t>
            </a:r>
            <a:r>
              <a:rPr lang="en-US" sz="4000">
                <a:latin typeface="Times New Roman" pitchFamily="18" charset="0"/>
              </a:rPr>
              <a:t>: Individual Right, Self respect</a:t>
            </a:r>
          </a:p>
          <a:p>
            <a:pPr marL="533400" indent="-53340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r>
              <a:rPr lang="en-US" sz="4000">
                <a:latin typeface="Times New Roman" pitchFamily="18" charset="0"/>
              </a:rPr>
              <a:t>	</a:t>
            </a:r>
            <a:r>
              <a:rPr lang="en-US" sz="4000" b="1">
                <a:solidFill>
                  <a:schemeClr val="tx2"/>
                </a:solidFill>
                <a:latin typeface="Times New Roman" pitchFamily="18" charset="0"/>
              </a:rPr>
              <a:t>Stage 6</a:t>
            </a:r>
            <a:r>
              <a:rPr lang="en-US" sz="4000">
                <a:latin typeface="Times New Roman" pitchFamily="18" charset="0"/>
              </a:rPr>
              <a:t>: Individual Principles &amp; Conscience</a:t>
            </a:r>
          </a:p>
          <a:p>
            <a:pPr marL="533400" indent="-53340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None/>
            </a:pPr>
            <a:endParaRPr lang="en-US" sz="40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933450"/>
            <a:ext cx="8078787" cy="1487488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Erik Erikson’s Eight Stages of Psychosocial Dilemmas</a:t>
            </a:r>
            <a:r>
              <a:rPr lang="en-US" sz="38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7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8392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/>
            </a:r>
            <a:br>
              <a:rPr lang="en-US" sz="38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r>
              <a:rPr lang="en-US" sz="38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             Stage One: Trust versus    </a:t>
            </a:r>
            <a:br>
              <a:rPr lang="en-US" sz="38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r>
              <a:rPr lang="en-US" sz="38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                         Mistrust (Birth-1)</a:t>
            </a: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eaLnBrk="1" hangingPunct="1"/>
            <a:r>
              <a:rPr lang="en-US" sz="4200" dirty="0" smtClean="0">
                <a:solidFill>
                  <a:srgbClr val="FF0000"/>
                </a:solidFill>
                <a:latin typeface="Arial Black" pitchFamily="34" charset="0"/>
              </a:rPr>
              <a:t>Trust: Established when babies given adequate warmth, touch, love, and physical care</a:t>
            </a:r>
          </a:p>
          <a:p>
            <a:pPr lvl="1" eaLnBrk="1" hangingPunct="1"/>
            <a:r>
              <a:rPr lang="en-US" sz="3800" dirty="0" smtClean="0">
                <a:solidFill>
                  <a:srgbClr val="008000"/>
                </a:solidFill>
                <a:latin typeface="Arial Black" pitchFamily="34" charset="0"/>
              </a:rPr>
              <a:t>Mistrust: Caused by inadequate or unpredictable care and by cold, indifferent, and rejecting parents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8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2" grpId="0"/>
      <p:bldP spid="16896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0"/>
            <a:ext cx="8675687" cy="1628775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Stage Two: Autonomy versus Shame and Doubt (1-3)</a:t>
            </a:r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82688" y="2017713"/>
            <a:ext cx="7696200" cy="3910012"/>
          </a:xfrm>
        </p:spPr>
        <p:txBody>
          <a:bodyPr/>
          <a:lstStyle/>
          <a:p>
            <a:pPr eaLnBrk="1" hangingPunct="1"/>
            <a:r>
              <a:rPr lang="en-US" sz="3800" smtClean="0">
                <a:solidFill>
                  <a:srgbClr val="990000"/>
                </a:solidFill>
                <a:latin typeface="Arial Black" pitchFamily="34" charset="0"/>
              </a:rPr>
              <a:t>Autonomy: Doing things for themselves</a:t>
            </a:r>
          </a:p>
          <a:p>
            <a:pPr eaLnBrk="1" hangingPunct="1"/>
            <a:r>
              <a:rPr lang="en-US" sz="3800" smtClean="0">
                <a:solidFill>
                  <a:srgbClr val="008000"/>
                </a:solidFill>
                <a:latin typeface="Arial Black" pitchFamily="34" charset="0"/>
              </a:rPr>
              <a:t>Overprotective parents may cause children to doubt abilities and feel shameful about their actions</a:t>
            </a:r>
          </a:p>
          <a:p>
            <a:pPr eaLnBrk="1" hangingPunct="1"/>
            <a:endParaRPr lang="en-US" sz="3800" smtClean="0">
              <a:solidFill>
                <a:srgbClr val="008000"/>
              </a:solidFill>
              <a:latin typeface="Arial Black" pitchFamily="34" charset="0"/>
            </a:endParaRPr>
          </a:p>
          <a:p>
            <a:pPr eaLnBrk="1" hangingPunct="1"/>
            <a:endParaRPr lang="en-US" sz="3800" smtClean="0"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9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6" grpId="0"/>
      <p:bldP spid="169987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914400"/>
            <a:ext cx="81534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Stage Three: Initiative versus Guilt (3-5)</a:t>
            </a:r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2017713"/>
            <a:ext cx="8775700" cy="4114800"/>
          </a:xfrm>
        </p:spPr>
        <p:txBody>
          <a:bodyPr/>
          <a:lstStyle/>
          <a:p>
            <a:pPr eaLnBrk="1" hangingPunct="1"/>
            <a:r>
              <a:rPr lang="en-US" sz="3800" smtClean="0">
                <a:solidFill>
                  <a:srgbClr val="990000"/>
                </a:solidFill>
                <a:latin typeface="Arial Black" pitchFamily="34" charset="0"/>
              </a:rPr>
              <a:t>Initiative: Parents reinforce via giving children freedom to play, use imagination, and ask questions</a:t>
            </a:r>
          </a:p>
          <a:p>
            <a:pPr eaLnBrk="1" hangingPunct="1"/>
            <a:r>
              <a:rPr lang="en-US" sz="3800" smtClean="0">
                <a:solidFill>
                  <a:srgbClr val="008000"/>
                </a:solidFill>
                <a:latin typeface="Arial Black" pitchFamily="34" charset="0"/>
              </a:rPr>
              <a:t>Guilt: May occur if parents criticize, prevent play, or discourage a child’s questions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1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1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1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0" grpId="0"/>
      <p:bldP spid="171011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914400"/>
            <a:ext cx="81534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Stage Four: Industry versus Inferiority (6-12)</a:t>
            </a:r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82688" y="2503488"/>
            <a:ext cx="7772400" cy="3629025"/>
          </a:xfrm>
        </p:spPr>
        <p:txBody>
          <a:bodyPr/>
          <a:lstStyle/>
          <a:p>
            <a:pPr eaLnBrk="1" hangingPunct="1"/>
            <a:r>
              <a:rPr lang="en-US" sz="3800" smtClean="0">
                <a:solidFill>
                  <a:srgbClr val="990000"/>
                </a:solidFill>
                <a:latin typeface="Arial Black" pitchFamily="34" charset="0"/>
              </a:rPr>
              <a:t>Industry: Occurs when child is praised for productive activities</a:t>
            </a:r>
          </a:p>
          <a:p>
            <a:pPr eaLnBrk="1" hangingPunct="1"/>
            <a:r>
              <a:rPr lang="en-US" sz="3800" smtClean="0">
                <a:solidFill>
                  <a:srgbClr val="008000"/>
                </a:solidFill>
                <a:latin typeface="Arial Black" pitchFamily="34" charset="0"/>
              </a:rPr>
              <a:t>Inferiority: Occurs if child’s efforts are regarded as messy or inadequate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2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4" grpId="0"/>
      <p:bldP spid="172035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2420938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Stage Five (Adolescence): Identity versus Role Confusion</a:t>
            </a:r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82688" y="2503488"/>
            <a:ext cx="7696200" cy="342423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800" smtClean="0">
                <a:solidFill>
                  <a:srgbClr val="990000"/>
                </a:solidFill>
                <a:latin typeface="Arial Black" pitchFamily="34" charset="0"/>
              </a:rPr>
              <a:t>Identity: For adolescents; problems answering, “Who am I?”</a:t>
            </a:r>
          </a:p>
          <a:p>
            <a:pPr eaLnBrk="1" hangingPunct="1">
              <a:lnSpc>
                <a:spcPct val="90000"/>
              </a:lnSpc>
            </a:pPr>
            <a:r>
              <a:rPr lang="en-US" sz="3800" smtClean="0">
                <a:solidFill>
                  <a:srgbClr val="008000"/>
                </a:solidFill>
                <a:latin typeface="Arial Black" pitchFamily="34" charset="0"/>
              </a:rPr>
              <a:t>Role Confusion: Occurs when adolescents are unsure of where they are going and who they are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3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3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3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3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58" grpId="0"/>
      <p:bldP spid="173059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914400"/>
            <a:ext cx="80772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Stage Six (Young Adulthood): Intimacy versus Isolation</a:t>
            </a:r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82688" y="2827338"/>
            <a:ext cx="7696200" cy="3167062"/>
          </a:xfrm>
        </p:spPr>
        <p:txBody>
          <a:bodyPr/>
          <a:lstStyle/>
          <a:p>
            <a:pPr eaLnBrk="1" hangingPunct="1"/>
            <a:r>
              <a:rPr lang="en-US" sz="3800" smtClean="0">
                <a:solidFill>
                  <a:srgbClr val="990000"/>
                </a:solidFill>
                <a:latin typeface="Arial Black" pitchFamily="34" charset="0"/>
              </a:rPr>
              <a:t>Intimacy: Ability to care about others and to share experiences with them</a:t>
            </a:r>
          </a:p>
          <a:p>
            <a:pPr eaLnBrk="1" hangingPunct="1"/>
            <a:r>
              <a:rPr lang="en-US" sz="3800" smtClean="0">
                <a:solidFill>
                  <a:srgbClr val="008000"/>
                </a:solidFill>
                <a:latin typeface="Arial Black" pitchFamily="34" charset="0"/>
              </a:rPr>
              <a:t>Isolation: Feeling alone and uncared for in life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2" grpId="0"/>
      <p:bldP spid="17408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55650" y="1700213"/>
            <a:ext cx="81534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Stage Seven (Middle Adulthood): Generativity versus Stagnation</a:t>
            </a:r>
          </a:p>
        </p:txBody>
      </p:sp>
      <p:sp>
        <p:nvSpPr>
          <p:cNvPr id="1751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2565400"/>
            <a:ext cx="8067675" cy="3743325"/>
          </a:xfrm>
        </p:spPr>
        <p:txBody>
          <a:bodyPr/>
          <a:lstStyle/>
          <a:p>
            <a:pPr eaLnBrk="1" hangingPunct="1"/>
            <a:r>
              <a:rPr lang="en-US" sz="3800" smtClean="0">
                <a:solidFill>
                  <a:srgbClr val="990000"/>
                </a:solidFill>
                <a:latin typeface="Arial Black" pitchFamily="34" charset="0"/>
              </a:rPr>
              <a:t>Generativity: Interest in guiding the next generation</a:t>
            </a:r>
          </a:p>
          <a:p>
            <a:pPr eaLnBrk="1" hangingPunct="1"/>
            <a:r>
              <a:rPr lang="en-US" sz="3800" smtClean="0">
                <a:solidFill>
                  <a:srgbClr val="008000"/>
                </a:solidFill>
                <a:latin typeface="Arial Black" pitchFamily="34" charset="0"/>
              </a:rPr>
              <a:t>Stagnation: When one is only concerned with one’s own needs and comforts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5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5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5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5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5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5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5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5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5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6" grpId="0"/>
      <p:bldP spid="175107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9154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Stage Eight (Late Adulthood): Integrity versus Despair</a:t>
            </a:r>
          </a:p>
        </p:txBody>
      </p:sp>
      <p:sp>
        <p:nvSpPr>
          <p:cNvPr id="1761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28775"/>
            <a:ext cx="9144000" cy="4895850"/>
          </a:xfrm>
        </p:spPr>
        <p:txBody>
          <a:bodyPr/>
          <a:lstStyle/>
          <a:p>
            <a:pPr eaLnBrk="1" hangingPunct="1"/>
            <a:r>
              <a:rPr lang="en-US" sz="3800" dirty="0" smtClean="0">
                <a:solidFill>
                  <a:srgbClr val="990000"/>
                </a:solidFill>
                <a:latin typeface="Arial Black" pitchFamily="34" charset="0"/>
              </a:rPr>
              <a:t>       Integrity: Self-respect; developed when people have lived richly and responsibly</a:t>
            </a:r>
          </a:p>
          <a:p>
            <a:pPr eaLnBrk="1" hangingPunct="1"/>
            <a:r>
              <a:rPr lang="en-US" sz="3800" dirty="0" smtClean="0">
                <a:solidFill>
                  <a:srgbClr val="008000"/>
                </a:solidFill>
                <a:latin typeface="Arial Black" pitchFamily="34" charset="0"/>
              </a:rPr>
              <a:t>Despair: Occurs when previous life events are viewed with regret; experiences heartache and remorse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6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6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6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0" grpId="0"/>
      <p:bldP spid="176131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914400"/>
            <a:ext cx="81534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  <a:t>Death and Dying</a:t>
            </a:r>
            <a:br>
              <a:rPr lang="en-US" sz="3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Times New Roman" pitchFamily="18" charset="0"/>
              </a:rPr>
            </a:b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Reaction to Impending Death</a:t>
            </a:r>
            <a:endParaRPr lang="en-US" sz="38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1863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1916832"/>
            <a:ext cx="7772400" cy="3236913"/>
          </a:xfrm>
        </p:spPr>
        <p:txBody>
          <a:bodyPr/>
          <a:lstStyle/>
          <a:p>
            <a:pPr eaLnBrk="1" hangingPunct="1"/>
            <a:r>
              <a:rPr lang="en-US" sz="3800" dirty="0" err="1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Kubler</a:t>
            </a:r>
            <a:r>
              <a:rPr lang="en-US" sz="3800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-Ross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 was a </a:t>
            </a:r>
            <a:r>
              <a:rPr lang="en-US" sz="3800" dirty="0" err="1" smtClean="0">
                <a:latin typeface="Arial" pitchFamily="34" charset="0"/>
                <a:cs typeface="Arial" pitchFamily="34" charset="0"/>
              </a:rPr>
              <a:t>thanatologist</a:t>
            </a:r>
            <a:r>
              <a:rPr lang="en-US" sz="3800" dirty="0" smtClean="0">
                <a:latin typeface="Arial" pitchFamily="34" charset="0"/>
                <a:cs typeface="Arial" pitchFamily="34" charset="0"/>
              </a:rPr>
              <a:t>: One who studies emotional and behavioral reactions to death and dying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6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6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6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0" grpId="0"/>
      <p:bldP spid="186371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914400"/>
            <a:ext cx="81534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Death and Dying</a:t>
            </a:r>
            <a:br>
              <a:rPr 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Reaction to Impending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Death (Cont.)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2276475"/>
            <a:ext cx="8559800" cy="3856038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D60093"/>
                </a:solidFill>
                <a:latin typeface="Arial" pitchFamily="34" charset="0"/>
                <a:cs typeface="Arial" pitchFamily="34" charset="0"/>
              </a:rPr>
              <a:t>1.Denial and Isolation: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Denying death’s reality and isolating oneself from information confirming that death will occur:  “It’s a mistake; the doctors are wrong.”</a:t>
            </a:r>
          </a:p>
          <a:p>
            <a:pPr marL="0" indent="0" eaLnBrk="1" hangingPunct="1">
              <a:buNone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en-US" dirty="0" smtClean="0">
                <a:solidFill>
                  <a:srgbClr val="D60093"/>
                </a:solidFill>
                <a:latin typeface="Arial" pitchFamily="34" charset="0"/>
                <a:cs typeface="Arial" pitchFamily="34" charset="0"/>
              </a:rPr>
              <a:t>2. Anger: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Asking “Why me?”  Anger may then be projected onto the living.</a:t>
            </a:r>
          </a:p>
          <a:p>
            <a:pPr eaLnBrk="1" hangingPunct="1"/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7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7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7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4" grpId="0"/>
      <p:bldP spid="187395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914400"/>
            <a:ext cx="81534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Death and Dying</a:t>
            </a:r>
            <a:br>
              <a:rPr 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Reaction to Impending </a:t>
            </a:r>
            <a:r>
              <a:rPr lang="en-US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Death (Cont.)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628800"/>
            <a:ext cx="8559800" cy="4503713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D60093"/>
                </a:solidFill>
                <a:latin typeface="Arial" pitchFamily="34" charset="0"/>
                <a:cs typeface="Arial" pitchFamily="34" charset="0"/>
              </a:rPr>
              <a:t>3.Bargaining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Terminally ill will bargain with God or with themselves: “If I can live longer I’ll be a better person.”</a:t>
            </a:r>
          </a:p>
          <a:p>
            <a:pPr eaLnBrk="1" hangingPunct="1"/>
            <a:r>
              <a:rPr lang="en-US" dirty="0" smtClean="0">
                <a:solidFill>
                  <a:srgbClr val="D60093"/>
                </a:solidFill>
                <a:latin typeface="Arial" pitchFamily="34" charset="0"/>
                <a:cs typeface="Arial" pitchFamily="34" charset="0"/>
              </a:rPr>
              <a:t>4.Depression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Feelings of futility, exhaustion, and deep sadness</a:t>
            </a:r>
          </a:p>
          <a:p>
            <a:pPr eaLnBrk="1" hangingPunct="1"/>
            <a:r>
              <a:rPr lang="en-US" dirty="0" smtClean="0">
                <a:solidFill>
                  <a:srgbClr val="D60093"/>
                </a:solidFill>
                <a:latin typeface="Arial" pitchFamily="34" charset="0"/>
                <a:cs typeface="Arial" pitchFamily="34" charset="0"/>
              </a:rPr>
              <a:t>5.Acceptance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If death is not sudden, many will accept death calmly: person is at peace finally with the concept of death.</a:t>
            </a:r>
          </a:p>
          <a:p>
            <a:pPr eaLnBrk="1" hangingPunct="1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70185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7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7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7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4" grpId="0"/>
      <p:bldP spid="187395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Reading Assignment</a:t>
            </a:r>
            <a:endParaRPr lang="th-TH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377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Psychology in Action: Effective Parenting – Always kiss Your Children Goodnight  pp. 105 – 107.</a:t>
            </a:r>
            <a:endParaRPr lang="th-TH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3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3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3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78" grpId="0"/>
      <p:bldP spid="203779" grpId="0" build="p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Angsana New"/>
      </a:majorFont>
      <a:minorFont>
        <a:latin typeface="Tahom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alloons 8">
    <a:dk1>
      <a:srgbClr val="006699"/>
    </a:dk1>
    <a:lt1>
      <a:srgbClr val="FFFFFF"/>
    </a:lt1>
    <a:dk2>
      <a:srgbClr val="006666"/>
    </a:dk2>
    <a:lt2>
      <a:srgbClr val="FFFFCC"/>
    </a:lt2>
    <a:accent1>
      <a:srgbClr val="EDFAD2"/>
    </a:accent1>
    <a:accent2>
      <a:srgbClr val="EBF7FF"/>
    </a:accent2>
    <a:accent3>
      <a:srgbClr val="FFFFFF"/>
    </a:accent3>
    <a:accent4>
      <a:srgbClr val="005682"/>
    </a:accent4>
    <a:accent5>
      <a:srgbClr val="F4FCE5"/>
    </a:accent5>
    <a:accent6>
      <a:srgbClr val="D5E0E7"/>
    </a:accent6>
    <a:hlink>
      <a:srgbClr val="CC99FF"/>
    </a:hlink>
    <a:folHlink>
      <a:srgbClr val="F2DFFD"/>
    </a:folHlink>
  </a:clrScheme>
</a:themeOverride>
</file>

<file path=ppt/theme/themeOverride2.xml><?xml version="1.0" encoding="utf-8"?>
<a:themeOverride xmlns:a="http://schemas.openxmlformats.org/drawingml/2006/main">
  <a:clrScheme name="Balloons 8">
    <a:dk1>
      <a:srgbClr val="006699"/>
    </a:dk1>
    <a:lt1>
      <a:srgbClr val="FFFFFF"/>
    </a:lt1>
    <a:dk2>
      <a:srgbClr val="006666"/>
    </a:dk2>
    <a:lt2>
      <a:srgbClr val="FFFFCC"/>
    </a:lt2>
    <a:accent1>
      <a:srgbClr val="EDFAD2"/>
    </a:accent1>
    <a:accent2>
      <a:srgbClr val="EBF7FF"/>
    </a:accent2>
    <a:accent3>
      <a:srgbClr val="FFFFFF"/>
    </a:accent3>
    <a:accent4>
      <a:srgbClr val="005682"/>
    </a:accent4>
    <a:accent5>
      <a:srgbClr val="F4FCE5"/>
    </a:accent5>
    <a:accent6>
      <a:srgbClr val="D5E0E7"/>
    </a:accent6>
    <a:hlink>
      <a:srgbClr val="CC99FF"/>
    </a:hlink>
    <a:folHlink>
      <a:srgbClr val="F2DFFD"/>
    </a:folHlink>
  </a:clrScheme>
</a:themeOverride>
</file>

<file path=ppt/theme/themeOverride3.xml><?xml version="1.0" encoding="utf-8"?>
<a:themeOverride xmlns:a="http://schemas.openxmlformats.org/drawingml/2006/main">
  <a:clrScheme name="Balloons 8">
    <a:dk1>
      <a:srgbClr val="006699"/>
    </a:dk1>
    <a:lt1>
      <a:srgbClr val="FFFFFF"/>
    </a:lt1>
    <a:dk2>
      <a:srgbClr val="006666"/>
    </a:dk2>
    <a:lt2>
      <a:srgbClr val="FFFFCC"/>
    </a:lt2>
    <a:accent1>
      <a:srgbClr val="EDFAD2"/>
    </a:accent1>
    <a:accent2>
      <a:srgbClr val="EBF7FF"/>
    </a:accent2>
    <a:accent3>
      <a:srgbClr val="FFFFFF"/>
    </a:accent3>
    <a:accent4>
      <a:srgbClr val="005682"/>
    </a:accent4>
    <a:accent5>
      <a:srgbClr val="F4FCE5"/>
    </a:accent5>
    <a:accent6>
      <a:srgbClr val="D5E0E7"/>
    </a:accent6>
    <a:hlink>
      <a:srgbClr val="CC99FF"/>
    </a:hlink>
    <a:folHlink>
      <a:srgbClr val="F2DFFD"/>
    </a:folHlink>
  </a:clrScheme>
</a:themeOverride>
</file>

<file path=ppt/theme/themeOverride4.xml><?xml version="1.0" encoding="utf-8"?>
<a:themeOverride xmlns:a="http://schemas.openxmlformats.org/drawingml/2006/main">
  <a:clrScheme name="Balloons 8">
    <a:dk1>
      <a:srgbClr val="006699"/>
    </a:dk1>
    <a:lt1>
      <a:srgbClr val="FFFFFF"/>
    </a:lt1>
    <a:dk2>
      <a:srgbClr val="006666"/>
    </a:dk2>
    <a:lt2>
      <a:srgbClr val="FFFFCC"/>
    </a:lt2>
    <a:accent1>
      <a:srgbClr val="EDFAD2"/>
    </a:accent1>
    <a:accent2>
      <a:srgbClr val="EBF7FF"/>
    </a:accent2>
    <a:accent3>
      <a:srgbClr val="FFFFFF"/>
    </a:accent3>
    <a:accent4>
      <a:srgbClr val="005682"/>
    </a:accent4>
    <a:accent5>
      <a:srgbClr val="F4FCE5"/>
    </a:accent5>
    <a:accent6>
      <a:srgbClr val="D5E0E7"/>
    </a:accent6>
    <a:hlink>
      <a:srgbClr val="CC99FF"/>
    </a:hlink>
    <a:folHlink>
      <a:srgbClr val="F2DFFD"/>
    </a:folHlink>
  </a:clrScheme>
</a:themeOverride>
</file>

<file path=ppt/theme/themeOverride5.xml><?xml version="1.0" encoding="utf-8"?>
<a:themeOverride xmlns:a="http://schemas.openxmlformats.org/drawingml/2006/main">
  <a:clrScheme name="Balloons 8">
    <a:dk1>
      <a:srgbClr val="006699"/>
    </a:dk1>
    <a:lt1>
      <a:srgbClr val="FFFFFF"/>
    </a:lt1>
    <a:dk2>
      <a:srgbClr val="006666"/>
    </a:dk2>
    <a:lt2>
      <a:srgbClr val="FFFFCC"/>
    </a:lt2>
    <a:accent1>
      <a:srgbClr val="EDFAD2"/>
    </a:accent1>
    <a:accent2>
      <a:srgbClr val="EBF7FF"/>
    </a:accent2>
    <a:accent3>
      <a:srgbClr val="FFFFFF"/>
    </a:accent3>
    <a:accent4>
      <a:srgbClr val="005682"/>
    </a:accent4>
    <a:accent5>
      <a:srgbClr val="F4FCE5"/>
    </a:accent5>
    <a:accent6>
      <a:srgbClr val="D5E0E7"/>
    </a:accent6>
    <a:hlink>
      <a:srgbClr val="CC99FF"/>
    </a:hlink>
    <a:folHlink>
      <a:srgbClr val="F2DFFD"/>
    </a:folHlink>
  </a:clrScheme>
</a:themeOverride>
</file>

<file path=ppt/theme/themeOverride6.xml><?xml version="1.0" encoding="utf-8"?>
<a:themeOverride xmlns:a="http://schemas.openxmlformats.org/drawingml/2006/main">
  <a:clrScheme name="Balloons 8">
    <a:dk1>
      <a:srgbClr val="006699"/>
    </a:dk1>
    <a:lt1>
      <a:srgbClr val="FFFFFF"/>
    </a:lt1>
    <a:dk2>
      <a:srgbClr val="006666"/>
    </a:dk2>
    <a:lt2>
      <a:srgbClr val="FFFFCC"/>
    </a:lt2>
    <a:accent1>
      <a:srgbClr val="EDFAD2"/>
    </a:accent1>
    <a:accent2>
      <a:srgbClr val="EBF7FF"/>
    </a:accent2>
    <a:accent3>
      <a:srgbClr val="FFFFFF"/>
    </a:accent3>
    <a:accent4>
      <a:srgbClr val="005682"/>
    </a:accent4>
    <a:accent5>
      <a:srgbClr val="F4FCE5"/>
    </a:accent5>
    <a:accent6>
      <a:srgbClr val="D5E0E7"/>
    </a:accent6>
    <a:hlink>
      <a:srgbClr val="CC99FF"/>
    </a:hlink>
    <a:folHlink>
      <a:srgbClr val="F2DFFD"/>
    </a:folHlink>
  </a:clrScheme>
</a:themeOverride>
</file>

<file path=ppt/theme/themeOverride7.xml><?xml version="1.0" encoding="utf-8"?>
<a:themeOverride xmlns:a="http://schemas.openxmlformats.org/drawingml/2006/main">
  <a:clrScheme name="Balloons 8">
    <a:dk1>
      <a:srgbClr val="006699"/>
    </a:dk1>
    <a:lt1>
      <a:srgbClr val="FFFFFF"/>
    </a:lt1>
    <a:dk2>
      <a:srgbClr val="006666"/>
    </a:dk2>
    <a:lt2>
      <a:srgbClr val="FFFFCC"/>
    </a:lt2>
    <a:accent1>
      <a:srgbClr val="EDFAD2"/>
    </a:accent1>
    <a:accent2>
      <a:srgbClr val="EBF7FF"/>
    </a:accent2>
    <a:accent3>
      <a:srgbClr val="FFFFFF"/>
    </a:accent3>
    <a:accent4>
      <a:srgbClr val="005682"/>
    </a:accent4>
    <a:accent5>
      <a:srgbClr val="F4FCE5"/>
    </a:accent5>
    <a:accent6>
      <a:srgbClr val="D5E0E7"/>
    </a:accent6>
    <a:hlink>
      <a:srgbClr val="CC99FF"/>
    </a:hlink>
    <a:folHlink>
      <a:srgbClr val="F2DFFD"/>
    </a:folHlink>
  </a:clrScheme>
</a:themeOverride>
</file>

<file path=ppt/theme/themeOverride8.xml><?xml version="1.0" encoding="utf-8"?>
<a:themeOverride xmlns:a="http://schemas.openxmlformats.org/drawingml/2006/main">
  <a:clrScheme name="Balloons 8">
    <a:dk1>
      <a:srgbClr val="006699"/>
    </a:dk1>
    <a:lt1>
      <a:srgbClr val="FFFFFF"/>
    </a:lt1>
    <a:dk2>
      <a:srgbClr val="006666"/>
    </a:dk2>
    <a:lt2>
      <a:srgbClr val="FFFFCC"/>
    </a:lt2>
    <a:accent1>
      <a:srgbClr val="EDFAD2"/>
    </a:accent1>
    <a:accent2>
      <a:srgbClr val="EBF7FF"/>
    </a:accent2>
    <a:accent3>
      <a:srgbClr val="FFFFFF"/>
    </a:accent3>
    <a:accent4>
      <a:srgbClr val="005682"/>
    </a:accent4>
    <a:accent5>
      <a:srgbClr val="F4FCE5"/>
    </a:accent5>
    <a:accent6>
      <a:srgbClr val="D5E0E7"/>
    </a:accent6>
    <a:hlink>
      <a:srgbClr val="CC99FF"/>
    </a:hlink>
    <a:folHlink>
      <a:srgbClr val="F2DFFD"/>
    </a:folHlink>
  </a:clrScheme>
</a:themeOverride>
</file>

<file path=ppt/theme/themeOverride9.xml><?xml version="1.0" encoding="utf-8"?>
<a:themeOverride xmlns:a="http://schemas.openxmlformats.org/drawingml/2006/main">
  <a:clrScheme name="Balloons 8">
    <a:dk1>
      <a:srgbClr val="006699"/>
    </a:dk1>
    <a:lt1>
      <a:srgbClr val="FFFFFF"/>
    </a:lt1>
    <a:dk2>
      <a:srgbClr val="006666"/>
    </a:dk2>
    <a:lt2>
      <a:srgbClr val="FFFFCC"/>
    </a:lt2>
    <a:accent1>
      <a:srgbClr val="EDFAD2"/>
    </a:accent1>
    <a:accent2>
      <a:srgbClr val="EBF7FF"/>
    </a:accent2>
    <a:accent3>
      <a:srgbClr val="FFFFFF"/>
    </a:accent3>
    <a:accent4>
      <a:srgbClr val="005682"/>
    </a:accent4>
    <a:accent5>
      <a:srgbClr val="F4FCE5"/>
    </a:accent5>
    <a:accent6>
      <a:srgbClr val="D5E0E7"/>
    </a:accent6>
    <a:hlink>
      <a:srgbClr val="CC99FF"/>
    </a:hlink>
    <a:folHlink>
      <a:srgbClr val="F2DFFD"/>
    </a:folHlink>
  </a:clrScheme>
</a:themeOverride>
</file>

<file path=ppt/theme/themeOverride10.xml><?xml version="1.0" encoding="utf-8"?>
<a:themeOverride xmlns:a="http://schemas.openxmlformats.org/drawingml/2006/main">
  <a:clrScheme name="Balloons 8">
    <a:dk1>
      <a:srgbClr val="006699"/>
    </a:dk1>
    <a:lt1>
      <a:srgbClr val="FFFFFF"/>
    </a:lt1>
    <a:dk2>
      <a:srgbClr val="006666"/>
    </a:dk2>
    <a:lt2>
      <a:srgbClr val="FFFFCC"/>
    </a:lt2>
    <a:accent1>
      <a:srgbClr val="EDFAD2"/>
    </a:accent1>
    <a:accent2>
      <a:srgbClr val="EBF7FF"/>
    </a:accent2>
    <a:accent3>
      <a:srgbClr val="FFFFFF"/>
    </a:accent3>
    <a:accent4>
      <a:srgbClr val="005682"/>
    </a:accent4>
    <a:accent5>
      <a:srgbClr val="F4FCE5"/>
    </a:accent5>
    <a:accent6>
      <a:srgbClr val="D5E0E7"/>
    </a:accent6>
    <a:hlink>
      <a:srgbClr val="CC99FF"/>
    </a:hlink>
    <a:folHlink>
      <a:srgbClr val="F2DFFD"/>
    </a:folHlink>
  </a:clrScheme>
</a:themeOverride>
</file>

<file path=ppt/theme/themeOverride11.xml><?xml version="1.0" encoding="utf-8"?>
<a:themeOverride xmlns:a="http://schemas.openxmlformats.org/drawingml/2006/main">
  <a:clrScheme name="Balloons 8">
    <a:dk1>
      <a:srgbClr val="006699"/>
    </a:dk1>
    <a:lt1>
      <a:srgbClr val="FFFFFF"/>
    </a:lt1>
    <a:dk2>
      <a:srgbClr val="006666"/>
    </a:dk2>
    <a:lt2>
      <a:srgbClr val="FFFFCC"/>
    </a:lt2>
    <a:accent1>
      <a:srgbClr val="EDFAD2"/>
    </a:accent1>
    <a:accent2>
      <a:srgbClr val="EBF7FF"/>
    </a:accent2>
    <a:accent3>
      <a:srgbClr val="FFFFFF"/>
    </a:accent3>
    <a:accent4>
      <a:srgbClr val="005682"/>
    </a:accent4>
    <a:accent5>
      <a:srgbClr val="F4FCE5"/>
    </a:accent5>
    <a:accent6>
      <a:srgbClr val="D5E0E7"/>
    </a:accent6>
    <a:hlink>
      <a:srgbClr val="CC99FF"/>
    </a:hlink>
    <a:folHlink>
      <a:srgbClr val="F2DFF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1012</TotalTime>
  <Words>1346</Words>
  <Application>Microsoft Office PowerPoint</Application>
  <PresentationFormat>On-screen Show (4:3)</PresentationFormat>
  <Paragraphs>132</Paragraphs>
  <Slides>41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Blends</vt:lpstr>
      <vt:lpstr>Topic 10 Development Across Lifespan</vt:lpstr>
      <vt:lpstr>Developmental Psychology</vt:lpstr>
      <vt:lpstr>Nature and Nurture  Reaction Range</vt:lpstr>
      <vt:lpstr>PowerPoint Presentation</vt:lpstr>
      <vt:lpstr>Nature and Nurture  Reaction Range (cont.)</vt:lpstr>
      <vt:lpstr>PowerPoint Presentation</vt:lpstr>
      <vt:lpstr>Nature and Nurture  Environment (cont.)  Sensitive Period</vt:lpstr>
      <vt:lpstr>Nature and Nurture  Reaction Range (cont.) The whole Peron (cont.)</vt:lpstr>
      <vt:lpstr> Social Development</vt:lpstr>
      <vt:lpstr> Social Development (cont.)</vt:lpstr>
      <vt:lpstr>Social Development  Attachment (cont.)</vt:lpstr>
      <vt:lpstr> Social Development  Attachment (cont.)</vt:lpstr>
      <vt:lpstr>Parental Influences Parenting Styles (Baumrind-1991, 2005) </vt:lpstr>
      <vt:lpstr>Parental Influences Parenting Styles (cont.)</vt:lpstr>
      <vt:lpstr>Language Development </vt:lpstr>
      <vt:lpstr>Cognitive Development : Think Like a Child Piaget’s Theory of  Cognitive Development </vt:lpstr>
      <vt:lpstr>Cognitive Development : Think Like a Child Piaget’s Theory of  Cognitive Development (Cont.)</vt:lpstr>
      <vt:lpstr>Cognitive Development : Think Like a Child Piaget’s Theory of  Cognitive Development (Cont.)</vt:lpstr>
      <vt:lpstr>Cognitive Development : Think Like a Child Piaget’s Theory of  Cognitive Development (Cont.)</vt:lpstr>
      <vt:lpstr>Cognitive Development : Think Like a Child Piaget’s Theory of  Cognitive Development (Cont.)</vt:lpstr>
      <vt:lpstr>Cognitive Development : Think Like a Child Piaget’s Theory of  Cognitive Development (Cont.)</vt:lpstr>
      <vt:lpstr>Cognitive Development : Think Like a Child  Lev Vygotsky’s Sociocultural Theory </vt:lpstr>
      <vt:lpstr>Cognitive Development : Think Like a Child  Lev Vygotsky’s Sociocultural Theory  (Cont.)                    Zone of Proximal Development</vt:lpstr>
      <vt:lpstr>Cognitive Development : Think Like a Child  Lev Vygotsky’s Sociocultural Theory  (Cont.) Scaffolding</vt:lpstr>
      <vt:lpstr>Adolescence and Young Adulthood Lawrence Kohlberg and Moral Development </vt:lpstr>
      <vt:lpstr>Moral Development(cont.) Basic Stages of Moral Development</vt:lpstr>
      <vt:lpstr>Moral Development Basic Stages of Moral Development (Cont.)</vt:lpstr>
      <vt:lpstr>Moral Development Basic Stages of Moral Development (Cont.)</vt:lpstr>
      <vt:lpstr>Erik Erikson’s Eight Stages of Psychosocial Dilemmas </vt:lpstr>
      <vt:lpstr>              Stage One: Trust versus                              Mistrust (Birth-1)</vt:lpstr>
      <vt:lpstr>Stage Two: Autonomy versus Shame and Doubt (1-3)</vt:lpstr>
      <vt:lpstr>Stage Three: Initiative versus Guilt (3-5)</vt:lpstr>
      <vt:lpstr>Stage Four: Industry versus Inferiority (6-12)</vt:lpstr>
      <vt:lpstr>Stage Five (Adolescence): Identity versus Role Confusion</vt:lpstr>
      <vt:lpstr>Stage Six (Young Adulthood): Intimacy versus Isolation</vt:lpstr>
      <vt:lpstr>Stage Seven (Middle Adulthood): Generativity versus Stagnation</vt:lpstr>
      <vt:lpstr>Stage Eight (Late Adulthood): Integrity versus Despair</vt:lpstr>
      <vt:lpstr>Death and Dying Reaction to Impending Death</vt:lpstr>
      <vt:lpstr>Death and Dying Reaction to Impending Death (Cont.) </vt:lpstr>
      <vt:lpstr>Death and Dying Reaction to Impending Death (Cont.) </vt:lpstr>
      <vt:lpstr>Reading Assignment</vt:lpstr>
    </vt:vector>
  </TitlesOfParts>
  <Company>iLLUSiON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3:  Child Development</dc:title>
  <dc:creator>Administrator</dc:creator>
  <cp:lastModifiedBy>vaio</cp:lastModifiedBy>
  <cp:revision>52</cp:revision>
  <dcterms:created xsi:type="dcterms:W3CDTF">2006-08-28T09:55:29Z</dcterms:created>
  <dcterms:modified xsi:type="dcterms:W3CDTF">2013-11-07T12:00:56Z</dcterms:modified>
</cp:coreProperties>
</file>