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av" ContentType="audio/wav"/>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1"/>
    <p:sldMasterId id="2147483757" r:id="rId2"/>
    <p:sldMasterId id="2147483781" r:id="rId3"/>
  </p:sldMasterIdLst>
  <p:notesMasterIdLst>
    <p:notesMasterId r:id="rId57"/>
  </p:notesMasterIdLst>
  <p:handoutMasterIdLst>
    <p:handoutMasterId r:id="rId58"/>
  </p:handoutMasterIdLst>
  <p:sldIdLst>
    <p:sldId id="271" r:id="rId4"/>
    <p:sldId id="291" r:id="rId5"/>
    <p:sldId id="293" r:id="rId6"/>
    <p:sldId id="294" r:id="rId7"/>
    <p:sldId id="292" r:id="rId8"/>
    <p:sldId id="391" r:id="rId9"/>
    <p:sldId id="428" r:id="rId10"/>
    <p:sldId id="392" r:id="rId11"/>
    <p:sldId id="393" r:id="rId12"/>
    <p:sldId id="432" r:id="rId13"/>
    <p:sldId id="394" r:id="rId14"/>
    <p:sldId id="433" r:id="rId15"/>
    <p:sldId id="435" r:id="rId16"/>
    <p:sldId id="396" r:id="rId17"/>
    <p:sldId id="437" r:id="rId18"/>
    <p:sldId id="476" r:id="rId19"/>
    <p:sldId id="477" r:id="rId20"/>
    <p:sldId id="478" r:id="rId21"/>
    <p:sldId id="479" r:id="rId22"/>
    <p:sldId id="480" r:id="rId23"/>
    <p:sldId id="481" r:id="rId24"/>
    <p:sldId id="482" r:id="rId25"/>
    <p:sldId id="513" r:id="rId26"/>
    <p:sldId id="518" r:id="rId27"/>
    <p:sldId id="519" r:id="rId28"/>
    <p:sldId id="521" r:id="rId29"/>
    <p:sldId id="525" r:id="rId30"/>
    <p:sldId id="526" r:id="rId31"/>
    <p:sldId id="527" r:id="rId32"/>
    <p:sldId id="528" r:id="rId33"/>
    <p:sldId id="529" r:id="rId34"/>
    <p:sldId id="530" r:id="rId35"/>
    <p:sldId id="531" r:id="rId36"/>
    <p:sldId id="457" r:id="rId37"/>
    <p:sldId id="548" r:id="rId38"/>
    <p:sldId id="545" r:id="rId39"/>
    <p:sldId id="462" r:id="rId40"/>
    <p:sldId id="463" r:id="rId41"/>
    <p:sldId id="465" r:id="rId42"/>
    <p:sldId id="466" r:id="rId43"/>
    <p:sldId id="467" r:id="rId44"/>
    <p:sldId id="468" r:id="rId45"/>
    <p:sldId id="469" r:id="rId46"/>
    <p:sldId id="496" r:id="rId47"/>
    <p:sldId id="500" r:id="rId48"/>
    <p:sldId id="501" r:id="rId49"/>
    <p:sldId id="497" r:id="rId50"/>
    <p:sldId id="504" r:id="rId51"/>
    <p:sldId id="549" r:id="rId52"/>
    <p:sldId id="498" r:id="rId53"/>
    <p:sldId id="502" r:id="rId54"/>
    <p:sldId id="503" r:id="rId55"/>
    <p:sldId id="541" r:id="rId5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99"/>
    <a:srgbClr val="FFFF66"/>
    <a:srgbClr val="3366CC"/>
    <a:srgbClr val="0099CC"/>
    <a:srgbClr val="7AB8B7"/>
    <a:srgbClr val="FF0000"/>
    <a:srgbClr val="339933"/>
    <a:srgbClr val="CC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26326" autoAdjust="0"/>
    <p:restoredTop sz="90280" autoAdjust="0"/>
  </p:normalViewPr>
  <p:slideViewPr>
    <p:cSldViewPr>
      <p:cViewPr>
        <p:scale>
          <a:sx n="75" d="100"/>
          <a:sy n="75" d="100"/>
        </p:scale>
        <p:origin x="-1002" y="2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1" d="100"/>
        <a:sy n="81" d="100"/>
      </p:scale>
      <p:origin x="0" y="6510"/>
    </p:cViewPr>
  </p:sorterViewPr>
  <p:notesViewPr>
    <p:cSldViewPr>
      <p:cViewPr>
        <p:scale>
          <a:sx n="75" d="100"/>
          <a:sy n="75" d="100"/>
        </p:scale>
        <p:origin x="-732" y="3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050"/>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23555" name="Rectangle 2051"/>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23556" name="Rectangle 2052"/>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23557" name="Rectangle 2053"/>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1D7BFF63-D997-46F8-AE6A-8C2FE8D1CAC2}" type="slidenum">
              <a:rPr lang="en-US"/>
              <a:pPr>
                <a:defRPr/>
              </a:pPr>
              <a:t>‹#›</a:t>
            </a:fld>
            <a:endParaRPr lang="en-US"/>
          </a:p>
        </p:txBody>
      </p:sp>
    </p:spTree>
    <p:extLst>
      <p:ext uri="{BB962C8B-B14F-4D97-AF65-F5344CB8AC3E}">
        <p14:creationId xmlns:p14="http://schemas.microsoft.com/office/powerpoint/2010/main" val="587013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102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921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3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103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ECCF30CF-B7B4-46CB-99E7-C7BD40347494}" type="slidenum">
              <a:rPr lang="en-US"/>
              <a:pPr>
                <a:defRPr/>
              </a:pPr>
              <a:t>‹#›</a:t>
            </a:fld>
            <a:endParaRPr lang="en-US"/>
          </a:p>
        </p:txBody>
      </p:sp>
    </p:spTree>
    <p:extLst>
      <p:ext uri="{BB962C8B-B14F-4D97-AF65-F5344CB8AC3E}">
        <p14:creationId xmlns:p14="http://schemas.microsoft.com/office/powerpoint/2010/main" val="244082658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ngsana New" pitchFamily="18" charset="-34"/>
        <a:ea typeface="+mn-ea"/>
        <a:cs typeface="+mn-cs"/>
      </a:defRPr>
    </a:lvl1pPr>
    <a:lvl2pPr marL="457200" algn="l" rtl="0" eaLnBrk="0" fontAlgn="base" hangingPunct="0">
      <a:spcBef>
        <a:spcPct val="30000"/>
      </a:spcBef>
      <a:spcAft>
        <a:spcPct val="0"/>
      </a:spcAft>
      <a:defRPr sz="1200" kern="1200">
        <a:solidFill>
          <a:schemeClr val="tx1"/>
        </a:solidFill>
        <a:latin typeface="Angsana New" pitchFamily="18" charset="-34"/>
        <a:ea typeface="+mn-ea"/>
        <a:cs typeface="+mn-cs"/>
      </a:defRPr>
    </a:lvl2pPr>
    <a:lvl3pPr marL="914400" algn="l" rtl="0" eaLnBrk="0" fontAlgn="base" hangingPunct="0">
      <a:spcBef>
        <a:spcPct val="30000"/>
      </a:spcBef>
      <a:spcAft>
        <a:spcPct val="0"/>
      </a:spcAft>
      <a:defRPr sz="1200" kern="1200">
        <a:solidFill>
          <a:schemeClr val="tx1"/>
        </a:solidFill>
        <a:latin typeface="Angsana New" pitchFamily="18" charset="-34"/>
        <a:ea typeface="+mn-ea"/>
        <a:cs typeface="+mn-cs"/>
      </a:defRPr>
    </a:lvl3pPr>
    <a:lvl4pPr marL="1371600" algn="l" rtl="0" eaLnBrk="0" fontAlgn="base" hangingPunct="0">
      <a:spcBef>
        <a:spcPct val="30000"/>
      </a:spcBef>
      <a:spcAft>
        <a:spcPct val="0"/>
      </a:spcAft>
      <a:defRPr sz="1200" kern="1200">
        <a:solidFill>
          <a:schemeClr val="tx1"/>
        </a:solidFill>
        <a:latin typeface="Angsana New" pitchFamily="18" charset="-34"/>
        <a:ea typeface="+mn-ea"/>
        <a:cs typeface="+mn-cs"/>
      </a:defRPr>
    </a:lvl4pPr>
    <a:lvl5pPr marL="1828800" algn="l" rtl="0" eaLnBrk="0" fontAlgn="base" hangingPunct="0">
      <a:spcBef>
        <a:spcPct val="30000"/>
      </a:spcBef>
      <a:spcAft>
        <a:spcPct val="0"/>
      </a:spcAft>
      <a:defRPr sz="1200" kern="1200">
        <a:solidFill>
          <a:schemeClr val="tx1"/>
        </a:solidFill>
        <a:latin typeface="Angsana New" pitchFamily="18" charset="-34"/>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837201CB-2099-419B-8E73-AEAA654781BB}" type="slidenum">
              <a:rPr lang="en-US" smtClean="0"/>
              <a:pPr eaLnBrk="1" hangingPunct="1"/>
              <a:t>23</a:t>
            </a:fld>
            <a:endParaRPr lang="en-US" smtClean="0"/>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Social psychology examines how people’s thoughts, feelings, and actions are affected by others.  It is helpful to differentiate between this area and the field of sociology which examines social behavior.</a:t>
            </a:r>
          </a:p>
          <a:p>
            <a:pPr>
              <a:buFontTx/>
              <a:buChar char="•"/>
            </a:pPr>
            <a:r>
              <a:rPr lang="en-US" smtClean="0"/>
              <a:t>Chapter 1 identifies child-rearing and perceptions of academic success as being examples of cross cultural psychology.  This may also be applied to intelligence, psychotherapy, and family.</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8E464FB4-C92A-4F85-BD3F-79BF2D5D283A}" type="slidenum">
              <a:rPr lang="en-US" smtClean="0"/>
              <a:pPr eaLnBrk="1" hangingPunct="1"/>
              <a:t>24</a:t>
            </a:fld>
            <a:endParaRPr lang="en-US" smtClean="0"/>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Social psychology examines how people’s thoughts, feelings, and actions are affected by others.  It is helpful to differentiate between this area and the field of sociology which examines social behavior.</a:t>
            </a:r>
          </a:p>
          <a:p>
            <a:pPr>
              <a:buFontTx/>
              <a:buChar char="•"/>
            </a:pPr>
            <a:r>
              <a:rPr lang="en-US" smtClean="0"/>
              <a:t>Chapter 1 identifies child-rearing and perceptions of academic success as being examples of cross cultural psychology.  This may also be applied to intelligence, psychotherapy, and family.</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7A6A1044-19C3-4736-B103-0296C69A5D98}" type="slidenum">
              <a:rPr lang="en-US" smtClean="0"/>
              <a:pPr eaLnBrk="1" hangingPunct="1"/>
              <a:t>25</a:t>
            </a:fld>
            <a:endParaRPr lang="en-US" smtClean="0"/>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While discussing the advent of clinical neuropsychology, it is noteworthy to examine the risks and benefits for clinical psychologist to prescribe medication.  Proponents view psychologist as being ideal “gate keepers” for the use of medication while others feel prescription privileges would compromise “talk therapy”</a:t>
            </a:r>
          </a:p>
          <a:p>
            <a:pPr>
              <a:buFontTx/>
              <a:buChar char="•"/>
            </a:pPr>
            <a:r>
              <a:rPr lang="en-US" smtClean="0"/>
              <a:t>Evolutionary psychology examines the impact of our genetic heritage upon our behavior, it is helpful to mention the notion of depression, alcoholism, schizophrenia, etc. as having a strong genetic component</a:t>
            </a:r>
          </a:p>
          <a:p>
            <a:pPr>
              <a:buFontTx/>
              <a:buChar char="•"/>
            </a:pPr>
            <a:r>
              <a:rPr lang="en-US" smtClean="0"/>
              <a:t>As a means to wrap up the diversity of the field, chapter 1 provides information concerning the demographics for the variety of settings in which psychologist work.  Such positions as Clinical Psychologist in hospitals, clinics, and private practice as well as educators, researchers, industrial organizational, and school psychologist just to name a few.</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53215F21-7E96-47E5-A543-DAE4FD634DBE}" type="slidenum">
              <a:rPr lang="en-US" smtClean="0"/>
              <a:pPr eaLnBrk="1" hangingPunct="1"/>
              <a:t>28</a:t>
            </a:fld>
            <a:endParaRPr lang="en-US" smtClean="0"/>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smtClean="0"/>
              <a:t>Figure 1.5 </a:t>
            </a:r>
            <a:r>
              <a:rPr lang="en-US" smtClean="0"/>
              <a:t>Psychologists use the logic of science to answer questions about behavior. Specific hypotheses can be tested in a variety of ways, including naturalistic observation, correlational studies, controlled experiments, clinical studies, and the survey method. Psychologists revise their theories to reflect the evidence they gather. New or revised theories then lead to new observations, problems, and hypotheses.</a:t>
            </a:r>
            <a:endParaRPr lang="en-US" b="1" smtClean="0"/>
          </a:p>
          <a:p>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0A71AE94-9C86-4CE5-8A86-10892CA61950}" type="slidenum">
              <a:rPr lang="en-US" smtClean="0"/>
              <a:pPr eaLnBrk="1" hangingPunct="1"/>
              <a:t>30</a:t>
            </a:fld>
            <a:endParaRPr lang="en-US" smtClean="0"/>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Chapter 2 provides the example of using college records in order to determine if there are gender differences in academic performance</a:t>
            </a:r>
          </a:p>
          <a:p>
            <a:pPr>
              <a:buFontTx/>
              <a:buChar char="•"/>
            </a:pPr>
            <a:r>
              <a:rPr lang="en-US" smtClean="0"/>
              <a:t>Although archival research is relatively inexpensive, it does present its problems: the data may not be in a form that allows the researcher to test a hypothesis fully, the information may be incomplete, and the records needed may not exist</a:t>
            </a:r>
          </a:p>
          <a:p>
            <a:pPr>
              <a:buFontTx/>
              <a:buChar char="•"/>
            </a:pPr>
            <a:r>
              <a:rPr lang="en-US" smtClean="0"/>
              <a:t>Naturalistic observation provides an opportunity to observe natural behavior without intervention.  Observer effect – the experimenter inadvertently being seen by the observed thereby influencing their behavior, and observer bias – tendency for an experimenter to be sensitive to supporting data are two shortcomings to overcome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A1D5353-C10E-40AC-B69F-8D0952ECAF9D}" type="slidenum">
              <a:rPr lang="en-US" smtClean="0"/>
              <a:pPr eaLnBrk="1" hangingPunct="1"/>
              <a:t>31</a:t>
            </a:fld>
            <a:endParaRPr lang="en-US" smtClean="0"/>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As pointed out in the chapter, a sample of people is drawn from a population of interest.  The methods of choosing the sample is critical in order to fairly represent the population as a whole.  Problems occur when you have an insufficient number and/or a self-selection bias</a:t>
            </a:r>
          </a:p>
          <a:p>
            <a:pPr>
              <a:buFontTx/>
              <a:buChar char="•"/>
            </a:pPr>
            <a:r>
              <a:rPr lang="en-US" smtClean="0"/>
              <a:t>Attrition and specificity of the questions are also major concerns in a survey</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87646BEB-8F91-4D78-B0EC-399494D00D2E}" type="slidenum">
              <a:rPr lang="en-US" smtClean="0"/>
              <a:pPr eaLnBrk="1" hangingPunct="1"/>
              <a:t>32</a:t>
            </a:fld>
            <a:endParaRPr lang="en-US" smtClean="0"/>
          </a:p>
        </p:txBody>
      </p:sp>
      <p:sp>
        <p:nvSpPr>
          <p:cNvPr id="100355" name="Rectangle 2"/>
          <p:cNvSpPr>
            <a:spLocks noGrp="1" noRot="1" noChangeAspect="1" noChangeArrowheads="1" noTextEdit="1"/>
          </p:cNvSpPr>
          <p:nvPr>
            <p:ph type="sldImg"/>
          </p:nvPr>
        </p:nvSpPr>
        <p:spPr>
          <a:ln/>
        </p:spPr>
      </p:sp>
      <p:sp>
        <p:nvSpPr>
          <p:cNvPr id="1003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The book “Sybil” is a prime example of a case study.</a:t>
            </a:r>
          </a:p>
          <a:p>
            <a:pPr>
              <a:buFontTx/>
              <a:buChar char="•"/>
            </a:pPr>
            <a:r>
              <a:rPr lang="en-US" smtClean="0"/>
              <a:t>Case studies are beneficial in clinical psychology and often times include psychological testing. They are also helpful in the area of physiological psychology</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90E3585E-55F8-4605-B1F1-8D975C86B39F}" type="slidenum">
              <a:rPr lang="en-US" smtClean="0"/>
              <a:pPr eaLnBrk="1" hangingPunct="1"/>
              <a:t>33</a:t>
            </a:fld>
            <a:endParaRPr lang="en-US" smtClean="0"/>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Variables are any behavior that can “vary”.  It is helpful to have students brainstorm how many behaviors fit this definition</a:t>
            </a:r>
          </a:p>
          <a:p>
            <a:pPr>
              <a:buFontTx/>
              <a:buChar char="•"/>
            </a:pPr>
            <a:r>
              <a:rPr lang="en-US" smtClean="0"/>
              <a:t>Correlational studies are helpful to identify variables that have some “co-relationship” but do not give any insights to cause effect relationships</a:t>
            </a:r>
          </a:p>
          <a:p>
            <a:pPr>
              <a:buFontTx/>
              <a:buChar char="•"/>
            </a:pPr>
            <a:r>
              <a:rPr lang="en-US" smtClean="0"/>
              <a:t>TV and aggression, studying and academic performance are helpful examples of positive correlation. Self-esteem and depression is a good example of negative correlation</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F8BC13B9-F54F-4E28-A144-355C3258B345}" type="slidenum">
              <a:rPr lang="en-US" smtClean="0">
                <a:solidFill>
                  <a:srgbClr val="000000"/>
                </a:solidFill>
              </a:rPr>
              <a:pPr eaLnBrk="1" hangingPunct="1"/>
              <a:t>36</a:t>
            </a:fld>
            <a:endParaRPr lang="en-US" smtClean="0">
              <a:solidFill>
                <a:srgbClr val="000000"/>
              </a:solidFill>
            </a:endParaRPr>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000" b="1" smtClean="0"/>
              <a:t>FIGURE 1.6 </a:t>
            </a:r>
            <a:r>
              <a:rPr lang="en-US" sz="1000" smtClean="0"/>
              <a:t>Elements of a simple psychological experiment to assess the</a:t>
            </a:r>
          </a:p>
          <a:p>
            <a:r>
              <a:rPr lang="en-US" sz="1000" smtClean="0"/>
              <a:t>effects of music during study on test scores </a:t>
            </a:r>
          </a:p>
          <a:p>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8A3B8FA2-D09D-436A-991D-D4B8B1F3F8E7}" type="slidenum">
              <a:rPr lang="en-US" smtClean="0"/>
              <a:pPr eaLnBrk="1" hangingPunct="1"/>
              <a:t>41</a:t>
            </a:fld>
            <a:endParaRPr lang="en-US" smtClean="0"/>
          </a:p>
        </p:txBody>
      </p:sp>
      <p:sp>
        <p:nvSpPr>
          <p:cNvPr id="106499" name="Rectangle 2"/>
          <p:cNvSpPr>
            <a:spLocks noGrp="1" noRot="1" noChangeAspect="1" noChangeArrowheads="1" noTextEdit="1"/>
          </p:cNvSpPr>
          <p:nvPr>
            <p:ph type="sldImg"/>
          </p:nvPr>
        </p:nvSpPr>
        <p:spPr>
          <a:ln/>
        </p:spPr>
      </p:sp>
      <p:sp>
        <p:nvSpPr>
          <p:cNvPr id="1065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The unconscious tendency for researchers to be sensitive to their expectations during the course of research is offset by methods minimize bias – operational definitions, procedures, and formulating your hypothesis prior to the research</a:t>
            </a:r>
          </a:p>
          <a:p>
            <a:pPr>
              <a:buFontTx/>
              <a:buChar char="•"/>
            </a:pPr>
            <a:r>
              <a:rPr lang="en-US" smtClean="0"/>
              <a:t>A discussion of the placebo effect is aided by the examination of medication research – Physicians Desk Reference that use placebos in a “placebo control group” and examine reported side effects and benefits by subjects</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hemeOverride" Target="../theme/themeOverride5.xml"/></Relationships>
</file>

<file path=ppt/slideLayouts/_rels/slideLayout29.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hemeOverride" Target="../theme/themeOverride6.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hemeOverride" Target="../theme/themeOverride7.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3.xml"/><Relationship Id="rId1" Type="http://schemas.openxmlformats.org/officeDocument/2006/relationships/themeOverride" Target="../theme/themeOverride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grpSp>
        <p:nvGrpSpPr>
          <p:cNvPr id="5" name="Group 15"/>
          <p:cNvGrpSpPr>
            <a:grpSpLocks/>
          </p:cNvGrpSpPr>
          <p:nvPr/>
        </p:nvGrpSpPr>
        <p:grpSpPr bwMode="auto">
          <a:xfrm>
            <a:off x="-3175" y="4953000"/>
            <a:ext cx="9147175" cy="1911350"/>
            <a:chOff x="-3765" y="4832896"/>
            <a:chExt cx="9147765" cy="2032192"/>
          </a:xfrm>
        </p:grpSpPr>
        <p:sp>
          <p:nvSpPr>
            <p:cNvPr id="6" name="Freeform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7" name="Freeform 18"/>
            <p:cNvSpPr>
              <a:spLocks/>
            </p:cNvSpPr>
            <p:nvPr/>
          </p:nvSpPr>
          <p:spPr bwMode="auto">
            <a:xfrm>
              <a:off x="35443" y="5135526"/>
              <a:ext cx="9108557" cy="838200"/>
            </a:xfrm>
            <a:custGeom>
              <a:avLst/>
              <a:gdLst>
                <a:gd name="T0" fmla="*/ 0 w 5760"/>
                <a:gd name="T1" fmla="*/ 0 h 528"/>
                <a:gd name="T2" fmla="*/ 9108557 w 5760"/>
                <a:gd name="T3" fmla="*/ 0 h 528"/>
                <a:gd name="T4" fmla="*/ 9108557 w 5760"/>
                <a:gd name="T5" fmla="*/ 838200 h 528"/>
                <a:gd name="T6" fmla="*/ 75905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th-TH"/>
            </a:p>
          </p:txBody>
        </p:sp>
        <p:sp>
          <p:nvSpPr>
            <p:cNvPr id="8" name="Freeform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cxnSp>
          <p:nvCxnSpPr>
            <p:cNvPr id="10" name="Straight Connector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11" name="Date Placeholder 29"/>
          <p:cNvSpPr>
            <a:spLocks noGrp="1"/>
          </p:cNvSpPr>
          <p:nvPr>
            <p:ph type="dt" sz="half" idx="10"/>
          </p:nvPr>
        </p:nvSpPr>
        <p:spPr/>
        <p:txBody>
          <a:bodyPr/>
          <a:lstStyle>
            <a:lvl1pPr>
              <a:defRPr>
                <a:solidFill>
                  <a:srgbClr val="FFFFFF"/>
                </a:solidFill>
              </a:defRPr>
            </a:lvl1pPr>
            <a:extLst/>
          </a:lstStyle>
          <a:p>
            <a:pPr>
              <a:defRPr/>
            </a:pPr>
            <a:endParaRPr lang="en-US"/>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p>
        </p:txBody>
      </p:sp>
      <p:sp>
        <p:nvSpPr>
          <p:cNvPr id="13" name="Slide Number Placeholder 26"/>
          <p:cNvSpPr>
            <a:spLocks noGrp="1"/>
          </p:cNvSpPr>
          <p:nvPr>
            <p:ph type="sldNum" sz="quarter" idx="12"/>
          </p:nvPr>
        </p:nvSpPr>
        <p:spPr/>
        <p:txBody>
          <a:bodyPr/>
          <a:lstStyle>
            <a:lvl1pPr>
              <a:defRPr>
                <a:solidFill>
                  <a:srgbClr val="FFFFFF"/>
                </a:solidFill>
              </a:defRPr>
            </a:lvl1pPr>
            <a:extLst/>
          </a:lstStyle>
          <a:p>
            <a:pPr>
              <a:defRPr/>
            </a:pPr>
            <a:fld id="{5E1AF0B9-D733-49A6-AB38-1CA054FC006C}" type="slidenum">
              <a:rPr lang="en-US"/>
              <a:pPr>
                <a:defRPr/>
              </a:pPr>
              <a:t>‹#›</a:t>
            </a:fld>
            <a:endParaRPr lang="en-US"/>
          </a:p>
        </p:txBody>
      </p:sp>
    </p:spTree>
    <p:extLst>
      <p:ext uri="{BB962C8B-B14F-4D97-AF65-F5344CB8AC3E}">
        <p14:creationId xmlns:p14="http://schemas.microsoft.com/office/powerpoint/2010/main" val="23109162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rtlCol="0"/>
          <a:lstStyle>
            <a:extLst/>
          </a:lstStyle>
          <a:p>
            <a:r>
              <a:rPr lang="en-US" smtClean="0"/>
              <a:t>Click to edit Master title style</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BDC78424-C081-4F31-8F20-A904EFEF05A4}" type="slidenum">
              <a:rPr lang="en-US"/>
              <a:pPr>
                <a:defRPr/>
              </a:pPr>
              <a:t>‹#›</a:t>
            </a:fld>
            <a:endParaRPr lang="en-US"/>
          </a:p>
        </p:txBody>
      </p:sp>
    </p:spTree>
    <p:extLst>
      <p:ext uri="{BB962C8B-B14F-4D97-AF65-F5344CB8AC3E}">
        <p14:creationId xmlns:p14="http://schemas.microsoft.com/office/powerpoint/2010/main" val="28421634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endParaRPr lang="en-US"/>
          </a:p>
        </p:txBody>
      </p:sp>
      <p:sp>
        <p:nvSpPr>
          <p:cNvPr id="7" name="Footer Placeholder 4"/>
          <p:cNvSpPr>
            <a:spLocks noGrp="1"/>
          </p:cNvSpPr>
          <p:nvPr>
            <p:ph type="ftr" sz="quarter" idx="11"/>
          </p:nvPr>
        </p:nvSpPr>
        <p:spPr/>
        <p:txBody>
          <a:bodyPr/>
          <a:lstStyle>
            <a:lvl1pPr>
              <a:defRPr/>
            </a:lvl1pPr>
            <a:extLst/>
          </a:lstStyle>
          <a:p>
            <a:pPr>
              <a:defRPr/>
            </a:pPr>
            <a:endParaRPr lang="en-US"/>
          </a:p>
        </p:txBody>
      </p:sp>
      <p:sp>
        <p:nvSpPr>
          <p:cNvPr id="8" name="Slide Number Placeholder 5"/>
          <p:cNvSpPr>
            <a:spLocks noGrp="1"/>
          </p:cNvSpPr>
          <p:nvPr>
            <p:ph type="sldNum" sz="quarter" idx="12"/>
          </p:nvPr>
        </p:nvSpPr>
        <p:spPr/>
        <p:txBody>
          <a:bodyPr/>
          <a:lstStyle>
            <a:lvl1pPr>
              <a:defRPr/>
            </a:lvl1pPr>
            <a:extLst/>
          </a:lstStyle>
          <a:p>
            <a:pPr>
              <a:defRPr/>
            </a:pPr>
            <a:fld id="{8A65B4EC-71B6-4274-9B01-E82014901EEA}" type="slidenum">
              <a:rPr lang="en-US"/>
              <a:pPr>
                <a:defRPr/>
              </a:pPr>
              <a:t>‹#›</a:t>
            </a:fld>
            <a:endParaRPr lang="en-US"/>
          </a:p>
        </p:txBody>
      </p:sp>
    </p:spTree>
    <p:extLst>
      <p:ext uri="{BB962C8B-B14F-4D97-AF65-F5344CB8AC3E}">
        <p14:creationId xmlns:p14="http://schemas.microsoft.com/office/powerpoint/2010/main" val="35351246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extLst/>
          </a:lstStyle>
          <a:p>
            <a:r>
              <a:rPr lang="en-US" smtClean="0"/>
              <a:t>Click to edit Master title style</a:t>
            </a:r>
            <a:endParaRPr lang="en-US"/>
          </a:p>
        </p:txBody>
      </p:sp>
      <p:sp>
        <p:nvSpPr>
          <p:cNvPr id="5" name="Date Placeholder 4"/>
          <p:cNvSpPr>
            <a:spLocks noGrp="1"/>
          </p:cNvSpPr>
          <p:nvPr>
            <p:ph type="dt" sz="half" idx="10"/>
          </p:nvPr>
        </p:nvSpPr>
        <p:spPr/>
        <p:txBody>
          <a:bodyPr/>
          <a:lstStyle>
            <a:lvl1pPr>
              <a:defRPr/>
            </a:lvl1pPr>
            <a:extLst/>
          </a:lstStyle>
          <a:p>
            <a:pPr>
              <a:defRPr/>
            </a:pPr>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389AE5DA-D514-4B50-BD62-898629C8E051}" type="slidenum">
              <a:rPr lang="en-US"/>
              <a:pPr>
                <a:defRPr/>
              </a:pPr>
              <a:t>‹#›</a:t>
            </a:fld>
            <a:endParaRPr lang="en-US"/>
          </a:p>
        </p:txBody>
      </p:sp>
    </p:spTree>
    <p:extLst>
      <p:ext uri="{BB962C8B-B14F-4D97-AF65-F5344CB8AC3E}">
        <p14:creationId xmlns:p14="http://schemas.microsoft.com/office/powerpoint/2010/main" val="379493428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8"/>
          <p:cNvSpPr>
            <a:spLocks noGrp="1"/>
          </p:cNvSpPr>
          <p:nvPr>
            <p:ph type="sldNum" sz="quarter" idx="12"/>
          </p:nvPr>
        </p:nvSpPr>
        <p:spPr/>
        <p:txBody>
          <a:bodyPr/>
          <a:lstStyle>
            <a:lvl1pPr>
              <a:defRPr/>
            </a:lvl1pPr>
            <a:extLst/>
          </a:lstStyle>
          <a:p>
            <a:pPr>
              <a:defRPr/>
            </a:pPr>
            <a:fld id="{26C96B97-CA6F-43A7-9BCC-DDA7B188DBB8}" type="slidenum">
              <a:rPr lang="en-US"/>
              <a:pPr>
                <a:defRPr/>
              </a:pPr>
              <a:t>‹#›</a:t>
            </a:fld>
            <a:endParaRPr lang="en-US"/>
          </a:p>
        </p:txBody>
      </p:sp>
    </p:spTree>
    <p:extLst>
      <p:ext uri="{BB962C8B-B14F-4D97-AF65-F5344CB8AC3E}">
        <p14:creationId xmlns:p14="http://schemas.microsoft.com/office/powerpoint/2010/main" val="31676315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extLst/>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extLst/>
          </a:lstStyle>
          <a:p>
            <a:pPr>
              <a:defRPr/>
            </a:pPr>
            <a:endParaRPr lang="en-US"/>
          </a:p>
        </p:txBody>
      </p:sp>
      <p:sp>
        <p:nvSpPr>
          <p:cNvPr id="4" name="Footer Placeholder 3"/>
          <p:cNvSpPr>
            <a:spLocks noGrp="1"/>
          </p:cNvSpPr>
          <p:nvPr>
            <p:ph type="ftr" sz="quarter" idx="11"/>
          </p:nvPr>
        </p:nvSpPr>
        <p:spPr/>
        <p:txBody>
          <a:bodyPr/>
          <a:lstStyle>
            <a:lvl1pPr>
              <a:defRPr/>
            </a:lvl1pPr>
            <a:extLst/>
          </a:lstStyle>
          <a:p>
            <a:pPr>
              <a:defRPr/>
            </a:pPr>
            <a:endParaRPr lang="en-US"/>
          </a:p>
        </p:txBody>
      </p:sp>
      <p:sp>
        <p:nvSpPr>
          <p:cNvPr id="5" name="Slide Number Placeholder 4"/>
          <p:cNvSpPr>
            <a:spLocks noGrp="1"/>
          </p:cNvSpPr>
          <p:nvPr>
            <p:ph type="sldNum" sz="quarter" idx="12"/>
          </p:nvPr>
        </p:nvSpPr>
        <p:spPr/>
        <p:txBody>
          <a:bodyPr/>
          <a:lstStyle>
            <a:lvl1pPr>
              <a:defRPr/>
            </a:lvl1pPr>
            <a:extLst/>
          </a:lstStyle>
          <a:p>
            <a:pPr>
              <a:defRPr/>
            </a:pPr>
            <a:fld id="{C60F2AFC-5056-4DB4-AB72-F4384B51079E}" type="slidenum">
              <a:rPr lang="en-US"/>
              <a:pPr>
                <a:defRPr/>
              </a:pPr>
              <a:t>‹#›</a:t>
            </a:fld>
            <a:endParaRPr lang="en-US"/>
          </a:p>
        </p:txBody>
      </p:sp>
    </p:spTree>
    <p:extLst>
      <p:ext uri="{BB962C8B-B14F-4D97-AF65-F5344CB8AC3E}">
        <p14:creationId xmlns:p14="http://schemas.microsoft.com/office/powerpoint/2010/main" val="403708358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57B4DA88-A2CC-4DB0-8615-7BD12C3B9067}" type="slidenum">
              <a:rPr lang="en-US"/>
              <a:pPr>
                <a:defRPr/>
              </a:pPr>
              <a:t>‹#›</a:t>
            </a:fld>
            <a:endParaRPr lang="en-US"/>
          </a:p>
        </p:txBody>
      </p:sp>
    </p:spTree>
    <p:extLst>
      <p:ext uri="{BB962C8B-B14F-4D97-AF65-F5344CB8AC3E}">
        <p14:creationId xmlns:p14="http://schemas.microsoft.com/office/powerpoint/2010/main" val="39986798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4578A1F8-A3E3-48B2-86A6-B63069C13F04}" type="slidenum">
              <a:rPr lang="en-US"/>
              <a:pPr>
                <a:defRPr/>
              </a:pPr>
              <a:t>‹#›</a:t>
            </a:fld>
            <a:endParaRPr lang="en-US"/>
          </a:p>
        </p:txBody>
      </p:sp>
    </p:spTree>
    <p:extLst>
      <p:ext uri="{BB962C8B-B14F-4D97-AF65-F5344CB8AC3E}">
        <p14:creationId xmlns:p14="http://schemas.microsoft.com/office/powerpoint/2010/main" val="8772857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5" name="Freeform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6" name="Freeform 15"/>
          <p:cNvSpPr>
            <a:spLocks/>
          </p:cNvSpPr>
          <p:nvPr/>
        </p:nvSpPr>
        <p:spPr bwMode="auto">
          <a:xfrm>
            <a:off x="485775" y="5938838"/>
            <a:ext cx="3690938" cy="933450"/>
          </a:xfrm>
          <a:custGeom>
            <a:avLst/>
            <a:gdLst>
              <a:gd name="T0" fmla="*/ 0 w 5591"/>
              <a:gd name="T1" fmla="*/ 0 h 588"/>
              <a:gd name="T2" fmla="*/ 3802505 w 5591"/>
              <a:gd name="T3" fmla="*/ 0 h 588"/>
              <a:gd name="T4" fmla="*/ 3802505 w 5591"/>
              <a:gd name="T5" fmla="*/ 838200 h 588"/>
              <a:gd name="T6" fmla="*/ 3168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th-TH"/>
          </a:p>
        </p:txBody>
      </p:sp>
      <p:sp>
        <p:nvSpPr>
          <p:cNvPr id="7" name="Right Triangle 6"/>
          <p:cNvSpPr>
            <a:spLocks/>
          </p:cNvSpPr>
          <p:nvPr/>
        </p:nvSpPr>
        <p:spPr bwMode="auto">
          <a:xfrm>
            <a:off x="-6042" y="5791253"/>
            <a:ext cx="3402314" cy="1080868"/>
          </a:xfrm>
          <a:prstGeom prst="rtTriangle">
            <a:avLst/>
          </a:prstGeom>
          <a:blipFill>
            <a:blip r:embed="rId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cxnSp>
        <p:nvCxnSpPr>
          <p:cNvPr id="8" name="Straight Connector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smtClean="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smtClean="0"/>
              <a:t>Click to edit Master title style</a:t>
            </a:r>
            <a:endParaRPr lang="en-US"/>
          </a:p>
        </p:txBody>
      </p:sp>
      <p:sp>
        <p:nvSpPr>
          <p:cNvPr id="11" name="Date Placeholder 4"/>
          <p:cNvSpPr>
            <a:spLocks noGrp="1"/>
          </p:cNvSpPr>
          <p:nvPr>
            <p:ph type="dt" sz="half" idx="10"/>
          </p:nvPr>
        </p:nvSpPr>
        <p:spPr/>
        <p:txBody>
          <a:bodyPr/>
          <a:lstStyle>
            <a:lvl1pPr>
              <a:defRPr>
                <a:solidFill>
                  <a:schemeClr val="tx1"/>
                </a:solidFill>
              </a:defRPr>
            </a:lvl1pPr>
            <a:extLst/>
          </a:lstStyle>
          <a:p>
            <a:pPr>
              <a:defRPr/>
            </a:pPr>
            <a:endParaRPr lang="en-US"/>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en-US"/>
          </a:p>
        </p:txBody>
      </p:sp>
      <p:sp>
        <p:nvSpPr>
          <p:cNvPr id="13" name="Slide Number Placeholder 6"/>
          <p:cNvSpPr>
            <a:spLocks noGrp="1"/>
          </p:cNvSpPr>
          <p:nvPr>
            <p:ph type="sldNum" sz="quarter" idx="12"/>
          </p:nvPr>
        </p:nvSpPr>
        <p:spPr/>
        <p:txBody>
          <a:bodyPr/>
          <a:lstStyle>
            <a:lvl1pPr>
              <a:defRPr>
                <a:solidFill>
                  <a:schemeClr val="tx1"/>
                </a:solidFill>
              </a:defRPr>
            </a:lvl1pPr>
            <a:extLst/>
          </a:lstStyle>
          <a:p>
            <a:pPr>
              <a:defRPr/>
            </a:pPr>
            <a:fld id="{215AFF8E-E37A-4AFE-B5F3-F002F2768C92}" type="slidenum">
              <a:rPr lang="en-US"/>
              <a:pPr>
                <a:defRPr/>
              </a:pPr>
              <a:t>‹#›</a:t>
            </a:fld>
            <a:endParaRPr lang="en-US"/>
          </a:p>
        </p:txBody>
      </p:sp>
    </p:spTree>
    <p:extLst>
      <p:ext uri="{BB962C8B-B14F-4D97-AF65-F5344CB8AC3E}">
        <p14:creationId xmlns:p14="http://schemas.microsoft.com/office/powerpoint/2010/main" val="281471493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C8BEDBC9-CC93-4262-A688-54E4E83BD007}" type="slidenum">
              <a:rPr lang="en-US"/>
              <a:pPr>
                <a:defRPr/>
              </a:pPr>
              <a:t>‹#›</a:t>
            </a:fld>
            <a:endParaRPr lang="en-US"/>
          </a:p>
        </p:txBody>
      </p:sp>
    </p:spTree>
    <p:extLst>
      <p:ext uri="{BB962C8B-B14F-4D97-AF65-F5344CB8AC3E}">
        <p14:creationId xmlns:p14="http://schemas.microsoft.com/office/powerpoint/2010/main" val="25342952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41F98D11-FC0A-4006-9D75-1C9642351976}" type="slidenum">
              <a:rPr lang="en-US"/>
              <a:pPr>
                <a:defRPr/>
              </a:pPr>
              <a:t>‹#›</a:t>
            </a:fld>
            <a:endParaRPr lang="en-US"/>
          </a:p>
        </p:txBody>
      </p:sp>
    </p:spTree>
    <p:extLst>
      <p:ext uri="{BB962C8B-B14F-4D97-AF65-F5344CB8AC3E}">
        <p14:creationId xmlns:p14="http://schemas.microsoft.com/office/powerpoint/2010/main" val="21789435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th-TH"/>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lipArt Placeholder 3"/>
          <p:cNvSpPr>
            <a:spLocks noGrp="1"/>
          </p:cNvSpPr>
          <p:nvPr>
            <p:ph type="clipArt" sz="half" idx="2"/>
          </p:nvPr>
        </p:nvSpPr>
        <p:spPr>
          <a:xfrm>
            <a:off x="4648200" y="1981200"/>
            <a:ext cx="3810000" cy="4114800"/>
          </a:xfrm>
        </p:spPr>
        <p:txBody>
          <a:bodyPr>
            <a:normAutofit/>
          </a:bodyPr>
          <a:lstStyle/>
          <a:p>
            <a:pPr lvl="0"/>
            <a:endParaRPr lang="th-TH" noProof="0" smtClean="0"/>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CA2E31BE-3D67-4CFA-B7AD-C77A15EF90AC}" type="slidenum">
              <a:rPr lang="en-US"/>
              <a:pPr>
                <a:defRPr/>
              </a:pPr>
              <a:t>‹#›</a:t>
            </a:fld>
            <a:endParaRPr lang="en-US"/>
          </a:p>
        </p:txBody>
      </p:sp>
    </p:spTree>
    <p:extLst>
      <p:ext uri="{BB962C8B-B14F-4D97-AF65-F5344CB8AC3E}">
        <p14:creationId xmlns:p14="http://schemas.microsoft.com/office/powerpoint/2010/main" val="21647696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th-TH"/>
          </a:p>
        </p:txBody>
      </p:sp>
      <p:sp>
        <p:nvSpPr>
          <p:cNvPr id="3" name="ClipArt Placeholder 2"/>
          <p:cNvSpPr>
            <a:spLocks noGrp="1"/>
          </p:cNvSpPr>
          <p:nvPr>
            <p:ph type="clipArt" sz="half" idx="1"/>
          </p:nvPr>
        </p:nvSpPr>
        <p:spPr>
          <a:xfrm>
            <a:off x="685800" y="1981200"/>
            <a:ext cx="3810000" cy="4114800"/>
          </a:xfrm>
        </p:spPr>
        <p:txBody>
          <a:bodyPr>
            <a:normAutofit/>
          </a:bodyPr>
          <a:lstStyle/>
          <a:p>
            <a:pPr lvl="0"/>
            <a:endParaRPr lang="th-TH" noProof="0" smtClean="0"/>
          </a:p>
        </p:txBody>
      </p:sp>
      <p:sp>
        <p:nvSpPr>
          <p:cNvPr id="4" name="Text Placeholder 3"/>
          <p:cNvSpPr>
            <a:spLocks noGrp="1"/>
          </p:cNvSpPr>
          <p:nvPr>
            <p:ph type="body"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8A19C274-7085-4950-9F5D-DBCC55124949}" type="slidenum">
              <a:rPr lang="en-US"/>
              <a:pPr>
                <a:defRPr/>
              </a:pPr>
              <a:t>‹#›</a:t>
            </a:fld>
            <a:endParaRPr lang="en-US"/>
          </a:p>
        </p:txBody>
      </p:sp>
    </p:spTree>
    <p:extLst>
      <p:ext uri="{BB962C8B-B14F-4D97-AF65-F5344CB8AC3E}">
        <p14:creationId xmlns:p14="http://schemas.microsoft.com/office/powerpoint/2010/main" val="40012498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th-TH"/>
          </a:p>
        </p:txBody>
      </p:sp>
      <p:sp>
        <p:nvSpPr>
          <p:cNvPr id="3" name="SmartArt Placeholder 2"/>
          <p:cNvSpPr>
            <a:spLocks noGrp="1"/>
          </p:cNvSpPr>
          <p:nvPr>
            <p:ph type="dgm" idx="1"/>
          </p:nvPr>
        </p:nvSpPr>
        <p:spPr>
          <a:xfrm>
            <a:off x="685800" y="1981200"/>
            <a:ext cx="7772400" cy="4114800"/>
          </a:xfrm>
        </p:spPr>
        <p:txBody>
          <a:bodyPr>
            <a:normAutofit/>
          </a:bodyPr>
          <a:lstStyle/>
          <a:p>
            <a:pPr lvl="0"/>
            <a:endParaRPr lang="th-TH" noProof="0" smtClean="0"/>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53714DA3-A314-4B2B-ACCC-F7569140C968}" type="slidenum">
              <a:rPr lang="en-US"/>
              <a:pPr>
                <a:defRPr/>
              </a:pPr>
              <a:t>‹#›</a:t>
            </a:fld>
            <a:endParaRPr lang="en-US"/>
          </a:p>
        </p:txBody>
      </p:sp>
    </p:spTree>
    <p:extLst>
      <p:ext uri="{BB962C8B-B14F-4D97-AF65-F5344CB8AC3E}">
        <p14:creationId xmlns:p14="http://schemas.microsoft.com/office/powerpoint/2010/main" val="16109631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6692775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937775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7896340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600200"/>
            <a:ext cx="38100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38100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443264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625992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845534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612095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160929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1293001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849098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1066800"/>
            <a:ext cx="1943100" cy="5105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1066800"/>
            <a:ext cx="5676900" cy="5105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955949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grpSp>
        <p:nvGrpSpPr>
          <p:cNvPr id="5" name="Group 15"/>
          <p:cNvGrpSpPr>
            <a:grpSpLocks/>
          </p:cNvGrpSpPr>
          <p:nvPr/>
        </p:nvGrpSpPr>
        <p:grpSpPr bwMode="auto">
          <a:xfrm>
            <a:off x="-3175" y="4953000"/>
            <a:ext cx="9147175" cy="1911350"/>
            <a:chOff x="-3765" y="4832896"/>
            <a:chExt cx="9147765" cy="2032192"/>
          </a:xfrm>
        </p:grpSpPr>
        <p:sp>
          <p:nvSpPr>
            <p:cNvPr id="6" name="Freeform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7" name="Freeform 18"/>
            <p:cNvSpPr>
              <a:spLocks/>
            </p:cNvSpPr>
            <p:nvPr/>
          </p:nvSpPr>
          <p:spPr bwMode="auto">
            <a:xfrm>
              <a:off x="35443" y="5135526"/>
              <a:ext cx="9108557" cy="838200"/>
            </a:xfrm>
            <a:custGeom>
              <a:avLst/>
              <a:gdLst>
                <a:gd name="T0" fmla="*/ 0 w 5760"/>
                <a:gd name="T1" fmla="*/ 0 h 528"/>
                <a:gd name="T2" fmla="*/ 5760 w 5760"/>
                <a:gd name="T3" fmla="*/ 0 h 528"/>
                <a:gd name="T4" fmla="*/ 5760 w 5760"/>
                <a:gd name="T5" fmla="*/ 528 h 528"/>
                <a:gd name="T6" fmla="*/ 48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th-TH"/>
            </a:p>
          </p:txBody>
        </p:sp>
        <p:sp>
          <p:nvSpPr>
            <p:cNvPr id="8" name="Freeform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cxnSp>
          <p:nvCxnSpPr>
            <p:cNvPr id="10" name="Straight Connector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11" name="Date Placeholder 29"/>
          <p:cNvSpPr>
            <a:spLocks noGrp="1"/>
          </p:cNvSpPr>
          <p:nvPr>
            <p:ph type="dt" sz="half" idx="10"/>
          </p:nvPr>
        </p:nvSpPr>
        <p:spPr/>
        <p:txBody>
          <a:bodyPr/>
          <a:lstStyle>
            <a:lvl1pPr>
              <a:defRPr>
                <a:solidFill>
                  <a:srgbClr val="FFFFFF"/>
                </a:solidFill>
              </a:defRPr>
            </a:lvl1pPr>
            <a:extLst/>
          </a:lstStyle>
          <a:p>
            <a:pPr>
              <a:defRPr/>
            </a:pPr>
            <a:endParaRPr lang="en-US"/>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p>
        </p:txBody>
      </p:sp>
      <p:sp>
        <p:nvSpPr>
          <p:cNvPr id="13" name="Slide Number Placeholder 26"/>
          <p:cNvSpPr>
            <a:spLocks noGrp="1"/>
          </p:cNvSpPr>
          <p:nvPr>
            <p:ph type="sldNum" sz="quarter" idx="12"/>
          </p:nvPr>
        </p:nvSpPr>
        <p:spPr/>
        <p:txBody>
          <a:bodyPr/>
          <a:lstStyle>
            <a:lvl1pPr>
              <a:defRPr smtClean="0">
                <a:solidFill>
                  <a:srgbClr val="FFFFFF"/>
                </a:solidFill>
              </a:defRPr>
            </a:lvl1pPr>
            <a:extLst/>
          </a:lstStyle>
          <a:p>
            <a:pPr>
              <a:defRPr/>
            </a:pPr>
            <a:fld id="{68894CD1-82D0-4D15-9B7C-5FBB90455097}" type="slidenum">
              <a:rPr lang="en-US"/>
              <a:pPr>
                <a:defRPr/>
              </a:pPr>
              <a:t>‹#›</a:t>
            </a:fld>
            <a:endParaRPr lang="en-US"/>
          </a:p>
        </p:txBody>
      </p:sp>
    </p:spTree>
    <p:extLst>
      <p:ext uri="{BB962C8B-B14F-4D97-AF65-F5344CB8AC3E}">
        <p14:creationId xmlns:p14="http://schemas.microsoft.com/office/powerpoint/2010/main" val="39944223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rtlCol="0"/>
          <a:lstStyle>
            <a:extLst/>
          </a:lstStyle>
          <a:p>
            <a:r>
              <a:rPr lang="en-US" smtClean="0"/>
              <a:t>Click to edit Master title style</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193E1147-9B1C-40C0-B67F-934C03BDDEEA}" type="slidenum">
              <a:rPr lang="en-US"/>
              <a:pPr>
                <a:defRPr/>
              </a:pPr>
              <a:t>‹#›</a:t>
            </a:fld>
            <a:endParaRPr lang="en-US"/>
          </a:p>
        </p:txBody>
      </p:sp>
    </p:spTree>
    <p:extLst>
      <p:ext uri="{BB962C8B-B14F-4D97-AF65-F5344CB8AC3E}">
        <p14:creationId xmlns:p14="http://schemas.microsoft.com/office/powerpoint/2010/main" val="39144939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endParaRPr lang="en-US"/>
          </a:p>
        </p:txBody>
      </p:sp>
      <p:sp>
        <p:nvSpPr>
          <p:cNvPr id="7" name="Footer Placeholder 4"/>
          <p:cNvSpPr>
            <a:spLocks noGrp="1"/>
          </p:cNvSpPr>
          <p:nvPr>
            <p:ph type="ftr" sz="quarter" idx="11"/>
          </p:nvPr>
        </p:nvSpPr>
        <p:spPr/>
        <p:txBody>
          <a:bodyPr/>
          <a:lstStyle>
            <a:lvl1pPr>
              <a:defRPr/>
            </a:lvl1pPr>
            <a:extLst/>
          </a:lstStyle>
          <a:p>
            <a:pPr>
              <a:defRPr/>
            </a:pPr>
            <a:endParaRPr lang="en-US"/>
          </a:p>
        </p:txBody>
      </p:sp>
      <p:sp>
        <p:nvSpPr>
          <p:cNvPr id="8" name="Slide Number Placeholder 5"/>
          <p:cNvSpPr>
            <a:spLocks noGrp="1"/>
          </p:cNvSpPr>
          <p:nvPr>
            <p:ph type="sldNum" sz="quarter" idx="12"/>
          </p:nvPr>
        </p:nvSpPr>
        <p:spPr/>
        <p:txBody>
          <a:bodyPr/>
          <a:lstStyle>
            <a:lvl1pPr>
              <a:defRPr/>
            </a:lvl1pPr>
            <a:extLst/>
          </a:lstStyle>
          <a:p>
            <a:pPr>
              <a:defRPr/>
            </a:pPr>
            <a:fld id="{D77B5541-B5BE-4C65-AD9F-1D668F62FF54}" type="slidenum">
              <a:rPr lang="en-US"/>
              <a:pPr>
                <a:defRPr/>
              </a:pPr>
              <a:t>‹#›</a:t>
            </a:fld>
            <a:endParaRPr lang="en-US"/>
          </a:p>
        </p:txBody>
      </p:sp>
    </p:spTree>
    <p:extLst>
      <p:ext uri="{BB962C8B-B14F-4D97-AF65-F5344CB8AC3E}">
        <p14:creationId xmlns:p14="http://schemas.microsoft.com/office/powerpoint/2010/main" val="4051336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extLst/>
          </a:lstStyle>
          <a:p>
            <a:r>
              <a:rPr lang="en-US" smtClean="0"/>
              <a:t>Click to edit Master title style</a:t>
            </a:r>
            <a:endParaRPr lang="en-US"/>
          </a:p>
        </p:txBody>
      </p:sp>
      <p:sp>
        <p:nvSpPr>
          <p:cNvPr id="5" name="Date Placeholder 4"/>
          <p:cNvSpPr>
            <a:spLocks noGrp="1"/>
          </p:cNvSpPr>
          <p:nvPr>
            <p:ph type="dt" sz="half" idx="10"/>
          </p:nvPr>
        </p:nvSpPr>
        <p:spPr/>
        <p:txBody>
          <a:bodyPr/>
          <a:lstStyle>
            <a:lvl1pPr>
              <a:defRPr/>
            </a:lvl1pPr>
            <a:extLst/>
          </a:lstStyle>
          <a:p>
            <a:pPr>
              <a:defRPr/>
            </a:pPr>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1146A777-74E4-41B9-B4B8-A018F528BB02}" type="slidenum">
              <a:rPr lang="en-US"/>
              <a:pPr>
                <a:defRPr/>
              </a:pPr>
              <a:t>‹#›</a:t>
            </a:fld>
            <a:endParaRPr lang="en-US"/>
          </a:p>
        </p:txBody>
      </p:sp>
    </p:spTree>
    <p:extLst>
      <p:ext uri="{BB962C8B-B14F-4D97-AF65-F5344CB8AC3E}">
        <p14:creationId xmlns:p14="http://schemas.microsoft.com/office/powerpoint/2010/main" val="116228630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8"/>
          <p:cNvSpPr>
            <a:spLocks noGrp="1"/>
          </p:cNvSpPr>
          <p:nvPr>
            <p:ph type="sldNum" sz="quarter" idx="12"/>
          </p:nvPr>
        </p:nvSpPr>
        <p:spPr/>
        <p:txBody>
          <a:bodyPr/>
          <a:lstStyle>
            <a:lvl1pPr>
              <a:defRPr/>
            </a:lvl1pPr>
            <a:extLst/>
          </a:lstStyle>
          <a:p>
            <a:pPr>
              <a:defRPr/>
            </a:pPr>
            <a:fld id="{0C4504BF-784F-4284-AFAC-6B88C3AD860B}" type="slidenum">
              <a:rPr lang="en-US"/>
              <a:pPr>
                <a:defRPr/>
              </a:pPr>
              <a:t>‹#›</a:t>
            </a:fld>
            <a:endParaRPr lang="en-US"/>
          </a:p>
        </p:txBody>
      </p:sp>
    </p:spTree>
    <p:extLst>
      <p:ext uri="{BB962C8B-B14F-4D97-AF65-F5344CB8AC3E}">
        <p14:creationId xmlns:p14="http://schemas.microsoft.com/office/powerpoint/2010/main" val="197010137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extLst/>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extLst/>
          </a:lstStyle>
          <a:p>
            <a:pPr>
              <a:defRPr/>
            </a:pPr>
            <a:endParaRPr lang="en-US"/>
          </a:p>
        </p:txBody>
      </p:sp>
      <p:sp>
        <p:nvSpPr>
          <p:cNvPr id="4" name="Footer Placeholder 3"/>
          <p:cNvSpPr>
            <a:spLocks noGrp="1"/>
          </p:cNvSpPr>
          <p:nvPr>
            <p:ph type="ftr" sz="quarter" idx="11"/>
          </p:nvPr>
        </p:nvSpPr>
        <p:spPr/>
        <p:txBody>
          <a:bodyPr/>
          <a:lstStyle>
            <a:lvl1pPr>
              <a:defRPr/>
            </a:lvl1pPr>
            <a:extLst/>
          </a:lstStyle>
          <a:p>
            <a:pPr>
              <a:defRPr/>
            </a:pPr>
            <a:endParaRPr lang="en-US"/>
          </a:p>
        </p:txBody>
      </p:sp>
      <p:sp>
        <p:nvSpPr>
          <p:cNvPr id="5" name="Slide Number Placeholder 4"/>
          <p:cNvSpPr>
            <a:spLocks noGrp="1"/>
          </p:cNvSpPr>
          <p:nvPr>
            <p:ph type="sldNum" sz="quarter" idx="12"/>
          </p:nvPr>
        </p:nvSpPr>
        <p:spPr/>
        <p:txBody>
          <a:bodyPr/>
          <a:lstStyle>
            <a:lvl1pPr>
              <a:defRPr/>
            </a:lvl1pPr>
            <a:extLst/>
          </a:lstStyle>
          <a:p>
            <a:pPr>
              <a:defRPr/>
            </a:pPr>
            <a:fld id="{811177EA-BB7C-4F20-B306-FB4BBD885225}" type="slidenum">
              <a:rPr lang="en-US"/>
              <a:pPr>
                <a:defRPr/>
              </a:pPr>
              <a:t>‹#›</a:t>
            </a:fld>
            <a:endParaRPr lang="en-US"/>
          </a:p>
        </p:txBody>
      </p:sp>
    </p:spTree>
    <p:extLst>
      <p:ext uri="{BB962C8B-B14F-4D97-AF65-F5344CB8AC3E}">
        <p14:creationId xmlns:p14="http://schemas.microsoft.com/office/powerpoint/2010/main" val="284967085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48DF1086-422F-4E89-AA85-3A394231A1DF}" type="slidenum">
              <a:rPr lang="en-US"/>
              <a:pPr>
                <a:defRPr/>
              </a:pPr>
              <a:t>‹#›</a:t>
            </a:fld>
            <a:endParaRPr lang="en-US"/>
          </a:p>
        </p:txBody>
      </p:sp>
    </p:spTree>
    <p:extLst>
      <p:ext uri="{BB962C8B-B14F-4D97-AF65-F5344CB8AC3E}">
        <p14:creationId xmlns:p14="http://schemas.microsoft.com/office/powerpoint/2010/main" val="39912958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09AA4D05-24A5-47C2-86CF-23FE6E1A3E74}" type="slidenum">
              <a:rPr lang="en-US"/>
              <a:pPr>
                <a:defRPr/>
              </a:pPr>
              <a:t>‹#›</a:t>
            </a:fld>
            <a:endParaRPr lang="en-US"/>
          </a:p>
        </p:txBody>
      </p:sp>
    </p:spTree>
    <p:extLst>
      <p:ext uri="{BB962C8B-B14F-4D97-AF65-F5344CB8AC3E}">
        <p14:creationId xmlns:p14="http://schemas.microsoft.com/office/powerpoint/2010/main" val="3525081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5" name="Freeform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6" name="Freeform 15"/>
          <p:cNvSpPr>
            <a:spLocks/>
          </p:cNvSpPr>
          <p:nvPr/>
        </p:nvSpPr>
        <p:spPr bwMode="auto">
          <a:xfrm>
            <a:off x="485775" y="5938838"/>
            <a:ext cx="3690938" cy="933450"/>
          </a:xfrm>
          <a:custGeom>
            <a:avLst/>
            <a:gdLst>
              <a:gd name="T0" fmla="*/ 0 w 5591"/>
              <a:gd name="T1" fmla="*/ 0 h 588"/>
              <a:gd name="T2" fmla="*/ 5760 w 5591"/>
              <a:gd name="T3" fmla="*/ 0 h 588"/>
              <a:gd name="T4" fmla="*/ 5760 w 5591"/>
              <a:gd name="T5" fmla="*/ 528 h 588"/>
              <a:gd name="T6" fmla="*/ 4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th-TH"/>
          </a:p>
        </p:txBody>
      </p:sp>
      <p:sp>
        <p:nvSpPr>
          <p:cNvPr id="7" name="Right Triangle 6"/>
          <p:cNvSpPr>
            <a:spLocks/>
          </p:cNvSpPr>
          <p:nvPr/>
        </p:nvSpPr>
        <p:spPr bwMode="auto">
          <a:xfrm>
            <a:off x="-6042" y="5791253"/>
            <a:ext cx="3402314" cy="1080868"/>
          </a:xfrm>
          <a:prstGeom prst="rtTriangle">
            <a:avLst/>
          </a:prstGeom>
          <a:blipFill>
            <a:blip r:embed="rId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cxnSp>
        <p:nvCxnSpPr>
          <p:cNvPr id="8" name="Straight Connector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smtClean="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smtClean="0"/>
              <a:t>Click to edit Master title style</a:t>
            </a:r>
            <a:endParaRPr lang="en-US"/>
          </a:p>
        </p:txBody>
      </p:sp>
      <p:sp>
        <p:nvSpPr>
          <p:cNvPr id="11" name="Date Placeholder 4"/>
          <p:cNvSpPr>
            <a:spLocks noGrp="1"/>
          </p:cNvSpPr>
          <p:nvPr>
            <p:ph type="dt" sz="half" idx="10"/>
          </p:nvPr>
        </p:nvSpPr>
        <p:spPr/>
        <p:txBody>
          <a:bodyPr/>
          <a:lstStyle>
            <a:lvl1pPr>
              <a:defRPr>
                <a:solidFill>
                  <a:schemeClr val="tx1"/>
                </a:solidFill>
              </a:defRPr>
            </a:lvl1pPr>
            <a:extLst/>
          </a:lstStyle>
          <a:p>
            <a:pPr>
              <a:defRPr/>
            </a:pPr>
            <a:endParaRPr lang="en-US"/>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en-US"/>
          </a:p>
        </p:txBody>
      </p:sp>
      <p:sp>
        <p:nvSpPr>
          <p:cNvPr id="13" name="Slide Number Placeholder 6"/>
          <p:cNvSpPr>
            <a:spLocks noGrp="1"/>
          </p:cNvSpPr>
          <p:nvPr>
            <p:ph type="sldNum" sz="quarter" idx="12"/>
          </p:nvPr>
        </p:nvSpPr>
        <p:spPr/>
        <p:txBody>
          <a:bodyPr/>
          <a:lstStyle>
            <a:lvl1pPr>
              <a:defRPr smtClean="0">
                <a:solidFill>
                  <a:schemeClr val="tx1"/>
                </a:solidFill>
              </a:defRPr>
            </a:lvl1pPr>
            <a:extLst/>
          </a:lstStyle>
          <a:p>
            <a:pPr>
              <a:defRPr/>
            </a:pPr>
            <a:fld id="{DAEBF006-47D0-4A7D-BF2C-80E53866B667}" type="slidenum">
              <a:rPr lang="en-US"/>
              <a:pPr>
                <a:defRPr/>
              </a:pPr>
              <a:t>‹#›</a:t>
            </a:fld>
            <a:endParaRPr lang="en-US"/>
          </a:p>
        </p:txBody>
      </p:sp>
    </p:spTree>
    <p:extLst>
      <p:ext uri="{BB962C8B-B14F-4D97-AF65-F5344CB8AC3E}">
        <p14:creationId xmlns:p14="http://schemas.microsoft.com/office/powerpoint/2010/main" val="197835569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1F2E3943-60B7-439A-B0A2-EEA540A88623}" type="slidenum">
              <a:rPr lang="en-US"/>
              <a:pPr>
                <a:defRPr/>
              </a:pPr>
              <a:t>‹#›</a:t>
            </a:fld>
            <a:endParaRPr lang="en-US"/>
          </a:p>
        </p:txBody>
      </p:sp>
    </p:spTree>
    <p:extLst>
      <p:ext uri="{BB962C8B-B14F-4D97-AF65-F5344CB8AC3E}">
        <p14:creationId xmlns:p14="http://schemas.microsoft.com/office/powerpoint/2010/main" val="30138150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19EAE0B1-1A07-4D1D-A484-34173B2D3DD4}" type="slidenum">
              <a:rPr lang="en-US"/>
              <a:pPr>
                <a:defRPr/>
              </a:pPr>
              <a:t>‹#›</a:t>
            </a:fld>
            <a:endParaRPr lang="en-US"/>
          </a:p>
        </p:txBody>
      </p:sp>
    </p:spTree>
    <p:extLst>
      <p:ext uri="{BB962C8B-B14F-4D97-AF65-F5344CB8AC3E}">
        <p14:creationId xmlns:p14="http://schemas.microsoft.com/office/powerpoint/2010/main" val="38363485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image" Target="../media/image2.jpe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image" Target="../media/image1.jpe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1027" name="Freeform 11"/>
          <p:cNvSpPr>
            <a:spLocks/>
          </p:cNvSpPr>
          <p:nvPr/>
        </p:nvSpPr>
        <p:spPr bwMode="auto">
          <a:xfrm>
            <a:off x="485775" y="5938838"/>
            <a:ext cx="3690938" cy="933450"/>
          </a:xfrm>
          <a:custGeom>
            <a:avLst/>
            <a:gdLst>
              <a:gd name="T0" fmla="*/ 0 w 5591"/>
              <a:gd name="T1" fmla="*/ 0 h 588"/>
              <a:gd name="T2" fmla="*/ 3802505 w 5591"/>
              <a:gd name="T3" fmla="*/ 0 h 588"/>
              <a:gd name="T4" fmla="*/ 3802505 w 5591"/>
              <a:gd name="T5" fmla="*/ 838200 h 588"/>
              <a:gd name="T6" fmla="*/ 3168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th-TH"/>
          </a:p>
        </p:txBody>
      </p:sp>
      <p:sp>
        <p:nvSpPr>
          <p:cNvPr id="14" name="Right Triangle 13"/>
          <p:cNvSpPr>
            <a:spLocks/>
          </p:cNvSpPr>
          <p:nvPr/>
        </p:nvSpPr>
        <p:spPr bwMode="auto">
          <a:xfrm>
            <a:off x="-6042" y="5791253"/>
            <a:ext cx="3402314" cy="1080868"/>
          </a:xfrm>
          <a:prstGeom prst="rtTriangle">
            <a:avLst/>
          </a:prstGeom>
          <a:blipFill>
            <a:blip r:embed="rId16">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dirty="0" smtClean="0"/>
              <a:t>Click to edit Master title style</a:t>
            </a:r>
            <a:endParaRPr lang="en-US" dirty="0"/>
          </a:p>
        </p:txBody>
      </p:sp>
      <p:sp>
        <p:nvSpPr>
          <p:cNvPr id="1033" name="Text Placeholder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latinLnBrk="0" hangingPunct="1">
              <a:defRPr kumimoji="0" sz="1000">
                <a:solidFill>
                  <a:schemeClr val="tx1"/>
                </a:solidFill>
                <a:latin typeface="Arial" charset="0"/>
              </a:defRPr>
            </a:lvl1pPr>
            <a:extLst/>
          </a:lstStyle>
          <a:p>
            <a:pPr>
              <a:defRPr/>
            </a:pPr>
            <a:endParaRPr lang="en-US"/>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latinLnBrk="0" hangingPunct="1">
              <a:defRPr kumimoji="0" sz="1000">
                <a:solidFill>
                  <a:schemeClr val="tx1"/>
                </a:solidFill>
                <a:latin typeface="Arial" charset="0"/>
              </a:defRPr>
            </a:lvl1pPr>
            <a:extLst/>
          </a:lstStyle>
          <a:p>
            <a:pPr>
              <a:defRPr/>
            </a:pPr>
            <a:endParaRPr lang="en-US"/>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anchor="b"/>
          <a:lstStyle>
            <a:lvl1pPr algn="r" eaLnBrk="1" latinLnBrk="0" hangingPunct="1">
              <a:defRPr kumimoji="0" sz="1000" b="0">
                <a:solidFill>
                  <a:schemeClr val="tx1"/>
                </a:solidFill>
                <a:latin typeface="Arial" charset="0"/>
              </a:defRPr>
            </a:lvl1pPr>
            <a:extLst/>
          </a:lstStyle>
          <a:p>
            <a:pPr>
              <a:defRPr/>
            </a:pPr>
            <a:fld id="{668504AD-866E-449B-884D-C314A746D92F}"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30" r:id="rId1"/>
    <p:sldLayoutId id="2147483807" r:id="rId2"/>
    <p:sldLayoutId id="2147483831" r:id="rId3"/>
    <p:sldLayoutId id="2147483832" r:id="rId4"/>
    <p:sldLayoutId id="2147483833" r:id="rId5"/>
    <p:sldLayoutId id="2147483834" r:id="rId6"/>
    <p:sldLayoutId id="2147483808" r:id="rId7"/>
    <p:sldLayoutId id="2147483835" r:id="rId8"/>
    <p:sldLayoutId id="2147483836" r:id="rId9"/>
    <p:sldLayoutId id="2147483809" r:id="rId10"/>
    <p:sldLayoutId id="2147483810" r:id="rId11"/>
    <p:sldLayoutId id="2147483811" r:id="rId12"/>
    <p:sldLayoutId id="2147483812" r:id="rId13"/>
    <p:sldLayoutId id="2147483813" r:id="rId14"/>
  </p:sldLayoutIdLst>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33">
                                            <p:txEl>
                                              <p:pRg st="0" end="0"/>
                                            </p:txEl>
                                          </p:spTgt>
                                        </p:tgtEl>
                                        <p:attrNameLst>
                                          <p:attrName>style.visibility</p:attrName>
                                        </p:attrNameLst>
                                      </p:cBhvr>
                                      <p:to>
                                        <p:strVal val="visible"/>
                                      </p:to>
                                    </p:set>
                                    <p:animEffect transition="in" filter="fade">
                                      <p:cBhvr>
                                        <p:cTn id="12" dur="500"/>
                                        <p:tgtEl>
                                          <p:spTgt spid="103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33">
                                            <p:txEl>
                                              <p:pRg st="1" end="1"/>
                                            </p:txEl>
                                          </p:spTgt>
                                        </p:tgtEl>
                                        <p:attrNameLst>
                                          <p:attrName>style.visibility</p:attrName>
                                        </p:attrNameLst>
                                      </p:cBhvr>
                                      <p:to>
                                        <p:strVal val="visible"/>
                                      </p:to>
                                    </p:set>
                                    <p:animEffect transition="in" filter="fade">
                                      <p:cBhvr>
                                        <p:cTn id="17" dur="500"/>
                                        <p:tgtEl>
                                          <p:spTgt spid="103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33">
                                            <p:txEl>
                                              <p:pRg st="2" end="2"/>
                                            </p:txEl>
                                          </p:spTgt>
                                        </p:tgtEl>
                                        <p:attrNameLst>
                                          <p:attrName>style.visibility</p:attrName>
                                        </p:attrNameLst>
                                      </p:cBhvr>
                                      <p:to>
                                        <p:strVal val="visible"/>
                                      </p:to>
                                    </p:set>
                                    <p:animEffect transition="in" filter="fade">
                                      <p:cBhvr>
                                        <p:cTn id="22" dur="500"/>
                                        <p:tgtEl>
                                          <p:spTgt spid="1033">
                                            <p:txEl>
                                              <p:pRg st="2" end="2"/>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33">
                                            <p:txEl>
                                              <p:pRg st="3" end="3"/>
                                            </p:txEl>
                                          </p:spTgt>
                                        </p:tgtEl>
                                        <p:attrNameLst>
                                          <p:attrName>style.visibility</p:attrName>
                                        </p:attrNameLst>
                                      </p:cBhvr>
                                      <p:to>
                                        <p:strVal val="visible"/>
                                      </p:to>
                                    </p:set>
                                    <p:animEffect transition="in" filter="fade">
                                      <p:cBhvr>
                                        <p:cTn id="25" dur="500"/>
                                        <p:tgtEl>
                                          <p:spTgt spid="1033">
                                            <p:txEl>
                                              <p:pRg st="3" end="3"/>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033">
                                            <p:txEl>
                                              <p:pRg st="4" end="4"/>
                                            </p:txEl>
                                          </p:spTgt>
                                        </p:tgtEl>
                                        <p:attrNameLst>
                                          <p:attrName>style.visibility</p:attrName>
                                        </p:attrNameLst>
                                      </p:cBhvr>
                                      <p:to>
                                        <p:strVal val="visible"/>
                                      </p:to>
                                    </p:set>
                                    <p:animEffect transition="in" filter="fade">
                                      <p:cBhvr>
                                        <p:cTn id="28" dur="500"/>
                                        <p:tgtEl>
                                          <p:spTgt spid="103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33" grpId="0" build="p">
        <p:tmplLst>
          <p:tmpl lvl="1">
            <p:tnLst>
              <p:par>
                <p:cTn presetID="10" presetClass="entr" presetSubtype="0" fill="hold" nodeType="clickEffect">
                  <p:stCondLst>
                    <p:cond delay="0"/>
                  </p:stCondLst>
                  <p:childTnLst>
                    <p:set>
                      <p:cBhvr>
                        <p:cTn dur="1" fill="hold">
                          <p:stCondLst>
                            <p:cond delay="0"/>
                          </p:stCondLst>
                        </p:cTn>
                        <p:tgtEl>
                          <p:spTgt spid="1033"/>
                        </p:tgtEl>
                        <p:attrNameLst>
                          <p:attrName>style.visibility</p:attrName>
                        </p:attrNameLst>
                      </p:cBhvr>
                      <p:to>
                        <p:strVal val="visible"/>
                      </p:to>
                    </p:set>
                    <p:animEffect transition="in" filter="fade">
                      <p:cBhvr>
                        <p:cTn dur="500"/>
                        <p:tgtEl>
                          <p:spTgt spid="1033"/>
                        </p:tgtEl>
                      </p:cBhvr>
                    </p:animEffect>
                  </p:childTnLst>
                </p:cTn>
              </p:par>
            </p:tnLst>
          </p:tmpl>
          <p:tmpl lvl="2">
            <p:tnLst>
              <p:par>
                <p:cTn presetID="10" presetClass="entr" presetSubtype="0" fill="hold" nodeType="clickEffect">
                  <p:stCondLst>
                    <p:cond delay="0"/>
                  </p:stCondLst>
                  <p:childTnLst>
                    <p:set>
                      <p:cBhvr>
                        <p:cTn dur="1" fill="hold">
                          <p:stCondLst>
                            <p:cond delay="0"/>
                          </p:stCondLst>
                        </p:cTn>
                        <p:tgtEl>
                          <p:spTgt spid="1033"/>
                        </p:tgtEl>
                        <p:attrNameLst>
                          <p:attrName>style.visibility</p:attrName>
                        </p:attrNameLst>
                      </p:cBhvr>
                      <p:to>
                        <p:strVal val="visible"/>
                      </p:to>
                    </p:set>
                    <p:animEffect transition="in" filter="fade">
                      <p:cBhvr>
                        <p:cTn dur="500"/>
                        <p:tgtEl>
                          <p:spTgt spid="1033"/>
                        </p:tgtEl>
                      </p:cBhvr>
                    </p:animEffect>
                  </p:childTnLst>
                </p:cTn>
              </p:par>
            </p:tnLst>
          </p:tmpl>
          <p:tmpl lvl="3">
            <p:tnLst>
              <p:par>
                <p:cTn presetID="10" presetClass="entr" presetSubtype="0" fill="hold" nodeType="clickEffect">
                  <p:stCondLst>
                    <p:cond delay="0"/>
                  </p:stCondLst>
                  <p:childTnLst>
                    <p:set>
                      <p:cBhvr>
                        <p:cTn dur="1" fill="hold">
                          <p:stCondLst>
                            <p:cond delay="0"/>
                          </p:stCondLst>
                        </p:cTn>
                        <p:tgtEl>
                          <p:spTgt spid="1033"/>
                        </p:tgtEl>
                        <p:attrNameLst>
                          <p:attrName>style.visibility</p:attrName>
                        </p:attrNameLst>
                      </p:cBhvr>
                      <p:to>
                        <p:strVal val="visible"/>
                      </p:to>
                    </p:set>
                    <p:animEffect transition="in" filter="fade">
                      <p:cBhvr>
                        <p:cTn dur="500"/>
                        <p:tgtEl>
                          <p:spTgt spid="103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1033"/>
                        </p:tgtEl>
                        <p:attrNameLst>
                          <p:attrName>style.visibility</p:attrName>
                        </p:attrNameLst>
                      </p:cBhvr>
                      <p:to>
                        <p:strVal val="visible"/>
                      </p:to>
                    </p:set>
                    <p:animEffect transition="in" filter="fade">
                      <p:cBhvr>
                        <p:cTn dur="500"/>
                        <p:tgtEl>
                          <p:spTgt spid="103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1033"/>
                        </p:tgtEl>
                        <p:attrNameLst>
                          <p:attrName>style.visibility</p:attrName>
                        </p:attrNameLst>
                      </p:cBhvr>
                      <p:to>
                        <p:strVal val="visible"/>
                      </p:to>
                    </p:set>
                    <p:animEffect transition="in" filter="fade">
                      <p:cBhvr>
                        <p:cTn dur="500"/>
                        <p:tgtEl>
                          <p:spTgt spid="1033"/>
                        </p:tgtEl>
                      </p:cBhvr>
                    </p:animEffect>
                  </p:childTnLst>
                </p:cTn>
              </p:par>
            </p:tnLst>
          </p:tmpl>
        </p:tmplLst>
      </p:bldP>
    </p:bldLst>
  </p:timing>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050" name="Picture 7" descr="MMM Back1"/>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2"/>
          <p:cNvSpPr>
            <a:spLocks noGrp="1" noChangeArrowheads="1"/>
          </p:cNvSpPr>
          <p:nvPr>
            <p:ph type="title"/>
          </p:nvPr>
        </p:nvSpPr>
        <p:spPr bwMode="auto">
          <a:xfrm>
            <a:off x="685800" y="1066800"/>
            <a:ext cx="77724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2" name="Rectangle 3"/>
          <p:cNvSpPr>
            <a:spLocks noGrp="1" noChangeArrowheads="1"/>
          </p:cNvSpPr>
          <p:nvPr>
            <p:ph type="body" idx="1"/>
          </p:nvPr>
        </p:nvSpPr>
        <p:spPr bwMode="auto">
          <a:xfrm>
            <a:off x="685800" y="1600200"/>
            <a:ext cx="777240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Lst>
  <mc:AlternateContent xmlns:mc="http://schemas.openxmlformats.org/markup-compatibility/2006" xmlns:p14="http://schemas.microsoft.com/office/powerpoint/2010/main">
    <mc:Choice Requires="p14">
      <p:transition p14:dur="0"/>
    </mc:Choice>
    <mc:Fallback xmlns="">
      <p:transition/>
    </mc:Fallback>
  </mc:AlternateContent>
  <p:txStyles>
    <p:titleStyle>
      <a:lvl1pPr algn="ctr" rtl="0" eaLnBrk="0" fontAlgn="base" hangingPunct="0">
        <a:spcBef>
          <a:spcPct val="0"/>
        </a:spcBef>
        <a:spcAft>
          <a:spcPct val="0"/>
        </a:spcAft>
        <a:defRPr sz="2100" b="1">
          <a:solidFill>
            <a:schemeClr val="tx2"/>
          </a:solidFill>
          <a:latin typeface="+mj-lt"/>
          <a:ea typeface="+mj-ea"/>
          <a:cs typeface="+mj-cs"/>
        </a:defRPr>
      </a:lvl1pPr>
      <a:lvl2pPr algn="ctr" rtl="0" eaLnBrk="0" fontAlgn="base" hangingPunct="0">
        <a:spcBef>
          <a:spcPct val="0"/>
        </a:spcBef>
        <a:spcAft>
          <a:spcPct val="0"/>
        </a:spcAft>
        <a:defRPr sz="2100" b="1">
          <a:solidFill>
            <a:schemeClr val="tx2"/>
          </a:solidFill>
          <a:latin typeface="Arial" charset="0"/>
        </a:defRPr>
      </a:lvl2pPr>
      <a:lvl3pPr algn="ctr" rtl="0" eaLnBrk="0" fontAlgn="base" hangingPunct="0">
        <a:spcBef>
          <a:spcPct val="0"/>
        </a:spcBef>
        <a:spcAft>
          <a:spcPct val="0"/>
        </a:spcAft>
        <a:defRPr sz="2100" b="1">
          <a:solidFill>
            <a:schemeClr val="tx2"/>
          </a:solidFill>
          <a:latin typeface="Arial" charset="0"/>
        </a:defRPr>
      </a:lvl3pPr>
      <a:lvl4pPr algn="ctr" rtl="0" eaLnBrk="0" fontAlgn="base" hangingPunct="0">
        <a:spcBef>
          <a:spcPct val="0"/>
        </a:spcBef>
        <a:spcAft>
          <a:spcPct val="0"/>
        </a:spcAft>
        <a:defRPr sz="2100" b="1">
          <a:solidFill>
            <a:schemeClr val="tx2"/>
          </a:solidFill>
          <a:latin typeface="Arial" charset="0"/>
        </a:defRPr>
      </a:lvl4pPr>
      <a:lvl5pPr algn="ctr" rtl="0" eaLnBrk="0" fontAlgn="base" hangingPunct="0">
        <a:spcBef>
          <a:spcPct val="0"/>
        </a:spcBef>
        <a:spcAft>
          <a:spcPct val="0"/>
        </a:spcAft>
        <a:defRPr sz="2100" b="1">
          <a:solidFill>
            <a:schemeClr val="tx2"/>
          </a:solidFill>
          <a:latin typeface="Arial" charset="0"/>
        </a:defRPr>
      </a:lvl5pPr>
      <a:lvl6pPr marL="457200" algn="ctr" rtl="0" eaLnBrk="0" fontAlgn="base" hangingPunct="0">
        <a:spcBef>
          <a:spcPct val="0"/>
        </a:spcBef>
        <a:spcAft>
          <a:spcPct val="0"/>
        </a:spcAft>
        <a:defRPr sz="2100" b="1">
          <a:solidFill>
            <a:schemeClr val="tx2"/>
          </a:solidFill>
          <a:latin typeface="Arial" charset="0"/>
        </a:defRPr>
      </a:lvl6pPr>
      <a:lvl7pPr marL="914400" algn="ctr" rtl="0" eaLnBrk="0" fontAlgn="base" hangingPunct="0">
        <a:spcBef>
          <a:spcPct val="0"/>
        </a:spcBef>
        <a:spcAft>
          <a:spcPct val="0"/>
        </a:spcAft>
        <a:defRPr sz="2100" b="1">
          <a:solidFill>
            <a:schemeClr val="tx2"/>
          </a:solidFill>
          <a:latin typeface="Arial" charset="0"/>
        </a:defRPr>
      </a:lvl7pPr>
      <a:lvl8pPr marL="1371600" algn="ctr" rtl="0" eaLnBrk="0" fontAlgn="base" hangingPunct="0">
        <a:spcBef>
          <a:spcPct val="0"/>
        </a:spcBef>
        <a:spcAft>
          <a:spcPct val="0"/>
        </a:spcAft>
        <a:defRPr sz="2100" b="1">
          <a:solidFill>
            <a:schemeClr val="tx2"/>
          </a:solidFill>
          <a:latin typeface="Arial" charset="0"/>
        </a:defRPr>
      </a:lvl8pPr>
      <a:lvl9pPr marL="1828800" algn="ctr" rtl="0" eaLnBrk="0" fontAlgn="base" hangingPunct="0">
        <a:spcBef>
          <a:spcPct val="0"/>
        </a:spcBef>
        <a:spcAft>
          <a:spcPct val="0"/>
        </a:spcAft>
        <a:defRPr sz="2100" b="1">
          <a:solidFill>
            <a:schemeClr val="tx2"/>
          </a:solidFill>
          <a:latin typeface="Arial" charset="0"/>
        </a:defRPr>
      </a:lvl9pPr>
    </p:titleStyle>
    <p:bodyStyle>
      <a:lvl1pPr marL="342900" indent="-342900" algn="l" rtl="0" eaLnBrk="0" fontAlgn="base" hangingPunct="0">
        <a:spcBef>
          <a:spcPct val="20000"/>
        </a:spcBef>
        <a:spcAft>
          <a:spcPct val="0"/>
        </a:spcAft>
        <a:buSzPct val="150000"/>
        <a:buChar char="•"/>
        <a:defRPr sz="21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100">
          <a:solidFill>
            <a:schemeClr val="tx1"/>
          </a:solidFill>
          <a:latin typeface="+mn-lt"/>
        </a:defRPr>
      </a:lvl2pPr>
      <a:lvl3pPr marL="1143000" indent="-228600" algn="l" rtl="0" eaLnBrk="0" fontAlgn="base" hangingPunct="0">
        <a:spcBef>
          <a:spcPct val="20000"/>
        </a:spcBef>
        <a:spcAft>
          <a:spcPct val="0"/>
        </a:spcAft>
        <a:buSzPct val="130000"/>
        <a:buChar char="•"/>
        <a:defRPr sz="2100">
          <a:solidFill>
            <a:schemeClr val="tx1"/>
          </a:solidFill>
          <a:latin typeface="+mn-lt"/>
        </a:defRPr>
      </a:lvl3pPr>
      <a:lvl4pPr marL="1600200" indent="-228600" algn="l" rtl="0" eaLnBrk="0" fontAlgn="base" hangingPunct="0">
        <a:spcBef>
          <a:spcPct val="20000"/>
        </a:spcBef>
        <a:spcAft>
          <a:spcPct val="0"/>
        </a:spcAft>
        <a:buChar char="–"/>
        <a:defRPr sz="2100">
          <a:solidFill>
            <a:schemeClr val="tx1"/>
          </a:solidFill>
          <a:latin typeface="+mn-lt"/>
        </a:defRPr>
      </a:lvl4pPr>
      <a:lvl5pPr marL="2057400" indent="-228600" algn="l" rtl="0" eaLnBrk="0" fontAlgn="base" hangingPunct="0">
        <a:spcBef>
          <a:spcPct val="20000"/>
        </a:spcBef>
        <a:spcAft>
          <a:spcPct val="0"/>
        </a:spcAft>
        <a:buChar char="»"/>
        <a:defRPr sz="2100">
          <a:solidFill>
            <a:schemeClr val="tx1"/>
          </a:solidFill>
          <a:latin typeface="+mn-lt"/>
        </a:defRPr>
      </a:lvl5pPr>
      <a:lvl6pPr marL="2514600" indent="-228600" algn="l" rtl="0" eaLnBrk="0" fontAlgn="base" hangingPunct="0">
        <a:spcBef>
          <a:spcPct val="20000"/>
        </a:spcBef>
        <a:spcAft>
          <a:spcPct val="0"/>
        </a:spcAft>
        <a:buChar char="»"/>
        <a:defRPr sz="2100">
          <a:solidFill>
            <a:schemeClr val="tx1"/>
          </a:solidFill>
          <a:latin typeface="+mn-lt"/>
        </a:defRPr>
      </a:lvl6pPr>
      <a:lvl7pPr marL="2971800" indent="-228600" algn="l" rtl="0" eaLnBrk="0" fontAlgn="base" hangingPunct="0">
        <a:spcBef>
          <a:spcPct val="20000"/>
        </a:spcBef>
        <a:spcAft>
          <a:spcPct val="0"/>
        </a:spcAft>
        <a:buChar char="»"/>
        <a:defRPr sz="2100">
          <a:solidFill>
            <a:schemeClr val="tx1"/>
          </a:solidFill>
          <a:latin typeface="+mn-lt"/>
        </a:defRPr>
      </a:lvl7pPr>
      <a:lvl8pPr marL="3429000" indent="-228600" algn="l" rtl="0" eaLnBrk="0" fontAlgn="base" hangingPunct="0">
        <a:spcBef>
          <a:spcPct val="20000"/>
        </a:spcBef>
        <a:spcAft>
          <a:spcPct val="0"/>
        </a:spcAft>
        <a:buChar char="»"/>
        <a:defRPr sz="2100">
          <a:solidFill>
            <a:schemeClr val="tx1"/>
          </a:solidFill>
          <a:latin typeface="+mn-lt"/>
        </a:defRPr>
      </a:lvl8pPr>
      <a:lvl9pPr marL="3886200" indent="-228600" algn="l" rtl="0" eaLnBrk="0" fontAlgn="base" hangingPunct="0">
        <a:spcBef>
          <a:spcPct val="20000"/>
        </a:spcBef>
        <a:spcAft>
          <a:spcPct val="0"/>
        </a:spcAft>
        <a:buChar char="»"/>
        <a:defRPr sz="21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3075" name="Freeform 11"/>
          <p:cNvSpPr>
            <a:spLocks/>
          </p:cNvSpPr>
          <p:nvPr/>
        </p:nvSpPr>
        <p:spPr bwMode="auto">
          <a:xfrm>
            <a:off x="485775" y="5938838"/>
            <a:ext cx="3690938" cy="933450"/>
          </a:xfrm>
          <a:custGeom>
            <a:avLst/>
            <a:gdLst>
              <a:gd name="T0" fmla="*/ 0 w 5591"/>
              <a:gd name="T1" fmla="*/ 0 h 588"/>
              <a:gd name="T2" fmla="*/ 5760 w 5591"/>
              <a:gd name="T3" fmla="*/ 0 h 588"/>
              <a:gd name="T4" fmla="*/ 5760 w 5591"/>
              <a:gd name="T5" fmla="*/ 528 h 588"/>
              <a:gd name="T6" fmla="*/ 4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th-TH"/>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a:p>
        </p:txBody>
      </p:sp>
      <p:sp>
        <p:nvSpPr>
          <p:cNvPr id="3081" name="Text Placeholder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latinLnBrk="0" hangingPunct="1">
              <a:defRPr kumimoji="0" sz="1000">
                <a:solidFill>
                  <a:schemeClr val="tx1"/>
                </a:solidFill>
                <a:latin typeface="Arial" charset="0"/>
              </a:defRPr>
            </a:lvl1pPr>
            <a:extLst/>
          </a:lstStyle>
          <a:p>
            <a:pPr>
              <a:defRPr/>
            </a:pPr>
            <a:endParaRPr lang="en-US"/>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latinLnBrk="0" hangingPunct="1">
              <a:defRPr kumimoji="0" sz="1000">
                <a:solidFill>
                  <a:schemeClr val="tx1"/>
                </a:solidFill>
                <a:latin typeface="Arial" charset="0"/>
              </a:defRPr>
            </a:lvl1pPr>
            <a:extLst/>
          </a:lstStyle>
          <a:p>
            <a:pPr>
              <a:defRPr/>
            </a:pPr>
            <a:endParaRPr lang="en-US"/>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anchor="b"/>
          <a:lstStyle>
            <a:lvl1pPr algn="r" eaLnBrk="1" latinLnBrk="0" hangingPunct="1">
              <a:defRPr kumimoji="0" sz="1000" b="0" smtClean="0">
                <a:solidFill>
                  <a:schemeClr val="tx1"/>
                </a:solidFill>
                <a:latin typeface="Arial" charset="0"/>
              </a:defRPr>
            </a:lvl1pPr>
            <a:extLst/>
          </a:lstStyle>
          <a:p>
            <a:pPr>
              <a:defRPr/>
            </a:pPr>
            <a:fld id="{1CF295BB-8A11-4CA9-9638-060CBD07F6C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37" r:id="rId1"/>
    <p:sldLayoutId id="2147483826" r:id="rId2"/>
    <p:sldLayoutId id="2147483838" r:id="rId3"/>
    <p:sldLayoutId id="2147483839" r:id="rId4"/>
    <p:sldLayoutId id="2147483840" r:id="rId5"/>
    <p:sldLayoutId id="2147483841" r:id="rId6"/>
    <p:sldLayoutId id="2147483827" r:id="rId7"/>
    <p:sldLayoutId id="2147483842" r:id="rId8"/>
    <p:sldLayoutId id="2147483843" r:id="rId9"/>
    <p:sldLayoutId id="2147483828" r:id="rId10"/>
    <p:sldLayoutId id="2147483829" r:id="rId11"/>
  </p:sldLayoutIdLst>
  <mc:AlternateContent xmlns:mc="http://schemas.openxmlformats.org/markup-compatibility/2006" xmlns:p14="http://schemas.microsoft.com/office/powerpoint/2010/main">
    <mc:Choice Requires="p14">
      <p:transition p14:dur="0"/>
    </mc:Choice>
    <mc:Fallback xmlns="">
      <p:transition/>
    </mc:Fallback>
  </mc:AlternateContent>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10.jpeg"/><Relationship Id="rId5" Type="http://schemas.openxmlformats.org/officeDocument/2006/relationships/image" Target="../media/image9.wmf"/><Relationship Id="rId4" Type="http://schemas.openxmlformats.org/officeDocument/2006/relationships/oleObject" Target="../embeddings/oleObject1.bin"/></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vmlDrawing" Target="../drawings/vmlDrawing2.vml"/><Relationship Id="rId5" Type="http://schemas.openxmlformats.org/officeDocument/2006/relationships/image" Target="../media/image11.png"/><Relationship Id="rId4" Type="http://schemas.openxmlformats.org/officeDocument/2006/relationships/oleObject" Target="../embeddings/oleObject2.bin"/></Relationships>
</file>

<file path=ppt/slides/_rels/slide32.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ctrTitle"/>
          </p:nvPr>
        </p:nvSpPr>
        <p:spPr>
          <a:xfrm>
            <a:off x="685800" y="457200"/>
            <a:ext cx="8458200" cy="3352800"/>
          </a:xfrm>
        </p:spPr>
        <p:txBody>
          <a:bodyPr>
            <a:normAutofit fontScale="90000"/>
          </a:bodyPr>
          <a:lstStyle/>
          <a:p>
            <a:pPr eaLnBrk="1" fontAlgn="auto" hangingPunct="1">
              <a:spcAft>
                <a:spcPts val="0"/>
              </a:spcAft>
              <a:defRPr/>
            </a:pPr>
            <a:r>
              <a:rPr lang="en-US" sz="4000" dirty="0" smtClean="0">
                <a:solidFill>
                  <a:srgbClr val="339933"/>
                </a:solidFill>
                <a:latin typeface="Arial Black" pitchFamily="34" charset="0"/>
              </a:rPr>
              <a:t/>
            </a:r>
            <a:br>
              <a:rPr lang="en-US" sz="4000" dirty="0" smtClean="0">
                <a:solidFill>
                  <a:srgbClr val="339933"/>
                </a:solidFill>
                <a:latin typeface="Arial Black" pitchFamily="34" charset="0"/>
              </a:rPr>
            </a:br>
            <a:r>
              <a:rPr lang="en-US" sz="4000" dirty="0" smtClean="0">
                <a:solidFill>
                  <a:srgbClr val="339933"/>
                </a:solidFill>
                <a:latin typeface="Arial Black" pitchFamily="34" charset="0"/>
              </a:rPr>
              <a:t/>
            </a:r>
            <a:br>
              <a:rPr lang="en-US" sz="4000" dirty="0" smtClean="0">
                <a:solidFill>
                  <a:srgbClr val="339933"/>
                </a:solidFill>
                <a:latin typeface="Arial Black" pitchFamily="34" charset="0"/>
              </a:rPr>
            </a:br>
            <a:r>
              <a:rPr lang="en-US" sz="4000" dirty="0" smtClean="0">
                <a:solidFill>
                  <a:srgbClr val="339933"/>
                </a:solidFill>
                <a:latin typeface="Arial Black" pitchFamily="34" charset="0"/>
              </a:rPr>
              <a:t/>
            </a:r>
            <a:br>
              <a:rPr lang="en-US" sz="4000" dirty="0" smtClean="0">
                <a:solidFill>
                  <a:srgbClr val="339933"/>
                </a:solidFill>
                <a:latin typeface="Arial Black" pitchFamily="34" charset="0"/>
              </a:rPr>
            </a:br>
            <a:r>
              <a:rPr lang="en-US" sz="4000" dirty="0" smtClean="0">
                <a:solidFill>
                  <a:srgbClr val="339933"/>
                </a:solidFill>
                <a:latin typeface="Arial Black" pitchFamily="34" charset="0"/>
              </a:rPr>
              <a:t>Psychology</a:t>
            </a:r>
            <a:r>
              <a:rPr lang="en-US" sz="4000" dirty="0">
                <a:solidFill>
                  <a:srgbClr val="339933"/>
                </a:solidFill>
                <a:latin typeface="Arial Black" pitchFamily="34" charset="0"/>
              </a:rPr>
              <a:t/>
            </a:r>
            <a:br>
              <a:rPr lang="en-US" sz="4000" dirty="0">
                <a:solidFill>
                  <a:srgbClr val="339933"/>
                </a:solidFill>
                <a:latin typeface="Arial Black" pitchFamily="34" charset="0"/>
              </a:rPr>
            </a:br>
            <a:r>
              <a:rPr lang="en-US" sz="4000" dirty="0" smtClean="0">
                <a:solidFill>
                  <a:srgbClr val="339933"/>
                </a:solidFill>
                <a:latin typeface="Arial Black" pitchFamily="34" charset="0"/>
              </a:rPr>
              <a:t>Modules for Active Learning</a:t>
            </a:r>
            <a:br>
              <a:rPr lang="en-US" sz="4000" dirty="0" smtClean="0">
                <a:solidFill>
                  <a:srgbClr val="339933"/>
                </a:solidFill>
                <a:latin typeface="Arial Black" pitchFamily="34" charset="0"/>
              </a:rPr>
            </a:br>
            <a:r>
              <a:rPr lang="en-US" sz="4000" dirty="0" smtClean="0">
                <a:solidFill>
                  <a:srgbClr val="339933"/>
                </a:solidFill>
                <a:latin typeface="Arial Black" pitchFamily="34" charset="0"/>
              </a:rPr>
              <a:t>11th  ed. (2009)</a:t>
            </a:r>
          </a:p>
        </p:txBody>
      </p:sp>
      <p:sp>
        <p:nvSpPr>
          <p:cNvPr id="24579" name="Rectangle 3"/>
          <p:cNvSpPr>
            <a:spLocks noGrp="1" noChangeArrowheads="1"/>
          </p:cNvSpPr>
          <p:nvPr>
            <p:ph type="subTitle" idx="1"/>
          </p:nvPr>
        </p:nvSpPr>
        <p:spPr>
          <a:xfrm>
            <a:off x="1295400" y="4648200"/>
            <a:ext cx="6353175" cy="838200"/>
          </a:xfrm>
        </p:spPr>
        <p:txBody>
          <a:bodyPr/>
          <a:lstStyle/>
          <a:p>
            <a:pPr marR="0" eaLnBrk="1" hangingPunct="1">
              <a:lnSpc>
                <a:spcPct val="80000"/>
              </a:lnSpc>
            </a:pPr>
            <a:r>
              <a:rPr lang="en-US" sz="2800" smtClean="0">
                <a:solidFill>
                  <a:srgbClr val="FF0000"/>
                </a:solidFill>
                <a:latin typeface="Arial Black" pitchFamily="34" charset="0"/>
              </a:rPr>
              <a:t>Dennis Coon and John Mitterer</a:t>
            </a:r>
          </a:p>
        </p:txBody>
      </p:sp>
      <p:sp>
        <p:nvSpPr>
          <p:cNvPr id="18436" name="Text Box 4"/>
          <p:cNvSpPr txBox="1">
            <a:spLocks noChangeArrowheads="1"/>
          </p:cNvSpPr>
          <p:nvPr/>
        </p:nvSpPr>
        <p:spPr bwMode="auto">
          <a:xfrm>
            <a:off x="533400" y="4953000"/>
            <a:ext cx="8610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th-TH" sz="2400" b="1"/>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24578"/>
                                        </p:tgtEl>
                                        <p:attrNameLst>
                                          <p:attrName>style.visibility</p:attrName>
                                        </p:attrNameLst>
                                      </p:cBhvr>
                                      <p:to>
                                        <p:strVal val="visible"/>
                                      </p:to>
                                    </p:set>
                                    <p:anim calcmode="lin" valueType="num">
                                      <p:cBhvr>
                                        <p:cTn id="7" dur="1000" fill="hold"/>
                                        <p:tgtEl>
                                          <p:spTgt spid="24578"/>
                                        </p:tgtEl>
                                        <p:attrNameLst>
                                          <p:attrName>ppt_x</p:attrName>
                                        </p:attrNameLst>
                                      </p:cBhvr>
                                      <p:tavLst>
                                        <p:tav tm="0">
                                          <p:val>
                                            <p:strVal val="#ppt_x-.2"/>
                                          </p:val>
                                        </p:tav>
                                        <p:tav tm="100000">
                                          <p:val>
                                            <p:strVal val="#ppt_x"/>
                                          </p:val>
                                        </p:tav>
                                      </p:tavLst>
                                    </p:anim>
                                    <p:anim calcmode="lin" valueType="num">
                                      <p:cBhvr>
                                        <p:cTn id="8" dur="1000" fill="hold"/>
                                        <p:tgtEl>
                                          <p:spTgt spid="24578"/>
                                        </p:tgtEl>
                                        <p:attrNameLst>
                                          <p:attrName>ppt_y</p:attrName>
                                        </p:attrNameLst>
                                      </p:cBhvr>
                                      <p:tavLst>
                                        <p:tav tm="0">
                                          <p:val>
                                            <p:strVal val="#ppt_y"/>
                                          </p:val>
                                        </p:tav>
                                        <p:tav tm="100000">
                                          <p:val>
                                            <p:strVal val="#ppt_y"/>
                                          </p:val>
                                        </p:tav>
                                      </p:tavLst>
                                    </p:anim>
                                    <p:animEffect transition="in" filter="wipe(right)" prLst="gradientSize: 0.1">
                                      <p:cBhvr>
                                        <p:cTn id="9" dur="1000"/>
                                        <p:tgtEl>
                                          <p:spTgt spid="2457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24579">
                                            <p:txEl>
                                              <p:pRg st="0" end="0"/>
                                            </p:txEl>
                                          </p:spTgt>
                                        </p:tgtEl>
                                        <p:attrNameLst>
                                          <p:attrName>style.visibility</p:attrName>
                                        </p:attrNameLst>
                                      </p:cBhvr>
                                      <p:to>
                                        <p:strVal val="visible"/>
                                      </p:to>
                                    </p:set>
                                    <p:animEffect transition="in" filter="fade">
                                      <p:cBhvr>
                                        <p:cTn id="14" dur="500"/>
                                        <p:tgtEl>
                                          <p:spTgt spid="24579">
                                            <p:txEl>
                                              <p:pRg st="0" end="0"/>
                                            </p:txEl>
                                          </p:spTgt>
                                        </p:tgtEl>
                                      </p:cBhvr>
                                    </p:animEffect>
                                    <p:anim calcmode="lin" valueType="num">
                                      <p:cBhvr>
                                        <p:cTn id="15" dur="500" fill="hold"/>
                                        <p:tgtEl>
                                          <p:spTgt spid="2457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24579">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Lst>
  </p:timing>
</p:sld>
</file>

<file path=ppt/slides/slide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2098" name="Rectangle 2"/>
          <p:cNvSpPr>
            <a:spLocks noGrp="1" noChangeArrowheads="1"/>
          </p:cNvSpPr>
          <p:nvPr>
            <p:ph type="ctrTitle"/>
          </p:nvPr>
        </p:nvSpPr>
        <p:spPr>
          <a:xfrm>
            <a:off x="1219200" y="457200"/>
            <a:ext cx="7924800" cy="4419600"/>
          </a:xfrm>
        </p:spPr>
        <p:txBody>
          <a:bodyPr/>
          <a:lstStyle/>
          <a:p>
            <a:pPr eaLnBrk="1" fontAlgn="auto" hangingPunct="1">
              <a:spcAft>
                <a:spcPts val="0"/>
              </a:spcAft>
              <a:defRPr/>
            </a:pPr>
            <a:r>
              <a:rPr lang="en-US" sz="4000" smtClean="0">
                <a:solidFill>
                  <a:schemeClr val="accent2"/>
                </a:solidFill>
                <a:latin typeface="Arial Black" pitchFamily="34" charset="0"/>
              </a:rPr>
              <a:t>Chapter 1</a:t>
            </a:r>
            <a:br>
              <a:rPr lang="en-US" sz="4000" smtClean="0">
                <a:solidFill>
                  <a:schemeClr val="accent2"/>
                </a:solidFill>
                <a:latin typeface="Arial Black" pitchFamily="34" charset="0"/>
              </a:rPr>
            </a:br>
            <a:r>
              <a:rPr lang="en-US" sz="4000" smtClean="0">
                <a:latin typeface="Arial Black" pitchFamily="34" charset="0"/>
              </a:rPr>
              <a:t/>
            </a:r>
            <a:br>
              <a:rPr lang="en-US" sz="4000" smtClean="0">
                <a:latin typeface="Arial Black" pitchFamily="34" charset="0"/>
              </a:rPr>
            </a:br>
            <a:r>
              <a:rPr lang="en-US" sz="4000" smtClean="0">
                <a:solidFill>
                  <a:schemeClr val="accent1"/>
                </a:solidFill>
                <a:latin typeface="Arial Black" pitchFamily="34" charset="0"/>
              </a:rPr>
              <a:t>Introducing Psychology and Research Methods</a:t>
            </a:r>
          </a:p>
        </p:txBody>
      </p:sp>
      <p:sp>
        <p:nvSpPr>
          <p:cNvPr id="132099" name="Rectangle 3"/>
          <p:cNvSpPr>
            <a:spLocks noGrp="1" noChangeArrowheads="1"/>
          </p:cNvSpPr>
          <p:nvPr>
            <p:ph type="subTitle" idx="1"/>
          </p:nvPr>
        </p:nvSpPr>
        <p:spPr>
          <a:xfrm flipV="1">
            <a:off x="1470025" y="6477000"/>
            <a:ext cx="6178550" cy="76200"/>
          </a:xfrm>
        </p:spPr>
        <p:txBody>
          <a:bodyPr>
            <a:normAutofit fontScale="25000" lnSpcReduction="20000"/>
          </a:bodyPr>
          <a:lstStyle/>
          <a:p>
            <a:pPr marR="0" eaLnBrk="1" hangingPunct="1">
              <a:lnSpc>
                <a:spcPct val="80000"/>
              </a:lnSpc>
              <a:defRPr/>
            </a:pPr>
            <a:endParaRPr lang="th-TH" sz="700" smtClean="0">
              <a:latin typeface="Arial Black" pitchFamily="34" charset="0"/>
            </a:endParaRPr>
          </a:p>
        </p:txBody>
      </p:sp>
      <p:sp>
        <p:nvSpPr>
          <p:cNvPr id="19460" name="Text Box 4"/>
          <p:cNvSpPr txBox="1">
            <a:spLocks noChangeArrowheads="1"/>
          </p:cNvSpPr>
          <p:nvPr/>
        </p:nvSpPr>
        <p:spPr bwMode="auto">
          <a:xfrm>
            <a:off x="533400" y="4953000"/>
            <a:ext cx="8610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th-TH" sz="2400" b="1"/>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132098"/>
                                        </p:tgtEl>
                                        <p:attrNameLst>
                                          <p:attrName>style.visibility</p:attrName>
                                        </p:attrNameLst>
                                      </p:cBhvr>
                                      <p:to>
                                        <p:strVal val="visible"/>
                                      </p:to>
                                    </p:set>
                                    <p:anim calcmode="lin" valueType="num">
                                      <p:cBhvr>
                                        <p:cTn id="7" dur="1000" fill="hold"/>
                                        <p:tgtEl>
                                          <p:spTgt spid="132098"/>
                                        </p:tgtEl>
                                        <p:attrNameLst>
                                          <p:attrName>ppt_x</p:attrName>
                                        </p:attrNameLst>
                                      </p:cBhvr>
                                      <p:tavLst>
                                        <p:tav tm="0">
                                          <p:val>
                                            <p:strVal val="#ppt_x-.2"/>
                                          </p:val>
                                        </p:tav>
                                        <p:tav tm="100000">
                                          <p:val>
                                            <p:strVal val="#ppt_x"/>
                                          </p:val>
                                        </p:tav>
                                      </p:tavLst>
                                    </p:anim>
                                    <p:anim calcmode="lin" valueType="num">
                                      <p:cBhvr>
                                        <p:cTn id="8" dur="1000" fill="hold"/>
                                        <p:tgtEl>
                                          <p:spTgt spid="132098"/>
                                        </p:tgtEl>
                                        <p:attrNameLst>
                                          <p:attrName>ppt_y</p:attrName>
                                        </p:attrNameLst>
                                      </p:cBhvr>
                                      <p:tavLst>
                                        <p:tav tm="0">
                                          <p:val>
                                            <p:strVal val="#ppt_y"/>
                                          </p:val>
                                        </p:tav>
                                        <p:tav tm="100000">
                                          <p:val>
                                            <p:strVal val="#ppt_y"/>
                                          </p:val>
                                        </p:tav>
                                      </p:tavLst>
                                    </p:anim>
                                    <p:animEffect transition="in" filter="wipe(right)" prLst="gradientSize: 0.1">
                                      <p:cBhvr>
                                        <p:cTn id="9" dur="1000"/>
                                        <p:tgtEl>
                                          <p:spTgt spid="13209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nodePh="1">
                                  <p:stCondLst>
                                    <p:cond delay="0"/>
                                  </p:stCondLst>
                                  <p:endCondLst>
                                    <p:cond evt="begin" delay="0">
                                      <p:tn val="12"/>
                                    </p:cond>
                                  </p:endCondLst>
                                  <p:childTnLst>
                                    <p:set>
                                      <p:cBhvr>
                                        <p:cTn id="13" dur="1" fill="hold">
                                          <p:stCondLst>
                                            <p:cond delay="0"/>
                                          </p:stCondLst>
                                        </p:cTn>
                                        <p:tgtEl>
                                          <p:spTgt spid="132099">
                                            <p:txEl>
                                              <p:pRg st="0" end="0"/>
                                            </p:txEl>
                                          </p:spTgt>
                                        </p:tgtEl>
                                        <p:attrNameLst>
                                          <p:attrName>style.visibility</p:attrName>
                                        </p:attrNameLst>
                                      </p:cBhvr>
                                      <p:to>
                                        <p:strVal val="visible"/>
                                      </p:to>
                                    </p:set>
                                    <p:animEffect transition="in" filter="fade">
                                      <p:cBhvr>
                                        <p:cTn id="14" dur="500"/>
                                        <p:tgtEl>
                                          <p:spTgt spid="132099">
                                            <p:txEl>
                                              <p:pRg st="0" end="0"/>
                                            </p:txEl>
                                          </p:spTgt>
                                        </p:tgtEl>
                                      </p:cBhvr>
                                    </p:animEffect>
                                    <p:anim calcmode="lin" valueType="num">
                                      <p:cBhvr>
                                        <p:cTn id="15" dur="500" fill="hold"/>
                                        <p:tgtEl>
                                          <p:spTgt spid="13209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32099">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5170" name="Rectangle 2"/>
          <p:cNvSpPr>
            <a:spLocks noGrp="1" noChangeArrowheads="1"/>
          </p:cNvSpPr>
          <p:nvPr>
            <p:ph idx="1"/>
          </p:nvPr>
        </p:nvSpPr>
        <p:spPr>
          <a:xfrm>
            <a:off x="685800" y="228600"/>
            <a:ext cx="7772400" cy="6324600"/>
          </a:xfrm>
        </p:spPr>
        <p:txBody>
          <a:bodyPr/>
          <a:lstStyle/>
          <a:p>
            <a:pPr eaLnBrk="1" hangingPunct="1"/>
            <a:endParaRPr lang="th-TH" sz="4000" smtClean="0">
              <a:solidFill>
                <a:schemeClr val="accent2"/>
              </a:solidFill>
              <a:latin typeface="Arial Black" pitchFamily="34" charset="0"/>
            </a:endParaRPr>
          </a:p>
          <a:p>
            <a:pPr eaLnBrk="1" hangingPunct="1"/>
            <a:endParaRPr lang="th-TH" sz="4000" smtClean="0">
              <a:solidFill>
                <a:schemeClr val="accent2"/>
              </a:solidFill>
              <a:latin typeface="Arial Black" pitchFamily="34" charset="0"/>
            </a:endParaRPr>
          </a:p>
          <a:p>
            <a:pPr eaLnBrk="1" hangingPunct="1"/>
            <a:endParaRPr lang="th-TH" sz="4000" smtClean="0">
              <a:solidFill>
                <a:schemeClr val="accent2"/>
              </a:solidFill>
              <a:latin typeface="Arial Black" pitchFamily="34" charset="0"/>
            </a:endParaRPr>
          </a:p>
          <a:p>
            <a:pPr eaLnBrk="1" hangingPunct="1"/>
            <a:r>
              <a:rPr lang="th-TH" sz="4000" b="1" smtClean="0">
                <a:solidFill>
                  <a:schemeClr val="accent2"/>
                </a:solidFill>
                <a:latin typeface="Arial Black" pitchFamily="34" charset="0"/>
              </a:rPr>
              <a:t>What is psychology?</a:t>
            </a:r>
          </a:p>
          <a:p>
            <a:pPr eaLnBrk="1" hangingPunct="1"/>
            <a:r>
              <a:rPr lang="th-TH" sz="4000" b="1" smtClean="0">
                <a:solidFill>
                  <a:srgbClr val="000000"/>
                </a:solidFill>
                <a:latin typeface="Arial Black" pitchFamily="34" charset="0"/>
              </a:rPr>
              <a:t>Psyche  =  mind</a:t>
            </a:r>
          </a:p>
          <a:p>
            <a:pPr eaLnBrk="1" hangingPunct="1"/>
            <a:r>
              <a:rPr lang="th-TH" sz="4000" b="1" smtClean="0">
                <a:solidFill>
                  <a:srgbClr val="000000"/>
                </a:solidFill>
                <a:latin typeface="Arial Black" pitchFamily="34" charset="0"/>
              </a:rPr>
              <a:t>Logos  =  knowledge or study</a:t>
            </a:r>
            <a:endParaRPr lang="th-TH" sz="4000" smtClean="0">
              <a:solidFill>
                <a:srgbClr val="000000"/>
              </a:solidFill>
              <a:latin typeface="Arial Black"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4" presetClass="entr" presetSubtype="0" fill="hold" grpId="0" nodeType="clickEffect">
                                  <p:stCondLst>
                                    <p:cond delay="0"/>
                                  </p:stCondLst>
                                  <p:childTnLst>
                                    <p:set>
                                      <p:cBhvr>
                                        <p:cTn id="6" dur="1" fill="hold">
                                          <p:stCondLst>
                                            <p:cond delay="0"/>
                                          </p:stCondLst>
                                        </p:cTn>
                                        <p:tgtEl>
                                          <p:spTgt spid="135170">
                                            <p:txEl>
                                              <p:pRg st="3" end="3"/>
                                            </p:txEl>
                                          </p:spTgt>
                                        </p:tgtEl>
                                        <p:attrNameLst>
                                          <p:attrName>style.visibility</p:attrName>
                                        </p:attrNameLst>
                                      </p:cBhvr>
                                      <p:to>
                                        <p:strVal val="visible"/>
                                      </p:to>
                                    </p:set>
                                    <p:animEffect transition="in" filter="fade">
                                      <p:cBhvr>
                                        <p:cTn id="7" dur="500"/>
                                        <p:tgtEl>
                                          <p:spTgt spid="135170">
                                            <p:txEl>
                                              <p:pRg st="3" end="3"/>
                                            </p:txEl>
                                          </p:spTgt>
                                        </p:tgtEl>
                                      </p:cBhvr>
                                    </p:animEffect>
                                    <p:anim calcmode="lin" valueType="num">
                                      <p:cBhvr>
                                        <p:cTn id="8" dur="500" fill="hold"/>
                                        <p:tgtEl>
                                          <p:spTgt spid="135170">
                                            <p:txEl>
                                              <p:pRg st="3" end="3"/>
                                            </p:txEl>
                                          </p:spTgt>
                                        </p:tgtEl>
                                        <p:attrNameLst>
                                          <p:attrName>ppt_x</p:attrName>
                                        </p:attrNameLst>
                                      </p:cBhvr>
                                      <p:tavLst>
                                        <p:tav tm="0">
                                          <p:val>
                                            <p:strVal val="#ppt_x"/>
                                          </p:val>
                                        </p:tav>
                                        <p:tav tm="100000">
                                          <p:val>
                                            <p:strVal val="#ppt_x"/>
                                          </p:val>
                                        </p:tav>
                                      </p:tavLst>
                                    </p:anim>
                                    <p:anim calcmode="lin" valueType="num">
                                      <p:cBhvr>
                                        <p:cTn id="9" dur="500" fill="hold"/>
                                        <p:tgtEl>
                                          <p:spTgt spid="135170">
                                            <p:txEl>
                                              <p:pRg st="3" end="3"/>
                                            </p:txEl>
                                          </p:spTgt>
                                        </p:tgtEl>
                                        <p:attrNameLst>
                                          <p:attrName>ppt_y</p:attrName>
                                        </p:attrNameLst>
                                      </p:cBhvr>
                                      <p:tavLst>
                                        <p:tav tm="0">
                                          <p:val>
                                            <p:strVal val="#ppt_y+.05"/>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35170">
                                            <p:txEl>
                                              <p:pRg st="4" end="4"/>
                                            </p:txEl>
                                          </p:spTgt>
                                        </p:tgtEl>
                                        <p:attrNameLst>
                                          <p:attrName>style.visibility</p:attrName>
                                        </p:attrNameLst>
                                      </p:cBhvr>
                                      <p:to>
                                        <p:strVal val="visible"/>
                                      </p:to>
                                    </p:set>
                                    <p:animEffect transition="in" filter="fade">
                                      <p:cBhvr>
                                        <p:cTn id="14" dur="500"/>
                                        <p:tgtEl>
                                          <p:spTgt spid="135170">
                                            <p:txEl>
                                              <p:pRg st="4" end="4"/>
                                            </p:txEl>
                                          </p:spTgt>
                                        </p:tgtEl>
                                      </p:cBhvr>
                                    </p:animEffect>
                                    <p:anim calcmode="lin" valueType="num">
                                      <p:cBhvr>
                                        <p:cTn id="15" dur="500" fill="hold"/>
                                        <p:tgtEl>
                                          <p:spTgt spid="135170">
                                            <p:txEl>
                                              <p:pRg st="4" end="4"/>
                                            </p:txEl>
                                          </p:spTgt>
                                        </p:tgtEl>
                                        <p:attrNameLst>
                                          <p:attrName>ppt_x</p:attrName>
                                        </p:attrNameLst>
                                      </p:cBhvr>
                                      <p:tavLst>
                                        <p:tav tm="0">
                                          <p:val>
                                            <p:strVal val="#ppt_x"/>
                                          </p:val>
                                        </p:tav>
                                        <p:tav tm="100000">
                                          <p:val>
                                            <p:strVal val="#ppt_x"/>
                                          </p:val>
                                        </p:tav>
                                      </p:tavLst>
                                    </p:anim>
                                    <p:anim calcmode="lin" valueType="num">
                                      <p:cBhvr>
                                        <p:cTn id="16" dur="500" fill="hold"/>
                                        <p:tgtEl>
                                          <p:spTgt spid="135170">
                                            <p:txEl>
                                              <p:pRg st="4" end="4"/>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35170">
                                            <p:txEl>
                                              <p:pRg st="5" end="5"/>
                                            </p:txEl>
                                          </p:spTgt>
                                        </p:tgtEl>
                                        <p:attrNameLst>
                                          <p:attrName>style.visibility</p:attrName>
                                        </p:attrNameLst>
                                      </p:cBhvr>
                                      <p:to>
                                        <p:strVal val="visible"/>
                                      </p:to>
                                    </p:set>
                                    <p:animEffect transition="in" filter="fade">
                                      <p:cBhvr>
                                        <p:cTn id="21" dur="500"/>
                                        <p:tgtEl>
                                          <p:spTgt spid="135170">
                                            <p:txEl>
                                              <p:pRg st="5" end="5"/>
                                            </p:txEl>
                                          </p:spTgt>
                                        </p:tgtEl>
                                      </p:cBhvr>
                                    </p:animEffect>
                                    <p:anim calcmode="lin" valueType="num">
                                      <p:cBhvr>
                                        <p:cTn id="22" dur="500" fill="hold"/>
                                        <p:tgtEl>
                                          <p:spTgt spid="135170">
                                            <p:txEl>
                                              <p:pRg st="5" end="5"/>
                                            </p:txEl>
                                          </p:spTgt>
                                        </p:tgtEl>
                                        <p:attrNameLst>
                                          <p:attrName>ppt_x</p:attrName>
                                        </p:attrNameLst>
                                      </p:cBhvr>
                                      <p:tavLst>
                                        <p:tav tm="0">
                                          <p:val>
                                            <p:strVal val="#ppt_x"/>
                                          </p:val>
                                        </p:tav>
                                        <p:tav tm="100000">
                                          <p:val>
                                            <p:strVal val="#ppt_x"/>
                                          </p:val>
                                        </p:tav>
                                      </p:tavLst>
                                    </p:anim>
                                    <p:anim calcmode="lin" valueType="num">
                                      <p:cBhvr>
                                        <p:cTn id="23" dur="500" fill="hold"/>
                                        <p:tgtEl>
                                          <p:spTgt spid="135170">
                                            <p:txEl>
                                              <p:pRg st="5" end="5"/>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0"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6195" name="Rectangle 3"/>
          <p:cNvSpPr>
            <a:spLocks noGrp="1" noChangeArrowheads="1"/>
          </p:cNvSpPr>
          <p:nvPr>
            <p:ph idx="1"/>
          </p:nvPr>
        </p:nvSpPr>
        <p:spPr>
          <a:xfrm>
            <a:off x="685800" y="1981200"/>
            <a:ext cx="7772400" cy="4267200"/>
          </a:xfrm>
        </p:spPr>
        <p:txBody>
          <a:bodyPr/>
          <a:lstStyle/>
          <a:p>
            <a:pPr eaLnBrk="1" hangingPunct="1">
              <a:lnSpc>
                <a:spcPct val="80000"/>
              </a:lnSpc>
            </a:pPr>
            <a:endParaRPr lang="th-TH" sz="4000" smtClean="0">
              <a:solidFill>
                <a:srgbClr val="000000"/>
              </a:solidFill>
              <a:latin typeface="Arial Black" pitchFamily="34" charset="0"/>
            </a:endParaRPr>
          </a:p>
          <a:p>
            <a:pPr eaLnBrk="1" hangingPunct="1">
              <a:lnSpc>
                <a:spcPct val="80000"/>
              </a:lnSpc>
            </a:pPr>
            <a:r>
              <a:rPr lang="th-TH" sz="4000" smtClean="0">
                <a:solidFill>
                  <a:srgbClr val="990000"/>
                </a:solidFill>
                <a:latin typeface="Arial Black" pitchFamily="34" charset="0"/>
              </a:rPr>
              <a:t>Behavior</a:t>
            </a:r>
            <a:r>
              <a:rPr lang="th-TH" sz="4000" smtClean="0">
                <a:solidFill>
                  <a:srgbClr val="000000"/>
                </a:solidFill>
                <a:latin typeface="Arial Black" pitchFamily="34" charset="0"/>
              </a:rPr>
              <a:t> (overt behavior)  can be directly observed.</a:t>
            </a:r>
          </a:p>
          <a:p>
            <a:pPr eaLnBrk="1" hangingPunct="1">
              <a:lnSpc>
                <a:spcPct val="80000"/>
              </a:lnSpc>
            </a:pPr>
            <a:endParaRPr lang="th-TH" sz="4000" smtClean="0">
              <a:solidFill>
                <a:srgbClr val="000000"/>
              </a:solidFill>
              <a:latin typeface="Arial Black" pitchFamily="34" charset="0"/>
            </a:endParaRPr>
          </a:p>
          <a:p>
            <a:pPr eaLnBrk="1" hangingPunct="1">
              <a:lnSpc>
                <a:spcPct val="80000"/>
              </a:lnSpc>
            </a:pPr>
            <a:r>
              <a:rPr lang="th-TH" sz="4000" smtClean="0">
                <a:solidFill>
                  <a:srgbClr val="990000"/>
                </a:solidFill>
                <a:latin typeface="Arial Black" pitchFamily="34" charset="0"/>
              </a:rPr>
              <a:t>Mental process</a:t>
            </a:r>
            <a:r>
              <a:rPr lang="th-TH" sz="4000" smtClean="0">
                <a:solidFill>
                  <a:srgbClr val="000000"/>
                </a:solidFill>
                <a:latin typeface="Arial Black" pitchFamily="34" charset="0"/>
              </a:rPr>
              <a:t> (covert behavior)  can not be directly observed.</a:t>
            </a:r>
            <a:r>
              <a:rPr lang="th-TH" sz="4000" smtClean="0">
                <a:latin typeface="Arial Black" pitchFamily="34" charset="0"/>
              </a:rPr>
              <a:t/>
            </a:r>
            <a:br>
              <a:rPr lang="th-TH" sz="4000" smtClean="0">
                <a:latin typeface="Arial Black" pitchFamily="34" charset="0"/>
              </a:rPr>
            </a:br>
            <a:endParaRPr lang="th-TH" sz="4000" smtClean="0">
              <a:latin typeface="Arial Black" pitchFamily="34" charset="0"/>
            </a:endParaRPr>
          </a:p>
        </p:txBody>
      </p:sp>
      <p:sp>
        <p:nvSpPr>
          <p:cNvPr id="136194" name="Rectangle 2"/>
          <p:cNvSpPr>
            <a:spLocks noGrp="1" noChangeArrowheads="1"/>
          </p:cNvSpPr>
          <p:nvPr>
            <p:ph type="title"/>
          </p:nvPr>
        </p:nvSpPr>
        <p:spPr>
          <a:xfrm>
            <a:off x="533400" y="152400"/>
            <a:ext cx="8382000" cy="2209800"/>
          </a:xfrm>
        </p:spPr>
        <p:txBody>
          <a:bodyPr>
            <a:normAutofit fontScale="90000"/>
          </a:bodyPr>
          <a:lstStyle/>
          <a:p>
            <a:pPr eaLnBrk="1" fontAlgn="auto" hangingPunct="1">
              <a:spcAft>
                <a:spcPts val="0"/>
              </a:spcAft>
              <a:defRPr/>
            </a:pPr>
            <a:r>
              <a:rPr lang="th-TH" sz="4000" dirty="0" smtClean="0">
                <a:solidFill>
                  <a:schemeClr val="accent2"/>
                </a:solidFill>
                <a:latin typeface="Arial Black" pitchFamily="34" charset="0"/>
              </a:rPr>
              <a:t/>
            </a:r>
            <a:br>
              <a:rPr lang="th-TH" sz="4000" dirty="0" smtClean="0">
                <a:solidFill>
                  <a:schemeClr val="accent2"/>
                </a:solidFill>
                <a:latin typeface="Arial Black" pitchFamily="34" charset="0"/>
              </a:rPr>
            </a:br>
            <a:r>
              <a:rPr lang="en-US" sz="4000" dirty="0" smtClean="0">
                <a:solidFill>
                  <a:schemeClr val="accent2"/>
                </a:solidFill>
                <a:latin typeface="Arial Black" pitchFamily="34" charset="0"/>
                <a:cs typeface="Cordia New" pitchFamily="34" charset="-34"/>
              </a:rPr>
              <a:t>Definition</a:t>
            </a:r>
            <a:br>
              <a:rPr lang="en-US" sz="4000" dirty="0" smtClean="0">
                <a:solidFill>
                  <a:schemeClr val="accent2"/>
                </a:solidFill>
                <a:latin typeface="Arial Black" pitchFamily="34" charset="0"/>
                <a:cs typeface="Cordia New" pitchFamily="34" charset="-34"/>
              </a:rPr>
            </a:br>
            <a:r>
              <a:rPr lang="en-US" sz="4000" dirty="0" smtClean="0">
                <a:solidFill>
                  <a:schemeClr val="accent2"/>
                </a:solidFill>
                <a:latin typeface="Arial Black" pitchFamily="34" charset="0"/>
                <a:cs typeface="Cordia New" pitchFamily="34" charset="-34"/>
              </a:rPr>
              <a:t>P</a:t>
            </a:r>
            <a:r>
              <a:rPr lang="th-TH" sz="4000" dirty="0" smtClean="0">
                <a:solidFill>
                  <a:schemeClr val="accent2"/>
                </a:solidFill>
                <a:latin typeface="Arial Black" pitchFamily="34" charset="0"/>
              </a:rPr>
              <a:t>sychology is a scientific study of behavior and mental processe</a:t>
            </a:r>
            <a:r>
              <a:rPr lang="en-US" sz="4000" dirty="0" smtClean="0">
                <a:solidFill>
                  <a:schemeClr val="accent2"/>
                </a:solidFill>
                <a:latin typeface="Arial Black" pitchFamily="34" charset="0"/>
                <a:cs typeface="Cordia New" pitchFamily="34" charset="-34"/>
              </a:rPr>
              <a:t>s</a:t>
            </a:r>
            <a:r>
              <a:rPr lang="th-TH" sz="4000" dirty="0" smtClean="0">
                <a:solidFill>
                  <a:schemeClr val="accent2"/>
                </a:solidFill>
                <a:latin typeface="Arial Black" pitchFamily="34" charset="0"/>
              </a:rPr>
              <a:t/>
            </a:r>
            <a:br>
              <a:rPr lang="th-TH" sz="4000" dirty="0" smtClean="0">
                <a:solidFill>
                  <a:schemeClr val="accent2"/>
                </a:solidFill>
                <a:latin typeface="Arial Black" pitchFamily="34" charset="0"/>
              </a:rPr>
            </a:br>
            <a:endParaRPr lang="th-TH" sz="4000" dirty="0" smtClean="0">
              <a:solidFill>
                <a:schemeClr val="accent2"/>
              </a:solidFill>
              <a:latin typeface="Arial Black"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136194"/>
                                        </p:tgtEl>
                                        <p:attrNameLst>
                                          <p:attrName>style.visibility</p:attrName>
                                        </p:attrNameLst>
                                      </p:cBhvr>
                                      <p:to>
                                        <p:strVal val="visible"/>
                                      </p:to>
                                    </p:set>
                                    <p:anim calcmode="lin" valueType="num">
                                      <p:cBhvr>
                                        <p:cTn id="7" dur="1000" fill="hold"/>
                                        <p:tgtEl>
                                          <p:spTgt spid="136194"/>
                                        </p:tgtEl>
                                        <p:attrNameLst>
                                          <p:attrName>ppt_x</p:attrName>
                                        </p:attrNameLst>
                                      </p:cBhvr>
                                      <p:tavLst>
                                        <p:tav tm="0">
                                          <p:val>
                                            <p:strVal val="#ppt_x-.2"/>
                                          </p:val>
                                        </p:tav>
                                        <p:tav tm="100000">
                                          <p:val>
                                            <p:strVal val="#ppt_x"/>
                                          </p:val>
                                        </p:tav>
                                      </p:tavLst>
                                    </p:anim>
                                    <p:anim calcmode="lin" valueType="num">
                                      <p:cBhvr>
                                        <p:cTn id="8" dur="1000" fill="hold"/>
                                        <p:tgtEl>
                                          <p:spTgt spid="136194"/>
                                        </p:tgtEl>
                                        <p:attrNameLst>
                                          <p:attrName>ppt_y</p:attrName>
                                        </p:attrNameLst>
                                      </p:cBhvr>
                                      <p:tavLst>
                                        <p:tav tm="0">
                                          <p:val>
                                            <p:strVal val="#ppt_y"/>
                                          </p:val>
                                        </p:tav>
                                        <p:tav tm="100000">
                                          <p:val>
                                            <p:strVal val="#ppt_y"/>
                                          </p:val>
                                        </p:tav>
                                      </p:tavLst>
                                    </p:anim>
                                    <p:animEffect transition="in" filter="wipe(right)" prLst="gradientSize: 0.1">
                                      <p:cBhvr>
                                        <p:cTn id="9" dur="1000"/>
                                        <p:tgtEl>
                                          <p:spTgt spid="13619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36195">
                                            <p:txEl>
                                              <p:pRg st="1" end="1"/>
                                            </p:txEl>
                                          </p:spTgt>
                                        </p:tgtEl>
                                        <p:attrNameLst>
                                          <p:attrName>style.visibility</p:attrName>
                                        </p:attrNameLst>
                                      </p:cBhvr>
                                      <p:to>
                                        <p:strVal val="visible"/>
                                      </p:to>
                                    </p:set>
                                    <p:animEffect transition="in" filter="fade">
                                      <p:cBhvr>
                                        <p:cTn id="14" dur="500"/>
                                        <p:tgtEl>
                                          <p:spTgt spid="136195">
                                            <p:txEl>
                                              <p:pRg st="1" end="1"/>
                                            </p:txEl>
                                          </p:spTgt>
                                        </p:tgtEl>
                                      </p:cBhvr>
                                    </p:animEffect>
                                    <p:anim calcmode="lin" valueType="num">
                                      <p:cBhvr>
                                        <p:cTn id="15" dur="500" fill="hold"/>
                                        <p:tgtEl>
                                          <p:spTgt spid="136195">
                                            <p:txEl>
                                              <p:pRg st="1" end="1"/>
                                            </p:txEl>
                                          </p:spTgt>
                                        </p:tgtEl>
                                        <p:attrNameLst>
                                          <p:attrName>ppt_x</p:attrName>
                                        </p:attrNameLst>
                                      </p:cBhvr>
                                      <p:tavLst>
                                        <p:tav tm="0">
                                          <p:val>
                                            <p:strVal val="#ppt_x"/>
                                          </p:val>
                                        </p:tav>
                                        <p:tav tm="100000">
                                          <p:val>
                                            <p:strVal val="#ppt_x"/>
                                          </p:val>
                                        </p:tav>
                                      </p:tavLst>
                                    </p:anim>
                                    <p:anim calcmode="lin" valueType="num">
                                      <p:cBhvr>
                                        <p:cTn id="16" dur="500" fill="hold"/>
                                        <p:tgtEl>
                                          <p:spTgt spid="136195">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36195">
                                            <p:txEl>
                                              <p:pRg st="3" end="3"/>
                                            </p:txEl>
                                          </p:spTgt>
                                        </p:tgtEl>
                                        <p:attrNameLst>
                                          <p:attrName>style.visibility</p:attrName>
                                        </p:attrNameLst>
                                      </p:cBhvr>
                                      <p:to>
                                        <p:strVal val="visible"/>
                                      </p:to>
                                    </p:set>
                                    <p:animEffect transition="in" filter="fade">
                                      <p:cBhvr>
                                        <p:cTn id="21" dur="500"/>
                                        <p:tgtEl>
                                          <p:spTgt spid="136195">
                                            <p:txEl>
                                              <p:pRg st="3" end="3"/>
                                            </p:txEl>
                                          </p:spTgt>
                                        </p:tgtEl>
                                      </p:cBhvr>
                                    </p:animEffect>
                                    <p:anim calcmode="lin" valueType="num">
                                      <p:cBhvr>
                                        <p:cTn id="22" dur="500" fill="hold"/>
                                        <p:tgtEl>
                                          <p:spTgt spid="136195">
                                            <p:txEl>
                                              <p:pRg st="3" end="3"/>
                                            </p:txEl>
                                          </p:spTgt>
                                        </p:tgtEl>
                                        <p:attrNameLst>
                                          <p:attrName>ppt_x</p:attrName>
                                        </p:attrNameLst>
                                      </p:cBhvr>
                                      <p:tavLst>
                                        <p:tav tm="0">
                                          <p:val>
                                            <p:strVal val="#ppt_x"/>
                                          </p:val>
                                        </p:tav>
                                        <p:tav tm="100000">
                                          <p:val>
                                            <p:strVal val="#ppt_x"/>
                                          </p:val>
                                        </p:tav>
                                      </p:tavLst>
                                    </p:anim>
                                    <p:anim calcmode="lin" valueType="num">
                                      <p:cBhvr>
                                        <p:cTn id="23" dur="500" fill="hold"/>
                                        <p:tgtEl>
                                          <p:spTgt spid="136195">
                                            <p:txEl>
                                              <p:pRg st="3" end="3"/>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5"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3122" name="Rectangle 2"/>
          <p:cNvSpPr>
            <a:spLocks noGrp="1" noChangeArrowheads="1"/>
          </p:cNvSpPr>
          <p:nvPr>
            <p:ph idx="1"/>
          </p:nvPr>
        </p:nvSpPr>
        <p:spPr>
          <a:xfrm>
            <a:off x="685800" y="0"/>
            <a:ext cx="7772400" cy="6705600"/>
          </a:xfrm>
        </p:spPr>
        <p:txBody>
          <a:bodyPr/>
          <a:lstStyle/>
          <a:p>
            <a:pPr eaLnBrk="1" hangingPunct="1">
              <a:lnSpc>
                <a:spcPct val="80000"/>
              </a:lnSpc>
            </a:pPr>
            <a:endParaRPr lang="th-TH" sz="4000" dirty="0" smtClean="0">
              <a:solidFill>
                <a:srgbClr val="000000"/>
              </a:solidFill>
              <a:latin typeface="Arial Black" pitchFamily="34" charset="0"/>
            </a:endParaRPr>
          </a:p>
          <a:p>
            <a:pPr eaLnBrk="1" hangingPunct="1">
              <a:lnSpc>
                <a:spcPct val="80000"/>
              </a:lnSpc>
            </a:pPr>
            <a:r>
              <a:rPr lang="th-TH" sz="4000" dirty="0" smtClean="0">
                <a:solidFill>
                  <a:schemeClr val="accent2"/>
                </a:solidFill>
                <a:latin typeface="Arial Black" pitchFamily="34" charset="0"/>
              </a:rPr>
              <a:t>What are the goals of psychology?</a:t>
            </a:r>
          </a:p>
          <a:p>
            <a:pPr eaLnBrk="1" hangingPunct="1">
              <a:lnSpc>
                <a:spcPct val="80000"/>
              </a:lnSpc>
            </a:pPr>
            <a:r>
              <a:rPr lang="th-TH" sz="4000" dirty="0" smtClean="0">
                <a:solidFill>
                  <a:srgbClr val="339933"/>
                </a:solidFill>
                <a:latin typeface="Arial Black" pitchFamily="34" charset="0"/>
              </a:rPr>
              <a:t>1.  Describing</a:t>
            </a:r>
            <a:r>
              <a:rPr lang="th-TH" sz="4000" dirty="0" smtClean="0">
                <a:solidFill>
                  <a:srgbClr val="000000"/>
                </a:solidFill>
                <a:latin typeface="Arial Black" pitchFamily="34" charset="0"/>
              </a:rPr>
              <a:t> behavior</a:t>
            </a:r>
          </a:p>
          <a:p>
            <a:pPr eaLnBrk="1" hangingPunct="1">
              <a:lnSpc>
                <a:spcPct val="80000"/>
              </a:lnSpc>
            </a:pPr>
            <a:r>
              <a:rPr lang="th-TH" sz="4000" dirty="0" smtClean="0">
                <a:solidFill>
                  <a:srgbClr val="000000"/>
                </a:solidFill>
                <a:latin typeface="Arial Black" pitchFamily="34" charset="0"/>
              </a:rPr>
              <a:t>2.  </a:t>
            </a:r>
            <a:r>
              <a:rPr lang="th-TH" sz="4000" dirty="0" smtClean="0">
                <a:solidFill>
                  <a:srgbClr val="339933"/>
                </a:solidFill>
                <a:latin typeface="Arial Black" pitchFamily="34" charset="0"/>
              </a:rPr>
              <a:t>Understanding</a:t>
            </a:r>
            <a:r>
              <a:rPr lang="th-TH" sz="4000" dirty="0" smtClean="0">
                <a:solidFill>
                  <a:srgbClr val="000000"/>
                </a:solidFill>
                <a:latin typeface="Arial Black" pitchFamily="34" charset="0"/>
              </a:rPr>
              <a:t> the causes of behavior</a:t>
            </a:r>
          </a:p>
          <a:p>
            <a:pPr eaLnBrk="1" hangingPunct="1">
              <a:lnSpc>
                <a:spcPct val="80000"/>
              </a:lnSpc>
            </a:pPr>
            <a:r>
              <a:rPr lang="th-TH" sz="4000" dirty="0" smtClean="0">
                <a:solidFill>
                  <a:srgbClr val="000000"/>
                </a:solidFill>
                <a:latin typeface="Arial Black" pitchFamily="34" charset="0"/>
              </a:rPr>
              <a:t>3.  </a:t>
            </a:r>
            <a:r>
              <a:rPr lang="th-TH" sz="4000" dirty="0" smtClean="0">
                <a:solidFill>
                  <a:srgbClr val="339933"/>
                </a:solidFill>
                <a:latin typeface="Arial Black" pitchFamily="34" charset="0"/>
              </a:rPr>
              <a:t>Predicting</a:t>
            </a:r>
            <a:r>
              <a:rPr lang="th-TH" sz="4000" dirty="0" smtClean="0">
                <a:solidFill>
                  <a:srgbClr val="000000"/>
                </a:solidFill>
                <a:latin typeface="Arial Black" pitchFamily="34" charset="0"/>
              </a:rPr>
              <a:t> behavior</a:t>
            </a:r>
          </a:p>
          <a:p>
            <a:pPr eaLnBrk="1" hangingPunct="1">
              <a:lnSpc>
                <a:spcPct val="80000"/>
              </a:lnSpc>
            </a:pPr>
            <a:r>
              <a:rPr lang="th-TH" sz="4000" dirty="0" smtClean="0">
                <a:solidFill>
                  <a:srgbClr val="000000"/>
                </a:solidFill>
                <a:latin typeface="Arial Black" pitchFamily="34" charset="0"/>
              </a:rPr>
              <a:t>4.  </a:t>
            </a:r>
            <a:r>
              <a:rPr lang="th-TH" sz="4000" dirty="0" smtClean="0">
                <a:solidFill>
                  <a:srgbClr val="339933"/>
                </a:solidFill>
                <a:latin typeface="Arial Black" pitchFamily="34" charset="0"/>
              </a:rPr>
              <a:t>Controlling</a:t>
            </a:r>
            <a:r>
              <a:rPr lang="th-TH" sz="4000" dirty="0" smtClean="0">
                <a:solidFill>
                  <a:srgbClr val="000000"/>
                </a:solidFill>
                <a:latin typeface="Arial Black" pitchFamily="34" charset="0"/>
              </a:rPr>
              <a:t> behavior / Influencing </a:t>
            </a:r>
            <a:r>
              <a:rPr lang="th-TH" sz="4000" dirty="0" smtClean="0">
                <a:solidFill>
                  <a:srgbClr val="000000"/>
                </a:solidFill>
                <a:latin typeface="Arial Black" pitchFamily="34" charset="0"/>
              </a:rPr>
              <a:t>behavior</a:t>
            </a:r>
            <a:endParaRPr lang="th-TH" sz="4000" dirty="0" smtClean="0">
              <a:solidFill>
                <a:srgbClr val="990000"/>
              </a:solidFill>
              <a:latin typeface="Arial Black"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4" presetClass="entr" presetSubtype="0" fill="hold" grpId="0" nodeType="clickEffect">
                                  <p:stCondLst>
                                    <p:cond delay="0"/>
                                  </p:stCondLst>
                                  <p:childTnLst>
                                    <p:set>
                                      <p:cBhvr>
                                        <p:cTn id="6" dur="1" fill="hold">
                                          <p:stCondLst>
                                            <p:cond delay="0"/>
                                          </p:stCondLst>
                                        </p:cTn>
                                        <p:tgtEl>
                                          <p:spTgt spid="133122">
                                            <p:txEl>
                                              <p:pRg st="1" end="1"/>
                                            </p:txEl>
                                          </p:spTgt>
                                        </p:tgtEl>
                                        <p:attrNameLst>
                                          <p:attrName>style.visibility</p:attrName>
                                        </p:attrNameLst>
                                      </p:cBhvr>
                                      <p:to>
                                        <p:strVal val="visible"/>
                                      </p:to>
                                    </p:set>
                                    <p:animEffect transition="in" filter="fade">
                                      <p:cBhvr>
                                        <p:cTn id="7" dur="500"/>
                                        <p:tgtEl>
                                          <p:spTgt spid="133122">
                                            <p:txEl>
                                              <p:pRg st="1" end="1"/>
                                            </p:txEl>
                                          </p:spTgt>
                                        </p:tgtEl>
                                      </p:cBhvr>
                                    </p:animEffect>
                                    <p:anim calcmode="lin" valueType="num">
                                      <p:cBhvr>
                                        <p:cTn id="8" dur="500" fill="hold"/>
                                        <p:tgtEl>
                                          <p:spTgt spid="133122">
                                            <p:txEl>
                                              <p:pRg st="1" end="1"/>
                                            </p:txEl>
                                          </p:spTgt>
                                        </p:tgtEl>
                                        <p:attrNameLst>
                                          <p:attrName>ppt_x</p:attrName>
                                        </p:attrNameLst>
                                      </p:cBhvr>
                                      <p:tavLst>
                                        <p:tav tm="0">
                                          <p:val>
                                            <p:strVal val="#ppt_x"/>
                                          </p:val>
                                        </p:tav>
                                        <p:tav tm="100000">
                                          <p:val>
                                            <p:strVal val="#ppt_x"/>
                                          </p:val>
                                        </p:tav>
                                      </p:tavLst>
                                    </p:anim>
                                    <p:anim calcmode="lin" valueType="num">
                                      <p:cBhvr>
                                        <p:cTn id="9" dur="500" fill="hold"/>
                                        <p:tgtEl>
                                          <p:spTgt spid="133122">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33122">
                                            <p:txEl>
                                              <p:pRg st="2" end="2"/>
                                            </p:txEl>
                                          </p:spTgt>
                                        </p:tgtEl>
                                        <p:attrNameLst>
                                          <p:attrName>style.visibility</p:attrName>
                                        </p:attrNameLst>
                                      </p:cBhvr>
                                      <p:to>
                                        <p:strVal val="visible"/>
                                      </p:to>
                                    </p:set>
                                    <p:animEffect transition="in" filter="fade">
                                      <p:cBhvr>
                                        <p:cTn id="14" dur="500"/>
                                        <p:tgtEl>
                                          <p:spTgt spid="133122">
                                            <p:txEl>
                                              <p:pRg st="2" end="2"/>
                                            </p:txEl>
                                          </p:spTgt>
                                        </p:tgtEl>
                                      </p:cBhvr>
                                    </p:animEffect>
                                    <p:anim calcmode="lin" valueType="num">
                                      <p:cBhvr>
                                        <p:cTn id="15" dur="500" fill="hold"/>
                                        <p:tgtEl>
                                          <p:spTgt spid="133122">
                                            <p:txEl>
                                              <p:pRg st="2" end="2"/>
                                            </p:txEl>
                                          </p:spTgt>
                                        </p:tgtEl>
                                        <p:attrNameLst>
                                          <p:attrName>ppt_x</p:attrName>
                                        </p:attrNameLst>
                                      </p:cBhvr>
                                      <p:tavLst>
                                        <p:tav tm="0">
                                          <p:val>
                                            <p:strVal val="#ppt_x"/>
                                          </p:val>
                                        </p:tav>
                                        <p:tav tm="100000">
                                          <p:val>
                                            <p:strVal val="#ppt_x"/>
                                          </p:val>
                                        </p:tav>
                                      </p:tavLst>
                                    </p:anim>
                                    <p:anim calcmode="lin" valueType="num">
                                      <p:cBhvr>
                                        <p:cTn id="16" dur="500" fill="hold"/>
                                        <p:tgtEl>
                                          <p:spTgt spid="133122">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33122">
                                            <p:txEl>
                                              <p:pRg st="3" end="3"/>
                                            </p:txEl>
                                          </p:spTgt>
                                        </p:tgtEl>
                                        <p:attrNameLst>
                                          <p:attrName>style.visibility</p:attrName>
                                        </p:attrNameLst>
                                      </p:cBhvr>
                                      <p:to>
                                        <p:strVal val="visible"/>
                                      </p:to>
                                    </p:set>
                                    <p:animEffect transition="in" filter="fade">
                                      <p:cBhvr>
                                        <p:cTn id="21" dur="500"/>
                                        <p:tgtEl>
                                          <p:spTgt spid="133122">
                                            <p:txEl>
                                              <p:pRg st="3" end="3"/>
                                            </p:txEl>
                                          </p:spTgt>
                                        </p:tgtEl>
                                      </p:cBhvr>
                                    </p:animEffect>
                                    <p:anim calcmode="lin" valueType="num">
                                      <p:cBhvr>
                                        <p:cTn id="22" dur="500" fill="hold"/>
                                        <p:tgtEl>
                                          <p:spTgt spid="133122">
                                            <p:txEl>
                                              <p:pRg st="3" end="3"/>
                                            </p:txEl>
                                          </p:spTgt>
                                        </p:tgtEl>
                                        <p:attrNameLst>
                                          <p:attrName>ppt_x</p:attrName>
                                        </p:attrNameLst>
                                      </p:cBhvr>
                                      <p:tavLst>
                                        <p:tav tm="0">
                                          <p:val>
                                            <p:strVal val="#ppt_x"/>
                                          </p:val>
                                        </p:tav>
                                        <p:tav tm="100000">
                                          <p:val>
                                            <p:strVal val="#ppt_x"/>
                                          </p:val>
                                        </p:tav>
                                      </p:tavLst>
                                    </p:anim>
                                    <p:anim calcmode="lin" valueType="num">
                                      <p:cBhvr>
                                        <p:cTn id="23" dur="500" fill="hold"/>
                                        <p:tgtEl>
                                          <p:spTgt spid="133122">
                                            <p:txEl>
                                              <p:pRg st="3" end="3"/>
                                            </p:txEl>
                                          </p:spTgt>
                                        </p:tgtEl>
                                        <p:attrNameLst>
                                          <p:attrName>ppt_y</p:attrName>
                                        </p:attrNameLst>
                                      </p:cBhvr>
                                      <p:tavLst>
                                        <p:tav tm="0">
                                          <p:val>
                                            <p:strVal val="#ppt_y+.05"/>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133122">
                                            <p:txEl>
                                              <p:pRg st="4" end="4"/>
                                            </p:txEl>
                                          </p:spTgt>
                                        </p:tgtEl>
                                        <p:attrNameLst>
                                          <p:attrName>style.visibility</p:attrName>
                                        </p:attrNameLst>
                                      </p:cBhvr>
                                      <p:to>
                                        <p:strVal val="visible"/>
                                      </p:to>
                                    </p:set>
                                    <p:animEffect transition="in" filter="fade">
                                      <p:cBhvr>
                                        <p:cTn id="28" dur="500"/>
                                        <p:tgtEl>
                                          <p:spTgt spid="133122">
                                            <p:txEl>
                                              <p:pRg st="4" end="4"/>
                                            </p:txEl>
                                          </p:spTgt>
                                        </p:tgtEl>
                                      </p:cBhvr>
                                    </p:animEffect>
                                    <p:anim calcmode="lin" valueType="num">
                                      <p:cBhvr>
                                        <p:cTn id="29" dur="500" fill="hold"/>
                                        <p:tgtEl>
                                          <p:spTgt spid="133122">
                                            <p:txEl>
                                              <p:pRg st="4" end="4"/>
                                            </p:txEl>
                                          </p:spTgt>
                                        </p:tgtEl>
                                        <p:attrNameLst>
                                          <p:attrName>ppt_x</p:attrName>
                                        </p:attrNameLst>
                                      </p:cBhvr>
                                      <p:tavLst>
                                        <p:tav tm="0">
                                          <p:val>
                                            <p:strVal val="#ppt_x"/>
                                          </p:val>
                                        </p:tav>
                                        <p:tav tm="100000">
                                          <p:val>
                                            <p:strVal val="#ppt_x"/>
                                          </p:val>
                                        </p:tav>
                                      </p:tavLst>
                                    </p:anim>
                                    <p:anim calcmode="lin" valueType="num">
                                      <p:cBhvr>
                                        <p:cTn id="30" dur="500" fill="hold"/>
                                        <p:tgtEl>
                                          <p:spTgt spid="133122">
                                            <p:txEl>
                                              <p:pRg st="4" end="4"/>
                                            </p:txEl>
                                          </p:spTgt>
                                        </p:tgtEl>
                                        <p:attrNameLst>
                                          <p:attrName>ppt_y</p:attrName>
                                        </p:attrNameLst>
                                      </p:cBhvr>
                                      <p:tavLst>
                                        <p:tav tm="0">
                                          <p:val>
                                            <p:strVal val="#ppt_y+.05"/>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4" presetClass="entr" presetSubtype="0" fill="hold" grpId="0" nodeType="clickEffect">
                                  <p:stCondLst>
                                    <p:cond delay="0"/>
                                  </p:stCondLst>
                                  <p:childTnLst>
                                    <p:set>
                                      <p:cBhvr>
                                        <p:cTn id="34" dur="1" fill="hold">
                                          <p:stCondLst>
                                            <p:cond delay="0"/>
                                          </p:stCondLst>
                                        </p:cTn>
                                        <p:tgtEl>
                                          <p:spTgt spid="133122">
                                            <p:txEl>
                                              <p:pRg st="5" end="5"/>
                                            </p:txEl>
                                          </p:spTgt>
                                        </p:tgtEl>
                                        <p:attrNameLst>
                                          <p:attrName>style.visibility</p:attrName>
                                        </p:attrNameLst>
                                      </p:cBhvr>
                                      <p:to>
                                        <p:strVal val="visible"/>
                                      </p:to>
                                    </p:set>
                                    <p:animEffect transition="in" filter="fade">
                                      <p:cBhvr>
                                        <p:cTn id="35" dur="500"/>
                                        <p:tgtEl>
                                          <p:spTgt spid="133122">
                                            <p:txEl>
                                              <p:pRg st="5" end="5"/>
                                            </p:txEl>
                                          </p:spTgt>
                                        </p:tgtEl>
                                      </p:cBhvr>
                                    </p:animEffect>
                                    <p:anim calcmode="lin" valueType="num">
                                      <p:cBhvr>
                                        <p:cTn id="36" dur="500" fill="hold"/>
                                        <p:tgtEl>
                                          <p:spTgt spid="133122">
                                            <p:txEl>
                                              <p:pRg st="5" end="5"/>
                                            </p:txEl>
                                          </p:spTgt>
                                        </p:tgtEl>
                                        <p:attrNameLst>
                                          <p:attrName>ppt_x</p:attrName>
                                        </p:attrNameLst>
                                      </p:cBhvr>
                                      <p:tavLst>
                                        <p:tav tm="0">
                                          <p:val>
                                            <p:strVal val="#ppt_x"/>
                                          </p:val>
                                        </p:tav>
                                        <p:tav tm="100000">
                                          <p:val>
                                            <p:strVal val="#ppt_x"/>
                                          </p:val>
                                        </p:tav>
                                      </p:tavLst>
                                    </p:anim>
                                    <p:anim calcmode="lin" valueType="num">
                                      <p:cBhvr>
                                        <p:cTn id="37" dur="500" fill="hold"/>
                                        <p:tgtEl>
                                          <p:spTgt spid="133122">
                                            <p:txEl>
                                              <p:pRg st="5" end="5"/>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2"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4578" name="Rectangle 3"/>
          <p:cNvSpPr>
            <a:spLocks noGrp="1" noChangeArrowheads="1"/>
          </p:cNvSpPr>
          <p:nvPr>
            <p:ph idx="1"/>
          </p:nvPr>
        </p:nvSpPr>
        <p:spPr/>
        <p:txBody>
          <a:bodyPr/>
          <a:lstStyle/>
          <a:p>
            <a:pPr eaLnBrk="1" hangingPunct="1"/>
            <a:r>
              <a:rPr lang="en-US" sz="4000" dirty="0" smtClean="0">
                <a:solidFill>
                  <a:srgbClr val="990033"/>
                </a:solidFill>
                <a:latin typeface="Arial Black" pitchFamily="34" charset="0"/>
              </a:rPr>
              <a:t>1.Wilhelm Wundt</a:t>
            </a:r>
            <a:r>
              <a:rPr lang="en-US" sz="4000" dirty="0" smtClean="0">
                <a:solidFill>
                  <a:srgbClr val="FF0000"/>
                </a:solidFill>
                <a:latin typeface="Arial Black" pitchFamily="34" charset="0"/>
              </a:rPr>
              <a:t> and Structuralism </a:t>
            </a:r>
            <a:r>
              <a:rPr lang="en-US" sz="4000" dirty="0" smtClean="0">
                <a:solidFill>
                  <a:srgbClr val="FF0000"/>
                </a:solidFill>
                <a:latin typeface="Arial Black" pitchFamily="34" charset="0"/>
              </a:rPr>
              <a:t> </a:t>
            </a:r>
          </a:p>
          <a:p>
            <a:pPr eaLnBrk="1" hangingPunct="1"/>
            <a:r>
              <a:rPr lang="en-US" sz="4000" dirty="0" smtClean="0">
                <a:solidFill>
                  <a:srgbClr val="FF0000"/>
                </a:solidFill>
                <a:latin typeface="Arial Black" pitchFamily="34" charset="0"/>
              </a:rPr>
              <a:t>“</a:t>
            </a:r>
            <a:r>
              <a:rPr lang="en-US" sz="4000" dirty="0" smtClean="0">
                <a:solidFill>
                  <a:srgbClr val="990033"/>
                </a:solidFill>
                <a:latin typeface="Arial Black" pitchFamily="34" charset="0"/>
              </a:rPr>
              <a:t>Father” of Psychology</a:t>
            </a:r>
          </a:p>
          <a:p>
            <a:pPr lvl="1" eaLnBrk="1" hangingPunct="1"/>
            <a:r>
              <a:rPr lang="en-US" sz="4000" dirty="0" smtClean="0">
                <a:solidFill>
                  <a:srgbClr val="D60093"/>
                </a:solidFill>
                <a:latin typeface="Arial Black" pitchFamily="34" charset="0"/>
              </a:rPr>
              <a:t>1879: Set up first lab to study conscious experience</a:t>
            </a:r>
          </a:p>
        </p:txBody>
      </p:sp>
      <p:sp>
        <p:nvSpPr>
          <p:cNvPr id="15362" name="Rectangle 2"/>
          <p:cNvSpPr>
            <a:spLocks noGrp="1" noChangeArrowheads="1"/>
          </p:cNvSpPr>
          <p:nvPr>
            <p:ph type="title"/>
          </p:nvPr>
        </p:nvSpPr>
        <p:spPr/>
        <p:txBody>
          <a:bodyPr/>
          <a:lstStyle/>
          <a:p>
            <a:pPr eaLnBrk="1" fontAlgn="auto" hangingPunct="1">
              <a:spcAft>
                <a:spcPts val="0"/>
              </a:spcAft>
              <a:defRPr/>
            </a:pPr>
            <a:r>
              <a:rPr lang="en-US" sz="4000" smtClean="0">
                <a:solidFill>
                  <a:schemeClr val="accent2"/>
                </a:solidFill>
                <a:latin typeface="Arial Black" pitchFamily="34" charset="0"/>
              </a:rPr>
              <a:t>History of Psychology</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500"/>
                                        <p:tgtEl>
                                          <p:spTgt spid="153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578">
                                            <p:txEl>
                                              <p:pRg st="0" end="0"/>
                                            </p:txEl>
                                          </p:spTgt>
                                        </p:tgtEl>
                                        <p:attrNameLst>
                                          <p:attrName>style.visibility</p:attrName>
                                        </p:attrNameLst>
                                      </p:cBhvr>
                                      <p:to>
                                        <p:strVal val="visible"/>
                                      </p:to>
                                    </p:set>
                                    <p:animEffect transition="in" filter="fade">
                                      <p:cBhvr>
                                        <p:cTn id="12" dur="500"/>
                                        <p:tgtEl>
                                          <p:spTgt spid="2457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578">
                                            <p:txEl>
                                              <p:pRg st="1" end="1"/>
                                            </p:txEl>
                                          </p:spTgt>
                                        </p:tgtEl>
                                        <p:attrNameLst>
                                          <p:attrName>style.visibility</p:attrName>
                                        </p:attrNameLst>
                                      </p:cBhvr>
                                      <p:to>
                                        <p:strVal val="visible"/>
                                      </p:to>
                                    </p:set>
                                    <p:animEffect transition="in" filter="fade">
                                      <p:cBhvr>
                                        <p:cTn id="17" dur="500"/>
                                        <p:tgtEl>
                                          <p:spTgt spid="24578">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4578">
                                            <p:txEl>
                                              <p:pRg st="2" end="2"/>
                                            </p:txEl>
                                          </p:spTgt>
                                        </p:tgtEl>
                                        <p:attrNameLst>
                                          <p:attrName>style.visibility</p:attrName>
                                        </p:attrNameLst>
                                      </p:cBhvr>
                                      <p:to>
                                        <p:strVal val="visible"/>
                                      </p:to>
                                    </p:set>
                                    <p:animEffect transition="in" filter="fade">
                                      <p:cBhvr>
                                        <p:cTn id="22" dur="500"/>
                                        <p:tgtEl>
                                          <p:spTgt spid="2457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279400" y="1219200"/>
            <a:ext cx="8839200" cy="4495800"/>
          </a:xfrm>
        </p:spPr>
        <p:txBody>
          <a:bodyPr/>
          <a:lstStyle/>
          <a:p>
            <a:pPr lvl="1" eaLnBrk="1" hangingPunct="1">
              <a:buFontTx/>
              <a:buNone/>
            </a:pPr>
            <a:r>
              <a:rPr lang="en-US" sz="4000" dirty="0" smtClean="0">
                <a:latin typeface="Arial Black" pitchFamily="34" charset="0"/>
              </a:rPr>
              <a:t>- </a:t>
            </a:r>
            <a:r>
              <a:rPr lang="en-US" sz="4000" dirty="0" smtClean="0">
                <a:solidFill>
                  <a:schemeClr val="accent2"/>
                </a:solidFill>
                <a:latin typeface="Arial Black" pitchFamily="34" charset="0"/>
              </a:rPr>
              <a:t>Introspection</a:t>
            </a:r>
            <a:r>
              <a:rPr lang="en-US" sz="4000" dirty="0" smtClean="0">
                <a:latin typeface="Arial Black" pitchFamily="34" charset="0"/>
              </a:rPr>
              <a:t>: Looking inward (i.e., examining and reporting your thoughts, feelings, etc.)</a:t>
            </a:r>
          </a:p>
          <a:p>
            <a:pPr lvl="1" eaLnBrk="1" hangingPunct="1"/>
            <a:r>
              <a:rPr lang="en-US" sz="4000" dirty="0" smtClean="0">
                <a:latin typeface="Arial Black" pitchFamily="34" charset="0"/>
              </a:rPr>
              <a:t>Wundt’s ideas brought to the U.S. by </a:t>
            </a:r>
            <a:r>
              <a:rPr lang="en-US" sz="4000" dirty="0" err="1" smtClean="0">
                <a:solidFill>
                  <a:srgbClr val="800000"/>
                </a:solidFill>
                <a:latin typeface="Arial Black" pitchFamily="34" charset="0"/>
              </a:rPr>
              <a:t>Tichener</a:t>
            </a:r>
            <a:r>
              <a:rPr lang="en-US" sz="4000" dirty="0" smtClean="0">
                <a:latin typeface="Arial Black" pitchFamily="34" charset="0"/>
              </a:rPr>
              <a:t> and renamed </a:t>
            </a:r>
            <a:r>
              <a:rPr lang="en-US" sz="4000" dirty="0" smtClean="0">
                <a:solidFill>
                  <a:srgbClr val="800000"/>
                </a:solidFill>
                <a:latin typeface="Arial Black" pitchFamily="34" charset="0"/>
              </a:rPr>
              <a:t>Structuralism</a:t>
            </a:r>
          </a:p>
        </p:txBody>
      </p:sp>
      <p:sp>
        <p:nvSpPr>
          <p:cNvPr id="16386" name="Rectangle 2"/>
          <p:cNvSpPr>
            <a:spLocks noGrp="1" noChangeArrowheads="1"/>
          </p:cNvSpPr>
          <p:nvPr>
            <p:ph type="title"/>
          </p:nvPr>
        </p:nvSpPr>
        <p:spPr/>
        <p:txBody>
          <a:bodyPr/>
          <a:lstStyle/>
          <a:p>
            <a:pPr eaLnBrk="1" fontAlgn="auto" hangingPunct="1">
              <a:spcAft>
                <a:spcPts val="0"/>
              </a:spcAft>
              <a:defRPr/>
            </a:pPr>
            <a:r>
              <a:rPr lang="en-US" sz="3600" smtClean="0">
                <a:solidFill>
                  <a:schemeClr val="accent2"/>
                </a:solidFill>
                <a:latin typeface="Arial Black" pitchFamily="34" charset="0"/>
              </a:rPr>
              <a:t>History of Psychology</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fade">
                                      <p:cBhvr>
                                        <p:cTn id="7" dur="500"/>
                                        <p:tgtEl>
                                          <p:spTgt spid="1638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602">
                                            <p:txEl>
                                              <p:pRg st="0" end="0"/>
                                            </p:txEl>
                                          </p:spTgt>
                                        </p:tgtEl>
                                        <p:attrNameLst>
                                          <p:attrName>style.visibility</p:attrName>
                                        </p:attrNameLst>
                                      </p:cBhvr>
                                      <p:to>
                                        <p:strVal val="visible"/>
                                      </p:to>
                                    </p:set>
                                    <p:animEffect transition="in" filter="fade">
                                      <p:cBhvr>
                                        <p:cTn id="12" dur="500"/>
                                        <p:tgtEl>
                                          <p:spTgt spid="25602">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602">
                                            <p:txEl>
                                              <p:pRg st="1" end="1"/>
                                            </p:txEl>
                                          </p:spTgt>
                                        </p:tgtEl>
                                        <p:attrNameLst>
                                          <p:attrName>style.visibility</p:attrName>
                                        </p:attrNameLst>
                                      </p:cBhvr>
                                      <p:to>
                                        <p:strVal val="visible"/>
                                      </p:to>
                                    </p:set>
                                    <p:animEffect transition="in" filter="fade">
                                      <p:cBhvr>
                                        <p:cTn id="17" dur="500"/>
                                        <p:tgtEl>
                                          <p:spTgt spid="2560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6626" name="Rectangle 3"/>
          <p:cNvSpPr>
            <a:spLocks noGrp="1" noChangeArrowheads="1"/>
          </p:cNvSpPr>
          <p:nvPr>
            <p:ph idx="1"/>
          </p:nvPr>
        </p:nvSpPr>
        <p:spPr/>
        <p:txBody>
          <a:bodyPr/>
          <a:lstStyle/>
          <a:p>
            <a:pPr eaLnBrk="1" hangingPunct="1"/>
            <a:r>
              <a:rPr lang="en-US" sz="4000" smtClean="0">
                <a:solidFill>
                  <a:srgbClr val="CC0066"/>
                </a:solidFill>
                <a:latin typeface="Arial Black" pitchFamily="34" charset="0"/>
              </a:rPr>
              <a:t>2. William James and Functionalism</a:t>
            </a:r>
          </a:p>
          <a:p>
            <a:pPr lvl="1" eaLnBrk="1" hangingPunct="1"/>
            <a:r>
              <a:rPr lang="en-US" sz="4000" smtClean="0">
                <a:latin typeface="Arial Black" pitchFamily="34" charset="0"/>
              </a:rPr>
              <a:t>How the mind functions to adapt to our environment</a:t>
            </a:r>
          </a:p>
          <a:p>
            <a:pPr eaLnBrk="1" hangingPunct="1">
              <a:buFontTx/>
              <a:buNone/>
            </a:pPr>
            <a:endParaRPr lang="en-US" sz="4000" smtClean="0">
              <a:latin typeface="Arial Black" pitchFamily="34" charset="0"/>
            </a:endParaRPr>
          </a:p>
        </p:txBody>
      </p:sp>
      <p:sp>
        <p:nvSpPr>
          <p:cNvPr id="17410" name="Rectangle 2"/>
          <p:cNvSpPr>
            <a:spLocks noGrp="1" noChangeArrowheads="1"/>
          </p:cNvSpPr>
          <p:nvPr>
            <p:ph type="title"/>
          </p:nvPr>
        </p:nvSpPr>
        <p:spPr/>
        <p:txBody>
          <a:bodyPr/>
          <a:lstStyle/>
          <a:p>
            <a:pPr eaLnBrk="1" fontAlgn="auto" hangingPunct="1">
              <a:spcAft>
                <a:spcPts val="0"/>
              </a:spcAft>
              <a:defRPr/>
            </a:pPr>
            <a:r>
              <a:rPr lang="en-US" sz="3600" smtClean="0">
                <a:solidFill>
                  <a:schemeClr val="accent2"/>
                </a:solidFill>
                <a:latin typeface="Arial Black" pitchFamily="34" charset="0"/>
              </a:rPr>
              <a:t>History of Psychology</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fade">
                                      <p:cBhvr>
                                        <p:cTn id="7" dur="500"/>
                                        <p:tgtEl>
                                          <p:spTgt spid="174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626">
                                            <p:txEl>
                                              <p:pRg st="0" end="0"/>
                                            </p:txEl>
                                          </p:spTgt>
                                        </p:tgtEl>
                                        <p:attrNameLst>
                                          <p:attrName>style.visibility</p:attrName>
                                        </p:attrNameLst>
                                      </p:cBhvr>
                                      <p:to>
                                        <p:strVal val="visible"/>
                                      </p:to>
                                    </p:set>
                                    <p:animEffect transition="in" filter="fade">
                                      <p:cBhvr>
                                        <p:cTn id="12" dur="500"/>
                                        <p:tgtEl>
                                          <p:spTgt spid="2662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6626">
                                            <p:txEl>
                                              <p:pRg st="1" end="1"/>
                                            </p:txEl>
                                          </p:spTgt>
                                        </p:tgtEl>
                                        <p:attrNameLst>
                                          <p:attrName>style.visibility</p:attrName>
                                        </p:attrNameLst>
                                      </p:cBhvr>
                                      <p:to>
                                        <p:strVal val="visible"/>
                                      </p:to>
                                    </p:set>
                                    <p:animEffect transition="in" filter="fade">
                                      <p:cBhvr>
                                        <p:cTn id="17" dur="500"/>
                                        <p:tgtEl>
                                          <p:spTgt spid="2662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7650" name="Rectangle 3"/>
          <p:cNvSpPr>
            <a:spLocks noGrp="1" noChangeArrowheads="1"/>
          </p:cNvSpPr>
          <p:nvPr>
            <p:ph idx="1"/>
          </p:nvPr>
        </p:nvSpPr>
        <p:spPr>
          <a:xfrm>
            <a:off x="685800" y="1752600"/>
            <a:ext cx="7772400" cy="3719512"/>
          </a:xfrm>
        </p:spPr>
        <p:txBody>
          <a:bodyPr/>
          <a:lstStyle/>
          <a:p>
            <a:pPr eaLnBrk="1" hangingPunct="1"/>
            <a:r>
              <a:rPr lang="en-US" sz="4000" dirty="0" smtClean="0">
                <a:solidFill>
                  <a:srgbClr val="CC0066"/>
                </a:solidFill>
                <a:latin typeface="Arial Black" pitchFamily="34" charset="0"/>
              </a:rPr>
              <a:t>3. Behaviorism: Watson and Skinner</a:t>
            </a:r>
            <a:r>
              <a:rPr lang="en-US" sz="4000" dirty="0" smtClean="0">
                <a:latin typeface="Arial Black" pitchFamily="34" charset="0"/>
              </a:rPr>
              <a:t> </a:t>
            </a:r>
          </a:p>
          <a:p>
            <a:pPr lvl="1" eaLnBrk="1" hangingPunct="1"/>
            <a:r>
              <a:rPr lang="en-US" sz="4000" dirty="0" smtClean="0">
                <a:latin typeface="Arial Black" pitchFamily="34" charset="0"/>
              </a:rPr>
              <a:t>Psychology must study observable behavior objectively</a:t>
            </a:r>
          </a:p>
        </p:txBody>
      </p:sp>
      <p:sp>
        <p:nvSpPr>
          <p:cNvPr id="18434" name="Rectangle 2"/>
          <p:cNvSpPr>
            <a:spLocks noGrp="1" noChangeArrowheads="1"/>
          </p:cNvSpPr>
          <p:nvPr>
            <p:ph type="title"/>
          </p:nvPr>
        </p:nvSpPr>
        <p:spPr/>
        <p:txBody>
          <a:bodyPr/>
          <a:lstStyle/>
          <a:p>
            <a:pPr eaLnBrk="1" fontAlgn="auto" hangingPunct="1">
              <a:spcAft>
                <a:spcPts val="0"/>
              </a:spcAft>
              <a:defRPr/>
            </a:pPr>
            <a:r>
              <a:rPr lang="en-US" sz="4000" smtClean="0">
                <a:solidFill>
                  <a:schemeClr val="accent2"/>
                </a:solidFill>
                <a:latin typeface="Arial Black" pitchFamily="34" charset="0"/>
              </a:rPr>
              <a:t>History of Psychology</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500"/>
                                        <p:tgtEl>
                                          <p:spTgt spid="184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650">
                                            <p:txEl>
                                              <p:pRg st="0" end="0"/>
                                            </p:txEl>
                                          </p:spTgt>
                                        </p:tgtEl>
                                        <p:attrNameLst>
                                          <p:attrName>style.visibility</p:attrName>
                                        </p:attrNameLst>
                                      </p:cBhvr>
                                      <p:to>
                                        <p:strVal val="visible"/>
                                      </p:to>
                                    </p:set>
                                    <p:animEffect transition="in" filter="fade">
                                      <p:cBhvr>
                                        <p:cTn id="12" dur="500"/>
                                        <p:tgtEl>
                                          <p:spTgt spid="27650">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650">
                                            <p:txEl>
                                              <p:pRg st="1" end="1"/>
                                            </p:txEl>
                                          </p:spTgt>
                                        </p:tgtEl>
                                        <p:attrNameLst>
                                          <p:attrName>style.visibility</p:attrName>
                                        </p:attrNameLst>
                                      </p:cBhvr>
                                      <p:to>
                                        <p:strVal val="visible"/>
                                      </p:to>
                                    </p:set>
                                    <p:animEffect transition="in" filter="fade">
                                      <p:cBhvr>
                                        <p:cTn id="17" dur="500"/>
                                        <p:tgtEl>
                                          <p:spTgt spid="2765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8674" name="Rectangle 3"/>
          <p:cNvSpPr>
            <a:spLocks noGrp="1" noChangeArrowheads="1"/>
          </p:cNvSpPr>
          <p:nvPr>
            <p:ph idx="1"/>
          </p:nvPr>
        </p:nvSpPr>
        <p:spPr>
          <a:xfrm>
            <a:off x="228600" y="1905000"/>
            <a:ext cx="8915400" cy="4419600"/>
          </a:xfrm>
        </p:spPr>
        <p:txBody>
          <a:bodyPr/>
          <a:lstStyle/>
          <a:p>
            <a:pPr eaLnBrk="1" hangingPunct="1"/>
            <a:r>
              <a:rPr lang="en-US" sz="3600" smtClean="0">
                <a:solidFill>
                  <a:srgbClr val="CC0066"/>
                </a:solidFill>
                <a:latin typeface="Arial Black" pitchFamily="34" charset="0"/>
              </a:rPr>
              <a:t>4. Cognitive</a:t>
            </a:r>
            <a:r>
              <a:rPr lang="en-US" sz="3600" smtClean="0">
                <a:latin typeface="Arial Black" pitchFamily="34" charset="0"/>
              </a:rPr>
              <a:t>: Study thoughts, memory, expectations, perceptions, and other mental processes.</a:t>
            </a:r>
          </a:p>
        </p:txBody>
      </p:sp>
      <p:sp>
        <p:nvSpPr>
          <p:cNvPr id="19458" name="Rectangle 2"/>
          <p:cNvSpPr>
            <a:spLocks noGrp="1" noChangeArrowheads="1"/>
          </p:cNvSpPr>
          <p:nvPr>
            <p:ph type="title"/>
          </p:nvPr>
        </p:nvSpPr>
        <p:spPr>
          <a:xfrm>
            <a:off x="304800" y="304800"/>
            <a:ext cx="8686800" cy="1219200"/>
          </a:xfrm>
        </p:spPr>
        <p:txBody>
          <a:bodyPr/>
          <a:lstStyle/>
          <a:p>
            <a:pPr eaLnBrk="1" fontAlgn="auto" hangingPunct="1">
              <a:spcAft>
                <a:spcPts val="0"/>
              </a:spcAft>
              <a:defRPr/>
            </a:pPr>
            <a:r>
              <a:rPr lang="en-US" sz="3200" smtClean="0">
                <a:solidFill>
                  <a:schemeClr val="accent2"/>
                </a:solidFill>
                <a:latin typeface="Arial Black" pitchFamily="34" charset="0"/>
              </a:rPr>
              <a:t>History of Psychology</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500"/>
                                        <p:tgtEl>
                                          <p:spTgt spid="1945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8674">
                                            <p:txEl>
                                              <p:pRg st="0" end="0"/>
                                            </p:txEl>
                                          </p:spTgt>
                                        </p:tgtEl>
                                        <p:attrNameLst>
                                          <p:attrName>style.visibility</p:attrName>
                                        </p:attrNameLst>
                                      </p:cBhvr>
                                      <p:to>
                                        <p:strVal val="visible"/>
                                      </p:to>
                                    </p:set>
                                    <p:animEffect transition="in" filter="fade">
                                      <p:cBhvr>
                                        <p:cTn id="12" dur="500"/>
                                        <p:tgtEl>
                                          <p:spTgt spid="2867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9698" name="Rectangle 3"/>
          <p:cNvSpPr>
            <a:spLocks noGrp="1" noChangeArrowheads="1"/>
          </p:cNvSpPr>
          <p:nvPr>
            <p:ph idx="1"/>
          </p:nvPr>
        </p:nvSpPr>
        <p:spPr>
          <a:xfrm>
            <a:off x="38100" y="1371600"/>
            <a:ext cx="9144000" cy="4648200"/>
          </a:xfrm>
        </p:spPr>
        <p:txBody>
          <a:bodyPr/>
          <a:lstStyle/>
          <a:p>
            <a:pPr eaLnBrk="1" hangingPunct="1"/>
            <a:r>
              <a:rPr lang="en-US" sz="4000" dirty="0" smtClean="0">
                <a:solidFill>
                  <a:srgbClr val="CC0066"/>
                </a:solidFill>
                <a:latin typeface="Arial Black" pitchFamily="34" charset="0"/>
              </a:rPr>
              <a:t>5. Psychoanalytic: Freud</a:t>
            </a:r>
          </a:p>
          <a:p>
            <a:pPr lvl="1" eaLnBrk="1" hangingPunct="1"/>
            <a:r>
              <a:rPr lang="en-US" sz="4000" dirty="0" smtClean="0">
                <a:latin typeface="Arial Black" pitchFamily="34" charset="0"/>
              </a:rPr>
              <a:t>Our behavior is largely influenced by our </a:t>
            </a:r>
            <a:r>
              <a:rPr lang="en-US" sz="4000" dirty="0" smtClean="0">
                <a:solidFill>
                  <a:srgbClr val="CC0066"/>
                </a:solidFill>
                <a:latin typeface="Arial Black" pitchFamily="34" charset="0"/>
              </a:rPr>
              <a:t>unconscious</a:t>
            </a:r>
            <a:r>
              <a:rPr lang="en-US" sz="4000" dirty="0" smtClean="0">
                <a:latin typeface="Arial Black" pitchFamily="34" charset="0"/>
              </a:rPr>
              <a:t> wishes, thoughts, and desires, especially </a:t>
            </a:r>
            <a:r>
              <a:rPr lang="en-US" sz="4000" dirty="0" smtClean="0">
                <a:solidFill>
                  <a:srgbClr val="CC0066"/>
                </a:solidFill>
                <a:latin typeface="Arial Black" pitchFamily="34" charset="0"/>
              </a:rPr>
              <a:t>sex and aggression.  </a:t>
            </a:r>
          </a:p>
        </p:txBody>
      </p:sp>
      <p:sp>
        <p:nvSpPr>
          <p:cNvPr id="20482" name="Rectangle 2"/>
          <p:cNvSpPr>
            <a:spLocks noGrp="1" noChangeArrowheads="1"/>
          </p:cNvSpPr>
          <p:nvPr>
            <p:ph type="title"/>
          </p:nvPr>
        </p:nvSpPr>
        <p:spPr/>
        <p:txBody>
          <a:bodyPr/>
          <a:lstStyle/>
          <a:p>
            <a:pPr eaLnBrk="1" fontAlgn="auto" hangingPunct="1">
              <a:spcAft>
                <a:spcPts val="0"/>
              </a:spcAft>
              <a:defRPr/>
            </a:pPr>
            <a:r>
              <a:rPr lang="en-US" sz="3600" smtClean="0">
                <a:solidFill>
                  <a:schemeClr val="accent2"/>
                </a:solidFill>
                <a:latin typeface="Arial Black" pitchFamily="34" charset="0"/>
              </a:rPr>
              <a:t>History of Psychology</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fade">
                                      <p:cBhvr>
                                        <p:cTn id="7" dur="500"/>
                                        <p:tgtEl>
                                          <p:spTgt spid="204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9698">
                                            <p:txEl>
                                              <p:pRg st="0" end="0"/>
                                            </p:txEl>
                                          </p:spTgt>
                                        </p:tgtEl>
                                        <p:attrNameLst>
                                          <p:attrName>style.visibility</p:attrName>
                                        </p:attrNameLst>
                                      </p:cBhvr>
                                      <p:to>
                                        <p:strVal val="visible"/>
                                      </p:to>
                                    </p:set>
                                    <p:animEffect transition="in" filter="fade">
                                      <p:cBhvr>
                                        <p:cTn id="12" dur="500"/>
                                        <p:tgtEl>
                                          <p:spTgt spid="29698">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9698">
                                            <p:txEl>
                                              <p:pRg st="1" end="1"/>
                                            </p:txEl>
                                          </p:spTgt>
                                        </p:tgtEl>
                                        <p:attrNameLst>
                                          <p:attrName>style.visibility</p:attrName>
                                        </p:attrNameLst>
                                      </p:cBhvr>
                                      <p:to>
                                        <p:strVal val="visible"/>
                                      </p:to>
                                    </p:set>
                                    <p:animEffect transition="in" filter="fade">
                                      <p:cBhvr>
                                        <p:cTn id="17" dur="500"/>
                                        <p:tgtEl>
                                          <p:spTgt spid="2969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0722" name="Rectangle 3"/>
          <p:cNvSpPr>
            <a:spLocks noGrp="1" noChangeArrowheads="1"/>
          </p:cNvSpPr>
          <p:nvPr>
            <p:ph idx="1"/>
          </p:nvPr>
        </p:nvSpPr>
        <p:spPr/>
        <p:txBody>
          <a:bodyPr/>
          <a:lstStyle/>
          <a:p>
            <a:pPr eaLnBrk="1" hangingPunct="1"/>
            <a:r>
              <a:rPr lang="en-US" sz="4400" smtClean="0">
                <a:latin typeface="Arial Black" pitchFamily="34" charset="0"/>
              </a:rPr>
              <a:t>Freud performed </a:t>
            </a:r>
            <a:r>
              <a:rPr lang="en-US" sz="4400" smtClean="0">
                <a:solidFill>
                  <a:srgbClr val="FF0000"/>
                </a:solidFill>
                <a:latin typeface="Arial Black" pitchFamily="34" charset="0"/>
              </a:rPr>
              <a:t>dream analysis. </a:t>
            </a:r>
          </a:p>
        </p:txBody>
      </p:sp>
      <p:sp>
        <p:nvSpPr>
          <p:cNvPr id="21506" name="Rectangle 2"/>
          <p:cNvSpPr>
            <a:spLocks noGrp="1" noChangeArrowheads="1"/>
          </p:cNvSpPr>
          <p:nvPr>
            <p:ph type="title"/>
          </p:nvPr>
        </p:nvSpPr>
        <p:spPr/>
        <p:txBody>
          <a:bodyPr/>
          <a:lstStyle/>
          <a:p>
            <a:pPr eaLnBrk="1" fontAlgn="auto" hangingPunct="1">
              <a:spcAft>
                <a:spcPts val="0"/>
              </a:spcAft>
              <a:defRPr/>
            </a:pPr>
            <a:r>
              <a:rPr lang="en-US" sz="4000" smtClean="0">
                <a:latin typeface="Arial Black" pitchFamily="34" charset="0"/>
              </a:rPr>
              <a:t>History of Psychology</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fade">
                                      <p:cBhvr>
                                        <p:cTn id="7" dur="500"/>
                                        <p:tgtEl>
                                          <p:spTgt spid="2150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0722">
                                            <p:txEl>
                                              <p:pRg st="0" end="0"/>
                                            </p:txEl>
                                          </p:spTgt>
                                        </p:tgtEl>
                                        <p:attrNameLst>
                                          <p:attrName>style.visibility</p:attrName>
                                        </p:attrNameLst>
                                      </p:cBhvr>
                                      <p:to>
                                        <p:strVal val="visible"/>
                                      </p:to>
                                    </p:set>
                                    <p:animEffect transition="in" filter="fade">
                                      <p:cBhvr>
                                        <p:cTn id="12" dur="500"/>
                                        <p:tgtEl>
                                          <p:spTgt spid="307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1746" name="Rectangle 3"/>
          <p:cNvSpPr>
            <a:spLocks noGrp="1" noChangeArrowheads="1"/>
          </p:cNvSpPr>
          <p:nvPr>
            <p:ph idx="1"/>
          </p:nvPr>
        </p:nvSpPr>
        <p:spPr/>
        <p:txBody>
          <a:bodyPr/>
          <a:lstStyle/>
          <a:p>
            <a:pPr eaLnBrk="1" hangingPunct="1">
              <a:buFontTx/>
              <a:buNone/>
            </a:pPr>
            <a:r>
              <a:rPr lang="en-US" sz="4000" smtClean="0">
                <a:solidFill>
                  <a:srgbClr val="CC0066"/>
                </a:solidFill>
                <a:latin typeface="Arial Black" pitchFamily="34" charset="0"/>
              </a:rPr>
              <a:t>6. Gestalt Psychology:</a:t>
            </a:r>
            <a:r>
              <a:rPr lang="en-US" sz="4000" smtClean="0">
                <a:latin typeface="Arial Black" pitchFamily="34" charset="0"/>
              </a:rPr>
              <a:t> </a:t>
            </a:r>
            <a:r>
              <a:rPr lang="en-US" sz="4000" smtClean="0">
                <a:solidFill>
                  <a:srgbClr val="339933"/>
                </a:solidFill>
                <a:latin typeface="Arial Black" pitchFamily="34" charset="0"/>
              </a:rPr>
              <a:t>“The whole is greater than the sum of its parts.”</a:t>
            </a:r>
          </a:p>
        </p:txBody>
      </p:sp>
      <p:sp>
        <p:nvSpPr>
          <p:cNvPr id="22530" name="Rectangle 2"/>
          <p:cNvSpPr>
            <a:spLocks noGrp="1" noChangeArrowheads="1"/>
          </p:cNvSpPr>
          <p:nvPr>
            <p:ph type="title"/>
          </p:nvPr>
        </p:nvSpPr>
        <p:spPr/>
        <p:txBody>
          <a:bodyPr/>
          <a:lstStyle/>
          <a:p>
            <a:pPr eaLnBrk="1" fontAlgn="auto" hangingPunct="1">
              <a:spcAft>
                <a:spcPts val="0"/>
              </a:spcAft>
              <a:defRPr/>
            </a:pPr>
            <a:r>
              <a:rPr lang="en-US" sz="4000" smtClean="0">
                <a:solidFill>
                  <a:schemeClr val="accent2"/>
                </a:solidFill>
                <a:latin typeface="Arial Black" pitchFamily="34" charset="0"/>
              </a:rPr>
              <a:t>History of Psychology</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fade">
                                      <p:cBhvr>
                                        <p:cTn id="7" dur="500"/>
                                        <p:tgtEl>
                                          <p:spTgt spid="225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746">
                                            <p:txEl>
                                              <p:pRg st="0" end="0"/>
                                            </p:txEl>
                                          </p:spTgt>
                                        </p:tgtEl>
                                        <p:attrNameLst>
                                          <p:attrName>style.visibility</p:attrName>
                                        </p:attrNameLst>
                                      </p:cBhvr>
                                      <p:to>
                                        <p:strVal val="visible"/>
                                      </p:to>
                                    </p:set>
                                    <p:animEffect transition="in" filter="fade">
                                      <p:cBhvr>
                                        <p:cTn id="12" dur="500"/>
                                        <p:tgtEl>
                                          <p:spTgt spid="3174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3794" name="Rectangle 3"/>
          <p:cNvSpPr>
            <a:spLocks noGrp="1" noChangeArrowheads="1"/>
          </p:cNvSpPr>
          <p:nvPr>
            <p:ph idx="1"/>
          </p:nvPr>
        </p:nvSpPr>
        <p:spPr/>
        <p:txBody>
          <a:bodyPr/>
          <a:lstStyle/>
          <a:p>
            <a:pPr eaLnBrk="1" hangingPunct="1"/>
            <a:r>
              <a:rPr lang="en-US" sz="4000" smtClean="0">
                <a:solidFill>
                  <a:srgbClr val="CC0066"/>
                </a:solidFill>
                <a:latin typeface="Arial Black" pitchFamily="34" charset="0"/>
              </a:rPr>
              <a:t>7. Humanism: Rogers and Maslow</a:t>
            </a:r>
          </a:p>
          <a:p>
            <a:pPr lvl="1" eaLnBrk="1" hangingPunct="1"/>
            <a:r>
              <a:rPr lang="en-US" sz="4000" smtClean="0">
                <a:latin typeface="Arial Black" pitchFamily="34" charset="0"/>
              </a:rPr>
              <a:t>Goal of psychology is to study unique aspects of the person.  </a:t>
            </a:r>
          </a:p>
        </p:txBody>
      </p:sp>
      <p:sp>
        <p:nvSpPr>
          <p:cNvPr id="24578" name="Rectangle 2"/>
          <p:cNvSpPr>
            <a:spLocks noGrp="1" noChangeArrowheads="1"/>
          </p:cNvSpPr>
          <p:nvPr>
            <p:ph type="title"/>
          </p:nvPr>
        </p:nvSpPr>
        <p:spPr/>
        <p:txBody>
          <a:bodyPr/>
          <a:lstStyle/>
          <a:p>
            <a:pPr eaLnBrk="1" fontAlgn="auto" hangingPunct="1">
              <a:spcAft>
                <a:spcPts val="0"/>
              </a:spcAft>
              <a:defRPr/>
            </a:pPr>
            <a:r>
              <a:rPr lang="en-US" sz="4000" smtClean="0">
                <a:latin typeface="Arial Black" pitchFamily="34" charset="0"/>
              </a:rPr>
              <a:t>History of Psychology</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fade">
                                      <p:cBhvr>
                                        <p:cTn id="7" dur="500"/>
                                        <p:tgtEl>
                                          <p:spTgt spid="245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3794">
                                            <p:txEl>
                                              <p:pRg st="0" end="0"/>
                                            </p:txEl>
                                          </p:spTgt>
                                        </p:tgtEl>
                                        <p:attrNameLst>
                                          <p:attrName>style.visibility</p:attrName>
                                        </p:attrNameLst>
                                      </p:cBhvr>
                                      <p:to>
                                        <p:strVal val="visible"/>
                                      </p:to>
                                    </p:set>
                                    <p:animEffect transition="in" filter="fade">
                                      <p:cBhvr>
                                        <p:cTn id="12" dur="500"/>
                                        <p:tgtEl>
                                          <p:spTgt spid="33794">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3794">
                                            <p:txEl>
                                              <p:pRg st="1" end="1"/>
                                            </p:txEl>
                                          </p:spTgt>
                                        </p:tgtEl>
                                        <p:attrNameLst>
                                          <p:attrName>style.visibility</p:attrName>
                                        </p:attrNameLst>
                                      </p:cBhvr>
                                      <p:to>
                                        <p:strVal val="visible"/>
                                      </p:to>
                                    </p:set>
                                    <p:animEffect transition="in" filter="fade">
                                      <p:cBhvr>
                                        <p:cTn id="17" dur="500"/>
                                        <p:tgtEl>
                                          <p:spTgt spid="3379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4818" name="Rectangle 3"/>
          <p:cNvSpPr>
            <a:spLocks noGrp="1" noChangeArrowheads="1"/>
          </p:cNvSpPr>
          <p:nvPr>
            <p:ph idx="1"/>
          </p:nvPr>
        </p:nvSpPr>
        <p:spPr/>
        <p:txBody>
          <a:bodyPr/>
          <a:lstStyle/>
          <a:p>
            <a:pPr eaLnBrk="1" hangingPunct="1"/>
            <a:r>
              <a:rPr lang="en-US" sz="4400" dirty="0" smtClean="0">
                <a:latin typeface="Arial Black" pitchFamily="34" charset="0"/>
              </a:rPr>
              <a:t>Each person has </a:t>
            </a:r>
            <a:r>
              <a:rPr lang="en-US" sz="4400" dirty="0" smtClean="0">
                <a:solidFill>
                  <a:srgbClr val="CC0066"/>
                </a:solidFill>
                <a:latin typeface="Arial Black" pitchFamily="34" charset="0"/>
              </a:rPr>
              <a:t>innate goodness and is able to make free </a:t>
            </a:r>
            <a:r>
              <a:rPr lang="en-US" sz="4400" dirty="0" smtClean="0">
                <a:solidFill>
                  <a:srgbClr val="CC0066"/>
                </a:solidFill>
                <a:latin typeface="Arial Black" pitchFamily="34" charset="0"/>
              </a:rPr>
              <a:t>choices</a:t>
            </a:r>
            <a:endParaRPr lang="en-US" sz="4400" dirty="0" smtClean="0">
              <a:latin typeface="Arial Black" pitchFamily="34" charset="0"/>
            </a:endParaRPr>
          </a:p>
        </p:txBody>
      </p:sp>
      <p:sp>
        <p:nvSpPr>
          <p:cNvPr id="25602" name="Rectangle 2"/>
          <p:cNvSpPr>
            <a:spLocks noGrp="1" noChangeArrowheads="1"/>
          </p:cNvSpPr>
          <p:nvPr>
            <p:ph type="title"/>
          </p:nvPr>
        </p:nvSpPr>
        <p:spPr/>
        <p:txBody>
          <a:bodyPr>
            <a:normAutofit fontScale="90000"/>
          </a:bodyPr>
          <a:lstStyle/>
          <a:p>
            <a:pPr eaLnBrk="1" fontAlgn="auto" hangingPunct="1">
              <a:spcAft>
                <a:spcPts val="0"/>
              </a:spcAft>
              <a:defRPr/>
            </a:pPr>
            <a:r>
              <a:rPr lang="en-US" sz="4000" smtClean="0">
                <a:latin typeface="Arial Black" pitchFamily="34" charset="0"/>
              </a:rPr>
              <a:t>History of Psychology: Humanism</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fade">
                                      <p:cBhvr>
                                        <p:cTn id="7" dur="500"/>
                                        <p:tgtEl>
                                          <p:spTgt spid="256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4818">
                                            <p:txEl>
                                              <p:pRg st="0" end="0"/>
                                            </p:txEl>
                                          </p:spTgt>
                                        </p:tgtEl>
                                        <p:attrNameLst>
                                          <p:attrName>style.visibility</p:attrName>
                                        </p:attrNameLst>
                                      </p:cBhvr>
                                      <p:to>
                                        <p:strVal val="visible"/>
                                      </p:to>
                                    </p:set>
                                    <p:animEffect transition="in" filter="fade">
                                      <p:cBhvr>
                                        <p:cTn id="12" dur="500"/>
                                        <p:tgtEl>
                                          <p:spTgt spid="348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67618" name="Rectangle 2"/>
          <p:cNvSpPr>
            <a:spLocks noGrp="1" noChangeArrowheads="1"/>
          </p:cNvSpPr>
          <p:nvPr>
            <p:ph type="title"/>
          </p:nvPr>
        </p:nvSpPr>
        <p:spPr>
          <a:xfrm>
            <a:off x="1828800" y="0"/>
            <a:ext cx="7315200" cy="1524000"/>
          </a:xfrm>
        </p:spPr>
        <p:txBody>
          <a:bodyPr/>
          <a:lstStyle/>
          <a:p>
            <a:pPr eaLnBrk="1" fontAlgn="auto" hangingPunct="1">
              <a:spcAft>
                <a:spcPts val="0"/>
              </a:spcAft>
              <a:defRPr/>
            </a:pPr>
            <a:r>
              <a:rPr lang="en-US" sz="3200" smtClean="0">
                <a:latin typeface="Arial Black" pitchFamily="34" charset="0"/>
              </a:rPr>
              <a:t>The Subfields of Psychology</a:t>
            </a:r>
          </a:p>
        </p:txBody>
      </p:sp>
      <p:sp>
        <p:nvSpPr>
          <p:cNvPr id="367619" name="Rectangle 3"/>
          <p:cNvSpPr>
            <a:spLocks noGrp="1" noChangeArrowheads="1"/>
          </p:cNvSpPr>
          <p:nvPr>
            <p:ph type="body" sz="half" idx="1"/>
          </p:nvPr>
        </p:nvSpPr>
        <p:spPr>
          <a:xfrm>
            <a:off x="0" y="1447800"/>
            <a:ext cx="9144000" cy="4495800"/>
          </a:xfrm>
        </p:spPr>
        <p:txBody>
          <a:bodyPr/>
          <a:lstStyle/>
          <a:p>
            <a:pPr eaLnBrk="1" hangingPunct="1"/>
            <a:r>
              <a:rPr lang="en-US" sz="4000" b="1" dirty="0" smtClean="0">
                <a:solidFill>
                  <a:schemeClr val="accent2"/>
                </a:solidFill>
                <a:latin typeface="Arial Black" pitchFamily="34" charset="0"/>
              </a:rPr>
              <a:t>1. Experimental psychology</a:t>
            </a:r>
            <a:endParaRPr lang="en-US" sz="4000" b="1" dirty="0" smtClean="0">
              <a:latin typeface="Arial Black" pitchFamily="34" charset="0"/>
            </a:endParaRPr>
          </a:p>
          <a:p>
            <a:pPr lvl="2" eaLnBrk="1" hangingPunct="1"/>
            <a:r>
              <a:rPr lang="en-US" sz="3600" dirty="0" smtClean="0">
                <a:latin typeface="Arial Black" pitchFamily="34" charset="0"/>
              </a:rPr>
              <a:t>Methodological study of sensing, perceiving, learning and thinking</a:t>
            </a:r>
            <a:endParaRPr lang="en-US" sz="3600" dirty="0" smtClean="0">
              <a:solidFill>
                <a:schemeClr val="accent2"/>
              </a:solidFill>
              <a:latin typeface="Arial Black" pitchFamily="34" charset="0"/>
            </a:endParaRPr>
          </a:p>
          <a:p>
            <a:pPr lvl="1" eaLnBrk="1" hangingPunct="1">
              <a:buFontTx/>
              <a:buNone/>
            </a:pPr>
            <a:r>
              <a:rPr lang="en-US" sz="3600" b="1" dirty="0" smtClean="0">
                <a:solidFill>
                  <a:schemeClr val="accent2"/>
                </a:solidFill>
                <a:latin typeface="Arial Black" pitchFamily="34" charset="0"/>
              </a:rPr>
              <a:t> 2. Cognitive psychology</a:t>
            </a:r>
            <a:endParaRPr lang="en-US" sz="3600" b="1" dirty="0" smtClean="0">
              <a:latin typeface="Arial Black" pitchFamily="34" charset="0"/>
            </a:endParaRPr>
          </a:p>
          <a:p>
            <a:pPr lvl="2" eaLnBrk="1" hangingPunct="1"/>
            <a:r>
              <a:rPr lang="en-US" sz="3600" dirty="0" smtClean="0">
                <a:latin typeface="Arial Black" pitchFamily="34" charset="0"/>
              </a:rPr>
              <a:t>Emphasis on higher mental processes </a:t>
            </a:r>
          </a:p>
        </p:txBody>
      </p:sp>
      <p:pic>
        <p:nvPicPr>
          <p:cNvPr id="367620" name="Picture 4" descr="nervous sytem col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10600" y="381000"/>
            <a:ext cx="681038"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367618"/>
                                        </p:tgtEl>
                                        <p:attrNameLst>
                                          <p:attrName>style.visibility</p:attrName>
                                        </p:attrNameLst>
                                      </p:cBhvr>
                                      <p:to>
                                        <p:strVal val="visible"/>
                                      </p:to>
                                    </p:set>
                                    <p:anim calcmode="lin" valueType="num">
                                      <p:cBhvr>
                                        <p:cTn id="7" dur="1000" fill="hold"/>
                                        <p:tgtEl>
                                          <p:spTgt spid="367618"/>
                                        </p:tgtEl>
                                        <p:attrNameLst>
                                          <p:attrName>ppt_x</p:attrName>
                                        </p:attrNameLst>
                                      </p:cBhvr>
                                      <p:tavLst>
                                        <p:tav tm="0">
                                          <p:val>
                                            <p:strVal val="#ppt_x-.2"/>
                                          </p:val>
                                        </p:tav>
                                        <p:tav tm="100000">
                                          <p:val>
                                            <p:strVal val="#ppt_x"/>
                                          </p:val>
                                        </p:tav>
                                      </p:tavLst>
                                    </p:anim>
                                    <p:anim calcmode="lin" valueType="num">
                                      <p:cBhvr>
                                        <p:cTn id="8" dur="1000" fill="hold"/>
                                        <p:tgtEl>
                                          <p:spTgt spid="367618"/>
                                        </p:tgtEl>
                                        <p:attrNameLst>
                                          <p:attrName>ppt_y</p:attrName>
                                        </p:attrNameLst>
                                      </p:cBhvr>
                                      <p:tavLst>
                                        <p:tav tm="0">
                                          <p:val>
                                            <p:strVal val="#ppt_y"/>
                                          </p:val>
                                        </p:tav>
                                        <p:tav tm="100000">
                                          <p:val>
                                            <p:strVal val="#ppt_y"/>
                                          </p:val>
                                        </p:tav>
                                      </p:tavLst>
                                    </p:anim>
                                    <p:animEffect transition="in" filter="wipe(right)" prLst="gradientSize: 0.1">
                                      <p:cBhvr>
                                        <p:cTn id="9" dur="1000"/>
                                        <p:tgtEl>
                                          <p:spTgt spid="367618"/>
                                        </p:tgtEl>
                                      </p:cBhvr>
                                    </p:animEffect>
                                  </p:childTnLst>
                                </p:cTn>
                              </p:par>
                              <p:par>
                                <p:cTn id="10" presetID="5" presetClass="entr" presetSubtype="5" fill="hold" nodeType="withEffect">
                                  <p:stCondLst>
                                    <p:cond delay="0"/>
                                  </p:stCondLst>
                                  <p:childTnLst>
                                    <p:set>
                                      <p:cBhvr>
                                        <p:cTn id="11" dur="1" fill="hold">
                                          <p:stCondLst>
                                            <p:cond delay="0"/>
                                          </p:stCondLst>
                                        </p:cTn>
                                        <p:tgtEl>
                                          <p:spTgt spid="367620"/>
                                        </p:tgtEl>
                                        <p:attrNameLst>
                                          <p:attrName>style.visibility</p:attrName>
                                        </p:attrNameLst>
                                      </p:cBhvr>
                                      <p:to>
                                        <p:strVal val="visible"/>
                                      </p:to>
                                    </p:set>
                                    <p:animEffect transition="in" filter="checkerboard(down)">
                                      <p:cBhvr>
                                        <p:cTn id="12" dur="500"/>
                                        <p:tgtEl>
                                          <p:spTgt spid="36762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4" presetClass="entr" presetSubtype="0" fill="hold" grpId="0" nodeType="clickEffect">
                                  <p:stCondLst>
                                    <p:cond delay="0"/>
                                  </p:stCondLst>
                                  <p:childTnLst>
                                    <p:set>
                                      <p:cBhvr>
                                        <p:cTn id="16" dur="1" fill="hold">
                                          <p:stCondLst>
                                            <p:cond delay="0"/>
                                          </p:stCondLst>
                                        </p:cTn>
                                        <p:tgtEl>
                                          <p:spTgt spid="367619">
                                            <p:txEl>
                                              <p:pRg st="0" end="0"/>
                                            </p:txEl>
                                          </p:spTgt>
                                        </p:tgtEl>
                                        <p:attrNameLst>
                                          <p:attrName>style.visibility</p:attrName>
                                        </p:attrNameLst>
                                      </p:cBhvr>
                                      <p:to>
                                        <p:strVal val="visible"/>
                                      </p:to>
                                    </p:set>
                                    <p:animEffect transition="in" filter="fade">
                                      <p:cBhvr>
                                        <p:cTn id="17" dur="500"/>
                                        <p:tgtEl>
                                          <p:spTgt spid="367619">
                                            <p:txEl>
                                              <p:pRg st="0" end="0"/>
                                            </p:txEl>
                                          </p:spTgt>
                                        </p:tgtEl>
                                      </p:cBhvr>
                                    </p:animEffect>
                                    <p:anim calcmode="lin" valueType="num">
                                      <p:cBhvr>
                                        <p:cTn id="18" dur="500" fill="hold"/>
                                        <p:tgtEl>
                                          <p:spTgt spid="367619">
                                            <p:txEl>
                                              <p:pRg st="0" end="0"/>
                                            </p:txEl>
                                          </p:spTgt>
                                        </p:tgtEl>
                                        <p:attrNameLst>
                                          <p:attrName>ppt_x</p:attrName>
                                        </p:attrNameLst>
                                      </p:cBhvr>
                                      <p:tavLst>
                                        <p:tav tm="0">
                                          <p:val>
                                            <p:strVal val="#ppt_x"/>
                                          </p:val>
                                        </p:tav>
                                        <p:tav tm="100000">
                                          <p:val>
                                            <p:strVal val="#ppt_x"/>
                                          </p:val>
                                        </p:tav>
                                      </p:tavLst>
                                    </p:anim>
                                    <p:anim calcmode="lin" valueType="num">
                                      <p:cBhvr>
                                        <p:cTn id="19" dur="500" fill="hold"/>
                                        <p:tgtEl>
                                          <p:spTgt spid="367619">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44" presetClass="entr" presetSubtype="0" fill="hold" grpId="0" nodeType="clickEffect">
                                  <p:stCondLst>
                                    <p:cond delay="0"/>
                                  </p:stCondLst>
                                  <p:childTnLst>
                                    <p:set>
                                      <p:cBhvr>
                                        <p:cTn id="23" dur="1" fill="hold">
                                          <p:stCondLst>
                                            <p:cond delay="0"/>
                                          </p:stCondLst>
                                        </p:cTn>
                                        <p:tgtEl>
                                          <p:spTgt spid="367619">
                                            <p:txEl>
                                              <p:pRg st="1" end="1"/>
                                            </p:txEl>
                                          </p:spTgt>
                                        </p:tgtEl>
                                        <p:attrNameLst>
                                          <p:attrName>style.visibility</p:attrName>
                                        </p:attrNameLst>
                                      </p:cBhvr>
                                      <p:to>
                                        <p:strVal val="visible"/>
                                      </p:to>
                                    </p:set>
                                    <p:animEffect transition="in" filter="fade">
                                      <p:cBhvr>
                                        <p:cTn id="24" dur="500"/>
                                        <p:tgtEl>
                                          <p:spTgt spid="367619">
                                            <p:txEl>
                                              <p:pRg st="1" end="1"/>
                                            </p:txEl>
                                          </p:spTgt>
                                        </p:tgtEl>
                                      </p:cBhvr>
                                    </p:animEffect>
                                    <p:anim calcmode="lin" valueType="num">
                                      <p:cBhvr>
                                        <p:cTn id="25" dur="500" fill="hold"/>
                                        <p:tgtEl>
                                          <p:spTgt spid="367619">
                                            <p:txEl>
                                              <p:pRg st="1" end="1"/>
                                            </p:txEl>
                                          </p:spTgt>
                                        </p:tgtEl>
                                        <p:attrNameLst>
                                          <p:attrName>ppt_x</p:attrName>
                                        </p:attrNameLst>
                                      </p:cBhvr>
                                      <p:tavLst>
                                        <p:tav tm="0">
                                          <p:val>
                                            <p:strVal val="#ppt_x"/>
                                          </p:val>
                                        </p:tav>
                                        <p:tav tm="100000">
                                          <p:val>
                                            <p:strVal val="#ppt_x"/>
                                          </p:val>
                                        </p:tav>
                                      </p:tavLst>
                                    </p:anim>
                                    <p:anim calcmode="lin" valueType="num">
                                      <p:cBhvr>
                                        <p:cTn id="26" dur="500" fill="hold"/>
                                        <p:tgtEl>
                                          <p:spTgt spid="367619">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44" presetClass="entr" presetSubtype="0" fill="hold" grpId="0" nodeType="clickEffect">
                                  <p:stCondLst>
                                    <p:cond delay="0"/>
                                  </p:stCondLst>
                                  <p:childTnLst>
                                    <p:set>
                                      <p:cBhvr>
                                        <p:cTn id="30" dur="1" fill="hold">
                                          <p:stCondLst>
                                            <p:cond delay="0"/>
                                          </p:stCondLst>
                                        </p:cTn>
                                        <p:tgtEl>
                                          <p:spTgt spid="367619">
                                            <p:txEl>
                                              <p:pRg st="2" end="2"/>
                                            </p:txEl>
                                          </p:spTgt>
                                        </p:tgtEl>
                                        <p:attrNameLst>
                                          <p:attrName>style.visibility</p:attrName>
                                        </p:attrNameLst>
                                      </p:cBhvr>
                                      <p:to>
                                        <p:strVal val="visible"/>
                                      </p:to>
                                    </p:set>
                                    <p:animEffect transition="in" filter="fade">
                                      <p:cBhvr>
                                        <p:cTn id="31" dur="500"/>
                                        <p:tgtEl>
                                          <p:spTgt spid="367619">
                                            <p:txEl>
                                              <p:pRg st="2" end="2"/>
                                            </p:txEl>
                                          </p:spTgt>
                                        </p:tgtEl>
                                      </p:cBhvr>
                                    </p:animEffect>
                                    <p:anim calcmode="lin" valueType="num">
                                      <p:cBhvr>
                                        <p:cTn id="32" dur="500" fill="hold"/>
                                        <p:tgtEl>
                                          <p:spTgt spid="367619">
                                            <p:txEl>
                                              <p:pRg st="2" end="2"/>
                                            </p:txEl>
                                          </p:spTgt>
                                        </p:tgtEl>
                                        <p:attrNameLst>
                                          <p:attrName>ppt_x</p:attrName>
                                        </p:attrNameLst>
                                      </p:cBhvr>
                                      <p:tavLst>
                                        <p:tav tm="0">
                                          <p:val>
                                            <p:strVal val="#ppt_x"/>
                                          </p:val>
                                        </p:tav>
                                        <p:tav tm="100000">
                                          <p:val>
                                            <p:strVal val="#ppt_x"/>
                                          </p:val>
                                        </p:tav>
                                      </p:tavLst>
                                    </p:anim>
                                    <p:anim calcmode="lin" valueType="num">
                                      <p:cBhvr>
                                        <p:cTn id="33" dur="500" fill="hold"/>
                                        <p:tgtEl>
                                          <p:spTgt spid="367619">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44" presetClass="entr" presetSubtype="0" fill="hold" grpId="0" nodeType="clickEffect">
                                  <p:stCondLst>
                                    <p:cond delay="0"/>
                                  </p:stCondLst>
                                  <p:childTnLst>
                                    <p:set>
                                      <p:cBhvr>
                                        <p:cTn id="37" dur="1" fill="hold">
                                          <p:stCondLst>
                                            <p:cond delay="0"/>
                                          </p:stCondLst>
                                        </p:cTn>
                                        <p:tgtEl>
                                          <p:spTgt spid="367619">
                                            <p:txEl>
                                              <p:pRg st="3" end="3"/>
                                            </p:txEl>
                                          </p:spTgt>
                                        </p:tgtEl>
                                        <p:attrNameLst>
                                          <p:attrName>style.visibility</p:attrName>
                                        </p:attrNameLst>
                                      </p:cBhvr>
                                      <p:to>
                                        <p:strVal val="visible"/>
                                      </p:to>
                                    </p:set>
                                    <p:animEffect transition="in" filter="fade">
                                      <p:cBhvr>
                                        <p:cTn id="38" dur="500"/>
                                        <p:tgtEl>
                                          <p:spTgt spid="367619">
                                            <p:txEl>
                                              <p:pRg st="3" end="3"/>
                                            </p:txEl>
                                          </p:spTgt>
                                        </p:tgtEl>
                                      </p:cBhvr>
                                    </p:animEffect>
                                    <p:anim calcmode="lin" valueType="num">
                                      <p:cBhvr>
                                        <p:cTn id="39" dur="500" fill="hold"/>
                                        <p:tgtEl>
                                          <p:spTgt spid="367619">
                                            <p:txEl>
                                              <p:pRg st="3" end="3"/>
                                            </p:txEl>
                                          </p:spTgt>
                                        </p:tgtEl>
                                        <p:attrNameLst>
                                          <p:attrName>ppt_x</p:attrName>
                                        </p:attrNameLst>
                                      </p:cBhvr>
                                      <p:tavLst>
                                        <p:tav tm="0">
                                          <p:val>
                                            <p:strVal val="#ppt_x"/>
                                          </p:val>
                                        </p:tav>
                                        <p:tav tm="100000">
                                          <p:val>
                                            <p:strVal val="#ppt_x"/>
                                          </p:val>
                                        </p:tav>
                                      </p:tavLst>
                                    </p:anim>
                                    <p:anim calcmode="lin" valueType="num">
                                      <p:cBhvr>
                                        <p:cTn id="40" dur="500" fill="hold"/>
                                        <p:tgtEl>
                                          <p:spTgt spid="367619">
                                            <p:txEl>
                                              <p:pRg st="3" end="3"/>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7619"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68642" name="Rectangle 2"/>
          <p:cNvSpPr>
            <a:spLocks noGrp="1" noChangeArrowheads="1"/>
          </p:cNvSpPr>
          <p:nvPr>
            <p:ph type="title"/>
          </p:nvPr>
        </p:nvSpPr>
        <p:spPr/>
        <p:txBody>
          <a:bodyPr>
            <a:normAutofit fontScale="90000"/>
          </a:bodyPr>
          <a:lstStyle/>
          <a:p>
            <a:pPr algn="r" eaLnBrk="1" fontAlgn="auto" hangingPunct="1">
              <a:spcAft>
                <a:spcPts val="0"/>
              </a:spcAft>
              <a:defRPr/>
            </a:pPr>
            <a:r>
              <a:rPr lang="en-US" sz="4000" smtClean="0">
                <a:latin typeface="Arial Black" pitchFamily="34" charset="0"/>
              </a:rPr>
              <a:t>The Subfields of Psychology</a:t>
            </a:r>
          </a:p>
        </p:txBody>
      </p:sp>
      <p:sp>
        <p:nvSpPr>
          <p:cNvPr id="368643" name="Rectangle 3"/>
          <p:cNvSpPr>
            <a:spLocks noGrp="1" noChangeArrowheads="1"/>
          </p:cNvSpPr>
          <p:nvPr>
            <p:ph type="body" sz="half" idx="2"/>
          </p:nvPr>
        </p:nvSpPr>
        <p:spPr>
          <a:xfrm>
            <a:off x="3810000" y="1752600"/>
            <a:ext cx="5334000" cy="5334000"/>
          </a:xfrm>
        </p:spPr>
        <p:txBody>
          <a:bodyPr/>
          <a:lstStyle/>
          <a:p>
            <a:pPr eaLnBrk="1" hangingPunct="1">
              <a:lnSpc>
                <a:spcPct val="90000"/>
              </a:lnSpc>
            </a:pPr>
            <a:endParaRPr lang="en-US" sz="4000" b="1" smtClean="0">
              <a:latin typeface="Arial Black" pitchFamily="34" charset="0"/>
            </a:endParaRPr>
          </a:p>
          <a:p>
            <a:pPr lvl="1" eaLnBrk="1" hangingPunct="1">
              <a:lnSpc>
                <a:spcPct val="90000"/>
              </a:lnSpc>
              <a:buFontTx/>
              <a:buNone/>
            </a:pPr>
            <a:r>
              <a:rPr lang="en-US" sz="4000" b="1" smtClean="0">
                <a:solidFill>
                  <a:schemeClr val="accent2"/>
                </a:solidFill>
                <a:latin typeface="Arial Black" pitchFamily="34" charset="0"/>
              </a:rPr>
              <a:t>3.Developmental psychology</a:t>
            </a:r>
            <a:endParaRPr lang="en-US" sz="4000" b="1" smtClean="0">
              <a:latin typeface="Arial Black" pitchFamily="34" charset="0"/>
            </a:endParaRPr>
          </a:p>
          <a:p>
            <a:pPr lvl="2" eaLnBrk="1" hangingPunct="1">
              <a:lnSpc>
                <a:spcPct val="90000"/>
              </a:lnSpc>
            </a:pPr>
            <a:r>
              <a:rPr lang="en-US" sz="4000" smtClean="0">
                <a:latin typeface="Arial Black" pitchFamily="34" charset="0"/>
              </a:rPr>
              <a:t>Changes in behavior over the life span</a:t>
            </a:r>
          </a:p>
        </p:txBody>
      </p:sp>
      <p:pic>
        <p:nvPicPr>
          <p:cNvPr id="368644" name="Picture 4" descr="PH01756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362200"/>
            <a:ext cx="3581400"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368642"/>
                                        </p:tgtEl>
                                        <p:attrNameLst>
                                          <p:attrName>style.visibility</p:attrName>
                                        </p:attrNameLst>
                                      </p:cBhvr>
                                      <p:to>
                                        <p:strVal val="visible"/>
                                      </p:to>
                                    </p:set>
                                    <p:anim calcmode="lin" valueType="num">
                                      <p:cBhvr>
                                        <p:cTn id="7" dur="1000" fill="hold"/>
                                        <p:tgtEl>
                                          <p:spTgt spid="368642"/>
                                        </p:tgtEl>
                                        <p:attrNameLst>
                                          <p:attrName>ppt_x</p:attrName>
                                        </p:attrNameLst>
                                      </p:cBhvr>
                                      <p:tavLst>
                                        <p:tav tm="0">
                                          <p:val>
                                            <p:strVal val="#ppt_x-.2"/>
                                          </p:val>
                                        </p:tav>
                                        <p:tav tm="100000">
                                          <p:val>
                                            <p:strVal val="#ppt_x"/>
                                          </p:val>
                                        </p:tav>
                                      </p:tavLst>
                                    </p:anim>
                                    <p:anim calcmode="lin" valueType="num">
                                      <p:cBhvr>
                                        <p:cTn id="8" dur="1000" fill="hold"/>
                                        <p:tgtEl>
                                          <p:spTgt spid="368642"/>
                                        </p:tgtEl>
                                        <p:attrNameLst>
                                          <p:attrName>ppt_y</p:attrName>
                                        </p:attrNameLst>
                                      </p:cBhvr>
                                      <p:tavLst>
                                        <p:tav tm="0">
                                          <p:val>
                                            <p:strVal val="#ppt_y"/>
                                          </p:val>
                                        </p:tav>
                                        <p:tav tm="100000">
                                          <p:val>
                                            <p:strVal val="#ppt_y"/>
                                          </p:val>
                                        </p:tav>
                                      </p:tavLst>
                                    </p:anim>
                                    <p:animEffect transition="in" filter="wipe(right)" prLst="gradientSize: 0.1">
                                      <p:cBhvr>
                                        <p:cTn id="9" dur="1000"/>
                                        <p:tgtEl>
                                          <p:spTgt spid="36864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368643">
                                            <p:txEl>
                                              <p:pRg st="1" end="1"/>
                                            </p:txEl>
                                          </p:spTgt>
                                        </p:tgtEl>
                                        <p:attrNameLst>
                                          <p:attrName>style.visibility</p:attrName>
                                        </p:attrNameLst>
                                      </p:cBhvr>
                                      <p:to>
                                        <p:strVal val="visible"/>
                                      </p:to>
                                    </p:set>
                                    <p:animEffect transition="in" filter="fade">
                                      <p:cBhvr>
                                        <p:cTn id="14" dur="500"/>
                                        <p:tgtEl>
                                          <p:spTgt spid="368643">
                                            <p:txEl>
                                              <p:pRg st="1" end="1"/>
                                            </p:txEl>
                                          </p:spTgt>
                                        </p:tgtEl>
                                      </p:cBhvr>
                                    </p:animEffect>
                                    <p:anim calcmode="lin" valueType="num">
                                      <p:cBhvr>
                                        <p:cTn id="15" dur="500" fill="hold"/>
                                        <p:tgtEl>
                                          <p:spTgt spid="368643">
                                            <p:txEl>
                                              <p:pRg st="1" end="1"/>
                                            </p:txEl>
                                          </p:spTgt>
                                        </p:tgtEl>
                                        <p:attrNameLst>
                                          <p:attrName>ppt_x</p:attrName>
                                        </p:attrNameLst>
                                      </p:cBhvr>
                                      <p:tavLst>
                                        <p:tav tm="0">
                                          <p:val>
                                            <p:strVal val="#ppt_x"/>
                                          </p:val>
                                        </p:tav>
                                        <p:tav tm="100000">
                                          <p:val>
                                            <p:strVal val="#ppt_x"/>
                                          </p:val>
                                        </p:tav>
                                      </p:tavLst>
                                    </p:anim>
                                    <p:anim calcmode="lin" valueType="num">
                                      <p:cBhvr>
                                        <p:cTn id="16" dur="500" fill="hold"/>
                                        <p:tgtEl>
                                          <p:spTgt spid="368643">
                                            <p:txEl>
                                              <p:pRg st="1" end="1"/>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368643">
                                            <p:txEl>
                                              <p:pRg st="2" end="2"/>
                                            </p:txEl>
                                          </p:spTgt>
                                        </p:tgtEl>
                                        <p:attrNameLst>
                                          <p:attrName>style.visibility</p:attrName>
                                        </p:attrNameLst>
                                      </p:cBhvr>
                                      <p:to>
                                        <p:strVal val="visible"/>
                                      </p:to>
                                    </p:set>
                                    <p:animEffect transition="in" filter="fade">
                                      <p:cBhvr>
                                        <p:cTn id="19" dur="500"/>
                                        <p:tgtEl>
                                          <p:spTgt spid="368643">
                                            <p:txEl>
                                              <p:pRg st="2" end="2"/>
                                            </p:txEl>
                                          </p:spTgt>
                                        </p:tgtEl>
                                      </p:cBhvr>
                                    </p:animEffect>
                                    <p:anim calcmode="lin" valueType="num">
                                      <p:cBhvr>
                                        <p:cTn id="20" dur="500" fill="hold"/>
                                        <p:tgtEl>
                                          <p:spTgt spid="368643">
                                            <p:txEl>
                                              <p:pRg st="2" end="2"/>
                                            </p:txEl>
                                          </p:spTgt>
                                        </p:tgtEl>
                                        <p:attrNameLst>
                                          <p:attrName>ppt_x</p:attrName>
                                        </p:attrNameLst>
                                      </p:cBhvr>
                                      <p:tavLst>
                                        <p:tav tm="0">
                                          <p:val>
                                            <p:strVal val="#ppt_x"/>
                                          </p:val>
                                        </p:tav>
                                        <p:tav tm="100000">
                                          <p:val>
                                            <p:strVal val="#ppt_x"/>
                                          </p:val>
                                        </p:tav>
                                      </p:tavLst>
                                    </p:anim>
                                    <p:anim calcmode="lin" valueType="num">
                                      <p:cBhvr>
                                        <p:cTn id="21" dur="500" fill="hold"/>
                                        <p:tgtEl>
                                          <p:spTgt spid="368643">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9" presetClass="entr" presetSubtype="0" fill="hold" nodeType="clickEffect">
                                  <p:stCondLst>
                                    <p:cond delay="0"/>
                                  </p:stCondLst>
                                  <p:childTnLst>
                                    <p:set>
                                      <p:cBhvr>
                                        <p:cTn id="25" dur="1" fill="hold">
                                          <p:stCondLst>
                                            <p:cond delay="0"/>
                                          </p:stCondLst>
                                        </p:cTn>
                                        <p:tgtEl>
                                          <p:spTgt spid="368644"/>
                                        </p:tgtEl>
                                        <p:attrNameLst>
                                          <p:attrName>style.visibility</p:attrName>
                                        </p:attrNameLst>
                                      </p:cBhvr>
                                      <p:to>
                                        <p:strVal val="visible"/>
                                      </p:to>
                                    </p:set>
                                    <p:animEffect transition="in" filter="dissolve">
                                      <p:cBhvr>
                                        <p:cTn id="26" dur="500"/>
                                        <p:tgtEl>
                                          <p:spTgt spid="3686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43"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69666" name="Rectangle 2"/>
          <p:cNvSpPr>
            <a:spLocks noGrp="1" noChangeArrowheads="1"/>
          </p:cNvSpPr>
          <p:nvPr>
            <p:ph type="title"/>
          </p:nvPr>
        </p:nvSpPr>
        <p:spPr/>
        <p:txBody>
          <a:bodyPr>
            <a:normAutofit fontScale="90000"/>
          </a:bodyPr>
          <a:lstStyle/>
          <a:p>
            <a:pPr algn="r" eaLnBrk="1" fontAlgn="auto" hangingPunct="1">
              <a:spcAft>
                <a:spcPts val="0"/>
              </a:spcAft>
              <a:defRPr/>
            </a:pPr>
            <a:r>
              <a:rPr lang="en-US" sz="4000" dirty="0" smtClean="0">
                <a:latin typeface="Arial Black" pitchFamily="34" charset="0"/>
              </a:rPr>
              <a:t>The Subfields of Psychology</a:t>
            </a:r>
          </a:p>
        </p:txBody>
      </p:sp>
      <p:sp>
        <p:nvSpPr>
          <p:cNvPr id="45059" name="Rectangle 3"/>
          <p:cNvSpPr>
            <a:spLocks noGrp="1" noChangeArrowheads="1" noTextEdit="1"/>
          </p:cNvSpPr>
          <p:nvPr>
            <p:ph type="dgm" idx="1"/>
          </p:nvPr>
        </p:nvSpPr>
        <p:spPr>
          <a:xfrm>
            <a:off x="711200" y="1143000"/>
            <a:ext cx="7772400" cy="4800600"/>
          </a:xfrm>
        </p:spPr>
      </p:sp>
      <p:sp>
        <p:nvSpPr>
          <p:cNvPr id="369668" name="Rectangle 4"/>
          <p:cNvSpPr>
            <a:spLocks noGrp="1" noChangeArrowheads="1"/>
          </p:cNvSpPr>
          <p:nvPr>
            <p:ph type="body" sz="half" idx="4294967295"/>
          </p:nvPr>
        </p:nvSpPr>
        <p:spPr>
          <a:xfrm>
            <a:off x="1219200" y="2895600"/>
            <a:ext cx="7924800" cy="4648200"/>
          </a:xfrm>
        </p:spPr>
        <p:txBody>
          <a:bodyPr/>
          <a:lstStyle/>
          <a:p>
            <a:pPr eaLnBrk="1" hangingPunct="1">
              <a:lnSpc>
                <a:spcPct val="80000"/>
              </a:lnSpc>
              <a:buFontTx/>
              <a:buNone/>
            </a:pPr>
            <a:r>
              <a:rPr lang="en-US" sz="4000" b="1" smtClean="0">
                <a:solidFill>
                  <a:schemeClr val="accent2"/>
                </a:solidFill>
                <a:latin typeface="Arial Black" pitchFamily="34" charset="0"/>
              </a:rPr>
              <a:t>4.Personality psychology</a:t>
            </a:r>
            <a:endParaRPr lang="en-US" sz="4000" b="1" smtClean="0">
              <a:latin typeface="Arial Black" pitchFamily="34" charset="0"/>
            </a:endParaRPr>
          </a:p>
          <a:p>
            <a:pPr eaLnBrk="1" hangingPunct="1">
              <a:lnSpc>
                <a:spcPct val="80000"/>
              </a:lnSpc>
            </a:pPr>
            <a:r>
              <a:rPr lang="en-US" sz="4000" smtClean="0">
                <a:latin typeface="Arial Black" pitchFamily="34" charset="0"/>
              </a:rPr>
              <a:t>Examines consistencies in people’s behavior over time and traits that differentiate us from one another</a:t>
            </a:r>
          </a:p>
        </p:txBody>
      </p:sp>
      <p:pic>
        <p:nvPicPr>
          <p:cNvPr id="369669" name="Picture 5" descr="PH01756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40025"/>
            <a:ext cx="1371600"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369666"/>
                                        </p:tgtEl>
                                        <p:attrNameLst>
                                          <p:attrName>style.visibility</p:attrName>
                                        </p:attrNameLst>
                                      </p:cBhvr>
                                      <p:to>
                                        <p:strVal val="visible"/>
                                      </p:to>
                                    </p:set>
                                    <p:anim calcmode="lin" valueType="num">
                                      <p:cBhvr>
                                        <p:cTn id="7" dur="1000" fill="hold"/>
                                        <p:tgtEl>
                                          <p:spTgt spid="369666"/>
                                        </p:tgtEl>
                                        <p:attrNameLst>
                                          <p:attrName>ppt_x</p:attrName>
                                        </p:attrNameLst>
                                      </p:cBhvr>
                                      <p:tavLst>
                                        <p:tav tm="0">
                                          <p:val>
                                            <p:strVal val="#ppt_x-.2"/>
                                          </p:val>
                                        </p:tav>
                                        <p:tav tm="100000">
                                          <p:val>
                                            <p:strVal val="#ppt_x"/>
                                          </p:val>
                                        </p:tav>
                                      </p:tavLst>
                                    </p:anim>
                                    <p:anim calcmode="lin" valueType="num">
                                      <p:cBhvr>
                                        <p:cTn id="8" dur="1000" fill="hold"/>
                                        <p:tgtEl>
                                          <p:spTgt spid="369666"/>
                                        </p:tgtEl>
                                        <p:attrNameLst>
                                          <p:attrName>ppt_y</p:attrName>
                                        </p:attrNameLst>
                                      </p:cBhvr>
                                      <p:tavLst>
                                        <p:tav tm="0">
                                          <p:val>
                                            <p:strVal val="#ppt_y"/>
                                          </p:val>
                                        </p:tav>
                                        <p:tav tm="100000">
                                          <p:val>
                                            <p:strVal val="#ppt_y"/>
                                          </p:val>
                                        </p:tav>
                                      </p:tavLst>
                                    </p:anim>
                                    <p:animEffect transition="in" filter="wipe(right)" prLst="gradientSize: 0.1">
                                      <p:cBhvr>
                                        <p:cTn id="9" dur="1000"/>
                                        <p:tgtEl>
                                          <p:spTgt spid="36966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369668">
                                            <p:txEl>
                                              <p:pRg st="0" end="0"/>
                                            </p:txEl>
                                          </p:spTgt>
                                        </p:tgtEl>
                                        <p:attrNameLst>
                                          <p:attrName>style.visibility</p:attrName>
                                        </p:attrNameLst>
                                      </p:cBhvr>
                                      <p:to>
                                        <p:strVal val="visible"/>
                                      </p:to>
                                    </p:set>
                                    <p:animEffect transition="in" filter="fade">
                                      <p:cBhvr>
                                        <p:cTn id="14" dur="500"/>
                                        <p:tgtEl>
                                          <p:spTgt spid="369668">
                                            <p:txEl>
                                              <p:pRg st="0" end="0"/>
                                            </p:txEl>
                                          </p:spTgt>
                                        </p:tgtEl>
                                      </p:cBhvr>
                                    </p:animEffect>
                                    <p:anim calcmode="lin" valueType="num">
                                      <p:cBhvr>
                                        <p:cTn id="15" dur="500" fill="hold"/>
                                        <p:tgtEl>
                                          <p:spTgt spid="369668">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369668">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369668">
                                            <p:txEl>
                                              <p:pRg st="1" end="1"/>
                                            </p:txEl>
                                          </p:spTgt>
                                        </p:tgtEl>
                                        <p:attrNameLst>
                                          <p:attrName>style.visibility</p:attrName>
                                        </p:attrNameLst>
                                      </p:cBhvr>
                                      <p:to>
                                        <p:strVal val="visible"/>
                                      </p:to>
                                    </p:set>
                                    <p:animEffect transition="in" filter="fade">
                                      <p:cBhvr>
                                        <p:cTn id="21" dur="500"/>
                                        <p:tgtEl>
                                          <p:spTgt spid="369668">
                                            <p:txEl>
                                              <p:pRg st="1" end="1"/>
                                            </p:txEl>
                                          </p:spTgt>
                                        </p:tgtEl>
                                      </p:cBhvr>
                                    </p:animEffect>
                                    <p:anim calcmode="lin" valueType="num">
                                      <p:cBhvr>
                                        <p:cTn id="22" dur="500" fill="hold"/>
                                        <p:tgtEl>
                                          <p:spTgt spid="369668">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369668">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9" presetClass="entr" presetSubtype="0" fill="hold" nodeType="clickEffect">
                                  <p:stCondLst>
                                    <p:cond delay="0"/>
                                  </p:stCondLst>
                                  <p:childTnLst>
                                    <p:set>
                                      <p:cBhvr>
                                        <p:cTn id="27" dur="1" fill="hold">
                                          <p:stCondLst>
                                            <p:cond delay="0"/>
                                          </p:stCondLst>
                                        </p:cTn>
                                        <p:tgtEl>
                                          <p:spTgt spid="369669"/>
                                        </p:tgtEl>
                                        <p:attrNameLst>
                                          <p:attrName>style.visibility</p:attrName>
                                        </p:attrNameLst>
                                      </p:cBhvr>
                                      <p:to>
                                        <p:strVal val="visible"/>
                                      </p:to>
                                    </p:set>
                                    <p:animEffect transition="in" filter="dissolve">
                                      <p:cBhvr>
                                        <p:cTn id="28" dur="500"/>
                                        <p:tgtEl>
                                          <p:spTgt spid="3696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9668"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70690" name="Rectangle 2"/>
          <p:cNvSpPr>
            <a:spLocks noGrp="1" noChangeArrowheads="1"/>
          </p:cNvSpPr>
          <p:nvPr>
            <p:ph type="title"/>
          </p:nvPr>
        </p:nvSpPr>
        <p:spPr/>
        <p:txBody>
          <a:bodyPr>
            <a:normAutofit fontScale="90000"/>
          </a:bodyPr>
          <a:lstStyle/>
          <a:p>
            <a:pPr algn="r" eaLnBrk="1" fontAlgn="auto" hangingPunct="1">
              <a:spcAft>
                <a:spcPts val="0"/>
              </a:spcAft>
              <a:defRPr/>
            </a:pPr>
            <a:r>
              <a:rPr lang="en-US" sz="4000" smtClean="0">
                <a:latin typeface="Arial Black" pitchFamily="34" charset="0"/>
              </a:rPr>
              <a:t>The Subfields of Psychology</a:t>
            </a:r>
          </a:p>
        </p:txBody>
      </p:sp>
      <p:sp>
        <p:nvSpPr>
          <p:cNvPr id="370691" name="Rectangle 3"/>
          <p:cNvSpPr>
            <a:spLocks noGrp="1" noChangeArrowheads="1"/>
          </p:cNvSpPr>
          <p:nvPr>
            <p:ph type="body" sz="half" idx="1"/>
          </p:nvPr>
        </p:nvSpPr>
        <p:spPr>
          <a:xfrm>
            <a:off x="-381000" y="1905000"/>
            <a:ext cx="7391400" cy="4953000"/>
          </a:xfrm>
        </p:spPr>
        <p:txBody>
          <a:bodyPr>
            <a:normAutofit/>
          </a:bodyPr>
          <a:lstStyle/>
          <a:p>
            <a:pPr marL="621792" lvl="1" eaLnBrk="1" fontAlgn="auto" hangingPunct="1">
              <a:spcBef>
                <a:spcPts val="324"/>
              </a:spcBef>
              <a:spcAft>
                <a:spcPts val="0"/>
              </a:spcAft>
              <a:buFontTx/>
              <a:buNone/>
              <a:defRPr/>
            </a:pPr>
            <a:r>
              <a:rPr lang="en-US" sz="4000" b="1" smtClean="0">
                <a:solidFill>
                  <a:schemeClr val="accent2"/>
                </a:solidFill>
                <a:effectLst>
                  <a:outerShdw blurRad="38100" dist="38100" dir="2700000" algn="tl">
                    <a:srgbClr val="C0C0C0"/>
                  </a:outerShdw>
                </a:effectLst>
                <a:latin typeface="Arial Black" pitchFamily="34" charset="0"/>
              </a:rPr>
              <a:t>5.Health psychology</a:t>
            </a:r>
            <a:endParaRPr lang="en-US" sz="4000" b="1" smtClean="0">
              <a:effectLst>
                <a:outerShdw blurRad="38100" dist="38100" dir="2700000" algn="tl">
                  <a:srgbClr val="C0C0C0"/>
                </a:outerShdw>
              </a:effectLst>
              <a:latin typeface="Arial Black" pitchFamily="34" charset="0"/>
            </a:endParaRPr>
          </a:p>
          <a:p>
            <a:pPr marL="859536" lvl="2" eaLnBrk="1" fontAlgn="auto" hangingPunct="1">
              <a:spcAft>
                <a:spcPts val="0"/>
              </a:spcAft>
              <a:buFont typeface="Wingdings 2"/>
              <a:buChar char=""/>
              <a:defRPr/>
            </a:pPr>
            <a:r>
              <a:rPr lang="en-US" sz="4000" smtClean="0">
                <a:latin typeface="Arial Black" pitchFamily="34" charset="0"/>
              </a:rPr>
              <a:t>Explores relationship between psychological factors and physical ailments or disease</a:t>
            </a:r>
          </a:p>
          <a:p>
            <a:pPr marL="859536" lvl="2" eaLnBrk="1" fontAlgn="auto" hangingPunct="1">
              <a:spcAft>
                <a:spcPts val="0"/>
              </a:spcAft>
              <a:buFontTx/>
              <a:buNone/>
              <a:defRPr/>
            </a:pPr>
            <a:endParaRPr lang="en-US" sz="4000" smtClean="0">
              <a:latin typeface="Arial Black" pitchFamily="34" charset="0"/>
            </a:endParaRPr>
          </a:p>
        </p:txBody>
      </p:sp>
      <p:pic>
        <p:nvPicPr>
          <p:cNvPr id="370692" name="Picture 4" descr="bd06663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5200" y="2743200"/>
            <a:ext cx="1828800"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370690"/>
                                        </p:tgtEl>
                                        <p:attrNameLst>
                                          <p:attrName>style.visibility</p:attrName>
                                        </p:attrNameLst>
                                      </p:cBhvr>
                                      <p:to>
                                        <p:strVal val="visible"/>
                                      </p:to>
                                    </p:set>
                                    <p:anim calcmode="lin" valueType="num">
                                      <p:cBhvr>
                                        <p:cTn id="7" dur="1000" fill="hold"/>
                                        <p:tgtEl>
                                          <p:spTgt spid="370690"/>
                                        </p:tgtEl>
                                        <p:attrNameLst>
                                          <p:attrName>ppt_x</p:attrName>
                                        </p:attrNameLst>
                                      </p:cBhvr>
                                      <p:tavLst>
                                        <p:tav tm="0">
                                          <p:val>
                                            <p:strVal val="#ppt_x-.2"/>
                                          </p:val>
                                        </p:tav>
                                        <p:tav tm="100000">
                                          <p:val>
                                            <p:strVal val="#ppt_x"/>
                                          </p:val>
                                        </p:tav>
                                      </p:tavLst>
                                    </p:anim>
                                    <p:anim calcmode="lin" valueType="num">
                                      <p:cBhvr>
                                        <p:cTn id="8" dur="1000" fill="hold"/>
                                        <p:tgtEl>
                                          <p:spTgt spid="370690"/>
                                        </p:tgtEl>
                                        <p:attrNameLst>
                                          <p:attrName>ppt_y</p:attrName>
                                        </p:attrNameLst>
                                      </p:cBhvr>
                                      <p:tavLst>
                                        <p:tav tm="0">
                                          <p:val>
                                            <p:strVal val="#ppt_y"/>
                                          </p:val>
                                        </p:tav>
                                        <p:tav tm="100000">
                                          <p:val>
                                            <p:strVal val="#ppt_y"/>
                                          </p:val>
                                        </p:tav>
                                      </p:tavLst>
                                    </p:anim>
                                    <p:animEffect transition="in" filter="wipe(right)" prLst="gradientSize: 0.1">
                                      <p:cBhvr>
                                        <p:cTn id="9" dur="1000"/>
                                        <p:tgtEl>
                                          <p:spTgt spid="37069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370691">
                                            <p:txEl>
                                              <p:pRg st="0" end="0"/>
                                            </p:txEl>
                                          </p:spTgt>
                                        </p:tgtEl>
                                        <p:attrNameLst>
                                          <p:attrName>style.visibility</p:attrName>
                                        </p:attrNameLst>
                                      </p:cBhvr>
                                      <p:to>
                                        <p:strVal val="visible"/>
                                      </p:to>
                                    </p:set>
                                    <p:animEffect transition="in" filter="fade">
                                      <p:cBhvr>
                                        <p:cTn id="14" dur="500"/>
                                        <p:tgtEl>
                                          <p:spTgt spid="370691">
                                            <p:txEl>
                                              <p:pRg st="0" end="0"/>
                                            </p:txEl>
                                          </p:spTgt>
                                        </p:tgtEl>
                                      </p:cBhvr>
                                    </p:animEffect>
                                    <p:anim calcmode="lin" valueType="num">
                                      <p:cBhvr>
                                        <p:cTn id="15" dur="500" fill="hold"/>
                                        <p:tgtEl>
                                          <p:spTgt spid="370691">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370691">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370691">
                                            <p:txEl>
                                              <p:pRg st="1" end="1"/>
                                            </p:txEl>
                                          </p:spTgt>
                                        </p:tgtEl>
                                        <p:attrNameLst>
                                          <p:attrName>style.visibility</p:attrName>
                                        </p:attrNameLst>
                                      </p:cBhvr>
                                      <p:to>
                                        <p:strVal val="visible"/>
                                      </p:to>
                                    </p:set>
                                    <p:animEffect transition="in" filter="fade">
                                      <p:cBhvr>
                                        <p:cTn id="19" dur="500"/>
                                        <p:tgtEl>
                                          <p:spTgt spid="370691">
                                            <p:txEl>
                                              <p:pRg st="1" end="1"/>
                                            </p:txEl>
                                          </p:spTgt>
                                        </p:tgtEl>
                                      </p:cBhvr>
                                    </p:animEffect>
                                    <p:anim calcmode="lin" valueType="num">
                                      <p:cBhvr>
                                        <p:cTn id="20" dur="500" fill="hold"/>
                                        <p:tgtEl>
                                          <p:spTgt spid="370691">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370691">
                                            <p:txEl>
                                              <p:pRg st="1" end="1"/>
                                            </p:txEl>
                                          </p:spTgt>
                                        </p:tgtEl>
                                        <p:attrNameLst>
                                          <p:attrName>ppt_y</p:attrName>
                                        </p:attrNameLst>
                                      </p:cBhvr>
                                      <p:tavLst>
                                        <p:tav tm="0">
                                          <p:val>
                                            <p:strVal val="#ppt_y+.05"/>
                                          </p:val>
                                        </p:tav>
                                        <p:tav tm="100000">
                                          <p:val>
                                            <p:strVal val="#ppt_y"/>
                                          </p:val>
                                        </p:tav>
                                      </p:tavLst>
                                    </p:anim>
                                  </p:childTnLst>
                                </p:cTn>
                              </p:par>
                              <p:par>
                                <p:cTn id="22" presetID="49" presetClass="entr" presetSubtype="0" decel="100000" fill="hold" nodeType="withEffect">
                                  <p:stCondLst>
                                    <p:cond delay="0"/>
                                  </p:stCondLst>
                                  <p:childTnLst>
                                    <p:set>
                                      <p:cBhvr>
                                        <p:cTn id="23" dur="1" fill="hold">
                                          <p:stCondLst>
                                            <p:cond delay="0"/>
                                          </p:stCondLst>
                                        </p:cTn>
                                        <p:tgtEl>
                                          <p:spTgt spid="370692"/>
                                        </p:tgtEl>
                                        <p:attrNameLst>
                                          <p:attrName>style.visibility</p:attrName>
                                        </p:attrNameLst>
                                      </p:cBhvr>
                                      <p:to>
                                        <p:strVal val="visible"/>
                                      </p:to>
                                    </p:set>
                                    <p:anim calcmode="lin" valueType="num">
                                      <p:cBhvr>
                                        <p:cTn id="24" dur="500" fill="hold"/>
                                        <p:tgtEl>
                                          <p:spTgt spid="370692"/>
                                        </p:tgtEl>
                                        <p:attrNameLst>
                                          <p:attrName>ppt_w</p:attrName>
                                        </p:attrNameLst>
                                      </p:cBhvr>
                                      <p:tavLst>
                                        <p:tav tm="0">
                                          <p:val>
                                            <p:fltVal val="0"/>
                                          </p:val>
                                        </p:tav>
                                        <p:tav tm="100000">
                                          <p:val>
                                            <p:strVal val="#ppt_w"/>
                                          </p:val>
                                        </p:tav>
                                      </p:tavLst>
                                    </p:anim>
                                    <p:anim calcmode="lin" valueType="num">
                                      <p:cBhvr>
                                        <p:cTn id="25" dur="500" fill="hold"/>
                                        <p:tgtEl>
                                          <p:spTgt spid="370692"/>
                                        </p:tgtEl>
                                        <p:attrNameLst>
                                          <p:attrName>ppt_h</p:attrName>
                                        </p:attrNameLst>
                                      </p:cBhvr>
                                      <p:tavLst>
                                        <p:tav tm="0">
                                          <p:val>
                                            <p:fltVal val="0"/>
                                          </p:val>
                                        </p:tav>
                                        <p:tav tm="100000">
                                          <p:val>
                                            <p:strVal val="#ppt_h"/>
                                          </p:val>
                                        </p:tav>
                                      </p:tavLst>
                                    </p:anim>
                                    <p:anim calcmode="lin" valueType="num">
                                      <p:cBhvr>
                                        <p:cTn id="26" dur="500" fill="hold"/>
                                        <p:tgtEl>
                                          <p:spTgt spid="370692"/>
                                        </p:tgtEl>
                                        <p:attrNameLst>
                                          <p:attrName>style.rotation</p:attrName>
                                        </p:attrNameLst>
                                      </p:cBhvr>
                                      <p:tavLst>
                                        <p:tav tm="0">
                                          <p:val>
                                            <p:fltVal val="360"/>
                                          </p:val>
                                        </p:tav>
                                        <p:tav tm="100000">
                                          <p:val>
                                            <p:fltVal val="0"/>
                                          </p:val>
                                        </p:tav>
                                      </p:tavLst>
                                    </p:anim>
                                    <p:animEffect transition="in" filter="fade">
                                      <p:cBhvr>
                                        <p:cTn id="27" dur="500"/>
                                        <p:tgtEl>
                                          <p:spTgt spid="3706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0691"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71714" name="Rectangle 2"/>
          <p:cNvSpPr>
            <a:spLocks noGrp="1" noChangeArrowheads="1"/>
          </p:cNvSpPr>
          <p:nvPr>
            <p:ph type="title"/>
          </p:nvPr>
        </p:nvSpPr>
        <p:spPr/>
        <p:txBody>
          <a:bodyPr>
            <a:normAutofit fontScale="90000"/>
          </a:bodyPr>
          <a:lstStyle/>
          <a:p>
            <a:pPr algn="r" eaLnBrk="1" fontAlgn="auto" hangingPunct="1">
              <a:spcAft>
                <a:spcPts val="0"/>
              </a:spcAft>
              <a:defRPr/>
            </a:pPr>
            <a:r>
              <a:rPr lang="en-US" sz="4000" smtClean="0">
                <a:latin typeface="Arial Black" pitchFamily="34" charset="0"/>
              </a:rPr>
              <a:t>The Subfields of Psychology</a:t>
            </a:r>
          </a:p>
        </p:txBody>
      </p:sp>
      <p:sp>
        <p:nvSpPr>
          <p:cNvPr id="371715" name="Rectangle 3"/>
          <p:cNvSpPr>
            <a:spLocks noGrp="1" noChangeArrowheads="1"/>
          </p:cNvSpPr>
          <p:nvPr>
            <p:ph type="body" sz="half" idx="1"/>
          </p:nvPr>
        </p:nvSpPr>
        <p:spPr>
          <a:xfrm>
            <a:off x="0" y="2362200"/>
            <a:ext cx="6019800" cy="4495800"/>
          </a:xfrm>
        </p:spPr>
        <p:txBody>
          <a:bodyPr>
            <a:normAutofit/>
          </a:bodyPr>
          <a:lstStyle/>
          <a:p>
            <a:pPr marL="621792" lvl="1" eaLnBrk="1" fontAlgn="auto" hangingPunct="1">
              <a:spcBef>
                <a:spcPts val="324"/>
              </a:spcBef>
              <a:spcAft>
                <a:spcPts val="0"/>
              </a:spcAft>
              <a:buFontTx/>
              <a:buNone/>
              <a:defRPr/>
            </a:pPr>
            <a:r>
              <a:rPr lang="en-US" sz="4000" b="1" smtClean="0">
                <a:solidFill>
                  <a:schemeClr val="accent2"/>
                </a:solidFill>
                <a:effectLst>
                  <a:outerShdw blurRad="38100" dist="38100" dir="2700000" algn="tl">
                    <a:srgbClr val="C0C0C0"/>
                  </a:outerShdw>
                </a:effectLst>
                <a:latin typeface="Arial Black" pitchFamily="34" charset="0"/>
              </a:rPr>
              <a:t>6. Clinical psychology</a:t>
            </a:r>
            <a:endParaRPr lang="en-US" sz="4000" b="1" smtClean="0">
              <a:effectLst>
                <a:outerShdw blurRad="38100" dist="38100" dir="2700000" algn="tl">
                  <a:srgbClr val="C0C0C0"/>
                </a:outerShdw>
              </a:effectLst>
              <a:latin typeface="Arial Black" pitchFamily="34" charset="0"/>
            </a:endParaRPr>
          </a:p>
          <a:p>
            <a:pPr marL="859536" lvl="2" eaLnBrk="1" fontAlgn="auto" hangingPunct="1">
              <a:spcAft>
                <a:spcPts val="0"/>
              </a:spcAft>
              <a:buFont typeface="Wingdings 2"/>
              <a:buChar char=""/>
              <a:defRPr/>
            </a:pPr>
            <a:r>
              <a:rPr lang="en-US" sz="4000" smtClean="0">
                <a:latin typeface="Arial Black" pitchFamily="34" charset="0"/>
              </a:rPr>
              <a:t>Study, diagnosis and treatment of psychological disorders</a:t>
            </a:r>
          </a:p>
        </p:txBody>
      </p:sp>
      <p:pic>
        <p:nvPicPr>
          <p:cNvPr id="371716" name="Picture 4" descr="bd06663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9800" y="3048000"/>
            <a:ext cx="2590800"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371714"/>
                                        </p:tgtEl>
                                        <p:attrNameLst>
                                          <p:attrName>style.visibility</p:attrName>
                                        </p:attrNameLst>
                                      </p:cBhvr>
                                      <p:to>
                                        <p:strVal val="visible"/>
                                      </p:to>
                                    </p:set>
                                    <p:anim calcmode="lin" valueType="num">
                                      <p:cBhvr>
                                        <p:cTn id="7" dur="1000" fill="hold"/>
                                        <p:tgtEl>
                                          <p:spTgt spid="371714"/>
                                        </p:tgtEl>
                                        <p:attrNameLst>
                                          <p:attrName>ppt_x</p:attrName>
                                        </p:attrNameLst>
                                      </p:cBhvr>
                                      <p:tavLst>
                                        <p:tav tm="0">
                                          <p:val>
                                            <p:strVal val="#ppt_x-.2"/>
                                          </p:val>
                                        </p:tav>
                                        <p:tav tm="100000">
                                          <p:val>
                                            <p:strVal val="#ppt_x"/>
                                          </p:val>
                                        </p:tav>
                                      </p:tavLst>
                                    </p:anim>
                                    <p:anim calcmode="lin" valueType="num">
                                      <p:cBhvr>
                                        <p:cTn id="8" dur="1000" fill="hold"/>
                                        <p:tgtEl>
                                          <p:spTgt spid="371714"/>
                                        </p:tgtEl>
                                        <p:attrNameLst>
                                          <p:attrName>ppt_y</p:attrName>
                                        </p:attrNameLst>
                                      </p:cBhvr>
                                      <p:tavLst>
                                        <p:tav tm="0">
                                          <p:val>
                                            <p:strVal val="#ppt_y"/>
                                          </p:val>
                                        </p:tav>
                                        <p:tav tm="100000">
                                          <p:val>
                                            <p:strVal val="#ppt_y"/>
                                          </p:val>
                                        </p:tav>
                                      </p:tavLst>
                                    </p:anim>
                                    <p:animEffect transition="in" filter="wipe(right)" prLst="gradientSize: 0.1">
                                      <p:cBhvr>
                                        <p:cTn id="9" dur="1000"/>
                                        <p:tgtEl>
                                          <p:spTgt spid="37171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371715">
                                            <p:txEl>
                                              <p:pRg st="0" end="0"/>
                                            </p:txEl>
                                          </p:spTgt>
                                        </p:tgtEl>
                                        <p:attrNameLst>
                                          <p:attrName>style.visibility</p:attrName>
                                        </p:attrNameLst>
                                      </p:cBhvr>
                                      <p:to>
                                        <p:strVal val="visible"/>
                                      </p:to>
                                    </p:set>
                                    <p:animEffect transition="in" filter="fade">
                                      <p:cBhvr>
                                        <p:cTn id="14" dur="500"/>
                                        <p:tgtEl>
                                          <p:spTgt spid="371715">
                                            <p:txEl>
                                              <p:pRg st="0" end="0"/>
                                            </p:txEl>
                                          </p:spTgt>
                                        </p:tgtEl>
                                      </p:cBhvr>
                                    </p:animEffect>
                                    <p:anim calcmode="lin" valueType="num">
                                      <p:cBhvr>
                                        <p:cTn id="15" dur="500" fill="hold"/>
                                        <p:tgtEl>
                                          <p:spTgt spid="371715">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371715">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371715">
                                            <p:txEl>
                                              <p:pRg st="1" end="1"/>
                                            </p:txEl>
                                          </p:spTgt>
                                        </p:tgtEl>
                                        <p:attrNameLst>
                                          <p:attrName>style.visibility</p:attrName>
                                        </p:attrNameLst>
                                      </p:cBhvr>
                                      <p:to>
                                        <p:strVal val="visible"/>
                                      </p:to>
                                    </p:set>
                                    <p:animEffect transition="in" filter="fade">
                                      <p:cBhvr>
                                        <p:cTn id="19" dur="500"/>
                                        <p:tgtEl>
                                          <p:spTgt spid="371715">
                                            <p:txEl>
                                              <p:pRg st="1" end="1"/>
                                            </p:txEl>
                                          </p:spTgt>
                                        </p:tgtEl>
                                      </p:cBhvr>
                                    </p:animEffect>
                                    <p:anim calcmode="lin" valueType="num">
                                      <p:cBhvr>
                                        <p:cTn id="20" dur="500" fill="hold"/>
                                        <p:tgtEl>
                                          <p:spTgt spid="371715">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371715">
                                            <p:txEl>
                                              <p:pRg st="1" end="1"/>
                                            </p:txEl>
                                          </p:spTgt>
                                        </p:tgtEl>
                                        <p:attrNameLst>
                                          <p:attrName>ppt_y</p:attrName>
                                        </p:attrNameLst>
                                      </p:cBhvr>
                                      <p:tavLst>
                                        <p:tav tm="0">
                                          <p:val>
                                            <p:strVal val="#ppt_y+.05"/>
                                          </p:val>
                                        </p:tav>
                                        <p:tav tm="100000">
                                          <p:val>
                                            <p:strVal val="#ppt_y"/>
                                          </p:val>
                                        </p:tav>
                                      </p:tavLst>
                                    </p:anim>
                                  </p:childTnLst>
                                </p:cTn>
                              </p:par>
                            </p:childTnLst>
                          </p:cTn>
                        </p:par>
                        <p:par>
                          <p:cTn id="22" fill="hold" nodeType="afterGroup">
                            <p:stCondLst>
                              <p:cond delay="500"/>
                            </p:stCondLst>
                            <p:childTnLst>
                              <p:par>
                                <p:cTn id="23" presetID="1" presetClass="entr" presetSubtype="0" fill="hold" nodeType="afterEffect">
                                  <p:stCondLst>
                                    <p:cond delay="0"/>
                                  </p:stCondLst>
                                  <p:childTnLst>
                                    <p:set>
                                      <p:cBhvr>
                                        <p:cTn id="24" dur="1" fill="hold">
                                          <p:stCondLst>
                                            <p:cond delay="499"/>
                                          </p:stCondLst>
                                        </p:cTn>
                                        <p:tgtEl>
                                          <p:spTgt spid="3717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1715"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72739" name="Rectangle 3"/>
          <p:cNvSpPr>
            <a:spLocks noGrp="1" noChangeArrowheads="1"/>
          </p:cNvSpPr>
          <p:nvPr>
            <p:ph idx="1"/>
          </p:nvPr>
        </p:nvSpPr>
        <p:spPr/>
        <p:txBody>
          <a:bodyPr/>
          <a:lstStyle/>
          <a:p>
            <a:pPr eaLnBrk="1" hangingPunct="1"/>
            <a:r>
              <a:rPr lang="en-US" sz="4000" smtClean="0">
                <a:solidFill>
                  <a:schemeClr val="accent2"/>
                </a:solidFill>
                <a:latin typeface="Arial Black" pitchFamily="34" charset="0"/>
                <a:ea typeface="GungsuhChe" pitchFamily="49" charset="-127"/>
              </a:rPr>
              <a:t>7. Counseling Psychology</a:t>
            </a:r>
            <a:r>
              <a:rPr lang="en-US" sz="4000" smtClean="0">
                <a:latin typeface="Arial Black" pitchFamily="34" charset="0"/>
              </a:rPr>
              <a:t> focuses primarily on educational, social and career adjustment</a:t>
            </a:r>
            <a:endParaRPr lang="th-TH" sz="4000" smtClean="0">
              <a:latin typeface="Arial Black" pitchFamily="34" charset="0"/>
            </a:endParaRPr>
          </a:p>
        </p:txBody>
      </p:sp>
      <p:sp>
        <p:nvSpPr>
          <p:cNvPr id="372738" name="Rectangle 2"/>
          <p:cNvSpPr>
            <a:spLocks noGrp="1" noChangeArrowheads="1"/>
          </p:cNvSpPr>
          <p:nvPr>
            <p:ph type="title"/>
          </p:nvPr>
        </p:nvSpPr>
        <p:spPr/>
        <p:txBody>
          <a:bodyPr/>
          <a:lstStyle/>
          <a:p>
            <a:pPr eaLnBrk="1" fontAlgn="auto" hangingPunct="1">
              <a:spcAft>
                <a:spcPts val="0"/>
              </a:spcAft>
              <a:defRPr/>
            </a:pPr>
            <a:r>
              <a:rPr lang="en-US" sz="4000" smtClean="0">
                <a:latin typeface="Arial Black" pitchFamily="34" charset="0"/>
              </a:rPr>
              <a:t>The Subfields of Psychology</a:t>
            </a:r>
            <a:endParaRPr lang="th-TH" sz="4000" smtClean="0">
              <a:latin typeface="Arial Black"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372738"/>
                                        </p:tgtEl>
                                        <p:attrNameLst>
                                          <p:attrName>style.visibility</p:attrName>
                                        </p:attrNameLst>
                                      </p:cBhvr>
                                      <p:to>
                                        <p:strVal val="visible"/>
                                      </p:to>
                                    </p:set>
                                    <p:anim calcmode="lin" valueType="num">
                                      <p:cBhvr>
                                        <p:cTn id="7" dur="1000" fill="hold"/>
                                        <p:tgtEl>
                                          <p:spTgt spid="372738"/>
                                        </p:tgtEl>
                                        <p:attrNameLst>
                                          <p:attrName>ppt_x</p:attrName>
                                        </p:attrNameLst>
                                      </p:cBhvr>
                                      <p:tavLst>
                                        <p:tav tm="0">
                                          <p:val>
                                            <p:strVal val="#ppt_x-.2"/>
                                          </p:val>
                                        </p:tav>
                                        <p:tav tm="100000">
                                          <p:val>
                                            <p:strVal val="#ppt_x"/>
                                          </p:val>
                                        </p:tav>
                                      </p:tavLst>
                                    </p:anim>
                                    <p:anim calcmode="lin" valueType="num">
                                      <p:cBhvr>
                                        <p:cTn id="8" dur="1000" fill="hold"/>
                                        <p:tgtEl>
                                          <p:spTgt spid="372738"/>
                                        </p:tgtEl>
                                        <p:attrNameLst>
                                          <p:attrName>ppt_y</p:attrName>
                                        </p:attrNameLst>
                                      </p:cBhvr>
                                      <p:tavLst>
                                        <p:tav tm="0">
                                          <p:val>
                                            <p:strVal val="#ppt_y"/>
                                          </p:val>
                                        </p:tav>
                                        <p:tav tm="100000">
                                          <p:val>
                                            <p:strVal val="#ppt_y"/>
                                          </p:val>
                                        </p:tav>
                                      </p:tavLst>
                                    </p:anim>
                                    <p:animEffect transition="in" filter="wipe(right)" prLst="gradientSize: 0.1">
                                      <p:cBhvr>
                                        <p:cTn id="9" dur="1000"/>
                                        <p:tgtEl>
                                          <p:spTgt spid="37273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372739">
                                            <p:txEl>
                                              <p:pRg st="0" end="0"/>
                                            </p:txEl>
                                          </p:spTgt>
                                        </p:tgtEl>
                                        <p:attrNameLst>
                                          <p:attrName>style.visibility</p:attrName>
                                        </p:attrNameLst>
                                      </p:cBhvr>
                                      <p:to>
                                        <p:strVal val="visible"/>
                                      </p:to>
                                    </p:set>
                                    <p:animEffect transition="in" filter="fade">
                                      <p:cBhvr>
                                        <p:cTn id="14" dur="500"/>
                                        <p:tgtEl>
                                          <p:spTgt spid="372739">
                                            <p:txEl>
                                              <p:pRg st="0" end="0"/>
                                            </p:txEl>
                                          </p:spTgt>
                                        </p:tgtEl>
                                      </p:cBhvr>
                                    </p:animEffect>
                                    <p:anim calcmode="lin" valueType="num">
                                      <p:cBhvr>
                                        <p:cTn id="15" dur="500" fill="hold"/>
                                        <p:tgtEl>
                                          <p:spTgt spid="37273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372739">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2739"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73763" name="Rectangle 3"/>
          <p:cNvSpPr>
            <a:spLocks noGrp="1" noChangeArrowheads="1"/>
          </p:cNvSpPr>
          <p:nvPr>
            <p:ph idx="1"/>
          </p:nvPr>
        </p:nvSpPr>
        <p:spPr/>
        <p:txBody>
          <a:bodyPr/>
          <a:lstStyle/>
          <a:p>
            <a:pPr eaLnBrk="1" hangingPunct="1"/>
            <a:r>
              <a:rPr lang="en-US" sz="4000" smtClean="0">
                <a:solidFill>
                  <a:schemeClr val="accent2"/>
                </a:solidFill>
                <a:latin typeface="Arial Black" pitchFamily="34" charset="0"/>
              </a:rPr>
              <a:t>8.  Industrial and Organizational Psychology</a:t>
            </a:r>
            <a:r>
              <a:rPr lang="en-US" sz="4000" smtClean="0">
                <a:latin typeface="Arial Black" pitchFamily="34" charset="0"/>
              </a:rPr>
              <a:t> is concerned with the psychology of workplace.</a:t>
            </a:r>
            <a:endParaRPr lang="th-TH" sz="4000" smtClean="0">
              <a:latin typeface="Arial Black" pitchFamily="34" charset="0"/>
            </a:endParaRPr>
          </a:p>
        </p:txBody>
      </p:sp>
      <p:sp>
        <p:nvSpPr>
          <p:cNvPr id="373762" name="Rectangle 2"/>
          <p:cNvSpPr>
            <a:spLocks noGrp="1" noChangeArrowheads="1"/>
          </p:cNvSpPr>
          <p:nvPr>
            <p:ph type="title"/>
          </p:nvPr>
        </p:nvSpPr>
        <p:spPr/>
        <p:txBody>
          <a:bodyPr/>
          <a:lstStyle/>
          <a:p>
            <a:pPr eaLnBrk="1" fontAlgn="auto" hangingPunct="1">
              <a:spcAft>
                <a:spcPts val="0"/>
              </a:spcAft>
              <a:defRPr/>
            </a:pPr>
            <a:r>
              <a:rPr lang="en-US" sz="4000" smtClean="0">
                <a:latin typeface="Arial Black" pitchFamily="34" charset="0"/>
              </a:rPr>
              <a:t>The Subfields of Psychology</a:t>
            </a:r>
            <a:endParaRPr lang="th-TH" sz="4000" smtClean="0">
              <a:latin typeface="Arial Black"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373762"/>
                                        </p:tgtEl>
                                        <p:attrNameLst>
                                          <p:attrName>style.visibility</p:attrName>
                                        </p:attrNameLst>
                                      </p:cBhvr>
                                      <p:to>
                                        <p:strVal val="visible"/>
                                      </p:to>
                                    </p:set>
                                    <p:anim calcmode="lin" valueType="num">
                                      <p:cBhvr>
                                        <p:cTn id="7" dur="1000" fill="hold"/>
                                        <p:tgtEl>
                                          <p:spTgt spid="373762"/>
                                        </p:tgtEl>
                                        <p:attrNameLst>
                                          <p:attrName>ppt_x</p:attrName>
                                        </p:attrNameLst>
                                      </p:cBhvr>
                                      <p:tavLst>
                                        <p:tav tm="0">
                                          <p:val>
                                            <p:strVal val="#ppt_x-.2"/>
                                          </p:val>
                                        </p:tav>
                                        <p:tav tm="100000">
                                          <p:val>
                                            <p:strVal val="#ppt_x"/>
                                          </p:val>
                                        </p:tav>
                                      </p:tavLst>
                                    </p:anim>
                                    <p:anim calcmode="lin" valueType="num">
                                      <p:cBhvr>
                                        <p:cTn id="8" dur="1000" fill="hold"/>
                                        <p:tgtEl>
                                          <p:spTgt spid="373762"/>
                                        </p:tgtEl>
                                        <p:attrNameLst>
                                          <p:attrName>ppt_y</p:attrName>
                                        </p:attrNameLst>
                                      </p:cBhvr>
                                      <p:tavLst>
                                        <p:tav tm="0">
                                          <p:val>
                                            <p:strVal val="#ppt_y"/>
                                          </p:val>
                                        </p:tav>
                                        <p:tav tm="100000">
                                          <p:val>
                                            <p:strVal val="#ppt_y"/>
                                          </p:val>
                                        </p:tav>
                                      </p:tavLst>
                                    </p:anim>
                                    <p:animEffect transition="in" filter="wipe(right)" prLst="gradientSize: 0.1">
                                      <p:cBhvr>
                                        <p:cTn id="9" dur="1000"/>
                                        <p:tgtEl>
                                          <p:spTgt spid="37376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373763">
                                            <p:txEl>
                                              <p:pRg st="0" end="0"/>
                                            </p:txEl>
                                          </p:spTgt>
                                        </p:tgtEl>
                                        <p:attrNameLst>
                                          <p:attrName>style.visibility</p:attrName>
                                        </p:attrNameLst>
                                      </p:cBhvr>
                                      <p:to>
                                        <p:strVal val="visible"/>
                                      </p:to>
                                    </p:set>
                                    <p:animEffect transition="in" filter="fade">
                                      <p:cBhvr>
                                        <p:cTn id="14" dur="500"/>
                                        <p:tgtEl>
                                          <p:spTgt spid="373763">
                                            <p:txEl>
                                              <p:pRg st="0" end="0"/>
                                            </p:txEl>
                                          </p:spTgt>
                                        </p:tgtEl>
                                      </p:cBhvr>
                                    </p:animEffect>
                                    <p:anim calcmode="lin" valueType="num">
                                      <p:cBhvr>
                                        <p:cTn id="15" dur="500" fill="hold"/>
                                        <p:tgtEl>
                                          <p:spTgt spid="373763">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373763">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3763"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algn="r" eaLnBrk="1" fontAlgn="auto" hangingPunct="1">
              <a:spcAft>
                <a:spcPts val="0"/>
              </a:spcAft>
              <a:defRPr/>
            </a:pPr>
            <a:r>
              <a:rPr lang="en-US" sz="3200" dirty="0" smtClean="0">
                <a:latin typeface="Arial Black" pitchFamily="34" charset="0"/>
              </a:rPr>
              <a:t>The Subfields of Psychology</a:t>
            </a:r>
          </a:p>
        </p:txBody>
      </p:sp>
      <p:pic>
        <p:nvPicPr>
          <p:cNvPr id="428036" name="Picture 4" descr="ph01874j"/>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1219200" y="3133725"/>
            <a:ext cx="2743200" cy="1809750"/>
          </a:xfrm>
        </p:spPr>
      </p:pic>
      <p:sp>
        <p:nvSpPr>
          <p:cNvPr id="428035" name="Rectangle 3"/>
          <p:cNvSpPr>
            <a:spLocks noGrp="1" noChangeArrowheads="1"/>
          </p:cNvSpPr>
          <p:nvPr>
            <p:ph type="body" sz="half" idx="2"/>
          </p:nvPr>
        </p:nvSpPr>
        <p:spPr>
          <a:xfrm>
            <a:off x="4495800" y="2286000"/>
            <a:ext cx="4648200" cy="4572000"/>
          </a:xfrm>
        </p:spPr>
        <p:txBody>
          <a:bodyPr/>
          <a:lstStyle/>
          <a:p>
            <a:pPr eaLnBrk="1" hangingPunct="1"/>
            <a:endParaRPr lang="en-US" sz="2800" smtClean="0">
              <a:latin typeface="Arial Black" pitchFamily="34" charset="0"/>
            </a:endParaRPr>
          </a:p>
          <a:p>
            <a:pPr lvl="1" eaLnBrk="1" hangingPunct="1">
              <a:buFontTx/>
              <a:buNone/>
            </a:pPr>
            <a:r>
              <a:rPr lang="en-US" sz="3600" b="1" smtClean="0">
                <a:solidFill>
                  <a:schemeClr val="accent2"/>
                </a:solidFill>
                <a:latin typeface="Arial Black" pitchFamily="34" charset="0"/>
              </a:rPr>
              <a:t>9. Social psychology</a:t>
            </a:r>
            <a:endParaRPr lang="en-US" sz="3600" b="1" smtClean="0">
              <a:latin typeface="Arial Black" pitchFamily="34" charset="0"/>
            </a:endParaRPr>
          </a:p>
          <a:p>
            <a:pPr lvl="2" eaLnBrk="1" hangingPunct="1"/>
            <a:r>
              <a:rPr lang="en-US" sz="3600" smtClean="0">
                <a:latin typeface="Arial Black" pitchFamily="34" charset="0"/>
              </a:rPr>
              <a:t>Studies how people are affected by others</a:t>
            </a:r>
          </a:p>
          <a:p>
            <a:pPr lvl="1" eaLnBrk="1" hangingPunct="1"/>
            <a:endParaRPr lang="en-US" sz="3600" smtClean="0">
              <a:latin typeface="Arial Black"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fade">
                                      <p:cBhvr>
                                        <p:cTn id="7" dur="500"/>
                                        <p:tgtEl>
                                          <p:spTgt spid="36866"/>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428036"/>
                                        </p:tgtEl>
                                        <p:attrNameLst>
                                          <p:attrName>style.visibility</p:attrName>
                                        </p:attrNameLst>
                                      </p:cBhvr>
                                      <p:to>
                                        <p:strVal val="visible"/>
                                      </p:to>
                                    </p:set>
                                    <p:animEffect transition="in" filter="dissolve">
                                      <p:cBhvr>
                                        <p:cTn id="11" dur="500"/>
                                        <p:tgtEl>
                                          <p:spTgt spid="428036"/>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428035">
                                            <p:txEl>
                                              <p:pRg st="1" end="1"/>
                                            </p:txEl>
                                          </p:spTgt>
                                        </p:tgtEl>
                                        <p:attrNameLst>
                                          <p:attrName>style.visibility</p:attrName>
                                        </p:attrNameLst>
                                      </p:cBhvr>
                                      <p:to>
                                        <p:strVal val="visible"/>
                                      </p:to>
                                    </p:set>
                                    <p:anim calcmode="lin" valueType="num">
                                      <p:cBhvr additive="base">
                                        <p:cTn id="16" dur="500" fill="hold"/>
                                        <p:tgtEl>
                                          <p:spTgt spid="428035">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428035">
                                            <p:txEl>
                                              <p:pRg st="1" end="1"/>
                                            </p:txEl>
                                          </p:spTgt>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428035">
                                            <p:txEl>
                                              <p:pRg st="2" end="2"/>
                                            </p:txEl>
                                          </p:spTgt>
                                        </p:tgtEl>
                                        <p:attrNameLst>
                                          <p:attrName>style.visibility</p:attrName>
                                        </p:attrNameLst>
                                      </p:cBhvr>
                                      <p:to>
                                        <p:strVal val="visible"/>
                                      </p:to>
                                    </p:set>
                                    <p:anim calcmode="lin" valueType="num">
                                      <p:cBhvr additive="base">
                                        <p:cTn id="20" dur="500" fill="hold"/>
                                        <p:tgtEl>
                                          <p:spTgt spid="428035">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42803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8035" grpId="0" build="p" bldLvl="2"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algn="r" eaLnBrk="1" fontAlgn="auto" hangingPunct="1">
              <a:spcAft>
                <a:spcPts val="0"/>
              </a:spcAft>
              <a:defRPr/>
            </a:pPr>
            <a:r>
              <a:rPr lang="en-US" sz="3200" smtClean="0">
                <a:latin typeface="Arial Black" pitchFamily="34" charset="0"/>
              </a:rPr>
              <a:t>The Subfields of Psychology</a:t>
            </a:r>
          </a:p>
        </p:txBody>
      </p:sp>
      <p:pic>
        <p:nvPicPr>
          <p:cNvPr id="435204" name="Picture 4" descr="ph01874j"/>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457200" y="2895600"/>
            <a:ext cx="3048000" cy="3328988"/>
          </a:xfrm>
        </p:spPr>
      </p:pic>
      <p:sp>
        <p:nvSpPr>
          <p:cNvPr id="435203" name="Rectangle 3"/>
          <p:cNvSpPr>
            <a:spLocks noGrp="1" noChangeArrowheads="1"/>
          </p:cNvSpPr>
          <p:nvPr>
            <p:ph type="body" sz="half" idx="2"/>
          </p:nvPr>
        </p:nvSpPr>
        <p:spPr>
          <a:xfrm>
            <a:off x="3505200" y="1752600"/>
            <a:ext cx="5638800" cy="5105400"/>
          </a:xfrm>
        </p:spPr>
        <p:txBody>
          <a:bodyPr/>
          <a:lstStyle/>
          <a:p>
            <a:pPr eaLnBrk="1" hangingPunct="1">
              <a:buFontTx/>
              <a:buNone/>
            </a:pPr>
            <a:r>
              <a:rPr lang="en-US" sz="3600" b="1" smtClean="0">
                <a:solidFill>
                  <a:schemeClr val="accent2"/>
                </a:solidFill>
                <a:latin typeface="Arial Black" pitchFamily="34" charset="0"/>
              </a:rPr>
              <a:t>10.Cross-cultural psychology</a:t>
            </a:r>
            <a:endParaRPr lang="en-US" sz="3600" b="1" smtClean="0">
              <a:latin typeface="Arial Black" pitchFamily="34" charset="0"/>
            </a:endParaRPr>
          </a:p>
          <a:p>
            <a:pPr lvl="2" eaLnBrk="1" hangingPunct="1"/>
            <a:r>
              <a:rPr lang="en-US" sz="3200" smtClean="0">
                <a:latin typeface="Arial Black" pitchFamily="34" charset="0"/>
              </a:rPr>
              <a:t>Focuses on the similarities and differences in psychological functioning across cultures and ethnic groups </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435204"/>
                                        </p:tgtEl>
                                        <p:attrNameLst>
                                          <p:attrName>style.visibility</p:attrName>
                                        </p:attrNameLst>
                                      </p:cBhvr>
                                      <p:to>
                                        <p:strVal val="visible"/>
                                      </p:to>
                                    </p:set>
                                    <p:animEffect transition="in" filter="dissolve">
                                      <p:cBhvr>
                                        <p:cTn id="7" dur="500"/>
                                        <p:tgtEl>
                                          <p:spTgt spid="43520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35203">
                                            <p:txEl>
                                              <p:pRg st="0" end="0"/>
                                            </p:txEl>
                                          </p:spTgt>
                                        </p:tgtEl>
                                        <p:attrNameLst>
                                          <p:attrName>style.visibility</p:attrName>
                                        </p:attrNameLst>
                                      </p:cBhvr>
                                      <p:to>
                                        <p:strVal val="visible"/>
                                      </p:to>
                                    </p:set>
                                    <p:anim calcmode="lin" valueType="num">
                                      <p:cBhvr additive="base">
                                        <p:cTn id="12" dur="500" fill="hold"/>
                                        <p:tgtEl>
                                          <p:spTgt spid="43520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35203">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435203">
                                            <p:txEl>
                                              <p:pRg st="1" end="1"/>
                                            </p:txEl>
                                          </p:spTgt>
                                        </p:tgtEl>
                                        <p:attrNameLst>
                                          <p:attrName>style.visibility</p:attrName>
                                        </p:attrNameLst>
                                      </p:cBhvr>
                                      <p:to>
                                        <p:strVal val="visible"/>
                                      </p:to>
                                    </p:set>
                                    <p:anim calcmode="lin" valueType="num">
                                      <p:cBhvr additive="base">
                                        <p:cTn id="16" dur="500" fill="hold"/>
                                        <p:tgtEl>
                                          <p:spTgt spid="43520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43520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5203" grpId="0" build="p" bldLvl="2"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algn="r" eaLnBrk="1" fontAlgn="auto" hangingPunct="1">
              <a:spcAft>
                <a:spcPts val="0"/>
              </a:spcAft>
              <a:defRPr/>
            </a:pPr>
            <a:r>
              <a:rPr lang="en-US" sz="3200" smtClean="0">
                <a:latin typeface="Arial Black" pitchFamily="34" charset="0"/>
              </a:rPr>
              <a:t>The Subfields of Psychology</a:t>
            </a:r>
          </a:p>
        </p:txBody>
      </p:sp>
      <p:sp>
        <p:nvSpPr>
          <p:cNvPr id="437251" name="Rectangle 3"/>
          <p:cNvSpPr>
            <a:spLocks noGrp="1" noChangeArrowheads="1"/>
          </p:cNvSpPr>
          <p:nvPr>
            <p:ph type="body" sz="half" idx="1"/>
          </p:nvPr>
        </p:nvSpPr>
        <p:spPr>
          <a:xfrm>
            <a:off x="381000" y="1905000"/>
            <a:ext cx="6705600" cy="4038600"/>
          </a:xfrm>
        </p:spPr>
        <p:txBody>
          <a:bodyPr/>
          <a:lstStyle/>
          <a:p>
            <a:pPr eaLnBrk="1" hangingPunct="1"/>
            <a:endParaRPr lang="en-US" dirty="0" smtClean="0">
              <a:latin typeface="Arial Black" pitchFamily="34" charset="0"/>
            </a:endParaRPr>
          </a:p>
          <a:p>
            <a:pPr lvl="1" eaLnBrk="1" hangingPunct="1">
              <a:buFontTx/>
              <a:buNone/>
            </a:pPr>
            <a:r>
              <a:rPr lang="en-US" sz="3200" b="1" dirty="0" smtClean="0">
                <a:solidFill>
                  <a:schemeClr val="accent2"/>
                </a:solidFill>
                <a:latin typeface="Arial Black" pitchFamily="34" charset="0"/>
              </a:rPr>
              <a:t>11. Clinical neuropsychology</a:t>
            </a:r>
            <a:endParaRPr lang="en-US" sz="3200" b="1" dirty="0" smtClean="0">
              <a:latin typeface="Arial Black" pitchFamily="34" charset="0"/>
            </a:endParaRPr>
          </a:p>
          <a:p>
            <a:pPr lvl="2" eaLnBrk="1" hangingPunct="1"/>
            <a:r>
              <a:rPr lang="en-US" sz="3200" dirty="0" smtClean="0">
                <a:latin typeface="Arial Black" pitchFamily="34" charset="0"/>
              </a:rPr>
              <a:t>Focuses on relationships between biological factors and psychological disorders</a:t>
            </a:r>
          </a:p>
          <a:p>
            <a:pPr lvl="1" eaLnBrk="1" hangingPunct="1"/>
            <a:endParaRPr lang="en-US" sz="3600" dirty="0" smtClean="0">
              <a:latin typeface="Arial Black" pitchFamily="34" charset="0"/>
            </a:endParaRPr>
          </a:p>
        </p:txBody>
      </p:sp>
      <p:pic>
        <p:nvPicPr>
          <p:cNvPr id="437252" name="Picture 4" descr="j0149483"/>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6962775" y="1752600"/>
            <a:ext cx="2143125" cy="2489200"/>
          </a:xfrm>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afterEffect">
                                  <p:stCondLst>
                                    <p:cond delay="0"/>
                                  </p:stCondLst>
                                  <p:childTnLst>
                                    <p:set>
                                      <p:cBhvr>
                                        <p:cTn id="6" dur="1" fill="hold">
                                          <p:stCondLst>
                                            <p:cond delay="0"/>
                                          </p:stCondLst>
                                        </p:cTn>
                                        <p:tgtEl>
                                          <p:spTgt spid="437252"/>
                                        </p:tgtEl>
                                        <p:attrNameLst>
                                          <p:attrName>style.visibility</p:attrName>
                                        </p:attrNameLst>
                                      </p:cBhvr>
                                      <p:to>
                                        <p:strVal val="visible"/>
                                      </p:to>
                                    </p:set>
                                    <p:anim calcmode="lin" valueType="num">
                                      <p:cBhvr>
                                        <p:cTn id="7" dur="500" fill="hold"/>
                                        <p:tgtEl>
                                          <p:spTgt spid="437252"/>
                                        </p:tgtEl>
                                        <p:attrNameLst>
                                          <p:attrName>ppt_w</p:attrName>
                                        </p:attrNameLst>
                                      </p:cBhvr>
                                      <p:tavLst>
                                        <p:tav tm="0">
                                          <p:val>
                                            <p:fltVal val="0"/>
                                          </p:val>
                                        </p:tav>
                                        <p:tav tm="100000">
                                          <p:val>
                                            <p:strVal val="#ppt_w"/>
                                          </p:val>
                                        </p:tav>
                                      </p:tavLst>
                                    </p:anim>
                                    <p:anim calcmode="lin" valueType="num">
                                      <p:cBhvr>
                                        <p:cTn id="8" dur="500" fill="hold"/>
                                        <p:tgtEl>
                                          <p:spTgt spid="437252"/>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37251">
                                            <p:txEl>
                                              <p:pRg st="1" end="1"/>
                                            </p:txEl>
                                          </p:spTgt>
                                        </p:tgtEl>
                                        <p:attrNameLst>
                                          <p:attrName>style.visibility</p:attrName>
                                        </p:attrNameLst>
                                      </p:cBhvr>
                                      <p:to>
                                        <p:strVal val="visible"/>
                                      </p:to>
                                    </p:set>
                                    <p:anim calcmode="lin" valueType="num">
                                      <p:cBhvr additive="base">
                                        <p:cTn id="13" dur="500" fill="hold"/>
                                        <p:tgtEl>
                                          <p:spTgt spid="43725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37251">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37251">
                                            <p:txEl>
                                              <p:pRg st="2" end="2"/>
                                            </p:txEl>
                                          </p:spTgt>
                                        </p:tgtEl>
                                        <p:attrNameLst>
                                          <p:attrName>style.visibility</p:attrName>
                                        </p:attrNameLst>
                                      </p:cBhvr>
                                      <p:to>
                                        <p:strVal val="visible"/>
                                      </p:to>
                                    </p:set>
                                    <p:anim calcmode="lin" valueType="num">
                                      <p:cBhvr additive="base">
                                        <p:cTn id="17" dur="500" fill="hold"/>
                                        <p:tgtEl>
                                          <p:spTgt spid="437251">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3725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7251" grpId="0" build="p" bldLvl="2"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2" name="Rectangle 3"/>
          <p:cNvSpPr>
            <a:spLocks noGrp="1" noChangeArrowheads="1"/>
          </p:cNvSpPr>
          <p:nvPr>
            <p:ph idx="1"/>
          </p:nvPr>
        </p:nvSpPr>
        <p:spPr>
          <a:xfrm>
            <a:off x="685800" y="1143000"/>
            <a:ext cx="7772400" cy="4953000"/>
          </a:xfrm>
        </p:spPr>
        <p:txBody>
          <a:bodyPr/>
          <a:lstStyle/>
          <a:p>
            <a:pPr eaLnBrk="1" hangingPunct="1"/>
            <a:r>
              <a:rPr lang="en-US" b="1" smtClean="0">
                <a:solidFill>
                  <a:srgbClr val="800000"/>
                </a:solidFill>
                <a:latin typeface="Arial Black" pitchFamily="34" charset="0"/>
              </a:rPr>
              <a:t>Psychiatrists: M.D.; </a:t>
            </a:r>
            <a:r>
              <a:rPr lang="en-US" b="1" smtClean="0">
                <a:solidFill>
                  <a:srgbClr val="3366CC"/>
                </a:solidFill>
                <a:latin typeface="Arial Black" pitchFamily="34" charset="0"/>
              </a:rPr>
              <a:t>usually use medications to treat problems</a:t>
            </a:r>
            <a:r>
              <a:rPr lang="en-US" b="1" smtClean="0">
                <a:solidFill>
                  <a:srgbClr val="800000"/>
                </a:solidFill>
                <a:latin typeface="Arial Black" pitchFamily="34" charset="0"/>
              </a:rPr>
              <a:t>; generally </a:t>
            </a:r>
            <a:r>
              <a:rPr lang="en-US" b="1" smtClean="0">
                <a:solidFill>
                  <a:srgbClr val="3366CC"/>
                </a:solidFill>
                <a:latin typeface="Arial Black" pitchFamily="34" charset="0"/>
              </a:rPr>
              <a:t>do not</a:t>
            </a:r>
            <a:r>
              <a:rPr lang="en-US" b="1" smtClean="0">
                <a:solidFill>
                  <a:srgbClr val="800000"/>
                </a:solidFill>
                <a:latin typeface="Arial Black" pitchFamily="34" charset="0"/>
              </a:rPr>
              <a:t> have extensive training in </a:t>
            </a:r>
            <a:r>
              <a:rPr lang="en-US" b="1" smtClean="0">
                <a:solidFill>
                  <a:srgbClr val="3366CC"/>
                </a:solidFill>
                <a:latin typeface="Arial Black" pitchFamily="34" charset="0"/>
              </a:rPr>
              <a:t>providing “talk” therapy</a:t>
            </a:r>
          </a:p>
          <a:p>
            <a:pPr eaLnBrk="1" hangingPunct="1"/>
            <a:r>
              <a:rPr lang="en-US" b="1" smtClean="0">
                <a:solidFill>
                  <a:srgbClr val="D60093"/>
                </a:solidFill>
                <a:latin typeface="Arial Black" pitchFamily="34" charset="0"/>
              </a:rPr>
              <a:t>Psychoanalysts:  Receive additional training post-Ph.D. or M.D. at an institute for </a:t>
            </a:r>
            <a:r>
              <a:rPr lang="en-US" b="1" smtClean="0">
                <a:solidFill>
                  <a:srgbClr val="3366CC"/>
                </a:solidFill>
                <a:latin typeface="Arial Black" pitchFamily="34" charset="0"/>
              </a:rPr>
              <a:t>psychoanalysis</a:t>
            </a:r>
            <a:endParaRPr lang="en-US" sz="3800" smtClean="0">
              <a:solidFill>
                <a:srgbClr val="3366CC"/>
              </a:solidFill>
            </a:endParaRPr>
          </a:p>
        </p:txBody>
      </p:sp>
      <p:sp>
        <p:nvSpPr>
          <p:cNvPr id="41986" name="Rectangle 2"/>
          <p:cNvSpPr>
            <a:spLocks noGrp="1" noChangeArrowheads="1"/>
          </p:cNvSpPr>
          <p:nvPr>
            <p:ph type="title"/>
          </p:nvPr>
        </p:nvSpPr>
        <p:spPr>
          <a:xfrm>
            <a:off x="152400" y="304800"/>
            <a:ext cx="8305800" cy="609600"/>
          </a:xfrm>
        </p:spPr>
        <p:txBody>
          <a:bodyPr>
            <a:normAutofit fontScale="90000"/>
          </a:bodyPr>
          <a:lstStyle/>
          <a:p>
            <a:pPr eaLnBrk="1" fontAlgn="auto" hangingPunct="1">
              <a:spcAft>
                <a:spcPts val="0"/>
              </a:spcAft>
              <a:defRPr/>
            </a:pPr>
            <a:r>
              <a:rPr lang="en-US" sz="4000" dirty="0" smtClean="0">
                <a:solidFill>
                  <a:schemeClr val="accent2"/>
                </a:solidFill>
                <a:latin typeface="Arial Black" pitchFamily="34" charset="0"/>
              </a:rPr>
              <a:t>More Helping Professionals</a:t>
            </a:r>
            <a:endParaRPr lang="en-US" sz="5100" dirty="0" smtClean="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fade">
                                      <p:cBhvr>
                                        <p:cTn id="7" dur="500"/>
                                        <p:tgtEl>
                                          <p:spTgt spid="4198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1202">
                                            <p:txEl>
                                              <p:pRg st="0" end="0"/>
                                            </p:txEl>
                                          </p:spTgt>
                                        </p:tgtEl>
                                        <p:attrNameLst>
                                          <p:attrName>style.visibility</p:attrName>
                                        </p:attrNameLst>
                                      </p:cBhvr>
                                      <p:to>
                                        <p:strVal val="visible"/>
                                      </p:to>
                                    </p:set>
                                    <p:animEffect transition="in" filter="fade">
                                      <p:cBhvr>
                                        <p:cTn id="12" dur="500"/>
                                        <p:tgtEl>
                                          <p:spTgt spid="51202">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51202">
                                            <p:txEl>
                                              <p:pRg st="1" end="1"/>
                                            </p:txEl>
                                          </p:spTgt>
                                        </p:tgtEl>
                                        <p:attrNameLst>
                                          <p:attrName>style.visibility</p:attrName>
                                        </p:attrNameLst>
                                      </p:cBhvr>
                                      <p:to>
                                        <p:strVal val="visible"/>
                                      </p:to>
                                    </p:set>
                                    <p:animEffect transition="in" filter="fade">
                                      <p:cBhvr>
                                        <p:cTn id="17" dur="500"/>
                                        <p:tgtEl>
                                          <p:spTgt spid="5120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44418" name="Rectangle 2"/>
          <p:cNvSpPr>
            <a:spLocks noGrp="1" noChangeArrowheads="1"/>
          </p:cNvSpPr>
          <p:nvPr>
            <p:ph type="ctrTitle"/>
          </p:nvPr>
        </p:nvSpPr>
        <p:spPr>
          <a:xfrm>
            <a:off x="762000" y="3048000"/>
            <a:ext cx="7772400" cy="1143000"/>
          </a:xfrm>
        </p:spPr>
        <p:txBody>
          <a:bodyPr>
            <a:normAutofit fontScale="90000"/>
          </a:bodyPr>
          <a:lstStyle/>
          <a:p>
            <a:pPr eaLnBrk="1" fontAlgn="auto" hangingPunct="1">
              <a:spcAft>
                <a:spcPts val="0"/>
              </a:spcAft>
              <a:defRPr/>
            </a:pPr>
            <a:r>
              <a:rPr lang="th-TH" sz="3800" dirty="0" smtClean="0">
                <a:latin typeface="Arial" charset="0"/>
              </a:rPr>
              <a:t/>
            </a:r>
            <a:br>
              <a:rPr lang="th-TH" sz="3800" dirty="0" smtClean="0">
                <a:latin typeface="Arial" charset="0"/>
              </a:rPr>
            </a:br>
            <a:r>
              <a:rPr lang="th-TH" sz="3800" dirty="0" smtClean="0">
                <a:latin typeface="Arial" charset="0"/>
              </a:rPr>
              <a:t/>
            </a:r>
            <a:br>
              <a:rPr lang="th-TH" sz="3800" dirty="0" smtClean="0">
                <a:latin typeface="Arial" charset="0"/>
              </a:rPr>
            </a:br>
            <a:r>
              <a:rPr lang="th-TH" dirty="0" smtClean="0">
                <a:latin typeface="Arial Black" pitchFamily="34" charset="0"/>
              </a:rPr>
              <a:t>It uses the systematic methods of science to gather information.</a:t>
            </a:r>
          </a:p>
        </p:txBody>
      </p:sp>
      <p:sp>
        <p:nvSpPr>
          <p:cNvPr id="444419" name="Rectangle 3"/>
          <p:cNvSpPr>
            <a:spLocks noGrp="1" noChangeArrowheads="1"/>
          </p:cNvSpPr>
          <p:nvPr>
            <p:ph type="subTitle" idx="1"/>
          </p:nvPr>
        </p:nvSpPr>
        <p:spPr>
          <a:xfrm>
            <a:off x="1295400" y="0"/>
            <a:ext cx="6705600" cy="2438400"/>
          </a:xfrm>
        </p:spPr>
        <p:txBody>
          <a:bodyPr/>
          <a:lstStyle/>
          <a:p>
            <a:pPr marR="0" algn="l" eaLnBrk="1" hangingPunct="1"/>
            <a:endParaRPr lang="th-TH" sz="3800" smtClean="0">
              <a:solidFill>
                <a:schemeClr val="accent2"/>
              </a:solidFill>
              <a:latin typeface="Arial" pitchFamily="34" charset="0"/>
            </a:endParaRPr>
          </a:p>
          <a:p>
            <a:pPr marR="0" algn="l" eaLnBrk="1" hangingPunct="1"/>
            <a:r>
              <a:rPr lang="th-TH" sz="4400" smtClean="0">
                <a:solidFill>
                  <a:schemeClr val="accent2"/>
                </a:solidFill>
                <a:latin typeface="Arial Black" pitchFamily="34" charset="0"/>
              </a:rPr>
              <a:t>Why is psychology a science?</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44419">
                                            <p:txEl>
                                              <p:pRg st="1" end="1"/>
                                            </p:txEl>
                                          </p:spTgt>
                                        </p:tgtEl>
                                        <p:attrNameLst>
                                          <p:attrName>style.visibility</p:attrName>
                                        </p:attrNameLst>
                                      </p:cBhvr>
                                      <p:to>
                                        <p:strVal val="visible"/>
                                      </p:to>
                                    </p:set>
                                    <p:anim calcmode="lin" valueType="num">
                                      <p:cBhvr additive="base">
                                        <p:cTn id="7" dur="500" fill="hold"/>
                                        <p:tgtEl>
                                          <p:spTgt spid="444419">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44419">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444418"/>
                                        </p:tgtEl>
                                        <p:attrNameLst>
                                          <p:attrName>style.visibility</p:attrName>
                                        </p:attrNameLst>
                                      </p:cBhvr>
                                      <p:to>
                                        <p:strVal val="visible"/>
                                      </p:to>
                                    </p:set>
                                    <p:animEffect transition="in" filter="fade">
                                      <p:cBhvr>
                                        <p:cTn id="13" dur="500"/>
                                        <p:tgtEl>
                                          <p:spTgt spid="4444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4419"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42" name="Rectangle 2"/>
          <p:cNvSpPr>
            <a:spLocks noGrp="1" noChangeArrowheads="1"/>
          </p:cNvSpPr>
          <p:nvPr/>
        </p:nvSpPr>
        <p:spPr bwMode="auto">
          <a:xfrm>
            <a:off x="0" y="6553200"/>
            <a:ext cx="7772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400" b="1"/>
              <a:t>Figure 1.5</a:t>
            </a:r>
          </a:p>
        </p:txBody>
      </p:sp>
      <p:pic>
        <p:nvPicPr>
          <p:cNvPr id="614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152400"/>
            <a:ext cx="6248400"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0" y="304800"/>
            <a:ext cx="2860422" cy="369332"/>
          </a:xfrm>
          <a:prstGeom prst="rect">
            <a:avLst/>
          </a:prstGeom>
          <a:noFill/>
        </p:spPr>
        <p:txBody>
          <a:bodyPr wrap="square" rtlCol="0">
            <a:spAutoFit/>
          </a:bodyPr>
          <a:lstStyle/>
          <a:p>
            <a:r>
              <a:rPr lang="en-US" dirty="0"/>
              <a:t>The Scientific Method</a:t>
            </a:r>
            <a:endParaRPr lang="th-TH"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47490" name="Rectangle 2"/>
          <p:cNvSpPr>
            <a:spLocks noGrp="1" noChangeArrowheads="1"/>
          </p:cNvSpPr>
          <p:nvPr>
            <p:ph type="ctrTitle"/>
          </p:nvPr>
        </p:nvSpPr>
        <p:spPr>
          <a:xfrm>
            <a:off x="609600" y="457200"/>
            <a:ext cx="7848600" cy="914400"/>
          </a:xfrm>
        </p:spPr>
        <p:txBody>
          <a:bodyPr>
            <a:normAutofit fontScale="90000"/>
          </a:bodyPr>
          <a:lstStyle/>
          <a:p>
            <a:pPr eaLnBrk="1" fontAlgn="auto" hangingPunct="1">
              <a:spcAft>
                <a:spcPts val="0"/>
              </a:spcAft>
              <a:defRPr/>
            </a:pPr>
            <a:r>
              <a:rPr lang="en-US" sz="4000" smtClean="0">
                <a:solidFill>
                  <a:schemeClr val="accent2"/>
                </a:solidFill>
                <a:latin typeface="Arial Black" pitchFamily="34" charset="0"/>
                <a:cs typeface="Angsana New" pitchFamily="18" charset="-34"/>
              </a:rPr>
              <a:t>Conducting Psychological Research</a:t>
            </a:r>
            <a:endParaRPr lang="th-TH" sz="4000" smtClean="0">
              <a:solidFill>
                <a:schemeClr val="accent2"/>
              </a:solidFill>
              <a:latin typeface="Arial Black" pitchFamily="34" charset="0"/>
              <a:cs typeface="Angsana New" pitchFamily="18" charset="-34"/>
            </a:endParaRPr>
          </a:p>
        </p:txBody>
      </p:sp>
      <p:sp>
        <p:nvSpPr>
          <p:cNvPr id="447491" name="Rectangle 3"/>
          <p:cNvSpPr>
            <a:spLocks noGrp="1" noChangeArrowheads="1"/>
          </p:cNvSpPr>
          <p:nvPr>
            <p:ph type="subTitle" idx="1"/>
          </p:nvPr>
        </p:nvSpPr>
        <p:spPr>
          <a:xfrm>
            <a:off x="914400" y="1676400"/>
            <a:ext cx="7391400" cy="4648200"/>
          </a:xfrm>
        </p:spPr>
        <p:txBody>
          <a:bodyPr/>
          <a:lstStyle/>
          <a:p>
            <a:pPr marR="0" algn="l" eaLnBrk="1" hangingPunct="1"/>
            <a:endParaRPr lang="th-TH" sz="3800" smtClean="0">
              <a:solidFill>
                <a:srgbClr val="008000"/>
              </a:solidFill>
              <a:latin typeface="Arial Black"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447490"/>
                                        </p:tgtEl>
                                        <p:attrNameLst>
                                          <p:attrName>style.visibility</p:attrName>
                                        </p:attrNameLst>
                                      </p:cBhvr>
                                      <p:to>
                                        <p:strVal val="visible"/>
                                      </p:to>
                                    </p:set>
                                    <p:anim calcmode="lin" valueType="num">
                                      <p:cBhvr additive="base">
                                        <p:cTn id="7" dur="500" fill="hold"/>
                                        <p:tgtEl>
                                          <p:spTgt spid="447490"/>
                                        </p:tgtEl>
                                        <p:attrNameLst>
                                          <p:attrName>ppt_x</p:attrName>
                                        </p:attrNameLst>
                                      </p:cBhvr>
                                      <p:tavLst>
                                        <p:tav tm="0">
                                          <p:val>
                                            <p:strVal val="#ppt_x"/>
                                          </p:val>
                                        </p:tav>
                                        <p:tav tm="100000">
                                          <p:val>
                                            <p:strVal val="#ppt_x"/>
                                          </p:val>
                                        </p:tav>
                                      </p:tavLst>
                                    </p:anim>
                                    <p:anim calcmode="lin" valueType="num">
                                      <p:cBhvr additive="base">
                                        <p:cTn id="8" dur="500" fill="hold"/>
                                        <p:tgtEl>
                                          <p:spTgt spid="447490"/>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nodePh="1">
                                  <p:stCondLst>
                                    <p:cond delay="0"/>
                                  </p:stCondLst>
                                  <p:endCondLst>
                                    <p:cond evt="begin" delay="0">
                                      <p:tn val="11"/>
                                    </p:cond>
                                  </p:endCondLst>
                                  <p:childTnLst>
                                    <p:set>
                                      <p:cBhvr>
                                        <p:cTn id="12" dur="1" fill="hold">
                                          <p:stCondLst>
                                            <p:cond delay="0"/>
                                          </p:stCondLst>
                                        </p:cTn>
                                        <p:tgtEl>
                                          <p:spTgt spid="447491">
                                            <p:txEl>
                                              <p:pRg st="0" end="0"/>
                                            </p:txEl>
                                          </p:spTgt>
                                        </p:tgtEl>
                                        <p:attrNameLst>
                                          <p:attrName>style.visibility</p:attrName>
                                        </p:attrNameLst>
                                      </p:cBhvr>
                                      <p:to>
                                        <p:strVal val="visible"/>
                                      </p:to>
                                    </p:set>
                                    <p:anim calcmode="lin" valueType="num">
                                      <p:cBhvr additive="base">
                                        <p:cTn id="13" dur="500" fill="hold"/>
                                        <p:tgtEl>
                                          <p:spTgt spid="44749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4749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7491"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a:xfrm>
            <a:off x="685800" y="152400"/>
            <a:ext cx="7772400" cy="1066800"/>
          </a:xfrm>
        </p:spPr>
        <p:txBody>
          <a:bodyPr/>
          <a:lstStyle/>
          <a:p>
            <a:pPr algn="r" eaLnBrk="1" fontAlgn="auto" hangingPunct="1">
              <a:spcAft>
                <a:spcPts val="0"/>
              </a:spcAft>
              <a:defRPr/>
            </a:pPr>
            <a:r>
              <a:rPr lang="en-US" sz="3600" smtClean="0">
                <a:latin typeface="Arial Black" pitchFamily="34" charset="0"/>
              </a:rPr>
              <a:t>Research Methods</a:t>
            </a:r>
          </a:p>
        </p:txBody>
      </p:sp>
      <p:sp>
        <p:nvSpPr>
          <p:cNvPr id="448515" name="Rectangle 3"/>
          <p:cNvSpPr>
            <a:spLocks noGrp="1" noChangeArrowheads="1"/>
          </p:cNvSpPr>
          <p:nvPr>
            <p:ph type="body" sz="half" idx="1"/>
          </p:nvPr>
        </p:nvSpPr>
        <p:spPr>
          <a:xfrm>
            <a:off x="0" y="1295400"/>
            <a:ext cx="3810000" cy="5791200"/>
          </a:xfrm>
        </p:spPr>
        <p:txBody>
          <a:bodyPr/>
          <a:lstStyle/>
          <a:p>
            <a:pPr eaLnBrk="1" hangingPunct="1">
              <a:buFont typeface="Wingdings" pitchFamily="2" charset="2"/>
              <a:buNone/>
            </a:pPr>
            <a:r>
              <a:rPr lang="en-US" sz="3600" b="1" smtClean="0">
                <a:solidFill>
                  <a:schemeClr val="accent2"/>
                </a:solidFill>
                <a:latin typeface="Arial Black" pitchFamily="34" charset="0"/>
              </a:rPr>
              <a:t>    1.Archival      </a:t>
            </a:r>
          </a:p>
          <a:p>
            <a:pPr eaLnBrk="1" hangingPunct="1">
              <a:buFont typeface="Wingdings" pitchFamily="2" charset="2"/>
              <a:buNone/>
            </a:pPr>
            <a:r>
              <a:rPr lang="en-US" sz="3600" b="1" smtClean="0">
                <a:solidFill>
                  <a:schemeClr val="accent2"/>
                </a:solidFill>
                <a:latin typeface="Arial Black" pitchFamily="34" charset="0"/>
              </a:rPr>
              <a:t>      research</a:t>
            </a:r>
            <a:endParaRPr lang="en-US" sz="3600" b="1" smtClean="0">
              <a:latin typeface="Arial Black" pitchFamily="34" charset="0"/>
            </a:endParaRPr>
          </a:p>
          <a:p>
            <a:pPr lvl="1" eaLnBrk="1" hangingPunct="1">
              <a:buFontTx/>
              <a:buNone/>
            </a:pPr>
            <a:r>
              <a:rPr lang="en-US" sz="3600" smtClean="0">
                <a:latin typeface="Arial Black" pitchFamily="34" charset="0"/>
              </a:rPr>
              <a:t>-	Use of existing data in order to test a hypothesis</a:t>
            </a:r>
          </a:p>
        </p:txBody>
      </p:sp>
      <p:graphicFrame>
        <p:nvGraphicFramePr>
          <p:cNvPr id="448516" name="Object 4"/>
          <p:cNvGraphicFramePr>
            <a:graphicFrameLocks noChangeAspect="1"/>
          </p:cNvGraphicFramePr>
          <p:nvPr/>
        </p:nvGraphicFramePr>
        <p:xfrm>
          <a:off x="381000" y="381000"/>
          <a:ext cx="3276600" cy="762000"/>
        </p:xfrm>
        <a:graphic>
          <a:graphicData uri="http://schemas.openxmlformats.org/presentationml/2006/ole">
            <mc:AlternateContent xmlns:mc="http://schemas.openxmlformats.org/markup-compatibility/2006">
              <mc:Choice xmlns:v="urn:schemas-microsoft-com:vml" Requires="v">
                <p:oleObj spid="_x0000_s63501" name="Clip" r:id="rId4" imgW="1501445" imgH="1381658" progId="MS_ClipArt_Gallery.5">
                  <p:embed/>
                </p:oleObj>
              </mc:Choice>
              <mc:Fallback>
                <p:oleObj name="Clip" r:id="rId4" imgW="1501445" imgH="1381658" progId="MS_ClipArt_Gallery.5">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 y="381000"/>
                        <a:ext cx="32766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48517" name="Rectangle 5"/>
          <p:cNvSpPr>
            <a:spLocks noChangeArrowheads="1"/>
          </p:cNvSpPr>
          <p:nvPr/>
        </p:nvSpPr>
        <p:spPr bwMode="auto">
          <a:xfrm>
            <a:off x="4038600" y="1143000"/>
            <a:ext cx="48006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accent1"/>
              </a:buClr>
              <a:buSzPct val="80000"/>
              <a:buFont typeface="Wingdings" pitchFamily="2" charset="2"/>
              <a:buNone/>
            </a:pPr>
            <a:r>
              <a:rPr lang="en-US" sz="3600" b="1">
                <a:solidFill>
                  <a:schemeClr val="accent2"/>
                </a:solidFill>
                <a:latin typeface="Arial Black" pitchFamily="34" charset="0"/>
              </a:rPr>
              <a:t>2.Naturalistic observation</a:t>
            </a:r>
            <a:endParaRPr lang="en-US" sz="3600" b="1">
              <a:latin typeface="Arial Black" pitchFamily="34" charset="0"/>
            </a:endParaRPr>
          </a:p>
          <a:p>
            <a:pPr marL="742950" lvl="1" indent="-285750">
              <a:spcBef>
                <a:spcPct val="20000"/>
              </a:spcBef>
              <a:buFontTx/>
              <a:buChar char="–"/>
            </a:pPr>
            <a:r>
              <a:rPr lang="en-US" sz="3600">
                <a:latin typeface="Arial Black" pitchFamily="34" charset="0"/>
              </a:rPr>
              <a:t>Observation of naturally occurring behavior without intervention</a:t>
            </a:r>
            <a:endParaRPr lang="en-US" sz="2400"/>
          </a:p>
        </p:txBody>
      </p:sp>
      <p:pic>
        <p:nvPicPr>
          <p:cNvPr id="448518" name="Picture 6" descr="ph02102j"/>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4200" y="3505200"/>
            <a:ext cx="14478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48515">
                                            <p:txEl>
                                              <p:pRg st="0" end="0"/>
                                            </p:txEl>
                                          </p:spTgt>
                                        </p:tgtEl>
                                        <p:attrNameLst>
                                          <p:attrName>style.visibility</p:attrName>
                                        </p:attrNameLst>
                                      </p:cBhvr>
                                      <p:to>
                                        <p:strVal val="visible"/>
                                      </p:to>
                                    </p:set>
                                    <p:anim calcmode="lin" valueType="num">
                                      <p:cBhvr additive="base">
                                        <p:cTn id="7" dur="500" fill="hold"/>
                                        <p:tgtEl>
                                          <p:spTgt spid="44851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4851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48515">
                                            <p:txEl>
                                              <p:pRg st="1" end="1"/>
                                            </p:txEl>
                                          </p:spTgt>
                                        </p:tgtEl>
                                        <p:attrNameLst>
                                          <p:attrName>style.visibility</p:attrName>
                                        </p:attrNameLst>
                                      </p:cBhvr>
                                      <p:to>
                                        <p:strVal val="visible"/>
                                      </p:to>
                                    </p:set>
                                    <p:anim calcmode="lin" valueType="num">
                                      <p:cBhvr additive="base">
                                        <p:cTn id="13" dur="500" fill="hold"/>
                                        <p:tgtEl>
                                          <p:spTgt spid="44851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48515">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448515">
                                            <p:txEl>
                                              <p:pRg st="2" end="2"/>
                                            </p:txEl>
                                          </p:spTgt>
                                        </p:tgtEl>
                                        <p:attrNameLst>
                                          <p:attrName>style.visibility</p:attrName>
                                        </p:attrNameLst>
                                      </p:cBhvr>
                                      <p:to>
                                        <p:strVal val="visible"/>
                                      </p:to>
                                    </p:set>
                                    <p:anim calcmode="lin" valueType="num">
                                      <p:cBhvr additive="base">
                                        <p:cTn id="17" dur="500" fill="hold"/>
                                        <p:tgtEl>
                                          <p:spTgt spid="448515">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448515">
                                            <p:txEl>
                                              <p:pRg st="2" end="2"/>
                                            </p:txEl>
                                          </p:spTgt>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500"/>
                            </p:stCondLst>
                            <p:childTnLst>
                              <p:par>
                                <p:cTn id="20" presetID="2" presetClass="entr" presetSubtype="2" fill="hold" nodeType="afterEffect">
                                  <p:stCondLst>
                                    <p:cond delay="0"/>
                                  </p:stCondLst>
                                  <p:childTnLst>
                                    <p:set>
                                      <p:cBhvr>
                                        <p:cTn id="21" dur="1" fill="hold">
                                          <p:stCondLst>
                                            <p:cond delay="0"/>
                                          </p:stCondLst>
                                        </p:cTn>
                                        <p:tgtEl>
                                          <p:spTgt spid="448516"/>
                                        </p:tgtEl>
                                        <p:attrNameLst>
                                          <p:attrName>style.visibility</p:attrName>
                                        </p:attrNameLst>
                                      </p:cBhvr>
                                      <p:to>
                                        <p:strVal val="visible"/>
                                      </p:to>
                                    </p:set>
                                    <p:anim calcmode="lin" valueType="num">
                                      <p:cBhvr additive="base">
                                        <p:cTn id="22" dur="500" fill="hold"/>
                                        <p:tgtEl>
                                          <p:spTgt spid="448516"/>
                                        </p:tgtEl>
                                        <p:attrNameLst>
                                          <p:attrName>ppt_x</p:attrName>
                                        </p:attrNameLst>
                                      </p:cBhvr>
                                      <p:tavLst>
                                        <p:tav tm="0">
                                          <p:val>
                                            <p:strVal val="1+#ppt_w/2"/>
                                          </p:val>
                                        </p:tav>
                                        <p:tav tm="100000">
                                          <p:val>
                                            <p:strVal val="#ppt_x"/>
                                          </p:val>
                                        </p:tav>
                                      </p:tavLst>
                                    </p:anim>
                                    <p:anim calcmode="lin" valueType="num">
                                      <p:cBhvr additive="base">
                                        <p:cTn id="23" dur="500" fill="hold"/>
                                        <p:tgtEl>
                                          <p:spTgt spid="448516"/>
                                        </p:tgtEl>
                                        <p:attrNameLst>
                                          <p:attrName>ppt_y</p:attrName>
                                        </p:attrNameLst>
                                      </p:cBhvr>
                                      <p:tavLst>
                                        <p:tav tm="0">
                                          <p:val>
                                            <p:strVal val="#ppt_y"/>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2" fill="hold" grpId="0" nodeType="clickEffect">
                                  <p:stCondLst>
                                    <p:cond delay="0"/>
                                  </p:stCondLst>
                                  <p:childTnLst>
                                    <p:set>
                                      <p:cBhvr>
                                        <p:cTn id="27" dur="1" fill="hold">
                                          <p:stCondLst>
                                            <p:cond delay="0"/>
                                          </p:stCondLst>
                                        </p:cTn>
                                        <p:tgtEl>
                                          <p:spTgt spid="448517"/>
                                        </p:tgtEl>
                                        <p:attrNameLst>
                                          <p:attrName>style.visibility</p:attrName>
                                        </p:attrNameLst>
                                      </p:cBhvr>
                                      <p:to>
                                        <p:strVal val="visible"/>
                                      </p:to>
                                    </p:set>
                                    <p:anim calcmode="lin" valueType="num">
                                      <p:cBhvr additive="base">
                                        <p:cTn id="28" dur="500" fill="hold"/>
                                        <p:tgtEl>
                                          <p:spTgt spid="448517"/>
                                        </p:tgtEl>
                                        <p:attrNameLst>
                                          <p:attrName>ppt_x</p:attrName>
                                        </p:attrNameLst>
                                      </p:cBhvr>
                                      <p:tavLst>
                                        <p:tav tm="0">
                                          <p:val>
                                            <p:strVal val="1+#ppt_w/2"/>
                                          </p:val>
                                        </p:tav>
                                        <p:tav tm="100000">
                                          <p:val>
                                            <p:strVal val="#ppt_x"/>
                                          </p:val>
                                        </p:tav>
                                      </p:tavLst>
                                    </p:anim>
                                    <p:anim calcmode="lin" valueType="num">
                                      <p:cBhvr additive="base">
                                        <p:cTn id="29" dur="500" fill="hold"/>
                                        <p:tgtEl>
                                          <p:spTgt spid="448517"/>
                                        </p:tgtEl>
                                        <p:attrNameLst>
                                          <p:attrName>ppt_y</p:attrName>
                                        </p:attrNameLst>
                                      </p:cBhvr>
                                      <p:tavLst>
                                        <p:tav tm="0">
                                          <p:val>
                                            <p:strVal val="#ppt_y"/>
                                          </p:val>
                                        </p:tav>
                                        <p:tav tm="100000">
                                          <p:val>
                                            <p:strVal val="#ppt_y"/>
                                          </p:val>
                                        </p:tav>
                                      </p:tavLst>
                                    </p:anim>
                                  </p:childTnLst>
                                </p:cTn>
                              </p:par>
                            </p:childTnLst>
                          </p:cTn>
                        </p:par>
                        <p:par>
                          <p:cTn id="30" fill="hold" nodeType="afterGroup">
                            <p:stCondLst>
                              <p:cond delay="500"/>
                            </p:stCondLst>
                            <p:childTnLst>
                              <p:par>
                                <p:cTn id="31" presetID="2" presetClass="entr" presetSubtype="8" fill="hold" nodeType="afterEffect">
                                  <p:stCondLst>
                                    <p:cond delay="0"/>
                                  </p:stCondLst>
                                  <p:childTnLst>
                                    <p:set>
                                      <p:cBhvr>
                                        <p:cTn id="32" dur="1" fill="hold">
                                          <p:stCondLst>
                                            <p:cond delay="0"/>
                                          </p:stCondLst>
                                        </p:cTn>
                                        <p:tgtEl>
                                          <p:spTgt spid="448518"/>
                                        </p:tgtEl>
                                        <p:attrNameLst>
                                          <p:attrName>style.visibility</p:attrName>
                                        </p:attrNameLst>
                                      </p:cBhvr>
                                      <p:to>
                                        <p:strVal val="visible"/>
                                      </p:to>
                                    </p:set>
                                    <p:anim calcmode="lin" valueType="num">
                                      <p:cBhvr additive="base">
                                        <p:cTn id="33" dur="500" fill="hold"/>
                                        <p:tgtEl>
                                          <p:spTgt spid="448518"/>
                                        </p:tgtEl>
                                        <p:attrNameLst>
                                          <p:attrName>ppt_x</p:attrName>
                                        </p:attrNameLst>
                                      </p:cBhvr>
                                      <p:tavLst>
                                        <p:tav tm="0">
                                          <p:val>
                                            <p:strVal val="0-#ppt_w/2"/>
                                          </p:val>
                                        </p:tav>
                                        <p:tav tm="100000">
                                          <p:val>
                                            <p:strVal val="#ppt_x"/>
                                          </p:val>
                                        </p:tav>
                                      </p:tavLst>
                                    </p:anim>
                                    <p:anim calcmode="lin" valueType="num">
                                      <p:cBhvr additive="base">
                                        <p:cTn id="34" dur="500" fill="hold"/>
                                        <p:tgtEl>
                                          <p:spTgt spid="4485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8515" grpId="0" build="p" autoUpdateAnimBg="0"/>
      <p:bldP spid="448517"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a:xfrm>
            <a:off x="793750" y="381000"/>
            <a:ext cx="7585075" cy="762000"/>
          </a:xfrm>
        </p:spPr>
        <p:txBody>
          <a:bodyPr/>
          <a:lstStyle/>
          <a:p>
            <a:pPr algn="r" eaLnBrk="1" fontAlgn="auto" hangingPunct="1">
              <a:spcAft>
                <a:spcPts val="0"/>
              </a:spcAft>
              <a:defRPr/>
            </a:pPr>
            <a:r>
              <a:rPr lang="en-US" sz="3600" smtClean="0">
                <a:latin typeface="Arial Black" pitchFamily="34" charset="0"/>
              </a:rPr>
              <a:t>Research Methods</a:t>
            </a:r>
          </a:p>
        </p:txBody>
      </p:sp>
      <p:graphicFrame>
        <p:nvGraphicFramePr>
          <p:cNvPr id="450563" name="Object 3"/>
          <p:cNvGraphicFramePr>
            <a:graphicFrameLocks noGrp="1" noChangeAspect="1"/>
          </p:cNvGraphicFramePr>
          <p:nvPr>
            <p:ph type="clipArt" sz="half" idx="1"/>
          </p:nvPr>
        </p:nvGraphicFramePr>
        <p:xfrm>
          <a:off x="685800" y="4046538"/>
          <a:ext cx="1752600" cy="1182687"/>
        </p:xfrm>
        <a:graphic>
          <a:graphicData uri="http://schemas.openxmlformats.org/presentationml/2006/ole">
            <mc:AlternateContent xmlns:mc="http://schemas.openxmlformats.org/markup-compatibility/2006">
              <mc:Choice xmlns:v="urn:schemas-microsoft-com:vml" Requires="v">
                <p:oleObj spid="_x0000_s64523" name="Clip" r:id="rId4" imgW="4858428" imgH="3277057" progId="MS_ClipArt_Gallery.5">
                  <p:embed/>
                </p:oleObj>
              </mc:Choice>
              <mc:Fallback>
                <p:oleObj name="Clip" r:id="rId4" imgW="4858428" imgH="3277057" progId="MS_ClipArt_Gallery.5">
                  <p:embed/>
                  <p:pic>
                    <p:nvPicPr>
                      <p:cNvPr id="0" name="Object 3"/>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 y="4046538"/>
                        <a:ext cx="1752600" cy="1182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50564" name="Rectangle 4"/>
          <p:cNvSpPr>
            <a:spLocks noGrp="1" noChangeArrowheads="1"/>
          </p:cNvSpPr>
          <p:nvPr>
            <p:ph type="body" sz="half" idx="2"/>
          </p:nvPr>
        </p:nvSpPr>
        <p:spPr>
          <a:xfrm>
            <a:off x="2667000" y="1143000"/>
            <a:ext cx="6477000" cy="5105400"/>
          </a:xfrm>
        </p:spPr>
        <p:txBody>
          <a:bodyPr/>
          <a:lstStyle/>
          <a:p>
            <a:pPr eaLnBrk="1" hangingPunct="1"/>
            <a:r>
              <a:rPr lang="en-US" sz="3600" b="1" smtClean="0">
                <a:solidFill>
                  <a:schemeClr val="accent2"/>
                </a:solidFill>
                <a:latin typeface="Arial Black" pitchFamily="34" charset="0"/>
              </a:rPr>
              <a:t>3.Survey research</a:t>
            </a:r>
          </a:p>
          <a:p>
            <a:pPr lvl="1" eaLnBrk="1" hangingPunct="1">
              <a:buFontTx/>
              <a:buNone/>
            </a:pPr>
            <a:r>
              <a:rPr lang="en-US" sz="3600" smtClean="0">
                <a:latin typeface="Arial Black" pitchFamily="34" charset="0"/>
              </a:rPr>
              <a:t>	A sample of people are asked a series of questions about their behavior, thoughts, and attitudes in order to represent a larger population.</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nodeType="afterEffect">
                                  <p:stCondLst>
                                    <p:cond delay="0"/>
                                  </p:stCondLst>
                                  <p:childTnLst>
                                    <p:set>
                                      <p:cBhvr>
                                        <p:cTn id="6" dur="1" fill="hold">
                                          <p:stCondLst>
                                            <p:cond delay="0"/>
                                          </p:stCondLst>
                                        </p:cTn>
                                        <p:tgtEl>
                                          <p:spTgt spid="450563"/>
                                        </p:tgtEl>
                                        <p:attrNameLst>
                                          <p:attrName>style.visibility</p:attrName>
                                        </p:attrNameLst>
                                      </p:cBhvr>
                                      <p:to>
                                        <p:strVal val="visible"/>
                                      </p:to>
                                    </p:set>
                                    <p:animEffect transition="in" filter="randombar(horizontal)">
                                      <p:cBhvr>
                                        <p:cTn id="7" dur="500"/>
                                        <p:tgtEl>
                                          <p:spTgt spid="45056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450564">
                                            <p:txEl>
                                              <p:pRg st="0" end="0"/>
                                            </p:txEl>
                                          </p:spTgt>
                                        </p:tgtEl>
                                        <p:attrNameLst>
                                          <p:attrName>style.visibility</p:attrName>
                                        </p:attrNameLst>
                                      </p:cBhvr>
                                      <p:to>
                                        <p:strVal val="visible"/>
                                      </p:to>
                                    </p:set>
                                    <p:anim calcmode="lin" valueType="num">
                                      <p:cBhvr additive="base">
                                        <p:cTn id="12" dur="500" fill="hold"/>
                                        <p:tgtEl>
                                          <p:spTgt spid="450564">
                                            <p:txEl>
                                              <p:pRg st="0" end="0"/>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450564">
                                            <p:txEl>
                                              <p:pRg st="0" end="0"/>
                                            </p:txEl>
                                          </p:spTgt>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450564">
                                            <p:txEl>
                                              <p:pRg st="1" end="1"/>
                                            </p:txEl>
                                          </p:spTgt>
                                        </p:tgtEl>
                                        <p:attrNameLst>
                                          <p:attrName>style.visibility</p:attrName>
                                        </p:attrNameLst>
                                      </p:cBhvr>
                                      <p:to>
                                        <p:strVal val="visible"/>
                                      </p:to>
                                    </p:set>
                                    <p:anim calcmode="lin" valueType="num">
                                      <p:cBhvr additive="base">
                                        <p:cTn id="16" dur="500" fill="hold"/>
                                        <p:tgtEl>
                                          <p:spTgt spid="450564">
                                            <p:txEl>
                                              <p:pRg st="1" end="1"/>
                                            </p:txEl>
                                          </p:spTgt>
                                        </p:tgtEl>
                                        <p:attrNameLst>
                                          <p:attrName>ppt_x</p:attrName>
                                        </p:attrNameLst>
                                      </p:cBhvr>
                                      <p:tavLst>
                                        <p:tav tm="0">
                                          <p:val>
                                            <p:strVal val="1+#ppt_w/2"/>
                                          </p:val>
                                        </p:tav>
                                        <p:tav tm="100000">
                                          <p:val>
                                            <p:strVal val="#ppt_x"/>
                                          </p:val>
                                        </p:tav>
                                      </p:tavLst>
                                    </p:anim>
                                    <p:anim calcmode="lin" valueType="num">
                                      <p:cBhvr additive="base">
                                        <p:cTn id="17" dur="500" fill="hold"/>
                                        <p:tgtEl>
                                          <p:spTgt spid="450564">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64"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1066800" y="304800"/>
            <a:ext cx="7793038" cy="1462088"/>
          </a:xfrm>
        </p:spPr>
        <p:txBody>
          <a:bodyPr/>
          <a:lstStyle/>
          <a:p>
            <a:pPr algn="r" eaLnBrk="1" fontAlgn="auto" hangingPunct="1">
              <a:spcAft>
                <a:spcPts val="0"/>
              </a:spcAft>
              <a:defRPr/>
            </a:pPr>
            <a:r>
              <a:rPr lang="en-US" sz="3600" smtClean="0">
                <a:latin typeface="Arial Black" pitchFamily="34" charset="0"/>
              </a:rPr>
              <a:t>Research Methods</a:t>
            </a:r>
          </a:p>
        </p:txBody>
      </p:sp>
      <p:sp>
        <p:nvSpPr>
          <p:cNvPr id="452611" name="Rectangle 3"/>
          <p:cNvSpPr>
            <a:spLocks noGrp="1" noChangeArrowheads="1"/>
          </p:cNvSpPr>
          <p:nvPr>
            <p:ph type="body" sz="half" idx="1"/>
          </p:nvPr>
        </p:nvSpPr>
        <p:spPr>
          <a:xfrm>
            <a:off x="381000" y="1447800"/>
            <a:ext cx="5257800" cy="4535488"/>
          </a:xfrm>
        </p:spPr>
        <p:txBody>
          <a:bodyPr/>
          <a:lstStyle/>
          <a:p>
            <a:pPr eaLnBrk="1" hangingPunct="1"/>
            <a:r>
              <a:rPr lang="en-US" sz="3600" b="1" smtClean="0">
                <a:solidFill>
                  <a:schemeClr val="accent2"/>
                </a:solidFill>
                <a:latin typeface="Arial Black" pitchFamily="34" charset="0"/>
              </a:rPr>
              <a:t>      4. Case study</a:t>
            </a:r>
          </a:p>
          <a:p>
            <a:pPr lvl="1" eaLnBrk="1" hangingPunct="1">
              <a:buFontTx/>
              <a:buNone/>
            </a:pPr>
            <a:r>
              <a:rPr lang="en-US" sz="3600" smtClean="0">
                <a:latin typeface="Arial Black" pitchFamily="34" charset="0"/>
              </a:rPr>
              <a:t>	An in-depth, intensive investigation of an individual or small group of people</a:t>
            </a:r>
          </a:p>
          <a:p>
            <a:pPr eaLnBrk="1" hangingPunct="1"/>
            <a:endParaRPr lang="en-US" sz="3600" smtClean="0">
              <a:latin typeface="Arial Black" pitchFamily="34" charset="0"/>
            </a:endParaRPr>
          </a:p>
        </p:txBody>
      </p:sp>
      <p:pic>
        <p:nvPicPr>
          <p:cNvPr id="452612" name="Picture 4" descr="bd05545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10200" y="2286000"/>
            <a:ext cx="3338513"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452612"/>
                                        </p:tgtEl>
                                        <p:attrNameLst>
                                          <p:attrName>style.visibility</p:attrName>
                                        </p:attrNameLst>
                                      </p:cBhvr>
                                      <p:to>
                                        <p:strVal val="visible"/>
                                      </p:to>
                                    </p:set>
                                    <p:animEffect transition="in" filter="checkerboard(across)">
                                      <p:cBhvr>
                                        <p:cTn id="7" dur="500"/>
                                        <p:tgtEl>
                                          <p:spTgt spid="4526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52611">
                                            <p:txEl>
                                              <p:pRg st="0" end="0"/>
                                            </p:txEl>
                                          </p:spTgt>
                                        </p:tgtEl>
                                        <p:attrNameLst>
                                          <p:attrName>style.visibility</p:attrName>
                                        </p:attrNameLst>
                                      </p:cBhvr>
                                      <p:to>
                                        <p:strVal val="visible"/>
                                      </p:to>
                                    </p:set>
                                    <p:anim calcmode="lin" valueType="num">
                                      <p:cBhvr additive="base">
                                        <p:cTn id="12" dur="500" fill="hold"/>
                                        <p:tgtEl>
                                          <p:spTgt spid="452611">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52611">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452611">
                                            <p:txEl>
                                              <p:pRg st="1" end="1"/>
                                            </p:txEl>
                                          </p:spTgt>
                                        </p:tgtEl>
                                        <p:attrNameLst>
                                          <p:attrName>style.visibility</p:attrName>
                                        </p:attrNameLst>
                                      </p:cBhvr>
                                      <p:to>
                                        <p:strVal val="visible"/>
                                      </p:to>
                                    </p:set>
                                    <p:anim calcmode="lin" valueType="num">
                                      <p:cBhvr additive="base">
                                        <p:cTn id="16" dur="500" fill="hold"/>
                                        <p:tgtEl>
                                          <p:spTgt spid="452611">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45261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2611"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54659" name="Rectangle 3"/>
          <p:cNvSpPr>
            <a:spLocks noGrp="1" noChangeArrowheads="1"/>
          </p:cNvSpPr>
          <p:nvPr>
            <p:ph idx="1"/>
          </p:nvPr>
        </p:nvSpPr>
        <p:spPr/>
        <p:txBody>
          <a:bodyPr/>
          <a:lstStyle/>
          <a:p>
            <a:endParaRPr lang="en-US" sz="4000" smtClean="0">
              <a:latin typeface="Arial Black" pitchFamily="34" charset="0"/>
            </a:endParaRPr>
          </a:p>
          <a:p>
            <a:endParaRPr lang="en-US" sz="4000" smtClean="0">
              <a:latin typeface="Arial Black" pitchFamily="34" charset="0"/>
            </a:endParaRPr>
          </a:p>
        </p:txBody>
      </p:sp>
      <p:sp>
        <p:nvSpPr>
          <p:cNvPr id="53250" name="Rectangle 2"/>
          <p:cNvSpPr>
            <a:spLocks noGrp="1" noChangeArrowheads="1"/>
          </p:cNvSpPr>
          <p:nvPr>
            <p:ph type="title"/>
          </p:nvPr>
        </p:nvSpPr>
        <p:spPr/>
        <p:txBody>
          <a:bodyPr/>
          <a:lstStyle/>
          <a:p>
            <a:pPr algn="r" fontAlgn="auto">
              <a:spcAft>
                <a:spcPts val="0"/>
              </a:spcAft>
              <a:defRPr/>
            </a:pPr>
            <a:r>
              <a:rPr lang="en-US" sz="3600" smtClean="0">
                <a:latin typeface="Arial Black" pitchFamily="34" charset="0"/>
              </a:rPr>
              <a:t>Research Methods</a:t>
            </a:r>
          </a:p>
        </p:txBody>
      </p:sp>
      <p:sp>
        <p:nvSpPr>
          <p:cNvPr id="454660" name="Rectangle 4"/>
          <p:cNvSpPr>
            <a:spLocks noGrp="1" noChangeArrowheads="1"/>
          </p:cNvSpPr>
          <p:nvPr>
            <p:ph sz="half" idx="4294967295"/>
          </p:nvPr>
        </p:nvSpPr>
        <p:spPr>
          <a:xfrm>
            <a:off x="0" y="990600"/>
            <a:ext cx="9144000" cy="5486400"/>
          </a:xfrm>
        </p:spPr>
        <p:txBody>
          <a:bodyPr/>
          <a:lstStyle/>
          <a:p>
            <a:r>
              <a:rPr lang="en-US" sz="4000" b="1" smtClean="0">
                <a:solidFill>
                  <a:schemeClr val="accent2"/>
                </a:solidFill>
                <a:latin typeface="Arial Black" pitchFamily="34" charset="0"/>
              </a:rPr>
              <a:t>5.Correlational research</a:t>
            </a:r>
          </a:p>
          <a:p>
            <a:pPr lvl="1"/>
            <a:r>
              <a:rPr lang="en-US" sz="4000" smtClean="0">
                <a:solidFill>
                  <a:srgbClr val="9900CC"/>
                </a:solidFill>
                <a:latin typeface="Arial Black" pitchFamily="34" charset="0"/>
              </a:rPr>
              <a:t>The relationship between two sets of variables is examined to determine whether they are associated, or “correlated”</a:t>
            </a:r>
            <a:endParaRPr lang="en-US" sz="4000" smtClean="0">
              <a:latin typeface="Arial Black"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nodePh="1">
                                  <p:stCondLst>
                                    <p:cond delay="0"/>
                                  </p:stCondLst>
                                  <p:endCondLst>
                                    <p:cond evt="begin" delay="0">
                                      <p:tn val="5"/>
                                    </p:cond>
                                  </p:endCondLst>
                                  <p:childTnLst>
                                    <p:set>
                                      <p:cBhvr>
                                        <p:cTn id="6" dur="1" fill="hold">
                                          <p:stCondLst>
                                            <p:cond delay="0"/>
                                          </p:stCondLst>
                                        </p:cTn>
                                        <p:tgtEl>
                                          <p:spTgt spid="454659">
                                            <p:txEl>
                                              <p:pRg st="0" end="0"/>
                                            </p:txEl>
                                          </p:spTgt>
                                        </p:tgtEl>
                                        <p:attrNameLst>
                                          <p:attrName>style.visibility</p:attrName>
                                        </p:attrNameLst>
                                      </p:cBhvr>
                                      <p:to>
                                        <p:strVal val="visible"/>
                                      </p:to>
                                    </p:set>
                                    <p:anim calcmode="lin" valueType="num">
                                      <p:cBhvr additive="base">
                                        <p:cTn id="7" dur="500" fill="hold"/>
                                        <p:tgtEl>
                                          <p:spTgt spid="45465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454659">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54660">
                                            <p:txEl>
                                              <p:pRg st="0" end="0"/>
                                            </p:txEl>
                                          </p:spTgt>
                                        </p:tgtEl>
                                        <p:attrNameLst>
                                          <p:attrName>style.visibility</p:attrName>
                                        </p:attrNameLst>
                                      </p:cBhvr>
                                      <p:to>
                                        <p:strVal val="visible"/>
                                      </p:to>
                                    </p:set>
                                    <p:anim calcmode="lin" valueType="num">
                                      <p:cBhvr additive="base">
                                        <p:cTn id="12" dur="500" fill="hold"/>
                                        <p:tgtEl>
                                          <p:spTgt spid="454660">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54660">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454660">
                                            <p:txEl>
                                              <p:pRg st="1" end="1"/>
                                            </p:txEl>
                                          </p:spTgt>
                                        </p:tgtEl>
                                        <p:attrNameLst>
                                          <p:attrName>style.visibility</p:attrName>
                                        </p:attrNameLst>
                                      </p:cBhvr>
                                      <p:to>
                                        <p:strVal val="visible"/>
                                      </p:to>
                                    </p:set>
                                    <p:anim calcmode="lin" valueType="num">
                                      <p:cBhvr additive="base">
                                        <p:cTn id="16" dur="500" fill="hold"/>
                                        <p:tgtEl>
                                          <p:spTgt spid="454660">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45466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4659" grpId="0" build="p" autoUpdateAnimBg="0"/>
      <p:bldP spid="454660" grpId="0" build="p" autoUpdateAnimBg="0" advAuto="0"/>
    </p:bldLst>
  </p:timing>
</p:sld>
</file>

<file path=ppt/slides/slide3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44067" name="Rectangle 3"/>
          <p:cNvSpPr>
            <a:spLocks noGrp="1" noChangeArrowheads="1"/>
          </p:cNvSpPr>
          <p:nvPr>
            <p:ph idx="1"/>
          </p:nvPr>
        </p:nvSpPr>
        <p:spPr/>
        <p:txBody>
          <a:bodyPr/>
          <a:lstStyle/>
          <a:p>
            <a:pPr eaLnBrk="1" hangingPunct="1">
              <a:lnSpc>
                <a:spcPct val="80000"/>
              </a:lnSpc>
            </a:pPr>
            <a:r>
              <a:rPr lang="th-TH" sz="4400" smtClean="0">
                <a:latin typeface="Arial Black" pitchFamily="34" charset="0"/>
              </a:rPr>
              <a:t>A study in which the investigator manipulates at least one variable (independent variable)  while measuring at least one other variable (dependent variable)</a:t>
            </a:r>
            <a:r>
              <a:rPr lang="th-TH" sz="2100" smtClean="0">
                <a:latin typeface="Arial Black" pitchFamily="34" charset="0"/>
              </a:rPr>
              <a:t>  </a:t>
            </a:r>
          </a:p>
        </p:txBody>
      </p:sp>
      <p:sp>
        <p:nvSpPr>
          <p:cNvPr id="344066" name="Rectangle 2"/>
          <p:cNvSpPr>
            <a:spLocks noGrp="1" noChangeArrowheads="1"/>
          </p:cNvSpPr>
          <p:nvPr>
            <p:ph type="title"/>
          </p:nvPr>
        </p:nvSpPr>
        <p:spPr/>
        <p:txBody>
          <a:bodyPr/>
          <a:lstStyle/>
          <a:p>
            <a:pPr eaLnBrk="1" fontAlgn="auto" hangingPunct="1">
              <a:spcAft>
                <a:spcPts val="0"/>
              </a:spcAft>
              <a:defRPr/>
            </a:pPr>
            <a:r>
              <a:rPr lang="th-TH" sz="4000" smtClean="0">
                <a:solidFill>
                  <a:schemeClr val="accent2"/>
                </a:solidFill>
                <a:latin typeface="Arial Black" pitchFamily="34" charset="0"/>
              </a:rPr>
              <a:t>6.  Experimental Res</a:t>
            </a:r>
            <a:r>
              <a:rPr lang="en-US" sz="4000" smtClean="0">
                <a:solidFill>
                  <a:schemeClr val="accent2"/>
                </a:solidFill>
                <a:latin typeface="Arial Black" pitchFamily="34" charset="0"/>
              </a:rPr>
              <a:t>e</a:t>
            </a:r>
            <a:r>
              <a:rPr lang="en-US" sz="4000" smtClean="0">
                <a:solidFill>
                  <a:schemeClr val="accent2"/>
                </a:solidFill>
                <a:latin typeface="Arial Black" pitchFamily="34" charset="0"/>
                <a:cs typeface="Angsana New" pitchFamily="18" charset="-34"/>
              </a:rPr>
              <a:t>a</a:t>
            </a:r>
            <a:r>
              <a:rPr lang="en-US" sz="4000" smtClean="0">
                <a:solidFill>
                  <a:schemeClr val="accent2"/>
                </a:solidFill>
                <a:latin typeface="Arial Black" pitchFamily="34" charset="0"/>
              </a:rPr>
              <a:t>r</a:t>
            </a:r>
            <a:r>
              <a:rPr lang="th-TH" sz="4000" smtClean="0">
                <a:solidFill>
                  <a:schemeClr val="accent2"/>
                </a:solidFill>
                <a:latin typeface="Arial Black" pitchFamily="34" charset="0"/>
              </a:rPr>
              <a:t>ch</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344066"/>
                                        </p:tgtEl>
                                        <p:attrNameLst>
                                          <p:attrName>style.visibility</p:attrName>
                                        </p:attrNameLst>
                                      </p:cBhvr>
                                      <p:to>
                                        <p:strVal val="visible"/>
                                      </p:to>
                                    </p:set>
                                    <p:anim calcmode="lin" valueType="num">
                                      <p:cBhvr additive="base">
                                        <p:cTn id="7" dur="500" fill="hold"/>
                                        <p:tgtEl>
                                          <p:spTgt spid="344066"/>
                                        </p:tgtEl>
                                        <p:attrNameLst>
                                          <p:attrName>ppt_x</p:attrName>
                                        </p:attrNameLst>
                                      </p:cBhvr>
                                      <p:tavLst>
                                        <p:tav tm="0">
                                          <p:val>
                                            <p:strVal val="#ppt_x"/>
                                          </p:val>
                                        </p:tav>
                                        <p:tav tm="100000">
                                          <p:val>
                                            <p:strVal val="#ppt_x"/>
                                          </p:val>
                                        </p:tav>
                                      </p:tavLst>
                                    </p:anim>
                                    <p:anim calcmode="lin" valueType="num">
                                      <p:cBhvr additive="base">
                                        <p:cTn id="8" dur="500" fill="hold"/>
                                        <p:tgtEl>
                                          <p:spTgt spid="34406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4067">
                                            <p:txEl>
                                              <p:pRg st="0" end="0"/>
                                            </p:txEl>
                                          </p:spTgt>
                                        </p:tgtEl>
                                        <p:attrNameLst>
                                          <p:attrName>style.visibility</p:attrName>
                                        </p:attrNameLst>
                                      </p:cBhvr>
                                      <p:to>
                                        <p:strVal val="visible"/>
                                      </p:to>
                                    </p:set>
                                    <p:anim calcmode="lin" valueType="num">
                                      <p:cBhvr additive="base">
                                        <p:cTn id="13" dur="500" fill="hold"/>
                                        <p:tgtEl>
                                          <p:spTgt spid="34406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4406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4067"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45091" name="Rectangle 3"/>
          <p:cNvSpPr>
            <a:spLocks noGrp="1" noChangeArrowheads="1"/>
          </p:cNvSpPr>
          <p:nvPr>
            <p:ph idx="4294967295"/>
          </p:nvPr>
        </p:nvSpPr>
        <p:spPr/>
        <p:txBody>
          <a:bodyPr/>
          <a:lstStyle/>
          <a:p>
            <a:pPr eaLnBrk="1" hangingPunct="1"/>
            <a:r>
              <a:rPr lang="th-TH" sz="4000" smtClean="0">
                <a:latin typeface="Arial Black" pitchFamily="34" charset="0"/>
              </a:rPr>
              <a:t/>
            </a:r>
            <a:br>
              <a:rPr lang="th-TH" sz="4000" smtClean="0">
                <a:latin typeface="Arial Black" pitchFamily="34" charset="0"/>
              </a:rPr>
            </a:br>
            <a:r>
              <a:rPr lang="en-US" sz="4000" smtClean="0">
                <a:latin typeface="Arial Black" pitchFamily="34" charset="0"/>
                <a:cs typeface="Cordia New" pitchFamily="34" charset="-34"/>
              </a:rPr>
              <a:t>Hypothesis</a:t>
            </a:r>
          </a:p>
          <a:p>
            <a:pPr eaLnBrk="1" hangingPunct="1"/>
            <a:r>
              <a:rPr lang="th-TH" sz="4000" smtClean="0">
                <a:latin typeface="Arial Black" pitchFamily="34" charset="0"/>
              </a:rPr>
              <a:t> </a:t>
            </a:r>
            <a:r>
              <a:rPr lang="th-TH" sz="3200" b="1" smtClean="0">
                <a:solidFill>
                  <a:srgbClr val="3366CC"/>
                </a:solidFill>
                <a:latin typeface="Arial" pitchFamily="34" charset="0"/>
              </a:rPr>
              <a:t>People study better while listening to music</a:t>
            </a:r>
            <a:r>
              <a:rPr lang="th-TH" sz="4000" smtClean="0">
                <a:latin typeface="Arial Black" pitchFamily="34" charset="0"/>
              </a:rPr>
              <a:t> </a:t>
            </a:r>
            <a:r>
              <a:rPr lang="th-TH" sz="3500" smtClean="0">
                <a:latin typeface="Arial Black" pitchFamily="34" charset="0"/>
              </a:rPr>
              <a:t/>
            </a:r>
            <a:br>
              <a:rPr lang="th-TH" sz="3500" smtClean="0">
                <a:latin typeface="Arial Black" pitchFamily="34" charset="0"/>
              </a:rPr>
            </a:br>
            <a:endParaRPr lang="th-TH" sz="3500" smtClean="0">
              <a:latin typeface="Arial Black" pitchFamily="34" charset="0"/>
            </a:endParaRPr>
          </a:p>
        </p:txBody>
      </p:sp>
      <p:sp>
        <p:nvSpPr>
          <p:cNvPr id="345090" name="Rectangle 2"/>
          <p:cNvSpPr>
            <a:spLocks noGrp="1" noChangeArrowheads="1"/>
          </p:cNvSpPr>
          <p:nvPr>
            <p:ph type="title" idx="4294967295"/>
          </p:nvPr>
        </p:nvSpPr>
        <p:spPr>
          <a:xfrm>
            <a:off x="430212" y="244475"/>
            <a:ext cx="8229601" cy="1143001"/>
          </a:xfrm>
        </p:spPr>
        <p:txBody>
          <a:bodyPr rtlCol="0">
            <a:normAutofit fontScale="90000"/>
          </a:bodyPr>
          <a:lstStyle/>
          <a:p>
            <a:pPr eaLnBrk="1" fontAlgn="auto" hangingPunct="1">
              <a:spcAft>
                <a:spcPts val="0"/>
              </a:spcAft>
              <a:defRPr/>
            </a:pPr>
            <a:r>
              <a:rPr lang="th-TH" sz="3800" u="sng" smtClean="0">
                <a:solidFill>
                  <a:schemeClr val="accent2"/>
                </a:solidFill>
                <a:latin typeface="Arial Black" pitchFamily="34" charset="0"/>
              </a:rPr>
              <a:t>Name the independent and dependent variable</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5091">
                                            <p:txEl>
                                              <p:pRg st="0" end="0"/>
                                            </p:txEl>
                                          </p:spTgt>
                                        </p:tgtEl>
                                        <p:attrNameLst>
                                          <p:attrName>style.visibility</p:attrName>
                                        </p:attrNameLst>
                                      </p:cBhvr>
                                      <p:to>
                                        <p:strVal val="visible"/>
                                      </p:to>
                                    </p:set>
                                    <p:anim calcmode="lin" valueType="num">
                                      <p:cBhvr additive="base">
                                        <p:cTn id="7" dur="500" fill="hold"/>
                                        <p:tgtEl>
                                          <p:spTgt spid="34509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4509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5091">
                                            <p:txEl>
                                              <p:pRg st="1" end="1"/>
                                            </p:txEl>
                                          </p:spTgt>
                                        </p:tgtEl>
                                        <p:attrNameLst>
                                          <p:attrName>style.visibility</p:attrName>
                                        </p:attrNameLst>
                                      </p:cBhvr>
                                      <p:to>
                                        <p:strVal val="visible"/>
                                      </p:to>
                                    </p:set>
                                    <p:anim calcmode="lin" valueType="num">
                                      <p:cBhvr additive="base">
                                        <p:cTn id="13" dur="500" fill="hold"/>
                                        <p:tgtEl>
                                          <p:spTgt spid="34509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45091">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5091"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2706" name="Picture 1028" descr="01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8225" y="0"/>
            <a:ext cx="7065963"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49187" name="Rectangle 3"/>
          <p:cNvSpPr>
            <a:spLocks noGrp="1" noChangeArrowheads="1"/>
          </p:cNvSpPr>
          <p:nvPr>
            <p:ph idx="1"/>
          </p:nvPr>
        </p:nvSpPr>
        <p:spPr/>
        <p:txBody>
          <a:bodyPr/>
          <a:lstStyle/>
          <a:p>
            <a:pPr eaLnBrk="1" hangingPunct="1">
              <a:lnSpc>
                <a:spcPct val="90000"/>
              </a:lnSpc>
            </a:pPr>
            <a:r>
              <a:rPr lang="th-TH" sz="3800" smtClean="0">
                <a:latin typeface="Arial Black" pitchFamily="34" charset="0"/>
              </a:rPr>
              <a:t>1.  </a:t>
            </a:r>
            <a:r>
              <a:rPr lang="th-TH" sz="3800" smtClean="0">
                <a:solidFill>
                  <a:srgbClr val="CC0099"/>
                </a:solidFill>
                <a:latin typeface="Arial Black" pitchFamily="34" charset="0"/>
              </a:rPr>
              <a:t>Experimental group</a:t>
            </a:r>
            <a:r>
              <a:rPr lang="th-TH" sz="3800" smtClean="0">
                <a:latin typeface="Arial Black" pitchFamily="34" charset="0"/>
              </a:rPr>
              <a:t> </a:t>
            </a:r>
            <a:br>
              <a:rPr lang="th-TH" sz="3800" smtClean="0">
                <a:latin typeface="Arial Black" pitchFamily="34" charset="0"/>
              </a:rPr>
            </a:br>
            <a:r>
              <a:rPr lang="th-TH" sz="3800" smtClean="0">
                <a:latin typeface="Arial Black" pitchFamily="34" charset="0"/>
              </a:rPr>
              <a:t/>
            </a:r>
            <a:br>
              <a:rPr lang="th-TH" sz="3800" smtClean="0">
                <a:latin typeface="Arial Black" pitchFamily="34" charset="0"/>
              </a:rPr>
            </a:br>
            <a:r>
              <a:rPr lang="th-TH" sz="3800" smtClean="0">
                <a:latin typeface="Arial Black" pitchFamily="34" charset="0"/>
              </a:rPr>
              <a:t>The set of individuals who receive the treatment that the experiment designed to test.</a:t>
            </a:r>
            <a:br>
              <a:rPr lang="th-TH" sz="3800" smtClean="0">
                <a:latin typeface="Arial Black" pitchFamily="34" charset="0"/>
              </a:rPr>
            </a:br>
            <a:endParaRPr lang="th-TH" sz="3800" smtClean="0">
              <a:latin typeface="Arial Black" pitchFamily="34" charset="0"/>
            </a:endParaRPr>
          </a:p>
        </p:txBody>
      </p:sp>
      <p:sp>
        <p:nvSpPr>
          <p:cNvPr id="349186" name="Rectangle 2"/>
          <p:cNvSpPr>
            <a:spLocks noGrp="1" noChangeArrowheads="1"/>
          </p:cNvSpPr>
          <p:nvPr>
            <p:ph type="title"/>
          </p:nvPr>
        </p:nvSpPr>
        <p:spPr>
          <a:xfrm>
            <a:off x="914400" y="533400"/>
            <a:ext cx="8001000" cy="2133600"/>
          </a:xfrm>
        </p:spPr>
        <p:txBody>
          <a:bodyPr/>
          <a:lstStyle/>
          <a:p>
            <a:pPr eaLnBrk="1" fontAlgn="auto" hangingPunct="1">
              <a:spcAft>
                <a:spcPts val="0"/>
              </a:spcAft>
              <a:defRPr/>
            </a:pPr>
            <a:r>
              <a:rPr lang="en-US" sz="4000" dirty="0">
                <a:solidFill>
                  <a:schemeClr val="accent2"/>
                </a:solidFill>
                <a:latin typeface="Arial Black" pitchFamily="34" charset="0"/>
              </a:rPr>
              <a:t>I</a:t>
            </a:r>
            <a:r>
              <a:rPr lang="th-TH" sz="4000" dirty="0" smtClean="0">
                <a:solidFill>
                  <a:schemeClr val="accent2"/>
                </a:solidFill>
                <a:latin typeface="Arial Black" pitchFamily="34" charset="0"/>
              </a:rPr>
              <a:t>mportant terminolog</a:t>
            </a:r>
            <a:r>
              <a:rPr lang="en-US" sz="4000" dirty="0" err="1" smtClean="0">
                <a:solidFill>
                  <a:schemeClr val="accent2"/>
                </a:solidFill>
                <a:latin typeface="Arial Black" pitchFamily="34" charset="0"/>
                <a:cs typeface="Angsana New" pitchFamily="18" charset="-34"/>
              </a:rPr>
              <a:t>ies</a:t>
            </a:r>
            <a:r>
              <a:rPr lang="th-TH" sz="4000" dirty="0" smtClean="0">
                <a:solidFill>
                  <a:schemeClr val="accent2"/>
                </a:solidFill>
                <a:latin typeface="Arial Black" pitchFamily="34" charset="0"/>
              </a:rPr>
              <a:t> </a:t>
            </a:r>
            <a:br>
              <a:rPr lang="th-TH" sz="4000" dirty="0" smtClean="0">
                <a:solidFill>
                  <a:schemeClr val="accent2"/>
                </a:solidFill>
                <a:latin typeface="Arial Black" pitchFamily="34" charset="0"/>
              </a:rPr>
            </a:br>
            <a:r>
              <a:rPr lang="th-TH" sz="3400" dirty="0" smtClean="0">
                <a:latin typeface="Arial Black" pitchFamily="34" charset="0"/>
              </a:rPr>
              <a:t/>
            </a:r>
            <a:br>
              <a:rPr lang="th-TH" sz="3400" dirty="0" smtClean="0">
                <a:latin typeface="Arial Black" pitchFamily="34" charset="0"/>
              </a:rPr>
            </a:br>
            <a:endParaRPr lang="th-TH" sz="3400" dirty="0" smtClean="0">
              <a:latin typeface="Arial Black" pitchFamily="34" charset="0"/>
              <a:cs typeface="Angsana New" pitchFamily="18" charset="-34"/>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349186"/>
                                        </p:tgtEl>
                                        <p:attrNameLst>
                                          <p:attrName>style.visibility</p:attrName>
                                        </p:attrNameLst>
                                      </p:cBhvr>
                                      <p:to>
                                        <p:strVal val="visible"/>
                                      </p:to>
                                    </p:set>
                                    <p:anim calcmode="lin" valueType="num">
                                      <p:cBhvr additive="base">
                                        <p:cTn id="7" dur="500" fill="hold"/>
                                        <p:tgtEl>
                                          <p:spTgt spid="349186"/>
                                        </p:tgtEl>
                                        <p:attrNameLst>
                                          <p:attrName>ppt_x</p:attrName>
                                        </p:attrNameLst>
                                      </p:cBhvr>
                                      <p:tavLst>
                                        <p:tav tm="0">
                                          <p:val>
                                            <p:strVal val="#ppt_x"/>
                                          </p:val>
                                        </p:tav>
                                        <p:tav tm="100000">
                                          <p:val>
                                            <p:strVal val="#ppt_x"/>
                                          </p:val>
                                        </p:tav>
                                      </p:tavLst>
                                    </p:anim>
                                    <p:anim calcmode="lin" valueType="num">
                                      <p:cBhvr additive="base">
                                        <p:cTn id="8" dur="500" fill="hold"/>
                                        <p:tgtEl>
                                          <p:spTgt spid="34918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9187">
                                            <p:txEl>
                                              <p:pRg st="0" end="0"/>
                                            </p:txEl>
                                          </p:spTgt>
                                        </p:tgtEl>
                                        <p:attrNameLst>
                                          <p:attrName>style.visibility</p:attrName>
                                        </p:attrNameLst>
                                      </p:cBhvr>
                                      <p:to>
                                        <p:strVal val="visible"/>
                                      </p:to>
                                    </p:set>
                                    <p:anim calcmode="lin" valueType="num">
                                      <p:cBhvr additive="base">
                                        <p:cTn id="13" dur="500" fill="hold"/>
                                        <p:tgtEl>
                                          <p:spTgt spid="34918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4918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9187"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730" name="Rectangle 3"/>
          <p:cNvSpPr>
            <a:spLocks noGrp="1" noChangeArrowheads="1"/>
          </p:cNvSpPr>
          <p:nvPr>
            <p:ph idx="1"/>
          </p:nvPr>
        </p:nvSpPr>
        <p:spPr/>
        <p:txBody>
          <a:bodyPr/>
          <a:lstStyle/>
          <a:p>
            <a:pPr eaLnBrk="1" hangingPunct="1">
              <a:lnSpc>
                <a:spcPct val="90000"/>
              </a:lnSpc>
            </a:pPr>
            <a:r>
              <a:rPr lang="th-TH" sz="4000" smtClean="0">
                <a:latin typeface="Arial Black" pitchFamily="34" charset="0"/>
              </a:rPr>
              <a:t>The set of individuals who are treated in the same way as the experimental group </a:t>
            </a:r>
            <a:r>
              <a:rPr lang="th-TH" sz="4000" smtClean="0">
                <a:solidFill>
                  <a:srgbClr val="CC0099"/>
                </a:solidFill>
                <a:latin typeface="Arial Black" pitchFamily="34" charset="0"/>
              </a:rPr>
              <a:t>except for the procedure that the experiment is designed to test</a:t>
            </a:r>
            <a:r>
              <a:rPr lang="th-TH" sz="4000" smtClean="0">
                <a:latin typeface="Arial Black" pitchFamily="34" charset="0"/>
              </a:rPr>
              <a:t>.</a:t>
            </a:r>
          </a:p>
        </p:txBody>
      </p:sp>
      <p:sp>
        <p:nvSpPr>
          <p:cNvPr id="62466" name="Rectangle 2"/>
          <p:cNvSpPr>
            <a:spLocks noGrp="1" noChangeArrowheads="1"/>
          </p:cNvSpPr>
          <p:nvPr>
            <p:ph type="title"/>
          </p:nvPr>
        </p:nvSpPr>
        <p:spPr/>
        <p:txBody>
          <a:bodyPr>
            <a:normAutofit fontScale="90000"/>
          </a:bodyPr>
          <a:lstStyle/>
          <a:p>
            <a:pPr eaLnBrk="1" fontAlgn="auto" hangingPunct="1">
              <a:spcAft>
                <a:spcPts val="0"/>
              </a:spcAft>
              <a:defRPr/>
            </a:pPr>
            <a:r>
              <a:rPr lang="th-TH" sz="4000" dirty="0" smtClean="0">
                <a:solidFill>
                  <a:schemeClr val="accent2"/>
                </a:solidFill>
                <a:latin typeface="Arial Black" pitchFamily="34" charset="0"/>
              </a:rPr>
              <a:t>2.  Control Group</a:t>
            </a:r>
            <a:r>
              <a:rPr lang="th-TH" sz="4000" dirty="0" smtClean="0">
                <a:latin typeface="Arial Black" pitchFamily="34" charset="0"/>
              </a:rPr>
              <a:t/>
            </a:r>
            <a:br>
              <a:rPr lang="th-TH" sz="4000" dirty="0" smtClean="0">
                <a:latin typeface="Arial Black" pitchFamily="34" charset="0"/>
              </a:rPr>
            </a:br>
            <a:endParaRPr lang="th-TH" sz="4000" dirty="0" smtClean="0">
              <a:latin typeface="Arial Black"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barn(inVertical)">
                                      <p:cBhvr>
                                        <p:cTn id="7" dur="500"/>
                                        <p:tgtEl>
                                          <p:spTgt spid="624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73730">
                                            <p:txEl>
                                              <p:pRg st="0" end="0"/>
                                            </p:txEl>
                                          </p:spTgt>
                                        </p:tgtEl>
                                        <p:attrNameLst>
                                          <p:attrName>style.visibility</p:attrName>
                                        </p:attrNameLst>
                                      </p:cBhvr>
                                      <p:to>
                                        <p:strVal val="visible"/>
                                      </p:to>
                                    </p:set>
                                    <p:animEffect transition="in" filter="barn(inVertical)">
                                      <p:cBhvr>
                                        <p:cTn id="12" dur="500"/>
                                        <p:tgtEl>
                                          <p:spTgt spid="7373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eaLnBrk="1" hangingPunct="1"/>
            <a:r>
              <a:rPr lang="th-TH" sz="4400" smtClean="0">
                <a:latin typeface="Arial Black" pitchFamily="34" charset="0"/>
              </a:rPr>
              <a:t>A variable that has an effect on the outcome (dependent variable),  but it is not an independent variable  e.g. temperature, time of the day, personality.  </a:t>
            </a:r>
          </a:p>
        </p:txBody>
      </p:sp>
      <p:sp>
        <p:nvSpPr>
          <p:cNvPr id="353282" name="Rectangle 2"/>
          <p:cNvSpPr>
            <a:spLocks noGrp="1" noChangeArrowheads="1"/>
          </p:cNvSpPr>
          <p:nvPr>
            <p:ph type="title"/>
          </p:nvPr>
        </p:nvSpPr>
        <p:spPr/>
        <p:txBody>
          <a:bodyPr>
            <a:normAutofit fontScale="90000"/>
          </a:bodyPr>
          <a:lstStyle/>
          <a:p>
            <a:pPr eaLnBrk="1" fontAlgn="auto" hangingPunct="1">
              <a:spcAft>
                <a:spcPts val="0"/>
              </a:spcAft>
              <a:defRPr/>
            </a:pPr>
            <a:r>
              <a:rPr lang="th-TH" smtClean="0">
                <a:solidFill>
                  <a:schemeClr val="accent2"/>
                </a:solidFill>
                <a:latin typeface="Arial Black" pitchFamily="34" charset="0"/>
                <a:cs typeface="Angsana New" pitchFamily="18" charset="-34"/>
              </a:rPr>
              <a:t>3. </a:t>
            </a:r>
            <a:r>
              <a:rPr lang="th-TH" smtClean="0">
                <a:solidFill>
                  <a:schemeClr val="accent2"/>
                </a:solidFill>
                <a:latin typeface="Arial Black" pitchFamily="34" charset="0"/>
              </a:rPr>
              <a:t>Confounding Variable</a:t>
            </a:r>
            <a:br>
              <a:rPr lang="th-TH" smtClean="0">
                <a:solidFill>
                  <a:schemeClr val="accent2"/>
                </a:solidFill>
                <a:latin typeface="Arial Black" pitchFamily="34" charset="0"/>
              </a:rPr>
            </a:br>
            <a:endParaRPr lang="th-TH" smtClean="0">
              <a:solidFill>
                <a:schemeClr val="accent2"/>
              </a:solidFill>
              <a:latin typeface="Arial Black"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eaLnBrk="1" hangingPunct="1"/>
            <a:r>
              <a:rPr lang="th-TH" sz="4400" smtClean="0">
                <a:latin typeface="Arial Black" pitchFamily="34" charset="0"/>
              </a:rPr>
              <a:t>A selection method in which the experimenter assigns subjects to either  the experimental group or control group using a procedure </a:t>
            </a:r>
            <a:r>
              <a:rPr lang="th-TH" sz="4400" smtClean="0">
                <a:solidFill>
                  <a:srgbClr val="CC0099"/>
                </a:solidFill>
                <a:latin typeface="Arial Black" pitchFamily="34" charset="0"/>
              </a:rPr>
              <a:t>based on chance.</a:t>
            </a:r>
          </a:p>
          <a:p>
            <a:pPr eaLnBrk="1" hangingPunct="1"/>
            <a:endParaRPr lang="en-US" smtClean="0"/>
          </a:p>
        </p:txBody>
      </p:sp>
      <p:sp>
        <p:nvSpPr>
          <p:cNvPr id="354306" name="Rectangle 2"/>
          <p:cNvSpPr>
            <a:spLocks noGrp="1" noChangeArrowheads="1"/>
          </p:cNvSpPr>
          <p:nvPr>
            <p:ph type="title"/>
          </p:nvPr>
        </p:nvSpPr>
        <p:spPr/>
        <p:txBody>
          <a:bodyPr>
            <a:normAutofit fontScale="90000"/>
          </a:bodyPr>
          <a:lstStyle/>
          <a:p>
            <a:pPr eaLnBrk="1" fontAlgn="auto" hangingPunct="1">
              <a:spcAft>
                <a:spcPts val="0"/>
              </a:spcAft>
              <a:defRPr/>
            </a:pPr>
            <a:r>
              <a:rPr lang="th-TH" smtClean="0">
                <a:solidFill>
                  <a:schemeClr val="accent2"/>
                </a:solidFill>
                <a:latin typeface="Arial Black" pitchFamily="34" charset="0"/>
                <a:cs typeface="Angsana New" pitchFamily="18" charset="-34"/>
              </a:rPr>
              <a:t>4</a:t>
            </a:r>
            <a:r>
              <a:rPr lang="th-TH" smtClean="0">
                <a:solidFill>
                  <a:schemeClr val="accent2"/>
                </a:solidFill>
                <a:latin typeface="Arial Black" pitchFamily="34" charset="0"/>
              </a:rPr>
              <a:t>.  Random Assignment</a:t>
            </a:r>
            <a:r>
              <a:rPr lang="th-TH" smtClean="0">
                <a:latin typeface="Arial Black" pitchFamily="34" charset="0"/>
              </a:rPr>
              <a:t/>
            </a:r>
            <a:br>
              <a:rPr lang="th-TH" smtClean="0">
                <a:latin typeface="Arial Black" pitchFamily="34" charset="0"/>
              </a:rPr>
            </a:br>
            <a:endParaRPr lang="th-TH" smtClean="0">
              <a:latin typeface="Arial Black"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55331" name="Rectangle 3"/>
          <p:cNvSpPr>
            <a:spLocks noGrp="1" noChangeArrowheads="1"/>
          </p:cNvSpPr>
          <p:nvPr>
            <p:ph idx="1"/>
          </p:nvPr>
        </p:nvSpPr>
        <p:spPr/>
        <p:txBody>
          <a:bodyPr/>
          <a:lstStyle/>
          <a:p>
            <a:pPr lvl="1" eaLnBrk="1" hangingPunct="1">
              <a:buFontTx/>
              <a:buNone/>
            </a:pPr>
            <a:r>
              <a:rPr lang="en-US" sz="3600" smtClean="0">
                <a:latin typeface="Arial Black" pitchFamily="34" charset="0"/>
              </a:rPr>
              <a:t>	Factors that distort how the independent variable affects the dependent variable in an experiment</a:t>
            </a:r>
          </a:p>
          <a:p>
            <a:pPr lvl="2" eaLnBrk="1" hangingPunct="1"/>
            <a:r>
              <a:rPr lang="en-US" sz="3600" smtClean="0">
                <a:solidFill>
                  <a:srgbClr val="CC0099"/>
                </a:solidFill>
                <a:latin typeface="Arial Black" pitchFamily="34" charset="0"/>
              </a:rPr>
              <a:t>Experimenter expectations</a:t>
            </a:r>
          </a:p>
          <a:p>
            <a:pPr lvl="2" eaLnBrk="1" hangingPunct="1"/>
            <a:r>
              <a:rPr lang="en-US" sz="3600" smtClean="0">
                <a:solidFill>
                  <a:srgbClr val="339933"/>
                </a:solidFill>
                <a:latin typeface="Arial Black" pitchFamily="34" charset="0"/>
              </a:rPr>
              <a:t>Participant expectations</a:t>
            </a:r>
          </a:p>
        </p:txBody>
      </p:sp>
      <p:sp>
        <p:nvSpPr>
          <p:cNvPr id="67586" name="Rectangle 2"/>
          <p:cNvSpPr>
            <a:spLocks noGrp="1" noChangeArrowheads="1"/>
          </p:cNvSpPr>
          <p:nvPr>
            <p:ph type="title"/>
          </p:nvPr>
        </p:nvSpPr>
        <p:spPr/>
        <p:txBody>
          <a:bodyPr>
            <a:normAutofit fontScale="90000"/>
          </a:bodyPr>
          <a:lstStyle/>
          <a:p>
            <a:pPr algn="r" eaLnBrk="1" fontAlgn="auto" hangingPunct="1">
              <a:spcAft>
                <a:spcPts val="0"/>
              </a:spcAft>
              <a:defRPr/>
            </a:pPr>
            <a:r>
              <a:rPr lang="en-US" sz="4800" dirty="0" smtClean="0">
                <a:solidFill>
                  <a:schemeClr val="accent2"/>
                </a:solidFill>
                <a:latin typeface="Arial Black" pitchFamily="34" charset="0"/>
              </a:rPr>
              <a:t>5. Experimental bias</a:t>
            </a:r>
            <a:r>
              <a:rPr lang="en-US" sz="4800" dirty="0" smtClean="0">
                <a:latin typeface="Arial Black" pitchFamily="34" charset="0"/>
              </a:rPr>
              <a:t/>
            </a:r>
            <a:br>
              <a:rPr lang="en-US" sz="4800" dirty="0" smtClean="0">
                <a:latin typeface="Arial Black" pitchFamily="34" charset="0"/>
              </a:rPr>
            </a:br>
            <a:endParaRPr lang="en-US" sz="4800" dirty="0" smtClean="0">
              <a:latin typeface="Arial Black"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fade">
                                      <p:cBhvr>
                                        <p:cTn id="7" dur="500"/>
                                        <p:tgtEl>
                                          <p:spTgt spid="6758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55331">
                                            <p:txEl>
                                              <p:pRg st="0" end="0"/>
                                            </p:txEl>
                                          </p:spTgt>
                                        </p:tgtEl>
                                        <p:attrNameLst>
                                          <p:attrName>style.visibility</p:attrName>
                                        </p:attrNameLst>
                                      </p:cBhvr>
                                      <p:to>
                                        <p:strVal val="visible"/>
                                      </p:to>
                                    </p:set>
                                    <p:anim calcmode="lin" valueType="num">
                                      <p:cBhvr additive="base">
                                        <p:cTn id="12" dur="500" fill="hold"/>
                                        <p:tgtEl>
                                          <p:spTgt spid="355331">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553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55331">
                                            <p:txEl>
                                              <p:pRg st="1" end="1"/>
                                            </p:txEl>
                                          </p:spTgt>
                                        </p:tgtEl>
                                        <p:attrNameLst>
                                          <p:attrName>style.visibility</p:attrName>
                                        </p:attrNameLst>
                                      </p:cBhvr>
                                      <p:to>
                                        <p:strVal val="visible"/>
                                      </p:to>
                                    </p:set>
                                    <p:anim calcmode="lin" valueType="num">
                                      <p:cBhvr additive="base">
                                        <p:cTn id="18" dur="500" fill="hold"/>
                                        <p:tgtEl>
                                          <p:spTgt spid="355331">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553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55331">
                                            <p:txEl>
                                              <p:pRg st="2" end="2"/>
                                            </p:txEl>
                                          </p:spTgt>
                                        </p:tgtEl>
                                        <p:attrNameLst>
                                          <p:attrName>style.visibility</p:attrName>
                                        </p:attrNameLst>
                                      </p:cBhvr>
                                      <p:to>
                                        <p:strVal val="visible"/>
                                      </p:to>
                                    </p:set>
                                    <p:anim calcmode="lin" valueType="num">
                                      <p:cBhvr additive="base">
                                        <p:cTn id="24" dur="500" fill="hold"/>
                                        <p:tgtEl>
                                          <p:spTgt spid="355331">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5533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5331"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eaLnBrk="1" hangingPunct="1"/>
            <a:r>
              <a:rPr lang="th-TH" sz="2800" dirty="0" smtClean="0">
                <a:solidFill>
                  <a:schemeClr val="accent1"/>
                </a:solidFill>
                <a:latin typeface="Arial Black" pitchFamily="34" charset="0"/>
              </a:rPr>
              <a:t>1.  </a:t>
            </a:r>
            <a:r>
              <a:rPr lang="th-TH" sz="2800" u="sng" dirty="0" smtClean="0">
                <a:solidFill>
                  <a:schemeClr val="accent1"/>
                </a:solidFill>
                <a:latin typeface="Arial Black" pitchFamily="34" charset="0"/>
              </a:rPr>
              <a:t>Using blind observer</a:t>
            </a:r>
            <a:r>
              <a:rPr lang="th-TH" sz="2800" dirty="0" smtClean="0">
                <a:latin typeface="Arial Black" pitchFamily="34" charset="0"/>
              </a:rPr>
              <a:t> who record data without knowing what the researcher is studying.</a:t>
            </a:r>
            <a:endParaRPr lang="en-US" dirty="0" smtClean="0"/>
          </a:p>
        </p:txBody>
      </p:sp>
      <p:sp>
        <p:nvSpPr>
          <p:cNvPr id="357378" name="Rectangle 2"/>
          <p:cNvSpPr>
            <a:spLocks noGrp="1" noChangeArrowheads="1"/>
          </p:cNvSpPr>
          <p:nvPr>
            <p:ph type="title"/>
          </p:nvPr>
        </p:nvSpPr>
        <p:spPr/>
        <p:txBody>
          <a:bodyPr>
            <a:normAutofit fontScale="90000"/>
          </a:bodyPr>
          <a:lstStyle/>
          <a:p>
            <a:pPr eaLnBrk="1" fontAlgn="auto" hangingPunct="1">
              <a:spcAft>
                <a:spcPts val="0"/>
              </a:spcAft>
              <a:defRPr/>
            </a:pPr>
            <a:r>
              <a:rPr lang="th-TH" u="sng" smtClean="0">
                <a:solidFill>
                  <a:schemeClr val="accent2"/>
                </a:solidFill>
                <a:latin typeface="Arial Black" pitchFamily="34" charset="0"/>
              </a:rPr>
              <a:t>Methods to help counteract bias</a:t>
            </a:r>
            <a:r>
              <a:rPr lang="th-TH" smtClean="0">
                <a:solidFill>
                  <a:schemeClr val="accent2"/>
                </a:solidFill>
                <a:latin typeface="Arial Black" pitchFamily="34" charset="0"/>
              </a:rPr>
              <a:t/>
            </a:r>
            <a:br>
              <a:rPr lang="th-TH" smtClean="0">
                <a:solidFill>
                  <a:schemeClr val="accent2"/>
                </a:solidFill>
                <a:latin typeface="Arial Black" pitchFamily="34" charset="0"/>
              </a:rPr>
            </a:br>
            <a:endParaRPr lang="th-TH" smtClean="0">
              <a:solidFill>
                <a:schemeClr val="accent2"/>
              </a:solidFill>
              <a:latin typeface="Arial Black" pitchFamily="34" charset="0"/>
            </a:endParaRPr>
          </a:p>
        </p:txBody>
      </p:sp>
      <p:sp>
        <p:nvSpPr>
          <p:cNvPr id="79876" name="Text Box 3"/>
          <p:cNvSpPr txBox="1">
            <a:spLocks noChangeArrowheads="1"/>
          </p:cNvSpPr>
          <p:nvPr/>
        </p:nvSpPr>
        <p:spPr bwMode="auto">
          <a:xfrm>
            <a:off x="685800" y="2057400"/>
            <a:ext cx="77724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spcBef>
                <a:spcPct val="50000"/>
              </a:spcBef>
            </a:pPr>
            <a:r>
              <a:rPr lang="th-TH" sz="4000">
                <a:latin typeface="Arial Black" pitchFamily="34" charset="0"/>
              </a:rPr>
              <a:t/>
            </a:r>
            <a:br>
              <a:rPr lang="th-TH" sz="4000">
                <a:latin typeface="Arial Black" pitchFamily="34" charset="0"/>
              </a:rPr>
            </a:br>
            <a:endParaRPr lang="th-TH" sz="4000">
              <a:latin typeface="Arial Black"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635" name="Rectangle 3"/>
          <p:cNvSpPr>
            <a:spLocks noGrp="1" noChangeArrowheads="1"/>
          </p:cNvSpPr>
          <p:nvPr>
            <p:ph idx="1"/>
          </p:nvPr>
        </p:nvSpPr>
        <p:spPr>
          <a:xfrm>
            <a:off x="0" y="1981200"/>
            <a:ext cx="9144000" cy="4114800"/>
          </a:xfrm>
        </p:spPr>
        <p:txBody>
          <a:bodyPr>
            <a:normAutofit lnSpcReduction="10000"/>
          </a:bodyPr>
          <a:lstStyle/>
          <a:p>
            <a:pPr marL="365760" indent="-256032" eaLnBrk="1" fontAlgn="auto" hangingPunct="1">
              <a:spcAft>
                <a:spcPts val="0"/>
              </a:spcAft>
              <a:buFont typeface="Wingdings 3"/>
              <a:buChar char=""/>
              <a:defRPr/>
            </a:pPr>
            <a:r>
              <a:rPr lang="th-TH" sz="3800" dirty="0" smtClean="0">
                <a:latin typeface="Arial Black" pitchFamily="34" charset="0"/>
              </a:rPr>
              <a:t>A placebo is a pill or other sham treatment that makes it very difficult for the subjects </a:t>
            </a:r>
            <a:r>
              <a:rPr lang="th-TH" sz="3800" dirty="0" smtClean="0">
                <a:solidFill>
                  <a:srgbClr val="CC3300"/>
                </a:solidFill>
                <a:latin typeface="Arial Black" pitchFamily="34" charset="0"/>
              </a:rPr>
              <a:t>(</a:t>
            </a:r>
            <a:r>
              <a:rPr lang="th-TH" sz="3800" u="sng" dirty="0" smtClean="0">
                <a:solidFill>
                  <a:srgbClr val="CC3300"/>
                </a:solidFill>
                <a:latin typeface="Arial Black" pitchFamily="34" charset="0"/>
              </a:rPr>
              <a:t>single - blind</a:t>
            </a:r>
            <a:r>
              <a:rPr lang="th-TH" sz="3800" dirty="0" smtClean="0">
                <a:solidFill>
                  <a:srgbClr val="CC3300"/>
                </a:solidFill>
                <a:latin typeface="Arial Black" pitchFamily="34" charset="0"/>
              </a:rPr>
              <a:t>)</a:t>
            </a:r>
            <a:r>
              <a:rPr lang="th-TH" sz="3800" dirty="0" smtClean="0">
                <a:latin typeface="Arial Black" pitchFamily="34" charset="0"/>
              </a:rPr>
              <a:t> or the subjects and the experimenter</a:t>
            </a:r>
            <a:r>
              <a:rPr lang="th-TH" sz="3800" dirty="0" smtClean="0">
                <a:latin typeface="Arial Black" pitchFamily="34" charset="0"/>
                <a:cs typeface="Angsana New" pitchFamily="18" charset="-34"/>
              </a:rPr>
              <a:t> </a:t>
            </a:r>
            <a:r>
              <a:rPr lang="th-TH" sz="3800" dirty="0" smtClean="0">
                <a:solidFill>
                  <a:srgbClr val="CC3300"/>
                </a:solidFill>
                <a:latin typeface="Arial Black" pitchFamily="34" charset="0"/>
              </a:rPr>
              <a:t>(</a:t>
            </a:r>
            <a:r>
              <a:rPr lang="th-TH" sz="3800" u="sng" dirty="0" smtClean="0">
                <a:solidFill>
                  <a:srgbClr val="CC3300"/>
                </a:solidFill>
                <a:latin typeface="Arial Black" pitchFamily="34" charset="0"/>
              </a:rPr>
              <a:t>double- blind)</a:t>
            </a:r>
            <a:r>
              <a:rPr lang="th-TH" sz="3800" dirty="0" smtClean="0">
                <a:latin typeface="Arial Black" pitchFamily="34" charset="0"/>
              </a:rPr>
              <a:t> to know who has received the treatment and who has not.</a:t>
            </a:r>
          </a:p>
        </p:txBody>
      </p:sp>
      <p:sp>
        <p:nvSpPr>
          <p:cNvPr id="69634" name="Rectangle 2"/>
          <p:cNvSpPr>
            <a:spLocks noGrp="1" noChangeArrowheads="1"/>
          </p:cNvSpPr>
          <p:nvPr>
            <p:ph type="title"/>
          </p:nvPr>
        </p:nvSpPr>
        <p:spPr/>
        <p:txBody>
          <a:bodyPr>
            <a:normAutofit fontScale="90000"/>
          </a:bodyPr>
          <a:lstStyle/>
          <a:p>
            <a:pPr eaLnBrk="1" fontAlgn="auto" hangingPunct="1">
              <a:spcAft>
                <a:spcPts val="0"/>
              </a:spcAft>
              <a:defRPr/>
            </a:pPr>
            <a:r>
              <a:rPr lang="th-TH" u="sng" dirty="0" smtClean="0">
                <a:solidFill>
                  <a:schemeClr val="accent2"/>
                </a:solidFill>
                <a:latin typeface="Arial Black" pitchFamily="34" charset="0"/>
              </a:rPr>
              <a:t>2.  Using placebo</a:t>
            </a:r>
            <a:r>
              <a:rPr lang="th-TH" dirty="0" smtClean="0">
                <a:solidFill>
                  <a:schemeClr val="accent2"/>
                </a:solidFill>
                <a:latin typeface="Arial Black" pitchFamily="34" charset="0"/>
              </a:rPr>
              <a:t/>
            </a:r>
            <a:br>
              <a:rPr lang="th-TH" dirty="0" smtClean="0">
                <a:solidFill>
                  <a:schemeClr val="accent2"/>
                </a:solidFill>
                <a:latin typeface="Arial Black" pitchFamily="34" charset="0"/>
              </a:rPr>
            </a:br>
            <a:endParaRPr lang="th-TH" dirty="0" smtClean="0">
              <a:solidFill>
                <a:schemeClr val="accent2"/>
              </a:solidFill>
              <a:latin typeface="Arial Black"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9634"/>
                                        </p:tgtEl>
                                        <p:attrNameLst>
                                          <p:attrName>style.visibility</p:attrName>
                                        </p:attrNameLst>
                                      </p:cBhvr>
                                      <p:to>
                                        <p:strVal val="visible"/>
                                      </p:to>
                                    </p:set>
                                    <p:animEffect transition="in" filter="fade">
                                      <p:cBhvr>
                                        <p:cTn id="7" dur="500"/>
                                        <p:tgtEl>
                                          <p:spTgt spid="696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9635">
                                            <p:txEl>
                                              <p:pRg st="0" end="0"/>
                                            </p:txEl>
                                          </p:spTgt>
                                        </p:tgtEl>
                                        <p:attrNameLst>
                                          <p:attrName>style.visibility</p:attrName>
                                        </p:attrNameLst>
                                      </p:cBhvr>
                                      <p:to>
                                        <p:strVal val="visible"/>
                                      </p:to>
                                    </p:set>
                                    <p:animEffect transition="in" filter="fade">
                                      <p:cBhvr>
                                        <p:cTn id="12" dur="500"/>
                                        <p:tgtEl>
                                          <p:spTgt spid="696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3970" name="Rectangle 3"/>
          <p:cNvSpPr>
            <a:spLocks noGrp="1" noChangeArrowheads="1"/>
          </p:cNvSpPr>
          <p:nvPr>
            <p:ph idx="1"/>
          </p:nvPr>
        </p:nvSpPr>
        <p:spPr/>
        <p:txBody>
          <a:bodyPr/>
          <a:lstStyle/>
          <a:p>
            <a:pPr eaLnBrk="1" hangingPunct="1"/>
            <a:r>
              <a:rPr lang="en-US" sz="3600" smtClean="0">
                <a:solidFill>
                  <a:srgbClr val="CC0066"/>
                </a:solidFill>
                <a:latin typeface="Arial Black" pitchFamily="34" charset="0"/>
              </a:rPr>
              <a:t>Pseudo means “false.”</a:t>
            </a:r>
            <a:r>
              <a:rPr lang="en-US" sz="3600" smtClean="0">
                <a:latin typeface="Arial Black" pitchFamily="34" charset="0"/>
              </a:rPr>
              <a:t>  Any unfounded “system” that resembles psychology and is </a:t>
            </a:r>
            <a:r>
              <a:rPr lang="en-US" sz="3600" smtClean="0">
                <a:solidFill>
                  <a:schemeClr val="accent2"/>
                </a:solidFill>
                <a:latin typeface="Arial Black" pitchFamily="34" charset="0"/>
              </a:rPr>
              <a:t>NOT based on scientific testing</a:t>
            </a:r>
          </a:p>
        </p:txBody>
      </p:sp>
      <p:sp>
        <p:nvSpPr>
          <p:cNvPr id="72706" name="Rectangle 2"/>
          <p:cNvSpPr>
            <a:spLocks noGrp="1" noChangeArrowheads="1"/>
          </p:cNvSpPr>
          <p:nvPr>
            <p:ph type="title"/>
          </p:nvPr>
        </p:nvSpPr>
        <p:spPr/>
        <p:txBody>
          <a:bodyPr/>
          <a:lstStyle/>
          <a:p>
            <a:pPr eaLnBrk="1" fontAlgn="auto" hangingPunct="1">
              <a:spcAft>
                <a:spcPts val="0"/>
              </a:spcAft>
              <a:defRPr/>
            </a:pPr>
            <a:r>
              <a:rPr lang="en-US" sz="3600" dirty="0" smtClean="0">
                <a:solidFill>
                  <a:schemeClr val="accent2"/>
                </a:solidFill>
                <a:latin typeface="Arial Black" pitchFamily="34" charset="0"/>
              </a:rPr>
              <a:t>Pseudo-Psychologies</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2706"/>
                                        </p:tgtEl>
                                        <p:attrNameLst>
                                          <p:attrName>style.visibility</p:attrName>
                                        </p:attrNameLst>
                                      </p:cBhvr>
                                      <p:to>
                                        <p:strVal val="visible"/>
                                      </p:to>
                                    </p:set>
                                    <p:animEffect transition="in" filter="fade">
                                      <p:cBhvr>
                                        <p:cTn id="7" dur="500"/>
                                        <p:tgtEl>
                                          <p:spTgt spid="7270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83970">
                                            <p:txEl>
                                              <p:pRg st="0" end="0"/>
                                            </p:txEl>
                                          </p:spTgt>
                                        </p:tgtEl>
                                        <p:attrNameLst>
                                          <p:attrName>style.visibility</p:attrName>
                                        </p:attrNameLst>
                                      </p:cBhvr>
                                      <p:to>
                                        <p:strVal val="visible"/>
                                      </p:to>
                                    </p:set>
                                    <p:animEffect transition="in" filter="fade">
                                      <p:cBhvr>
                                        <p:cTn id="12" dur="500"/>
                                        <p:tgtEl>
                                          <p:spTgt spid="8397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4994" name="Rectangle 3"/>
          <p:cNvSpPr>
            <a:spLocks noGrp="1" noChangeArrowheads="1"/>
          </p:cNvSpPr>
          <p:nvPr>
            <p:ph idx="1"/>
          </p:nvPr>
        </p:nvSpPr>
        <p:spPr/>
        <p:txBody>
          <a:bodyPr/>
          <a:lstStyle/>
          <a:p>
            <a:pPr lvl="1" eaLnBrk="1" hangingPunct="1"/>
            <a:r>
              <a:rPr lang="en-US" sz="3600" smtClean="0">
                <a:solidFill>
                  <a:srgbClr val="FF0000"/>
                </a:solidFill>
                <a:latin typeface="Arial Black" pitchFamily="34" charset="0"/>
              </a:rPr>
              <a:t>Palmistry</a:t>
            </a:r>
            <a:r>
              <a:rPr lang="en-US" sz="3600" smtClean="0">
                <a:latin typeface="Arial Black" pitchFamily="34" charset="0"/>
              </a:rPr>
              <a:t>: Lines on your hands (palms) predict future and reveal personality  </a:t>
            </a:r>
          </a:p>
          <a:p>
            <a:pPr lvl="1" eaLnBrk="1" hangingPunct="1"/>
            <a:r>
              <a:rPr lang="en-US" sz="3600" smtClean="0">
                <a:solidFill>
                  <a:srgbClr val="FF0000"/>
                </a:solidFill>
                <a:latin typeface="Arial Black" pitchFamily="34" charset="0"/>
              </a:rPr>
              <a:t>Phrenology</a:t>
            </a:r>
            <a:r>
              <a:rPr lang="en-US" sz="3600" smtClean="0">
                <a:latin typeface="Arial Black" pitchFamily="34" charset="0"/>
              </a:rPr>
              <a:t>: Personality traits revealed by shape of skull and bumps on your head</a:t>
            </a:r>
          </a:p>
        </p:txBody>
      </p:sp>
      <p:sp>
        <p:nvSpPr>
          <p:cNvPr id="73730" name="Rectangle 2"/>
          <p:cNvSpPr>
            <a:spLocks noGrp="1" noChangeArrowheads="1"/>
          </p:cNvSpPr>
          <p:nvPr>
            <p:ph type="title"/>
          </p:nvPr>
        </p:nvSpPr>
        <p:spPr/>
        <p:txBody>
          <a:bodyPr/>
          <a:lstStyle/>
          <a:p>
            <a:pPr eaLnBrk="1" fontAlgn="auto" hangingPunct="1">
              <a:spcAft>
                <a:spcPts val="0"/>
              </a:spcAft>
              <a:defRPr/>
            </a:pPr>
            <a:r>
              <a:rPr lang="en-US" sz="3600" dirty="0" smtClean="0">
                <a:solidFill>
                  <a:schemeClr val="accent2"/>
                </a:solidFill>
                <a:latin typeface="Arial Black" pitchFamily="34" charset="0"/>
              </a:rPr>
              <a:t>Pseudo-Psychologies</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3730"/>
                                        </p:tgtEl>
                                        <p:attrNameLst>
                                          <p:attrName>style.visibility</p:attrName>
                                        </p:attrNameLst>
                                      </p:cBhvr>
                                      <p:to>
                                        <p:strVal val="visible"/>
                                      </p:to>
                                    </p:set>
                                    <p:animEffect transition="in" filter="fade">
                                      <p:cBhvr>
                                        <p:cTn id="7" dur="500"/>
                                        <p:tgtEl>
                                          <p:spTgt spid="737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84994">
                                            <p:txEl>
                                              <p:pRg st="0" end="0"/>
                                            </p:txEl>
                                          </p:spTgt>
                                        </p:tgtEl>
                                        <p:attrNameLst>
                                          <p:attrName>style.visibility</p:attrName>
                                        </p:attrNameLst>
                                      </p:cBhvr>
                                      <p:to>
                                        <p:strVal val="visible"/>
                                      </p:to>
                                    </p:set>
                                    <p:animEffect transition="in" filter="fade">
                                      <p:cBhvr>
                                        <p:cTn id="12" dur="500"/>
                                        <p:tgtEl>
                                          <p:spTgt spid="84994">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84994">
                                            <p:txEl>
                                              <p:pRg st="1" end="1"/>
                                            </p:txEl>
                                          </p:spTgt>
                                        </p:tgtEl>
                                        <p:attrNameLst>
                                          <p:attrName>style.visibility</p:attrName>
                                        </p:attrNameLst>
                                      </p:cBhvr>
                                      <p:to>
                                        <p:strVal val="visible"/>
                                      </p:to>
                                    </p:set>
                                    <p:anim calcmode="lin" valueType="num">
                                      <p:cBhvr additive="base">
                                        <p:cTn id="17" dur="500" fill="hold"/>
                                        <p:tgtEl>
                                          <p:spTgt spid="84994">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499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6018" name="Rectangle 3"/>
          <p:cNvSpPr>
            <a:spLocks noGrp="1" noChangeArrowheads="1"/>
          </p:cNvSpPr>
          <p:nvPr>
            <p:ph idx="1"/>
          </p:nvPr>
        </p:nvSpPr>
        <p:spPr/>
        <p:txBody>
          <a:bodyPr/>
          <a:lstStyle/>
          <a:p>
            <a:pPr eaLnBrk="1" hangingPunct="1"/>
            <a:r>
              <a:rPr lang="en-US" sz="3600" smtClean="0">
                <a:solidFill>
                  <a:srgbClr val="FF0000"/>
                </a:solidFill>
                <a:latin typeface="Arial Black" pitchFamily="34" charset="0"/>
              </a:rPr>
              <a:t>Graphology</a:t>
            </a:r>
            <a:r>
              <a:rPr lang="en-US" sz="3600" smtClean="0">
                <a:latin typeface="Arial Black" pitchFamily="34" charset="0"/>
              </a:rPr>
              <a:t>: Personality revealed by your handwriting.</a:t>
            </a:r>
          </a:p>
          <a:p>
            <a:pPr eaLnBrk="1" hangingPunct="1"/>
            <a:r>
              <a:rPr lang="en-US" sz="3600" smtClean="0">
                <a:solidFill>
                  <a:srgbClr val="FF0000"/>
                </a:solidFill>
                <a:latin typeface="Arial Black" pitchFamily="34" charset="0"/>
              </a:rPr>
              <a:t>Astrology</a:t>
            </a:r>
            <a:r>
              <a:rPr lang="en-US" sz="3600" smtClean="0">
                <a:latin typeface="Arial Black" pitchFamily="34" charset="0"/>
              </a:rPr>
              <a:t>: The positions of the stars and planets at birth determine your personality and affect your behavior.  </a:t>
            </a:r>
          </a:p>
        </p:txBody>
      </p:sp>
      <p:sp>
        <p:nvSpPr>
          <p:cNvPr id="74754" name="Rectangle 2"/>
          <p:cNvSpPr>
            <a:spLocks noGrp="1" noChangeArrowheads="1"/>
          </p:cNvSpPr>
          <p:nvPr>
            <p:ph type="title"/>
          </p:nvPr>
        </p:nvSpPr>
        <p:spPr/>
        <p:txBody>
          <a:bodyPr/>
          <a:lstStyle/>
          <a:p>
            <a:pPr eaLnBrk="1" fontAlgn="auto" hangingPunct="1">
              <a:spcAft>
                <a:spcPts val="0"/>
              </a:spcAft>
              <a:defRPr/>
            </a:pPr>
            <a:r>
              <a:rPr lang="en-US" sz="3600" dirty="0" smtClean="0">
                <a:solidFill>
                  <a:schemeClr val="accent2"/>
                </a:solidFill>
                <a:latin typeface="Arial Black" pitchFamily="34" charset="0"/>
              </a:rPr>
              <a:t>Pseudo-Psychologies Continued</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6018">
                                            <p:txEl>
                                              <p:pRg st="0" end="0"/>
                                            </p:txEl>
                                          </p:spTgt>
                                        </p:tgtEl>
                                        <p:attrNameLst>
                                          <p:attrName>style.visibility</p:attrName>
                                        </p:attrNameLst>
                                      </p:cBhvr>
                                      <p:to>
                                        <p:strVal val="visible"/>
                                      </p:to>
                                    </p:set>
                                    <p:animEffect transition="in" filter="fade">
                                      <p:cBhvr>
                                        <p:cTn id="7" dur="500"/>
                                        <p:tgtEl>
                                          <p:spTgt spid="8601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86018">
                                            <p:txEl>
                                              <p:pRg st="1" end="1"/>
                                            </p:txEl>
                                          </p:spTgt>
                                        </p:tgtEl>
                                        <p:attrNameLst>
                                          <p:attrName>style.visibility</p:attrName>
                                        </p:attrNameLst>
                                      </p:cBhvr>
                                      <p:to>
                                        <p:strVal val="visible"/>
                                      </p:to>
                                    </p:set>
                                    <p:animEffect transition="in" filter="wipe(down)">
                                      <p:cBhvr>
                                        <p:cTn id="12" dur="500"/>
                                        <p:tgtEl>
                                          <p:spTgt spid="8601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7042" name="Rectangle 3"/>
          <p:cNvSpPr>
            <a:spLocks noGrp="1" noChangeArrowheads="1"/>
          </p:cNvSpPr>
          <p:nvPr>
            <p:ph idx="1"/>
          </p:nvPr>
        </p:nvSpPr>
        <p:spPr/>
        <p:txBody>
          <a:bodyPr/>
          <a:lstStyle/>
          <a:p>
            <a:pPr eaLnBrk="1" hangingPunct="1"/>
            <a:r>
              <a:rPr lang="en-US" sz="3600" dirty="0" smtClean="0">
                <a:solidFill>
                  <a:srgbClr val="CC0066"/>
                </a:solidFill>
                <a:latin typeface="Arial Black" pitchFamily="34" charset="0"/>
              </a:rPr>
              <a:t>1. Barnum Effect:</a:t>
            </a:r>
            <a:r>
              <a:rPr lang="en-US" sz="3600" dirty="0" smtClean="0">
                <a:latin typeface="Arial Black" pitchFamily="34" charset="0"/>
              </a:rPr>
              <a:t>  </a:t>
            </a:r>
            <a:r>
              <a:rPr lang="en-US" sz="3600" dirty="0" smtClean="0">
                <a:solidFill>
                  <a:srgbClr val="339933"/>
                </a:solidFill>
                <a:latin typeface="Arial Black" pitchFamily="34" charset="0"/>
              </a:rPr>
              <a:t>Always have a little something for everyone.</a:t>
            </a:r>
            <a:r>
              <a:rPr lang="en-US" sz="3600" dirty="0" smtClean="0">
                <a:latin typeface="Arial Black" pitchFamily="34" charset="0"/>
              </a:rPr>
              <a:t>  Make sure all palm readings, horoscopes, etc. are so general that something in them will always apply to any one person!      </a:t>
            </a:r>
          </a:p>
        </p:txBody>
      </p:sp>
      <p:sp>
        <p:nvSpPr>
          <p:cNvPr id="75778" name="Rectangle 2"/>
          <p:cNvSpPr>
            <a:spLocks noGrp="1" noChangeArrowheads="1"/>
          </p:cNvSpPr>
          <p:nvPr>
            <p:ph type="title"/>
          </p:nvPr>
        </p:nvSpPr>
        <p:spPr/>
        <p:txBody>
          <a:bodyPr>
            <a:normAutofit fontScale="90000"/>
          </a:bodyPr>
          <a:lstStyle/>
          <a:p>
            <a:pPr eaLnBrk="1" fontAlgn="auto" hangingPunct="1">
              <a:spcAft>
                <a:spcPts val="0"/>
              </a:spcAft>
              <a:defRPr/>
            </a:pPr>
            <a:r>
              <a:rPr lang="en-US" sz="3600" dirty="0" smtClean="0">
                <a:solidFill>
                  <a:schemeClr val="accent2"/>
                </a:solidFill>
                <a:latin typeface="Arial Black" pitchFamily="34" charset="0"/>
              </a:rPr>
              <a:t>Why do we believe Pseudo-Psychologies? </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7042">
                                            <p:txEl>
                                              <p:pRg st="0" end="0"/>
                                            </p:txEl>
                                          </p:spTgt>
                                        </p:tgtEl>
                                        <p:attrNameLst>
                                          <p:attrName>style.visibility</p:attrName>
                                        </p:attrNameLst>
                                      </p:cBhvr>
                                      <p:to>
                                        <p:strVal val="visible"/>
                                      </p:to>
                                    </p:set>
                                    <p:animEffect transition="in" filter="fade">
                                      <p:cBhvr>
                                        <p:cTn id="7" dur="500"/>
                                        <p:tgtEl>
                                          <p:spTgt spid="8704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8066" name="Rectangle 3"/>
          <p:cNvSpPr>
            <a:spLocks noGrp="1" noChangeArrowheads="1"/>
          </p:cNvSpPr>
          <p:nvPr>
            <p:ph idx="1"/>
          </p:nvPr>
        </p:nvSpPr>
        <p:spPr>
          <a:solidFill>
            <a:schemeClr val="bg1"/>
          </a:solidFill>
        </p:spPr>
        <p:txBody>
          <a:bodyPr/>
          <a:lstStyle/>
          <a:p>
            <a:pPr eaLnBrk="1" hangingPunct="1"/>
            <a:endParaRPr lang="en-US" sz="3600" dirty="0" smtClean="0">
              <a:latin typeface="Arial Black" pitchFamily="34" charset="0"/>
            </a:endParaRPr>
          </a:p>
          <a:p>
            <a:pPr eaLnBrk="1" hangingPunct="1"/>
            <a:r>
              <a:rPr lang="en-US" sz="3600" dirty="0" smtClean="0">
                <a:solidFill>
                  <a:srgbClr val="CC0066"/>
                </a:solidFill>
                <a:latin typeface="Arial Black" pitchFamily="34" charset="0"/>
              </a:rPr>
              <a:t>2. Uncritical Acceptance:</a:t>
            </a:r>
            <a:r>
              <a:rPr lang="en-US" sz="3600" dirty="0" smtClean="0">
                <a:latin typeface="Arial Black" pitchFamily="34" charset="0"/>
              </a:rPr>
              <a:t> Tendency to believe positive or unflattering descriptions of yourself. </a:t>
            </a:r>
          </a:p>
        </p:txBody>
      </p:sp>
      <p:sp>
        <p:nvSpPr>
          <p:cNvPr id="76802" name="Rectangle 2"/>
          <p:cNvSpPr>
            <a:spLocks noGrp="1" noChangeArrowheads="1"/>
          </p:cNvSpPr>
          <p:nvPr>
            <p:ph type="title"/>
          </p:nvPr>
        </p:nvSpPr>
        <p:spPr/>
        <p:txBody>
          <a:bodyPr>
            <a:normAutofit fontScale="90000"/>
          </a:bodyPr>
          <a:lstStyle/>
          <a:p>
            <a:pPr eaLnBrk="1" fontAlgn="auto" hangingPunct="1">
              <a:spcAft>
                <a:spcPts val="0"/>
              </a:spcAft>
              <a:defRPr/>
            </a:pPr>
            <a:r>
              <a:rPr lang="en-US" sz="3600" dirty="0" smtClean="0">
                <a:solidFill>
                  <a:schemeClr val="accent2"/>
                </a:solidFill>
                <a:latin typeface="Arial Black" pitchFamily="34" charset="0"/>
              </a:rPr>
              <a:t>Why do we believe Pseudo-Psychologies? (continued)</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8066">
                                            <p:txEl>
                                              <p:pRg st="1" end="1"/>
                                            </p:txEl>
                                          </p:spTgt>
                                        </p:tgtEl>
                                        <p:attrNameLst>
                                          <p:attrName>style.visibility</p:attrName>
                                        </p:attrNameLst>
                                      </p:cBhvr>
                                      <p:to>
                                        <p:strVal val="visible"/>
                                      </p:to>
                                    </p:set>
                                    <p:animEffect transition="in" filter="fade">
                                      <p:cBhvr>
                                        <p:cTn id="7" dur="500"/>
                                        <p:tgtEl>
                                          <p:spTgt spid="8806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1138" name="Rectangle 3"/>
          <p:cNvSpPr>
            <a:spLocks noGrp="1" noChangeArrowheads="1"/>
          </p:cNvSpPr>
          <p:nvPr>
            <p:ph idx="1"/>
          </p:nvPr>
        </p:nvSpPr>
        <p:spPr>
          <a:xfrm>
            <a:off x="685800" y="2133600"/>
            <a:ext cx="7772400" cy="3962400"/>
          </a:xfrm>
        </p:spPr>
        <p:txBody>
          <a:bodyPr/>
          <a:lstStyle/>
          <a:p>
            <a:pPr eaLnBrk="1" hangingPunct="1"/>
            <a:r>
              <a:rPr lang="en-US" sz="3600" dirty="0" smtClean="0">
                <a:solidFill>
                  <a:srgbClr val="CC0066"/>
                </a:solidFill>
                <a:latin typeface="Arial Black" pitchFamily="34" charset="0"/>
              </a:rPr>
              <a:t>3. Fallacy of Positive Instances:</a:t>
            </a:r>
            <a:r>
              <a:rPr lang="en-US" sz="3600" dirty="0" smtClean="0">
                <a:latin typeface="Arial Black" pitchFamily="34" charset="0"/>
              </a:rPr>
              <a:t> When we remember or notice things that confirm our expectations and forget the rest.</a:t>
            </a:r>
          </a:p>
        </p:txBody>
      </p:sp>
      <p:sp>
        <p:nvSpPr>
          <p:cNvPr id="79874" name="Rectangle 2"/>
          <p:cNvSpPr>
            <a:spLocks noGrp="1" noChangeArrowheads="1"/>
          </p:cNvSpPr>
          <p:nvPr>
            <p:ph type="title"/>
          </p:nvPr>
        </p:nvSpPr>
        <p:spPr>
          <a:xfrm>
            <a:off x="533400" y="609600"/>
            <a:ext cx="7924800" cy="1295400"/>
          </a:xfrm>
        </p:spPr>
        <p:txBody>
          <a:bodyPr/>
          <a:lstStyle/>
          <a:p>
            <a:pPr eaLnBrk="1" fontAlgn="auto" hangingPunct="1">
              <a:spcAft>
                <a:spcPts val="0"/>
              </a:spcAft>
              <a:defRPr/>
            </a:pPr>
            <a:r>
              <a:rPr lang="en-US" sz="3600" dirty="0">
                <a:solidFill>
                  <a:schemeClr val="accent2"/>
                </a:solidFill>
                <a:latin typeface="Arial Black" pitchFamily="34" charset="0"/>
              </a:rPr>
              <a:t>Why do we believe Pseudo-Psychologies? (continued)</a:t>
            </a:r>
            <a:endParaRPr lang="en-US" sz="3600" dirty="0" smtClean="0">
              <a:solidFill>
                <a:schemeClr val="accent2"/>
              </a:solidFill>
              <a:latin typeface="Arial Black" pitchFamily="34" charset="0"/>
            </a:endParaRPr>
          </a:p>
        </p:txBody>
      </p:sp>
    </p:spTree>
    <p:extLst>
      <p:ext uri="{BB962C8B-B14F-4D97-AF65-F5344CB8AC3E}">
        <p14:creationId xmlns:p14="http://schemas.microsoft.com/office/powerpoint/2010/main" val="22429210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1138">
                                            <p:txEl>
                                              <p:pRg st="0" end="0"/>
                                            </p:txEl>
                                          </p:spTgt>
                                        </p:tgtEl>
                                        <p:attrNameLst>
                                          <p:attrName>style.visibility</p:attrName>
                                        </p:attrNameLst>
                                      </p:cBhvr>
                                      <p:to>
                                        <p:strVal val="visible"/>
                                      </p:to>
                                    </p:set>
                                    <p:animEffect transition="in" filter="fade">
                                      <p:cBhvr>
                                        <p:cTn id="7" dur="500"/>
                                        <p:tgtEl>
                                          <p:spTgt spid="9113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9090" name="Rectangle 3"/>
          <p:cNvSpPr>
            <a:spLocks noGrp="1" noChangeArrowheads="1"/>
          </p:cNvSpPr>
          <p:nvPr>
            <p:ph idx="1"/>
          </p:nvPr>
        </p:nvSpPr>
        <p:spPr>
          <a:xfrm>
            <a:off x="685800" y="2667000"/>
            <a:ext cx="7772400" cy="3429000"/>
          </a:xfrm>
        </p:spPr>
        <p:txBody>
          <a:bodyPr/>
          <a:lstStyle/>
          <a:p>
            <a:pPr eaLnBrk="1" hangingPunct="1"/>
            <a:r>
              <a:rPr lang="en-US" sz="3600" smtClean="0">
                <a:solidFill>
                  <a:srgbClr val="CC0066"/>
                </a:solidFill>
                <a:latin typeface="Arial Black" pitchFamily="34" charset="0"/>
              </a:rPr>
              <a:t>Be skeptical.</a:t>
            </a:r>
          </a:p>
          <a:p>
            <a:pPr eaLnBrk="1" hangingPunct="1"/>
            <a:r>
              <a:rPr lang="en-US" sz="3600" smtClean="0">
                <a:solidFill>
                  <a:srgbClr val="339933"/>
                </a:solidFill>
                <a:latin typeface="Arial Black" pitchFamily="34" charset="0"/>
              </a:rPr>
              <a:t>Consider the source of information.</a:t>
            </a:r>
          </a:p>
          <a:p>
            <a:pPr eaLnBrk="1" hangingPunct="1"/>
            <a:r>
              <a:rPr lang="en-US" sz="3600" smtClean="0">
                <a:solidFill>
                  <a:srgbClr val="FF0000"/>
                </a:solidFill>
                <a:latin typeface="Arial Black" pitchFamily="34" charset="0"/>
              </a:rPr>
              <a:t>Ask yourself, “Was there a control group?”</a:t>
            </a:r>
          </a:p>
        </p:txBody>
      </p:sp>
      <p:sp>
        <p:nvSpPr>
          <p:cNvPr id="77826" name="Rectangle 2"/>
          <p:cNvSpPr>
            <a:spLocks noGrp="1" noChangeArrowheads="1"/>
          </p:cNvSpPr>
          <p:nvPr>
            <p:ph type="title"/>
          </p:nvPr>
        </p:nvSpPr>
        <p:spPr>
          <a:xfrm>
            <a:off x="533400" y="609600"/>
            <a:ext cx="7924800" cy="1905000"/>
          </a:xfrm>
        </p:spPr>
        <p:txBody>
          <a:bodyPr/>
          <a:lstStyle/>
          <a:p>
            <a:pPr eaLnBrk="1" fontAlgn="auto" hangingPunct="1">
              <a:spcAft>
                <a:spcPts val="0"/>
              </a:spcAft>
              <a:defRPr/>
            </a:pPr>
            <a:r>
              <a:rPr lang="en-US" sz="3600" smtClean="0">
                <a:solidFill>
                  <a:schemeClr val="accent2"/>
                </a:solidFill>
                <a:latin typeface="Arial Black" pitchFamily="34" charset="0"/>
              </a:rPr>
              <a:t>Separating Fact from Fiction</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9090">
                                            <p:txEl>
                                              <p:pRg st="0" end="0"/>
                                            </p:txEl>
                                          </p:spTgt>
                                        </p:tgtEl>
                                        <p:attrNameLst>
                                          <p:attrName>style.visibility</p:attrName>
                                        </p:attrNameLst>
                                      </p:cBhvr>
                                      <p:to>
                                        <p:strVal val="visible"/>
                                      </p:to>
                                    </p:set>
                                    <p:animEffect transition="in" filter="fade">
                                      <p:cBhvr>
                                        <p:cTn id="7" dur="500"/>
                                        <p:tgtEl>
                                          <p:spTgt spid="8909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89090">
                                            <p:txEl>
                                              <p:pRg st="1" end="1"/>
                                            </p:txEl>
                                          </p:spTgt>
                                        </p:tgtEl>
                                        <p:attrNameLst>
                                          <p:attrName>style.visibility</p:attrName>
                                        </p:attrNameLst>
                                      </p:cBhvr>
                                      <p:to>
                                        <p:strVal val="visible"/>
                                      </p:to>
                                    </p:set>
                                    <p:animEffect transition="in" filter="barn(inVertical)">
                                      <p:cBhvr>
                                        <p:cTn id="12" dur="500"/>
                                        <p:tgtEl>
                                          <p:spTgt spid="8909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89090">
                                            <p:txEl>
                                              <p:pRg st="2" end="2"/>
                                            </p:txEl>
                                          </p:spTgt>
                                        </p:tgtEl>
                                        <p:attrNameLst>
                                          <p:attrName>style.visibility</p:attrName>
                                        </p:attrNameLst>
                                      </p:cBhvr>
                                      <p:to>
                                        <p:strVal val="visible"/>
                                      </p:to>
                                    </p:set>
                                    <p:animEffect transition="in" filter="wipe(down)">
                                      <p:cBhvr>
                                        <p:cTn id="17" dur="500"/>
                                        <p:tgtEl>
                                          <p:spTgt spid="8909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0114" name="Rectangle 3"/>
          <p:cNvSpPr>
            <a:spLocks noGrp="1" noChangeArrowheads="1"/>
          </p:cNvSpPr>
          <p:nvPr>
            <p:ph idx="1"/>
          </p:nvPr>
        </p:nvSpPr>
        <p:spPr>
          <a:xfrm>
            <a:off x="762000" y="2590800"/>
            <a:ext cx="7696200" cy="3505200"/>
          </a:xfrm>
        </p:spPr>
        <p:txBody>
          <a:bodyPr/>
          <a:lstStyle/>
          <a:p>
            <a:pPr eaLnBrk="1" hangingPunct="1"/>
            <a:r>
              <a:rPr lang="en-US" sz="3600" dirty="0" smtClean="0">
                <a:solidFill>
                  <a:srgbClr val="FF0000"/>
                </a:solidFill>
                <a:latin typeface="Arial Black" pitchFamily="34" charset="0"/>
              </a:rPr>
              <a:t>Look for errors in distinguishing between correlation and </a:t>
            </a:r>
            <a:r>
              <a:rPr lang="en-US" sz="3600" dirty="0" smtClean="0">
                <a:solidFill>
                  <a:srgbClr val="FF0000"/>
                </a:solidFill>
                <a:latin typeface="Arial Black" pitchFamily="34" charset="0"/>
              </a:rPr>
              <a:t>causation</a:t>
            </a:r>
            <a:endParaRPr lang="en-US" sz="3600" dirty="0" smtClean="0">
              <a:latin typeface="Arial Black" pitchFamily="34" charset="0"/>
            </a:endParaRPr>
          </a:p>
        </p:txBody>
      </p:sp>
      <p:sp>
        <p:nvSpPr>
          <p:cNvPr id="78850" name="Rectangle 2"/>
          <p:cNvSpPr>
            <a:spLocks noGrp="1" noChangeArrowheads="1"/>
          </p:cNvSpPr>
          <p:nvPr>
            <p:ph type="title"/>
          </p:nvPr>
        </p:nvSpPr>
        <p:spPr>
          <a:xfrm>
            <a:off x="381000" y="609600"/>
            <a:ext cx="8077200" cy="1981200"/>
          </a:xfrm>
        </p:spPr>
        <p:txBody>
          <a:bodyPr/>
          <a:lstStyle/>
          <a:p>
            <a:pPr eaLnBrk="1" fontAlgn="auto" hangingPunct="1">
              <a:spcAft>
                <a:spcPts val="0"/>
              </a:spcAft>
              <a:defRPr/>
            </a:pPr>
            <a:r>
              <a:rPr lang="en-US" sz="3600" smtClean="0">
                <a:solidFill>
                  <a:schemeClr val="accent2"/>
                </a:solidFill>
                <a:latin typeface="Arial Black" pitchFamily="34" charset="0"/>
              </a:rPr>
              <a:t>Separating Fact from Fiction</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90114">
                                            <p:txEl>
                                              <p:pRg st="0" end="0"/>
                                            </p:txEl>
                                          </p:spTgt>
                                        </p:tgtEl>
                                        <p:attrNameLst>
                                          <p:attrName>style.visibility</p:attrName>
                                        </p:attrNameLst>
                                      </p:cBhvr>
                                      <p:to>
                                        <p:strVal val="visible"/>
                                      </p:to>
                                    </p:set>
                                    <p:animEffect transition="in" filter="fade">
                                      <p:cBhvr>
                                        <p:cTn id="7" dur="1000"/>
                                        <p:tgtEl>
                                          <p:spTgt spid="90114">
                                            <p:txEl>
                                              <p:pRg st="0" end="0"/>
                                            </p:txEl>
                                          </p:spTgt>
                                        </p:tgtEl>
                                      </p:cBhvr>
                                    </p:animEffect>
                                    <p:anim calcmode="lin" valueType="num">
                                      <p:cBhvr>
                                        <p:cTn id="8" dur="1000" fill="hold"/>
                                        <p:tgtEl>
                                          <p:spTgt spid="9011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011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62" name="Rectangle 3"/>
          <p:cNvSpPr>
            <a:spLocks noGrp="1" noChangeArrowheads="1"/>
          </p:cNvSpPr>
          <p:nvPr>
            <p:ph idx="1"/>
          </p:nvPr>
        </p:nvSpPr>
        <p:spPr>
          <a:xfrm>
            <a:off x="228600" y="1981200"/>
            <a:ext cx="8763000" cy="4495800"/>
          </a:xfrm>
        </p:spPr>
        <p:txBody>
          <a:bodyPr/>
          <a:lstStyle/>
          <a:p>
            <a:pPr eaLnBrk="1" hangingPunct="1"/>
            <a:r>
              <a:rPr lang="en-US" sz="3600" smtClean="0">
                <a:solidFill>
                  <a:srgbClr val="CC0066"/>
                </a:solidFill>
                <a:latin typeface="Arial Black" pitchFamily="34" charset="0"/>
              </a:rPr>
              <a:t>Be sure to distinguish between observation and inference</a:t>
            </a:r>
            <a:r>
              <a:rPr lang="en-US" sz="3600" smtClean="0">
                <a:latin typeface="Arial Black" pitchFamily="34" charset="0"/>
              </a:rPr>
              <a:t> (e.g., Bernard is crying, but do we know why he is crying?).</a:t>
            </a:r>
          </a:p>
          <a:p>
            <a:pPr eaLnBrk="1" hangingPunct="1"/>
            <a:r>
              <a:rPr lang="en-US" sz="3600" smtClean="0">
                <a:solidFill>
                  <a:srgbClr val="339933"/>
                </a:solidFill>
                <a:latin typeface="Arial Black" pitchFamily="34" charset="0"/>
              </a:rPr>
              <a:t>Beware of oversimplifications</a:t>
            </a:r>
            <a:r>
              <a:rPr lang="en-US" sz="3600" smtClean="0">
                <a:latin typeface="Arial Black" pitchFamily="34" charset="0"/>
              </a:rPr>
              <a:t>, especially those motivated by monetary reasons.</a:t>
            </a:r>
          </a:p>
        </p:txBody>
      </p:sp>
      <p:sp>
        <p:nvSpPr>
          <p:cNvPr id="80898" name="Rectangle 2"/>
          <p:cNvSpPr>
            <a:spLocks noGrp="1" noChangeArrowheads="1"/>
          </p:cNvSpPr>
          <p:nvPr>
            <p:ph type="title"/>
          </p:nvPr>
        </p:nvSpPr>
        <p:spPr>
          <a:xfrm>
            <a:off x="457200" y="609600"/>
            <a:ext cx="8001000" cy="1752600"/>
          </a:xfrm>
        </p:spPr>
        <p:txBody>
          <a:bodyPr/>
          <a:lstStyle/>
          <a:p>
            <a:pPr eaLnBrk="1" fontAlgn="auto" hangingPunct="1">
              <a:spcAft>
                <a:spcPts val="0"/>
              </a:spcAft>
              <a:defRPr/>
            </a:pPr>
            <a:r>
              <a:rPr lang="en-US" sz="3600" smtClean="0">
                <a:solidFill>
                  <a:schemeClr val="accent2"/>
                </a:solidFill>
                <a:latin typeface="Arial Black" pitchFamily="34" charset="0"/>
              </a:rPr>
              <a:t>Separating Fact from Fiction</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2162">
                                            <p:txEl>
                                              <p:pRg st="0" end="0"/>
                                            </p:txEl>
                                          </p:spTgt>
                                        </p:tgtEl>
                                        <p:attrNameLst>
                                          <p:attrName>style.visibility</p:attrName>
                                        </p:attrNameLst>
                                      </p:cBhvr>
                                      <p:to>
                                        <p:strVal val="visible"/>
                                      </p:to>
                                    </p:set>
                                    <p:animEffect transition="in" filter="fade">
                                      <p:cBhvr>
                                        <p:cTn id="7" dur="500"/>
                                        <p:tgtEl>
                                          <p:spTgt spid="9216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92162">
                                            <p:txEl>
                                              <p:pRg st="1" end="1"/>
                                            </p:txEl>
                                          </p:spTgt>
                                        </p:tgtEl>
                                        <p:attrNameLst>
                                          <p:attrName>style.visibility</p:attrName>
                                        </p:attrNameLst>
                                      </p:cBhvr>
                                      <p:to>
                                        <p:strVal val="visible"/>
                                      </p:to>
                                    </p:set>
                                    <p:animEffect transition="in" filter="fade">
                                      <p:cBhvr>
                                        <p:cTn id="12" dur="500"/>
                                        <p:tgtEl>
                                          <p:spTgt spid="9216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838200"/>
            <a:ext cx="8915400" cy="5257800"/>
          </a:xfrm>
        </p:spPr>
        <p:txBody>
          <a:bodyPr>
            <a:noAutofit/>
          </a:bodyPr>
          <a:lstStyle/>
          <a:p>
            <a:pPr marL="365760" indent="-256032" eaLnBrk="1" fontAlgn="auto" hangingPunct="1">
              <a:spcAft>
                <a:spcPts val="0"/>
              </a:spcAft>
              <a:buFont typeface="Wingdings 3"/>
              <a:buChar char=""/>
              <a:defRPr/>
            </a:pPr>
            <a:r>
              <a:rPr lang="en-US" sz="2800" dirty="0" smtClean="0">
                <a:solidFill>
                  <a:schemeClr val="accent2">
                    <a:lumMod val="75000"/>
                  </a:schemeClr>
                </a:solidFill>
              </a:rPr>
              <a:t>1. The psychology of studying.  (p. 1 -8)</a:t>
            </a:r>
          </a:p>
          <a:p>
            <a:pPr marL="365760" indent="-256032" eaLnBrk="1" fontAlgn="auto" hangingPunct="1">
              <a:spcAft>
                <a:spcPts val="0"/>
              </a:spcAft>
              <a:buFont typeface="Wingdings 3"/>
              <a:buChar char=""/>
              <a:defRPr/>
            </a:pPr>
            <a:r>
              <a:rPr lang="en-US" sz="2800" dirty="0" smtClean="0"/>
              <a:t>      The SQ4R method- How to tame a textbook.</a:t>
            </a:r>
          </a:p>
          <a:p>
            <a:pPr marL="365760" indent="-256032" eaLnBrk="1" fontAlgn="auto" hangingPunct="1">
              <a:spcAft>
                <a:spcPts val="0"/>
              </a:spcAft>
              <a:buFont typeface="Wingdings 3"/>
              <a:buChar char=""/>
              <a:defRPr/>
            </a:pPr>
            <a:r>
              <a:rPr lang="en-US" sz="2800" dirty="0" smtClean="0"/>
              <a:t>      The LISAN method – How to tame a lecture.</a:t>
            </a:r>
          </a:p>
          <a:p>
            <a:pPr marL="365760" indent="-256032" eaLnBrk="1" fontAlgn="auto" hangingPunct="1">
              <a:spcAft>
                <a:spcPts val="0"/>
              </a:spcAft>
              <a:buFont typeface="Wingdings 3"/>
              <a:buChar char=""/>
              <a:defRPr/>
            </a:pPr>
            <a:r>
              <a:rPr lang="en-US" sz="2800" dirty="0" smtClean="0"/>
              <a:t>      Study Strategies – Making a Habit of success.</a:t>
            </a:r>
          </a:p>
          <a:p>
            <a:pPr marL="365760" indent="-256032" eaLnBrk="1" fontAlgn="auto" hangingPunct="1">
              <a:spcAft>
                <a:spcPts val="0"/>
              </a:spcAft>
              <a:buFont typeface="Wingdings 3"/>
              <a:buChar char=""/>
              <a:defRPr/>
            </a:pPr>
            <a:r>
              <a:rPr lang="en-US" sz="2800" dirty="0" smtClean="0"/>
              <a:t>      Procrastination – Avoiding the Last Minute Blues.</a:t>
            </a:r>
          </a:p>
          <a:p>
            <a:pPr marL="365760" indent="-256032" eaLnBrk="1" fontAlgn="auto" hangingPunct="1">
              <a:spcAft>
                <a:spcPts val="0"/>
              </a:spcAft>
              <a:buFont typeface="Wingdings 3"/>
              <a:buChar char=""/>
              <a:defRPr/>
            </a:pPr>
            <a:r>
              <a:rPr lang="en-US" sz="2800" dirty="0" smtClean="0"/>
              <a:t>      Taking Tests – Are You a “Test Wise”? </a:t>
            </a:r>
          </a:p>
          <a:p>
            <a:pPr marL="365760" indent="-256032" eaLnBrk="1" fontAlgn="auto" hangingPunct="1">
              <a:spcAft>
                <a:spcPts val="0"/>
              </a:spcAft>
              <a:buFont typeface="Wingdings 3"/>
              <a:buChar char=""/>
              <a:defRPr/>
            </a:pPr>
            <a:r>
              <a:rPr lang="en-US" sz="2800" dirty="0" smtClean="0">
                <a:solidFill>
                  <a:srgbClr val="7030A0"/>
                </a:solidFill>
              </a:rPr>
              <a:t>2. Module 7  :  Psychology in Action – Psychology in the Media p 53 -55.</a:t>
            </a:r>
            <a:endParaRPr lang="th-TH" sz="2800" dirty="0" smtClean="0">
              <a:solidFill>
                <a:srgbClr val="7030A0"/>
              </a:solidFill>
            </a:endParaRPr>
          </a:p>
        </p:txBody>
      </p:sp>
      <p:sp>
        <p:nvSpPr>
          <p:cNvPr id="81922" name="Title 1"/>
          <p:cNvSpPr>
            <a:spLocks noGrp="1"/>
          </p:cNvSpPr>
          <p:nvPr>
            <p:ph type="title"/>
          </p:nvPr>
        </p:nvSpPr>
        <p:spPr>
          <a:xfrm>
            <a:off x="685800" y="228600"/>
            <a:ext cx="7772400" cy="457200"/>
          </a:xfrm>
        </p:spPr>
        <p:txBody>
          <a:bodyPr>
            <a:normAutofit fontScale="90000"/>
          </a:bodyPr>
          <a:lstStyle/>
          <a:p>
            <a:pPr eaLnBrk="1" fontAlgn="auto" hangingPunct="1">
              <a:spcAft>
                <a:spcPts val="0"/>
              </a:spcAft>
              <a:defRPr/>
            </a:pPr>
            <a:r>
              <a:rPr lang="en-US" sz="5400" dirty="0" smtClean="0">
                <a:solidFill>
                  <a:srgbClr val="00B0F0"/>
                </a:solidFill>
              </a:rPr>
              <a:t>Reading Assignments</a:t>
            </a:r>
            <a:endParaRPr lang="th-TH" sz="5400" dirty="0" smtClean="0">
              <a:solidFill>
                <a:srgbClr val="00B0F0"/>
              </a:solidFill>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1922"/>
                                        </p:tgtEl>
                                        <p:attrNameLst>
                                          <p:attrName>style.visibility</p:attrName>
                                        </p:attrNameLst>
                                      </p:cBhvr>
                                      <p:to>
                                        <p:strVal val="visible"/>
                                      </p:to>
                                    </p:set>
                                    <p:animEffect transition="in" filter="fade">
                                      <p:cBhvr>
                                        <p:cTn id="7" dur="500"/>
                                        <p:tgtEl>
                                          <p:spTgt spid="819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5.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6.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7.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8.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1980</TotalTime>
  <Words>1841</Words>
  <Application>Microsoft Office PowerPoint</Application>
  <PresentationFormat>On-screen Show (4:3)</PresentationFormat>
  <Paragraphs>190</Paragraphs>
  <Slides>53</Slides>
  <Notes>10</Notes>
  <HiddenSlides>0</HiddenSlides>
  <MMClips>0</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53</vt:i4>
      </vt:variant>
    </vt:vector>
  </HeadingPairs>
  <TitlesOfParts>
    <vt:vector size="57" baseType="lpstr">
      <vt:lpstr>Concourse</vt:lpstr>
      <vt:lpstr>Default Design</vt:lpstr>
      <vt:lpstr>1_Concourse</vt:lpstr>
      <vt:lpstr>Clip</vt:lpstr>
      <vt:lpstr>   Psychology Modules for Active Learning 11th  ed. (2009)</vt:lpstr>
      <vt:lpstr>Chapter 1  Introducing Psychology and Research Methods</vt:lpstr>
      <vt:lpstr>PowerPoint Presentation</vt:lpstr>
      <vt:lpstr> Definition Psychology is a scientific study of behavior and mental processes </vt:lpstr>
      <vt:lpstr>PowerPoint Presentation</vt:lpstr>
      <vt:lpstr>History of Psychology</vt:lpstr>
      <vt:lpstr>History of Psychology</vt:lpstr>
      <vt:lpstr>History of Psychology</vt:lpstr>
      <vt:lpstr>History of Psychology</vt:lpstr>
      <vt:lpstr>History of Psychology</vt:lpstr>
      <vt:lpstr>History of Psychology</vt:lpstr>
      <vt:lpstr>History of Psychology</vt:lpstr>
      <vt:lpstr>History of Psychology</vt:lpstr>
      <vt:lpstr>History of Psychology</vt:lpstr>
      <vt:lpstr>History of Psychology: Humanism</vt:lpstr>
      <vt:lpstr>The Subfields of Psychology</vt:lpstr>
      <vt:lpstr>The Subfields of Psychology</vt:lpstr>
      <vt:lpstr>The Subfields of Psychology</vt:lpstr>
      <vt:lpstr>The Subfields of Psychology</vt:lpstr>
      <vt:lpstr>The Subfields of Psychology</vt:lpstr>
      <vt:lpstr>The Subfields of Psychology</vt:lpstr>
      <vt:lpstr>The Subfields of Psychology</vt:lpstr>
      <vt:lpstr>The Subfields of Psychology</vt:lpstr>
      <vt:lpstr>The Subfields of Psychology</vt:lpstr>
      <vt:lpstr>The Subfields of Psychology</vt:lpstr>
      <vt:lpstr>More Helping Professionals</vt:lpstr>
      <vt:lpstr>  It uses the systematic methods of science to gather information.</vt:lpstr>
      <vt:lpstr>PowerPoint Presentation</vt:lpstr>
      <vt:lpstr>Conducting Psychological Research</vt:lpstr>
      <vt:lpstr>Research Methods</vt:lpstr>
      <vt:lpstr>Research Methods</vt:lpstr>
      <vt:lpstr>Research Methods</vt:lpstr>
      <vt:lpstr>Research Methods</vt:lpstr>
      <vt:lpstr>6.  Experimental Research</vt:lpstr>
      <vt:lpstr>Name the independent and dependent variable</vt:lpstr>
      <vt:lpstr>PowerPoint Presentation</vt:lpstr>
      <vt:lpstr>Important terminologies   </vt:lpstr>
      <vt:lpstr>2.  Control Group </vt:lpstr>
      <vt:lpstr>3. Confounding Variable </vt:lpstr>
      <vt:lpstr>4.  Random Assignment </vt:lpstr>
      <vt:lpstr>5. Experimental bias </vt:lpstr>
      <vt:lpstr>Methods to help counteract bias </vt:lpstr>
      <vt:lpstr>2.  Using placebo </vt:lpstr>
      <vt:lpstr>Pseudo-Psychologies</vt:lpstr>
      <vt:lpstr>Pseudo-Psychologies</vt:lpstr>
      <vt:lpstr>Pseudo-Psychologies Continued</vt:lpstr>
      <vt:lpstr>Why do we believe Pseudo-Psychologies? </vt:lpstr>
      <vt:lpstr>Why do we believe Pseudo-Psychologies? (continued)</vt:lpstr>
      <vt:lpstr>Why do we believe Pseudo-Psychologies? (continued)</vt:lpstr>
      <vt:lpstr>Separating Fact from Fiction</vt:lpstr>
      <vt:lpstr>Separating Fact from Fiction</vt:lpstr>
      <vt:lpstr>Separating Fact from Fiction</vt:lpstr>
      <vt:lpstr>Reading Assignments</vt:lpstr>
    </vt:vector>
  </TitlesOfParts>
  <Company>Lexington Community College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 Introduction to Psychology</dc:title>
  <dc:creator>John Story</dc:creator>
  <cp:lastModifiedBy>vaio</cp:lastModifiedBy>
  <cp:revision>84</cp:revision>
  <cp:lastPrinted>2000-05-31T03:35:55Z</cp:lastPrinted>
  <dcterms:created xsi:type="dcterms:W3CDTF">2001-03-14T18:22:08Z</dcterms:created>
  <dcterms:modified xsi:type="dcterms:W3CDTF">2011-08-07T21:51:45Z</dcterms:modified>
</cp:coreProperties>
</file>