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256" r:id="rId2"/>
    <p:sldId id="259" r:id="rId3"/>
    <p:sldId id="263" r:id="rId4"/>
    <p:sldId id="257" r:id="rId5"/>
    <p:sldId id="260" r:id="rId6"/>
    <p:sldId id="268" r:id="rId7"/>
    <p:sldId id="269" r:id="rId8"/>
    <p:sldId id="258" r:id="rId9"/>
    <p:sldId id="265" r:id="rId10"/>
    <p:sldId id="267" r:id="rId11"/>
    <p:sldId id="262" r:id="rId12"/>
    <p:sldId id="270"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9247" autoAdjust="0"/>
  </p:normalViewPr>
  <p:slideViewPr>
    <p:cSldViewPr snapToGrid="0" snapToObjects="1">
      <p:cViewPr>
        <p:scale>
          <a:sx n="104" d="100"/>
          <a:sy n="104" d="100"/>
        </p:scale>
        <p:origin x="-984"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0E9FBE7-60B0-9B4E-ACBF-941F892617D5}" type="datetimeFigureOut">
              <a:rPr lang="en-US" smtClean="0"/>
              <a:t>10/24/2013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4C4C446-9189-0043-91A7-B13CF713F1A0}" type="slidenum">
              <a:rPr lang="en-US" smtClean="0"/>
              <a:t>‹#›</a:t>
            </a:fld>
            <a:endParaRPr lang="en-US"/>
          </a:p>
        </p:txBody>
      </p:sp>
    </p:spTree>
    <p:extLst>
      <p:ext uri="{BB962C8B-B14F-4D97-AF65-F5344CB8AC3E}">
        <p14:creationId xmlns:p14="http://schemas.microsoft.com/office/powerpoint/2010/main" val="27344127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34EB1C-D064-7F4D-8023-C6C9F2900058}" type="datetimeFigureOut">
              <a:rPr lang="en-US" smtClean="0"/>
              <a:t>10/24/2013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AB06B7-5F7A-574B-9CBB-EAC94F086851}" type="slidenum">
              <a:rPr lang="en-US" smtClean="0"/>
              <a:t>‹#›</a:t>
            </a:fld>
            <a:endParaRPr lang="en-US"/>
          </a:p>
        </p:txBody>
      </p:sp>
    </p:spTree>
    <p:extLst>
      <p:ext uri="{BB962C8B-B14F-4D97-AF65-F5344CB8AC3E}">
        <p14:creationId xmlns:p14="http://schemas.microsoft.com/office/powerpoint/2010/main" val="309948540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Hybrid technology helps FedEx reduce emissions and fuel use as we work to increase the efficiency of our vehicle fleet,” said Mitch Jackson, director of Environmental Affairs and Sustainability, FedEx Corp. “We are eager for additional government and industry support to find more affordable options for hybrid trucks, so that we may adopt them into our fleet at a faster pace.”</a:t>
            </a:r>
          </a:p>
          <a:p>
            <a:r>
              <a:rPr lang="en-US" sz="1200" kern="1200" dirty="0" smtClean="0">
                <a:solidFill>
                  <a:schemeClr val="tx1"/>
                </a:solidFill>
                <a:latin typeface="+mn-lt"/>
                <a:ea typeface="+mn-ea"/>
                <a:cs typeface="+mn-cs"/>
              </a:rPr>
              <a:t>In addition to the use of 264 hybrid vehicles in North America, Asia and Europe, FedEx has taken the following steps to increase vehicle fuel efficiency and reduce emissions in its fleet:</a:t>
            </a:r>
          </a:p>
          <a:p>
            <a:r>
              <a:rPr lang="en-US" sz="1200" kern="1200" dirty="0" smtClean="0">
                <a:solidFill>
                  <a:schemeClr val="tx1"/>
                </a:solidFill>
                <a:latin typeface="+mn-lt"/>
                <a:ea typeface="+mn-ea"/>
                <a:cs typeface="+mn-cs"/>
              </a:rPr>
              <a:t>Since 2005, FedEx has been rebalancing its fleet with smaller, more fuel efficient sprinter vans and optimizing routes. As a result of these efforts, FedEx Express has saved 45 million gallons of fuel or 452,573 metric tons of carbon dioxide emissions.</a:t>
            </a:r>
          </a:p>
          <a:p>
            <a:r>
              <a:rPr lang="en-US" sz="1200" kern="1200" dirty="0" smtClean="0">
                <a:solidFill>
                  <a:schemeClr val="tx1"/>
                </a:solidFill>
                <a:latin typeface="+mn-lt"/>
                <a:ea typeface="+mn-ea"/>
                <a:cs typeface="+mn-cs"/>
              </a:rPr>
              <a:t>FedEx Ground is testing hybrid hydraulic technology with Parker Hannifin Corporation and FCCC on a heavier-class vehicle (Class 6).</a:t>
            </a:r>
          </a:p>
          <a:p>
            <a:r>
              <a:rPr lang="en-US" sz="1200" kern="1200" dirty="0" smtClean="0">
                <a:solidFill>
                  <a:schemeClr val="tx1"/>
                </a:solidFill>
                <a:latin typeface="+mn-lt"/>
                <a:ea typeface="+mn-ea"/>
                <a:cs typeface="+mn-cs"/>
              </a:rPr>
              <a:t>In London, FedEx operates liquid petroleum gas (LPG) sprinter vans, which reduce carbon dioxide emissions by 12 percent. FedEx will also use 10 zero-emission </a:t>
            </a:r>
            <a:r>
              <a:rPr lang="en-US" sz="1200" kern="1200" dirty="0" err="1" smtClean="0">
                <a:solidFill>
                  <a:schemeClr val="tx1"/>
                </a:solidFill>
                <a:latin typeface="+mn-lt"/>
                <a:ea typeface="+mn-ea"/>
                <a:cs typeface="+mn-cs"/>
              </a:rPr>
              <a:t>Modec</a:t>
            </a:r>
            <a:r>
              <a:rPr lang="en-US" sz="1200" kern="1200" dirty="0" smtClean="0">
                <a:solidFill>
                  <a:schemeClr val="tx1"/>
                </a:solidFill>
                <a:latin typeface="+mn-lt"/>
                <a:ea typeface="+mn-ea"/>
                <a:cs typeface="+mn-cs"/>
              </a:rPr>
              <a:t> electric delivery vehicles in the United Kingdom. FedEx Express has more than 320 LPG and electric-powered support units in use at the </a:t>
            </a:r>
            <a:r>
              <a:rPr lang="en-US" sz="1200" kern="1200" dirty="0" err="1" smtClean="0">
                <a:solidFill>
                  <a:schemeClr val="tx1"/>
                </a:solidFill>
                <a:latin typeface="+mn-lt"/>
                <a:ea typeface="+mn-ea"/>
                <a:cs typeface="+mn-cs"/>
              </a:rPr>
              <a:t>Roissy</a:t>
            </a:r>
            <a:r>
              <a:rPr lang="en-US" sz="1200" kern="1200" dirty="0" smtClean="0">
                <a:solidFill>
                  <a:schemeClr val="tx1"/>
                </a:solidFill>
                <a:latin typeface="+mn-lt"/>
                <a:ea typeface="+mn-ea"/>
                <a:cs typeface="+mn-cs"/>
              </a:rPr>
              <a:t> Charles de Gaulle hub in Paris and other operational facilities across Europe.</a:t>
            </a:r>
          </a:p>
          <a:p>
            <a:r>
              <a:rPr lang="en-US" sz="1200" kern="1200" dirty="0" smtClean="0">
                <a:solidFill>
                  <a:schemeClr val="tx1"/>
                </a:solidFill>
                <a:latin typeface="+mn-lt"/>
                <a:ea typeface="+mn-ea"/>
                <a:cs typeface="+mn-cs"/>
              </a:rPr>
              <a:t>FedEx operates a large number of electric and alternative-fuel support vehicles worldwide, including more than 500 forklifts and 1,600 ground equipment units at airports.</a:t>
            </a:r>
          </a:p>
          <a:p>
            <a:r>
              <a:rPr lang="en-US" sz="1200" kern="1200" dirty="0" smtClean="0">
                <a:solidFill>
                  <a:schemeClr val="tx1"/>
                </a:solidFill>
                <a:latin typeface="+mn-lt"/>
                <a:ea typeface="+mn-ea"/>
                <a:cs typeface="+mn-cs"/>
              </a:rPr>
              <a:t>Couriers in New York City and London’s West End deliver many of their packages on foot and bicycle.</a:t>
            </a:r>
          </a:p>
          <a:p>
            <a:r>
              <a:rPr lang="en-US" sz="1200" b="1" kern="1200" dirty="0" smtClean="0">
                <a:solidFill>
                  <a:schemeClr val="tx1"/>
                </a:solidFill>
                <a:latin typeface="+mn-lt"/>
                <a:ea typeface="+mn-ea"/>
                <a:cs typeface="+mn-cs"/>
              </a:rPr>
              <a:t>Specifications for the FedEx Hybrid-Electric Retrofit Vehicles</a:t>
            </a:r>
            <a:endParaRPr lang="en-US" sz="1200" b="0" kern="1200" dirty="0" smtClean="0">
              <a:solidFill>
                <a:schemeClr val="tx1"/>
              </a:solidFill>
              <a:latin typeface="+mn-lt"/>
              <a:ea typeface="+mn-ea"/>
              <a:cs typeface="+mn-cs"/>
            </a:endParaRPr>
          </a:p>
          <a:p>
            <a:r>
              <a:rPr lang="en-US" sz="1200" b="0" kern="1200" dirty="0" smtClean="0">
                <a:solidFill>
                  <a:schemeClr val="tx1"/>
                </a:solidFill>
                <a:latin typeface="+mn-lt"/>
                <a:ea typeface="+mn-ea"/>
                <a:cs typeface="+mn-cs"/>
              </a:rPr>
              <a:t>In converting the standard delivery vehicles, the power-train equipment, including the engine, transmission, fuel tank and drive shaft, were replaced with a 2007 Cummins ISB 200 </a:t>
            </a:r>
            <a:r>
              <a:rPr lang="en-US" sz="1200" b="0" kern="1200" dirty="0" err="1" smtClean="0">
                <a:solidFill>
                  <a:schemeClr val="tx1"/>
                </a:solidFill>
                <a:latin typeface="+mn-lt"/>
                <a:ea typeface="+mn-ea"/>
                <a:cs typeface="+mn-cs"/>
              </a:rPr>
              <a:t>hp</a:t>
            </a:r>
            <a:r>
              <a:rPr lang="en-US" sz="1200" b="0" kern="1200" dirty="0" smtClean="0">
                <a:solidFill>
                  <a:schemeClr val="tx1"/>
                </a:solidFill>
                <a:latin typeface="+mn-lt"/>
                <a:ea typeface="+mn-ea"/>
                <a:cs typeface="+mn-cs"/>
              </a:rPr>
              <a:t> engine and Eaton hybrid-electric system. Costs were reduced by utilizing the existing chassis and body.</a:t>
            </a:r>
          </a:p>
          <a:p>
            <a:r>
              <a:rPr lang="en-US" sz="1200" b="0" kern="1200" dirty="0" smtClean="0">
                <a:solidFill>
                  <a:schemeClr val="tx1"/>
                </a:solidFill>
                <a:latin typeface="+mn-lt"/>
                <a:ea typeface="+mn-ea"/>
                <a:cs typeface="+mn-cs"/>
              </a:rPr>
              <a:t>The vehicles feature a diesel engine coupled with an electric motor/generator and lithium-ion batteries. These batteries capture and store energy during the regenerative braking phase of vehicle operation, eliminating the need to plug into an electrical source. The sophisticated hybrid controller selects the most efficient mode of operation—diesel or electric—depending upon current operating conditions and driver demand.</a:t>
            </a:r>
          </a:p>
          <a:p>
            <a:endParaRPr lang="en-US" dirty="0"/>
          </a:p>
        </p:txBody>
      </p:sp>
      <p:sp>
        <p:nvSpPr>
          <p:cNvPr id="4" name="Slide Number Placeholder 3"/>
          <p:cNvSpPr>
            <a:spLocks noGrp="1"/>
          </p:cNvSpPr>
          <p:nvPr>
            <p:ph type="sldNum" sz="quarter" idx="10"/>
          </p:nvPr>
        </p:nvSpPr>
        <p:spPr/>
        <p:txBody>
          <a:bodyPr/>
          <a:lstStyle/>
          <a:p>
            <a:fld id="{E8AB06B7-5F7A-574B-9CBB-EAC94F086851}" type="slidenum">
              <a:rPr lang="en-US" smtClean="0"/>
              <a:t>8</a:t>
            </a:fld>
            <a:endParaRPr lang="en-US"/>
          </a:p>
        </p:txBody>
      </p:sp>
    </p:spTree>
    <p:extLst>
      <p:ext uri="{BB962C8B-B14F-4D97-AF65-F5344CB8AC3E}">
        <p14:creationId xmlns:p14="http://schemas.microsoft.com/office/powerpoint/2010/main" val="3857725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2157319"/>
            <a:ext cx="8915400" cy="877824"/>
          </a:xfrm>
        </p:spPr>
        <p:txBody>
          <a:bodyPr/>
          <a:lstStyle/>
          <a:p>
            <a:r>
              <a:rPr lang="en-US" smtClean="0"/>
              <a:t>Click to edit Master title style</a:t>
            </a:r>
            <a:endParaRPr/>
          </a:p>
        </p:txBody>
      </p:sp>
      <p:sp>
        <p:nvSpPr>
          <p:cNvPr id="3" name="Subtitle 2"/>
          <p:cNvSpPr>
            <a:spLocks noGrp="1"/>
          </p:cNvSpPr>
          <p:nvPr>
            <p:ph type="subTitle" idx="1"/>
          </p:nvPr>
        </p:nvSpPr>
        <p:spPr>
          <a:xfrm>
            <a:off x="914400" y="3034553"/>
            <a:ext cx="8001000" cy="3823447"/>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dirty="0"/>
          </a:p>
        </p:txBody>
      </p:sp>
      <p:sp>
        <p:nvSpPr>
          <p:cNvPr id="4" name="Date Placeholder 3"/>
          <p:cNvSpPr>
            <a:spLocks noGrp="1"/>
          </p:cNvSpPr>
          <p:nvPr>
            <p:ph type="dt" sz="half" idx="10"/>
          </p:nvPr>
        </p:nvSpPr>
        <p:spPr/>
        <p:txBody>
          <a:bodyPr/>
          <a:lstStyle/>
          <a:p>
            <a:fld id="{B8D4211D-1BA6-004C-9BA2-05E8B3239E3E}"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4EE66A21-C4F8-3A49-8A99-8A9B831D2386}"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0" y="5025435"/>
            <a:ext cx="8915400" cy="914400"/>
          </a:xfrm>
        </p:spPr>
        <p:txBody>
          <a:bodyPr/>
          <a:lstStyle/>
          <a:p>
            <a:r>
              <a:rPr lang="en-US" smtClean="0"/>
              <a:t>Click to edit Master title style</a:t>
            </a:r>
            <a:endParaRPr/>
          </a:p>
        </p:txBody>
      </p:sp>
      <p:sp>
        <p:nvSpPr>
          <p:cNvPr id="3" name="Subtitle 2"/>
          <p:cNvSpPr>
            <a:spLocks noGrp="1"/>
          </p:cNvSpPr>
          <p:nvPr>
            <p:ph type="subTitle" idx="1"/>
          </p:nvPr>
        </p:nvSpPr>
        <p:spPr>
          <a:xfrm>
            <a:off x="914400" y="5943600"/>
            <a:ext cx="8001000" cy="91440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91440" rIns="274320" bIns="91440" rtlCol="0" anchor="t" anchorCtr="0"/>
          <a:lstStyle>
            <a:lvl1pPr marL="0" indent="0" algn="l" defTabSz="914400" rtl="0" eaLnBrk="1" latinLnBrk="0" hangingPunct="1">
              <a:spcBef>
                <a:spcPts val="300"/>
              </a:spcBef>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dirty="0"/>
          </a:p>
        </p:txBody>
      </p:sp>
      <p:sp>
        <p:nvSpPr>
          <p:cNvPr id="4" name="Date Placeholder 3"/>
          <p:cNvSpPr>
            <a:spLocks noGrp="1"/>
          </p:cNvSpPr>
          <p:nvPr>
            <p:ph type="dt" sz="half" idx="10"/>
          </p:nvPr>
        </p:nvSpPr>
        <p:spPr/>
        <p:txBody>
          <a:bodyPr/>
          <a:lstStyle/>
          <a:p>
            <a:fld id="{8CF39A1A-69C2-A547-BB4D-71EF1641BD2F}"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9" name="Picture Placeholder 8"/>
          <p:cNvSpPr>
            <a:spLocks noGrp="1"/>
          </p:cNvSpPr>
          <p:nvPr>
            <p:ph type="pic" sz="quarter" idx="13"/>
          </p:nvPr>
        </p:nvSpPr>
        <p:spPr>
          <a:xfrm>
            <a:off x="927100" y="1129553"/>
            <a:ext cx="7988300" cy="3886200"/>
          </a:xfrm>
        </p:spPr>
        <p:txBody>
          <a:bodyPr>
            <a:normAutofit/>
          </a:bodyPr>
          <a:lstStyle>
            <a:lvl1pPr marL="0" indent="0">
              <a:buNone/>
              <a:defRPr sz="1800"/>
            </a:lvl1pPr>
          </a:lstStyle>
          <a:p>
            <a:r>
              <a:rPr lang="en-US" smtClean="0"/>
              <a:t>Click icon to add picture</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0" y="3200399"/>
            <a:ext cx="8915400" cy="2286000"/>
          </a:xfrm>
          <a:solidFill>
            <a:schemeClr val="tx2"/>
          </a:solidFill>
        </p:spPr>
        <p:txBody>
          <a:bodyPr vert="horz" lIns="1188720" tIns="45720" rIns="274320" bIns="45720" rtlCol="0" anchor="b" anchorCtr="0">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914400" y="5484607"/>
            <a:ext cx="8001000" cy="77724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ctr" anchorCtr="0">
            <a:normAutofit/>
          </a:bodyPr>
          <a:lstStyle>
            <a:lvl1pPr marL="0" indent="0" algn="l" defTabSz="914400" rtl="0" eaLnBrk="1" latinLnBrk="0" hangingPunct="1">
              <a:spcBef>
                <a:spcPts val="3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54E69B5C-EF00-8844-BDA1-C3D486398D52}"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117600" y="2595563"/>
            <a:ext cx="3566160" cy="3681412"/>
          </a:xfrm>
        </p:spPr>
        <p:txBody>
          <a:bodyPr>
            <a:normAutofit/>
          </a:bodyPr>
          <a:lstStyle>
            <a:lvl1pPr>
              <a:defRPr sz="18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Content Placeholder 3"/>
          <p:cNvSpPr>
            <a:spLocks noGrp="1"/>
          </p:cNvSpPr>
          <p:nvPr>
            <p:ph sz="half" idx="2"/>
          </p:nvPr>
        </p:nvSpPr>
        <p:spPr>
          <a:xfrm>
            <a:off x="5147534" y="2595563"/>
            <a:ext cx="3566160" cy="3681412"/>
          </a:xfrm>
        </p:spPr>
        <p:txBody>
          <a:bodyPr>
            <a:normAutofit/>
          </a:bodyPr>
          <a:lstStyle>
            <a:lvl1pPr>
              <a:defRPr sz="18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5" name="Date Placeholder 4"/>
          <p:cNvSpPr>
            <a:spLocks noGrp="1"/>
          </p:cNvSpPr>
          <p:nvPr>
            <p:ph type="dt" sz="half" idx="10"/>
          </p:nvPr>
        </p:nvSpPr>
        <p:spPr>
          <a:xfrm>
            <a:off x="6580094" y="188259"/>
            <a:ext cx="2133600" cy="365125"/>
          </a:xfrm>
        </p:spPr>
        <p:txBody>
          <a:bodyPr/>
          <a:lstStyle/>
          <a:p>
            <a:fld id="{BE3A4A27-07EE-E94E-9B1D-A92D48DEF447}" type="datetime1">
              <a:rPr lang="en-US" smtClean="0"/>
              <a:t>10/24/2013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120588"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20588" y="3065929"/>
            <a:ext cx="3566160" cy="3211046"/>
          </a:xfrm>
        </p:spPr>
        <p:txBody>
          <a:bodyPr>
            <a:normAutofit/>
          </a:bodyPr>
          <a:lstStyle>
            <a:lvl1pPr>
              <a:defRPr sz="18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5" name="Text Placeholder 4"/>
          <p:cNvSpPr>
            <a:spLocks noGrp="1"/>
          </p:cNvSpPr>
          <p:nvPr>
            <p:ph type="body" sz="quarter" idx="3"/>
          </p:nvPr>
        </p:nvSpPr>
        <p:spPr>
          <a:xfrm>
            <a:off x="5147534"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47534" y="3065929"/>
            <a:ext cx="3566160" cy="3211046"/>
          </a:xfrm>
        </p:spPr>
        <p:txBody>
          <a:bodyPr>
            <a:normAutofit/>
          </a:bodyPr>
          <a:lstStyle>
            <a:lvl1pPr>
              <a:defRPr sz="18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7" name="Date Placeholder 6"/>
          <p:cNvSpPr>
            <a:spLocks noGrp="1"/>
          </p:cNvSpPr>
          <p:nvPr>
            <p:ph type="dt" sz="half" idx="10"/>
          </p:nvPr>
        </p:nvSpPr>
        <p:spPr>
          <a:xfrm>
            <a:off x="6580094" y="188259"/>
            <a:ext cx="2133600" cy="365125"/>
          </a:xfrm>
        </p:spPr>
        <p:txBody>
          <a:bodyPr/>
          <a:lstStyle/>
          <a:p>
            <a:fld id="{BA2ABDF4-F08A-1A46-8A84-A9863D31C9BA}" type="datetime1">
              <a:rPr lang="en-US" smtClean="0"/>
              <a:t>10/24/2013</a:t>
            </a:fld>
            <a:endParaRPr lang="en-US"/>
          </a:p>
        </p:txBody>
      </p:sp>
      <p:sp>
        <p:nvSpPr>
          <p:cNvPr id="8" name="Footer Placeholder 7"/>
          <p:cNvSpPr>
            <a:spLocks noGrp="1"/>
          </p:cNvSpPr>
          <p:nvPr>
            <p:ph type="ftr" sz="quarter" idx="11"/>
          </p:nvPr>
        </p:nvSpPr>
        <p:spPr>
          <a:xfrm>
            <a:off x="1120588" y="188259"/>
            <a:ext cx="2895600" cy="365125"/>
          </a:xfrm>
        </p:spPr>
        <p:txBody>
          <a:bodyPr/>
          <a:lstStyle/>
          <a:p>
            <a:endParaRPr lang="en-US"/>
          </a:p>
        </p:txBody>
      </p:sp>
      <p:sp>
        <p:nvSpPr>
          <p:cNvPr id="9" name="Slide Number Placeholder 8"/>
          <p:cNvSpPr>
            <a:spLocks noGrp="1"/>
          </p:cNvSpPr>
          <p:nvPr>
            <p:ph type="sldNum" sz="quarter" idx="12"/>
          </p:nvPr>
        </p:nvSpPr>
        <p:spPr/>
        <p:txBody>
          <a:bodyPr/>
          <a:lstStyle/>
          <a:p>
            <a:fld id="{4A822907-8A9D-4F6B-98F6-913902AD56B5}" type="slidenum">
              <a:rPr lang="en-US" smtClean="0"/>
              <a:t>‹#›</a:t>
            </a:fld>
            <a:endParaRPr lang="en-US"/>
          </a:p>
        </p:txBody>
      </p:sp>
      <p:cxnSp>
        <p:nvCxnSpPr>
          <p:cNvPr id="11" name="Straight Connector 10"/>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E99E9717-86A4-0C42-8671-62DA9FAF7ABB}" type="datetime1">
              <a:rPr lang="en-US" smtClean="0"/>
              <a:t>10/24/2013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8D51D4-60D4-3C4C-8E23-D1374B9DBC12}" type="datetime1">
              <a:rPr lang="en-US" smtClean="0"/>
              <a:t>10/24/2013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smtClean="0"/>
              <a:t>Click to edit Master title style</a:t>
            </a:r>
            <a:endParaRPr/>
          </a:p>
        </p:txBody>
      </p:sp>
      <p:sp>
        <p:nvSpPr>
          <p:cNvPr id="3" name="Content Placeholder 2"/>
          <p:cNvSpPr>
            <a:spLocks noGrp="1"/>
          </p:cNvSpPr>
          <p:nvPr>
            <p:ph idx="1"/>
          </p:nvPr>
        </p:nvSpPr>
        <p:spPr>
          <a:xfrm>
            <a:off x="5147534" y="2590800"/>
            <a:ext cx="3566160" cy="3686175"/>
          </a:xfrm>
        </p:spPr>
        <p:txBody>
          <a:bodyPr/>
          <a:lstStyle>
            <a:lvl1pPr>
              <a:defRPr sz="1800"/>
            </a:lvl1pPr>
            <a:lvl2pPr>
              <a:defRPr sz="1800"/>
            </a:lvl2pPr>
            <a:lvl3pPr>
              <a:defRPr sz="1800"/>
            </a:lvl3pPr>
            <a:lvl4pPr>
              <a:defRPr sz="1800"/>
            </a:lvl4pPr>
            <a:lvl5pPr>
              <a:defRPr sz="1800"/>
            </a:lvl5pPr>
            <a:lvl6pPr marL="2055813" indent="-344488">
              <a:defRPr sz="2000"/>
            </a:lvl6pPr>
            <a:lvl7pPr marL="2055813" indent="-344488">
              <a:defRPr sz="2000"/>
            </a:lvl7pPr>
            <a:lvl8pPr marL="2055813" indent="-344488">
              <a:defRPr sz="2000"/>
            </a:lvl8pPr>
            <a:lvl9pPr marL="2055813" indent="-344488">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Text Placeholder 3"/>
          <p:cNvSpPr>
            <a:spLocks noGrp="1"/>
          </p:cNvSpPr>
          <p:nvPr>
            <p:ph type="body" sz="half" idx="2"/>
          </p:nvPr>
        </p:nvSpPr>
        <p:spPr>
          <a:xfrm>
            <a:off x="900952" y="2039111"/>
            <a:ext cx="356616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8030C222-42A4-0945-B965-57CEA984F143}" type="datetime1">
              <a:rPr lang="en-US" smtClean="0"/>
              <a:t>10/24/2013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5487987" y="2048256"/>
            <a:ext cx="3427413" cy="4206240"/>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914400" y="2039112"/>
            <a:ext cx="457200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Clr>
                <a:schemeClr val="accent1"/>
              </a:buClr>
              <a:buFont typeface="Wingdings 2" pitchFamily="18" charset="2"/>
              <a:buNone/>
            </a:pPr>
            <a:r>
              <a:rPr lang="en-US"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40D51375-4C6F-6B43-A5FD-538B318191E6}" type="datetime1">
              <a:rPr lang="en-US" smtClean="0"/>
              <a:t>10/24/2013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dirty="0"/>
          </a:p>
        </p:txBody>
      </p:sp>
      <p:sp>
        <p:nvSpPr>
          <p:cNvPr id="4" name="Date Placeholder 3"/>
          <p:cNvSpPr>
            <a:spLocks noGrp="1"/>
          </p:cNvSpPr>
          <p:nvPr>
            <p:ph type="dt" sz="half" idx="10"/>
          </p:nvPr>
        </p:nvSpPr>
        <p:spPr/>
        <p:txBody>
          <a:bodyPr/>
          <a:lstStyle/>
          <a:p>
            <a:fld id="{A2831C23-DA1A-C146-A1F6-B8A464796618}"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9" name="Picture Placeholder 8"/>
          <p:cNvSpPr>
            <a:spLocks noGrp="1"/>
          </p:cNvSpPr>
          <p:nvPr>
            <p:ph type="pic" sz="quarter" idx="13"/>
          </p:nvPr>
        </p:nvSpPr>
        <p:spPr>
          <a:xfrm>
            <a:off x="927100" y="1129553"/>
            <a:ext cx="7988300" cy="2980944"/>
          </a:xfrm>
        </p:spPr>
        <p:txBody>
          <a:bodyPr>
            <a:normAutofit/>
          </a:bodyPr>
          <a:lstStyle>
            <a:lvl1pPr marL="0" indent="0">
              <a:buNone/>
              <a:defRPr sz="1800"/>
            </a:lvl1pPr>
          </a:lstStyle>
          <a:p>
            <a:r>
              <a:rPr lang="en-US" smtClean="0"/>
              <a:t>Click icon to add picture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dirty="0"/>
          </a:p>
        </p:txBody>
      </p:sp>
      <p:sp>
        <p:nvSpPr>
          <p:cNvPr id="4" name="Date Placeholder 3"/>
          <p:cNvSpPr>
            <a:spLocks noGrp="1"/>
          </p:cNvSpPr>
          <p:nvPr>
            <p:ph type="dt" sz="half" idx="10"/>
          </p:nvPr>
        </p:nvSpPr>
        <p:spPr>
          <a:xfrm>
            <a:off x="6580094" y="188259"/>
            <a:ext cx="2133600" cy="365125"/>
          </a:xfrm>
        </p:spPr>
        <p:txBody>
          <a:bodyPr/>
          <a:lstStyle/>
          <a:p>
            <a:fld id="{1FC7C7DB-CB89-9C40-94AA-1DACCB24D9A2}"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9" name="Picture Placeholder 8"/>
          <p:cNvSpPr>
            <a:spLocks noGrp="1"/>
          </p:cNvSpPr>
          <p:nvPr>
            <p:ph type="pic" sz="quarter" idx="13"/>
          </p:nvPr>
        </p:nvSpPr>
        <p:spPr>
          <a:xfrm>
            <a:off x="927100" y="1129553"/>
            <a:ext cx="3986784" cy="2980944"/>
          </a:xfrm>
        </p:spPr>
        <p:txBody>
          <a:bodyPr>
            <a:normAutofit/>
          </a:bodyPr>
          <a:lstStyle>
            <a:lvl1pPr marL="0" indent="0">
              <a:buNone/>
              <a:defRPr sz="1800"/>
            </a:lvl1pPr>
          </a:lstStyle>
          <a:p>
            <a:r>
              <a:rPr lang="en-US" smtClean="0"/>
              <a:t>Click icon to add picture</a:t>
            </a:r>
            <a:endParaRPr/>
          </a:p>
        </p:txBody>
      </p:sp>
      <p:sp>
        <p:nvSpPr>
          <p:cNvPr id="7" name="Picture Placeholder 8"/>
          <p:cNvSpPr>
            <a:spLocks noGrp="1"/>
          </p:cNvSpPr>
          <p:nvPr>
            <p:ph type="pic" sz="quarter" idx="14"/>
          </p:nvPr>
        </p:nvSpPr>
        <p:spPr>
          <a:xfrm>
            <a:off x="4928616" y="1129553"/>
            <a:ext cx="3986784" cy="2980944"/>
          </a:xfrm>
        </p:spPr>
        <p:txBody>
          <a:bodyPr>
            <a:normAutofit/>
          </a:bodyPr>
          <a:lstStyle>
            <a:lvl1pPr marL="0" indent="0">
              <a:buNone/>
              <a:defRPr sz="1800"/>
            </a:lvl1pPr>
          </a:lstStyle>
          <a:p>
            <a:r>
              <a:rPr lang="en-US" smtClean="0"/>
              <a:t>Click icon to add picture</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US"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spcBef>
                <a:spcPts val="300"/>
              </a:spcBef>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fld id="{FCC78A69-6A79-0841-A962-2F071105C8F1}"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9" name="Picture Placeholder 8"/>
          <p:cNvSpPr>
            <a:spLocks noGrp="1"/>
          </p:cNvSpPr>
          <p:nvPr>
            <p:ph type="pic" sz="quarter" idx="13"/>
          </p:nvPr>
        </p:nvSpPr>
        <p:spPr>
          <a:xfrm>
            <a:off x="927100" y="1129553"/>
            <a:ext cx="6601968" cy="2980944"/>
          </a:xfrm>
        </p:spPr>
        <p:txBody>
          <a:bodyPr>
            <a:normAutofit/>
          </a:bodyPr>
          <a:lstStyle>
            <a:lvl1pPr marL="0" indent="0">
              <a:buNone/>
              <a:defRPr sz="1800"/>
            </a:lvl1pPr>
          </a:lstStyle>
          <a:p>
            <a:r>
              <a:rPr lang="en-US" smtClean="0"/>
              <a:t>Click icon to add picture</a:t>
            </a:r>
            <a:endParaRPr/>
          </a:p>
        </p:txBody>
      </p:sp>
      <p:sp>
        <p:nvSpPr>
          <p:cNvPr id="7" name="Picture Placeholder 8"/>
          <p:cNvSpPr>
            <a:spLocks noGrp="1"/>
          </p:cNvSpPr>
          <p:nvPr>
            <p:ph type="pic" sz="quarter" idx="14"/>
          </p:nvPr>
        </p:nvSpPr>
        <p:spPr>
          <a:xfrm>
            <a:off x="7543800" y="1129553"/>
            <a:ext cx="1371600" cy="1481328"/>
          </a:xfrm>
        </p:spPr>
        <p:txBody>
          <a:bodyPr>
            <a:normAutofit/>
          </a:bodyPr>
          <a:lstStyle>
            <a:lvl1pPr marL="0" indent="0">
              <a:buNone/>
              <a:defRPr sz="1800"/>
            </a:lvl1pPr>
          </a:lstStyle>
          <a:p>
            <a:r>
              <a:rPr lang="en-US" smtClean="0"/>
              <a:t>Click icon to add picture</a:t>
            </a:r>
            <a:endParaRPr/>
          </a:p>
        </p:txBody>
      </p:sp>
      <p:sp>
        <p:nvSpPr>
          <p:cNvPr id="8" name="Picture Placeholder 8"/>
          <p:cNvSpPr>
            <a:spLocks noGrp="1"/>
          </p:cNvSpPr>
          <p:nvPr>
            <p:ph type="pic" sz="quarter" idx="15"/>
          </p:nvPr>
        </p:nvSpPr>
        <p:spPr>
          <a:xfrm>
            <a:off x="7543800" y="2629169"/>
            <a:ext cx="1371600" cy="1481328"/>
          </a:xfrm>
        </p:spPr>
        <p:txBody>
          <a:bodyPr>
            <a:normAutofit/>
          </a:bodyPr>
          <a:lstStyle>
            <a:lvl1pPr marL="0" indent="0">
              <a:buNone/>
              <a:defRPr sz="1800"/>
            </a:lvl1pPr>
          </a:lstStyle>
          <a:p>
            <a:r>
              <a:rPr lang="en-US" smtClean="0"/>
              <a:t>Click icon to add picture</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BCCFEF21-4617-6B47-9582-708FC9F6AC63}"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87553" y="1129554"/>
            <a:ext cx="914400" cy="5533278"/>
          </a:xfrm>
        </p:spPr>
        <p:txBody>
          <a:bodyPr vert="eaVert" lIns="274320" tIns="685800" bIns="685800"/>
          <a:lstStyle/>
          <a:p>
            <a:r>
              <a:rPr lang="en-US" smtClean="0"/>
              <a:t>Click to edit Master title style</a:t>
            </a:r>
            <a:endParaRPr/>
          </a:p>
        </p:txBody>
      </p:sp>
      <p:sp>
        <p:nvSpPr>
          <p:cNvPr id="3" name="Vertical Text Placeholder 2"/>
          <p:cNvSpPr>
            <a:spLocks noGrp="1"/>
          </p:cNvSpPr>
          <p:nvPr>
            <p:ph type="body" orient="vert" idx="1"/>
          </p:nvPr>
        </p:nvSpPr>
        <p:spPr>
          <a:xfrm>
            <a:off x="1117600" y="1734671"/>
            <a:ext cx="6426200" cy="4542304"/>
          </a:xfrm>
        </p:spPr>
        <p:txBody>
          <a:bodyPr vert="eaVert"/>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845407CD-49C5-C342-8D59-2581D381CC54}" type="datetime1">
              <a:rPr lang="en-US" smtClean="0"/>
              <a:t>10/24/2013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822907-8A9D-4F6B-98F6-913902AD56B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123856"/>
            <a:ext cx="8913813" cy="914400"/>
          </a:xfrm>
          <a:prstGeom prst="rect">
            <a:avLst/>
          </a:prstGeom>
          <a:solidFill>
            <a:schemeClr val="tx2"/>
          </a:solidFill>
        </p:spPr>
        <p:txBody>
          <a:bodyPr vert="horz" lIns="1188720" tIns="45720" rIns="274320" bIns="45720" rtlCol="0" anchor="ctr">
            <a:normAutofit/>
          </a:bodyPr>
          <a:lstStyle/>
          <a:p>
            <a:r>
              <a:rPr lang="en-US" smtClean="0"/>
              <a:t>Click to edit Master title style</a:t>
            </a:r>
            <a:endParaRPr/>
          </a:p>
        </p:txBody>
      </p:sp>
      <p:sp>
        <p:nvSpPr>
          <p:cNvPr id="3" name="Text Placeholder 2"/>
          <p:cNvSpPr>
            <a:spLocks noGrp="1"/>
          </p:cNvSpPr>
          <p:nvPr>
            <p:ph type="body" idx="1"/>
          </p:nvPr>
        </p:nvSpPr>
        <p:spPr>
          <a:xfrm>
            <a:off x="1114424" y="2595562"/>
            <a:ext cx="7610476" cy="3670767"/>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2"/>
          </p:nvPr>
        </p:nvSpPr>
        <p:spPr>
          <a:xfrm>
            <a:off x="6580094" y="188259"/>
            <a:ext cx="2133600" cy="365125"/>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777BD567-F34B-2945-98F1-141DE758D9EE}" type="datetime1">
              <a:rPr lang="en-US" smtClean="0"/>
              <a:t>10/24/2013</a:t>
            </a:fld>
            <a:endParaRPr lang="en-US"/>
          </a:p>
        </p:txBody>
      </p:sp>
      <p:sp>
        <p:nvSpPr>
          <p:cNvPr id="5" name="Footer Placeholder 4"/>
          <p:cNvSpPr>
            <a:spLocks noGrp="1"/>
          </p:cNvSpPr>
          <p:nvPr>
            <p:ph type="ftr" sz="quarter" idx="3"/>
          </p:nvPr>
        </p:nvSpPr>
        <p:spPr>
          <a:xfrm>
            <a:off x="1120588" y="188259"/>
            <a:ext cx="2895600" cy="365125"/>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789894" y="6569075"/>
            <a:ext cx="457200" cy="365125"/>
          </a:xfrm>
          <a:prstGeom prst="rect">
            <a:avLst/>
          </a:prstGeom>
        </p:spPr>
        <p:txBody>
          <a:bodyPr vert="horz" lIns="91440" tIns="45720" rIns="91440" bIns="45720" rtlCol="0" anchor="ctr"/>
          <a:lstStyle>
            <a:lvl1pPr algn="ctr">
              <a:defRPr sz="800">
                <a:solidFill>
                  <a:schemeClr val="tx1">
                    <a:lumMod val="65000"/>
                    <a:lumOff val="35000"/>
                  </a:schemeClr>
                </a:solidFill>
              </a:defRPr>
            </a:lvl1pPr>
          </a:lstStyle>
          <a:p>
            <a:fld id="{4A822907-8A9D-4F6B-98F6-913902AD56B5}" type="slidenum">
              <a:rPr lang="en-US" smtClean="0"/>
              <a:t>‹#›</a:t>
            </a:fld>
            <a:endParaRPr lang="en-US"/>
          </a:p>
        </p:txBody>
      </p:sp>
      <p:sp>
        <p:nvSpPr>
          <p:cNvPr id="7" name="Rectangle 6"/>
          <p:cNvSpPr/>
          <p:nvPr/>
        </p:nvSpPr>
        <p:spPr>
          <a:xfrm>
            <a:off x="914400" y="0"/>
            <a:ext cx="7999413" cy="18288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914400" y="6675120"/>
            <a:ext cx="7999413" cy="18288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hdr="0" ftr="0" dt="0"/>
  <p:txStyles>
    <p:titleStyle>
      <a:lvl1pPr marL="0" indent="0" algn="l" defTabSz="914400" rtl="0" eaLnBrk="1" latinLnBrk="0" hangingPunct="1">
        <a:spcBef>
          <a:spcPct val="0"/>
        </a:spcBef>
        <a:buNone/>
        <a:defRPr sz="3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hyperlink" Target="http://www.npr.org/2012/04/02/149703488/oil-scare-turns-fedex-onto-energy-efficienc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Hybrid innovation on transportation</a:t>
            </a:r>
            <a:endParaRPr lang="en-US" dirty="0"/>
          </a:p>
        </p:txBody>
      </p:sp>
      <p:sp>
        <p:nvSpPr>
          <p:cNvPr id="3" name="Slide Number Placeholder 2"/>
          <p:cNvSpPr>
            <a:spLocks noGrp="1"/>
          </p:cNvSpPr>
          <p:nvPr>
            <p:ph type="sldNum" sz="quarter" idx="12"/>
          </p:nvPr>
        </p:nvSpPr>
        <p:spPr/>
        <p:txBody>
          <a:bodyPr/>
          <a:lstStyle/>
          <a:p>
            <a:fld id="{4A822907-8A9D-4F6B-98F6-913902AD56B5}" type="slidenum">
              <a:rPr lang="en-US" smtClean="0"/>
              <a:t>1</a:t>
            </a:fld>
            <a:endParaRPr lang="en-US"/>
          </a:p>
        </p:txBody>
      </p:sp>
    </p:spTree>
    <p:extLst>
      <p:ext uri="{BB962C8B-B14F-4D97-AF65-F5344CB8AC3E}">
        <p14:creationId xmlns:p14="http://schemas.microsoft.com/office/powerpoint/2010/main" val="24230435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Oil scarce- affects transportation industry.</a:t>
            </a:r>
            <a:endParaRPr lang="en-US" dirty="0"/>
          </a:p>
        </p:txBody>
      </p:sp>
      <p:sp>
        <p:nvSpPr>
          <p:cNvPr id="3" name="Content Placeholder 2"/>
          <p:cNvSpPr>
            <a:spLocks noGrp="1"/>
          </p:cNvSpPr>
          <p:nvPr>
            <p:ph idx="1"/>
          </p:nvPr>
        </p:nvSpPr>
        <p:spPr>
          <a:xfrm>
            <a:off x="3686959" y="2471470"/>
            <a:ext cx="4887731" cy="3289636"/>
          </a:xfrm>
        </p:spPr>
        <p:txBody>
          <a:bodyPr>
            <a:normAutofit/>
          </a:bodyPr>
          <a:lstStyle/>
          <a:p>
            <a:pPr lvl="0"/>
            <a:r>
              <a:rPr lang="en-US" sz="1600" dirty="0"/>
              <a:t>The extremely rise of the oil price in the recently years and expected to rise even higher in the future due to the Middle East conflict and the demanding of more oil than the </a:t>
            </a:r>
            <a:r>
              <a:rPr lang="en-US" sz="1600" dirty="0" smtClean="0"/>
              <a:t>supply.</a:t>
            </a:r>
            <a:endParaRPr lang="en-US" sz="1600" dirty="0"/>
          </a:p>
          <a:p>
            <a:pPr lvl="0"/>
            <a:r>
              <a:rPr lang="en-US" sz="1600" dirty="0" smtClean="0"/>
              <a:t>Since, transportation industry dealing with cars, trucks, planes etc.  all are dependent with fuel price, meaning, </a:t>
            </a:r>
            <a:r>
              <a:rPr lang="en-US" sz="1600" dirty="0"/>
              <a:t>higher logistic, road and delivery cost. </a:t>
            </a:r>
            <a:endParaRPr lang="en-US" sz="1600" dirty="0" smtClean="0"/>
          </a:p>
          <a:p>
            <a:pPr lvl="0"/>
            <a:endParaRPr lang="en-US" sz="1600" dirty="0" smtClean="0"/>
          </a:p>
          <a:p>
            <a:endParaRPr lang="en-US" sz="1600" dirty="0"/>
          </a:p>
        </p:txBody>
      </p:sp>
      <p:sp>
        <p:nvSpPr>
          <p:cNvPr id="4" name="TextBox 3"/>
          <p:cNvSpPr txBox="1"/>
          <p:nvPr/>
        </p:nvSpPr>
        <p:spPr>
          <a:xfrm>
            <a:off x="327730" y="2184729"/>
            <a:ext cx="2685275" cy="1200329"/>
          </a:xfrm>
          <a:prstGeom prst="rect">
            <a:avLst/>
          </a:prstGeom>
          <a:noFill/>
        </p:spPr>
        <p:txBody>
          <a:bodyPr wrap="none" rtlCol="0">
            <a:spAutoFit/>
          </a:bodyPr>
          <a:lstStyle/>
          <a:p>
            <a:r>
              <a:rPr lang="en-US" dirty="0" err="1"/>
              <a:t>Disel</a:t>
            </a:r>
            <a:r>
              <a:rPr lang="en-US" dirty="0"/>
              <a:t> fuel price, 1999-2005</a:t>
            </a:r>
          </a:p>
          <a:p>
            <a:r>
              <a:rPr lang="en-US" dirty="0"/>
              <a:t> </a:t>
            </a:r>
          </a:p>
          <a:p>
            <a:r>
              <a:rPr lang="en-US" dirty="0"/>
              <a:t>    </a:t>
            </a:r>
          </a:p>
          <a:p>
            <a:endParaRPr lang="en-US" dirty="0"/>
          </a:p>
        </p:txBody>
      </p:sp>
      <p:pic>
        <p:nvPicPr>
          <p:cNvPr id="5" name="Picture 4"/>
          <p:cNvPicPr/>
          <p:nvPr/>
        </p:nvPicPr>
        <p:blipFill>
          <a:blip r:embed="rId2" cstate="email">
            <a:extLst>
              <a:ext uri="{28A0092B-C50C-407E-A947-70E740481C1C}">
                <a14:useLocalDpi xmlns:a14="http://schemas.microsoft.com/office/drawing/2010/main" val="0"/>
              </a:ext>
            </a:extLst>
          </a:blip>
          <a:stretch>
            <a:fillRect/>
          </a:stretch>
        </p:blipFill>
        <p:spPr>
          <a:xfrm>
            <a:off x="0" y="2512436"/>
            <a:ext cx="3686959" cy="2840149"/>
          </a:xfrm>
          <a:prstGeom prst="rect">
            <a:avLst/>
          </a:prstGeom>
        </p:spPr>
      </p:pic>
      <p:sp>
        <p:nvSpPr>
          <p:cNvPr id="8" name="Slide Number Placeholder 7"/>
          <p:cNvSpPr>
            <a:spLocks noGrp="1"/>
          </p:cNvSpPr>
          <p:nvPr>
            <p:ph type="sldNum" sz="quarter" idx="12"/>
          </p:nvPr>
        </p:nvSpPr>
        <p:spPr/>
        <p:txBody>
          <a:bodyPr/>
          <a:lstStyle/>
          <a:p>
            <a:fld id="{4A822907-8A9D-4F6B-98F6-913902AD56B5}" type="slidenum">
              <a:rPr lang="en-US" smtClean="0"/>
              <a:t>2</a:t>
            </a:fld>
            <a:endParaRPr lang="en-US"/>
          </a:p>
        </p:txBody>
      </p:sp>
    </p:spTree>
    <p:extLst>
      <p:ext uri="{BB962C8B-B14F-4D97-AF65-F5344CB8AC3E}">
        <p14:creationId xmlns:p14="http://schemas.microsoft.com/office/powerpoint/2010/main" val="38778499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Oil scarce- affects transportation industry.</a:t>
            </a:r>
          </a:p>
        </p:txBody>
      </p:sp>
      <p:sp>
        <p:nvSpPr>
          <p:cNvPr id="3" name="Content Placeholder 2"/>
          <p:cNvSpPr>
            <a:spLocks noGrp="1"/>
          </p:cNvSpPr>
          <p:nvPr>
            <p:ph idx="1"/>
          </p:nvPr>
        </p:nvSpPr>
        <p:spPr/>
        <p:txBody>
          <a:bodyPr/>
          <a:lstStyle/>
          <a:p>
            <a:pPr lvl="0"/>
            <a:r>
              <a:rPr lang="en-US" dirty="0"/>
              <a:t>How can the business cope with this problem?</a:t>
            </a:r>
          </a:p>
          <a:p>
            <a:pPr lvl="0"/>
            <a:r>
              <a:rPr lang="en-US" dirty="0"/>
              <a:t>Many big companies use to respond to the high price of gasoline by using hybrid </a:t>
            </a:r>
            <a:r>
              <a:rPr lang="en-US" dirty="0" smtClean="0"/>
              <a:t>car</a:t>
            </a:r>
            <a:endParaRPr lang="en-US" dirty="0"/>
          </a:p>
          <a:p>
            <a:pPr lvl="0"/>
            <a:r>
              <a:rPr lang="en-US" dirty="0"/>
              <a:t>Hybrid car is a vehicle that has both conventional gasoline engine and the bank of batteries that shares the demand for power between two sources</a:t>
            </a:r>
            <a:r>
              <a:rPr lang="en-US" dirty="0" smtClean="0"/>
              <a:t>.</a:t>
            </a:r>
          </a:p>
          <a:p>
            <a:pPr lvl="0"/>
            <a:r>
              <a:rPr lang="en-US" dirty="0" smtClean="0"/>
              <a:t>We are going to analyze on one ideal firm of hybrid technology, “</a:t>
            </a:r>
            <a:r>
              <a:rPr lang="en-US" dirty="0" err="1" smtClean="0"/>
              <a:t>Fedex</a:t>
            </a:r>
            <a:r>
              <a:rPr lang="en-US" dirty="0" smtClean="0"/>
              <a:t>”.</a:t>
            </a:r>
            <a:endParaRPr lang="en-US" dirty="0"/>
          </a:p>
          <a:p>
            <a:endParaRPr lang="en-US" dirty="0"/>
          </a:p>
        </p:txBody>
      </p:sp>
      <p:sp>
        <p:nvSpPr>
          <p:cNvPr id="4" name="Slide Number Placeholder 3"/>
          <p:cNvSpPr>
            <a:spLocks noGrp="1"/>
          </p:cNvSpPr>
          <p:nvPr>
            <p:ph type="sldNum" sz="quarter" idx="12"/>
          </p:nvPr>
        </p:nvSpPr>
        <p:spPr/>
        <p:txBody>
          <a:bodyPr/>
          <a:lstStyle/>
          <a:p>
            <a:fld id="{4A822907-8A9D-4F6B-98F6-913902AD56B5}" type="slidenum">
              <a:rPr lang="en-US" smtClean="0"/>
              <a:t>3</a:t>
            </a:fld>
            <a:endParaRPr lang="en-US"/>
          </a:p>
        </p:txBody>
      </p:sp>
    </p:spTree>
    <p:extLst>
      <p:ext uri="{BB962C8B-B14F-4D97-AF65-F5344CB8AC3E}">
        <p14:creationId xmlns:p14="http://schemas.microsoft.com/office/powerpoint/2010/main" val="38854456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9456"/>
            <a:ext cx="8913813" cy="914400"/>
          </a:xfrm>
        </p:spPr>
        <p:txBody>
          <a:bodyPr/>
          <a:lstStyle/>
          <a:p>
            <a:r>
              <a:rPr lang="en-US" dirty="0" smtClean="0"/>
              <a:t>FedEx  and Hybrid innovation</a:t>
            </a:r>
            <a:endParaRPr lang="en-US" dirty="0"/>
          </a:p>
        </p:txBody>
      </p:sp>
      <p:sp>
        <p:nvSpPr>
          <p:cNvPr id="3" name="Content Placeholder 2"/>
          <p:cNvSpPr>
            <a:spLocks noGrp="1"/>
          </p:cNvSpPr>
          <p:nvPr>
            <p:ph idx="1"/>
          </p:nvPr>
        </p:nvSpPr>
        <p:spPr>
          <a:xfrm>
            <a:off x="277227" y="1293090"/>
            <a:ext cx="7610476" cy="3457065"/>
          </a:xfrm>
        </p:spPr>
        <p:txBody>
          <a:bodyPr/>
          <a:lstStyle/>
          <a:p>
            <a:pPr marL="0" indent="0">
              <a:buNone/>
            </a:pPr>
            <a:r>
              <a:rPr lang="en-US" sz="3200" dirty="0" smtClean="0">
                <a:ln w="18415" cmpd="sng">
                  <a:solidFill>
                    <a:srgbClr val="FFFFFF"/>
                  </a:solidFill>
                  <a:prstDash val="solid"/>
                </a:ln>
                <a:solidFill>
                  <a:srgbClr val="1F497D"/>
                </a:solidFill>
                <a:effectLst>
                  <a:outerShdw blurRad="63500" dir="3600000" algn="tl" rotWithShape="0">
                    <a:srgbClr val="000000">
                      <a:alpha val="70000"/>
                    </a:srgbClr>
                  </a:outerShdw>
                </a:effectLst>
              </a:rPr>
              <a:t>Nature of the business</a:t>
            </a:r>
          </a:p>
          <a:p>
            <a:r>
              <a:rPr lang="en-US" dirty="0" smtClean="0"/>
              <a:t>Categorized to </a:t>
            </a:r>
            <a:r>
              <a:rPr lang="en-US" dirty="0"/>
              <a:t>be The world’s largest express transportation </a:t>
            </a:r>
            <a:r>
              <a:rPr lang="en-US" dirty="0" smtClean="0"/>
              <a:t>company. FedEx deploys nearly 700 planes and tens of thousands of trucks and vans every day to deliver packages around the world.</a:t>
            </a:r>
          </a:p>
          <a:p>
            <a:r>
              <a:rPr lang="en-US" dirty="0" smtClean="0"/>
              <a:t>In 2000, FedEx started to source for new generation of delivery trucks with improved fuel efficiency and environmental impact.</a:t>
            </a:r>
          </a:p>
          <a:p>
            <a:r>
              <a:rPr lang="en-US" dirty="0" smtClean="0"/>
              <a:t> officially, FedEx embraced hybrid technology in 2004</a:t>
            </a:r>
          </a:p>
          <a:p>
            <a:endParaRPr lang="en-US" dirty="0" smtClean="0"/>
          </a:p>
          <a:p>
            <a:endParaRPr lang="en-US" dirty="0" smtClean="0"/>
          </a:p>
          <a:p>
            <a:endParaRPr lang="en-US" dirty="0"/>
          </a:p>
        </p:txBody>
      </p:sp>
      <p:pic>
        <p:nvPicPr>
          <p:cNvPr id="6" name="Picture 5"/>
          <p:cNvPicPr>
            <a:picLocks noChangeAspect="1"/>
          </p:cNvPicPr>
          <p:nvPr/>
        </p:nvPicPr>
        <p:blipFill>
          <a:blip r:embed="rId2">
            <a:alphaModFix amt="9000"/>
          </a:blip>
          <a:stretch>
            <a:fillRect/>
          </a:stretch>
        </p:blipFill>
        <p:spPr>
          <a:xfrm>
            <a:off x="-30452" y="1123857"/>
            <a:ext cx="9174452" cy="5734143"/>
          </a:xfrm>
          <a:prstGeom prst="rect">
            <a:avLst/>
          </a:prstGeom>
        </p:spPr>
      </p:pic>
      <p:sp>
        <p:nvSpPr>
          <p:cNvPr id="5" name="Slide Number Placeholder 4"/>
          <p:cNvSpPr>
            <a:spLocks noGrp="1"/>
          </p:cNvSpPr>
          <p:nvPr>
            <p:ph type="sldNum" sz="quarter" idx="12"/>
          </p:nvPr>
        </p:nvSpPr>
        <p:spPr/>
        <p:txBody>
          <a:bodyPr/>
          <a:lstStyle/>
          <a:p>
            <a:fld id="{4A822907-8A9D-4F6B-98F6-913902AD56B5}" type="slidenum">
              <a:rPr lang="en-US" smtClean="0"/>
              <a:t>4</a:t>
            </a:fld>
            <a:endParaRPr lang="en-US"/>
          </a:p>
        </p:txBody>
      </p:sp>
    </p:spTree>
    <p:extLst>
      <p:ext uri="{BB962C8B-B14F-4D97-AF65-F5344CB8AC3E}">
        <p14:creationId xmlns:p14="http://schemas.microsoft.com/office/powerpoint/2010/main" val="29244148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9456"/>
            <a:ext cx="8913813" cy="914400"/>
          </a:xfrm>
        </p:spPr>
        <p:txBody>
          <a:bodyPr/>
          <a:lstStyle/>
          <a:p>
            <a:r>
              <a:rPr lang="en-US" dirty="0" smtClean="0"/>
              <a:t>FedEx and Hybrid innovation</a:t>
            </a:r>
            <a:endParaRPr lang="en-US" dirty="0"/>
          </a:p>
        </p:txBody>
      </p:sp>
      <p:sp>
        <p:nvSpPr>
          <p:cNvPr id="3" name="Content Placeholder 2"/>
          <p:cNvSpPr>
            <a:spLocks noGrp="1"/>
          </p:cNvSpPr>
          <p:nvPr>
            <p:ph idx="1"/>
          </p:nvPr>
        </p:nvSpPr>
        <p:spPr>
          <a:xfrm>
            <a:off x="147669" y="1259136"/>
            <a:ext cx="7610476" cy="3457065"/>
          </a:xfrm>
        </p:spPr>
        <p:txBody>
          <a:bodyPr/>
          <a:lstStyle/>
          <a:p>
            <a:pPr marL="0" indent="0">
              <a:buNone/>
            </a:pPr>
            <a:r>
              <a:rPr lang="en-US"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Operation with hybrid technology</a:t>
            </a:r>
            <a:endPar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endParaRPr lang="en-US" dirty="0" smtClean="0"/>
          </a:p>
          <a:p>
            <a:endParaRPr lang="en-US" dirty="0" smtClean="0"/>
          </a:p>
          <a:p>
            <a:endParaRPr lang="en-US" dirty="0"/>
          </a:p>
        </p:txBody>
      </p:sp>
      <p:sp>
        <p:nvSpPr>
          <p:cNvPr id="6" name="Content Placeholder 2"/>
          <p:cNvSpPr txBox="1">
            <a:spLocks/>
          </p:cNvSpPr>
          <p:nvPr/>
        </p:nvSpPr>
        <p:spPr>
          <a:xfrm>
            <a:off x="116239" y="4333875"/>
            <a:ext cx="7610476" cy="3457065"/>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a:lstStyle>
          <a:p>
            <a:endParaRPr lang="en-US" sz="2400" dirty="0" smtClean="0"/>
          </a:p>
          <a:p>
            <a:r>
              <a:rPr lang="en-US" sz="1600" b="1" dirty="0" smtClean="0">
                <a:solidFill>
                  <a:srgbClr val="1F497D"/>
                </a:solidFill>
              </a:rPr>
              <a:t>Adapting hybrid technology on its transportation; vans trucks and planes.</a:t>
            </a:r>
          </a:p>
          <a:p>
            <a:r>
              <a:rPr lang="en-US" sz="1600" b="1" dirty="0" smtClean="0">
                <a:solidFill>
                  <a:srgbClr val="1F497D"/>
                </a:solidFill>
              </a:rPr>
              <a:t>saving fuel cost.</a:t>
            </a:r>
          </a:p>
          <a:p>
            <a:r>
              <a:rPr lang="en-US" sz="1600" b="1" dirty="0" smtClean="0">
                <a:solidFill>
                  <a:srgbClr val="1F497D"/>
                </a:solidFill>
              </a:rPr>
              <a:t>FedEx has an efficient operations and technological advancements on reducing both emissions and fuel usage. (Annual report of 2008)</a:t>
            </a:r>
            <a:endParaRPr lang="th-TH" sz="1600" b="1" dirty="0" smtClean="0">
              <a:solidFill>
                <a:srgbClr val="1F497D"/>
              </a:solidFill>
            </a:endParaRPr>
          </a:p>
          <a:p>
            <a:endParaRPr lang="en-US" sz="2400" dirty="0"/>
          </a:p>
        </p:txBody>
      </p:sp>
      <p:pic>
        <p:nvPicPr>
          <p:cNvPr id="5" name="Picture 4" descr="200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301" y="1974329"/>
            <a:ext cx="2775309" cy="2741872"/>
          </a:xfrm>
          <a:prstGeom prst="rect">
            <a:avLst/>
          </a:prstGeom>
        </p:spPr>
      </p:pic>
      <p:pic>
        <p:nvPicPr>
          <p:cNvPr id="8" name="Picture 7" descr="Screen Shot 2556-10-11 at 9.27.40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0277" y="1810474"/>
            <a:ext cx="4694293" cy="3227327"/>
          </a:xfrm>
          <a:prstGeom prst="rect">
            <a:avLst/>
          </a:prstGeom>
        </p:spPr>
      </p:pic>
      <p:sp>
        <p:nvSpPr>
          <p:cNvPr id="7" name="Slide Number Placeholder 6"/>
          <p:cNvSpPr>
            <a:spLocks noGrp="1"/>
          </p:cNvSpPr>
          <p:nvPr>
            <p:ph type="sldNum" sz="quarter" idx="12"/>
          </p:nvPr>
        </p:nvSpPr>
        <p:spPr/>
        <p:txBody>
          <a:bodyPr/>
          <a:lstStyle/>
          <a:p>
            <a:fld id="{4A822907-8A9D-4F6B-98F6-913902AD56B5}" type="slidenum">
              <a:rPr lang="en-US" smtClean="0"/>
              <a:t>5</a:t>
            </a:fld>
            <a:endParaRPr lang="en-US"/>
          </a:p>
        </p:txBody>
      </p:sp>
    </p:spTree>
    <p:extLst>
      <p:ext uri="{BB962C8B-B14F-4D97-AF65-F5344CB8AC3E}">
        <p14:creationId xmlns:p14="http://schemas.microsoft.com/office/powerpoint/2010/main" val="25870942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FedEx and Hybrid innovation</a:t>
            </a:r>
          </a:p>
        </p:txBody>
      </p:sp>
      <p:sp>
        <p:nvSpPr>
          <p:cNvPr id="3" name="Content Placeholder 2"/>
          <p:cNvSpPr>
            <a:spLocks noGrp="1"/>
          </p:cNvSpPr>
          <p:nvPr>
            <p:ph idx="1"/>
          </p:nvPr>
        </p:nvSpPr>
        <p:spPr>
          <a:xfrm>
            <a:off x="3837168" y="2239346"/>
            <a:ext cx="4887731" cy="4410422"/>
          </a:xfrm>
        </p:spPr>
        <p:txBody>
          <a:bodyPr>
            <a:normAutofit/>
          </a:bodyPr>
          <a:lstStyle/>
          <a:p>
            <a:pPr marL="285750" indent="-285750">
              <a:buFont typeface="Arial"/>
              <a:buChar char="•"/>
            </a:pPr>
            <a:r>
              <a:rPr lang="en-US" sz="1600" dirty="0"/>
              <a:t>For delivery</a:t>
            </a:r>
            <a:r>
              <a:rPr lang="en-US" dirty="0"/>
              <a:t> </a:t>
            </a:r>
            <a:r>
              <a:rPr lang="en-US" sz="1600" dirty="0"/>
              <a:t>vans, FedEx is betting on electric or hybrid vehicles.</a:t>
            </a:r>
          </a:p>
          <a:p>
            <a:pPr marL="285750" indent="-285750">
              <a:buFont typeface="Arial"/>
              <a:buChar char="•"/>
            </a:pPr>
            <a:r>
              <a:rPr lang="en-US" sz="1600" dirty="0"/>
              <a:t>An all pickup and delivery van will operate at a 75 percent less per-mile cost than an internal combustion engine variant</a:t>
            </a:r>
            <a:r>
              <a:rPr lang="en-US" sz="1600" dirty="0" smtClean="0"/>
              <a:t>.</a:t>
            </a:r>
          </a:p>
          <a:p>
            <a:pPr marL="285750" indent="-285750">
              <a:buFont typeface="Arial"/>
              <a:buChar char="•"/>
            </a:pPr>
            <a:r>
              <a:rPr lang="en-US" sz="1600" dirty="0" smtClean="0"/>
              <a:t>From FY05 to FY10 FedEx has increased over 10 percent in miles per gallon.</a:t>
            </a:r>
          </a:p>
          <a:p>
            <a:pPr marL="285750" indent="-285750">
              <a:buFont typeface="Arial"/>
              <a:buChar char="•"/>
            </a:pPr>
            <a:r>
              <a:rPr lang="en-US" sz="1600" dirty="0" smtClean="0"/>
              <a:t>More deliveries are generated.</a:t>
            </a:r>
            <a:endParaRPr lang="en-US" sz="1600" dirty="0"/>
          </a:p>
        </p:txBody>
      </p:sp>
      <p:pic>
        <p:nvPicPr>
          <p:cNvPr id="4" name="Picture Placeholder 6" descr="Screen Shot 2556-10-10 at 2.49.31 PM.png"/>
          <p:cNvPicPr>
            <a:picLocks noChangeAspect="1"/>
          </p:cNvPicPr>
          <p:nvPr/>
        </p:nvPicPr>
        <p:blipFill>
          <a:blip r:embed="rId2" cstate="email">
            <a:extLst>
              <a:ext uri="{28A0092B-C50C-407E-A947-70E740481C1C}">
                <a14:useLocalDpi xmlns:a14="http://schemas.microsoft.com/office/drawing/2010/main" val="0"/>
              </a:ext>
            </a:extLst>
          </a:blip>
          <a:srcRect l="-60195" r="-60195"/>
          <a:stretch>
            <a:fillRect/>
          </a:stretch>
        </p:blipFill>
        <p:spPr>
          <a:xfrm>
            <a:off x="-1461128" y="2038256"/>
            <a:ext cx="6520788" cy="4123555"/>
          </a:xfrm>
          <a:prstGeom prst="rect">
            <a:avLst/>
          </a:prstGeom>
        </p:spPr>
      </p:pic>
      <p:sp>
        <p:nvSpPr>
          <p:cNvPr id="7" name="Slide Number Placeholder 6"/>
          <p:cNvSpPr>
            <a:spLocks noGrp="1"/>
          </p:cNvSpPr>
          <p:nvPr>
            <p:ph type="sldNum" sz="quarter" idx="12"/>
          </p:nvPr>
        </p:nvSpPr>
        <p:spPr/>
        <p:txBody>
          <a:bodyPr/>
          <a:lstStyle/>
          <a:p>
            <a:fld id="{4A822907-8A9D-4F6B-98F6-913902AD56B5}" type="slidenum">
              <a:rPr lang="en-US" smtClean="0"/>
              <a:t>6</a:t>
            </a:fld>
            <a:endParaRPr lang="en-US"/>
          </a:p>
        </p:txBody>
      </p:sp>
    </p:spTree>
    <p:extLst>
      <p:ext uri="{BB962C8B-B14F-4D97-AF65-F5344CB8AC3E}">
        <p14:creationId xmlns:p14="http://schemas.microsoft.com/office/powerpoint/2010/main" val="8048061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FedEx and Hybrid innovation</a:t>
            </a:r>
          </a:p>
        </p:txBody>
      </p:sp>
      <p:sp>
        <p:nvSpPr>
          <p:cNvPr id="3" name="Content Placeholder 2"/>
          <p:cNvSpPr>
            <a:spLocks noGrp="1"/>
          </p:cNvSpPr>
          <p:nvPr>
            <p:ph idx="1"/>
          </p:nvPr>
        </p:nvSpPr>
        <p:spPr>
          <a:xfrm>
            <a:off x="5128409" y="2239346"/>
            <a:ext cx="3913980" cy="4228073"/>
          </a:xfrm>
        </p:spPr>
        <p:txBody>
          <a:bodyPr>
            <a:normAutofit fontScale="92500" lnSpcReduction="10000"/>
          </a:bodyPr>
          <a:lstStyle/>
          <a:p>
            <a:r>
              <a:rPr lang="en-US" sz="1600" dirty="0" smtClean="0"/>
              <a:t>In </a:t>
            </a:r>
            <a:r>
              <a:rPr lang="en-US" sz="1600" dirty="0"/>
              <a:t>2011,  FedEx Express expanded its fleet of all-electric and less polluting, energy efficient vehicles. FedEx Express placed 24 new all-electric vehicles into service, expanding to three new cities and more than doubling its fleet to 43 EVs.</a:t>
            </a:r>
          </a:p>
          <a:p>
            <a:r>
              <a:rPr lang="en-US" sz="1600" dirty="0"/>
              <a:t>The world’s largest express transportation company was bringing new all-electric delivery vehicles. At the same time, FedEx Express added more hybrid-electrics and upgrading over a tenth of its conventional vehicle fleet to more energy-efficient vehicles. </a:t>
            </a:r>
            <a:endParaRPr lang="en-US" sz="1600" dirty="0" smtClean="0"/>
          </a:p>
          <a:p>
            <a:r>
              <a:rPr lang="en-US" sz="1600" dirty="0" smtClean="0"/>
              <a:t>On </a:t>
            </a:r>
            <a:r>
              <a:rPr lang="en-US" sz="1600" dirty="0"/>
              <a:t>high-mileage </a:t>
            </a:r>
            <a:r>
              <a:rPr lang="en-US" sz="1600" dirty="0" smtClean="0"/>
              <a:t>routes</a:t>
            </a:r>
            <a:r>
              <a:rPr lang="en-US" sz="1600" dirty="0"/>
              <a:t>, FedEx is upgrading vehicles with 4,000 fuel efficient, lower emitting </a:t>
            </a:r>
            <a:r>
              <a:rPr lang="en-US" sz="1600" dirty="0" err="1"/>
              <a:t>BlueTEC</a:t>
            </a:r>
            <a:r>
              <a:rPr lang="en-US" sz="1600" dirty="0"/>
              <a:t> clean diesel Sprinter vans. </a:t>
            </a:r>
            <a:endParaRPr lang="en-US" sz="1600" dirty="0" smtClean="0"/>
          </a:p>
        </p:txBody>
      </p:sp>
      <p:pic>
        <p:nvPicPr>
          <p:cNvPr id="4" name="Picture 3" descr="1383116_10151976604319595_1975348935_n.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554" y="2239346"/>
            <a:ext cx="4991855" cy="2199209"/>
          </a:xfrm>
          <a:prstGeom prst="rect">
            <a:avLst/>
          </a:prstGeom>
        </p:spPr>
      </p:pic>
      <p:sp>
        <p:nvSpPr>
          <p:cNvPr id="6" name="Slide Number Placeholder 5"/>
          <p:cNvSpPr>
            <a:spLocks noGrp="1"/>
          </p:cNvSpPr>
          <p:nvPr>
            <p:ph type="sldNum" sz="quarter" idx="12"/>
          </p:nvPr>
        </p:nvSpPr>
        <p:spPr/>
        <p:txBody>
          <a:bodyPr/>
          <a:lstStyle/>
          <a:p>
            <a:fld id="{4A822907-8A9D-4F6B-98F6-913902AD56B5}" type="slidenum">
              <a:rPr lang="en-US" smtClean="0"/>
              <a:t>7</a:t>
            </a:fld>
            <a:endParaRPr lang="en-US"/>
          </a:p>
        </p:txBody>
      </p:sp>
    </p:spTree>
    <p:extLst>
      <p:ext uri="{BB962C8B-B14F-4D97-AF65-F5344CB8AC3E}">
        <p14:creationId xmlns:p14="http://schemas.microsoft.com/office/powerpoint/2010/main" val="41633170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a:lstStyle/>
          <a:p>
            <a:r>
              <a:rPr lang="en-US" dirty="0"/>
              <a:t>FedEx and Hybrid innovation</a:t>
            </a:r>
          </a:p>
        </p:txBody>
      </p:sp>
      <p:sp>
        <p:nvSpPr>
          <p:cNvPr id="8" name="Content Placeholder 2"/>
          <p:cNvSpPr txBox="1">
            <a:spLocks/>
          </p:cNvSpPr>
          <p:nvPr/>
        </p:nvSpPr>
        <p:spPr>
          <a:xfrm>
            <a:off x="116239" y="4156365"/>
            <a:ext cx="7610476" cy="3457065"/>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055813"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398713" indent="-344488" algn="l" defTabSz="914400" rtl="0" eaLnBrk="1" latinLnBrk="0" hangingPunct="1">
              <a:spcBef>
                <a:spcPct val="20000"/>
              </a:spcBef>
              <a:buClr>
                <a:schemeClr val="accent1"/>
              </a:buClr>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743200" indent="-344488"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3087688" indent="-344488" algn="l" defTabSz="914400" rtl="0" eaLnBrk="1" latinLnBrk="0" hangingPunct="1">
              <a:spcBef>
                <a:spcPct val="20000"/>
              </a:spcBef>
              <a:buClr>
                <a:schemeClr val="accent1"/>
              </a:buClr>
              <a:buFont typeface="Wingdings 2" pitchFamily="18" charset="2"/>
              <a:buChar char=""/>
              <a:defRPr lang="en-US" sz="1800" kern="1200" dirty="0">
                <a:solidFill>
                  <a:schemeClr val="tx1">
                    <a:lumMod val="65000"/>
                    <a:lumOff val="35000"/>
                  </a:schemeClr>
                </a:solidFill>
                <a:latin typeface="+mn-lt"/>
                <a:ea typeface="+mn-ea"/>
                <a:cs typeface="+mn-cs"/>
              </a:defRPr>
            </a:lvl9pPr>
          </a:lstStyle>
          <a:p>
            <a:endParaRPr lang="en-US" sz="2400" dirty="0" smtClean="0"/>
          </a:p>
          <a:p>
            <a:endParaRPr lang="en-US" sz="2400" dirty="0"/>
          </a:p>
        </p:txBody>
      </p:sp>
      <p:sp>
        <p:nvSpPr>
          <p:cNvPr id="6" name="Subtitle 5"/>
          <p:cNvSpPr>
            <a:spLocks noGrp="1"/>
          </p:cNvSpPr>
          <p:nvPr>
            <p:ph type="subTitle" idx="1"/>
          </p:nvPr>
        </p:nvSpPr>
        <p:spPr/>
        <p:txBody>
          <a:bodyPr/>
          <a:lstStyle/>
          <a:p>
            <a:pPr marL="285750" indent="-285750">
              <a:buFont typeface="Arial"/>
              <a:buChar char="•"/>
            </a:pPr>
            <a:r>
              <a:rPr lang="en-US" b="1" dirty="0">
                <a:solidFill>
                  <a:srgbClr val="1F497D"/>
                </a:solidFill>
              </a:rPr>
              <a:t>Since 2000,“FedEx have put close to 1.4 billion miles on these more fuel efficient vehicles, saving over 66 million gallons of fuel compared to their predecessors</a:t>
            </a:r>
            <a:r>
              <a:rPr lang="en-US" b="1" dirty="0" smtClean="0">
                <a:solidFill>
                  <a:srgbClr val="1F497D"/>
                </a:solidFill>
              </a:rPr>
              <a:t>.</a:t>
            </a:r>
            <a:endParaRPr lang="en-US" b="1" dirty="0">
              <a:solidFill>
                <a:srgbClr val="1F497D"/>
              </a:solidFill>
            </a:endParaRPr>
          </a:p>
          <a:p>
            <a:pPr marL="285750" indent="-285750">
              <a:buFont typeface="Arial"/>
              <a:buChar char="•"/>
            </a:pPr>
            <a:r>
              <a:rPr lang="en-US" b="1" dirty="0" smtClean="0">
                <a:solidFill>
                  <a:srgbClr val="1F497D"/>
                </a:solidFill>
              </a:rPr>
              <a:t>In </a:t>
            </a:r>
            <a:r>
              <a:rPr lang="en-US" b="1" dirty="0">
                <a:solidFill>
                  <a:srgbClr val="1F497D"/>
                </a:solidFill>
              </a:rPr>
              <a:t>2013, FedEx Express will have 360 hybrid-electric vehicles and 200 electric vehicles in its fleet. To date, these vehicles have traveled more than 15 million miles in revenue service</a:t>
            </a:r>
            <a:r>
              <a:rPr lang="en-US" b="1" dirty="0" smtClean="0">
                <a:solidFill>
                  <a:srgbClr val="1F497D"/>
                </a:solidFill>
              </a:rPr>
              <a:t>.</a:t>
            </a:r>
          </a:p>
          <a:p>
            <a:endParaRPr lang="en-US" sz="2400" dirty="0"/>
          </a:p>
          <a:p>
            <a:endParaRPr lang="en-US" dirty="0"/>
          </a:p>
        </p:txBody>
      </p:sp>
      <p:pic>
        <p:nvPicPr>
          <p:cNvPr id="14" name="Picture 13" descr="Screen Shot 2556-10-13 at 3.23.09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239" y="360947"/>
            <a:ext cx="5384074" cy="3646905"/>
          </a:xfrm>
          <a:prstGeom prst="rect">
            <a:avLst/>
          </a:prstGeom>
        </p:spPr>
      </p:pic>
      <p:pic>
        <p:nvPicPr>
          <p:cNvPr id="15" name="Picture 14" descr="Screen Shot 2556-10-11 at 11.03.54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59154" y="1038057"/>
            <a:ext cx="3643687" cy="2435726"/>
          </a:xfrm>
          <a:prstGeom prst="rect">
            <a:avLst/>
          </a:prstGeom>
        </p:spPr>
      </p:pic>
    </p:spTree>
    <p:extLst>
      <p:ext uri="{BB962C8B-B14F-4D97-AF65-F5344CB8AC3E}">
        <p14:creationId xmlns:p14="http://schemas.microsoft.com/office/powerpoint/2010/main" val="28859931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Hybrid </a:t>
            </a:r>
            <a:r>
              <a:rPr lang="en-US" b="1" dirty="0" smtClean="0"/>
              <a:t>technology disadvantages</a:t>
            </a:r>
            <a:r>
              <a:rPr lang="en-US" dirty="0"/>
              <a:t/>
            </a:r>
            <a:br>
              <a:rPr lang="en-US" dirty="0"/>
            </a:br>
            <a:endParaRPr lang="en-US" dirty="0"/>
          </a:p>
        </p:txBody>
      </p:sp>
      <p:sp>
        <p:nvSpPr>
          <p:cNvPr id="3" name="Content Placeholder 2"/>
          <p:cNvSpPr>
            <a:spLocks noGrp="1"/>
          </p:cNvSpPr>
          <p:nvPr>
            <p:ph sz="half" idx="1"/>
          </p:nvPr>
        </p:nvSpPr>
        <p:spPr>
          <a:xfrm>
            <a:off x="464284" y="2336126"/>
            <a:ext cx="4219476" cy="3681412"/>
          </a:xfrm>
        </p:spPr>
        <p:txBody>
          <a:bodyPr>
            <a:normAutofit/>
          </a:bodyPr>
          <a:lstStyle/>
          <a:p>
            <a:pPr marL="698500" lvl="2" indent="0">
              <a:buNone/>
            </a:pPr>
            <a:r>
              <a:rPr lang="en-US" sz="3000" b="1" dirty="0">
                <a:ln w="1905"/>
                <a:solidFill>
                  <a:schemeClr val="tx2"/>
                </a:solidFill>
                <a:effectLst>
                  <a:innerShdw blurRad="69850" dist="43180" dir="5400000">
                    <a:srgbClr val="000000">
                      <a:alpha val="65000"/>
                    </a:srgbClr>
                  </a:innerShdw>
                </a:effectLst>
              </a:rPr>
              <a:t>Business </a:t>
            </a:r>
            <a:r>
              <a:rPr lang="en-US" sz="3000" b="1" dirty="0" smtClean="0">
                <a:ln w="1905"/>
                <a:solidFill>
                  <a:schemeClr val="tx2"/>
                </a:solidFill>
                <a:effectLst>
                  <a:innerShdw blurRad="69850" dist="43180" dir="5400000">
                    <a:srgbClr val="000000">
                      <a:alpha val="65000"/>
                    </a:srgbClr>
                  </a:innerShdw>
                </a:effectLst>
              </a:rPr>
              <a:t>issue</a:t>
            </a:r>
            <a:endParaRPr lang="en-US" sz="3000" b="1" dirty="0">
              <a:ln w="1905"/>
              <a:solidFill>
                <a:schemeClr val="tx2"/>
              </a:solidFill>
              <a:effectLst>
                <a:innerShdw blurRad="69850" dist="43180" dir="5400000">
                  <a:srgbClr val="000000">
                    <a:alpha val="65000"/>
                  </a:srgbClr>
                </a:innerShdw>
              </a:effectLst>
            </a:endParaRPr>
          </a:p>
          <a:p>
            <a:pPr lvl="0"/>
            <a:r>
              <a:rPr lang="en-US" dirty="0"/>
              <a:t>The hybrid cars can be </a:t>
            </a:r>
            <a:r>
              <a:rPr lang="en-US" dirty="0" smtClean="0"/>
              <a:t>expensive</a:t>
            </a:r>
          </a:p>
          <a:p>
            <a:pPr marL="977900" lvl="2" indent="-285750">
              <a:buFont typeface="Wingdings" charset="2"/>
              <a:buChar char="§"/>
            </a:pPr>
            <a:r>
              <a:rPr lang="en-US" dirty="0" smtClean="0"/>
              <a:t>The </a:t>
            </a:r>
            <a:r>
              <a:rPr lang="en-US" dirty="0"/>
              <a:t>initial cost is very high</a:t>
            </a:r>
          </a:p>
          <a:p>
            <a:pPr lvl="0"/>
            <a:r>
              <a:rPr lang="en-US" dirty="0"/>
              <a:t>The new innovation has a high cost of repair</a:t>
            </a:r>
          </a:p>
          <a:p>
            <a:pPr algn="just"/>
            <a:endParaRPr lang="en-US" dirty="0" smtClean="0"/>
          </a:p>
        </p:txBody>
      </p:sp>
      <p:sp>
        <p:nvSpPr>
          <p:cNvPr id="4" name="Content Placeholder 3"/>
          <p:cNvSpPr>
            <a:spLocks noGrp="1"/>
          </p:cNvSpPr>
          <p:nvPr>
            <p:ph sz="half" idx="2"/>
          </p:nvPr>
        </p:nvSpPr>
        <p:spPr>
          <a:xfrm>
            <a:off x="4779391" y="2336126"/>
            <a:ext cx="3934303" cy="3832810"/>
          </a:xfrm>
        </p:spPr>
        <p:txBody>
          <a:bodyPr>
            <a:normAutofit/>
          </a:bodyPr>
          <a:lstStyle/>
          <a:p>
            <a:pPr marL="0" indent="0" algn="ctr">
              <a:buNone/>
            </a:pPr>
            <a:r>
              <a:rPr lang="en-US" sz="2800" b="1" dirty="0">
                <a:ln w="1905"/>
                <a:solidFill>
                  <a:srgbClr val="1F497D"/>
                </a:solidFill>
                <a:effectLst>
                  <a:innerShdw blurRad="69850" dist="43180" dir="5400000">
                    <a:srgbClr val="000000">
                      <a:alpha val="65000"/>
                    </a:srgbClr>
                  </a:innerShdw>
                </a:effectLst>
              </a:rPr>
              <a:t>Social </a:t>
            </a:r>
            <a:r>
              <a:rPr lang="en-US" sz="2800" b="1" dirty="0" smtClean="0">
                <a:ln w="1905"/>
                <a:solidFill>
                  <a:srgbClr val="1F497D"/>
                </a:solidFill>
                <a:effectLst>
                  <a:innerShdw blurRad="69850" dist="43180" dir="5400000">
                    <a:srgbClr val="000000">
                      <a:alpha val="65000"/>
                    </a:srgbClr>
                  </a:innerShdw>
                </a:effectLst>
              </a:rPr>
              <a:t>issue</a:t>
            </a:r>
          </a:p>
          <a:p>
            <a:pPr lvl="0"/>
            <a:r>
              <a:rPr lang="en-US" dirty="0"/>
              <a:t>Quiet engine could be </a:t>
            </a:r>
            <a:r>
              <a:rPr lang="en-US" dirty="0" smtClean="0"/>
              <a:t>harmful</a:t>
            </a:r>
            <a:endParaRPr lang="en-US" b="1" dirty="0">
              <a:ln w="1905"/>
              <a:solidFill>
                <a:srgbClr val="1F497D"/>
              </a:solidFill>
              <a:effectLst>
                <a:innerShdw blurRad="69850" dist="43180" dir="5400000">
                  <a:srgbClr val="000000">
                    <a:alpha val="65000"/>
                  </a:srgbClr>
                </a:innerShdw>
              </a:effectLst>
            </a:endParaRPr>
          </a:p>
          <a:p>
            <a:pPr marL="0" indent="0">
              <a:buNone/>
            </a:pPr>
            <a:endParaRPr lang="en-US" sz="1600" dirty="0"/>
          </a:p>
        </p:txBody>
      </p:sp>
      <p:sp>
        <p:nvSpPr>
          <p:cNvPr id="5" name="Slide Number Placeholder 4"/>
          <p:cNvSpPr>
            <a:spLocks noGrp="1"/>
          </p:cNvSpPr>
          <p:nvPr>
            <p:ph type="sldNum" sz="quarter" idx="12"/>
          </p:nvPr>
        </p:nvSpPr>
        <p:spPr/>
        <p:txBody>
          <a:bodyPr/>
          <a:lstStyle/>
          <a:p>
            <a:fld id="{4A822907-8A9D-4F6B-98F6-913902AD56B5}" type="slidenum">
              <a:rPr lang="en-US" smtClean="0"/>
              <a:t>9</a:t>
            </a:fld>
            <a:endParaRPr lang="en-US"/>
          </a:p>
        </p:txBody>
      </p:sp>
    </p:spTree>
    <p:extLst>
      <p:ext uri="{BB962C8B-B14F-4D97-AF65-F5344CB8AC3E}">
        <p14:creationId xmlns:p14="http://schemas.microsoft.com/office/powerpoint/2010/main" val="10710650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Hybrid </a:t>
            </a:r>
            <a:r>
              <a:rPr lang="en-US" b="1" dirty="0" smtClean="0"/>
              <a:t>technology advantages</a:t>
            </a:r>
            <a:r>
              <a:rPr lang="en-US" dirty="0"/>
              <a:t/>
            </a:r>
            <a:br>
              <a:rPr lang="en-US" dirty="0"/>
            </a:br>
            <a:endParaRPr lang="en-US" dirty="0"/>
          </a:p>
        </p:txBody>
      </p:sp>
      <p:sp>
        <p:nvSpPr>
          <p:cNvPr id="3" name="Content Placeholder 2"/>
          <p:cNvSpPr>
            <a:spLocks noGrp="1"/>
          </p:cNvSpPr>
          <p:nvPr>
            <p:ph sz="half" idx="1"/>
          </p:nvPr>
        </p:nvSpPr>
        <p:spPr>
          <a:xfrm>
            <a:off x="464284" y="2336126"/>
            <a:ext cx="4219476" cy="3681412"/>
          </a:xfrm>
        </p:spPr>
        <p:txBody>
          <a:bodyPr>
            <a:normAutofit fontScale="92500" lnSpcReduction="10000"/>
          </a:bodyPr>
          <a:lstStyle/>
          <a:p>
            <a:pPr marL="698500" lvl="2" indent="0">
              <a:buNone/>
            </a:pPr>
            <a:r>
              <a:rPr lang="en-US" sz="3000" b="1" dirty="0">
                <a:ln w="1905"/>
                <a:solidFill>
                  <a:schemeClr val="tx2"/>
                </a:solidFill>
                <a:effectLst>
                  <a:innerShdw blurRad="69850" dist="43180" dir="5400000">
                    <a:srgbClr val="000000">
                      <a:alpha val="65000"/>
                    </a:srgbClr>
                  </a:innerShdw>
                </a:effectLst>
              </a:rPr>
              <a:t>Business </a:t>
            </a:r>
            <a:r>
              <a:rPr lang="en-US" sz="3000" b="1" dirty="0" smtClean="0">
                <a:ln w="1905"/>
                <a:solidFill>
                  <a:schemeClr val="tx2"/>
                </a:solidFill>
                <a:effectLst>
                  <a:innerShdw blurRad="69850" dist="43180" dir="5400000">
                    <a:srgbClr val="000000">
                      <a:alpha val="65000"/>
                    </a:srgbClr>
                  </a:innerShdw>
                </a:effectLst>
              </a:rPr>
              <a:t>issue</a:t>
            </a:r>
            <a:endParaRPr lang="en-US" sz="3000" b="1" dirty="0">
              <a:ln w="1905"/>
              <a:solidFill>
                <a:schemeClr val="tx2"/>
              </a:solidFill>
              <a:effectLst>
                <a:innerShdw blurRad="69850" dist="43180" dir="5400000">
                  <a:srgbClr val="000000">
                    <a:alpha val="65000"/>
                  </a:srgbClr>
                </a:innerShdw>
              </a:effectLst>
            </a:endParaRPr>
          </a:p>
          <a:p>
            <a:r>
              <a:rPr lang="en-US" dirty="0"/>
              <a:t>hybrid cars are much cleaner and require less fossil fuel to run them</a:t>
            </a:r>
          </a:p>
          <a:p>
            <a:r>
              <a:rPr lang="en-US" dirty="0" smtClean="0"/>
              <a:t>hybrid </a:t>
            </a:r>
            <a:r>
              <a:rPr lang="en-US" dirty="0"/>
              <a:t>cars offer the best fuel efficiency</a:t>
            </a:r>
          </a:p>
          <a:p>
            <a:r>
              <a:rPr lang="en-US" dirty="0" smtClean="0"/>
              <a:t>in </a:t>
            </a:r>
            <a:r>
              <a:rPr lang="en-US" dirty="0"/>
              <a:t>US., there is the IRS’s clean Fuel Vehicle Tax Deduction </a:t>
            </a:r>
          </a:p>
          <a:p>
            <a:r>
              <a:rPr lang="en-US" dirty="0" smtClean="0"/>
              <a:t>in </a:t>
            </a:r>
            <a:r>
              <a:rPr lang="en-US" dirty="0"/>
              <a:t>US., there is the road tax break.</a:t>
            </a:r>
          </a:p>
          <a:p>
            <a:r>
              <a:rPr lang="en-US" dirty="0" smtClean="0"/>
              <a:t>higher </a:t>
            </a:r>
            <a:r>
              <a:rPr lang="en-US" dirty="0"/>
              <a:t>resale value compare to the standard gasoline engine powered vehicle</a:t>
            </a:r>
          </a:p>
          <a:p>
            <a:pPr algn="just"/>
            <a:endParaRPr lang="en-US" dirty="0" smtClean="0"/>
          </a:p>
        </p:txBody>
      </p:sp>
      <p:sp>
        <p:nvSpPr>
          <p:cNvPr id="4" name="Content Placeholder 3"/>
          <p:cNvSpPr>
            <a:spLocks noGrp="1"/>
          </p:cNvSpPr>
          <p:nvPr>
            <p:ph sz="half" idx="2"/>
          </p:nvPr>
        </p:nvSpPr>
        <p:spPr>
          <a:xfrm>
            <a:off x="4779391" y="2336126"/>
            <a:ext cx="3934303" cy="3832810"/>
          </a:xfrm>
        </p:spPr>
        <p:txBody>
          <a:bodyPr>
            <a:normAutofit fontScale="92500" lnSpcReduction="10000"/>
          </a:bodyPr>
          <a:lstStyle/>
          <a:p>
            <a:pPr marL="0" indent="0" algn="ctr">
              <a:buNone/>
            </a:pPr>
            <a:r>
              <a:rPr lang="en-US" sz="2800" b="1" dirty="0">
                <a:ln w="1905"/>
                <a:solidFill>
                  <a:srgbClr val="1F497D"/>
                </a:solidFill>
                <a:effectLst>
                  <a:innerShdw blurRad="69850" dist="43180" dir="5400000">
                    <a:srgbClr val="000000">
                      <a:alpha val="65000"/>
                    </a:srgbClr>
                  </a:innerShdw>
                </a:effectLst>
              </a:rPr>
              <a:t>Social </a:t>
            </a:r>
            <a:r>
              <a:rPr lang="en-US" sz="2800" b="1" dirty="0" smtClean="0">
                <a:ln w="1905"/>
                <a:solidFill>
                  <a:srgbClr val="1F497D"/>
                </a:solidFill>
                <a:effectLst>
                  <a:innerShdw blurRad="69850" dist="43180" dir="5400000">
                    <a:srgbClr val="000000">
                      <a:alpha val="65000"/>
                    </a:srgbClr>
                  </a:innerShdw>
                </a:effectLst>
              </a:rPr>
              <a:t>issue</a:t>
            </a:r>
          </a:p>
          <a:p>
            <a:r>
              <a:rPr lang="en-US" dirty="0" smtClean="0"/>
              <a:t>emit </a:t>
            </a:r>
            <a:r>
              <a:rPr lang="en-US" dirty="0"/>
              <a:t>up to 97% less toxic emissions and half as much greenhouse-causing carbon dioxide as the average</a:t>
            </a:r>
          </a:p>
          <a:p>
            <a:pPr marL="0" indent="0">
              <a:buNone/>
            </a:pPr>
            <a:endParaRPr lang="en-US" b="1" dirty="0">
              <a:ln w="1905"/>
              <a:solidFill>
                <a:srgbClr val="1F497D"/>
              </a:solidFill>
              <a:effectLst>
                <a:innerShdw blurRad="69850" dist="43180" dir="5400000">
                  <a:srgbClr val="000000">
                    <a:alpha val="65000"/>
                  </a:srgbClr>
                </a:innerShdw>
              </a:effectLst>
            </a:endParaRPr>
          </a:p>
          <a:p>
            <a:pPr marL="0" indent="0">
              <a:buNone/>
            </a:pPr>
            <a:endParaRPr lang="en-US" sz="1600" dirty="0"/>
          </a:p>
        </p:txBody>
      </p:sp>
      <p:sp>
        <p:nvSpPr>
          <p:cNvPr id="5" name="Slide Number Placeholder 4"/>
          <p:cNvSpPr>
            <a:spLocks noGrp="1"/>
          </p:cNvSpPr>
          <p:nvPr>
            <p:ph type="sldNum" sz="quarter" idx="12"/>
          </p:nvPr>
        </p:nvSpPr>
        <p:spPr/>
        <p:txBody>
          <a:bodyPr/>
          <a:lstStyle/>
          <a:p>
            <a:fld id="{4A822907-8A9D-4F6B-98F6-913902AD56B5}" type="slidenum">
              <a:rPr lang="en-US" smtClean="0"/>
              <a:t>10</a:t>
            </a:fld>
            <a:endParaRPr lang="en-US"/>
          </a:p>
        </p:txBody>
      </p:sp>
    </p:spTree>
    <p:extLst>
      <p:ext uri="{BB962C8B-B14F-4D97-AF65-F5344CB8AC3E}">
        <p14:creationId xmlns:p14="http://schemas.microsoft.com/office/powerpoint/2010/main" val="35968964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t>
            </a:r>
            <a:r>
              <a:rPr lang="en-US" dirty="0" smtClean="0"/>
              <a:t>eferences</a:t>
            </a:r>
            <a:endParaRPr lang="en-US" dirty="0"/>
          </a:p>
        </p:txBody>
      </p:sp>
      <p:sp>
        <p:nvSpPr>
          <p:cNvPr id="3" name="Content Placeholder 2"/>
          <p:cNvSpPr>
            <a:spLocks noGrp="1"/>
          </p:cNvSpPr>
          <p:nvPr>
            <p:ph idx="1"/>
          </p:nvPr>
        </p:nvSpPr>
        <p:spPr>
          <a:xfrm>
            <a:off x="527241" y="2281507"/>
            <a:ext cx="7610476" cy="3670767"/>
          </a:xfrm>
        </p:spPr>
        <p:txBody>
          <a:bodyPr>
            <a:normAutofit/>
          </a:bodyPr>
          <a:lstStyle/>
          <a:p>
            <a:r>
              <a:rPr lang="en-US" sz="1200" dirty="0" smtClean="0"/>
              <a:t>FedEx Annual report 2008</a:t>
            </a:r>
          </a:p>
          <a:p>
            <a:r>
              <a:rPr lang="en-US" sz="1200" dirty="0"/>
              <a:t>FedEx Annual report </a:t>
            </a:r>
            <a:r>
              <a:rPr lang="en-US" sz="1200" dirty="0" smtClean="0"/>
              <a:t>2010</a:t>
            </a:r>
          </a:p>
          <a:p>
            <a:r>
              <a:rPr lang="en-US" sz="1200" dirty="0" smtClean="0"/>
              <a:t>FedEx Annual report 2012</a:t>
            </a:r>
          </a:p>
          <a:p>
            <a:r>
              <a:rPr lang="en-US" sz="1200" dirty="0"/>
              <a:t>Oil Scare Turns FedEx On To Energy Efficiency, </a:t>
            </a:r>
            <a:r>
              <a:rPr lang="en-US" sz="1200" dirty="0">
                <a:hlinkClick r:id="rId2"/>
              </a:rPr>
              <a:t>http://www.npr.org/2012/04/02/149703488/oil-scare-turns-fedex-onto-energy-</a:t>
            </a:r>
            <a:r>
              <a:rPr lang="en-US" sz="1200" dirty="0" smtClean="0">
                <a:hlinkClick r:id="rId2"/>
              </a:rPr>
              <a:t>efficiency</a:t>
            </a:r>
            <a:r>
              <a:rPr lang="en-US" sz="1200" dirty="0" smtClean="0"/>
              <a:t> </a:t>
            </a:r>
            <a:endParaRPr lang="en-US" sz="1200" dirty="0"/>
          </a:p>
        </p:txBody>
      </p:sp>
      <p:sp>
        <p:nvSpPr>
          <p:cNvPr id="4" name="Slide Number Placeholder 3"/>
          <p:cNvSpPr>
            <a:spLocks noGrp="1"/>
          </p:cNvSpPr>
          <p:nvPr>
            <p:ph type="sldNum" sz="quarter" idx="12"/>
          </p:nvPr>
        </p:nvSpPr>
        <p:spPr/>
        <p:txBody>
          <a:bodyPr/>
          <a:lstStyle/>
          <a:p>
            <a:fld id="{4A822907-8A9D-4F6B-98F6-913902AD56B5}" type="slidenum">
              <a:rPr lang="en-US" smtClean="0"/>
              <a:t>11</a:t>
            </a:fld>
            <a:endParaRPr lang="en-US"/>
          </a:p>
        </p:txBody>
      </p:sp>
    </p:spTree>
    <p:extLst>
      <p:ext uri="{BB962C8B-B14F-4D97-AF65-F5344CB8AC3E}">
        <p14:creationId xmlns:p14="http://schemas.microsoft.com/office/powerpoint/2010/main" val="29368669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4" name="Slide Number Placeholder 3"/>
          <p:cNvSpPr>
            <a:spLocks noGrp="1"/>
          </p:cNvSpPr>
          <p:nvPr>
            <p:ph type="sldNum" sz="quarter" idx="12"/>
          </p:nvPr>
        </p:nvSpPr>
        <p:spPr/>
        <p:txBody>
          <a:bodyPr/>
          <a:lstStyle/>
          <a:p>
            <a:fld id="{4A822907-8A9D-4F6B-98F6-913902AD56B5}" type="slidenum">
              <a:rPr lang="en-US" smtClean="0"/>
              <a:t>12</a:t>
            </a:fld>
            <a:endParaRPr lang="en-US"/>
          </a:p>
        </p:txBody>
      </p:sp>
    </p:spTree>
    <p:extLst>
      <p:ext uri="{BB962C8B-B14F-4D97-AF65-F5344CB8AC3E}">
        <p14:creationId xmlns:p14="http://schemas.microsoft.com/office/powerpoint/2010/main" val="2377734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Percept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ception">
      <a:fillStyleLst>
        <a:solidFill>
          <a:schemeClr val="phClr"/>
        </a:solidFill>
        <a:solidFill>
          <a:schemeClr val="phClr">
            <a:shade val="90000"/>
          </a:schemeClr>
        </a:solidFill>
        <a:solidFill>
          <a:schemeClr val="phClr">
            <a:shade val="80000"/>
          </a:schemeClr>
        </a:solidFill>
      </a:fillStyleLst>
      <a:lnStyleLst>
        <a:ln w="12700" cap="flat" cmpd="sng" algn="ctr">
          <a:solidFill>
            <a:schemeClr val="phClr">
              <a:satMod val="105000"/>
            </a:schemeClr>
          </a:solidFill>
          <a:prstDash val="solid"/>
        </a:ln>
        <a:ln w="25400" cap="flat" cmpd="sng" algn="ctr">
          <a:solidFill>
            <a:schemeClr val="phClr"/>
          </a:solidFill>
          <a:prstDash val="solid"/>
        </a:ln>
        <a:ln w="25400" cap="flat" cmpd="sng" algn="ctr">
          <a:solidFill>
            <a:schemeClr val="phClr">
              <a:alpha val="80000"/>
            </a:schemeClr>
          </a:solidFill>
          <a:prstDash val="solid"/>
        </a:ln>
      </a:lnStyleLst>
      <a:effectStyleLst>
        <a:effectStyle>
          <a:effectLst/>
        </a:effectStyle>
        <a:effectStyle>
          <a:effectLst/>
          <a:scene3d>
            <a:camera prst="obliqueTopRight"/>
            <a:lightRig rig="threePt" dir="tl"/>
          </a:scene3d>
          <a:sp3d>
            <a:bevelT w="25400" h="25400"/>
          </a:sp3d>
        </a:effectStyle>
        <a:effectStyle>
          <a:effectLst/>
          <a:scene3d>
            <a:camera prst="perspectiveFront" fov="4200000"/>
            <a:lightRig rig="balanced" dir="tl">
              <a:rot lat="0" lon="0" rev="18600000"/>
            </a:lightRig>
          </a:scene3d>
          <a:sp3d prstMaterial="metal">
            <a:bevelT w="63500" h="50800" prst="angle"/>
          </a:sp3d>
        </a:effectStyle>
      </a:effectStyleLst>
      <a:bgFillStyleLst>
        <a:solidFill>
          <a:schemeClr val="phClr">
            <a:tint val="90000"/>
          </a:schemeClr>
        </a:solidFill>
        <a:solidFill>
          <a:schemeClr val="phClr">
            <a:tint val="50000"/>
          </a:schemeClr>
        </a:solidFill>
        <a:solidFill>
          <a:schemeClr val="phClr">
            <a:shade val="60000"/>
          </a:schemeClr>
        </a:soli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Perception.thmx</Template>
  <TotalTime>3328</TotalTime>
  <Words>1052</Words>
  <Application>Microsoft Office PowerPoint</Application>
  <PresentationFormat>On-screen Show (4:3)</PresentationFormat>
  <Paragraphs>81</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Perception</vt:lpstr>
      <vt:lpstr>Hybrid innovation on transportation</vt:lpstr>
      <vt:lpstr>Oil scarce- affects transportation industry.</vt:lpstr>
      <vt:lpstr>Oil scarce- affects transportation industry.</vt:lpstr>
      <vt:lpstr>FedEx  and Hybrid innovation</vt:lpstr>
      <vt:lpstr>FedEx and Hybrid innovation</vt:lpstr>
      <vt:lpstr>FedEx and Hybrid innovation</vt:lpstr>
      <vt:lpstr>FedEx and Hybrid innovation</vt:lpstr>
      <vt:lpstr>FedEx and Hybrid innovation</vt:lpstr>
      <vt:lpstr>Hybrid technology disadvantages </vt:lpstr>
      <vt:lpstr>Hybrid technology advantages </vt:lpstr>
      <vt:lpstr>References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jajyjay jayjay</dc:creator>
  <cp:lastModifiedBy>Sony</cp:lastModifiedBy>
  <cp:revision>29</cp:revision>
  <dcterms:created xsi:type="dcterms:W3CDTF">2013-10-10T06:55:47Z</dcterms:created>
  <dcterms:modified xsi:type="dcterms:W3CDTF">2013-10-24T00:08:00Z</dcterms:modified>
</cp:coreProperties>
</file>