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4"/>
  </p:notesMasterIdLst>
  <p:sldIdLst>
    <p:sldId id="686" r:id="rId2"/>
    <p:sldId id="704" r:id="rId3"/>
    <p:sldId id="674" r:id="rId4"/>
    <p:sldId id="700" r:id="rId5"/>
    <p:sldId id="675" r:id="rId6"/>
    <p:sldId id="679" r:id="rId7"/>
    <p:sldId id="681" r:id="rId8"/>
    <p:sldId id="682" r:id="rId9"/>
    <p:sldId id="689" r:id="rId10"/>
    <p:sldId id="690" r:id="rId11"/>
    <p:sldId id="694" r:id="rId12"/>
    <p:sldId id="695" r:id="rId13"/>
    <p:sldId id="696" r:id="rId14"/>
    <p:sldId id="697" r:id="rId15"/>
    <p:sldId id="698" r:id="rId16"/>
    <p:sldId id="701" r:id="rId17"/>
    <p:sldId id="699" r:id="rId18"/>
    <p:sldId id="684" r:id="rId19"/>
    <p:sldId id="691" r:id="rId20"/>
    <p:sldId id="677" r:id="rId21"/>
    <p:sldId id="705" r:id="rId22"/>
    <p:sldId id="706" r:id="rId23"/>
    <p:sldId id="673" r:id="rId24"/>
    <p:sldId id="659" r:id="rId25"/>
    <p:sldId id="670" r:id="rId26"/>
    <p:sldId id="671" r:id="rId27"/>
    <p:sldId id="667" r:id="rId28"/>
    <p:sldId id="662" r:id="rId29"/>
    <p:sldId id="663" r:id="rId30"/>
    <p:sldId id="652" r:id="rId31"/>
    <p:sldId id="702" r:id="rId32"/>
    <p:sldId id="668" r:id="rId33"/>
    <p:sldId id="665" r:id="rId34"/>
    <p:sldId id="664" r:id="rId35"/>
    <p:sldId id="692" r:id="rId36"/>
    <p:sldId id="654" r:id="rId37"/>
    <p:sldId id="656" r:id="rId38"/>
    <p:sldId id="666" r:id="rId39"/>
    <p:sldId id="657" r:id="rId40"/>
    <p:sldId id="693" r:id="rId41"/>
    <p:sldId id="703" r:id="rId42"/>
    <p:sldId id="687" r:id="rId4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FF3300"/>
    <a:srgbClr val="99CC00"/>
    <a:srgbClr val="0000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5" autoAdjust="0"/>
    <p:restoredTop sz="94660"/>
  </p:normalViewPr>
  <p:slideViewPr>
    <p:cSldViewPr>
      <p:cViewPr>
        <p:scale>
          <a:sx n="81" d="100"/>
          <a:sy n="81" d="100"/>
        </p:scale>
        <p:origin x="-222"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6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extLst>
      <p:ext uri="{BB962C8B-B14F-4D97-AF65-F5344CB8AC3E}">
        <p14:creationId xmlns:p14="http://schemas.microsoft.com/office/powerpoint/2010/main" val="14012349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6/19/2018</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6/19/2018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6/19/2018</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6/19/2018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6/19/2018</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6/19/2018</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6/19/2018</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6/19/2018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6/19/2018</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6/19/2018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6/19/2018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6/19/2018</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 image.png"/>
          <p:cNvPicPr>
            <a:picLocks noChangeAspect="1"/>
          </p:cNvPicPr>
          <p:nvPr/>
        </p:nvPicPr>
        <p:blipFill>
          <a:blip r:embed="rId2" cstate="print"/>
          <a:stretch>
            <a:fillRect/>
          </a:stretch>
        </p:blipFill>
        <p:spPr>
          <a:xfrm>
            <a:off x="4087799" y="150744"/>
            <a:ext cx="1002418" cy="1062461"/>
          </a:xfrm>
          <a:prstGeom prst="rect">
            <a:avLst/>
          </a:prstGeom>
        </p:spPr>
      </p:pic>
      <p:sp>
        <p:nvSpPr>
          <p:cNvPr id="8" name="Subtitle 7"/>
          <p:cNvSpPr>
            <a:spLocks noGrp="1"/>
          </p:cNvSpPr>
          <p:nvPr>
            <p:ph type="subTitle" idx="1"/>
          </p:nvPr>
        </p:nvSpPr>
        <p:spPr>
          <a:xfrm>
            <a:off x="1578485" y="3254269"/>
            <a:ext cx="6400800" cy="1600200"/>
          </a:xfrm>
        </p:spPr>
        <p:txBody>
          <a:bodyPr>
            <a:normAutofit/>
          </a:bodyPr>
          <a:lstStyle/>
          <a:p>
            <a:r>
              <a:rPr lang="en-US" sz="3600"/>
              <a:t>By Ajarn Suwalya K.</a:t>
            </a:r>
            <a:endParaRPr lang="en-US"/>
          </a:p>
          <a:p>
            <a:endParaRPr lang="en-US" sz="3600"/>
          </a:p>
        </p:txBody>
      </p:sp>
      <p:sp>
        <p:nvSpPr>
          <p:cNvPr id="5" name="Title 6"/>
          <p:cNvSpPr txBox="1">
            <a:spLocks/>
          </p:cNvSpPr>
          <p:nvPr/>
        </p:nvSpPr>
        <p:spPr>
          <a:xfrm>
            <a:off x="223895" y="1551481"/>
            <a:ext cx="9109981" cy="1364512"/>
          </a:xfrm>
          <a:prstGeom prst="rect">
            <a:avLst/>
          </a:prstGeom>
        </p:spPr>
        <p:txBody>
          <a:bodyPr bIns="91440" anchor="ctr" anchorCtr="0">
            <a:normAutofit/>
          </a:bodyPr>
          <a:lstStyle>
            <a:lvl1pPr algn="ctr" rtl="0" eaLnBrk="1" latinLnBrk="0" hangingPunct="1">
              <a:spcBef>
                <a:spcPct val="0"/>
              </a:spcBef>
              <a:buNone/>
              <a:defRPr kumimoji="0" lang="en-US" sz="4000" kern="1200" dirty="0">
                <a:solidFill>
                  <a:srgbClr val="FFFFFF"/>
                </a:solidFill>
                <a:latin typeface="+mj-lt"/>
                <a:ea typeface="+mj-ea"/>
                <a:cs typeface="+mj-cs"/>
              </a:defRPr>
            </a:lvl1pPr>
          </a:lstStyle>
          <a:p>
            <a:pPr fontAlgn="auto">
              <a:spcAft>
                <a:spcPts val="0"/>
              </a:spcAft>
            </a:pPr>
            <a:r>
              <a:rPr lang="en-US" sz="2600"/>
              <a:t>Leadership Development Overview</a:t>
            </a:r>
          </a:p>
          <a:p>
            <a:pPr fontAlgn="auto">
              <a:spcAft>
                <a:spcPts val="0"/>
              </a:spcAft>
            </a:pPr>
            <a:r>
              <a:rPr lang="en-US" sz="2000"/>
              <a:t>MK 341: Special Topics in Marketing 1</a:t>
            </a:r>
          </a:p>
          <a:p>
            <a:pPr fontAlgn="auto">
              <a:spcAft>
                <a:spcPts val="0"/>
              </a:spcAft>
            </a:pPr>
            <a:r>
              <a:rPr lang="en-US" sz="2000"/>
              <a:t>Marketing Leadership Development and Cross-cultural Management</a:t>
            </a:r>
          </a:p>
        </p:txBody>
      </p:sp>
    </p:spTree>
    <p:extLst>
      <p:ext uri="{BB962C8B-B14F-4D97-AF65-F5344CB8AC3E}">
        <p14:creationId xmlns:p14="http://schemas.microsoft.com/office/powerpoint/2010/main" val="74463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2357422" y="1000108"/>
            <a:ext cx="7772400" cy="1362075"/>
          </a:xfrm>
        </p:spPr>
        <p:txBody>
          <a:bodyPr/>
          <a:lstStyle/>
          <a:p>
            <a:r>
              <a:rPr lang="en-US" dirty="0" smtClean="0"/>
              <a:t>HOPES &amp; FEARS</a:t>
            </a:r>
            <a:endParaRPr lang="th-TH" dirty="0"/>
          </a:p>
        </p:txBody>
      </p:sp>
      <p:sp>
        <p:nvSpPr>
          <p:cNvPr id="5" name="ตัวยึดข้อความ 4"/>
          <p:cNvSpPr>
            <a:spLocks noGrp="1"/>
          </p:cNvSpPr>
          <p:nvPr>
            <p:ph type="body" idx="1"/>
          </p:nvPr>
        </p:nvSpPr>
        <p:spPr>
          <a:xfrm>
            <a:off x="1317862" y="2590800"/>
            <a:ext cx="8001024" cy="1338262"/>
          </a:xfrm>
        </p:spPr>
        <p:txBody>
          <a:bodyPr/>
          <a:lstStyle/>
          <a:p>
            <a:r>
              <a:rPr lang="en-US" b="1" dirty="0" smtClean="0">
                <a:solidFill>
                  <a:srgbClr val="FF0000"/>
                </a:solidFill>
              </a:rPr>
              <a:t>Write </a:t>
            </a:r>
            <a:r>
              <a:rPr lang="en-US" b="1" dirty="0" smtClean="0">
                <a:solidFill>
                  <a:srgbClr val="FF0000"/>
                </a:solidFill>
              </a:rPr>
              <a:t>one thing </a:t>
            </a:r>
            <a:r>
              <a:rPr lang="en-US" b="1" dirty="0" smtClean="0">
                <a:solidFill>
                  <a:srgbClr val="FF0000"/>
                </a:solidFill>
              </a:rPr>
              <a:t>you </a:t>
            </a:r>
            <a:r>
              <a:rPr lang="en-US" b="1" dirty="0" smtClean="0">
                <a:solidFill>
                  <a:srgbClr val="FF0000"/>
                </a:solidFill>
              </a:rPr>
              <a:t>hope and fear </a:t>
            </a:r>
            <a:r>
              <a:rPr lang="en-US" b="1" dirty="0" smtClean="0">
                <a:solidFill>
                  <a:srgbClr val="FF0000"/>
                </a:solidFill>
              </a:rPr>
              <a:t>in Leading</a:t>
            </a:r>
            <a:endParaRPr lang="th-TH" b="1" dirty="0">
              <a:solidFill>
                <a:srgbClr val="FF0000"/>
              </a:solidFill>
            </a:endParaRPr>
          </a:p>
        </p:txBody>
      </p:sp>
      <p:pic>
        <p:nvPicPr>
          <p:cNvPr id="15362" name="Picture 2" descr="http://cached.imagescaler.hbpl.co.uk/resize/scaleToFit/406/271/?sURL=http://offlinehbpl.hbpl.co.uk/news/WRN/520A811B-95C4-770D-8EC83BB256425577.gif"/>
          <p:cNvPicPr>
            <a:picLocks noChangeAspect="1" noChangeArrowheads="1"/>
          </p:cNvPicPr>
          <p:nvPr/>
        </p:nvPicPr>
        <p:blipFill>
          <a:blip r:embed="rId2" cstate="print"/>
          <a:srcRect/>
          <a:stretch>
            <a:fillRect/>
          </a:stretch>
        </p:blipFill>
        <p:spPr bwMode="auto">
          <a:xfrm>
            <a:off x="2714612" y="3643314"/>
            <a:ext cx="3371850" cy="2581275"/>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rot="1898453">
            <a:off x="7408142" y="682775"/>
            <a:ext cx="1932121" cy="465977"/>
          </a:xfrm>
          <a:prstGeom prst="rect">
            <a:avLst/>
          </a:prstGeom>
          <a:noFill/>
        </p:spPr>
        <p:txBody>
          <a:bodyPr wrap="square" rtlCol="0">
            <a:spAutoFit/>
          </a:bodyPr>
          <a:lstStyle/>
          <a:p>
            <a:r>
              <a:rPr lang="en-US" sz="2400" dirty="0" smtClean="0">
                <a:solidFill>
                  <a:srgbClr val="0070C0"/>
                </a:solidFill>
                <a:latin typeface="Vladimir Script" pitchFamily="66" charset="0"/>
              </a:rPr>
              <a:t>Reflections</a:t>
            </a:r>
            <a:endParaRPr lang="th-TH" sz="2400" dirty="0">
              <a:solidFill>
                <a:srgbClr val="0070C0"/>
              </a:solidFill>
              <a:latin typeface="Vladimir Script" pitchFamily="66" charset="0"/>
            </a:endParaRPr>
          </a:p>
        </p:txBody>
      </p:sp>
    </p:spTree>
    <p:extLst>
      <p:ext uri="{BB962C8B-B14F-4D97-AF65-F5344CB8AC3E}">
        <p14:creationId xmlns:p14="http://schemas.microsoft.com/office/powerpoint/2010/main" val="29857512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14400" y="0"/>
            <a:ext cx="7772400" cy="1143000"/>
          </a:xfrm>
        </p:spPr>
        <p:txBody>
          <a:bodyPr>
            <a:normAutofit/>
          </a:bodyPr>
          <a:lstStyle/>
          <a:p>
            <a:r>
              <a:rPr lang="en-US" sz="4400" dirty="0">
                <a:solidFill>
                  <a:schemeClr val="hlink"/>
                </a:solidFill>
              </a:rPr>
              <a:t>What we plan to achieve</a:t>
            </a:r>
          </a:p>
        </p:txBody>
      </p:sp>
      <p:sp>
        <p:nvSpPr>
          <p:cNvPr id="3" name="Content Placeholder 2"/>
          <p:cNvSpPr>
            <a:spLocks noGrp="1"/>
          </p:cNvSpPr>
          <p:nvPr>
            <p:ph sz="quarter" idx="1"/>
          </p:nvPr>
        </p:nvSpPr>
        <p:spPr>
          <a:xfrm>
            <a:off x="560882" y="1143000"/>
            <a:ext cx="8479436" cy="5235315"/>
          </a:xfrm>
        </p:spPr>
        <p:txBody>
          <a:bodyPr>
            <a:normAutofit lnSpcReduction="10000"/>
          </a:bodyPr>
          <a:lstStyle/>
          <a:p>
            <a:r>
              <a:rPr lang="en-US" sz="2400" b="1">
                <a:latin typeface="Arial" charset="0"/>
                <a:ea typeface="Arial" charset="0"/>
                <a:cs typeface="Arial" charset="0"/>
              </a:rPr>
              <a:t>Leadership Development Session Review</a:t>
            </a:r>
          </a:p>
          <a:p>
            <a:pPr>
              <a:buFont typeface="Wingdings" charset="2"/>
              <a:buChar char="Ø"/>
            </a:pPr>
            <a:r>
              <a:rPr lang="en-US" sz="2400">
                <a:latin typeface="Arial" charset="0"/>
                <a:ea typeface="Arial" charset="0"/>
                <a:cs typeface="Arial" charset="0"/>
              </a:rPr>
              <a:t>Review Course Outline- Highlights</a:t>
            </a:r>
          </a:p>
          <a:p>
            <a:pPr>
              <a:buFont typeface="Wingdings" charset="2"/>
              <a:buChar char="Ø"/>
            </a:pPr>
            <a:r>
              <a:rPr lang="en-US" sz="2400">
                <a:latin typeface="Arial" charset="0"/>
                <a:ea typeface="Arial" charset="0"/>
                <a:cs typeface="Arial" charset="0"/>
              </a:rPr>
              <a:t>Ground Rules for Leadership Development Exercises</a:t>
            </a:r>
          </a:p>
          <a:p>
            <a:pPr>
              <a:buFont typeface="Wingdings" charset="2"/>
              <a:buChar char="Ø"/>
            </a:pPr>
            <a:r>
              <a:rPr lang="en-US" sz="2400">
                <a:latin typeface="Arial" charset="0"/>
                <a:ea typeface="Arial" charset="0"/>
                <a:cs typeface="Arial" charset="0"/>
              </a:rPr>
              <a:t>Midterm Report &amp; Group Project Briefing</a:t>
            </a:r>
          </a:p>
          <a:p>
            <a:pPr marL="0" indent="0">
              <a:buNone/>
            </a:pPr>
            <a:endParaRPr lang="en-US" sz="2400">
              <a:latin typeface="Arial" charset="0"/>
              <a:ea typeface="Arial" charset="0"/>
              <a:cs typeface="Arial" charset="0"/>
            </a:endParaRPr>
          </a:p>
          <a:p>
            <a:r>
              <a:rPr lang="en-US" sz="2400">
                <a:latin typeface="Arial" charset="0"/>
                <a:ea typeface="Arial" charset="0"/>
                <a:cs typeface="Arial" charset="0"/>
              </a:rPr>
              <a:t>Are great leaders made or born?</a:t>
            </a:r>
          </a:p>
          <a:p>
            <a:r>
              <a:rPr lang="en-US" sz="2400">
                <a:latin typeface="Arial" charset="0"/>
                <a:ea typeface="Arial" charset="0"/>
                <a:cs typeface="Arial" charset="0"/>
              </a:rPr>
              <a:t>What is Leadership</a:t>
            </a:r>
          </a:p>
          <a:p>
            <a:r>
              <a:rPr lang="en-US" sz="2400">
                <a:latin typeface="Arial" charset="0"/>
                <a:ea typeface="Arial" charset="0"/>
                <a:cs typeface="Arial" charset="0"/>
              </a:rPr>
              <a:t>Good and Bad Leaders</a:t>
            </a:r>
          </a:p>
          <a:p>
            <a:r>
              <a:rPr lang="en-US" sz="2400">
                <a:latin typeface="Arial" charset="0"/>
                <a:ea typeface="Arial" charset="0"/>
                <a:cs typeface="Arial" charset="0"/>
              </a:rPr>
              <a:t>Leadership Analysis Exercise</a:t>
            </a:r>
          </a:p>
          <a:p>
            <a:r>
              <a:rPr lang="en-US" sz="2400">
                <a:latin typeface="Arial" charset="0"/>
                <a:ea typeface="Arial" charset="0"/>
                <a:cs typeface="Arial" charset="0"/>
              </a:rPr>
              <a:t>Ethical Leadership</a:t>
            </a:r>
          </a:p>
          <a:p>
            <a:r>
              <a:rPr lang="en-US" sz="2400">
                <a:latin typeface="Arial" charset="0"/>
                <a:ea typeface="Arial" charset="0"/>
                <a:cs typeface="Arial" charset="0"/>
              </a:rPr>
              <a:t>Managers vs. Leaders</a:t>
            </a:r>
          </a:p>
          <a:p>
            <a:r>
              <a:rPr lang="en-US" sz="2400">
                <a:latin typeface="Arial" charset="0"/>
                <a:ea typeface="Arial" charset="0"/>
                <a:cs typeface="Arial" charset="0"/>
              </a:rPr>
              <a:t>Managers Network</a:t>
            </a:r>
          </a:p>
          <a:p>
            <a:pPr marL="0" indent="0">
              <a:buNone/>
            </a:pPr>
            <a:endParaRPr lang="en-US">
              <a:latin typeface="Arial" charset="0"/>
              <a:ea typeface="Arial" charset="0"/>
              <a:cs typeface="Arial" charset="0"/>
            </a:endParaRPr>
          </a:p>
          <a:p>
            <a:endParaRPr lang="en-US">
              <a:latin typeface="Arial" charset="0"/>
              <a:ea typeface="Arial" charset="0"/>
              <a:cs typeface="Arial" charset="0"/>
            </a:endParaRPr>
          </a:p>
        </p:txBody>
      </p:sp>
    </p:spTree>
    <p:extLst>
      <p:ext uri="{BB962C8B-B14F-4D97-AF65-F5344CB8AC3E}">
        <p14:creationId xmlns:p14="http://schemas.microsoft.com/office/powerpoint/2010/main" val="5650579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228600" y="-228600"/>
            <a:ext cx="8284564" cy="1143000"/>
          </a:xfrm>
        </p:spPr>
        <p:txBody>
          <a:bodyPr>
            <a:normAutofit/>
          </a:bodyPr>
          <a:lstStyle/>
          <a:p>
            <a:r>
              <a:rPr lang="en-US" sz="3200" dirty="0">
                <a:solidFill>
                  <a:schemeClr val="hlink"/>
                </a:solidFill>
              </a:rPr>
              <a:t>About MK 341 </a:t>
            </a:r>
          </a:p>
        </p:txBody>
      </p:sp>
      <p:sp>
        <p:nvSpPr>
          <p:cNvPr id="2" name="Content Placeholder 1"/>
          <p:cNvSpPr>
            <a:spLocks noGrp="1"/>
          </p:cNvSpPr>
          <p:nvPr>
            <p:ph sz="quarter" idx="1"/>
          </p:nvPr>
        </p:nvSpPr>
        <p:spPr>
          <a:xfrm>
            <a:off x="189875" y="838200"/>
            <a:ext cx="8954125" cy="4572000"/>
          </a:xfrm>
        </p:spPr>
        <p:txBody>
          <a:bodyPr>
            <a:noAutofit/>
          </a:bodyPr>
          <a:lstStyle/>
          <a:p>
            <a:r>
              <a:rPr lang="en-US" sz="2000" dirty="0">
                <a:latin typeface="Arial" charset="0"/>
                <a:ea typeface="Arial" charset="0"/>
                <a:cs typeface="Arial" charset="0"/>
              </a:rPr>
              <a:t>This is Leadership Development is not your typical lecture class </a:t>
            </a:r>
          </a:p>
          <a:p>
            <a:pPr marL="0" indent="0">
              <a:buNone/>
            </a:pPr>
            <a:r>
              <a:rPr lang="en-US" sz="2000" dirty="0">
                <a:latin typeface="Arial" charset="0"/>
                <a:ea typeface="Arial" charset="0"/>
                <a:cs typeface="Arial" charset="0"/>
              </a:rPr>
              <a:t>- I will be your coach, trainer</a:t>
            </a:r>
          </a:p>
          <a:p>
            <a:r>
              <a:rPr lang="en-US" sz="2000" dirty="0">
                <a:latin typeface="Arial" charset="0"/>
                <a:ea typeface="Arial" charset="0"/>
                <a:cs typeface="Arial" charset="0"/>
              </a:rPr>
              <a:t>Learning through leadership activities</a:t>
            </a:r>
          </a:p>
          <a:p>
            <a:r>
              <a:rPr lang="en-US" sz="2000" dirty="0">
                <a:latin typeface="Arial" charset="0"/>
                <a:ea typeface="Arial" charset="0"/>
                <a:cs typeface="Arial" charset="0"/>
              </a:rPr>
              <a:t>Strengthen your understanding via activities both in-class and individual &amp; group assignments</a:t>
            </a:r>
          </a:p>
          <a:p>
            <a:r>
              <a:rPr lang="en-US" sz="2000" dirty="0">
                <a:latin typeface="Arial" charset="0"/>
                <a:ea typeface="Arial" charset="0"/>
                <a:cs typeface="Arial" charset="0"/>
              </a:rPr>
              <a:t>Help In changing your attitude and behavior </a:t>
            </a:r>
          </a:p>
          <a:p>
            <a:r>
              <a:rPr lang="en-US" sz="2000" dirty="0">
                <a:latin typeface="Arial" charset="0"/>
                <a:ea typeface="Arial" charset="0"/>
                <a:cs typeface="Arial" charset="0"/>
              </a:rPr>
              <a:t>Each student will be given the opportunity to practice leadership</a:t>
            </a:r>
          </a:p>
          <a:p>
            <a:r>
              <a:rPr lang="en-US" sz="2000" dirty="0">
                <a:latin typeface="Arial" charset="0"/>
                <a:ea typeface="Arial" charset="0"/>
                <a:cs typeface="Arial" charset="0"/>
              </a:rPr>
              <a:t>Each student will be given the </a:t>
            </a:r>
            <a:r>
              <a:rPr lang="en-US" sz="2000" dirty="0" err="1">
                <a:latin typeface="Arial" charset="0"/>
                <a:ea typeface="Arial" charset="0"/>
                <a:cs typeface="Arial" charset="0"/>
              </a:rPr>
              <a:t>the</a:t>
            </a:r>
            <a:r>
              <a:rPr lang="en-US" sz="2000" dirty="0">
                <a:latin typeface="Arial" charset="0"/>
                <a:ea typeface="Arial" charset="0"/>
                <a:cs typeface="Arial" charset="0"/>
              </a:rPr>
              <a:t> opportunity to practice team building – also being good team player</a:t>
            </a:r>
          </a:p>
          <a:p>
            <a:r>
              <a:rPr lang="en-US" sz="2000" dirty="0">
                <a:latin typeface="Arial" charset="0"/>
                <a:ea typeface="Arial" charset="0"/>
                <a:cs typeface="Arial" charset="0"/>
              </a:rPr>
              <a:t>Highly interactive- both physical and emotional level</a:t>
            </a:r>
          </a:p>
          <a:p>
            <a:r>
              <a:rPr lang="en-US" sz="2000" dirty="0">
                <a:latin typeface="Arial" charset="0"/>
                <a:ea typeface="Arial" charset="0"/>
                <a:cs typeface="Arial" charset="0"/>
              </a:rPr>
              <a:t>Every student must fully participate to experience leadership development</a:t>
            </a:r>
          </a:p>
          <a:p>
            <a:r>
              <a:rPr lang="en-US" sz="2000" dirty="0">
                <a:latin typeface="Arial" charset="0"/>
                <a:ea typeface="Arial" charset="0"/>
                <a:cs typeface="Arial" charset="0"/>
              </a:rPr>
              <a:t>Sharing sessions both in -class and in -groups are aimed to improve your leadership skills</a:t>
            </a:r>
          </a:p>
          <a:p>
            <a:r>
              <a:rPr lang="en-US" sz="2000" dirty="0">
                <a:latin typeface="Arial" charset="0"/>
                <a:ea typeface="Arial" charset="0"/>
                <a:cs typeface="Arial" charset="0"/>
              </a:rPr>
              <a:t>All students are required to give honest feedback to one another in order to improve individual leadership </a:t>
            </a:r>
            <a:r>
              <a:rPr lang="en-US" sz="2000" dirty="0" smtClean="0">
                <a:latin typeface="Arial" charset="0"/>
                <a:ea typeface="Arial" charset="0"/>
                <a:cs typeface="Arial" charset="0"/>
              </a:rPr>
              <a:t>skills</a:t>
            </a:r>
          </a:p>
          <a:p>
            <a:r>
              <a:rPr lang="en-US" sz="2000" dirty="0" smtClean="0">
                <a:latin typeface="Arial" charset="0"/>
                <a:ea typeface="Arial" charset="0"/>
                <a:cs typeface="Arial" charset="0"/>
              </a:rPr>
              <a:t>Buddy System  to help monitor progress</a:t>
            </a:r>
            <a:endParaRPr lang="en-US" sz="2000" dirty="0">
              <a:latin typeface="Arial" charset="0"/>
              <a:ea typeface="Arial" charset="0"/>
              <a:cs typeface="Arial" charset="0"/>
            </a:endParaRPr>
          </a:p>
        </p:txBody>
      </p:sp>
    </p:spTree>
    <p:extLst>
      <p:ext uri="{BB962C8B-B14F-4D97-AF65-F5344CB8AC3E}">
        <p14:creationId xmlns:p14="http://schemas.microsoft.com/office/powerpoint/2010/main" val="4177411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789482" y="-594429"/>
            <a:ext cx="8781738" cy="1692458"/>
          </a:xfrm>
        </p:spPr>
        <p:txBody>
          <a:bodyPr>
            <a:normAutofit/>
          </a:bodyPr>
          <a:lstStyle/>
          <a:p>
            <a:r>
              <a:rPr lang="en-US" sz="3600" dirty="0">
                <a:solidFill>
                  <a:schemeClr val="hlink"/>
                </a:solidFill>
              </a:rPr>
              <a:t>Leadership Development Course Outline</a:t>
            </a:r>
          </a:p>
        </p:txBody>
      </p:sp>
      <p:pic>
        <p:nvPicPr>
          <p:cNvPr id="3" name="Content Placeholder 2"/>
          <p:cNvPicPr>
            <a:picLocks noGrp="1" noChangeAspect="1"/>
          </p:cNvPicPr>
          <p:nvPr>
            <p:ph sz="quarter" idx="1"/>
          </p:nvPr>
        </p:nvPicPr>
        <p:blipFill>
          <a:blip r:embed="rId2"/>
          <a:stretch>
            <a:fillRect/>
          </a:stretch>
        </p:blipFill>
        <p:spPr>
          <a:xfrm>
            <a:off x="4319172" y="1748868"/>
            <a:ext cx="4100304" cy="4209722"/>
          </a:xfrm>
        </p:spPr>
      </p:pic>
      <p:sp>
        <p:nvSpPr>
          <p:cNvPr id="4" name="TextBox 3"/>
          <p:cNvSpPr txBox="1"/>
          <p:nvPr/>
        </p:nvSpPr>
        <p:spPr>
          <a:xfrm>
            <a:off x="702039" y="3444629"/>
            <a:ext cx="3175000" cy="523220"/>
          </a:xfrm>
          <a:prstGeom prst="rect">
            <a:avLst/>
          </a:prstGeom>
          <a:noFill/>
        </p:spPr>
        <p:txBody>
          <a:bodyPr wrap="square" rtlCol="0">
            <a:spAutoFit/>
          </a:bodyPr>
          <a:lstStyle/>
          <a:p>
            <a:r>
              <a:rPr lang="en-US" sz="2800">
                <a:solidFill>
                  <a:srgbClr val="FF0000"/>
                </a:solidFill>
              </a:rPr>
              <a:t>Moodle Key: 8543</a:t>
            </a:r>
          </a:p>
        </p:txBody>
      </p:sp>
    </p:spTree>
    <p:extLst>
      <p:ext uri="{BB962C8B-B14F-4D97-AF65-F5344CB8AC3E}">
        <p14:creationId xmlns:p14="http://schemas.microsoft.com/office/powerpoint/2010/main" val="4775984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927242923"/>
              </p:ext>
            </p:extLst>
          </p:nvPr>
        </p:nvGraphicFramePr>
        <p:xfrm>
          <a:off x="250012" y="1336624"/>
          <a:ext cx="8576520" cy="4907280"/>
        </p:xfrm>
        <a:graphic>
          <a:graphicData uri="http://schemas.openxmlformats.org/drawingml/2006/table">
            <a:tbl>
              <a:tblPr firstRow="1" firstCol="1" lastRow="1" lastCol="1" bandRow="1" bandCol="1"/>
              <a:tblGrid>
                <a:gridCol w="1715304"/>
                <a:gridCol w="1715304"/>
                <a:gridCol w="1715304"/>
                <a:gridCol w="1715304"/>
                <a:gridCol w="1715304"/>
              </a:tblGrid>
              <a:tr h="185835">
                <a:tc>
                  <a:txBody>
                    <a:bodyPr/>
                    <a:lstStyle/>
                    <a:p>
                      <a:pPr algn="ctr">
                        <a:spcAft>
                          <a:spcPts val="0"/>
                        </a:spcAft>
                      </a:pPr>
                      <a:r>
                        <a:rPr lang="en-US" sz="1400" b="1">
                          <a:effectLst/>
                          <a:latin typeface="Arial" charset="0"/>
                          <a:ea typeface="Times New Roman" charset="0"/>
                          <a:cs typeface="AngsanaUPC" charset="0"/>
                        </a:rPr>
                        <a:t>Week</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a:effectLst/>
                          <a:latin typeface="Arial" charset="0"/>
                          <a:ea typeface="Times New Roman" charset="0"/>
                          <a:cs typeface="AngsanaUPC" charset="0"/>
                        </a:rPr>
                        <a:t>Date</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a:effectLst/>
                          <a:latin typeface="Arial" charset="0"/>
                          <a:ea typeface="Times New Roman" charset="0"/>
                          <a:cs typeface="AngsanaUPC" charset="0"/>
                        </a:rPr>
                        <a:t>Topic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a:effectLst/>
                          <a:latin typeface="Arial" charset="0"/>
                          <a:ea typeface="Times New Roman" charset="0"/>
                          <a:cs typeface="AngsanaUPC" charset="0"/>
                        </a:rPr>
                        <a:t>Time(hrs.)</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a:effectLst/>
                          <a:latin typeface="Arial" charset="0"/>
                          <a:ea typeface="Times New Roman" charset="0"/>
                          <a:cs typeface="AngsanaUPC" charset="0"/>
                        </a:rPr>
                        <a:t>Instructor</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2</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June 19</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June 21</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3</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3</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Midterm Paper due</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8:00-16:00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Submit to BE office-no class</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4</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10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12</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5</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17</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19</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6</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24</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26</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Leadership Development</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July 31</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      Project Presentation </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13:00-16:00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71671">
                <a:tc>
                  <a:txBody>
                    <a:bodyPr/>
                    <a:lstStyle/>
                    <a:p>
                      <a:pPr algn="ctr">
                        <a:spcAft>
                          <a:spcPts val="0"/>
                        </a:spcAft>
                      </a:pPr>
                      <a:r>
                        <a:rPr lang="en-US" sz="1400">
                          <a:effectLst/>
                          <a:latin typeface="Arial" charset="0"/>
                          <a:ea typeface="Times New Roman" charset="0"/>
                          <a:cs typeface="AngsanaUPC" charset="0"/>
                        </a:rPr>
                        <a:t>7</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Aug 6</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a:effectLst/>
                          <a:latin typeface="Arial" charset="0"/>
                          <a:ea typeface="Times New Roman" charset="0"/>
                          <a:cs typeface="AngsanaUPC" charset="0"/>
                        </a:rPr>
                        <a:t>Final Exam</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     13:30-15:30</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effectLst/>
                          <a:latin typeface="Arial" charset="0"/>
                          <a:ea typeface="Times New Roman" charset="0"/>
                          <a:cs typeface="AngsanaUPC" charset="0"/>
                        </a:rPr>
                        <a:t>Ajarn Suwalya Khemvaraporn</a:t>
                      </a:r>
                      <a:endParaRPr lang="en-US" sz="1400">
                        <a:effectLst/>
                        <a:latin typeface="Times New Roman" charset="0"/>
                        <a:ea typeface="Times New Roman" charset="0"/>
                        <a:cs typeface="Angsana New"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9" name="Rectangle 6"/>
          <p:cNvSpPr txBox="1">
            <a:spLocks noChangeArrowheads="1"/>
          </p:cNvSpPr>
          <p:nvPr/>
        </p:nvSpPr>
        <p:spPr>
          <a:xfrm>
            <a:off x="652072" y="368509"/>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Course Outline: 65% of Total Grade</a:t>
            </a:r>
          </a:p>
        </p:txBody>
      </p:sp>
    </p:spTree>
    <p:extLst>
      <p:ext uri="{BB962C8B-B14F-4D97-AF65-F5344CB8AC3E}">
        <p14:creationId xmlns:p14="http://schemas.microsoft.com/office/powerpoint/2010/main" val="16472992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627088" y="306050"/>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Course Outline:</a:t>
            </a:r>
          </a:p>
        </p:txBody>
      </p:sp>
      <p:sp>
        <p:nvSpPr>
          <p:cNvPr id="2" name="Rectangle 1"/>
          <p:cNvSpPr txBox="1"/>
          <p:nvPr/>
        </p:nvSpPr>
        <p:spPr>
          <a:xfrm>
            <a:off x="427883" y="677681"/>
            <a:ext cx="8170810" cy="5755422"/>
          </a:xfrm>
          <a:prstGeom prst="rect">
            <a:avLst/>
          </a:prstGeom>
        </p:spPr>
        <p:txBody>
          <a:bodyPr wrap="square">
            <a:spAutoFit/>
          </a:bodyPr>
          <a:lstStyle/>
          <a:p>
            <a:pPr marL="228600">
              <a:spcAft>
                <a:spcPts val="0"/>
              </a:spcAft>
            </a:pPr>
            <a:r>
              <a:rPr lang="en-US" b="1" u="none" strike="noStrike">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a:spcAft>
                <a:spcPts val="0"/>
              </a:spcAft>
            </a:pPr>
            <a:r>
              <a:rPr lang="en-US" b="1" u="sng">
                <a:effectLst/>
                <a:latin typeface="Arial" charset="0"/>
                <a:ea typeface="Times New Roman" charset="0"/>
                <a:cs typeface="AngsanaUPC" charset="0"/>
              </a:rPr>
              <a:t> </a:t>
            </a:r>
            <a:r>
              <a:rPr lang="en-US" sz="2600" u="sng">
                <a:solidFill>
                  <a:srgbClr val="FF0000"/>
                </a:solidFill>
                <a:effectLst/>
                <a:latin typeface="Arial" charset="0"/>
                <a:ea typeface="Times New Roman" charset="0"/>
                <a:cs typeface="AngsanaUPC" charset="0"/>
              </a:rPr>
              <a:t>2.1 Individual Assessment:</a:t>
            </a:r>
            <a:endParaRPr lang="en-US" sz="2600">
              <a:solidFill>
                <a:srgbClr val="FF0000"/>
              </a:solidFill>
              <a:effectLst/>
              <a:latin typeface="Times New Roman" charset="0"/>
              <a:ea typeface="Times New Roman" charset="0"/>
              <a:cs typeface="Angsana New" charset="0"/>
            </a:endParaRPr>
          </a:p>
          <a:p>
            <a:pPr marL="228600">
              <a:spcAft>
                <a:spcPts val="0"/>
              </a:spcAft>
            </a:pPr>
            <a:r>
              <a:rPr lang="en-US" sz="2600">
                <a:solidFill>
                  <a:srgbClr val="FF0000"/>
                </a:solidFill>
                <a:effectLst/>
                <a:latin typeface="Arial" charset="0"/>
                <a:ea typeface="Times New Roman" charset="0"/>
                <a:cs typeface="AngsanaUPC" charset="0"/>
              </a:rPr>
              <a:t> </a:t>
            </a:r>
            <a:endParaRPr lang="en-US" sz="2600">
              <a:solidFill>
                <a:srgbClr val="FF0000"/>
              </a:solidFill>
              <a:effectLst/>
              <a:latin typeface="Times New Roman" charset="0"/>
              <a:ea typeface="Times New Roman" charset="0"/>
              <a:cs typeface="Angsana New" charset="0"/>
            </a:endParaRPr>
          </a:p>
          <a:p>
            <a:pPr marL="342900" lvl="0" indent="-342900">
              <a:spcAft>
                <a:spcPts val="0"/>
              </a:spcAft>
              <a:buFont typeface="Symbol" charset="2"/>
              <a:buChar char=""/>
            </a:pPr>
            <a:r>
              <a:rPr lang="en-US">
                <a:effectLst/>
                <a:latin typeface="Arial" charset="0"/>
                <a:ea typeface="Times New Roman" charset="0"/>
                <a:cs typeface="AngsanaUPC" charset="0"/>
              </a:rPr>
              <a:t>Midterm Paper	          </a:t>
            </a:r>
            <a:r>
              <a:rPr lang="en-US" b="1">
                <a:effectLst/>
                <a:latin typeface="Arial" charset="0"/>
                <a:ea typeface="Times New Roman" charset="0"/>
                <a:cs typeface="AngsanaUPC" charset="0"/>
              </a:rPr>
              <a:t>10%</a:t>
            </a:r>
            <a:r>
              <a:rPr lang="en-US">
                <a:effectLst/>
                <a:latin typeface="Arial" charset="0"/>
                <a:ea typeface="Times New Roman" charset="0"/>
                <a:cs typeface="AngsanaUPC" charset="0"/>
              </a:rPr>
              <a:t>  (July 3,2018)</a:t>
            </a:r>
            <a:endParaRPr lang="en-US" sz="2800">
              <a:effectLst/>
              <a:latin typeface="Times New Roman" charset="0"/>
              <a:ea typeface="Times New Roman" charset="0"/>
              <a:cs typeface="Angsana New" charset="0"/>
            </a:endParaRPr>
          </a:p>
          <a:p>
            <a:pPr marL="342900" lvl="0" indent="-342900">
              <a:spcAft>
                <a:spcPts val="0"/>
              </a:spcAft>
              <a:buFont typeface="Symbol" charset="2"/>
              <a:buChar char=""/>
            </a:pPr>
            <a:r>
              <a:rPr lang="en-US">
                <a:effectLst/>
                <a:latin typeface="Arial" charset="0"/>
                <a:ea typeface="Times New Roman" charset="0"/>
                <a:cs typeface="AngsanaUPC" charset="0"/>
              </a:rPr>
              <a:t>Final Exam                              </a:t>
            </a:r>
            <a:r>
              <a:rPr lang="en-US" b="1">
                <a:effectLst/>
                <a:latin typeface="Arial" charset="0"/>
                <a:ea typeface="Times New Roman" charset="0"/>
                <a:cs typeface="AngsanaUPC" charset="0"/>
              </a:rPr>
              <a:t>15%</a:t>
            </a:r>
            <a:r>
              <a:rPr lang="en-US">
                <a:effectLst/>
                <a:latin typeface="Arial" charset="0"/>
                <a:ea typeface="Times New Roman" charset="0"/>
                <a:cs typeface="AngsanaUPC" charset="0"/>
              </a:rPr>
              <a:t> ( August 6, 2018)</a:t>
            </a:r>
            <a:endParaRPr lang="en-US" sz="2800">
              <a:effectLst/>
              <a:latin typeface="Times New Roman" charset="0"/>
              <a:ea typeface="Times New Roman" charset="0"/>
              <a:cs typeface="Angsana New" charset="0"/>
            </a:endParaRPr>
          </a:p>
          <a:p>
            <a:pPr marL="685800">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marL="342900" lvl="0" indent="-342900">
              <a:spcAft>
                <a:spcPts val="0"/>
              </a:spcAft>
              <a:buFont typeface="Symbol" charset="2"/>
              <a:buChar char=""/>
            </a:pPr>
            <a:r>
              <a:rPr lang="en-US">
                <a:effectLst/>
                <a:latin typeface="Arial" charset="0"/>
                <a:ea typeface="Times New Roman" charset="0"/>
                <a:cs typeface="AngsanaUPC" charset="0"/>
              </a:rPr>
              <a:t>Individual  Attendance, Assignment and Participation	  </a:t>
            </a:r>
            <a:r>
              <a:rPr lang="en-US" b="1">
                <a:effectLst/>
                <a:latin typeface="Arial" charset="0"/>
                <a:ea typeface="Times New Roman" charset="0"/>
                <a:cs typeface="AngsanaUPC" charset="0"/>
              </a:rPr>
              <a:t>20%</a:t>
            </a:r>
          </a:p>
          <a:p>
            <a:pPr lvl="0">
              <a:spcAft>
                <a:spcPts val="0"/>
              </a:spcAft>
            </a:pPr>
            <a:r>
              <a:rPr lang="en-US" sz="2800" b="1">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marL="228600">
              <a:spcAft>
                <a:spcPts val="0"/>
              </a:spcAft>
            </a:pPr>
            <a:r>
              <a:rPr lang="en-US" i="1">
                <a:effectLst/>
                <a:latin typeface="Arial" charset="0"/>
                <a:ea typeface="Times New Roman" charset="0"/>
                <a:cs typeface="AngsanaUPC" charset="0"/>
              </a:rPr>
              <a:t> There will be open discussions and ‘brainstorming’ on the context, marketing cases and various business issues -</a:t>
            </a:r>
            <a:r>
              <a:rPr lang="en-US" sz="2800" i="1">
                <a:effectLst/>
                <a:latin typeface="Arial" charset="0"/>
                <a:ea typeface="Times New Roman" charset="0"/>
                <a:cs typeface="AngsanaUPC" charset="0"/>
              </a:rPr>
              <a:t> </a:t>
            </a:r>
            <a:r>
              <a:rPr lang="en-US" sz="2800" b="1" i="1">
                <a:solidFill>
                  <a:srgbClr val="0070C0"/>
                </a:solidFill>
                <a:effectLst/>
                <a:latin typeface="Arial" charset="0"/>
                <a:ea typeface="Times New Roman" charset="0"/>
                <a:cs typeface="AngsanaUPC" charset="0"/>
              </a:rPr>
              <a:t>A highly interactive class- </a:t>
            </a:r>
            <a:r>
              <a:rPr lang="en-US" sz="2800" i="1">
                <a:effectLst/>
                <a:latin typeface="Arial" charset="0"/>
                <a:ea typeface="Times New Roman" charset="0"/>
                <a:cs typeface="AngsanaUPC" charset="0"/>
              </a:rPr>
              <a:t> A</a:t>
            </a:r>
            <a:r>
              <a:rPr lang="en-US" i="1">
                <a:effectLst/>
                <a:latin typeface="Arial" charset="0"/>
                <a:ea typeface="Times New Roman" charset="0"/>
                <a:cs typeface="AngsanaUPC" charset="0"/>
              </a:rPr>
              <a:t>ctive class participation and attendance is required for students to fully participate. </a:t>
            </a:r>
            <a:endParaRPr lang="en-US" sz="2800">
              <a:effectLst/>
              <a:latin typeface="Times New Roman" charset="0"/>
              <a:ea typeface="Times New Roman" charset="0"/>
              <a:cs typeface="Angsana New" charset="0"/>
            </a:endParaRPr>
          </a:p>
          <a:p>
            <a:pPr marL="228600">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p:txBody>
      </p:sp>
    </p:spTree>
    <p:extLst>
      <p:ext uri="{BB962C8B-B14F-4D97-AF65-F5344CB8AC3E}">
        <p14:creationId xmlns:p14="http://schemas.microsoft.com/office/powerpoint/2010/main" val="19478357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627088" y="368509"/>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Course Outline:</a:t>
            </a:r>
          </a:p>
        </p:txBody>
      </p:sp>
      <p:sp>
        <p:nvSpPr>
          <p:cNvPr id="2" name="Rectangle 1"/>
          <p:cNvSpPr txBox="1"/>
          <p:nvPr/>
        </p:nvSpPr>
        <p:spPr>
          <a:xfrm>
            <a:off x="627088" y="1014961"/>
            <a:ext cx="7442617" cy="5570756"/>
          </a:xfrm>
          <a:prstGeom prst="rect">
            <a:avLst/>
          </a:prstGeom>
        </p:spPr>
        <p:txBody>
          <a:bodyPr wrap="square">
            <a:spAutoFit/>
          </a:bodyPr>
          <a:lstStyle/>
          <a:p>
            <a:pPr marL="228600">
              <a:spcAft>
                <a:spcPts val="0"/>
              </a:spcAft>
            </a:pPr>
            <a:r>
              <a:rPr lang="en-US" sz="1600">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a:p>
            <a:pPr>
              <a:spcAft>
                <a:spcPts val="0"/>
              </a:spcAft>
            </a:pPr>
            <a:r>
              <a:rPr lang="en-US" sz="2600" u="sng">
                <a:solidFill>
                  <a:srgbClr val="FF0000"/>
                </a:solidFill>
                <a:effectLst/>
                <a:latin typeface="Arial" charset="0"/>
                <a:ea typeface="Times New Roman" charset="0"/>
                <a:cs typeface="AngsanaUPC" charset="0"/>
              </a:rPr>
              <a:t>2.2 Group Assessment:</a:t>
            </a:r>
            <a:endParaRPr lang="en-US" sz="2600">
              <a:solidFill>
                <a:srgbClr val="FF0000"/>
              </a:solidFill>
              <a:effectLst/>
              <a:latin typeface="Times New Roman" charset="0"/>
              <a:ea typeface="Times New Roman" charset="0"/>
              <a:cs typeface="Angsana New" charset="0"/>
            </a:endParaRPr>
          </a:p>
          <a:p>
            <a:pPr>
              <a:spcAft>
                <a:spcPts val="0"/>
              </a:spcAft>
            </a:pPr>
            <a:r>
              <a:rPr lang="en-US" sz="1600">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a:p>
            <a:pPr>
              <a:spcAft>
                <a:spcPts val="0"/>
              </a:spcAft>
            </a:pPr>
            <a:r>
              <a:rPr lang="en-US" sz="1600">
                <a:effectLst/>
                <a:latin typeface="Arial" charset="0"/>
                <a:ea typeface="Times New Roman" charset="0"/>
                <a:cs typeface="AngsanaUPC" charset="0"/>
              </a:rPr>
              <a:t>Project Term Paper &amp; Presentation			             </a:t>
            </a:r>
            <a:r>
              <a:rPr lang="en-US" sz="1600" b="1">
                <a:effectLst/>
                <a:latin typeface="Arial" charset="0"/>
                <a:ea typeface="Times New Roman" charset="0"/>
                <a:cs typeface="AngsanaUPC" charset="0"/>
              </a:rPr>
              <a:t> 20%</a:t>
            </a:r>
            <a:endParaRPr lang="en-US" sz="1600">
              <a:effectLst/>
              <a:latin typeface="Times New Roman" charset="0"/>
              <a:ea typeface="Times New Roman" charset="0"/>
              <a:cs typeface="Angsana New" charset="0"/>
            </a:endParaRPr>
          </a:p>
          <a:p>
            <a:pPr marL="228600">
              <a:spcAft>
                <a:spcPts val="0"/>
              </a:spcAft>
            </a:pPr>
            <a:r>
              <a:rPr lang="en-US" sz="1600" i="1">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a:p>
            <a:pPr>
              <a:spcAft>
                <a:spcPts val="0"/>
              </a:spcAft>
            </a:pPr>
            <a:r>
              <a:rPr lang="en-US" sz="1600" i="1">
                <a:effectLst/>
                <a:latin typeface="Arial" charset="0"/>
                <a:ea typeface="Times New Roman" charset="0"/>
                <a:cs typeface="AngsanaUPC" charset="0"/>
              </a:rPr>
              <a:t>The Marketing Leadership Project begins on June 19</a:t>
            </a:r>
            <a:r>
              <a:rPr lang="en-US" sz="1600" i="1" baseline="30000">
                <a:effectLst/>
                <a:latin typeface="Arial" charset="0"/>
                <a:ea typeface="Times New Roman" charset="0"/>
                <a:cs typeface="AngsanaUPC" charset="0"/>
              </a:rPr>
              <a:t>th</a:t>
            </a:r>
            <a:r>
              <a:rPr lang="en-US" sz="1600" i="1">
                <a:effectLst/>
                <a:latin typeface="Arial" charset="0"/>
                <a:ea typeface="Times New Roman" charset="0"/>
                <a:cs typeface="AngsanaUPC" charset="0"/>
              </a:rPr>
              <a:t> with the formation of the project team.  The team is required incorporate theories, concepts, models, and other relevant information (ex. Facts, figures, external source data) into the analysis for the project term paper as group work progress will be gradually developed throughout the summer session via project mini presentations and discussions.The final presentation of approximately 20 mins. will take place on the last day of class. The booklet will be due on the day of the final Exam. Peer evaluation review is also taken consideration to finalize the project grade.</a:t>
            </a:r>
            <a:endParaRPr lang="en-US" sz="1600">
              <a:effectLst/>
              <a:latin typeface="Times New Roman" charset="0"/>
              <a:ea typeface="Times New Roman" charset="0"/>
              <a:cs typeface="Angsana New" charset="0"/>
            </a:endParaRPr>
          </a:p>
          <a:p>
            <a:pPr>
              <a:spcAft>
                <a:spcPts val="0"/>
              </a:spcAft>
            </a:pPr>
            <a:r>
              <a:rPr lang="en-US" sz="1600" i="1">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a:p>
            <a:pPr>
              <a:spcAft>
                <a:spcPts val="0"/>
              </a:spcAft>
            </a:pPr>
            <a:r>
              <a:rPr lang="en-US" sz="1600" i="1">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a:p>
            <a:pPr>
              <a:spcAft>
                <a:spcPts val="0"/>
              </a:spcAft>
            </a:pPr>
            <a:r>
              <a:rPr lang="en-US" sz="2600" u="sng">
                <a:solidFill>
                  <a:srgbClr val="FF0000"/>
                </a:solidFill>
                <a:effectLst/>
                <a:latin typeface="Arial" charset="0"/>
                <a:ea typeface="Times New Roman" charset="0"/>
                <a:cs typeface="AngsanaUPC" charset="0"/>
              </a:rPr>
              <a:t>2.3 Leadership Development field trip (TBC):</a:t>
            </a:r>
            <a:endParaRPr lang="en-US" sz="2600">
              <a:solidFill>
                <a:srgbClr val="FF0000"/>
              </a:solidFill>
              <a:effectLst/>
              <a:latin typeface="Times New Roman" charset="0"/>
              <a:ea typeface="Times New Roman" charset="0"/>
              <a:cs typeface="Angsana New" charset="0"/>
            </a:endParaRPr>
          </a:p>
          <a:p>
            <a:pPr>
              <a:spcAft>
                <a:spcPts val="0"/>
              </a:spcAft>
            </a:pPr>
            <a:r>
              <a:rPr lang="en-US" sz="1600" b="1" u="none" strike="noStrike">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a:p>
            <a:pPr>
              <a:spcAft>
                <a:spcPts val="0"/>
              </a:spcAft>
            </a:pPr>
            <a:r>
              <a:rPr lang="en-US" sz="1600">
                <a:effectLst/>
                <a:latin typeface="Arial" charset="0"/>
                <a:ea typeface="Times New Roman" charset="0"/>
                <a:cs typeface="AngsanaUPC" charset="0"/>
              </a:rPr>
              <a:t>To complete this course, all students are required to attend a 2-day field trip focusing on Leadership Skills Development. The date and time will be later confirmed.</a:t>
            </a:r>
            <a:endParaRPr lang="en-US" sz="1600">
              <a:effectLst/>
              <a:latin typeface="Times New Roman" charset="0"/>
              <a:ea typeface="Times New Roman" charset="0"/>
              <a:cs typeface="Angsana New" charset="0"/>
            </a:endParaRPr>
          </a:p>
          <a:p>
            <a:pPr>
              <a:spcAft>
                <a:spcPts val="0"/>
              </a:spcAft>
            </a:pPr>
            <a:r>
              <a:rPr lang="en-US" sz="1600" u="none" strike="noStrike">
                <a:effectLst/>
                <a:latin typeface="Arial" charset="0"/>
                <a:ea typeface="Times New Roman" charset="0"/>
                <a:cs typeface="AngsanaUPC" charset="0"/>
              </a:rPr>
              <a:t> </a:t>
            </a:r>
            <a:endParaRPr lang="en-US" sz="1600">
              <a:effectLst/>
              <a:latin typeface="Times New Roman" charset="0"/>
              <a:ea typeface="Times New Roman" charset="0"/>
              <a:cs typeface="Angsana New" charset="0"/>
            </a:endParaRPr>
          </a:p>
        </p:txBody>
      </p:sp>
    </p:spTree>
    <p:extLst>
      <p:ext uri="{BB962C8B-B14F-4D97-AF65-F5344CB8AC3E}">
        <p14:creationId xmlns:p14="http://schemas.microsoft.com/office/powerpoint/2010/main" val="16223495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169116"/>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Course Outline:</a:t>
            </a:r>
          </a:p>
        </p:txBody>
      </p:sp>
      <p:sp>
        <p:nvSpPr>
          <p:cNvPr id="3" name="Rectangle 2"/>
          <p:cNvSpPr txBox="1"/>
          <p:nvPr/>
        </p:nvSpPr>
        <p:spPr>
          <a:xfrm>
            <a:off x="461701" y="887135"/>
            <a:ext cx="8682299" cy="6001643"/>
          </a:xfrm>
          <a:prstGeom prst="rect">
            <a:avLst/>
          </a:prstGeom>
        </p:spPr>
        <p:txBody>
          <a:bodyPr wrap="square">
            <a:spAutoFit/>
          </a:bodyPr>
          <a:lstStyle/>
          <a:p>
            <a:pPr algn="just">
              <a:spcBef>
                <a:spcPts val="1200"/>
              </a:spcBef>
              <a:spcAft>
                <a:spcPts val="0"/>
              </a:spcAft>
            </a:pPr>
            <a:r>
              <a:rPr lang="en-US" sz="2400" u="sng">
                <a:solidFill>
                  <a:srgbClr val="FF0000"/>
                </a:solidFill>
                <a:effectLst/>
                <a:latin typeface="Arial" charset="0"/>
                <a:ea typeface="Times New Roman" charset="0"/>
                <a:cs typeface="Angsana New" charset="0"/>
              </a:rPr>
              <a:t>Recommended Textbook:</a:t>
            </a:r>
            <a:endParaRPr lang="en-US" sz="2400">
              <a:solidFill>
                <a:srgbClr val="FF0000"/>
              </a:solidFill>
              <a:latin typeface="Times New Roman" charset="0"/>
              <a:ea typeface="Times New Roman" charset="0"/>
              <a:cs typeface="Angsana New" charset="0"/>
            </a:endParaRPr>
          </a:p>
          <a:p>
            <a:pPr algn="just">
              <a:spcBef>
                <a:spcPts val="1200"/>
              </a:spcBef>
              <a:spcAft>
                <a:spcPts val="0"/>
              </a:spcAft>
            </a:pP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-Afsaneh Nahvandi, The Art and Science of Leadership (2015), 7</a:t>
            </a:r>
            <a:r>
              <a:rPr lang="en-US" baseline="30000">
                <a:effectLst/>
                <a:latin typeface="Arial" charset="0"/>
                <a:ea typeface="Times New Roman" charset="0"/>
                <a:cs typeface="AngsanaUPC" charset="0"/>
              </a:rPr>
              <a:t>th</a:t>
            </a:r>
            <a:r>
              <a:rPr lang="en-US">
                <a:effectLst/>
                <a:latin typeface="Arial" charset="0"/>
                <a:ea typeface="Times New Roman" charset="0"/>
                <a:cs typeface="AngsanaUPC" charset="0"/>
              </a:rPr>
              <a:t> Edition, Pearson Education Limited Global Edition  ISBN 978-0-13-354676-7</a:t>
            </a: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-Jan Muhlfeit and Melina Costi(2017) The Positive Leader, First Edition published 2017@ Jan Muhlfeit and Melina Costi, U.K. ISBN 978-1-292-16615-5</a:t>
            </a: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-Gary Yukl (2013) Leadership in Organizations, 8</a:t>
            </a:r>
            <a:r>
              <a:rPr lang="en-US" baseline="30000">
                <a:effectLst/>
                <a:latin typeface="Arial" charset="0"/>
                <a:ea typeface="Times New Roman" charset="0"/>
                <a:cs typeface="AngsanaUPC" charset="0"/>
              </a:rPr>
              <a:t>th</a:t>
            </a:r>
            <a:r>
              <a:rPr lang="en-US">
                <a:effectLst/>
                <a:latin typeface="Arial" charset="0"/>
                <a:ea typeface="Times New Roman" charset="0"/>
                <a:cs typeface="AngsanaUPC" charset="0"/>
              </a:rPr>
              <a:t> Edition, Pearson Education Limited Global Edition, England ISBN  987-0-13-277186-3 </a:t>
            </a:r>
            <a:endParaRPr lang="en-US" sz="2800">
              <a:effectLst/>
              <a:latin typeface="Times New Roman" charset="0"/>
              <a:ea typeface="Times New Roman" charset="0"/>
              <a:cs typeface="Angsana New" charset="0"/>
            </a:endParaRPr>
          </a:p>
          <a:p>
            <a:pPr algn="just">
              <a:spcBef>
                <a:spcPts val="1200"/>
              </a:spcBef>
              <a:spcAft>
                <a:spcPts val="0"/>
              </a:spcAft>
            </a:pPr>
            <a:r>
              <a:rPr lang="en-US" sz="2400" u="sng">
                <a:solidFill>
                  <a:srgbClr val="FF0000"/>
                </a:solidFill>
                <a:effectLst/>
                <a:latin typeface="Arial" charset="0"/>
                <a:ea typeface="Times New Roman" charset="0"/>
                <a:cs typeface="Angsana New" charset="0"/>
              </a:rPr>
              <a:t>Supplementary Reading:</a:t>
            </a:r>
            <a:r>
              <a:rPr lang="en-US" sz="2400">
                <a:solidFill>
                  <a:srgbClr val="FF0000"/>
                </a:solidFill>
                <a:effectLst/>
                <a:latin typeface="Arial" charset="0"/>
                <a:ea typeface="Times New Roman" charset="0"/>
                <a:cs typeface="Angsana New" charset="0"/>
              </a:rPr>
              <a:t>	</a:t>
            </a:r>
            <a:endParaRPr lang="en-US" sz="2400">
              <a:solidFill>
                <a:srgbClr val="FF0000"/>
              </a:solidFill>
              <a:effectLst/>
              <a:latin typeface="Times New Roman" charset="0"/>
              <a:ea typeface="Times New Roman" charset="0"/>
              <a:cs typeface="Angsana New" charset="0"/>
            </a:endParaRPr>
          </a:p>
          <a:p>
            <a:pPr algn="just">
              <a:spcBef>
                <a:spcPts val="1200"/>
              </a:spcBef>
              <a:spcAft>
                <a:spcPts val="0"/>
              </a:spcAft>
            </a:pPr>
            <a:r>
              <a:rPr lang="en-US" sz="1600">
                <a:effectLst/>
                <a:latin typeface="Arial" charset="0"/>
                <a:ea typeface="Times New Roman" charset="0"/>
                <a:cs typeface="Angsana New" charset="0"/>
              </a:rPr>
              <a:t> </a:t>
            </a:r>
            <a:r>
              <a:rPr lang="en-US">
                <a:effectLst/>
                <a:latin typeface="Arial" charset="0"/>
                <a:ea typeface="Times New Roman" charset="0"/>
                <a:cs typeface="Angsana New" charset="0"/>
              </a:rPr>
              <a:t>All related news and data  from all sources, particularly on the Internet.</a:t>
            </a:r>
            <a:endParaRPr lang="en-US" sz="2800">
              <a:effectLst/>
              <a:latin typeface="Times New Roman" charset="0"/>
              <a:ea typeface="Times New Roman" charset="0"/>
              <a:cs typeface="Angsana New" charset="0"/>
            </a:endParaRPr>
          </a:p>
          <a:p>
            <a:pPr>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marL="457200">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p:txBody>
      </p:sp>
    </p:spTree>
    <p:extLst>
      <p:ext uri="{BB962C8B-B14F-4D97-AF65-F5344CB8AC3E}">
        <p14:creationId xmlns:p14="http://schemas.microsoft.com/office/powerpoint/2010/main" val="14404857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715633"/>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Course Outline:</a:t>
            </a:r>
          </a:p>
        </p:txBody>
      </p:sp>
      <p:sp>
        <p:nvSpPr>
          <p:cNvPr id="5" name="Rectangle 4"/>
          <p:cNvSpPr txBox="1"/>
          <p:nvPr/>
        </p:nvSpPr>
        <p:spPr>
          <a:xfrm>
            <a:off x="461701" y="1062280"/>
            <a:ext cx="8207611" cy="5509200"/>
          </a:xfrm>
          <a:prstGeom prst="rect">
            <a:avLst/>
          </a:prstGeom>
        </p:spPr>
        <p:txBody>
          <a:bodyPr wrap="square">
            <a:spAutoFit/>
          </a:bodyPr>
          <a:lstStyle/>
          <a:p>
            <a:pPr>
              <a:spcAft>
                <a:spcPts val="0"/>
              </a:spcAft>
            </a:pPr>
            <a:r>
              <a:rPr lang="en-US" sz="2800" b="1" u="none" strike="noStrike">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a:spcAft>
                <a:spcPts val="0"/>
              </a:spcAft>
            </a:pPr>
            <a:r>
              <a:rPr lang="en-US" sz="2400" u="sng">
                <a:solidFill>
                  <a:srgbClr val="FF0000"/>
                </a:solidFill>
                <a:effectLst/>
                <a:latin typeface="Arial" charset="0"/>
                <a:ea typeface="Times New Roman" charset="0"/>
                <a:cs typeface="AngsanaUPC" charset="0"/>
              </a:rPr>
              <a:t>Student Responsibility:</a:t>
            </a:r>
            <a:endParaRPr lang="en-US" sz="2400">
              <a:solidFill>
                <a:srgbClr val="FF0000"/>
              </a:solidFill>
              <a:effectLst/>
              <a:latin typeface="Times New Roman" charset="0"/>
              <a:ea typeface="Times New Roman" charset="0"/>
              <a:cs typeface="Angsana New" charset="0"/>
            </a:endParaRPr>
          </a:p>
          <a:p>
            <a:pPr>
              <a:spcAft>
                <a:spcPts val="0"/>
              </a:spcAft>
            </a:pPr>
            <a:r>
              <a:rPr lang="en-US" sz="2400" u="none" strike="noStrike">
                <a:solidFill>
                  <a:srgbClr val="FF0000"/>
                </a:solidFill>
                <a:effectLst/>
                <a:latin typeface="Arial" charset="0"/>
                <a:ea typeface="Times New Roman" charset="0"/>
                <a:cs typeface="AngsanaUPC" charset="0"/>
              </a:rPr>
              <a:t> </a:t>
            </a:r>
            <a:endParaRPr lang="en-US" sz="2400">
              <a:solidFill>
                <a:srgbClr val="FF0000"/>
              </a:solidFill>
              <a:effectLst/>
              <a:latin typeface="Times New Roman" charset="0"/>
              <a:ea typeface="Times New Roman" charset="0"/>
              <a:cs typeface="Angsana New" charset="0"/>
            </a:endParaRPr>
          </a:p>
          <a:p>
            <a:pPr marL="342900" lvl="0" indent="-342900">
              <a:spcAft>
                <a:spcPts val="0"/>
              </a:spcAft>
              <a:buFont typeface="Arial" charset="0"/>
              <a:buChar char="-"/>
              <a:tabLst>
                <a:tab pos="457200" algn="l"/>
              </a:tabLst>
            </a:pPr>
            <a:r>
              <a:rPr lang="en-US" sz="1600">
                <a:effectLst/>
                <a:latin typeface="Arial" charset="0"/>
                <a:ea typeface="Times New Roman" charset="0"/>
                <a:cs typeface="AngsanaUPC" charset="0"/>
              </a:rPr>
              <a:t>Student is expected to do the reading of the material well before time of instruction.</a:t>
            </a:r>
          </a:p>
          <a:p>
            <a:pPr marL="342900" lvl="0" indent="-342900">
              <a:spcAft>
                <a:spcPts val="0"/>
              </a:spcAft>
              <a:buFont typeface="Arial" charset="0"/>
              <a:buChar char="-"/>
              <a:tabLst>
                <a:tab pos="457200" algn="l"/>
              </a:tabLst>
            </a:pPr>
            <a:endParaRPr lang="en-US" sz="1600">
              <a:effectLst/>
              <a:latin typeface="Times New Roman" charset="0"/>
              <a:ea typeface="Times New Roman" charset="0"/>
              <a:cs typeface="AngsanaUPC" charset="0"/>
            </a:endParaRPr>
          </a:p>
          <a:p>
            <a:pPr marL="342900" lvl="0" indent="-342900">
              <a:spcAft>
                <a:spcPts val="0"/>
              </a:spcAft>
              <a:buFont typeface="Arial" charset="0"/>
              <a:buChar char="-"/>
              <a:tabLst>
                <a:tab pos="457200" algn="l"/>
              </a:tabLst>
            </a:pPr>
            <a:r>
              <a:rPr lang="en-US" sz="1600">
                <a:effectLst/>
                <a:latin typeface="Arial" charset="0"/>
                <a:ea typeface="Times New Roman" charset="0"/>
                <a:cs typeface="AngsanaUPC" charset="0"/>
              </a:rPr>
              <a:t>Every class assignment needs to be turned in on time.  Late turn-in will be accepted with no score assigned to it.</a:t>
            </a:r>
          </a:p>
          <a:p>
            <a:pPr marL="342900" lvl="0" indent="-342900">
              <a:spcAft>
                <a:spcPts val="0"/>
              </a:spcAft>
              <a:buFont typeface="Arial" charset="0"/>
              <a:buChar char="-"/>
              <a:tabLst>
                <a:tab pos="457200" algn="l"/>
              </a:tabLst>
            </a:pPr>
            <a:endParaRPr lang="en-US" sz="1600">
              <a:effectLst/>
              <a:latin typeface="Times New Roman" charset="0"/>
              <a:ea typeface="Times New Roman" charset="0"/>
              <a:cs typeface="AngsanaUPC" charset="0"/>
            </a:endParaRPr>
          </a:p>
          <a:p>
            <a:pPr marL="342900" lvl="0" indent="-342900">
              <a:spcAft>
                <a:spcPts val="0"/>
              </a:spcAft>
              <a:buFont typeface="Arial" charset="0"/>
              <a:buChar char="-"/>
              <a:tabLst>
                <a:tab pos="457200" algn="l"/>
              </a:tabLst>
            </a:pPr>
            <a:r>
              <a:rPr lang="en-US" sz="1600">
                <a:effectLst/>
                <a:latin typeface="Arial" charset="0"/>
                <a:ea typeface="Times New Roman" charset="0"/>
                <a:cs typeface="AngsanaUPC" charset="0"/>
              </a:rPr>
              <a:t>The instructor may not, sometimes, cover the text and handouts  in detail; however, if those missing details are stated in the course syllabus or notifications, it is therefore students’ responsibility to review the material.</a:t>
            </a:r>
          </a:p>
          <a:p>
            <a:pPr lvl="0">
              <a:spcAft>
                <a:spcPts val="0"/>
              </a:spcAft>
              <a:tabLst>
                <a:tab pos="457200" algn="l"/>
              </a:tabLst>
            </a:pPr>
            <a:endParaRPr lang="en-US" sz="1600">
              <a:effectLst/>
              <a:latin typeface="Times New Roman" charset="0"/>
              <a:ea typeface="Times New Roman" charset="0"/>
              <a:cs typeface="AngsanaUPC" charset="0"/>
            </a:endParaRPr>
          </a:p>
          <a:p>
            <a:pPr marL="342900" lvl="0" indent="-342900">
              <a:spcAft>
                <a:spcPts val="0"/>
              </a:spcAft>
              <a:buFont typeface="Arial" charset="0"/>
              <a:buChar char="-"/>
              <a:tabLst>
                <a:tab pos="457200" algn="l"/>
              </a:tabLst>
            </a:pPr>
            <a:r>
              <a:rPr lang="en-US" sz="1600">
                <a:effectLst/>
                <a:latin typeface="Arial" charset="0"/>
                <a:ea typeface="Times New Roman" charset="0"/>
                <a:cs typeface="AngsanaUPC" charset="0"/>
              </a:rPr>
              <a:t>Important notice: This course is highly interactive and requires active class participation and Attendance. Attendance is very important, therefore 2  lates equals 1 absent and 3 absents you are not allowed to take the final exam.</a:t>
            </a:r>
            <a:endParaRPr lang="en-US" sz="1600">
              <a:effectLst/>
              <a:latin typeface="Times New Roman" charset="0"/>
              <a:ea typeface="Times New Roman" charset="0"/>
              <a:cs typeface="AngsanaUPC" charset="0"/>
            </a:endParaRPr>
          </a:p>
          <a:p>
            <a:pPr>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marL="457200">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a:p>
            <a:pPr marL="457200">
              <a:spcAft>
                <a:spcPts val="0"/>
              </a:spcAft>
            </a:pPr>
            <a:r>
              <a:rPr lang="en-US">
                <a:effectLst/>
                <a:latin typeface="Arial" charset="0"/>
                <a:ea typeface="Times New Roman" charset="0"/>
                <a:cs typeface="AngsanaUPC" charset="0"/>
              </a:rPr>
              <a:t> </a:t>
            </a:r>
            <a:endParaRPr lang="en-US" sz="2800">
              <a:effectLst/>
              <a:latin typeface="Times New Roman" charset="0"/>
              <a:ea typeface="Times New Roman" charset="0"/>
              <a:cs typeface="Angsana New" charset="0"/>
            </a:endParaRPr>
          </a:p>
        </p:txBody>
      </p:sp>
    </p:spTree>
    <p:extLst>
      <p:ext uri="{BB962C8B-B14F-4D97-AF65-F5344CB8AC3E}">
        <p14:creationId xmlns:p14="http://schemas.microsoft.com/office/powerpoint/2010/main" val="4488640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715633"/>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Individual Assessment:</a:t>
            </a:r>
          </a:p>
        </p:txBody>
      </p:sp>
      <p:sp>
        <p:nvSpPr>
          <p:cNvPr id="4" name="Rectangle 3"/>
          <p:cNvSpPr txBox="1"/>
          <p:nvPr/>
        </p:nvSpPr>
        <p:spPr>
          <a:xfrm>
            <a:off x="461701" y="1714230"/>
            <a:ext cx="7970630" cy="4832092"/>
          </a:xfrm>
          <a:prstGeom prst="rect">
            <a:avLst/>
          </a:prstGeom>
        </p:spPr>
        <p:txBody>
          <a:bodyPr wrap="square">
            <a:spAutoFit/>
          </a:bodyPr>
          <a:lstStyle/>
          <a:p>
            <a:pPr>
              <a:spcAft>
                <a:spcPts val="0"/>
              </a:spcAft>
            </a:pPr>
            <a:r>
              <a:rPr lang="en-US" sz="2800" b="1">
                <a:effectLst/>
                <a:latin typeface="Arial" charset="0"/>
                <a:ea typeface="Calibri" charset="0"/>
                <a:cs typeface="Cordia New" charset="0"/>
              </a:rPr>
              <a:t>Participation Scoresheet:</a:t>
            </a:r>
            <a:endParaRPr lang="en-US" sz="2800" b="1">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 </a:t>
            </a:r>
            <a:endParaRPr lang="en-US" sz="2800">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Participation is 20% of your grade, but in this class, it would be very different from other courses you have taken since participation if 20 will be designed into a “ Leadership Participation” Scoresheet. </a:t>
            </a:r>
            <a:endParaRPr lang="en-US" sz="2800">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 </a:t>
            </a:r>
            <a:endParaRPr lang="en-US" sz="2800">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Your total score of 20% will reflect the following:</a:t>
            </a:r>
            <a:endParaRPr lang="en-US" sz="2800">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 </a:t>
            </a:r>
            <a:endParaRPr lang="en-US" sz="2800">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 </a:t>
            </a:r>
            <a:endParaRPr lang="en-US" sz="2800">
              <a:effectLst/>
              <a:latin typeface="Calibri" charset="0"/>
              <a:ea typeface="Calibri" charset="0"/>
              <a:cs typeface="Cordia New" charset="0"/>
            </a:endParaRPr>
          </a:p>
        </p:txBody>
      </p:sp>
    </p:spTree>
    <p:extLst>
      <p:ext uri="{BB962C8B-B14F-4D97-AF65-F5344CB8AC3E}">
        <p14:creationId xmlns:p14="http://schemas.microsoft.com/office/powerpoint/2010/main" val="6086660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249340" y="128518"/>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Participation Scoresheet:</a:t>
            </a:r>
          </a:p>
        </p:txBody>
      </p:sp>
      <p:sp>
        <p:nvSpPr>
          <p:cNvPr id="2" name="Rectangle 1"/>
          <p:cNvSpPr txBox="1"/>
          <p:nvPr/>
        </p:nvSpPr>
        <p:spPr>
          <a:xfrm>
            <a:off x="149901" y="302359"/>
            <a:ext cx="8994099" cy="6555641"/>
          </a:xfrm>
          <a:prstGeom prst="rect">
            <a:avLst/>
          </a:prstGeom>
        </p:spPr>
        <p:txBody>
          <a:bodyPr wrap="square">
            <a:spAutoFit/>
          </a:bodyPr>
          <a:lstStyle/>
          <a:p>
            <a:pPr>
              <a:spcAft>
                <a:spcPts val="0"/>
              </a:spcAft>
            </a:pPr>
            <a:endParaRPr lang="en-US" sz="2800">
              <a:effectLst/>
              <a:latin typeface="Calibri" charset="0"/>
              <a:ea typeface="Calibri" charset="0"/>
              <a:cs typeface="Cordia New" charset="0"/>
            </a:endParaRPr>
          </a:p>
          <a:p>
            <a:pPr>
              <a:spcAft>
                <a:spcPts val="0"/>
              </a:spcAft>
            </a:pPr>
            <a:r>
              <a:rPr lang="en-US" sz="2800">
                <a:effectLst/>
                <a:latin typeface="Arial" charset="0"/>
                <a:ea typeface="Calibri" charset="0"/>
                <a:cs typeface="Cordia New" charset="0"/>
              </a:rPr>
              <a:t> </a:t>
            </a:r>
            <a:endParaRPr lang="en-US" sz="2800">
              <a:effectLst/>
              <a:latin typeface="Calibri" charset="0"/>
              <a:ea typeface="Calibri" charset="0"/>
              <a:cs typeface="Cordia New" charset="0"/>
            </a:endParaRPr>
          </a:p>
          <a:p>
            <a:pPr marL="457200" indent="-457200">
              <a:spcAft>
                <a:spcPts val="0"/>
              </a:spcAft>
              <a:buFont typeface="Wingdings" charset="2"/>
              <a:buChar char="Ø"/>
            </a:pPr>
            <a:r>
              <a:rPr lang="en-US" sz="2800" b="1">
                <a:solidFill>
                  <a:srgbClr val="FF0000"/>
                </a:solidFill>
                <a:effectLst/>
                <a:latin typeface="Arial" charset="0"/>
                <a:ea typeface="Calibri" charset="0"/>
                <a:cs typeface="Cordia New" charset="0"/>
              </a:rPr>
              <a:t>Time Management</a:t>
            </a:r>
            <a:endParaRPr lang="en-US" sz="2800" b="1">
              <a:solidFill>
                <a:srgbClr val="FF0000"/>
              </a:solidFill>
              <a:effectLst/>
              <a:latin typeface="Calibri" charset="0"/>
              <a:ea typeface="Calibri" charset="0"/>
              <a:cs typeface="Cordia New" charset="0"/>
            </a:endParaRPr>
          </a:p>
          <a:p>
            <a:pPr lvl="0">
              <a:spcAft>
                <a:spcPts val="0"/>
              </a:spcAft>
            </a:pPr>
            <a:r>
              <a:rPr lang="en-US" sz="2800">
                <a:effectLst/>
                <a:latin typeface="Arial" charset="0"/>
                <a:ea typeface="Calibri" charset="0"/>
                <a:cs typeface="Cordia New" charset="0"/>
              </a:rPr>
              <a:t>1.  Each student must be on time to class</a:t>
            </a:r>
            <a:endParaRPr lang="en-US" sz="2800">
              <a:effectLst/>
              <a:latin typeface="Times New Roman" charset="0"/>
              <a:ea typeface="Calibri" charset="0"/>
              <a:cs typeface="Cordia New" charset="0"/>
            </a:endParaRPr>
          </a:p>
          <a:p>
            <a:pPr marL="514350" lvl="0" indent="-514350">
              <a:spcAft>
                <a:spcPts val="0"/>
              </a:spcAft>
              <a:buAutoNum type="arabicPeriod" startAt="2"/>
            </a:pPr>
            <a:r>
              <a:rPr lang="en-US" sz="2800">
                <a:effectLst/>
                <a:latin typeface="Arial" charset="0"/>
                <a:ea typeface="Calibri" charset="0"/>
                <a:cs typeface="Cordia New" charset="0"/>
              </a:rPr>
              <a:t>Each student must be on time in all class activities</a:t>
            </a:r>
          </a:p>
          <a:p>
            <a:pPr marL="514350" lvl="0" indent="-514350">
              <a:spcAft>
                <a:spcPts val="0"/>
              </a:spcAft>
              <a:buAutoNum type="arabicPeriod" startAt="2"/>
            </a:pPr>
            <a:r>
              <a:rPr lang="en-US" sz="2800">
                <a:latin typeface="Arial" charset="0"/>
                <a:ea typeface="Calibri" charset="0"/>
                <a:cs typeface="Cordia New" charset="0"/>
              </a:rPr>
              <a:t>Each student must manage your own time effectively</a:t>
            </a:r>
            <a:endParaRPr lang="en-US" sz="2800">
              <a:effectLst/>
              <a:latin typeface="Times New Roman" charset="0"/>
              <a:ea typeface="Calibri" charset="0"/>
              <a:cs typeface="Cordia New" charset="0"/>
            </a:endParaRPr>
          </a:p>
          <a:p>
            <a:pPr marL="457200" indent="-457200">
              <a:spcAft>
                <a:spcPts val="0"/>
              </a:spcAft>
              <a:buFont typeface="Wingdings" charset="2"/>
              <a:buChar char="Ø"/>
            </a:pPr>
            <a:r>
              <a:rPr lang="en-US" sz="2800" b="1">
                <a:solidFill>
                  <a:srgbClr val="FF0000"/>
                </a:solidFill>
                <a:effectLst/>
                <a:latin typeface="Arial" charset="0"/>
                <a:ea typeface="Calibri" charset="0"/>
                <a:cs typeface="Cordia New" charset="0"/>
              </a:rPr>
              <a:t>Class Participation</a:t>
            </a:r>
            <a:endParaRPr lang="en-US" sz="2800" b="1">
              <a:solidFill>
                <a:srgbClr val="FF0000"/>
              </a:solidFill>
              <a:effectLst/>
              <a:latin typeface="Calibri" charset="0"/>
              <a:ea typeface="Calibri" charset="0"/>
              <a:cs typeface="Cordia New" charset="0"/>
            </a:endParaRPr>
          </a:p>
          <a:p>
            <a:pPr marL="342900" lvl="0" indent="-342900">
              <a:spcAft>
                <a:spcPts val="0"/>
              </a:spcAft>
              <a:buFont typeface="Calibri" charset="0"/>
              <a:buChar char="-"/>
            </a:pPr>
            <a:r>
              <a:rPr lang="en-US" sz="2800">
                <a:effectLst/>
                <a:latin typeface="Arial" charset="0"/>
                <a:ea typeface="Calibri" charset="0"/>
                <a:cs typeface="Cordia New" charset="0"/>
              </a:rPr>
              <a:t>Active participation includes </a:t>
            </a:r>
            <a:endParaRPr lang="en-US" sz="2800">
              <a:effectLst/>
              <a:latin typeface="Times New Roman" charset="0"/>
              <a:ea typeface="Calibri" charset="0"/>
              <a:cs typeface="Cordia New" charset="0"/>
            </a:endParaRPr>
          </a:p>
          <a:p>
            <a:pPr marL="342900" lvl="0" indent="-342900">
              <a:spcAft>
                <a:spcPts val="0"/>
              </a:spcAft>
              <a:buFont typeface="+mj-lt"/>
              <a:buAutoNum type="arabicPeriod"/>
            </a:pPr>
            <a:r>
              <a:rPr lang="en-US" sz="2800">
                <a:effectLst/>
                <a:latin typeface="Arial" charset="0"/>
                <a:ea typeface="Times New Roman" charset="0"/>
                <a:cs typeface="Cordia New" charset="0"/>
              </a:rPr>
              <a:t>Sharing both in class and in groups</a:t>
            </a:r>
            <a:endParaRPr lang="en-US" sz="2800">
              <a:effectLst/>
              <a:latin typeface="Times New Roman" charset="0"/>
              <a:ea typeface="Times New Roman" charset="0"/>
              <a:cs typeface="Cordia New" charset="0"/>
            </a:endParaRPr>
          </a:p>
          <a:p>
            <a:pPr marL="342900" lvl="0" indent="-342900">
              <a:spcAft>
                <a:spcPts val="0"/>
              </a:spcAft>
              <a:buFont typeface="+mj-lt"/>
              <a:buAutoNum type="arabicPeriod"/>
            </a:pPr>
            <a:r>
              <a:rPr lang="en-US" sz="2800">
                <a:effectLst/>
                <a:latin typeface="Arial" charset="0"/>
                <a:ea typeface="Times New Roman" charset="0"/>
                <a:cs typeface="Cordia New" charset="0"/>
              </a:rPr>
              <a:t>Speaking up- openly express your opinions and feelings both in class and sharing sessions</a:t>
            </a:r>
            <a:endParaRPr lang="en-US" sz="2800">
              <a:effectLst/>
              <a:latin typeface="Times New Roman" charset="0"/>
              <a:ea typeface="Times New Roman" charset="0"/>
              <a:cs typeface="Cordia New" charset="0"/>
            </a:endParaRPr>
          </a:p>
          <a:p>
            <a:pPr marL="342900" lvl="0" indent="-342900">
              <a:spcAft>
                <a:spcPts val="0"/>
              </a:spcAft>
              <a:buFont typeface="+mj-lt"/>
              <a:buAutoNum type="arabicPeriod"/>
            </a:pPr>
            <a:r>
              <a:rPr lang="en-US" sz="2800">
                <a:effectLst/>
                <a:latin typeface="Arial" charset="0"/>
                <a:ea typeface="Times New Roman" charset="0"/>
                <a:cs typeface="Cordia New" charset="0"/>
              </a:rPr>
              <a:t>Being Proactive by providing suggestions for during class and group discussions</a:t>
            </a:r>
            <a:endParaRPr lang="en-US" sz="2800">
              <a:effectLst/>
              <a:latin typeface="Times New Roman" charset="0"/>
              <a:ea typeface="Times New Roman" charset="0"/>
              <a:cs typeface="Cordia New" charset="0"/>
            </a:endParaRPr>
          </a:p>
          <a:p>
            <a:pPr marL="457200">
              <a:spcAft>
                <a:spcPts val="0"/>
              </a:spcAft>
            </a:pPr>
            <a:r>
              <a:rPr lang="en-US" sz="2800">
                <a:effectLst/>
                <a:latin typeface="Arial" charset="0"/>
                <a:ea typeface="Times New Roman" charset="0"/>
                <a:cs typeface="Cordia New" charset="0"/>
              </a:rPr>
              <a:t> </a:t>
            </a:r>
            <a:endParaRPr lang="en-US" sz="2800">
              <a:effectLst/>
              <a:latin typeface="Times New Roman" charset="0"/>
              <a:ea typeface="Times New Roman" charset="0"/>
              <a:cs typeface="Cordia New" charset="0"/>
            </a:endParaRPr>
          </a:p>
        </p:txBody>
      </p:sp>
    </p:spTree>
    <p:extLst>
      <p:ext uri="{BB962C8B-B14F-4D97-AF65-F5344CB8AC3E}">
        <p14:creationId xmlns:p14="http://schemas.microsoft.com/office/powerpoint/2010/main" val="6224169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715633"/>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Participation Scoresheet:</a:t>
            </a:r>
          </a:p>
        </p:txBody>
      </p:sp>
      <p:sp>
        <p:nvSpPr>
          <p:cNvPr id="3" name="Rectangle 2"/>
          <p:cNvSpPr txBox="1"/>
          <p:nvPr/>
        </p:nvSpPr>
        <p:spPr>
          <a:xfrm>
            <a:off x="712720" y="1701478"/>
            <a:ext cx="7931608" cy="4832092"/>
          </a:xfrm>
          <a:prstGeom prst="rect">
            <a:avLst/>
          </a:prstGeom>
        </p:spPr>
        <p:txBody>
          <a:bodyPr wrap="square">
            <a:spAutoFit/>
          </a:bodyPr>
          <a:lstStyle/>
          <a:p>
            <a:pPr marL="457200" indent="-457200">
              <a:spcAft>
                <a:spcPts val="0"/>
              </a:spcAft>
              <a:buFont typeface="Wingdings" charset="2"/>
              <a:buChar char="Ø"/>
            </a:pPr>
            <a:r>
              <a:rPr lang="en-US" sz="2800" b="1">
                <a:solidFill>
                  <a:srgbClr val="FF0000"/>
                </a:solidFill>
                <a:effectLst/>
                <a:latin typeface="Arial" charset="0"/>
                <a:ea typeface="Calibri" charset="0"/>
                <a:cs typeface="Cordia New" charset="0"/>
              </a:rPr>
              <a:t>Leadership Competency</a:t>
            </a:r>
            <a:endParaRPr lang="en-US" sz="2800" b="1">
              <a:solidFill>
                <a:srgbClr val="FF0000"/>
              </a:solidFill>
              <a:effectLst/>
              <a:latin typeface="Calibri" charset="0"/>
              <a:ea typeface="Calibri" charset="0"/>
              <a:cs typeface="Cordia New" charset="0"/>
            </a:endParaRPr>
          </a:p>
          <a:p>
            <a:pPr marL="514350" lvl="0" indent="-514350">
              <a:spcAft>
                <a:spcPts val="0"/>
              </a:spcAft>
              <a:buAutoNum type="arabicPeriod"/>
            </a:pPr>
            <a:r>
              <a:rPr lang="en-US" sz="2800">
                <a:effectLst/>
                <a:latin typeface="Arial" charset="0"/>
                <a:ea typeface="Calibri" charset="0"/>
                <a:cs typeface="Cordia New" charset="0"/>
              </a:rPr>
              <a:t>Being an Active Leader by trying your best to practice leadership when nominated as leader</a:t>
            </a:r>
            <a:endParaRPr lang="en-US" sz="2800">
              <a:latin typeface="Times New Roman" charset="0"/>
              <a:ea typeface="Calibri" charset="0"/>
              <a:cs typeface="Cordia New" charset="0"/>
            </a:endParaRPr>
          </a:p>
          <a:p>
            <a:pPr marL="514350" lvl="0" indent="-514350">
              <a:spcAft>
                <a:spcPts val="0"/>
              </a:spcAft>
              <a:buAutoNum type="arabicPeriod"/>
            </a:pPr>
            <a:r>
              <a:rPr lang="en-US" sz="2800">
                <a:effectLst/>
                <a:latin typeface="Arial" charset="0"/>
                <a:ea typeface="Calibri" charset="0"/>
                <a:cs typeface="Cordia New" charset="0"/>
              </a:rPr>
              <a:t>Proactive,openly speak up and lead your team</a:t>
            </a:r>
            <a:endParaRPr lang="en-US" sz="2800">
              <a:effectLst/>
              <a:latin typeface="Times New Roman" charset="0"/>
              <a:ea typeface="Calibri" charset="0"/>
              <a:cs typeface="Cordia New" charset="0"/>
            </a:endParaRPr>
          </a:p>
          <a:p>
            <a:pPr lvl="0">
              <a:spcAft>
                <a:spcPts val="0"/>
              </a:spcAft>
            </a:pPr>
            <a:r>
              <a:rPr lang="en-US" sz="2800">
                <a:effectLst/>
                <a:latin typeface="Arial" charset="0"/>
                <a:ea typeface="Calibri" charset="0"/>
                <a:cs typeface="Cordia New" charset="0"/>
              </a:rPr>
              <a:t>3.  Continuous improve oneself – comments      </a:t>
            </a:r>
          </a:p>
          <a:p>
            <a:pPr lvl="0">
              <a:spcAft>
                <a:spcPts val="0"/>
              </a:spcAft>
            </a:pPr>
            <a:r>
              <a:rPr lang="en-US" sz="2800">
                <a:latin typeface="Arial" charset="0"/>
                <a:ea typeface="Calibri" charset="0"/>
                <a:cs typeface="Cordia New" charset="0"/>
              </a:rPr>
              <a:t>     </a:t>
            </a:r>
            <a:r>
              <a:rPr lang="en-US" sz="2800">
                <a:effectLst/>
                <a:latin typeface="Arial" charset="0"/>
                <a:ea typeface="Calibri" charset="0"/>
                <a:cs typeface="Cordia New" charset="0"/>
              </a:rPr>
              <a:t>taken from group sharing and reflection </a:t>
            </a:r>
          </a:p>
          <a:p>
            <a:pPr lvl="0">
              <a:spcAft>
                <a:spcPts val="0"/>
              </a:spcAft>
            </a:pPr>
            <a:r>
              <a:rPr lang="en-US" sz="2800">
                <a:latin typeface="Arial" charset="0"/>
                <a:ea typeface="Calibri" charset="0"/>
                <a:cs typeface="Cordia New" charset="0"/>
              </a:rPr>
              <a:t>     s</a:t>
            </a:r>
            <a:r>
              <a:rPr lang="en-US" sz="2800">
                <a:effectLst/>
                <a:latin typeface="Arial" charset="0"/>
                <a:ea typeface="Calibri" charset="0"/>
                <a:cs typeface="Cordia New" charset="0"/>
              </a:rPr>
              <a:t>hould be used to improve yourself</a:t>
            </a:r>
          </a:p>
          <a:p>
            <a:pPr lvl="0">
              <a:spcAft>
                <a:spcPts val="0"/>
              </a:spcAft>
            </a:pPr>
            <a:r>
              <a:rPr lang="en-US" sz="2800">
                <a:latin typeface="Arial" charset="0"/>
                <a:ea typeface="Calibri" charset="0"/>
                <a:cs typeface="Cordia New" charset="0"/>
              </a:rPr>
              <a:t>4.  </a:t>
            </a:r>
            <a:r>
              <a:rPr lang="en-US" sz="2800">
                <a:effectLst/>
                <a:latin typeface="Arial" charset="0"/>
                <a:ea typeface="Calibri" charset="0"/>
                <a:cs typeface="Cordia New" charset="0"/>
              </a:rPr>
              <a:t>Respect, trust and empower your team</a:t>
            </a:r>
            <a:endParaRPr lang="en-US" sz="2800">
              <a:effectLst/>
              <a:latin typeface="Times New Roman" charset="0"/>
              <a:ea typeface="Calibri" charset="0"/>
              <a:cs typeface="Cordia New" charset="0"/>
            </a:endParaRPr>
          </a:p>
          <a:p>
            <a:pPr marL="457200">
              <a:spcAft>
                <a:spcPts val="0"/>
              </a:spcAft>
            </a:pPr>
            <a:r>
              <a:rPr lang="en-US" sz="2800">
                <a:effectLst/>
                <a:latin typeface="Arial" charset="0"/>
                <a:ea typeface="Times New Roman" charset="0"/>
                <a:cs typeface="Cordia New" charset="0"/>
              </a:rPr>
              <a:t> </a:t>
            </a:r>
            <a:endParaRPr lang="en-US" sz="2800">
              <a:effectLst/>
              <a:latin typeface="Times New Roman" charset="0"/>
              <a:ea typeface="Times New Roman" charset="0"/>
              <a:cs typeface="Cordia New" charset="0"/>
            </a:endParaRPr>
          </a:p>
        </p:txBody>
      </p:sp>
    </p:spTree>
    <p:extLst>
      <p:ext uri="{BB962C8B-B14F-4D97-AF65-F5344CB8AC3E}">
        <p14:creationId xmlns:p14="http://schemas.microsoft.com/office/powerpoint/2010/main" val="18908184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715633"/>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Participation Scoresheet:</a:t>
            </a:r>
          </a:p>
        </p:txBody>
      </p:sp>
      <p:sp>
        <p:nvSpPr>
          <p:cNvPr id="2" name="Rectangle 1"/>
          <p:cNvSpPr txBox="1"/>
          <p:nvPr/>
        </p:nvSpPr>
        <p:spPr>
          <a:xfrm>
            <a:off x="688217" y="1858633"/>
            <a:ext cx="8243421" cy="3539430"/>
          </a:xfrm>
          <a:prstGeom prst="rect">
            <a:avLst/>
          </a:prstGeom>
        </p:spPr>
        <p:txBody>
          <a:bodyPr wrap="square">
            <a:spAutoFit/>
          </a:bodyPr>
          <a:lstStyle/>
          <a:p>
            <a:pPr marL="457200" indent="-457200">
              <a:spcAft>
                <a:spcPts val="0"/>
              </a:spcAft>
              <a:buFont typeface="Wingdings" charset="2"/>
              <a:buChar char="Ø"/>
            </a:pPr>
            <a:r>
              <a:rPr lang="en-US" sz="2800" b="1">
                <a:solidFill>
                  <a:srgbClr val="FF0000"/>
                </a:solidFill>
                <a:effectLst/>
                <a:latin typeface="Arial" charset="0"/>
                <a:ea typeface="Calibri" charset="0"/>
                <a:cs typeface="Cordia New" charset="0"/>
              </a:rPr>
              <a:t>Team Player</a:t>
            </a:r>
            <a:endParaRPr lang="en-US" sz="2800" b="1">
              <a:solidFill>
                <a:srgbClr val="FF0000"/>
              </a:solidFill>
              <a:effectLst/>
              <a:latin typeface="Calibri" charset="0"/>
              <a:ea typeface="Calibri" charset="0"/>
              <a:cs typeface="Cordia New" charset="0"/>
            </a:endParaRPr>
          </a:p>
          <a:p>
            <a:pPr lvl="0">
              <a:spcAft>
                <a:spcPts val="0"/>
              </a:spcAft>
            </a:pPr>
            <a:r>
              <a:rPr lang="en-US" sz="2800">
                <a:effectLst/>
                <a:latin typeface="Arial" charset="0"/>
                <a:ea typeface="Calibri" charset="0"/>
                <a:cs typeface="Cordia New" charset="0"/>
              </a:rPr>
              <a:t>1. Being a good follower </a:t>
            </a:r>
            <a:endParaRPr lang="en-US" sz="2800">
              <a:effectLst/>
              <a:latin typeface="Times New Roman" charset="0"/>
              <a:ea typeface="Calibri" charset="0"/>
              <a:cs typeface="Cordia New" charset="0"/>
            </a:endParaRPr>
          </a:p>
          <a:p>
            <a:pPr lvl="0">
              <a:spcAft>
                <a:spcPts val="0"/>
              </a:spcAft>
            </a:pPr>
            <a:r>
              <a:rPr lang="en-US" sz="2800">
                <a:effectLst/>
                <a:latin typeface="Arial" charset="0"/>
                <a:ea typeface="Calibri" charset="0"/>
                <a:cs typeface="Cordia New" charset="0"/>
              </a:rPr>
              <a:t>2. Actively share opinions and suggestions   </a:t>
            </a:r>
          </a:p>
          <a:p>
            <a:pPr lvl="0">
              <a:spcAft>
                <a:spcPts val="0"/>
              </a:spcAft>
            </a:pPr>
            <a:r>
              <a:rPr lang="en-US" sz="2800">
                <a:latin typeface="Arial" charset="0"/>
                <a:ea typeface="Calibri" charset="0"/>
                <a:cs typeface="Cordia New" charset="0"/>
              </a:rPr>
              <a:t>    </a:t>
            </a:r>
            <a:r>
              <a:rPr lang="en-US" sz="2800">
                <a:effectLst/>
                <a:latin typeface="Arial" charset="0"/>
                <a:ea typeface="Calibri" charset="0"/>
                <a:cs typeface="Cordia New" charset="0"/>
              </a:rPr>
              <a:t>during group sharing</a:t>
            </a:r>
            <a:endParaRPr lang="en-US" sz="2800">
              <a:effectLst/>
              <a:latin typeface="Times New Roman" charset="0"/>
              <a:ea typeface="Calibri" charset="0"/>
              <a:cs typeface="Cordia New" charset="0"/>
            </a:endParaRPr>
          </a:p>
          <a:p>
            <a:pPr lvl="0">
              <a:spcAft>
                <a:spcPts val="0"/>
              </a:spcAft>
            </a:pPr>
            <a:r>
              <a:rPr lang="en-US" sz="2800">
                <a:effectLst/>
                <a:latin typeface="Arial" charset="0"/>
                <a:ea typeface="Calibri" charset="0"/>
                <a:cs typeface="Cordia New" charset="0"/>
              </a:rPr>
              <a:t>3. Respect and trust your leader</a:t>
            </a:r>
            <a:endParaRPr lang="en-US" sz="2800">
              <a:effectLst/>
              <a:latin typeface="Times New Roman" charset="0"/>
              <a:ea typeface="Calibri" charset="0"/>
              <a:cs typeface="Cordia New" charset="0"/>
            </a:endParaRPr>
          </a:p>
          <a:p>
            <a:pPr lvl="0">
              <a:spcAft>
                <a:spcPts val="0"/>
              </a:spcAft>
            </a:pPr>
            <a:r>
              <a:rPr lang="en-US" sz="2800">
                <a:effectLst/>
                <a:latin typeface="Arial" charset="0"/>
                <a:ea typeface="Calibri" charset="0"/>
                <a:cs typeface="Cordia New" charset="0"/>
              </a:rPr>
              <a:t>4. Provide honest and constructive feedback for    </a:t>
            </a:r>
          </a:p>
          <a:p>
            <a:pPr lvl="0">
              <a:spcAft>
                <a:spcPts val="0"/>
              </a:spcAft>
            </a:pPr>
            <a:r>
              <a:rPr lang="en-US" sz="2800">
                <a:latin typeface="Arial" charset="0"/>
                <a:ea typeface="Calibri" charset="0"/>
                <a:cs typeface="Cordia New" charset="0"/>
              </a:rPr>
              <a:t>    </a:t>
            </a:r>
            <a:r>
              <a:rPr lang="en-US" sz="2800">
                <a:effectLst/>
                <a:latin typeface="Arial" charset="0"/>
                <a:ea typeface="Calibri" charset="0"/>
                <a:cs typeface="Cordia New" charset="0"/>
              </a:rPr>
              <a:t>your leader so he/she can grow</a:t>
            </a:r>
            <a:endParaRPr lang="en-US" sz="2800">
              <a:effectLst/>
              <a:latin typeface="Times New Roman" charset="0"/>
              <a:ea typeface="Calibri" charset="0"/>
              <a:cs typeface="Cordia New" charset="0"/>
            </a:endParaRPr>
          </a:p>
          <a:p>
            <a:pPr marL="342900" lvl="0" indent="-342900">
              <a:spcAft>
                <a:spcPts val="0"/>
              </a:spcAft>
              <a:buFont typeface="Calibri" charset="0"/>
              <a:buChar char="-"/>
            </a:pPr>
            <a:endParaRPr lang="en-US" sz="2800">
              <a:effectLst/>
              <a:latin typeface="Times New Roman" charset="0"/>
              <a:ea typeface="Calibri" charset="0"/>
              <a:cs typeface="Cordia New" charset="0"/>
            </a:endParaRPr>
          </a:p>
        </p:txBody>
      </p:sp>
    </p:spTree>
    <p:extLst>
      <p:ext uri="{BB962C8B-B14F-4D97-AF65-F5344CB8AC3E}">
        <p14:creationId xmlns:p14="http://schemas.microsoft.com/office/powerpoint/2010/main" val="18766858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715633"/>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Participation Scoresheet:</a:t>
            </a:r>
          </a:p>
        </p:txBody>
      </p:sp>
      <p:sp>
        <p:nvSpPr>
          <p:cNvPr id="3" name="Rectangle 2"/>
          <p:cNvSpPr txBox="1"/>
          <p:nvPr/>
        </p:nvSpPr>
        <p:spPr>
          <a:xfrm>
            <a:off x="760776" y="2256748"/>
            <a:ext cx="7683683" cy="3108543"/>
          </a:xfrm>
          <a:prstGeom prst="rect">
            <a:avLst/>
          </a:prstGeom>
        </p:spPr>
        <p:txBody>
          <a:bodyPr wrap="square">
            <a:spAutoFit/>
          </a:bodyPr>
          <a:lstStyle/>
          <a:p>
            <a:pPr marL="457200" indent="-457200">
              <a:spcAft>
                <a:spcPts val="0"/>
              </a:spcAft>
              <a:buFont typeface="Wingdings" charset="2"/>
              <a:buChar char="Ø"/>
            </a:pPr>
            <a:r>
              <a:rPr lang="en-US" sz="2800" b="1">
                <a:solidFill>
                  <a:srgbClr val="FF0000"/>
                </a:solidFill>
                <a:effectLst/>
                <a:latin typeface="Arial" charset="0"/>
                <a:ea typeface="Calibri" charset="0"/>
                <a:cs typeface="Cordia New" charset="0"/>
              </a:rPr>
              <a:t>Assignments</a:t>
            </a:r>
            <a:endParaRPr lang="en-US" sz="2800" b="1">
              <a:solidFill>
                <a:srgbClr val="FF0000"/>
              </a:solidFill>
              <a:effectLst/>
              <a:latin typeface="Calibri" charset="0"/>
              <a:ea typeface="Calibri" charset="0"/>
              <a:cs typeface="Cordia New" charset="0"/>
            </a:endParaRPr>
          </a:p>
          <a:p>
            <a:pPr marL="514350" lvl="0" indent="-514350">
              <a:spcAft>
                <a:spcPts val="0"/>
              </a:spcAft>
              <a:buAutoNum type="arabicPeriod"/>
            </a:pPr>
            <a:r>
              <a:rPr lang="en-US" sz="2800">
                <a:effectLst/>
                <a:latin typeface="Arial" charset="0"/>
                <a:ea typeface="Calibri" charset="0"/>
                <a:cs typeface="Cordia New" charset="0"/>
              </a:rPr>
              <a:t>Hand in individual assignments on time</a:t>
            </a:r>
          </a:p>
          <a:p>
            <a:pPr marL="514350" lvl="0" indent="-514350">
              <a:spcAft>
                <a:spcPts val="0"/>
              </a:spcAft>
              <a:buAutoNum type="arabicPeriod"/>
            </a:pPr>
            <a:r>
              <a:rPr lang="en-US" sz="2800">
                <a:latin typeface="Arial" charset="0"/>
                <a:ea typeface="Calibri" charset="0"/>
                <a:cs typeface="Cordia New" charset="0"/>
              </a:rPr>
              <a:t>Provide quality work</a:t>
            </a:r>
            <a:endParaRPr lang="en-US" sz="2800">
              <a:effectLst/>
              <a:latin typeface="Times New Roman" charset="0"/>
              <a:ea typeface="Calibri" charset="0"/>
              <a:cs typeface="Cordia New" charset="0"/>
            </a:endParaRPr>
          </a:p>
          <a:p>
            <a:pPr lvl="0">
              <a:spcAft>
                <a:spcPts val="0"/>
              </a:spcAft>
            </a:pPr>
            <a:r>
              <a:rPr lang="en-US" sz="2800">
                <a:latin typeface="Arial" charset="0"/>
                <a:ea typeface="Calibri" charset="0"/>
                <a:cs typeface="Cordia New" charset="0"/>
              </a:rPr>
              <a:t>3. </a:t>
            </a:r>
            <a:r>
              <a:rPr lang="en-US" sz="2800">
                <a:effectLst/>
                <a:latin typeface="Arial" charset="0"/>
                <a:ea typeface="Calibri" charset="0"/>
                <a:cs typeface="Cordia New" charset="0"/>
              </a:rPr>
              <a:t>Share assignments when required</a:t>
            </a:r>
            <a:endParaRPr lang="en-US" sz="2800">
              <a:effectLst/>
              <a:latin typeface="Times New Roman" charset="0"/>
              <a:ea typeface="Calibri" charset="0"/>
              <a:cs typeface="Cordia New" charset="0"/>
            </a:endParaRPr>
          </a:p>
          <a:p>
            <a:pPr marL="457200">
              <a:spcAft>
                <a:spcPts val="0"/>
              </a:spcAft>
            </a:pPr>
            <a:r>
              <a:rPr lang="en-US" sz="2800">
                <a:effectLst/>
                <a:latin typeface="Arial" charset="0"/>
                <a:ea typeface="Times New Roman" charset="0"/>
                <a:cs typeface="Cordia New" charset="0"/>
              </a:rPr>
              <a:t> </a:t>
            </a:r>
            <a:endParaRPr lang="en-US" sz="2800">
              <a:effectLst/>
              <a:latin typeface="Times New Roman" charset="0"/>
              <a:ea typeface="Times New Roman" charset="0"/>
              <a:cs typeface="Cordia New" charset="0"/>
            </a:endParaRPr>
          </a:p>
          <a:p>
            <a:pPr marL="457200">
              <a:spcAft>
                <a:spcPts val="0"/>
              </a:spcAft>
            </a:pPr>
            <a:r>
              <a:rPr lang="en-US" sz="2800">
                <a:effectLst/>
                <a:latin typeface="Arial" charset="0"/>
                <a:ea typeface="Times New Roman" charset="0"/>
                <a:cs typeface="Cordia New" charset="0"/>
              </a:rPr>
              <a:t> </a:t>
            </a:r>
            <a:endParaRPr lang="en-US" sz="2800">
              <a:effectLst/>
              <a:latin typeface="Times New Roman" charset="0"/>
              <a:ea typeface="Times New Roman" charset="0"/>
              <a:cs typeface="Cordia New" charset="0"/>
            </a:endParaRPr>
          </a:p>
          <a:p>
            <a:pPr marL="457200">
              <a:spcAft>
                <a:spcPts val="0"/>
              </a:spcAft>
            </a:pPr>
            <a:r>
              <a:rPr lang="en-US" sz="2800">
                <a:effectLst/>
                <a:latin typeface="Arial" charset="0"/>
                <a:ea typeface="Times New Roman" charset="0"/>
                <a:cs typeface="Cordia New" charset="0"/>
              </a:rPr>
              <a:t> </a:t>
            </a:r>
            <a:endParaRPr lang="en-US" sz="2800">
              <a:effectLst/>
              <a:latin typeface="Times New Roman" charset="0"/>
              <a:ea typeface="Times New Roman" charset="0"/>
              <a:cs typeface="Cordia New" charset="0"/>
            </a:endParaRPr>
          </a:p>
        </p:txBody>
      </p:sp>
    </p:spTree>
    <p:extLst>
      <p:ext uri="{BB962C8B-B14F-4D97-AF65-F5344CB8AC3E}">
        <p14:creationId xmlns:p14="http://schemas.microsoft.com/office/powerpoint/2010/main" val="14822918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61701" y="715633"/>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Participation Scoresheet:</a:t>
            </a:r>
          </a:p>
        </p:txBody>
      </p:sp>
      <p:sp>
        <p:nvSpPr>
          <p:cNvPr id="13" name="Rectangle 1"/>
          <p:cNvSpPr>
            <a:spLocks noChangeArrowheads="1"/>
          </p:cNvSpPr>
          <p:nvPr/>
        </p:nvSpPr>
        <p:spPr bwMode="auto">
          <a:xfrm>
            <a:off x="572931" y="1722307"/>
            <a:ext cx="9144001"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Calibri" charset="0"/>
                <a:ea typeface="Calibri" charset="0"/>
                <a:cs typeface="Cordia New" charset="0"/>
              </a:rPr>
              <a:t> </a:t>
            </a:r>
            <a:endParaRPr kumimoji="0" lang="en-US" altLang="en-US" sz="1800" b="0" i="0" u="none" strike="noStrike" cap="none" normalizeH="0" baseline="0">
              <a:ln>
                <a:noFill/>
              </a:ln>
              <a:solidFill>
                <a:schemeClr val="tx1"/>
              </a:solidFill>
              <a:effectLst/>
              <a:latin typeface="Arial"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995088585"/>
              </p:ext>
            </p:extLst>
          </p:nvPr>
        </p:nvGraphicFramePr>
        <p:xfrm>
          <a:off x="572931" y="1722307"/>
          <a:ext cx="7772400" cy="4023360"/>
        </p:xfrm>
        <a:graphic>
          <a:graphicData uri="http://schemas.openxmlformats.org/drawingml/2006/table">
            <a:tbl>
              <a:tblPr firstRow="1" firstCol="1" bandRow="1"/>
              <a:tblGrid>
                <a:gridCol w="971550"/>
                <a:gridCol w="971550"/>
                <a:gridCol w="971550"/>
                <a:gridCol w="971550"/>
                <a:gridCol w="971550"/>
                <a:gridCol w="971550"/>
                <a:gridCol w="971550"/>
                <a:gridCol w="971550"/>
              </a:tblGrid>
              <a:tr h="0">
                <a:tc>
                  <a:txBody>
                    <a:bodyPr/>
                    <a:lstStyle/>
                    <a:p>
                      <a:pPr>
                        <a:spcAft>
                          <a:spcPts val="0"/>
                        </a:spcAft>
                      </a:pPr>
                      <a:r>
                        <a:rPr lang="en-US" sz="1200">
                          <a:effectLst/>
                          <a:latin typeface="Calibri" charset="0"/>
                          <a:ea typeface="Calibri" charset="0"/>
                          <a:cs typeface="Cordia New" charset="0"/>
                        </a:rPr>
                        <a:t>No.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Name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Time </a:t>
                      </a:r>
                    </a:p>
                    <a:p>
                      <a:pPr>
                        <a:spcAft>
                          <a:spcPts val="0"/>
                        </a:spcAft>
                      </a:pPr>
                      <a:r>
                        <a:rPr lang="en-US" sz="1200">
                          <a:effectLst/>
                          <a:latin typeface="Calibri" charset="0"/>
                          <a:ea typeface="Calibri" charset="0"/>
                          <a:cs typeface="Cordia New" charset="0"/>
                        </a:rPr>
                        <a:t>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Class</a:t>
                      </a:r>
                    </a:p>
                    <a:p>
                      <a:pPr>
                        <a:spcAft>
                          <a:spcPts val="0"/>
                        </a:spcAft>
                      </a:pPr>
                      <a:r>
                        <a:rPr lang="en-US" sz="1200">
                          <a:effectLst/>
                          <a:latin typeface="Calibri" charset="0"/>
                          <a:ea typeface="Calibri" charset="0"/>
                          <a:cs typeface="Cordia New" charset="0"/>
                        </a:rPr>
                        <a:t>Participation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Leadership</a:t>
                      </a:r>
                    </a:p>
                    <a:p>
                      <a:pPr>
                        <a:spcAft>
                          <a:spcPts val="0"/>
                        </a:spcAft>
                      </a:pPr>
                      <a:r>
                        <a:rPr lang="en-US" sz="1200">
                          <a:effectLst/>
                          <a:latin typeface="Calibri" charset="0"/>
                          <a:ea typeface="Calibri" charset="0"/>
                          <a:cs typeface="Cordia New" charset="0"/>
                        </a:rPr>
                        <a:t>Compentency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Team</a:t>
                      </a:r>
                    </a:p>
                    <a:p>
                      <a:pPr>
                        <a:spcAft>
                          <a:spcPts val="0"/>
                        </a:spcAft>
                      </a:pPr>
                      <a:r>
                        <a:rPr lang="en-US" sz="1200">
                          <a:effectLst/>
                          <a:latin typeface="Calibri" charset="0"/>
                          <a:ea typeface="Calibri" charset="0"/>
                          <a:cs typeface="Cordia New" charset="0"/>
                        </a:rPr>
                        <a:t>Player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Assigment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Score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Wattana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Suthita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Pimticha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Napassorn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Kanjana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Luksika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Phatipol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Krit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Wachirawit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Pasut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Sirada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Sansidhorn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Nutthakit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Napat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Photmaetha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Parncheeva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Piangprae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Jinna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0">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200">
                          <a:effectLst/>
                          <a:latin typeface="Calibri" charset="0"/>
                          <a:ea typeface="Calibri" charset="0"/>
                          <a:cs typeface="Cordia New"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16065267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474193" y="355757"/>
            <a:ext cx="7772400" cy="1143000"/>
          </a:xfrm>
          <a:prstGeom prst="rect">
            <a:avLst/>
          </a:prstGeom>
        </p:spPr>
        <p:txBody>
          <a:bodyP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What do the symbols mean?</a:t>
            </a:r>
          </a:p>
        </p:txBody>
      </p:sp>
      <p:pic>
        <p:nvPicPr>
          <p:cNvPr id="4" name="Picture 3"/>
          <p:cNvPicPr>
            <a:picLocks noChangeAspect="1"/>
          </p:cNvPicPr>
          <p:nvPr/>
        </p:nvPicPr>
        <p:blipFill>
          <a:blip r:embed="rId2"/>
          <a:stretch>
            <a:fillRect/>
          </a:stretch>
        </p:blipFill>
        <p:spPr>
          <a:xfrm>
            <a:off x="1578186" y="1566189"/>
            <a:ext cx="2144371" cy="2144371"/>
          </a:xfrm>
          <a:prstGeom prst="rect">
            <a:avLst/>
          </a:prstGeom>
        </p:spPr>
      </p:pic>
      <p:pic>
        <p:nvPicPr>
          <p:cNvPr id="5" name="Picture 4"/>
          <p:cNvPicPr>
            <a:picLocks noChangeAspect="1"/>
          </p:cNvPicPr>
          <p:nvPr/>
        </p:nvPicPr>
        <p:blipFill>
          <a:blip r:embed="rId3"/>
          <a:stretch>
            <a:fillRect/>
          </a:stretch>
        </p:blipFill>
        <p:spPr>
          <a:xfrm>
            <a:off x="5080947" y="1728583"/>
            <a:ext cx="2788889" cy="2431188"/>
          </a:xfrm>
          <a:prstGeom prst="rect">
            <a:avLst/>
          </a:prstGeom>
        </p:spPr>
      </p:pic>
      <p:pic>
        <p:nvPicPr>
          <p:cNvPr id="6" name="Content Placeholder 1"/>
          <p:cNvPicPr>
            <a:picLocks noChangeAspect="1"/>
          </p:cNvPicPr>
          <p:nvPr/>
        </p:nvPicPr>
        <p:blipFill>
          <a:blip r:embed="rId4"/>
          <a:stretch>
            <a:fillRect/>
          </a:stretch>
        </p:blipFill>
        <p:spPr>
          <a:xfrm>
            <a:off x="1441709" y="4671934"/>
            <a:ext cx="2096125" cy="1204885"/>
          </a:xfrm>
          <a:prstGeom prst="rect">
            <a:avLst/>
          </a:prstGeom>
        </p:spPr>
      </p:pic>
      <p:pic>
        <p:nvPicPr>
          <p:cNvPr id="7" name="Picture 6"/>
          <p:cNvPicPr>
            <a:picLocks noChangeAspect="1"/>
          </p:cNvPicPr>
          <p:nvPr/>
        </p:nvPicPr>
        <p:blipFill>
          <a:blip r:embed="rId5"/>
          <a:stretch>
            <a:fillRect/>
          </a:stretch>
        </p:blipFill>
        <p:spPr>
          <a:xfrm>
            <a:off x="5638440" y="4798703"/>
            <a:ext cx="1673902" cy="1176962"/>
          </a:xfrm>
          <a:prstGeom prst="rect">
            <a:avLst/>
          </a:prstGeom>
        </p:spPr>
      </p:pic>
    </p:spTree>
    <p:extLst>
      <p:ext uri="{BB962C8B-B14F-4D97-AF65-F5344CB8AC3E}">
        <p14:creationId xmlns:p14="http://schemas.microsoft.com/office/powerpoint/2010/main" val="993840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01908" y="-269824"/>
            <a:ext cx="7772400" cy="1143000"/>
          </a:xfrm>
        </p:spPr>
        <p:txBody>
          <a:bodyPr>
            <a:normAutofit/>
          </a:bodyPr>
          <a:lstStyle/>
          <a:p>
            <a:r>
              <a:rPr lang="en-US" sz="2800" dirty="0">
                <a:solidFill>
                  <a:schemeClr val="hlink"/>
                </a:solidFill>
              </a:rPr>
              <a:t>Ground Rules for leaders and followers:</a:t>
            </a:r>
          </a:p>
        </p:txBody>
      </p:sp>
      <p:sp>
        <p:nvSpPr>
          <p:cNvPr id="2" name="Content Placeholder 1"/>
          <p:cNvSpPr>
            <a:spLocks noGrp="1"/>
          </p:cNvSpPr>
          <p:nvPr>
            <p:ph sz="quarter" idx="1"/>
          </p:nvPr>
        </p:nvSpPr>
        <p:spPr>
          <a:xfrm>
            <a:off x="652072" y="1335375"/>
            <a:ext cx="8716781" cy="4572000"/>
          </a:xfrm>
        </p:spPr>
        <p:txBody>
          <a:bodyPr>
            <a:normAutofit fontScale="92500" lnSpcReduction="10000"/>
          </a:bodyPr>
          <a:lstStyle/>
          <a:p>
            <a:pPr marL="0" indent="0">
              <a:buNone/>
            </a:pPr>
            <a:r>
              <a:rPr lang="en-US" sz="2200">
                <a:solidFill>
                  <a:srgbClr val="FF0000"/>
                </a:solidFill>
                <a:latin typeface="Arial" charset="0"/>
                <a:ea typeface="Arial" charset="0"/>
                <a:cs typeface="Arial" charset="0"/>
              </a:rPr>
              <a:t>Leaders</a:t>
            </a:r>
          </a:p>
          <a:p>
            <a:r>
              <a:rPr lang="en-US" sz="2200">
                <a:latin typeface="Arial" charset="0"/>
                <a:ea typeface="Arial" charset="0"/>
                <a:cs typeface="Arial" charset="0"/>
              </a:rPr>
              <a:t>Those who wear Leader Badge will have role as leaders</a:t>
            </a:r>
          </a:p>
          <a:p>
            <a:r>
              <a:rPr lang="en-US" sz="2200">
                <a:latin typeface="Arial" charset="0"/>
                <a:ea typeface="Arial" charset="0"/>
                <a:cs typeface="Arial" charset="0"/>
              </a:rPr>
              <a:t>All Leaders will come up to me for briefing</a:t>
            </a:r>
          </a:p>
          <a:p>
            <a:r>
              <a:rPr lang="en-US" sz="2200">
                <a:latin typeface="Arial" charset="0"/>
                <a:ea typeface="Arial" charset="0"/>
                <a:cs typeface="Arial" charset="0"/>
              </a:rPr>
              <a:t>Only leaders are allowed to ask me questions</a:t>
            </a:r>
          </a:p>
          <a:p>
            <a:endParaRPr lang="en-US" sz="2200">
              <a:latin typeface="Arial" charset="0"/>
              <a:ea typeface="Arial" charset="0"/>
              <a:cs typeface="Arial" charset="0"/>
            </a:endParaRPr>
          </a:p>
          <a:p>
            <a:pPr marL="0" indent="0">
              <a:buNone/>
            </a:pPr>
            <a:r>
              <a:rPr lang="en-US" sz="2200">
                <a:solidFill>
                  <a:srgbClr val="FF0000"/>
                </a:solidFill>
                <a:latin typeface="Arial" charset="0"/>
                <a:ea typeface="Arial" charset="0"/>
                <a:cs typeface="Arial" charset="0"/>
              </a:rPr>
              <a:t>Team Player</a:t>
            </a:r>
          </a:p>
          <a:p>
            <a:r>
              <a:rPr lang="en-US" sz="2200">
                <a:latin typeface="Arial" charset="0"/>
                <a:ea typeface="Arial" charset="0"/>
                <a:cs typeface="Arial" charset="0"/>
              </a:rPr>
              <a:t>All team players will fully participate in activity</a:t>
            </a:r>
          </a:p>
          <a:p>
            <a:r>
              <a:rPr lang="en-US" sz="2200">
                <a:latin typeface="Arial" charset="0"/>
                <a:ea typeface="Arial" charset="0"/>
                <a:cs typeface="Arial" charset="0"/>
              </a:rPr>
              <a:t>All team players will be open and honest during sharing session</a:t>
            </a:r>
          </a:p>
          <a:p>
            <a:r>
              <a:rPr lang="en-US" sz="2200">
                <a:latin typeface="Arial" charset="0"/>
                <a:ea typeface="Arial" charset="0"/>
                <a:cs typeface="Arial" charset="0"/>
              </a:rPr>
              <a:t>If you have any questions, you are only allowed to consult your team leader</a:t>
            </a:r>
          </a:p>
          <a:p>
            <a:pPr marL="0" indent="0">
              <a:buNone/>
            </a:pPr>
            <a:endParaRPr lang="en-US" sz="2200">
              <a:latin typeface="Arial" charset="0"/>
              <a:ea typeface="Arial" charset="0"/>
              <a:cs typeface="Arial" charset="0"/>
            </a:endParaRPr>
          </a:p>
          <a:p>
            <a:endParaRPr lang="en-US" sz="2200">
              <a:latin typeface="Arial" charset="0"/>
              <a:ea typeface="Arial" charset="0"/>
              <a:cs typeface="Arial" charset="0"/>
            </a:endParaRPr>
          </a:p>
          <a:p>
            <a:r>
              <a:rPr lang="en-US" sz="2200">
                <a:solidFill>
                  <a:srgbClr val="FF0000"/>
                </a:solidFill>
                <a:latin typeface="Arial" charset="0"/>
                <a:ea typeface="Arial" charset="0"/>
                <a:cs typeface="Arial" charset="0"/>
              </a:rPr>
              <a:t>At the end of activity , I will give you questions to discuss.</a:t>
            </a:r>
          </a:p>
        </p:txBody>
      </p:sp>
    </p:spTree>
    <p:extLst>
      <p:ext uri="{BB962C8B-B14F-4D97-AF65-F5344CB8AC3E}">
        <p14:creationId xmlns:p14="http://schemas.microsoft.com/office/powerpoint/2010/main" val="5588850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txBox="1">
            <a:spLocks noChangeArrowheads="1"/>
          </p:cNvSpPr>
          <p:nvPr/>
        </p:nvSpPr>
        <p:spPr>
          <a:xfrm>
            <a:off x="636586" y="615698"/>
            <a:ext cx="7772400" cy="1143000"/>
          </a:xfrm>
          <a:prstGeom prst="rect">
            <a:avLst/>
          </a:prstGeom>
        </p:spPr>
        <p:txBody>
          <a:bodyPr>
            <a:normAutofit lnSpcReduction="10000"/>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sz="3600" dirty="0">
                <a:solidFill>
                  <a:schemeClr val="hlink"/>
                </a:solidFill>
              </a:rPr>
              <a:t>Individual Midterm Report </a:t>
            </a:r>
          </a:p>
          <a:p>
            <a:pPr fontAlgn="auto">
              <a:spcAft>
                <a:spcPts val="0"/>
              </a:spcAft>
            </a:pPr>
            <a:r>
              <a:rPr lang="en-US" sz="3600" dirty="0">
                <a:solidFill>
                  <a:schemeClr val="hlink"/>
                </a:solidFill>
              </a:rPr>
              <a:t>&amp; Group Project Briefing</a:t>
            </a:r>
          </a:p>
        </p:txBody>
      </p:sp>
      <p:pic>
        <p:nvPicPr>
          <p:cNvPr id="4" name="Content Placeholder 2"/>
          <p:cNvPicPr>
            <a:picLocks noChangeAspect="1"/>
          </p:cNvPicPr>
          <p:nvPr/>
        </p:nvPicPr>
        <p:blipFill>
          <a:blip r:embed="rId2"/>
          <a:stretch>
            <a:fillRect/>
          </a:stretch>
        </p:blipFill>
        <p:spPr>
          <a:xfrm>
            <a:off x="2410918" y="1758698"/>
            <a:ext cx="4522032" cy="4642704"/>
          </a:xfrm>
          <a:prstGeom prst="rect">
            <a:avLst/>
          </a:prstGeom>
        </p:spPr>
      </p:pic>
    </p:spTree>
    <p:extLst>
      <p:ext uri="{BB962C8B-B14F-4D97-AF65-F5344CB8AC3E}">
        <p14:creationId xmlns:p14="http://schemas.microsoft.com/office/powerpoint/2010/main" val="842294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826958" y="92440"/>
            <a:ext cx="7772400" cy="1143000"/>
          </a:xfrm>
        </p:spPr>
        <p:txBody>
          <a:bodyPr>
            <a:normAutofit/>
          </a:bodyPr>
          <a:lstStyle/>
          <a:p>
            <a:r>
              <a:rPr lang="en-US" sz="4800" dirty="0">
                <a:solidFill>
                  <a:schemeClr val="hlink"/>
                </a:solidFill>
              </a:rPr>
              <a:t>Exercise 1: Shop to Win…</a:t>
            </a:r>
          </a:p>
        </p:txBody>
      </p:sp>
      <p:pic>
        <p:nvPicPr>
          <p:cNvPr id="3" name="Content Placeholder 2"/>
          <p:cNvPicPr>
            <a:picLocks noGrp="1" noChangeAspect="1"/>
          </p:cNvPicPr>
          <p:nvPr>
            <p:ph sz="quarter" idx="1"/>
          </p:nvPr>
        </p:nvPicPr>
        <p:blipFill>
          <a:blip r:embed="rId2"/>
          <a:stretch>
            <a:fillRect/>
          </a:stretch>
        </p:blipFill>
        <p:spPr>
          <a:xfrm>
            <a:off x="1284158" y="1235439"/>
            <a:ext cx="6858000" cy="4572000"/>
          </a:xfrm>
        </p:spPr>
      </p:pic>
      <p:pic>
        <p:nvPicPr>
          <p:cNvPr id="4" name="Picture 3"/>
          <p:cNvPicPr>
            <a:picLocks noChangeAspect="1"/>
          </p:cNvPicPr>
          <p:nvPr/>
        </p:nvPicPr>
        <p:blipFill>
          <a:blip r:embed="rId3"/>
          <a:stretch>
            <a:fillRect/>
          </a:stretch>
        </p:blipFill>
        <p:spPr>
          <a:xfrm>
            <a:off x="238615" y="4886758"/>
            <a:ext cx="2091086" cy="1738929"/>
          </a:xfrm>
          <a:prstGeom prst="rect">
            <a:avLst/>
          </a:prstGeom>
        </p:spPr>
      </p:pic>
      <p:pic>
        <p:nvPicPr>
          <p:cNvPr id="2" name="Picture 1"/>
          <p:cNvPicPr>
            <a:picLocks noChangeAspect="1"/>
          </p:cNvPicPr>
          <p:nvPr/>
        </p:nvPicPr>
        <p:blipFill>
          <a:blip r:embed="rId4"/>
          <a:stretch>
            <a:fillRect/>
          </a:stretch>
        </p:blipFill>
        <p:spPr>
          <a:xfrm>
            <a:off x="7046871" y="5558852"/>
            <a:ext cx="1552487" cy="841739"/>
          </a:xfrm>
          <a:prstGeom prst="rect">
            <a:avLst/>
          </a:prstGeom>
        </p:spPr>
      </p:pic>
    </p:spTree>
    <p:extLst>
      <p:ext uri="{BB962C8B-B14F-4D97-AF65-F5344CB8AC3E}">
        <p14:creationId xmlns:p14="http://schemas.microsoft.com/office/powerpoint/2010/main" val="4341173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Shop to Win: Leaders and Followers…</a:t>
            </a:r>
            <a:endParaRPr lang="en-US" dirty="0"/>
          </a:p>
        </p:txBody>
      </p:sp>
      <p:sp>
        <p:nvSpPr>
          <p:cNvPr id="4" name="Content Placeholder 3"/>
          <p:cNvSpPr>
            <a:spLocks noGrp="1"/>
          </p:cNvSpPr>
          <p:nvPr>
            <p:ph sz="quarter" idx="1"/>
          </p:nvPr>
        </p:nvSpPr>
        <p:spPr>
          <a:xfrm>
            <a:off x="762000" y="1828800"/>
            <a:ext cx="7772400" cy="4572000"/>
          </a:xfrm>
        </p:spPr>
        <p:txBody>
          <a:bodyPr/>
          <a:lstStyle/>
          <a:p>
            <a:pPr marL="0" indent="0">
              <a:buNone/>
            </a:pPr>
            <a:r>
              <a:rPr lang="en-US" b="1" dirty="0" smtClean="0">
                <a:solidFill>
                  <a:srgbClr val="FF0000"/>
                </a:solidFill>
              </a:rPr>
              <a:t>Were your leaders effective in…</a:t>
            </a:r>
          </a:p>
          <a:p>
            <a:r>
              <a:rPr lang="en-US" dirty="0" smtClean="0"/>
              <a:t>Giving Clear Direction?</a:t>
            </a:r>
          </a:p>
          <a:p>
            <a:r>
              <a:rPr lang="en-US" dirty="0" smtClean="0"/>
              <a:t>Communicating all elements well?</a:t>
            </a:r>
          </a:p>
          <a:p>
            <a:r>
              <a:rPr lang="en-US" dirty="0" smtClean="0"/>
              <a:t>Listening for your opinions?</a:t>
            </a:r>
          </a:p>
          <a:p>
            <a:r>
              <a:rPr lang="en-US" dirty="0" smtClean="0"/>
              <a:t>Finding Creative Solutions?</a:t>
            </a:r>
          </a:p>
          <a:p>
            <a:r>
              <a:rPr lang="en-US" dirty="0" smtClean="0"/>
              <a:t>Good at Problem Solving?</a:t>
            </a:r>
          </a:p>
          <a:p>
            <a:r>
              <a:rPr lang="en-US" dirty="0" smtClean="0"/>
              <a:t>Empower team members?</a:t>
            </a:r>
          </a:p>
          <a:p>
            <a:r>
              <a:rPr lang="en-US" dirty="0" smtClean="0"/>
              <a:t>Manage time efficiently?</a:t>
            </a:r>
          </a:p>
          <a:p>
            <a:pPr marL="0" indent="0">
              <a:buNone/>
            </a:pPr>
            <a:r>
              <a:rPr lang="en-US" dirty="0"/>
              <a:t> </a:t>
            </a:r>
            <a:r>
              <a:rPr lang="en-US" dirty="0" smtClean="0"/>
              <a:t>         **************</a:t>
            </a:r>
          </a:p>
          <a:p>
            <a:pPr marL="0" indent="0">
              <a:buNone/>
            </a:pPr>
            <a:endParaRPr lang="en-US" dirty="0" smtClean="0"/>
          </a:p>
          <a:p>
            <a:pPr marL="0" indent="0">
              <a:buNone/>
            </a:pPr>
            <a:endParaRPr lang="en-US" dirty="0" smtClean="0"/>
          </a:p>
        </p:txBody>
      </p:sp>
      <p:pic>
        <p:nvPicPr>
          <p:cNvPr id="5" name="Picture 4"/>
          <p:cNvPicPr>
            <a:picLocks noChangeAspect="1"/>
          </p:cNvPicPr>
          <p:nvPr/>
        </p:nvPicPr>
        <p:blipFill>
          <a:blip r:embed="rId2"/>
          <a:stretch>
            <a:fillRect/>
          </a:stretch>
        </p:blipFill>
        <p:spPr>
          <a:xfrm>
            <a:off x="7046871" y="5558852"/>
            <a:ext cx="1552487" cy="841739"/>
          </a:xfrm>
          <a:prstGeom prst="rect">
            <a:avLst/>
          </a:prstGeom>
        </p:spPr>
      </p:pic>
    </p:spTree>
    <p:extLst>
      <p:ext uri="{BB962C8B-B14F-4D97-AF65-F5344CB8AC3E}">
        <p14:creationId xmlns:p14="http://schemas.microsoft.com/office/powerpoint/2010/main" val="42123158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Shop to </a:t>
            </a:r>
            <a:r>
              <a:rPr lang="en-US" dirty="0" err="1" smtClean="0"/>
              <a:t>Win:Followers</a:t>
            </a:r>
            <a:r>
              <a:rPr lang="en-US" dirty="0" smtClean="0"/>
              <a:t>…</a:t>
            </a:r>
            <a:endParaRPr lang="en-US" dirty="0"/>
          </a:p>
        </p:txBody>
      </p:sp>
      <p:sp>
        <p:nvSpPr>
          <p:cNvPr id="4" name="Content Placeholder 3"/>
          <p:cNvSpPr>
            <a:spLocks noGrp="1"/>
          </p:cNvSpPr>
          <p:nvPr>
            <p:ph sz="quarter" idx="1"/>
          </p:nvPr>
        </p:nvSpPr>
        <p:spPr>
          <a:xfrm>
            <a:off x="762000" y="1905000"/>
            <a:ext cx="7772400" cy="4572000"/>
          </a:xfrm>
        </p:spPr>
        <p:txBody>
          <a:bodyPr/>
          <a:lstStyle/>
          <a:p>
            <a:pPr marL="0" indent="0">
              <a:buNone/>
            </a:pPr>
            <a:r>
              <a:rPr lang="en-US" b="1" dirty="0" smtClean="0">
                <a:solidFill>
                  <a:srgbClr val="FF0000"/>
                </a:solidFill>
              </a:rPr>
              <a:t>Were your followers effective in…</a:t>
            </a:r>
          </a:p>
          <a:p>
            <a:r>
              <a:rPr lang="en-US" dirty="0" smtClean="0"/>
              <a:t>Giving good suggestions?</a:t>
            </a:r>
          </a:p>
          <a:p>
            <a:r>
              <a:rPr lang="en-US" dirty="0" smtClean="0"/>
              <a:t>Cooperating?</a:t>
            </a:r>
          </a:p>
          <a:p>
            <a:r>
              <a:rPr lang="en-US" dirty="0" smtClean="0"/>
              <a:t>Honest and Direct Feedback.</a:t>
            </a:r>
          </a:p>
          <a:p>
            <a:r>
              <a:rPr lang="en-US" dirty="0" smtClean="0"/>
              <a:t>Respecting leader’s opinions?</a:t>
            </a:r>
          </a:p>
          <a:p>
            <a:r>
              <a:rPr lang="en-US" dirty="0" smtClean="0"/>
              <a:t>Delegated Responsibility?</a:t>
            </a:r>
          </a:p>
          <a:p>
            <a:r>
              <a:rPr lang="en-US" dirty="0" smtClean="0"/>
              <a:t>Manage time efficiently?</a:t>
            </a:r>
          </a:p>
          <a:p>
            <a:pPr marL="0" indent="0">
              <a:buNone/>
            </a:pPr>
            <a:r>
              <a:rPr lang="en-US" dirty="0"/>
              <a:t> </a:t>
            </a:r>
            <a:r>
              <a:rPr lang="en-US" dirty="0" smtClean="0"/>
              <a:t>  **************</a:t>
            </a:r>
          </a:p>
          <a:p>
            <a:pPr marL="0" indent="0">
              <a:buNone/>
            </a:pPr>
            <a:endParaRPr lang="en-US" dirty="0" smtClean="0"/>
          </a:p>
          <a:p>
            <a:pPr marL="0" indent="0">
              <a:buNone/>
            </a:pPr>
            <a:endParaRPr lang="en-US" dirty="0" smtClean="0"/>
          </a:p>
        </p:txBody>
      </p:sp>
      <p:pic>
        <p:nvPicPr>
          <p:cNvPr id="5" name="Picture 4"/>
          <p:cNvPicPr>
            <a:picLocks noChangeAspect="1"/>
          </p:cNvPicPr>
          <p:nvPr/>
        </p:nvPicPr>
        <p:blipFill>
          <a:blip r:embed="rId2"/>
          <a:stretch>
            <a:fillRect/>
          </a:stretch>
        </p:blipFill>
        <p:spPr>
          <a:xfrm>
            <a:off x="7046871" y="5558852"/>
            <a:ext cx="1552487" cy="841739"/>
          </a:xfrm>
          <a:prstGeom prst="rect">
            <a:avLst/>
          </a:prstGeom>
        </p:spPr>
      </p:pic>
    </p:spTree>
    <p:extLst>
      <p:ext uri="{BB962C8B-B14F-4D97-AF65-F5344CB8AC3E}">
        <p14:creationId xmlns:p14="http://schemas.microsoft.com/office/powerpoint/2010/main" val="34464336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51722" y="702614"/>
            <a:ext cx="7592933" cy="5872659"/>
          </a:xfrm>
          <a:prstGeom prst="rect">
            <a:avLst/>
          </a:prstGeom>
        </p:spPr>
      </p:pic>
      <p:pic>
        <p:nvPicPr>
          <p:cNvPr id="5" name="Picture 4"/>
          <p:cNvPicPr>
            <a:picLocks noChangeAspect="1"/>
          </p:cNvPicPr>
          <p:nvPr/>
        </p:nvPicPr>
        <p:blipFill>
          <a:blip r:embed="rId3"/>
          <a:stretch>
            <a:fillRect/>
          </a:stretch>
        </p:blipFill>
        <p:spPr>
          <a:xfrm>
            <a:off x="6858000" y="5398311"/>
            <a:ext cx="1673902" cy="1176962"/>
          </a:xfrm>
          <a:prstGeom prst="rect">
            <a:avLst/>
          </a:prstGeom>
        </p:spPr>
      </p:pic>
    </p:spTree>
    <p:extLst>
      <p:ext uri="{BB962C8B-B14F-4D97-AF65-F5344CB8AC3E}">
        <p14:creationId xmlns:p14="http://schemas.microsoft.com/office/powerpoint/2010/main" val="4342377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983802" y="2440897"/>
            <a:ext cx="8921646" cy="1144249"/>
          </a:xfrm>
        </p:spPr>
        <p:txBody>
          <a:bodyPr>
            <a:normAutofit/>
          </a:bodyPr>
          <a:lstStyle/>
          <a:p>
            <a:r>
              <a:rPr lang="en-US" sz="4400" dirty="0">
                <a:solidFill>
                  <a:schemeClr val="hlink"/>
                </a:solidFill>
              </a:rPr>
              <a:t>What is Leadership?</a:t>
            </a:r>
          </a:p>
        </p:txBody>
      </p:sp>
    </p:spTree>
    <p:extLst>
      <p:ext uri="{BB962C8B-B14F-4D97-AF65-F5344CB8AC3E}">
        <p14:creationId xmlns:p14="http://schemas.microsoft.com/office/powerpoint/2010/main" val="15992107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318337" y="361709"/>
            <a:ext cx="8921646" cy="1143000"/>
          </a:xfrm>
        </p:spPr>
        <p:txBody>
          <a:bodyPr>
            <a:normAutofit/>
          </a:bodyPr>
          <a:lstStyle/>
          <a:p>
            <a:r>
              <a:rPr lang="en-US" sz="4400" dirty="0">
                <a:solidFill>
                  <a:schemeClr val="hlink"/>
                </a:solidFill>
              </a:rPr>
              <a:t>Definition of Leadership</a:t>
            </a:r>
          </a:p>
        </p:txBody>
      </p:sp>
      <p:sp>
        <p:nvSpPr>
          <p:cNvPr id="2" name="Rectangle 1"/>
          <p:cNvSpPr txBox="1"/>
          <p:nvPr/>
        </p:nvSpPr>
        <p:spPr>
          <a:xfrm>
            <a:off x="834424" y="1893971"/>
            <a:ext cx="7922332" cy="3539430"/>
          </a:xfrm>
          <a:prstGeom prst="rect">
            <a:avLst/>
          </a:prstGeom>
        </p:spPr>
        <p:txBody>
          <a:bodyPr wrap="square">
            <a:spAutoFit/>
          </a:bodyPr>
          <a:lstStyle/>
          <a:p>
            <a:pPr marL="342900" indent="-342900">
              <a:buFont typeface="Wingdings" charset="2"/>
              <a:buChar char="v"/>
            </a:pPr>
            <a:r>
              <a:rPr lang="en-US" sz="2800">
                <a:solidFill>
                  <a:srgbClr val="FF0000"/>
                </a:solidFill>
              </a:rPr>
              <a:t>The activity of leading a group of people or an organization or the ability to do this. </a:t>
            </a:r>
          </a:p>
          <a:p>
            <a:endParaRPr lang="en-US" sz="2800">
              <a:solidFill>
                <a:srgbClr val="FF0000"/>
              </a:solidFill>
            </a:endParaRPr>
          </a:p>
          <a:p>
            <a:pPr marL="342900" indent="-342900">
              <a:buFont typeface="Wingdings" charset="2"/>
              <a:buChar char="v"/>
            </a:pPr>
            <a:r>
              <a:rPr lang="en-US" sz="2800">
                <a:solidFill>
                  <a:srgbClr val="FF0000"/>
                </a:solidFill>
              </a:rPr>
              <a:t>Leadership involves: establishing a clear vision, sharing that vision with others so that they will follow willingly, providing the information, knowledge and methods to realize that vision, and.</a:t>
            </a:r>
          </a:p>
        </p:txBody>
      </p:sp>
    </p:spTree>
    <p:extLst>
      <p:ext uri="{BB962C8B-B14F-4D97-AF65-F5344CB8AC3E}">
        <p14:creationId xmlns:p14="http://schemas.microsoft.com/office/powerpoint/2010/main" val="5083476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708983" y="-187377"/>
            <a:ext cx="8921646" cy="1143000"/>
          </a:xfrm>
        </p:spPr>
        <p:txBody>
          <a:bodyPr>
            <a:normAutofit/>
          </a:bodyPr>
          <a:lstStyle/>
          <a:p>
            <a:r>
              <a:rPr lang="en-US" sz="4400" dirty="0">
                <a:solidFill>
                  <a:schemeClr val="hlink"/>
                </a:solidFill>
              </a:rPr>
              <a:t>Definition of Leadership</a:t>
            </a:r>
          </a:p>
        </p:txBody>
      </p:sp>
      <p:pic>
        <p:nvPicPr>
          <p:cNvPr id="3" name="Picture 2"/>
          <p:cNvPicPr>
            <a:picLocks noChangeAspect="1"/>
          </p:cNvPicPr>
          <p:nvPr/>
        </p:nvPicPr>
        <p:blipFill>
          <a:blip r:embed="rId2"/>
          <a:stretch>
            <a:fillRect/>
          </a:stretch>
        </p:blipFill>
        <p:spPr>
          <a:xfrm>
            <a:off x="324785" y="1143000"/>
            <a:ext cx="8506919" cy="5286141"/>
          </a:xfrm>
          <a:prstGeom prst="rect">
            <a:avLst/>
          </a:prstGeom>
        </p:spPr>
      </p:pic>
    </p:spTree>
    <p:extLst>
      <p:ext uri="{BB962C8B-B14F-4D97-AF65-F5344CB8AC3E}">
        <p14:creationId xmlns:p14="http://schemas.microsoft.com/office/powerpoint/2010/main" val="20764064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72162" y="2528339"/>
            <a:ext cx="8921646" cy="1144249"/>
          </a:xfrm>
        </p:spPr>
        <p:txBody>
          <a:bodyPr>
            <a:normAutofit/>
          </a:bodyPr>
          <a:lstStyle/>
          <a:p>
            <a:r>
              <a:rPr lang="en-US" sz="3600" dirty="0">
                <a:solidFill>
                  <a:schemeClr val="hlink"/>
                </a:solidFill>
              </a:rPr>
              <a:t>Global Leaders who Changed the World</a:t>
            </a:r>
          </a:p>
        </p:txBody>
      </p:sp>
    </p:spTree>
    <p:extLst>
      <p:ext uri="{BB962C8B-B14F-4D97-AF65-F5344CB8AC3E}">
        <p14:creationId xmlns:p14="http://schemas.microsoft.com/office/powerpoint/2010/main" val="12969675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2396032" y="0"/>
            <a:ext cx="8921646" cy="1143000"/>
          </a:xfrm>
        </p:spPr>
        <p:txBody>
          <a:bodyPr>
            <a:normAutofit/>
          </a:bodyPr>
          <a:lstStyle/>
          <a:p>
            <a:r>
              <a:rPr lang="en-US" sz="4400" dirty="0">
                <a:solidFill>
                  <a:schemeClr val="hlink"/>
                </a:solidFill>
              </a:rPr>
              <a:t>++++Leaders</a:t>
            </a:r>
          </a:p>
        </p:txBody>
      </p:sp>
      <p:pic>
        <p:nvPicPr>
          <p:cNvPr id="2" name="Picture 1"/>
          <p:cNvPicPr>
            <a:picLocks noChangeAspect="1"/>
          </p:cNvPicPr>
          <p:nvPr/>
        </p:nvPicPr>
        <p:blipFill>
          <a:blip r:embed="rId2"/>
          <a:stretch>
            <a:fillRect/>
          </a:stretch>
        </p:blipFill>
        <p:spPr>
          <a:xfrm>
            <a:off x="631536" y="1407407"/>
            <a:ext cx="6337746" cy="42492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3"/>
          <a:stretch>
            <a:fillRect/>
          </a:stretch>
        </p:blipFill>
        <p:spPr>
          <a:xfrm>
            <a:off x="7157803" y="5293220"/>
            <a:ext cx="1673902" cy="1176962"/>
          </a:xfrm>
          <a:prstGeom prst="rect">
            <a:avLst/>
          </a:prstGeom>
        </p:spPr>
      </p:pic>
      <p:sp>
        <p:nvSpPr>
          <p:cNvPr id="3" name="TextBox 2"/>
          <p:cNvSpPr txBox="1"/>
          <p:nvPr/>
        </p:nvSpPr>
        <p:spPr>
          <a:xfrm>
            <a:off x="735974" y="5823851"/>
            <a:ext cx="5834714" cy="646331"/>
          </a:xfrm>
          <a:prstGeom prst="rect">
            <a:avLst/>
          </a:prstGeom>
          <a:noFill/>
        </p:spPr>
        <p:txBody>
          <a:bodyPr wrap="square" rtlCol="0">
            <a:spAutoFit/>
          </a:bodyPr>
          <a:lstStyle/>
          <a:p>
            <a:r>
              <a:rPr lang="en-US"/>
              <a:t>Top Greatest Leaders if All Times, Leaders who Changed the World/Top 5 Battle</a:t>
            </a:r>
          </a:p>
        </p:txBody>
      </p:sp>
    </p:spTree>
    <p:extLst>
      <p:ext uri="{BB962C8B-B14F-4D97-AF65-F5344CB8AC3E}">
        <p14:creationId xmlns:p14="http://schemas.microsoft.com/office/powerpoint/2010/main" val="15699003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946327" y="-212361"/>
            <a:ext cx="8921646" cy="1143000"/>
          </a:xfrm>
        </p:spPr>
        <p:txBody>
          <a:bodyPr>
            <a:normAutofit/>
          </a:bodyPr>
          <a:lstStyle/>
          <a:p>
            <a:r>
              <a:rPr lang="en-US" sz="4400" dirty="0">
                <a:solidFill>
                  <a:schemeClr val="hlink"/>
                </a:solidFill>
              </a:rPr>
              <a:t>- - - Leaders</a:t>
            </a:r>
          </a:p>
        </p:txBody>
      </p:sp>
      <p:pic>
        <p:nvPicPr>
          <p:cNvPr id="2" name="Picture 1"/>
          <p:cNvPicPr>
            <a:picLocks noChangeAspect="1"/>
          </p:cNvPicPr>
          <p:nvPr/>
        </p:nvPicPr>
        <p:blipFill>
          <a:blip r:embed="rId2"/>
          <a:stretch>
            <a:fillRect/>
          </a:stretch>
        </p:blipFill>
        <p:spPr>
          <a:xfrm>
            <a:off x="499671" y="860282"/>
            <a:ext cx="6770557" cy="45032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3"/>
          <a:stretch>
            <a:fillRect/>
          </a:stretch>
        </p:blipFill>
        <p:spPr>
          <a:xfrm>
            <a:off x="7157803" y="5293220"/>
            <a:ext cx="1673902" cy="1176962"/>
          </a:xfrm>
          <a:prstGeom prst="rect">
            <a:avLst/>
          </a:prstGeom>
        </p:spPr>
      </p:pic>
      <p:sp>
        <p:nvSpPr>
          <p:cNvPr id="3" name="TextBox 2"/>
          <p:cNvSpPr txBox="1"/>
          <p:nvPr/>
        </p:nvSpPr>
        <p:spPr>
          <a:xfrm>
            <a:off x="499671" y="5547547"/>
            <a:ext cx="4871803" cy="369332"/>
          </a:xfrm>
          <a:prstGeom prst="rect">
            <a:avLst/>
          </a:prstGeom>
          <a:noFill/>
        </p:spPr>
        <p:txBody>
          <a:bodyPr wrap="square" rtlCol="0">
            <a:spAutoFit/>
          </a:bodyPr>
          <a:lstStyle/>
          <a:p>
            <a:r>
              <a:rPr lang="en-US"/>
              <a:t>Top 10 Ruthless Dictators/ Watch Mojo.com</a:t>
            </a:r>
          </a:p>
        </p:txBody>
      </p:sp>
    </p:spTree>
    <p:extLst>
      <p:ext uri="{BB962C8B-B14F-4D97-AF65-F5344CB8AC3E}">
        <p14:creationId xmlns:p14="http://schemas.microsoft.com/office/powerpoint/2010/main" val="13710412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752007" y="68706"/>
            <a:ext cx="9866130" cy="1143000"/>
          </a:xfrm>
        </p:spPr>
        <p:txBody>
          <a:bodyPr>
            <a:normAutofit/>
          </a:bodyPr>
          <a:lstStyle/>
          <a:p>
            <a:r>
              <a:rPr lang="en-US" sz="4400" dirty="0">
                <a:solidFill>
                  <a:schemeClr val="hlink"/>
                </a:solidFill>
              </a:rPr>
              <a:t>Exercise 2:What is Leadership?</a:t>
            </a:r>
          </a:p>
          <a:p>
            <a:r>
              <a:rPr lang="en-US" sz="1800" dirty="0">
                <a:solidFill>
                  <a:schemeClr val="hlink"/>
                </a:solidFill>
              </a:rPr>
              <a:t>Handouts</a:t>
            </a:r>
          </a:p>
        </p:txBody>
      </p:sp>
      <p:pic>
        <p:nvPicPr>
          <p:cNvPr id="2" name="Picture 1"/>
          <p:cNvPicPr>
            <a:picLocks noChangeAspect="1"/>
          </p:cNvPicPr>
          <p:nvPr/>
        </p:nvPicPr>
        <p:blipFill>
          <a:blip r:embed="rId2"/>
          <a:stretch>
            <a:fillRect/>
          </a:stretch>
        </p:blipFill>
        <p:spPr>
          <a:xfrm>
            <a:off x="1233710" y="443072"/>
            <a:ext cx="4707743" cy="599020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 name="Picture 2"/>
          <p:cNvPicPr>
            <a:picLocks noChangeAspect="1"/>
          </p:cNvPicPr>
          <p:nvPr/>
        </p:nvPicPr>
        <p:blipFill>
          <a:blip r:embed="rId3"/>
          <a:stretch>
            <a:fillRect/>
          </a:stretch>
        </p:blipFill>
        <p:spPr>
          <a:xfrm>
            <a:off x="6987138" y="1068247"/>
            <a:ext cx="1482229" cy="1482229"/>
          </a:xfrm>
          <a:prstGeom prst="rect">
            <a:avLst/>
          </a:prstGeom>
        </p:spPr>
      </p:pic>
      <p:pic>
        <p:nvPicPr>
          <p:cNvPr id="6" name="Content Placeholder 1"/>
          <p:cNvPicPr>
            <a:picLocks noChangeAspect="1"/>
          </p:cNvPicPr>
          <p:nvPr/>
        </p:nvPicPr>
        <p:blipFill>
          <a:blip r:embed="rId4"/>
          <a:stretch>
            <a:fillRect/>
          </a:stretch>
        </p:blipFill>
        <p:spPr>
          <a:xfrm>
            <a:off x="6800693" y="5371475"/>
            <a:ext cx="2096125" cy="1204885"/>
          </a:xfrm>
          <a:prstGeom prst="rect">
            <a:avLst/>
          </a:prstGeom>
        </p:spPr>
      </p:pic>
      <p:pic>
        <p:nvPicPr>
          <p:cNvPr id="7" name="Picture 6"/>
          <p:cNvPicPr>
            <a:picLocks noChangeAspect="1"/>
          </p:cNvPicPr>
          <p:nvPr/>
        </p:nvPicPr>
        <p:blipFill>
          <a:blip r:embed="rId5"/>
          <a:stretch>
            <a:fillRect/>
          </a:stretch>
        </p:blipFill>
        <p:spPr>
          <a:xfrm>
            <a:off x="6687975" y="3091511"/>
            <a:ext cx="2321560" cy="1738929"/>
          </a:xfrm>
          <a:prstGeom prst="rect">
            <a:avLst/>
          </a:prstGeom>
        </p:spPr>
      </p:pic>
      <p:sp>
        <p:nvSpPr>
          <p:cNvPr id="4" name="TextBox 3"/>
          <p:cNvSpPr txBox="1"/>
          <p:nvPr/>
        </p:nvSpPr>
        <p:spPr>
          <a:xfrm>
            <a:off x="374470" y="6248611"/>
            <a:ext cx="4460615" cy="369332"/>
          </a:xfrm>
          <a:prstGeom prst="rect">
            <a:avLst/>
          </a:prstGeom>
          <a:noFill/>
        </p:spPr>
        <p:txBody>
          <a:bodyPr wrap="square" rtlCol="0">
            <a:spAutoFit/>
          </a:bodyPr>
          <a:lstStyle/>
          <a:p>
            <a:r>
              <a:rPr lang="en-US" b="1">
                <a:solidFill>
                  <a:srgbClr val="FF0000"/>
                </a:solidFill>
              </a:rPr>
              <a:t>Briefing and group discussion</a:t>
            </a:r>
          </a:p>
        </p:txBody>
      </p:sp>
    </p:spTree>
    <p:extLst>
      <p:ext uri="{BB962C8B-B14F-4D97-AF65-F5344CB8AC3E}">
        <p14:creationId xmlns:p14="http://schemas.microsoft.com/office/powerpoint/2010/main" val="15760772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764498" y="524474"/>
            <a:ext cx="7772400" cy="1143000"/>
          </a:xfrm>
        </p:spPr>
        <p:txBody>
          <a:bodyPr>
            <a:normAutofit/>
          </a:bodyPr>
          <a:lstStyle/>
          <a:p>
            <a:r>
              <a:rPr lang="en-US" sz="4400" dirty="0">
                <a:solidFill>
                  <a:schemeClr val="hlink"/>
                </a:solidFill>
              </a:rPr>
              <a:t>Ethical Leadership</a:t>
            </a:r>
          </a:p>
          <a:p>
            <a:endParaRPr lang="en-US" sz="1800" dirty="0">
              <a:solidFill>
                <a:schemeClr val="hlink"/>
              </a:solidFill>
            </a:endParaRPr>
          </a:p>
        </p:txBody>
      </p:sp>
      <p:sp>
        <p:nvSpPr>
          <p:cNvPr id="8" name="Content Placeholder 7"/>
          <p:cNvSpPr>
            <a:spLocks noGrp="1"/>
          </p:cNvSpPr>
          <p:nvPr>
            <p:ph sz="quarter" idx="1"/>
          </p:nvPr>
        </p:nvSpPr>
        <p:spPr>
          <a:xfrm>
            <a:off x="764498" y="1754917"/>
            <a:ext cx="7772400" cy="4572000"/>
          </a:xfrm>
        </p:spPr>
        <p:txBody>
          <a:bodyPr/>
          <a:lstStyle/>
          <a:p>
            <a:pPr marL="514350" indent="-514350">
              <a:buFont typeface="+mj-lt"/>
              <a:buAutoNum type="arabicPeriod"/>
            </a:pPr>
            <a:r>
              <a:rPr lang="en-US">
                <a:latin typeface="Arial" charset="0"/>
                <a:ea typeface="Arial" charset="0"/>
                <a:cs typeface="Arial" charset="0"/>
              </a:rPr>
              <a:t>Integrity</a:t>
            </a:r>
          </a:p>
          <a:p>
            <a:pPr marL="514350" indent="-514350">
              <a:buFont typeface="+mj-lt"/>
              <a:buAutoNum type="arabicPeriod"/>
            </a:pPr>
            <a:r>
              <a:rPr lang="en-US">
                <a:latin typeface="Arial" charset="0"/>
                <a:ea typeface="Arial" charset="0"/>
                <a:cs typeface="Arial" charset="0"/>
              </a:rPr>
              <a:t>Altruism</a:t>
            </a:r>
          </a:p>
          <a:p>
            <a:pPr marL="514350" indent="-514350">
              <a:buFont typeface="+mj-lt"/>
              <a:buAutoNum type="arabicPeriod"/>
            </a:pPr>
            <a:r>
              <a:rPr lang="en-US">
                <a:latin typeface="Arial" charset="0"/>
                <a:ea typeface="Arial" charset="0"/>
                <a:cs typeface="Arial" charset="0"/>
              </a:rPr>
              <a:t>Humility</a:t>
            </a:r>
          </a:p>
          <a:p>
            <a:pPr marL="514350" indent="-514350">
              <a:buFont typeface="+mj-lt"/>
              <a:buAutoNum type="arabicPeriod"/>
            </a:pPr>
            <a:r>
              <a:rPr lang="en-US">
                <a:latin typeface="Arial" charset="0"/>
                <a:ea typeface="Arial" charset="0"/>
                <a:cs typeface="Arial" charset="0"/>
              </a:rPr>
              <a:t>Empathy and Healing</a:t>
            </a:r>
          </a:p>
          <a:p>
            <a:pPr marL="514350" indent="-514350">
              <a:buFont typeface="+mj-lt"/>
              <a:buAutoNum type="arabicPeriod"/>
            </a:pPr>
            <a:r>
              <a:rPr lang="en-US">
                <a:latin typeface="Arial" charset="0"/>
                <a:ea typeface="Arial" charset="0"/>
                <a:cs typeface="Arial" charset="0"/>
              </a:rPr>
              <a:t>Personal Growth</a:t>
            </a:r>
          </a:p>
          <a:p>
            <a:pPr marL="514350" indent="-514350">
              <a:buFont typeface="+mj-lt"/>
              <a:buAutoNum type="arabicPeriod"/>
            </a:pPr>
            <a:r>
              <a:rPr lang="en-US">
                <a:latin typeface="Arial" charset="0"/>
                <a:ea typeface="Arial" charset="0"/>
                <a:cs typeface="Arial" charset="0"/>
              </a:rPr>
              <a:t>Fairness and Justice</a:t>
            </a:r>
          </a:p>
          <a:p>
            <a:pPr marL="514350" indent="-514350">
              <a:buFont typeface="+mj-lt"/>
              <a:buAutoNum type="arabicPeriod"/>
            </a:pPr>
            <a:r>
              <a:rPr lang="en-US">
                <a:latin typeface="Arial" charset="0"/>
                <a:ea typeface="Arial" charset="0"/>
                <a:cs typeface="Arial" charset="0"/>
              </a:rPr>
              <a:t>Empowerment</a:t>
            </a:r>
          </a:p>
        </p:txBody>
      </p:sp>
      <p:pic>
        <p:nvPicPr>
          <p:cNvPr id="3" name="Picture 2"/>
          <p:cNvPicPr>
            <a:picLocks noChangeAspect="1"/>
          </p:cNvPicPr>
          <p:nvPr/>
        </p:nvPicPr>
        <p:blipFill>
          <a:blip r:embed="rId2"/>
          <a:stretch>
            <a:fillRect/>
          </a:stretch>
        </p:blipFill>
        <p:spPr>
          <a:xfrm>
            <a:off x="6358329" y="4253657"/>
            <a:ext cx="1961137" cy="1892311"/>
          </a:xfrm>
          <a:prstGeom prst="rect">
            <a:avLst/>
          </a:prstGeom>
        </p:spPr>
      </p:pic>
    </p:spTree>
    <p:extLst>
      <p:ext uri="{BB962C8B-B14F-4D97-AF65-F5344CB8AC3E}">
        <p14:creationId xmlns:p14="http://schemas.microsoft.com/office/powerpoint/2010/main" val="20205910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587622" y="198762"/>
            <a:ext cx="8921646" cy="1589936"/>
          </a:xfrm>
        </p:spPr>
        <p:txBody>
          <a:bodyPr>
            <a:normAutofit/>
          </a:bodyPr>
          <a:lstStyle/>
          <a:p>
            <a:r>
              <a:rPr lang="en-US" sz="4400" dirty="0">
                <a:solidFill>
                  <a:schemeClr val="hlink"/>
                </a:solidFill>
              </a:rPr>
              <a:t>Manager  vs. Leaders</a:t>
            </a:r>
          </a:p>
        </p:txBody>
      </p:sp>
      <p:pic>
        <p:nvPicPr>
          <p:cNvPr id="2" name="Picture 1"/>
          <p:cNvPicPr>
            <a:picLocks noChangeAspect="1"/>
          </p:cNvPicPr>
          <p:nvPr/>
        </p:nvPicPr>
        <p:blipFill>
          <a:blip r:embed="rId2"/>
          <a:stretch>
            <a:fillRect/>
          </a:stretch>
        </p:blipFill>
        <p:spPr>
          <a:xfrm>
            <a:off x="1587622" y="1986948"/>
            <a:ext cx="5348951" cy="3429000"/>
          </a:xfrm>
          <a:prstGeom prst="rect">
            <a:avLst/>
          </a:prstGeom>
        </p:spPr>
      </p:pic>
    </p:spTree>
    <p:extLst>
      <p:ext uri="{BB962C8B-B14F-4D97-AF65-F5344CB8AC3E}">
        <p14:creationId xmlns:p14="http://schemas.microsoft.com/office/powerpoint/2010/main" val="17362571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584064" y="0"/>
            <a:ext cx="8921646" cy="1143000"/>
          </a:xfrm>
        </p:spPr>
        <p:txBody>
          <a:bodyPr>
            <a:normAutofit/>
          </a:bodyPr>
          <a:lstStyle/>
          <a:p>
            <a:r>
              <a:rPr lang="en-US" sz="4400" dirty="0">
                <a:solidFill>
                  <a:schemeClr val="hlink"/>
                </a:solidFill>
              </a:rPr>
              <a:t>Managers vs. Leaders</a:t>
            </a:r>
          </a:p>
        </p:txBody>
      </p:sp>
      <p:pic>
        <p:nvPicPr>
          <p:cNvPr id="3" name="Picture 2"/>
          <p:cNvPicPr>
            <a:picLocks noChangeAspect="1"/>
          </p:cNvPicPr>
          <p:nvPr/>
        </p:nvPicPr>
        <p:blipFill>
          <a:blip r:embed="rId2"/>
          <a:stretch>
            <a:fillRect/>
          </a:stretch>
        </p:blipFill>
        <p:spPr>
          <a:xfrm>
            <a:off x="637082" y="1398145"/>
            <a:ext cx="7794886" cy="4465820"/>
          </a:xfrm>
          <a:prstGeom prst="rect">
            <a:avLst/>
          </a:prstGeom>
        </p:spPr>
      </p:pic>
    </p:spTree>
    <p:extLst>
      <p:ext uri="{BB962C8B-B14F-4D97-AF65-F5344CB8AC3E}">
        <p14:creationId xmlns:p14="http://schemas.microsoft.com/office/powerpoint/2010/main" val="21137155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858884" y="0"/>
            <a:ext cx="8921646" cy="1143000"/>
          </a:xfrm>
        </p:spPr>
        <p:txBody>
          <a:bodyPr>
            <a:normAutofit/>
          </a:bodyPr>
          <a:lstStyle/>
          <a:p>
            <a:r>
              <a:rPr lang="en-US" sz="4400" dirty="0">
                <a:solidFill>
                  <a:schemeClr val="hlink"/>
                </a:solidFill>
              </a:rPr>
              <a:t>Boss  vs. Leaders</a:t>
            </a:r>
          </a:p>
        </p:txBody>
      </p:sp>
      <p:pic>
        <p:nvPicPr>
          <p:cNvPr id="3" name="Picture 2"/>
          <p:cNvPicPr>
            <a:picLocks noChangeAspect="1"/>
          </p:cNvPicPr>
          <p:nvPr/>
        </p:nvPicPr>
        <p:blipFill>
          <a:blip r:embed="rId2"/>
          <a:stretch>
            <a:fillRect/>
          </a:stretch>
        </p:blipFill>
        <p:spPr>
          <a:xfrm>
            <a:off x="587114" y="1309192"/>
            <a:ext cx="8107181" cy="4560289"/>
          </a:xfrm>
          <a:prstGeom prst="rect">
            <a:avLst/>
          </a:prstGeom>
        </p:spPr>
      </p:pic>
    </p:spTree>
    <p:extLst>
      <p:ext uri="{BB962C8B-B14F-4D97-AF65-F5344CB8AC3E}">
        <p14:creationId xmlns:p14="http://schemas.microsoft.com/office/powerpoint/2010/main" val="6059850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723869" y="0"/>
            <a:ext cx="9056661" cy="1143000"/>
          </a:xfrm>
        </p:spPr>
        <p:txBody>
          <a:bodyPr>
            <a:normAutofit/>
          </a:bodyPr>
          <a:lstStyle/>
          <a:p>
            <a:r>
              <a:rPr lang="en-US" sz="4400" dirty="0">
                <a:solidFill>
                  <a:schemeClr val="hlink"/>
                </a:solidFill>
              </a:rPr>
              <a:t>New Roles of Leaders</a:t>
            </a:r>
          </a:p>
        </p:txBody>
      </p:sp>
      <p:pic>
        <p:nvPicPr>
          <p:cNvPr id="6" name="Content Placeholder 5"/>
          <p:cNvPicPr>
            <a:picLocks noGrp="1" noChangeAspect="1"/>
          </p:cNvPicPr>
          <p:nvPr>
            <p:ph sz="quarter" idx="1"/>
          </p:nvPr>
        </p:nvPicPr>
        <p:blipFill>
          <a:blip r:embed="rId2"/>
          <a:stretch>
            <a:fillRect/>
          </a:stretch>
        </p:blipFill>
        <p:spPr>
          <a:xfrm>
            <a:off x="712033" y="1460291"/>
            <a:ext cx="7831842" cy="4985479"/>
          </a:xfrm>
        </p:spPr>
      </p:pic>
    </p:spTree>
    <p:extLst>
      <p:ext uri="{BB962C8B-B14F-4D97-AF65-F5344CB8AC3E}">
        <p14:creationId xmlns:p14="http://schemas.microsoft.com/office/powerpoint/2010/main" val="1545599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1858884" y="0"/>
            <a:ext cx="8921646" cy="1143000"/>
          </a:xfrm>
        </p:spPr>
        <p:txBody>
          <a:bodyPr>
            <a:normAutofit/>
          </a:bodyPr>
          <a:lstStyle/>
          <a:p>
            <a:r>
              <a:rPr lang="en-US" sz="4400" dirty="0">
                <a:solidFill>
                  <a:schemeClr val="hlink"/>
                </a:solidFill>
              </a:rPr>
              <a:t>Functions of Leaders</a:t>
            </a:r>
          </a:p>
        </p:txBody>
      </p:sp>
      <p:sp>
        <p:nvSpPr>
          <p:cNvPr id="3" name="Content Placeholder 2"/>
          <p:cNvSpPr>
            <a:spLocks noGrp="1"/>
          </p:cNvSpPr>
          <p:nvPr>
            <p:ph sz="quarter" idx="1"/>
          </p:nvPr>
        </p:nvSpPr>
        <p:spPr/>
        <p:txBody>
          <a:bodyPr/>
          <a:lstStyle/>
          <a:p>
            <a:r>
              <a:rPr lang="en-US"/>
              <a:t>1d</a:t>
            </a:r>
          </a:p>
        </p:txBody>
      </p:sp>
      <p:pic>
        <p:nvPicPr>
          <p:cNvPr id="2" name="Picture 1"/>
          <p:cNvPicPr>
            <a:picLocks noChangeAspect="1"/>
          </p:cNvPicPr>
          <p:nvPr/>
        </p:nvPicPr>
        <p:blipFill>
          <a:blip r:embed="rId2"/>
          <a:stretch>
            <a:fillRect/>
          </a:stretch>
        </p:blipFill>
        <p:spPr>
          <a:xfrm>
            <a:off x="762000" y="1251639"/>
            <a:ext cx="7644984" cy="4768161"/>
          </a:xfrm>
          <a:prstGeom prst="rect">
            <a:avLst/>
          </a:prstGeom>
        </p:spPr>
      </p:pic>
    </p:spTree>
    <p:extLst>
      <p:ext uri="{BB962C8B-B14F-4D97-AF65-F5344CB8AC3E}">
        <p14:creationId xmlns:p14="http://schemas.microsoft.com/office/powerpoint/2010/main" val="6093289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64564" y="112426"/>
            <a:ext cx="9866130" cy="1143000"/>
          </a:xfrm>
        </p:spPr>
        <p:txBody>
          <a:bodyPr>
            <a:normAutofit/>
          </a:bodyPr>
          <a:lstStyle/>
          <a:p>
            <a:r>
              <a:rPr lang="en-US" sz="4400" dirty="0">
                <a:solidFill>
                  <a:schemeClr val="hlink"/>
                </a:solidFill>
              </a:rPr>
              <a:t>A Manager's Network of Contacts</a:t>
            </a:r>
          </a:p>
        </p:txBody>
      </p:sp>
      <p:pic>
        <p:nvPicPr>
          <p:cNvPr id="2" name="Content Placeholder 1"/>
          <p:cNvPicPr>
            <a:picLocks noGrp="1" noChangeAspect="1"/>
          </p:cNvPicPr>
          <p:nvPr>
            <p:ph sz="quarter" idx="1"/>
          </p:nvPr>
        </p:nvPicPr>
        <p:blipFill>
          <a:blip r:embed="rId2"/>
          <a:stretch>
            <a:fillRect/>
          </a:stretch>
        </p:blipFill>
        <p:spPr>
          <a:xfrm>
            <a:off x="327285" y="1474034"/>
            <a:ext cx="8302969" cy="4529874"/>
          </a:xfrm>
        </p:spPr>
      </p:pic>
    </p:spTree>
    <p:extLst>
      <p:ext uri="{BB962C8B-B14F-4D97-AF65-F5344CB8AC3E}">
        <p14:creationId xmlns:p14="http://schemas.microsoft.com/office/powerpoint/2010/main" val="83690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352268" y="1756068"/>
            <a:ext cx="3657601" cy="1143000"/>
          </a:xfrm>
        </p:spPr>
        <p:txBody>
          <a:bodyPr>
            <a:normAutofit fontScale="90000"/>
          </a:bodyPr>
          <a:lstStyle/>
          <a:p>
            <a:r>
              <a:rPr lang="en-US" sz="4400" dirty="0">
                <a:solidFill>
                  <a:schemeClr val="hlink"/>
                </a:solidFill>
              </a:rPr>
              <a:t>A Manager's Network of Contacts</a:t>
            </a:r>
          </a:p>
        </p:txBody>
      </p:sp>
      <p:pic>
        <p:nvPicPr>
          <p:cNvPr id="4" name="Content Placeholder 3"/>
          <p:cNvPicPr>
            <a:picLocks noGrp="1" noChangeAspect="1"/>
          </p:cNvPicPr>
          <p:nvPr>
            <p:ph sz="quarter" idx="1"/>
          </p:nvPr>
        </p:nvPicPr>
        <p:blipFill>
          <a:blip r:embed="rId2"/>
          <a:stretch>
            <a:fillRect/>
          </a:stretch>
        </p:blipFill>
        <p:spPr>
          <a:xfrm>
            <a:off x="4009869" y="251801"/>
            <a:ext cx="4434590" cy="6280162"/>
          </a:xfrm>
        </p:spPr>
      </p:pic>
    </p:spTree>
    <p:extLst>
      <p:ext uri="{BB962C8B-B14F-4D97-AF65-F5344CB8AC3E}">
        <p14:creationId xmlns:p14="http://schemas.microsoft.com/office/powerpoint/2010/main" val="15003263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39383" y="249836"/>
            <a:ext cx="9866130" cy="1143000"/>
          </a:xfrm>
        </p:spPr>
        <p:txBody>
          <a:bodyPr>
            <a:normAutofit/>
          </a:bodyPr>
          <a:lstStyle/>
          <a:p>
            <a:r>
              <a:rPr lang="en-US" sz="3600" dirty="0">
                <a:solidFill>
                  <a:schemeClr val="hlink"/>
                </a:solidFill>
              </a:rPr>
              <a:t>Individual Assignment:due next class</a:t>
            </a:r>
          </a:p>
          <a:p>
            <a:r>
              <a:rPr lang="en-US" sz="2800" dirty="0">
                <a:solidFill>
                  <a:schemeClr val="hlink"/>
                </a:solidFill>
              </a:rPr>
              <a:t>Inspirational Leader</a:t>
            </a:r>
          </a:p>
        </p:txBody>
      </p:sp>
      <p:sp>
        <p:nvSpPr>
          <p:cNvPr id="3" name="Content Placeholder 2"/>
          <p:cNvSpPr>
            <a:spLocks noGrp="1"/>
          </p:cNvSpPr>
          <p:nvPr>
            <p:ph sz="quarter" idx="1"/>
          </p:nvPr>
        </p:nvSpPr>
        <p:spPr>
          <a:xfrm>
            <a:off x="776990" y="1710127"/>
            <a:ext cx="7772400" cy="4572000"/>
          </a:xfrm>
        </p:spPr>
        <p:txBody>
          <a:bodyPr/>
          <a:lstStyle/>
          <a:p>
            <a:r>
              <a:rPr lang="en-US">
                <a:latin typeface="Arial" charset="0"/>
                <a:ea typeface="Arial" charset="0"/>
                <a:cs typeface="Arial" charset="0"/>
              </a:rPr>
              <a:t>You are to print out a picture of your ideal leader on A4- in color, who is your role model; who inspires you</a:t>
            </a:r>
          </a:p>
          <a:p>
            <a:r>
              <a:rPr lang="en-US">
                <a:latin typeface="Arial" charset="0"/>
                <a:ea typeface="Arial" charset="0"/>
                <a:cs typeface="Arial" charset="0"/>
              </a:rPr>
              <a:t>Write a half page summary in your own words why you admire this person</a:t>
            </a:r>
          </a:p>
          <a:p>
            <a:r>
              <a:rPr lang="en-US">
                <a:latin typeface="Arial" charset="0"/>
                <a:ea typeface="Arial" charset="0"/>
                <a:cs typeface="Arial" charset="0"/>
              </a:rPr>
              <a:t>Please indicate his strengths and weaknesses as a leader</a:t>
            </a:r>
          </a:p>
          <a:p>
            <a:r>
              <a:rPr lang="en-US">
                <a:latin typeface="Arial" charset="0"/>
                <a:ea typeface="Arial" charset="0"/>
                <a:cs typeface="Arial" charset="0"/>
              </a:rPr>
              <a:t>If you were him/her what would you do to make you a better leader?</a:t>
            </a:r>
          </a:p>
          <a:p>
            <a:r>
              <a:rPr lang="en-US">
                <a:latin typeface="Arial" charset="0"/>
                <a:ea typeface="Arial" charset="0"/>
                <a:cs typeface="Arial" charset="0"/>
              </a:rPr>
              <a:t>We will share this in next session</a:t>
            </a:r>
          </a:p>
        </p:txBody>
      </p:sp>
    </p:spTree>
    <p:extLst>
      <p:ext uri="{BB962C8B-B14F-4D97-AF65-F5344CB8AC3E}">
        <p14:creationId xmlns:p14="http://schemas.microsoft.com/office/powerpoint/2010/main" val="19367378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814465" y="574623"/>
            <a:ext cx="9866130" cy="1143000"/>
          </a:xfrm>
        </p:spPr>
        <p:txBody>
          <a:bodyPr>
            <a:normAutofit/>
          </a:bodyPr>
          <a:lstStyle/>
          <a:p>
            <a:r>
              <a:rPr lang="en-US" sz="3600" dirty="0">
                <a:solidFill>
                  <a:schemeClr val="hlink"/>
                </a:solidFill>
              </a:rPr>
              <a:t>Individual Assignment:due next class</a:t>
            </a:r>
          </a:p>
          <a:p>
            <a:endParaRPr lang="en-US" sz="3600" dirty="0">
              <a:solidFill>
                <a:schemeClr val="hlink"/>
              </a:solidFill>
            </a:endParaRPr>
          </a:p>
        </p:txBody>
      </p:sp>
      <p:sp>
        <p:nvSpPr>
          <p:cNvPr id="2" name="Content Placeholder 1"/>
          <p:cNvSpPr>
            <a:spLocks noGrp="1"/>
          </p:cNvSpPr>
          <p:nvPr>
            <p:ph sz="quarter" idx="1"/>
          </p:nvPr>
        </p:nvSpPr>
        <p:spPr>
          <a:xfrm>
            <a:off x="714532" y="1822554"/>
            <a:ext cx="7772400" cy="4572000"/>
          </a:xfrm>
        </p:spPr>
        <p:txBody>
          <a:bodyPr/>
          <a:lstStyle/>
          <a:p>
            <a:r>
              <a:rPr lang="en-US" b="1" dirty="0">
                <a:latin typeface="Arial" charset="0"/>
                <a:ea typeface="Arial" charset="0"/>
                <a:cs typeface="Arial" charset="0"/>
              </a:rPr>
              <a:t>You are to bring to next class ( feel free to match your designs</a:t>
            </a:r>
            <a:r>
              <a:rPr lang="en-US" dirty="0">
                <a:latin typeface="Arial" charset="0"/>
                <a:ea typeface="Arial" charset="0"/>
                <a:cs typeface="Arial" charset="0"/>
              </a:rPr>
              <a:t>)</a:t>
            </a:r>
          </a:p>
          <a:p>
            <a:pPr marL="0" indent="0">
              <a:buNone/>
            </a:pPr>
            <a:r>
              <a:rPr lang="en-US" dirty="0">
                <a:latin typeface="Arial" charset="0"/>
                <a:ea typeface="Arial" charset="0"/>
                <a:cs typeface="Arial" charset="0"/>
              </a:rPr>
              <a:t>1) Folder to keep all documents especially during sharing session.</a:t>
            </a:r>
          </a:p>
          <a:p>
            <a:pPr marL="0" indent="0">
              <a:buNone/>
            </a:pPr>
            <a:r>
              <a:rPr lang="en-US" dirty="0">
                <a:latin typeface="Arial" charset="0"/>
                <a:ea typeface="Arial" charset="0"/>
                <a:cs typeface="Arial" charset="0"/>
              </a:rPr>
              <a:t>2) Diary for you to reflect your leadership learnings and experiences</a:t>
            </a:r>
          </a:p>
          <a:p>
            <a:pPr marL="0" indent="0">
              <a:buNone/>
            </a:pPr>
            <a:endParaRPr lang="en-US" dirty="0">
              <a:latin typeface="Arial" charset="0"/>
              <a:ea typeface="Arial" charset="0"/>
              <a:cs typeface="Arial" charset="0"/>
            </a:endParaRPr>
          </a:p>
        </p:txBody>
      </p:sp>
    </p:spTree>
    <p:extLst>
      <p:ext uri="{BB962C8B-B14F-4D97-AF65-F5344CB8AC3E}">
        <p14:creationId xmlns:p14="http://schemas.microsoft.com/office/powerpoint/2010/main" val="1777055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14400" y="0"/>
            <a:ext cx="7772400" cy="1143000"/>
          </a:xfrm>
        </p:spPr>
        <p:txBody>
          <a:bodyPr>
            <a:normAutofit/>
          </a:bodyPr>
          <a:lstStyle/>
          <a:p>
            <a:r>
              <a:rPr lang="en-US" sz="4400" dirty="0">
                <a:solidFill>
                  <a:schemeClr val="hlink"/>
                </a:solidFill>
              </a:rPr>
              <a:t>What we accomplished</a:t>
            </a:r>
          </a:p>
        </p:txBody>
      </p:sp>
      <p:sp>
        <p:nvSpPr>
          <p:cNvPr id="3" name="Content Placeholder 2"/>
          <p:cNvSpPr>
            <a:spLocks noGrp="1"/>
          </p:cNvSpPr>
          <p:nvPr>
            <p:ph sz="quarter" idx="1"/>
          </p:nvPr>
        </p:nvSpPr>
        <p:spPr>
          <a:xfrm>
            <a:off x="664564" y="1143000"/>
            <a:ext cx="8479436" cy="5235315"/>
          </a:xfrm>
        </p:spPr>
        <p:txBody>
          <a:bodyPr>
            <a:normAutofit lnSpcReduction="10000"/>
          </a:bodyPr>
          <a:lstStyle/>
          <a:p>
            <a:r>
              <a:rPr lang="en-US" sz="2400" b="1">
                <a:latin typeface="Arial" charset="0"/>
                <a:ea typeface="Arial" charset="0"/>
                <a:cs typeface="Arial" charset="0"/>
              </a:rPr>
              <a:t>Leadership Development Session Review</a:t>
            </a:r>
          </a:p>
          <a:p>
            <a:pPr>
              <a:buFont typeface="Wingdings" charset="2"/>
              <a:buChar char="Ø"/>
            </a:pPr>
            <a:r>
              <a:rPr lang="en-US" sz="2400">
                <a:latin typeface="Arial" charset="0"/>
                <a:ea typeface="Arial" charset="0"/>
                <a:cs typeface="Arial" charset="0"/>
              </a:rPr>
              <a:t>Review Course Outline- Highlights</a:t>
            </a:r>
          </a:p>
          <a:p>
            <a:pPr>
              <a:buFont typeface="Wingdings" charset="2"/>
              <a:buChar char="Ø"/>
            </a:pPr>
            <a:r>
              <a:rPr lang="en-US" sz="2400">
                <a:latin typeface="Arial" charset="0"/>
                <a:ea typeface="Arial" charset="0"/>
                <a:cs typeface="Arial" charset="0"/>
              </a:rPr>
              <a:t>Ground Rules for Leadership Development Exercises</a:t>
            </a:r>
          </a:p>
          <a:p>
            <a:pPr>
              <a:buFont typeface="Wingdings" charset="2"/>
              <a:buChar char="Ø"/>
            </a:pPr>
            <a:r>
              <a:rPr lang="en-US" sz="2400">
                <a:latin typeface="Arial" charset="0"/>
                <a:ea typeface="Arial" charset="0"/>
                <a:cs typeface="Arial" charset="0"/>
              </a:rPr>
              <a:t>Midterm Report &amp; Group Project Briefing</a:t>
            </a:r>
          </a:p>
          <a:p>
            <a:pPr marL="0" indent="0">
              <a:buNone/>
            </a:pPr>
            <a:endParaRPr lang="en-US" sz="2400">
              <a:latin typeface="Arial" charset="0"/>
              <a:ea typeface="Arial" charset="0"/>
              <a:cs typeface="Arial" charset="0"/>
            </a:endParaRPr>
          </a:p>
          <a:p>
            <a:r>
              <a:rPr lang="en-US" sz="2400">
                <a:latin typeface="Arial" charset="0"/>
                <a:ea typeface="Arial" charset="0"/>
                <a:cs typeface="Arial" charset="0"/>
              </a:rPr>
              <a:t>Are great leaders made or born?</a:t>
            </a:r>
          </a:p>
          <a:p>
            <a:r>
              <a:rPr lang="en-US" sz="2400">
                <a:latin typeface="Arial" charset="0"/>
                <a:ea typeface="Arial" charset="0"/>
                <a:cs typeface="Arial" charset="0"/>
              </a:rPr>
              <a:t>What is Leadership</a:t>
            </a:r>
          </a:p>
          <a:p>
            <a:r>
              <a:rPr lang="en-US" sz="2400">
                <a:latin typeface="Arial" charset="0"/>
                <a:ea typeface="Arial" charset="0"/>
                <a:cs typeface="Arial" charset="0"/>
              </a:rPr>
              <a:t>Good and Bad Leaders</a:t>
            </a:r>
          </a:p>
          <a:p>
            <a:r>
              <a:rPr lang="en-US" sz="2400">
                <a:latin typeface="Arial" charset="0"/>
                <a:ea typeface="Arial" charset="0"/>
                <a:cs typeface="Arial" charset="0"/>
              </a:rPr>
              <a:t>Leadership Analysis Exercise</a:t>
            </a:r>
          </a:p>
          <a:p>
            <a:r>
              <a:rPr lang="en-US" sz="2400">
                <a:latin typeface="Arial" charset="0"/>
                <a:ea typeface="Arial" charset="0"/>
                <a:cs typeface="Arial" charset="0"/>
              </a:rPr>
              <a:t>Ethical Leadership</a:t>
            </a:r>
          </a:p>
          <a:p>
            <a:r>
              <a:rPr lang="en-US" sz="2400">
                <a:latin typeface="Arial" charset="0"/>
                <a:ea typeface="Arial" charset="0"/>
                <a:cs typeface="Arial" charset="0"/>
              </a:rPr>
              <a:t>Managers vs. Leaders</a:t>
            </a:r>
          </a:p>
          <a:p>
            <a:r>
              <a:rPr lang="en-US" sz="2400">
                <a:latin typeface="Arial" charset="0"/>
                <a:ea typeface="Arial" charset="0"/>
                <a:cs typeface="Arial" charset="0"/>
              </a:rPr>
              <a:t>Managers Network</a:t>
            </a:r>
          </a:p>
          <a:p>
            <a:pPr marL="0" indent="0">
              <a:buNone/>
            </a:pPr>
            <a:endParaRPr lang="en-US">
              <a:latin typeface="Arial" charset="0"/>
              <a:ea typeface="Arial" charset="0"/>
              <a:cs typeface="Arial" charset="0"/>
            </a:endParaRPr>
          </a:p>
          <a:p>
            <a:endParaRPr lang="en-US">
              <a:latin typeface="Arial" charset="0"/>
              <a:ea typeface="Arial" charset="0"/>
              <a:cs typeface="Arial" charset="0"/>
            </a:endParaRPr>
          </a:p>
        </p:txBody>
      </p:sp>
    </p:spTree>
    <p:extLst>
      <p:ext uri="{BB962C8B-B14F-4D97-AF65-F5344CB8AC3E}">
        <p14:creationId xmlns:p14="http://schemas.microsoft.com/office/powerpoint/2010/main" val="217075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410" y="462197"/>
            <a:ext cx="7434283" cy="5198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4588392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3638</TotalTime>
  <Words>1074</Words>
  <Application>Microsoft Office PowerPoint</Application>
  <PresentationFormat>On-screen Show (4:3)</PresentationFormat>
  <Paragraphs>449</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เสมอภาค</vt:lpstr>
      <vt:lpstr>PowerPoint Presentation</vt:lpstr>
      <vt:lpstr>HOPES &amp; FEARS</vt:lpstr>
      <vt:lpstr>What we plan to achieve</vt:lpstr>
      <vt:lpstr>About MK 341 </vt:lpstr>
      <vt:lpstr>Leadership Development Course 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Ground Rules for leaders and followers:</vt:lpstr>
      <vt:lpstr>PowerPoint Presentation</vt:lpstr>
      <vt:lpstr>Exercise 1: Shop to Win…</vt:lpstr>
      <vt:lpstr>Shop to Win: Leaders and Followers…</vt:lpstr>
      <vt:lpstr>Shop to Win:Followers…</vt:lpstr>
      <vt:lpstr>PowerPoint Presentation</vt:lpstr>
      <vt:lpstr>What is Leadership?</vt:lpstr>
      <vt:lpstr>Definition of Leadership</vt:lpstr>
      <vt:lpstr>Definition of Leadership</vt:lpstr>
      <vt:lpstr>Global Leaders who Changed the World</vt:lpstr>
      <vt:lpstr>++++Leaders</vt:lpstr>
      <vt:lpstr>- - - Leaders</vt:lpstr>
      <vt:lpstr>Exercise 2:What is Leadership? Handouts</vt:lpstr>
      <vt:lpstr>Ethical Leadership </vt:lpstr>
      <vt:lpstr>Manager  vs. Leaders</vt:lpstr>
      <vt:lpstr>Managers vs. Leaders</vt:lpstr>
      <vt:lpstr>Boss  vs. Leaders</vt:lpstr>
      <vt:lpstr>New Roles of Leaders</vt:lpstr>
      <vt:lpstr>Functions of Leaders</vt:lpstr>
      <vt:lpstr>A Manager's Network of Contacts</vt:lpstr>
      <vt:lpstr>A Manager's Network of Contacts</vt:lpstr>
      <vt:lpstr>Individual Assignment:due next class Inspirational Leader</vt:lpstr>
      <vt:lpstr>Individual Assignment:due next class </vt:lpstr>
      <vt:lpstr>What we accomplished</vt:lpstr>
      <vt:lpstr>PowerPoint Presentation</vt:lpstr>
    </vt:vector>
  </TitlesOfParts>
  <Company>USERORGANIZATION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lecturer</cp:lastModifiedBy>
  <cp:revision>751</cp:revision>
  <dcterms:created xsi:type="dcterms:W3CDTF">2005-10-01T08:42:00Z</dcterms:created>
  <dcterms:modified xsi:type="dcterms:W3CDTF">2018-06-19T09:36:46Z</dcterms:modified>
</cp:coreProperties>
</file>