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chart12.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3.xml" ContentType="application/vnd.openxmlformats-officedocument.drawingml.chart+xml"/>
  <Override PartName="/ppt/charts/chart14.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5.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6.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7.xml" ContentType="application/vnd.openxmlformats-officedocument.drawingml.chart+xml"/>
  <Override PartName="/ppt/charts/chart18.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9.xml" ContentType="application/vnd.openxmlformats-officedocument.drawingml.chart+xml"/>
  <Override PartName="/ppt/charts/style16.xml" ContentType="application/vnd.ms-office.chartstyle+xml"/>
  <Override PartName="/ppt/charts/colors16.xml" ContentType="application/vnd.ms-office.chartcolorstyle+xml"/>
  <Override PartName="/ppt/notesSlides/notesSlide1.xml" ContentType="application/vnd.openxmlformats-officedocument.presentationml.notesSlide+xml"/>
  <Override PartName="/ppt/charts/chart20.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21.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22.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23.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24.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25.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6.xml" ContentType="application/vnd.openxmlformats-officedocument.drawingml.chart+xml"/>
  <Override PartName="/ppt/charts/style23.xml" ContentType="application/vnd.ms-office.chartstyle+xml"/>
  <Override PartName="/ppt/charts/colors23.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27.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28.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29.xml" ContentType="application/vnd.openxmlformats-officedocument.drawingml.chart+xml"/>
  <Override PartName="/ppt/charts/style26.xml" ContentType="application/vnd.ms-office.chartstyle+xml"/>
  <Override PartName="/ppt/charts/colors26.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41" r:id="rId1"/>
  </p:sldMasterIdLst>
  <p:notesMasterIdLst>
    <p:notesMasterId r:id="rId68"/>
  </p:notesMasterIdLst>
  <p:handoutMasterIdLst>
    <p:handoutMasterId r:id="rId69"/>
  </p:handoutMasterIdLst>
  <p:sldIdLst>
    <p:sldId id="256" r:id="rId2"/>
    <p:sldId id="413" r:id="rId3"/>
    <p:sldId id="410" r:id="rId4"/>
    <p:sldId id="411" r:id="rId5"/>
    <p:sldId id="414" r:id="rId6"/>
    <p:sldId id="490" r:id="rId7"/>
    <p:sldId id="491" r:id="rId8"/>
    <p:sldId id="426" r:id="rId9"/>
    <p:sldId id="415" r:id="rId10"/>
    <p:sldId id="416" r:id="rId11"/>
    <p:sldId id="424" r:id="rId12"/>
    <p:sldId id="417" r:id="rId13"/>
    <p:sldId id="492" r:id="rId14"/>
    <p:sldId id="330" r:id="rId15"/>
    <p:sldId id="430" r:id="rId16"/>
    <p:sldId id="407" r:id="rId17"/>
    <p:sldId id="260" r:id="rId18"/>
    <p:sldId id="462" r:id="rId19"/>
    <p:sldId id="427" r:id="rId20"/>
    <p:sldId id="467" r:id="rId21"/>
    <p:sldId id="494" r:id="rId22"/>
    <p:sldId id="493" r:id="rId23"/>
    <p:sldId id="459" r:id="rId24"/>
    <p:sldId id="386" r:id="rId25"/>
    <p:sldId id="436" r:id="rId26"/>
    <p:sldId id="388" r:id="rId27"/>
    <p:sldId id="458" r:id="rId28"/>
    <p:sldId id="440" r:id="rId29"/>
    <p:sldId id="441" r:id="rId30"/>
    <p:sldId id="618" r:id="rId31"/>
    <p:sldId id="619" r:id="rId32"/>
    <p:sldId id="473" r:id="rId33"/>
    <p:sldId id="628" r:id="rId34"/>
    <p:sldId id="453" r:id="rId35"/>
    <p:sldId id="488" r:id="rId36"/>
    <p:sldId id="489" r:id="rId37"/>
    <p:sldId id="282" r:id="rId38"/>
    <p:sldId id="272" r:id="rId39"/>
    <p:sldId id="283" r:id="rId40"/>
    <p:sldId id="469" r:id="rId41"/>
    <p:sldId id="623" r:id="rId42"/>
    <p:sldId id="625" r:id="rId43"/>
    <p:sldId id="626" r:id="rId44"/>
    <p:sldId id="629" r:id="rId45"/>
    <p:sldId id="281" r:id="rId46"/>
    <p:sldId id="278" r:id="rId47"/>
    <p:sldId id="277" r:id="rId48"/>
    <p:sldId id="279" r:id="rId49"/>
    <p:sldId id="271" r:id="rId50"/>
    <p:sldId id="479" r:id="rId51"/>
    <p:sldId id="481" r:id="rId52"/>
    <p:sldId id="482" r:id="rId53"/>
    <p:sldId id="622" r:id="rId54"/>
    <p:sldId id="483" r:id="rId55"/>
    <p:sldId id="484" r:id="rId56"/>
    <p:sldId id="632" r:id="rId57"/>
    <p:sldId id="471" r:id="rId58"/>
    <p:sldId id="274" r:id="rId59"/>
    <p:sldId id="474" r:id="rId60"/>
    <p:sldId id="631" r:id="rId61"/>
    <p:sldId id="630" r:id="rId62"/>
    <p:sldId id="621" r:id="rId63"/>
    <p:sldId id="476" r:id="rId64"/>
    <p:sldId id="475" r:id="rId65"/>
    <p:sldId id="478" r:id="rId66"/>
    <p:sldId id="477" r:id="rId67"/>
  </p:sldIdLst>
  <p:sldSz cx="9144000" cy="6858000" type="screen4x3"/>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D2ED"/>
    <a:srgbClr val="DAF5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9" d="100"/>
          <a:sy n="59" d="100"/>
        </p:scale>
        <p:origin x="1500" y="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C:\Users\lenovo\Desktop\Chapter%2010%20China\Chapter%2010.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1" Type="http://schemas.openxmlformats.org/officeDocument/2006/relationships/oleObject" Target="file:///E:\Regional%20macro%20data.xlsx" TargetMode="Externa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11.xml"/><Relationship Id="rId1" Type="http://schemas.microsoft.com/office/2011/relationships/chartStyle" Target="style11.xml"/></Relationships>
</file>

<file path=ppt/charts/_rels/chart13.xml.rels><?xml version="1.0" encoding="UTF-8" standalone="yes"?>
<Relationships xmlns="http://schemas.openxmlformats.org/package/2006/relationships"><Relationship Id="rId1" Type="http://schemas.openxmlformats.org/officeDocument/2006/relationships/oleObject" Target="file:///K:\Fiscal%20stance.xlsx" TargetMode="External"/></Relationships>
</file>

<file path=ppt/charts/_rels/chart14.xml.rels><?xml version="1.0" encoding="UTF-8" standalone="yes"?>
<Relationships xmlns="http://schemas.openxmlformats.org/package/2006/relationships"><Relationship Id="rId3" Type="http://schemas.openxmlformats.org/officeDocument/2006/relationships/oleObject" Target="file:///E:\A%20trade%20Disputes\Figurs%20in%20paper.xlsx" TargetMode="External"/><Relationship Id="rId2" Type="http://schemas.microsoft.com/office/2011/relationships/chartColorStyle" Target="colors12.xml"/><Relationship Id="rId1" Type="http://schemas.microsoft.com/office/2011/relationships/chartStyle" Target="style12.xml"/></Relationships>
</file>

<file path=ppt/charts/_rels/chart15.xml.rels><?xml version="1.0" encoding="UTF-8" standalone="yes"?>
<Relationships xmlns="http://schemas.openxmlformats.org/package/2006/relationships"><Relationship Id="rId3" Type="http://schemas.openxmlformats.org/officeDocument/2006/relationships/oleObject" Target="file:///E:\A%20trade%20Disputes\All%20figures%20in%20paper.xlsx" TargetMode="External"/><Relationship Id="rId2" Type="http://schemas.microsoft.com/office/2011/relationships/chartColorStyle" Target="colors13.xml"/><Relationship Id="rId1" Type="http://schemas.microsoft.com/office/2011/relationships/chartStyle" Target="style13.xml"/></Relationships>
</file>

<file path=ppt/charts/_rels/chart16.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14.xml"/><Relationship Id="rId1" Type="http://schemas.microsoft.com/office/2011/relationships/chartStyle" Target="style14.xml"/></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15.xml"/><Relationship Id="rId1" Type="http://schemas.microsoft.com/office/2011/relationships/chartStyle" Target="style15.xml"/></Relationships>
</file>

<file path=ppt/charts/_rels/chart19.xml.rels><?xml version="1.0" encoding="UTF-8" standalone="yes"?>
<Relationships xmlns="http://schemas.openxmlformats.org/package/2006/relationships"><Relationship Id="rId3" Type="http://schemas.openxmlformats.org/officeDocument/2006/relationships/oleObject" Target="file:///E:\A%20trade%20Disputes\All%20figures%20in%20paper.xlsx" TargetMode="External"/><Relationship Id="rId2" Type="http://schemas.microsoft.com/office/2011/relationships/chartColorStyle" Target="colors16.xml"/><Relationship Id="rId1" Type="http://schemas.microsoft.com/office/2011/relationships/chartStyle" Target="style16.xml"/></Relationships>
</file>

<file path=ppt/charts/_rels/chart20.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17.xml"/><Relationship Id="rId1" Type="http://schemas.microsoft.com/office/2011/relationships/chartStyle" Target="style17.xml"/></Relationships>
</file>

<file path=ppt/charts/_rels/chart21.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8.xml"/><Relationship Id="rId1" Type="http://schemas.microsoft.com/office/2011/relationships/chartStyle" Target="style18.xml"/></Relationships>
</file>

<file path=ppt/charts/_rels/chart22.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9.xml"/><Relationship Id="rId1" Type="http://schemas.microsoft.com/office/2011/relationships/chartStyle" Target="style19.xml"/></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20.xml"/><Relationship Id="rId1" Type="http://schemas.microsoft.com/office/2011/relationships/chartStyle" Target="style20.xml"/></Relationships>
</file>

<file path=ppt/charts/_rels/chart24.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21.xml"/><Relationship Id="rId1" Type="http://schemas.microsoft.com/office/2011/relationships/chartStyle" Target="style21.xml"/></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22.xml"/><Relationship Id="rId1" Type="http://schemas.microsoft.com/office/2011/relationships/chartStyle" Target="style22.xml"/></Relationships>
</file>

<file path=ppt/charts/_rels/chart26.xml.rels><?xml version="1.0" encoding="UTF-8" standalone="yes"?>
<Relationships xmlns="http://schemas.openxmlformats.org/package/2006/relationships"><Relationship Id="rId3" Type="http://schemas.openxmlformats.org/officeDocument/2006/relationships/oleObject" Target="file:///E:\A%20trade%20Disputes\All%20figures%20in%20paper.xlsx" TargetMode="External"/><Relationship Id="rId2" Type="http://schemas.microsoft.com/office/2011/relationships/chartColorStyle" Target="colors23.xml"/><Relationship Id="rId1" Type="http://schemas.microsoft.com/office/2011/relationships/chartStyle" Target="style23.xml"/></Relationships>
</file>

<file path=ppt/charts/_rels/chart27.xml.rels><?xml version="1.0" encoding="UTF-8" standalone="yes"?>
<Relationships xmlns="http://schemas.openxmlformats.org/package/2006/relationships"><Relationship Id="rId3" Type="http://schemas.openxmlformats.org/officeDocument/2006/relationships/oleObject" Target="file:///E:\A%20trade%20Disputes\All%20figures%20in%20paper.xlsx" TargetMode="External"/><Relationship Id="rId2" Type="http://schemas.microsoft.com/office/2011/relationships/chartColorStyle" Target="colors24.xml"/><Relationship Id="rId1" Type="http://schemas.microsoft.com/office/2011/relationships/chartStyle" Target="style24.xml"/></Relationships>
</file>

<file path=ppt/charts/_rels/chart28.xml.rels><?xml version="1.0" encoding="UTF-8" standalone="yes"?>
<Relationships xmlns="http://schemas.openxmlformats.org/package/2006/relationships"><Relationship Id="rId3" Type="http://schemas.openxmlformats.org/officeDocument/2006/relationships/oleObject" Target="file:///E:\A%20trade%20Disputes\All%20figures%20in%20paper.xlsx" TargetMode="External"/><Relationship Id="rId2" Type="http://schemas.microsoft.com/office/2011/relationships/chartColorStyle" Target="colors25.xml"/><Relationship Id="rId1" Type="http://schemas.microsoft.com/office/2011/relationships/chartStyle" Target="style25.xml"/></Relationships>
</file>

<file path=ppt/charts/_rels/chart29.xml.rels><?xml version="1.0" encoding="UTF-8" standalone="yes"?>
<Relationships xmlns="http://schemas.openxmlformats.org/package/2006/relationships"><Relationship Id="rId3" Type="http://schemas.openxmlformats.org/officeDocument/2006/relationships/oleObject" Target="file:///E:\A%20trade%20Disputes\Copy%20of%20All%20figures%20in%20paper.xlsx" TargetMode="External"/><Relationship Id="rId2" Type="http://schemas.microsoft.com/office/2011/relationships/chartColorStyle" Target="colors26.xml"/><Relationship Id="rId1" Type="http://schemas.microsoft.com/office/2011/relationships/chartStyle" Target="style2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r>
              <a:rPr lang="en-US" sz="2000" b="1" dirty="0"/>
              <a:t> </a:t>
            </a:r>
          </a:p>
          <a:p>
            <a:pPr>
              <a:defRPr sz="2000" b="1"/>
            </a:pPr>
            <a:r>
              <a:rPr lang="en-US" sz="2000" b="1" dirty="0">
                <a:solidFill>
                  <a:srgbClr val="FF0000"/>
                </a:solidFill>
              </a:rPr>
              <a:t>Figure 10.1 China rising: Index of Real GDP</a:t>
            </a:r>
          </a:p>
        </c:rich>
      </c:tx>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'Real GDP CUJ'!$M$3</c:f>
              <c:strCache>
                <c:ptCount val="1"/>
                <c:pt idx="0">
                  <c:v>Japan</c:v>
                </c:pt>
              </c:strCache>
            </c:strRef>
          </c:tx>
          <c:spPr>
            <a:ln w="76200" cap="rnd">
              <a:solidFill>
                <a:srgbClr val="FFFF00"/>
              </a:solidFill>
              <a:prstDash val="sysDot"/>
              <a:round/>
            </a:ln>
            <a:effectLst/>
          </c:spPr>
          <c:marker>
            <c:symbol val="none"/>
          </c:marker>
          <c:cat>
            <c:numRef>
              <c:f>'Real GDP CUJ'!$L$4:$L$30</c:f>
              <c:numCache>
                <c:formatCode>General</c:formatCode>
                <c:ptCount val="27"/>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numCache>
            </c:numRef>
          </c:cat>
          <c:val>
            <c:numRef>
              <c:f>'Real GDP CUJ'!$M$4:$M$30</c:f>
              <c:numCache>
                <c:formatCode>General</c:formatCode>
                <c:ptCount val="27"/>
                <c:pt idx="0">
                  <c:v>100</c:v>
                </c:pt>
                <c:pt idx="1">
                  <c:v>103.3</c:v>
                </c:pt>
                <c:pt idx="2">
                  <c:v>104.2</c:v>
                </c:pt>
                <c:pt idx="3">
                  <c:v>104.3</c:v>
                </c:pt>
                <c:pt idx="4">
                  <c:v>105.2</c:v>
                </c:pt>
                <c:pt idx="5">
                  <c:v>107.3</c:v>
                </c:pt>
                <c:pt idx="6">
                  <c:v>110.1</c:v>
                </c:pt>
                <c:pt idx="7">
                  <c:v>111.9</c:v>
                </c:pt>
                <c:pt idx="8">
                  <c:v>109.6</c:v>
                </c:pt>
                <c:pt idx="9">
                  <c:v>109.4</c:v>
                </c:pt>
                <c:pt idx="10">
                  <c:v>111.9</c:v>
                </c:pt>
                <c:pt idx="11">
                  <c:v>112.3</c:v>
                </c:pt>
                <c:pt idx="12">
                  <c:v>112.6</c:v>
                </c:pt>
                <c:pt idx="13">
                  <c:v>114.5</c:v>
                </c:pt>
                <c:pt idx="14">
                  <c:v>117.2</c:v>
                </c:pt>
                <c:pt idx="15">
                  <c:v>118.7</c:v>
                </c:pt>
                <c:pt idx="16">
                  <c:v>120.7</c:v>
                </c:pt>
                <c:pt idx="17">
                  <c:v>123.4</c:v>
                </c:pt>
                <c:pt idx="18">
                  <c:v>122.1</c:v>
                </c:pt>
                <c:pt idx="19">
                  <c:v>115.3</c:v>
                </c:pt>
                <c:pt idx="20">
                  <c:v>120.8</c:v>
                </c:pt>
                <c:pt idx="21">
                  <c:v>120.2</c:v>
                </c:pt>
                <c:pt idx="22">
                  <c:v>122.3</c:v>
                </c:pt>
                <c:pt idx="23">
                  <c:v>124.3</c:v>
                </c:pt>
                <c:pt idx="24">
                  <c:v>124.1</c:v>
                </c:pt>
                <c:pt idx="25">
                  <c:v>125.9615</c:v>
                </c:pt>
                <c:pt idx="26">
                  <c:v>127.8509225</c:v>
                </c:pt>
              </c:numCache>
            </c:numRef>
          </c:val>
          <c:smooth val="0"/>
          <c:extLst>
            <c:ext xmlns:c16="http://schemas.microsoft.com/office/drawing/2014/chart" uri="{C3380CC4-5D6E-409C-BE32-E72D297353CC}">
              <c16:uniqueId val="{00000000-0D7C-45A9-8F78-E0EDC4D23CC4}"/>
            </c:ext>
          </c:extLst>
        </c:ser>
        <c:ser>
          <c:idx val="1"/>
          <c:order val="1"/>
          <c:tx>
            <c:strRef>
              <c:f>'Real GDP CUJ'!$N$3</c:f>
              <c:strCache>
                <c:ptCount val="1"/>
                <c:pt idx="0">
                  <c:v>China</c:v>
                </c:pt>
              </c:strCache>
            </c:strRef>
          </c:tx>
          <c:spPr>
            <a:ln w="28575" cap="rnd" cmpd="dbl">
              <a:solidFill>
                <a:srgbClr val="FF0000"/>
              </a:solidFill>
              <a:round/>
            </a:ln>
            <a:effectLst/>
          </c:spPr>
          <c:marker>
            <c:symbol val="none"/>
          </c:marker>
          <c:cat>
            <c:numRef>
              <c:f>'Real GDP CUJ'!$L$4:$L$30</c:f>
              <c:numCache>
                <c:formatCode>General</c:formatCode>
                <c:ptCount val="27"/>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numCache>
            </c:numRef>
          </c:cat>
          <c:val>
            <c:numRef>
              <c:f>'Real GDP CUJ'!$N$4:$N$30</c:f>
              <c:numCache>
                <c:formatCode>General</c:formatCode>
                <c:ptCount val="27"/>
                <c:pt idx="0">
                  <c:v>100</c:v>
                </c:pt>
                <c:pt idx="1">
                  <c:v>106.6</c:v>
                </c:pt>
                <c:pt idx="2">
                  <c:v>115.9</c:v>
                </c:pt>
                <c:pt idx="3">
                  <c:v>126.4</c:v>
                </c:pt>
                <c:pt idx="4">
                  <c:v>136.6</c:v>
                </c:pt>
                <c:pt idx="5">
                  <c:v>153.19999999999999</c:v>
                </c:pt>
                <c:pt idx="6">
                  <c:v>158.30000000000001</c:v>
                </c:pt>
                <c:pt idx="7">
                  <c:v>169</c:v>
                </c:pt>
                <c:pt idx="8">
                  <c:v>168.8</c:v>
                </c:pt>
                <c:pt idx="9">
                  <c:v>178.8</c:v>
                </c:pt>
                <c:pt idx="10">
                  <c:v>189.8</c:v>
                </c:pt>
                <c:pt idx="11">
                  <c:v>204</c:v>
                </c:pt>
                <c:pt idx="12">
                  <c:v>226.8</c:v>
                </c:pt>
                <c:pt idx="13">
                  <c:v>245.7</c:v>
                </c:pt>
                <c:pt idx="14">
                  <c:v>273.2</c:v>
                </c:pt>
                <c:pt idx="15">
                  <c:v>303.3</c:v>
                </c:pt>
                <c:pt idx="16">
                  <c:v>339.4</c:v>
                </c:pt>
                <c:pt idx="17">
                  <c:v>376.4</c:v>
                </c:pt>
                <c:pt idx="18">
                  <c:v>386.8</c:v>
                </c:pt>
                <c:pt idx="19">
                  <c:v>421.6</c:v>
                </c:pt>
                <c:pt idx="20">
                  <c:v>460.2</c:v>
                </c:pt>
                <c:pt idx="21">
                  <c:v>499.3</c:v>
                </c:pt>
                <c:pt idx="22">
                  <c:v>538.4</c:v>
                </c:pt>
                <c:pt idx="23">
                  <c:v>577.20000000000005</c:v>
                </c:pt>
                <c:pt idx="24">
                  <c:v>619.9</c:v>
                </c:pt>
                <c:pt idx="25">
                  <c:v>660.19349999999997</c:v>
                </c:pt>
                <c:pt idx="26">
                  <c:v>703.10607749999997</c:v>
                </c:pt>
              </c:numCache>
            </c:numRef>
          </c:val>
          <c:smooth val="0"/>
          <c:extLst>
            <c:ext xmlns:c16="http://schemas.microsoft.com/office/drawing/2014/chart" uri="{C3380CC4-5D6E-409C-BE32-E72D297353CC}">
              <c16:uniqueId val="{00000001-0D7C-45A9-8F78-E0EDC4D23CC4}"/>
            </c:ext>
          </c:extLst>
        </c:ser>
        <c:ser>
          <c:idx val="2"/>
          <c:order val="2"/>
          <c:tx>
            <c:strRef>
              <c:f>'Real GDP CUJ'!$O$3</c:f>
              <c:strCache>
                <c:ptCount val="1"/>
                <c:pt idx="0">
                  <c:v>USA</c:v>
                </c:pt>
              </c:strCache>
            </c:strRef>
          </c:tx>
          <c:spPr>
            <a:ln w="28575" cap="rnd">
              <a:solidFill>
                <a:srgbClr val="00B050"/>
              </a:solidFill>
              <a:round/>
            </a:ln>
            <a:effectLst/>
          </c:spPr>
          <c:marker>
            <c:symbol val="none"/>
          </c:marker>
          <c:cat>
            <c:numRef>
              <c:f>'Real GDP CUJ'!$L$4:$L$30</c:f>
              <c:numCache>
                <c:formatCode>General</c:formatCode>
                <c:ptCount val="27"/>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numCache>
            </c:numRef>
          </c:cat>
          <c:val>
            <c:numRef>
              <c:f>'Real GDP CUJ'!$O$4:$O$30</c:f>
              <c:numCache>
                <c:formatCode>General</c:formatCode>
                <c:ptCount val="27"/>
                <c:pt idx="0">
                  <c:v>100</c:v>
                </c:pt>
                <c:pt idx="1">
                  <c:v>99.9</c:v>
                </c:pt>
                <c:pt idx="2">
                  <c:v>103.5</c:v>
                </c:pt>
                <c:pt idx="3">
                  <c:v>106.3</c:v>
                </c:pt>
                <c:pt idx="4">
                  <c:v>110.6</c:v>
                </c:pt>
                <c:pt idx="5">
                  <c:v>113.6</c:v>
                </c:pt>
                <c:pt idx="6">
                  <c:v>117.9</c:v>
                </c:pt>
                <c:pt idx="7">
                  <c:v>123.2</c:v>
                </c:pt>
                <c:pt idx="8">
                  <c:v>128.69999999999999</c:v>
                </c:pt>
                <c:pt idx="9">
                  <c:v>134.69999999999999</c:v>
                </c:pt>
                <c:pt idx="10">
                  <c:v>140.30000000000001</c:v>
                </c:pt>
                <c:pt idx="11">
                  <c:v>141.6</c:v>
                </c:pt>
                <c:pt idx="12">
                  <c:v>144.19999999999999</c:v>
                </c:pt>
                <c:pt idx="13">
                  <c:v>148.19999999999999</c:v>
                </c:pt>
                <c:pt idx="14">
                  <c:v>153.80000000000001</c:v>
                </c:pt>
                <c:pt idx="15">
                  <c:v>159</c:v>
                </c:pt>
                <c:pt idx="16">
                  <c:v>163.19999999999999</c:v>
                </c:pt>
                <c:pt idx="17">
                  <c:v>166.1</c:v>
                </c:pt>
                <c:pt idx="18">
                  <c:v>165.6</c:v>
                </c:pt>
                <c:pt idx="19">
                  <c:v>161</c:v>
                </c:pt>
                <c:pt idx="20">
                  <c:v>165.1</c:v>
                </c:pt>
                <c:pt idx="21">
                  <c:v>167.7</c:v>
                </c:pt>
                <c:pt idx="22">
                  <c:v>171.5</c:v>
                </c:pt>
                <c:pt idx="23">
                  <c:v>174.3</c:v>
                </c:pt>
                <c:pt idx="24">
                  <c:v>178.8</c:v>
                </c:pt>
                <c:pt idx="25">
                  <c:v>183.9</c:v>
                </c:pt>
                <c:pt idx="26">
                  <c:v>186.7</c:v>
                </c:pt>
              </c:numCache>
            </c:numRef>
          </c:val>
          <c:smooth val="0"/>
          <c:extLst>
            <c:ext xmlns:c16="http://schemas.microsoft.com/office/drawing/2014/chart" uri="{C3380CC4-5D6E-409C-BE32-E72D297353CC}">
              <c16:uniqueId val="{00000002-0D7C-45A9-8F78-E0EDC4D23CC4}"/>
            </c:ext>
          </c:extLst>
        </c:ser>
        <c:dLbls>
          <c:showLegendKey val="0"/>
          <c:showVal val="0"/>
          <c:showCatName val="0"/>
          <c:showSerName val="0"/>
          <c:showPercent val="0"/>
          <c:showBubbleSize val="0"/>
        </c:dLbls>
        <c:smooth val="0"/>
        <c:axId val="354275408"/>
        <c:axId val="354279344"/>
      </c:lineChart>
      <c:catAx>
        <c:axId val="3542754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354279344"/>
        <c:crosses val="autoZero"/>
        <c:auto val="1"/>
        <c:lblAlgn val="ctr"/>
        <c:lblOffset val="100"/>
        <c:noMultiLvlLbl val="0"/>
      </c:catAx>
      <c:valAx>
        <c:axId val="3542793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r>
                  <a:rPr lang="en-US" sz="1600" b="1"/>
                  <a:t>1990=100</a:t>
                </a:r>
              </a:p>
            </c:rich>
          </c:tx>
          <c:layout>
            <c:manualLayout>
              <c:xMode val="edge"/>
              <c:yMode val="edge"/>
              <c:x val="7.0835054941230328E-3"/>
              <c:y val="0.39669705825446588"/>
            </c:manualLayout>
          </c:layout>
          <c:overlay val="0"/>
          <c:spPr>
            <a:noFill/>
            <a:ln>
              <a:noFill/>
            </a:ln>
            <a:effectLst/>
          </c:spPr>
          <c:txPr>
            <a:bodyPr rot="-54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3542754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US" sz="1800" b="1" dirty="0"/>
              <a:t>Figure 10.2:</a:t>
            </a:r>
            <a:r>
              <a:rPr lang="en-US" sz="1800" b="1" baseline="0" dirty="0"/>
              <a:t>   Total  real imports of  China, Japan, and USA</a:t>
            </a:r>
            <a:endParaRPr lang="en-US" sz="1800" b="1" dirty="0"/>
          </a:p>
        </c:rich>
      </c:tx>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'[Chapter 10.xlsx]JCU imports'!$O$4</c:f>
              <c:strCache>
                <c:ptCount val="1"/>
                <c:pt idx="0">
                  <c:v>USA</c:v>
                </c:pt>
              </c:strCache>
            </c:strRef>
          </c:tx>
          <c:spPr>
            <a:ln w="28575" cap="rnd">
              <a:solidFill>
                <a:srgbClr val="92D050"/>
              </a:solidFill>
              <a:round/>
            </a:ln>
            <a:effectLst/>
          </c:spPr>
          <c:marker>
            <c:symbol val="none"/>
          </c:marker>
          <c:cat>
            <c:numRef>
              <c:f>'[Chapter 10.xlsx]JCU imports'!$N$5:$N$21</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'[Chapter 10.xlsx]JCU imports'!$O$5:$O$21</c:f>
              <c:numCache>
                <c:formatCode>General</c:formatCode>
                <c:ptCount val="17"/>
                <c:pt idx="0">
                  <c:v>100</c:v>
                </c:pt>
                <c:pt idx="1">
                  <c:v>97.166225089275429</c:v>
                </c:pt>
                <c:pt idx="2">
                  <c:v>100.72572284299044</c:v>
                </c:pt>
                <c:pt idx="3">
                  <c:v>105.22405252851055</c:v>
                </c:pt>
                <c:pt idx="4">
                  <c:v>117.22727796336827</c:v>
                </c:pt>
                <c:pt idx="5">
                  <c:v>124.65153784126251</c:v>
                </c:pt>
                <c:pt idx="6">
                  <c:v>132.53081442230157</c:v>
                </c:pt>
                <c:pt idx="7">
                  <c:v>135.87144338209882</c:v>
                </c:pt>
                <c:pt idx="8">
                  <c:v>132.3925814998272</c:v>
                </c:pt>
                <c:pt idx="9">
                  <c:v>114.22647160465385</c:v>
                </c:pt>
                <c:pt idx="10">
                  <c:v>128.75244787466883</c:v>
                </c:pt>
                <c:pt idx="11">
                  <c:v>135.79656721575856</c:v>
                </c:pt>
                <c:pt idx="12">
                  <c:v>138.82041239488535</c:v>
                </c:pt>
                <c:pt idx="13">
                  <c:v>140.32945513189725</c:v>
                </c:pt>
                <c:pt idx="14">
                  <c:v>146.64785162999655</c:v>
                </c:pt>
                <c:pt idx="15">
                  <c:v>153.92235917521023</c:v>
                </c:pt>
                <c:pt idx="16">
                  <c:v>155.87489920516072</c:v>
                </c:pt>
              </c:numCache>
            </c:numRef>
          </c:val>
          <c:smooth val="0"/>
          <c:extLst>
            <c:ext xmlns:c16="http://schemas.microsoft.com/office/drawing/2014/chart" uri="{C3380CC4-5D6E-409C-BE32-E72D297353CC}">
              <c16:uniqueId val="{00000000-1E2F-4CA6-A428-F5F0539AAAF3}"/>
            </c:ext>
          </c:extLst>
        </c:ser>
        <c:ser>
          <c:idx val="1"/>
          <c:order val="1"/>
          <c:tx>
            <c:strRef>
              <c:f>'[Chapter 10.xlsx]JCU imports'!$P$4</c:f>
              <c:strCache>
                <c:ptCount val="1"/>
                <c:pt idx="0">
                  <c:v>Japan</c:v>
                </c:pt>
              </c:strCache>
            </c:strRef>
          </c:tx>
          <c:spPr>
            <a:ln w="57150" cap="rnd">
              <a:solidFill>
                <a:srgbClr val="FFFF00"/>
              </a:solidFill>
              <a:prstDash val="sysDot"/>
              <a:round/>
            </a:ln>
            <a:effectLst/>
          </c:spPr>
          <c:marker>
            <c:symbol val="none"/>
          </c:marker>
          <c:cat>
            <c:numRef>
              <c:f>'[Chapter 10.xlsx]JCU imports'!$N$5:$N$21</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'[Chapter 10.xlsx]JCU imports'!$P$5:$P$21</c:f>
              <c:numCache>
                <c:formatCode>General</c:formatCode>
                <c:ptCount val="17"/>
                <c:pt idx="0">
                  <c:v>100</c:v>
                </c:pt>
                <c:pt idx="1">
                  <c:v>91.873877952859544</c:v>
                </c:pt>
                <c:pt idx="2">
                  <c:v>88.6515954786436</c:v>
                </c:pt>
                <c:pt idx="3">
                  <c:v>100.72811317079335</c:v>
                </c:pt>
                <c:pt idx="4">
                  <c:v>119.74566054026734</c:v>
                </c:pt>
                <c:pt idx="5">
                  <c:v>136.01396208336186</c:v>
                </c:pt>
                <c:pt idx="6">
                  <c:v>152.43046598189983</c:v>
                </c:pt>
                <c:pt idx="7">
                  <c:v>163.49404821446433</c:v>
                </c:pt>
                <c:pt idx="8">
                  <c:v>201.08348293961873</c:v>
                </c:pt>
                <c:pt idx="9">
                  <c:v>144.8810959077197</c:v>
                </c:pt>
                <c:pt idx="10">
                  <c:v>182.22361445275686</c:v>
                </c:pt>
                <c:pt idx="11">
                  <c:v>224.65923987722633</c:v>
                </c:pt>
                <c:pt idx="12">
                  <c:v>233.20891004143348</c:v>
                </c:pt>
                <c:pt idx="13">
                  <c:v>219.12889656370592</c:v>
                </c:pt>
                <c:pt idx="14">
                  <c:v>213.45508915832644</c:v>
                </c:pt>
                <c:pt idx="15">
                  <c:v>170.51010039854063</c:v>
                </c:pt>
                <c:pt idx="16">
                  <c:v>159.79609672375398</c:v>
                </c:pt>
              </c:numCache>
            </c:numRef>
          </c:val>
          <c:smooth val="0"/>
          <c:extLst>
            <c:ext xmlns:c16="http://schemas.microsoft.com/office/drawing/2014/chart" uri="{C3380CC4-5D6E-409C-BE32-E72D297353CC}">
              <c16:uniqueId val="{00000001-1E2F-4CA6-A428-F5F0539AAAF3}"/>
            </c:ext>
          </c:extLst>
        </c:ser>
        <c:ser>
          <c:idx val="2"/>
          <c:order val="2"/>
          <c:tx>
            <c:strRef>
              <c:f>'[Chapter 10.xlsx]JCU imports'!$Q$4</c:f>
              <c:strCache>
                <c:ptCount val="1"/>
                <c:pt idx="0">
                  <c:v>China</c:v>
                </c:pt>
              </c:strCache>
            </c:strRef>
          </c:tx>
          <c:spPr>
            <a:ln w="28575" cap="rnd" cmpd="dbl">
              <a:solidFill>
                <a:srgbClr val="FF0000"/>
              </a:solidFill>
              <a:round/>
            </a:ln>
            <a:effectLst/>
          </c:spPr>
          <c:marker>
            <c:symbol val="none"/>
          </c:marker>
          <c:cat>
            <c:numRef>
              <c:f>'[Chapter 10.xlsx]JCU imports'!$N$5:$N$21</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'[Chapter 10.xlsx]JCU imports'!$Q$5:$Q$21</c:f>
              <c:numCache>
                <c:formatCode>General</c:formatCode>
                <c:ptCount val="17"/>
                <c:pt idx="0">
                  <c:v>100</c:v>
                </c:pt>
                <c:pt idx="1">
                  <c:v>108.19924120589621</c:v>
                </c:pt>
                <c:pt idx="2">
                  <c:v>131.13188268012473</c:v>
                </c:pt>
                <c:pt idx="3">
                  <c:v>183.37228002523389</c:v>
                </c:pt>
                <c:pt idx="4">
                  <c:v>249.33094618248376</c:v>
                </c:pt>
                <c:pt idx="5">
                  <c:v>293.18995619607807</c:v>
                </c:pt>
                <c:pt idx="6">
                  <c:v>351.61354811767529</c:v>
                </c:pt>
                <c:pt idx="7">
                  <c:v>424.76476494264614</c:v>
                </c:pt>
                <c:pt idx="8">
                  <c:v>503.15423778510313</c:v>
                </c:pt>
                <c:pt idx="9">
                  <c:v>446.88885532266517</c:v>
                </c:pt>
                <c:pt idx="10">
                  <c:v>620.29374394697334</c:v>
                </c:pt>
                <c:pt idx="11">
                  <c:v>774.55818458066415</c:v>
                </c:pt>
                <c:pt idx="12">
                  <c:v>807.84250135498951</c:v>
                </c:pt>
                <c:pt idx="13">
                  <c:v>866.29985694865252</c:v>
                </c:pt>
                <c:pt idx="14">
                  <c:v>870.40747421077413</c:v>
                </c:pt>
                <c:pt idx="15">
                  <c:v>746.1616035967196</c:v>
                </c:pt>
                <c:pt idx="16">
                  <c:v>705.22492825219683</c:v>
                </c:pt>
              </c:numCache>
            </c:numRef>
          </c:val>
          <c:smooth val="0"/>
          <c:extLst>
            <c:ext xmlns:c16="http://schemas.microsoft.com/office/drawing/2014/chart" uri="{C3380CC4-5D6E-409C-BE32-E72D297353CC}">
              <c16:uniqueId val="{00000002-1E2F-4CA6-A428-F5F0539AAAF3}"/>
            </c:ext>
          </c:extLst>
        </c:ser>
        <c:dLbls>
          <c:showLegendKey val="0"/>
          <c:showVal val="0"/>
          <c:showCatName val="0"/>
          <c:showSerName val="0"/>
          <c:showPercent val="0"/>
          <c:showBubbleSize val="0"/>
        </c:dLbls>
        <c:smooth val="0"/>
        <c:axId val="480289328"/>
        <c:axId val="480283096"/>
      </c:lineChart>
      <c:catAx>
        <c:axId val="4802893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80283096"/>
        <c:crosses val="autoZero"/>
        <c:auto val="1"/>
        <c:lblAlgn val="ctr"/>
        <c:lblOffset val="100"/>
        <c:noMultiLvlLbl val="0"/>
      </c:catAx>
      <c:valAx>
        <c:axId val="48028309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r>
                  <a:rPr lang="en-US" sz="1400" b="1"/>
                  <a:t>Index 2000=100</a:t>
                </a:r>
              </a:p>
            </c:rich>
          </c:tx>
          <c:layout>
            <c:manualLayout>
              <c:xMode val="edge"/>
              <c:yMode val="edge"/>
              <c:x val="1.8654444377975098E-2"/>
              <c:y val="0.37353077807142615"/>
            </c:manualLayout>
          </c:layout>
          <c:overlay val="0"/>
          <c:spPr>
            <a:noFill/>
            <a:ln>
              <a:noFill/>
            </a:ln>
            <a:effectLst/>
          </c:spPr>
          <c:txPr>
            <a:bodyPr rot="-54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802893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rgbClr val="FF0000"/>
                </a:solidFill>
                <a:latin typeface="+mn-lt"/>
                <a:ea typeface="+mn-ea"/>
                <a:cs typeface="+mn-cs"/>
              </a:defRPr>
            </a:pPr>
            <a:r>
              <a:rPr lang="en-US" sz="2400" b="0" dirty="0">
                <a:solidFill>
                  <a:srgbClr val="FFFF00"/>
                </a:solidFill>
              </a:rPr>
              <a:t>Figure 10.3 China's influence</a:t>
            </a:r>
            <a:r>
              <a:rPr lang="en-US" sz="2400" b="0" baseline="0" dirty="0">
                <a:solidFill>
                  <a:srgbClr val="FFFF00"/>
                </a:solidFill>
              </a:rPr>
              <a:t> on Thailand's exports</a:t>
            </a:r>
            <a:endParaRPr lang="en-US" sz="2400" b="0" dirty="0">
              <a:solidFill>
                <a:srgbClr val="FFFF00"/>
              </a:solidFill>
            </a:endParaRPr>
          </a:p>
        </c:rich>
      </c:tx>
      <c:layout>
        <c:manualLayout>
          <c:xMode val="edge"/>
          <c:yMode val="edge"/>
          <c:x val="0.21441902630126705"/>
          <c:y val="0"/>
        </c:manualLayout>
      </c:layout>
      <c:overlay val="0"/>
      <c:spPr>
        <a:noFill/>
        <a:ln>
          <a:noFill/>
        </a:ln>
        <a:effectLst/>
      </c:spPr>
      <c:txPr>
        <a:bodyPr rot="0" spcFirstLastPara="1" vertOverflow="ellipsis" vert="horz" wrap="square" anchor="ctr" anchorCtr="1"/>
        <a:lstStyle/>
        <a:p>
          <a:pPr>
            <a:defRPr sz="2400" b="0" i="0" u="none" strike="noStrike" kern="1200" spc="0" baseline="0">
              <a:solidFill>
                <a:srgbClr val="FF0000"/>
              </a:solidFill>
              <a:latin typeface="+mn-lt"/>
              <a:ea typeface="+mn-ea"/>
              <a:cs typeface="+mn-cs"/>
            </a:defRPr>
          </a:pPr>
          <a:endParaRPr lang="en-US"/>
        </a:p>
      </c:txPr>
    </c:title>
    <c:autoTitleDeleted val="0"/>
    <c:plotArea>
      <c:layout/>
      <c:lineChart>
        <c:grouping val="standard"/>
        <c:varyColors val="0"/>
        <c:ser>
          <c:idx val="1"/>
          <c:order val="0"/>
          <c:tx>
            <c:strRef>
              <c:f>'China influence'!$C$3</c:f>
              <c:strCache>
                <c:ptCount val="1"/>
                <c:pt idx="0">
                  <c:v>China's total  Imports</c:v>
                </c:pt>
              </c:strCache>
            </c:strRef>
          </c:tx>
          <c:spPr>
            <a:ln w="76200" cap="rnd" cmpd="dbl">
              <a:solidFill>
                <a:srgbClr val="FF0000"/>
              </a:solidFill>
              <a:round/>
            </a:ln>
            <a:effectLst/>
          </c:spPr>
          <c:marker>
            <c:symbol val="square"/>
            <c:size val="5"/>
            <c:spPr>
              <a:solidFill>
                <a:schemeClr val="accent2"/>
              </a:solidFill>
              <a:ln w="76200">
                <a:solidFill>
                  <a:srgbClr val="FF0000"/>
                </a:solidFill>
              </a:ln>
              <a:effectLst/>
            </c:spPr>
          </c:marker>
          <c:cat>
            <c:numRef>
              <c:f>'China influence'!$D$1:$S$1</c:f>
              <c:numCache>
                <c:formatCode>General</c:formatCode>
                <c:ptCount val="16"/>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numCache>
            </c:numRef>
          </c:cat>
          <c:val>
            <c:numRef>
              <c:f>'China influence'!$D$3:$S$3</c:f>
              <c:numCache>
                <c:formatCode>#,##0.0</c:formatCode>
                <c:ptCount val="16"/>
                <c:pt idx="0">
                  <c:v>35.84511674783792</c:v>
                </c:pt>
                <c:pt idx="1">
                  <c:v>8.1992412058962127</c:v>
                </c:pt>
                <c:pt idx="2">
                  <c:v>21.194826524327649</c:v>
                </c:pt>
                <c:pt idx="3">
                  <c:v>39.838059423383122</c:v>
                </c:pt>
                <c:pt idx="4">
                  <c:v>35.969812966372714</c:v>
                </c:pt>
                <c:pt idx="5">
                  <c:v>17.590680453077077</c:v>
                </c:pt>
                <c:pt idx="6">
                  <c:v>19.926873580391337</c:v>
                </c:pt>
                <c:pt idx="7">
                  <c:v>20.804436352517676</c:v>
                </c:pt>
                <c:pt idx="8">
                  <c:v>18.454796469062451</c:v>
                </c:pt>
                <c:pt idx="9">
                  <c:v>-11.18253176404107</c:v>
                </c:pt>
                <c:pt idx="10">
                  <c:v>38.802689080642594</c:v>
                </c:pt>
                <c:pt idx="11">
                  <c:v>24.869548410811106</c:v>
                </c:pt>
                <c:pt idx="12">
                  <c:v>4.2972248451159656</c:v>
                </c:pt>
                <c:pt idx="13">
                  <c:v>7.2362575993796696</c:v>
                </c:pt>
                <c:pt idx="14">
                  <c:v>0.47411435508930566</c:v>
                </c:pt>
                <c:pt idx="15">
                  <c:v>-14.152702434085674</c:v>
                </c:pt>
              </c:numCache>
            </c:numRef>
          </c:val>
          <c:smooth val="0"/>
          <c:extLst>
            <c:ext xmlns:c16="http://schemas.microsoft.com/office/drawing/2014/chart" uri="{C3380CC4-5D6E-409C-BE32-E72D297353CC}">
              <c16:uniqueId val="{00000000-CD05-4750-A10D-2CFED1B89E85}"/>
            </c:ext>
          </c:extLst>
        </c:ser>
        <c:ser>
          <c:idx val="3"/>
          <c:order val="1"/>
          <c:tx>
            <c:strRef>
              <c:f>'China influence'!$C$5</c:f>
              <c:strCache>
                <c:ptCount val="1"/>
                <c:pt idx="0">
                  <c:v>Thailand's Total  Exports</c:v>
                </c:pt>
              </c:strCache>
            </c:strRef>
          </c:tx>
          <c:spPr>
            <a:ln w="28575" cap="rnd">
              <a:solidFill>
                <a:srgbClr val="FFFF00"/>
              </a:solidFill>
              <a:round/>
            </a:ln>
            <a:effectLst/>
          </c:spPr>
          <c:marker>
            <c:symbol val="none"/>
          </c:marker>
          <c:cat>
            <c:numRef>
              <c:f>'China influence'!$D$1:$S$1</c:f>
              <c:numCache>
                <c:formatCode>General</c:formatCode>
                <c:ptCount val="16"/>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numCache>
            </c:numRef>
          </c:cat>
          <c:val>
            <c:numRef>
              <c:f>'China influence'!$D$5:$S$5</c:f>
              <c:numCache>
                <c:formatCode>0.0\ ;\ \-0.0</c:formatCode>
                <c:ptCount val="16"/>
                <c:pt idx="0" formatCode="0.0">
                  <c:v>15.831945801991935</c:v>
                </c:pt>
                <c:pt idx="1">
                  <c:v>-2.0422760213193669E-2</c:v>
                </c:pt>
                <c:pt idx="2" formatCode="0.0">
                  <c:v>5.8872838868426527</c:v>
                </c:pt>
                <c:pt idx="3" formatCode="0.0">
                  <c:v>9.133856377414844</c:v>
                </c:pt>
                <c:pt idx="4" formatCode="0.0">
                  <c:v>14.631024265974048</c:v>
                </c:pt>
                <c:pt idx="5" formatCode="0.0">
                  <c:v>7.7597641284646386</c:v>
                </c:pt>
                <c:pt idx="6" formatCode="0.0">
                  <c:v>10.787654606795982</c:v>
                </c:pt>
                <c:pt idx="7" formatCode="0.0">
                  <c:v>8.8937497990744276</c:v>
                </c:pt>
                <c:pt idx="8" formatCode="0.0">
                  <c:v>6.2636069003074795</c:v>
                </c:pt>
                <c:pt idx="9" formatCode="0.0">
                  <c:v>-12.544867118911242</c:v>
                </c:pt>
                <c:pt idx="10" formatCode="0.0">
                  <c:v>14.134321855703163</c:v>
                </c:pt>
                <c:pt idx="11" formatCode="0.0">
                  <c:v>9.1810588484001414</c:v>
                </c:pt>
                <c:pt idx="12" formatCode="0.0">
                  <c:v>5.0305026784967879</c:v>
                </c:pt>
                <c:pt idx="13" formatCode="0.0">
                  <c:v>2.6681148886144967</c:v>
                </c:pt>
                <c:pt idx="14" formatCode="0.0">
                  <c:v>0.20996959444390484</c:v>
                </c:pt>
                <c:pt idx="15" formatCode="0.0">
                  <c:v>0.2</c:v>
                </c:pt>
              </c:numCache>
            </c:numRef>
          </c:val>
          <c:smooth val="0"/>
          <c:extLst>
            <c:ext xmlns:c16="http://schemas.microsoft.com/office/drawing/2014/chart" uri="{C3380CC4-5D6E-409C-BE32-E72D297353CC}">
              <c16:uniqueId val="{00000001-CD05-4750-A10D-2CFED1B89E85}"/>
            </c:ext>
          </c:extLst>
        </c:ser>
        <c:dLbls>
          <c:showLegendKey val="0"/>
          <c:showVal val="0"/>
          <c:showCatName val="0"/>
          <c:showSerName val="0"/>
          <c:showPercent val="0"/>
          <c:showBubbleSize val="0"/>
        </c:dLbls>
        <c:marker val="1"/>
        <c:smooth val="0"/>
        <c:axId val="390342296"/>
        <c:axId val="390305176"/>
      </c:lineChart>
      <c:catAx>
        <c:axId val="3903422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chemeClr val="tx1">
                    <a:lumMod val="65000"/>
                    <a:lumOff val="35000"/>
                  </a:schemeClr>
                </a:solidFill>
                <a:latin typeface="+mn-lt"/>
                <a:ea typeface="+mn-ea"/>
                <a:cs typeface="+mn-cs"/>
              </a:defRPr>
            </a:pPr>
            <a:endParaRPr lang="en-US"/>
          </a:p>
        </c:txPr>
        <c:crossAx val="390305176"/>
        <c:crosses val="autoZero"/>
        <c:auto val="1"/>
        <c:lblAlgn val="ctr"/>
        <c:lblOffset val="100"/>
        <c:noMultiLvlLbl val="0"/>
      </c:catAx>
      <c:valAx>
        <c:axId val="39030517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r>
                  <a:rPr lang="en-US" sz="1400" b="1"/>
                  <a:t>perentage change</a:t>
                </a:r>
              </a:p>
            </c:rich>
          </c:tx>
          <c:overlay val="0"/>
          <c:spPr>
            <a:noFill/>
            <a:ln>
              <a:noFill/>
            </a:ln>
            <a:effectLst/>
          </c:spPr>
          <c:txPr>
            <a:bodyPr rot="-54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title>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03422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r>
              <a:rPr lang="en-US" sz="2800" dirty="0">
                <a:solidFill>
                  <a:srgbClr val="FFFF00"/>
                </a:solidFill>
              </a:rPr>
              <a:t>Figure 10.4   Impacts</a:t>
            </a:r>
            <a:r>
              <a:rPr lang="en-US" sz="2800" baseline="0" dirty="0">
                <a:solidFill>
                  <a:srgbClr val="FFFF00"/>
                </a:solidFill>
              </a:rPr>
              <a:t> on </a:t>
            </a:r>
            <a:r>
              <a:rPr lang="en-US" sz="2800" dirty="0">
                <a:solidFill>
                  <a:srgbClr val="FFFF00"/>
                </a:solidFill>
              </a:rPr>
              <a:t>Thailand's export growth</a:t>
            </a:r>
          </a:p>
          <a:p>
            <a:pPr>
              <a:defRPr sz="1800"/>
            </a:pPr>
            <a:r>
              <a:rPr lang="en-US" sz="1800" dirty="0"/>
              <a:t> </a:t>
            </a:r>
            <a:r>
              <a:rPr lang="en-US" sz="1800" b="1" i="1" dirty="0">
                <a:solidFill>
                  <a:schemeClr val="tx1">
                    <a:lumMod val="95000"/>
                    <a:lumOff val="5000"/>
                  </a:schemeClr>
                </a:solidFill>
              </a:rPr>
              <a:t>FMOLS</a:t>
            </a:r>
            <a:r>
              <a:rPr lang="en-US" sz="1800" b="1" i="1" baseline="0" dirty="0">
                <a:solidFill>
                  <a:schemeClr val="tx1">
                    <a:lumMod val="95000"/>
                    <a:lumOff val="5000"/>
                  </a:schemeClr>
                </a:solidFill>
              </a:rPr>
              <a:t> </a:t>
            </a:r>
            <a:r>
              <a:rPr lang="en-US" sz="1800" b="1" i="1" dirty="0">
                <a:solidFill>
                  <a:schemeClr val="tx1">
                    <a:lumMod val="95000"/>
                    <a:lumOff val="5000"/>
                  </a:schemeClr>
                </a:solidFill>
              </a:rPr>
              <a:t>Estimated</a:t>
            </a:r>
            <a:r>
              <a:rPr lang="en-US" sz="1800" b="1" i="1" baseline="0" dirty="0">
                <a:solidFill>
                  <a:schemeClr val="tx1">
                    <a:lumMod val="95000"/>
                    <a:lumOff val="5000"/>
                  </a:schemeClr>
                </a:solidFill>
              </a:rPr>
              <a:t> elasticities</a:t>
            </a:r>
          </a:p>
          <a:p>
            <a:pPr>
              <a:defRPr sz="1800"/>
            </a:pPr>
            <a:r>
              <a:rPr lang="en-US" sz="1800" baseline="0" dirty="0"/>
              <a:t>Annual data: 2003-2016 </a:t>
            </a:r>
            <a:endParaRPr lang="en-US" sz="1800" dirty="0"/>
          </a:p>
        </c:rich>
      </c:tx>
      <c:layout>
        <c:manualLayout>
          <c:xMode val="edge"/>
          <c:yMode val="edge"/>
          <c:x val="0.17897610976157804"/>
          <c:y val="0"/>
        </c:manualLayout>
      </c:layout>
      <c:overlay val="0"/>
      <c:spPr>
        <a:noFill/>
        <a:ln>
          <a:noFill/>
        </a:ln>
        <a:effectLst/>
      </c:spPr>
      <c:txPr>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'impact of china'!$K$20</c:f>
              <c:strCache>
                <c:ptCount val="1"/>
                <c:pt idx="0">
                  <c:v>Thailand's export growth</c:v>
                </c:pt>
              </c:strCache>
            </c:strRef>
          </c:tx>
          <c:spPr>
            <a:solidFill>
              <a:schemeClr val="tx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'impact of china'!$J$21:$J$23</c:f>
              <c:strCache>
                <c:ptCount val="3"/>
                <c:pt idx="0">
                  <c:v>China import growth</c:v>
                </c:pt>
                <c:pt idx="1">
                  <c:v>China Business Cycle</c:v>
                </c:pt>
                <c:pt idx="2">
                  <c:v>ASEAN-4 Growth</c:v>
                </c:pt>
              </c:strCache>
            </c:strRef>
          </c:cat>
          <c:val>
            <c:numRef>
              <c:f>'impact of china'!$K$21:$K$23</c:f>
              <c:numCache>
                <c:formatCode>General</c:formatCode>
                <c:ptCount val="3"/>
                <c:pt idx="0">
                  <c:v>0.53</c:v>
                </c:pt>
                <c:pt idx="1">
                  <c:v>1.88</c:v>
                </c:pt>
                <c:pt idx="2">
                  <c:v>2.09</c:v>
                </c:pt>
              </c:numCache>
            </c:numRef>
          </c:val>
          <c:extLst>
            <c:ext xmlns:c16="http://schemas.microsoft.com/office/drawing/2014/chart" uri="{C3380CC4-5D6E-409C-BE32-E72D297353CC}">
              <c16:uniqueId val="{00000000-16A9-49BC-B2E5-ED179127BE9F}"/>
            </c:ext>
          </c:extLst>
        </c:ser>
        <c:dLbls>
          <c:showLegendKey val="0"/>
          <c:showVal val="0"/>
          <c:showCatName val="0"/>
          <c:showSerName val="0"/>
          <c:showPercent val="0"/>
          <c:showBubbleSize val="0"/>
        </c:dLbls>
        <c:gapWidth val="219"/>
        <c:overlap val="-27"/>
        <c:axId val="362195464"/>
        <c:axId val="362196776"/>
      </c:barChart>
      <c:catAx>
        <c:axId val="3621954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crossAx val="362196776"/>
        <c:crosses val="autoZero"/>
        <c:auto val="1"/>
        <c:lblAlgn val="ctr"/>
        <c:lblOffset val="100"/>
        <c:noMultiLvlLbl val="0"/>
      </c:catAx>
      <c:valAx>
        <c:axId val="3621967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621954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6"/>
    </mc:Choice>
    <mc:Fallback>
      <c:style val="6"/>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800" dirty="0"/>
              <a:t> </a:t>
            </a:r>
            <a:r>
              <a:rPr lang="en-US" sz="2800" dirty="0">
                <a:solidFill>
                  <a:srgbClr val="FFFF00"/>
                </a:solidFill>
              </a:rPr>
              <a:t>Figure 10.8 Thailand's  Consumer</a:t>
            </a:r>
            <a:r>
              <a:rPr lang="en-US" sz="2800" baseline="0" dirty="0">
                <a:solidFill>
                  <a:srgbClr val="FFFF00"/>
                </a:solidFill>
              </a:rPr>
              <a:t> </a:t>
            </a:r>
            <a:r>
              <a:rPr lang="en-US" sz="2800" dirty="0">
                <a:solidFill>
                  <a:srgbClr val="FFFF00"/>
                </a:solidFill>
              </a:rPr>
              <a:t>Price Elasticities</a:t>
            </a:r>
          </a:p>
          <a:p>
            <a:pPr>
              <a:defRPr sz="2000"/>
            </a:pPr>
            <a:r>
              <a:rPr lang="en-US" sz="2000" dirty="0"/>
              <a:t>Source:</a:t>
            </a:r>
            <a:r>
              <a:rPr lang="en-US" sz="2000" baseline="0" dirty="0"/>
              <a:t>  Estimated coefficients</a:t>
            </a:r>
          </a:p>
          <a:p>
            <a:pPr>
              <a:defRPr sz="2000"/>
            </a:pPr>
            <a:r>
              <a:rPr lang="en-US" sz="2000" baseline="0" dirty="0"/>
              <a:t> (Jan 1994 -May 2017)</a:t>
            </a:r>
            <a:endParaRPr lang="en-US" sz="2000" dirty="0"/>
          </a:p>
        </c:rich>
      </c:tx>
      <c:layout>
        <c:manualLayout>
          <c:xMode val="edge"/>
          <c:yMode val="edge"/>
          <c:x val="0.13364636535712024"/>
          <c:y val="1.430021288925855E-2"/>
        </c:manualLayout>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'PPP '!$C$15</c:f>
              <c:strCache>
                <c:ptCount val="1"/>
                <c:pt idx="0">
                  <c:v>Thailand Price Elasticity</c:v>
                </c:pt>
              </c:strCache>
            </c:strRef>
          </c:tx>
          <c:spPr>
            <a:solidFill>
              <a:schemeClr val="tx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1"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'PPP '!$B$16:$B$18</c:f>
              <c:strCache>
                <c:ptCount val="3"/>
                <c:pt idx="0">
                  <c:v>USA Price level</c:v>
                </c:pt>
                <c:pt idx="1">
                  <c:v>China Price level</c:v>
                </c:pt>
                <c:pt idx="2">
                  <c:v>NEER</c:v>
                </c:pt>
              </c:strCache>
            </c:strRef>
          </c:cat>
          <c:val>
            <c:numRef>
              <c:f>'PPP '!$C$16:$C$18</c:f>
              <c:numCache>
                <c:formatCode>General</c:formatCode>
                <c:ptCount val="3"/>
                <c:pt idx="0">
                  <c:v>0.83499999999999996</c:v>
                </c:pt>
                <c:pt idx="1">
                  <c:v>0.38</c:v>
                </c:pt>
                <c:pt idx="2">
                  <c:v>-0.19</c:v>
                </c:pt>
              </c:numCache>
            </c:numRef>
          </c:val>
          <c:extLst>
            <c:ext xmlns:c16="http://schemas.microsoft.com/office/drawing/2014/chart" uri="{C3380CC4-5D6E-409C-BE32-E72D297353CC}">
              <c16:uniqueId val="{00000000-3E5E-418F-8DDD-43D3DA94D23B}"/>
            </c:ext>
          </c:extLst>
        </c:ser>
        <c:dLbls>
          <c:showLegendKey val="0"/>
          <c:showVal val="0"/>
          <c:showCatName val="0"/>
          <c:showSerName val="0"/>
          <c:showPercent val="0"/>
          <c:showBubbleSize val="0"/>
        </c:dLbls>
        <c:gapWidth val="89"/>
        <c:overlap val="-43"/>
        <c:axId val="390203200"/>
        <c:axId val="390203528"/>
      </c:barChart>
      <c:catAx>
        <c:axId val="3902032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rgbClr val="7030A0"/>
                </a:solidFill>
                <a:latin typeface="+mn-lt"/>
                <a:ea typeface="+mn-ea"/>
                <a:cs typeface="+mn-cs"/>
              </a:defRPr>
            </a:pPr>
            <a:endParaRPr lang="en-US"/>
          </a:p>
        </c:txPr>
        <c:crossAx val="390203528"/>
        <c:crosses val="autoZero"/>
        <c:auto val="1"/>
        <c:lblAlgn val="ctr"/>
        <c:lblOffset val="100"/>
        <c:noMultiLvlLbl val="0"/>
      </c:catAx>
      <c:valAx>
        <c:axId val="3902035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02032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a:defRPr sz="2400" b="1" i="0" u="none" strike="noStrike" kern="1200" spc="0" baseline="0">
                <a:solidFill>
                  <a:schemeClr val="tx1">
                    <a:lumMod val="65000"/>
                    <a:lumOff val="35000"/>
                  </a:schemeClr>
                </a:solidFill>
                <a:latin typeface="+mn-lt"/>
                <a:ea typeface="+mn-ea"/>
                <a:cs typeface="+mn-cs"/>
              </a:defRPr>
            </a:pPr>
            <a:r>
              <a:rPr lang="en-US" sz="2800" b="1" dirty="0"/>
              <a:t>China's influence on Thailand's</a:t>
            </a:r>
            <a:r>
              <a:rPr lang="en-US" sz="2800" b="1" baseline="0" dirty="0"/>
              <a:t> exports: 2016</a:t>
            </a:r>
          </a:p>
          <a:p>
            <a:pPr algn="l">
              <a:defRPr sz="2400" b="1"/>
            </a:pPr>
            <a:r>
              <a:rPr lang="en-US" sz="1800" b="1" i="1" baseline="0" dirty="0">
                <a:solidFill>
                  <a:srgbClr val="FF0000"/>
                </a:solidFill>
              </a:rPr>
              <a:t>Share of Thailand’s exports in  China’s total  Imports</a:t>
            </a:r>
          </a:p>
          <a:p>
            <a:pPr algn="l">
              <a:defRPr sz="2400" b="1"/>
            </a:pPr>
            <a:r>
              <a:rPr lang="en-US" sz="1800" b="1" i="1" baseline="0" dirty="0">
                <a:solidFill>
                  <a:srgbClr val="FFFF00"/>
                </a:solidFill>
              </a:rPr>
              <a:t>Share in Thailand’s total exports to Chinese market</a:t>
            </a:r>
            <a:endParaRPr lang="en-US" sz="1800" b="1" i="1" dirty="0">
              <a:solidFill>
                <a:srgbClr val="FFFF00"/>
              </a:solidFill>
            </a:endParaRPr>
          </a:p>
        </c:rich>
      </c:tx>
      <c:layout>
        <c:manualLayout>
          <c:xMode val="edge"/>
          <c:yMode val="edge"/>
          <c:x val="0.18268595156093767"/>
          <c:y val="2.9386323089439725E-2"/>
        </c:manualLayout>
      </c:layout>
      <c:overlay val="0"/>
      <c:spPr>
        <a:noFill/>
        <a:ln>
          <a:solidFill>
            <a:schemeClr val="accent1"/>
          </a:solidFill>
        </a:ln>
        <a:effectLst/>
      </c:spPr>
      <c:txPr>
        <a:bodyPr rot="0" spcFirstLastPara="1" vertOverflow="ellipsis" vert="horz" wrap="square" anchor="ctr" anchorCtr="1"/>
        <a:lstStyle/>
        <a:p>
          <a:pPr algn="l">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498501208199089"/>
          <c:y val="0.23919293844096778"/>
          <c:w val="0.47929836499648187"/>
          <c:h val="0.69984868743814899"/>
        </c:manualLayout>
      </c:layout>
      <c:barChart>
        <c:barDir val="bar"/>
        <c:grouping val="clustered"/>
        <c:varyColors val="0"/>
        <c:ser>
          <c:idx val="0"/>
          <c:order val="0"/>
          <c:tx>
            <c:strRef>
              <c:f>Sheet1!$K$19</c:f>
              <c:strCache>
                <c:ptCount val="1"/>
                <c:pt idx="0">
                  <c:v>Share  of  Thailand's total exports</c:v>
                </c:pt>
              </c:strCache>
            </c:strRef>
          </c:tx>
          <c:spPr>
            <a:solidFill>
              <a:srgbClr val="FFFF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Sheet1!$J$20:$J$28</c:f>
              <c:strCache>
                <c:ptCount val="9"/>
                <c:pt idx="0">
                  <c:v>Vegetables </c:v>
                </c:pt>
                <c:pt idx="1">
                  <c:v>Wood and articles </c:v>
                </c:pt>
                <c:pt idx="2">
                  <c:v>Organic chemicals</c:v>
                </c:pt>
                <c:pt idx="3">
                  <c:v>Optical, photographic</c:v>
                </c:pt>
                <c:pt idx="4">
                  <c:v>Rubber and articles </c:v>
                </c:pt>
                <c:pt idx="5">
                  <c:v>Plastics and articles </c:v>
                </c:pt>
                <c:pt idx="6">
                  <c:v>All products</c:v>
                </c:pt>
                <c:pt idx="7">
                  <c:v>Electrical machinery and equipment</c:v>
                </c:pt>
                <c:pt idx="8">
                  <c:v>Machinery, mechanical appliances</c:v>
                </c:pt>
              </c:strCache>
            </c:strRef>
          </c:cat>
          <c:val>
            <c:numRef>
              <c:f>Sheet1!$K$20:$K$28</c:f>
              <c:numCache>
                <c:formatCode>General</c:formatCode>
                <c:ptCount val="9"/>
                <c:pt idx="0">
                  <c:v>81</c:v>
                </c:pt>
                <c:pt idx="1">
                  <c:v>56</c:v>
                </c:pt>
                <c:pt idx="2">
                  <c:v>32</c:v>
                </c:pt>
                <c:pt idx="3">
                  <c:v>31</c:v>
                </c:pt>
                <c:pt idx="4">
                  <c:v>30</c:v>
                </c:pt>
                <c:pt idx="5">
                  <c:v>23</c:v>
                </c:pt>
                <c:pt idx="6">
                  <c:v>11</c:v>
                </c:pt>
                <c:pt idx="7">
                  <c:v>10</c:v>
                </c:pt>
                <c:pt idx="8">
                  <c:v>8</c:v>
                </c:pt>
              </c:numCache>
            </c:numRef>
          </c:val>
          <c:extLst>
            <c:ext xmlns:c16="http://schemas.microsoft.com/office/drawing/2014/chart" uri="{C3380CC4-5D6E-409C-BE32-E72D297353CC}">
              <c16:uniqueId val="{00000000-B044-4337-8B61-7946E8F74A20}"/>
            </c:ext>
          </c:extLst>
        </c:ser>
        <c:ser>
          <c:idx val="1"/>
          <c:order val="1"/>
          <c:tx>
            <c:strRef>
              <c:f>Sheet1!$L$19</c:f>
              <c:strCache>
                <c:ptCount val="1"/>
                <c:pt idx="0">
                  <c:v>Share of China's total imports</c:v>
                </c:pt>
              </c:strCache>
            </c:strRef>
          </c:tx>
          <c:spPr>
            <a:solidFill>
              <a:srgbClr val="FF0000"/>
            </a:solidFill>
            <a:ln>
              <a:solidFill>
                <a:srgbClr val="FFFF00"/>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Sheet1!$J$20:$J$28</c:f>
              <c:strCache>
                <c:ptCount val="9"/>
                <c:pt idx="0">
                  <c:v>Vegetables </c:v>
                </c:pt>
                <c:pt idx="1">
                  <c:v>Wood and articles </c:v>
                </c:pt>
                <c:pt idx="2">
                  <c:v>Organic chemicals</c:v>
                </c:pt>
                <c:pt idx="3">
                  <c:v>Optical, photographic</c:v>
                </c:pt>
                <c:pt idx="4">
                  <c:v>Rubber and articles </c:v>
                </c:pt>
                <c:pt idx="5">
                  <c:v>Plastics and articles </c:v>
                </c:pt>
                <c:pt idx="6">
                  <c:v>All products</c:v>
                </c:pt>
                <c:pt idx="7">
                  <c:v>Electrical machinery and equipment</c:v>
                </c:pt>
                <c:pt idx="8">
                  <c:v>Machinery, mechanical appliances</c:v>
                </c:pt>
              </c:strCache>
            </c:strRef>
          </c:cat>
          <c:val>
            <c:numRef>
              <c:f>Sheet1!$L$20:$L$28</c:f>
              <c:numCache>
                <c:formatCode>General</c:formatCode>
                <c:ptCount val="9"/>
                <c:pt idx="0">
                  <c:v>3</c:v>
                </c:pt>
                <c:pt idx="1">
                  <c:v>15</c:v>
                </c:pt>
                <c:pt idx="2">
                  <c:v>12</c:v>
                </c:pt>
                <c:pt idx="3">
                  <c:v>17</c:v>
                </c:pt>
                <c:pt idx="4">
                  <c:v>8</c:v>
                </c:pt>
                <c:pt idx="5">
                  <c:v>11</c:v>
                </c:pt>
                <c:pt idx="6">
                  <c:v>10</c:v>
                </c:pt>
                <c:pt idx="7">
                  <c:v>17</c:v>
                </c:pt>
                <c:pt idx="8">
                  <c:v>8</c:v>
                </c:pt>
              </c:numCache>
            </c:numRef>
          </c:val>
          <c:extLst>
            <c:ext xmlns:c16="http://schemas.microsoft.com/office/drawing/2014/chart" uri="{C3380CC4-5D6E-409C-BE32-E72D297353CC}">
              <c16:uniqueId val="{00000001-B044-4337-8B61-7946E8F74A20}"/>
            </c:ext>
          </c:extLst>
        </c:ser>
        <c:dLbls>
          <c:showLegendKey val="0"/>
          <c:showVal val="0"/>
          <c:showCatName val="0"/>
          <c:showSerName val="0"/>
          <c:showPercent val="0"/>
          <c:showBubbleSize val="0"/>
        </c:dLbls>
        <c:gapWidth val="28"/>
        <c:axId val="410909256"/>
        <c:axId val="410904992"/>
      </c:barChart>
      <c:catAx>
        <c:axId val="41090925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crossAx val="410904992"/>
        <c:crosses val="autoZero"/>
        <c:auto val="1"/>
        <c:lblAlgn val="ctr"/>
        <c:lblOffset val="100"/>
        <c:noMultiLvlLbl val="0"/>
      </c:catAx>
      <c:valAx>
        <c:axId val="41090499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1" i="0" u="none" strike="noStrike" kern="1200" baseline="0">
                <a:solidFill>
                  <a:schemeClr val="tx1">
                    <a:lumMod val="65000"/>
                    <a:lumOff val="35000"/>
                  </a:schemeClr>
                </a:solidFill>
                <a:latin typeface="+mn-lt"/>
                <a:ea typeface="+mn-ea"/>
                <a:cs typeface="+mn-cs"/>
              </a:defRPr>
            </a:pPr>
            <a:endParaRPr lang="en-US"/>
          </a:p>
        </c:txPr>
        <c:crossAx val="41090925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sz="2400" dirty="0">
                <a:solidFill>
                  <a:schemeClr val="bg1"/>
                </a:solidFill>
              </a:rPr>
              <a:t>Thailand's </a:t>
            </a:r>
            <a:r>
              <a:rPr lang="en-US" sz="2400" b="1" i="1" dirty="0">
                <a:solidFill>
                  <a:schemeClr val="bg1"/>
                </a:solidFill>
              </a:rPr>
              <a:t>exports value </a:t>
            </a:r>
            <a:r>
              <a:rPr lang="en-US" sz="2400" dirty="0">
                <a:solidFill>
                  <a:schemeClr val="bg1"/>
                </a:solidFill>
              </a:rPr>
              <a:t>elasticities</a:t>
            </a:r>
          </a:p>
          <a:p>
            <a:pPr>
              <a:defRPr sz="2400"/>
            </a:pPr>
            <a:r>
              <a:rPr lang="en-US" sz="2000" dirty="0">
                <a:solidFill>
                  <a:schemeClr val="bg1"/>
                </a:solidFill>
              </a:rPr>
              <a:t>Source: FMOLS (2003-2016)</a:t>
            </a:r>
          </a:p>
        </c:rich>
      </c:tx>
      <c:layout>
        <c:manualLayout>
          <c:xMode val="edge"/>
          <c:yMode val="edge"/>
          <c:x val="0.24950820432256837"/>
          <c:y val="0"/>
        </c:manualLayout>
      </c:layout>
      <c:overlay val="0"/>
      <c:spPr>
        <a:solidFill>
          <a:schemeClr val="accent6">
            <a:lumMod val="40000"/>
            <a:lumOff val="60000"/>
          </a:schemeClr>
        </a:solid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Sheet2!$C$4</c:f>
              <c:strCache>
                <c:ptCount val="1"/>
                <c:pt idx="0">
                  <c:v>Income ($)</c:v>
                </c:pt>
              </c:strCache>
            </c:strRef>
          </c:tx>
          <c:spPr>
            <a:solidFill>
              <a:schemeClr val="tx2">
                <a:lumMod val="9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1" u="none" strike="noStrike" kern="1200" baseline="0">
                    <a:solidFill>
                      <a:schemeClr val="accent1">
                        <a:lumMod val="20000"/>
                        <a:lumOff val="80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Sheet2!$D$3:$G$3</c:f>
              <c:strCache>
                <c:ptCount val="4"/>
                <c:pt idx="0">
                  <c:v>China</c:v>
                </c:pt>
                <c:pt idx="1">
                  <c:v>USA</c:v>
                </c:pt>
                <c:pt idx="2">
                  <c:v>Japan</c:v>
                </c:pt>
                <c:pt idx="3">
                  <c:v>ASEAN</c:v>
                </c:pt>
              </c:strCache>
            </c:strRef>
          </c:cat>
          <c:val>
            <c:numRef>
              <c:f>Sheet2!$D$4:$G$4</c:f>
              <c:numCache>
                <c:formatCode>0.0</c:formatCode>
                <c:ptCount val="4"/>
                <c:pt idx="0">
                  <c:v>1.73</c:v>
                </c:pt>
                <c:pt idx="1">
                  <c:v>1.29</c:v>
                </c:pt>
                <c:pt idx="2">
                  <c:v>2.11</c:v>
                </c:pt>
                <c:pt idx="3">
                  <c:v>0.6</c:v>
                </c:pt>
              </c:numCache>
            </c:numRef>
          </c:val>
          <c:extLst>
            <c:ext xmlns:c16="http://schemas.microsoft.com/office/drawing/2014/chart" uri="{C3380CC4-5D6E-409C-BE32-E72D297353CC}">
              <c16:uniqueId val="{00000000-3CEF-4B1F-BCA1-AFA28CE888A0}"/>
            </c:ext>
          </c:extLst>
        </c:ser>
        <c:ser>
          <c:idx val="1"/>
          <c:order val="1"/>
          <c:tx>
            <c:strRef>
              <c:f>Sheet2!$C$5</c:f>
              <c:strCache>
                <c:ptCount val="1"/>
                <c:pt idx="0">
                  <c:v>Export Price ($)</c:v>
                </c:pt>
              </c:strCache>
            </c:strRef>
          </c:tx>
          <c:spPr>
            <a:solidFill>
              <a:srgbClr val="FFFF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Sheet2!$D$3:$G$3</c:f>
              <c:strCache>
                <c:ptCount val="4"/>
                <c:pt idx="0">
                  <c:v>China</c:v>
                </c:pt>
                <c:pt idx="1">
                  <c:v>USA</c:v>
                </c:pt>
                <c:pt idx="2">
                  <c:v>Japan</c:v>
                </c:pt>
                <c:pt idx="3">
                  <c:v>ASEAN</c:v>
                </c:pt>
              </c:strCache>
            </c:strRef>
          </c:cat>
          <c:val>
            <c:numRef>
              <c:f>Sheet2!$D$5:$G$5</c:f>
              <c:numCache>
                <c:formatCode>0.0</c:formatCode>
                <c:ptCount val="4"/>
                <c:pt idx="0">
                  <c:v>3.82</c:v>
                </c:pt>
                <c:pt idx="1">
                  <c:v>0.13</c:v>
                </c:pt>
                <c:pt idx="2">
                  <c:v>1.69</c:v>
                </c:pt>
                <c:pt idx="3">
                  <c:v>1.19</c:v>
                </c:pt>
              </c:numCache>
            </c:numRef>
          </c:val>
          <c:extLst>
            <c:ext xmlns:c16="http://schemas.microsoft.com/office/drawing/2014/chart" uri="{C3380CC4-5D6E-409C-BE32-E72D297353CC}">
              <c16:uniqueId val="{00000001-3CEF-4B1F-BCA1-AFA28CE888A0}"/>
            </c:ext>
          </c:extLst>
        </c:ser>
        <c:dLbls>
          <c:showLegendKey val="0"/>
          <c:showVal val="0"/>
          <c:showCatName val="0"/>
          <c:showSerName val="0"/>
          <c:showPercent val="0"/>
          <c:showBubbleSize val="0"/>
        </c:dLbls>
        <c:gapWidth val="71"/>
        <c:overlap val="-27"/>
        <c:axId val="403957464"/>
        <c:axId val="403955168"/>
      </c:barChart>
      <c:catAx>
        <c:axId val="4039574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800" b="1" i="0" u="none" strike="noStrike" kern="1200" baseline="0">
                <a:solidFill>
                  <a:schemeClr val="tx1">
                    <a:lumMod val="65000"/>
                    <a:lumOff val="35000"/>
                  </a:schemeClr>
                </a:solidFill>
                <a:latin typeface="+mn-lt"/>
                <a:ea typeface="+mn-ea"/>
                <a:cs typeface="+mn-cs"/>
              </a:defRPr>
            </a:pPr>
            <a:endParaRPr lang="en-US"/>
          </a:p>
        </c:txPr>
        <c:crossAx val="403955168"/>
        <c:crosses val="autoZero"/>
        <c:auto val="1"/>
        <c:lblAlgn val="ctr"/>
        <c:lblOffset val="100"/>
        <c:noMultiLvlLbl val="0"/>
      </c:catAx>
      <c:valAx>
        <c:axId val="403955168"/>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039574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en-US" sz="2400" b="1" dirty="0">
                <a:solidFill>
                  <a:schemeClr val="bg1"/>
                </a:solidFill>
              </a:rPr>
              <a:t>China's influence on Thailand’s  imports: 2016</a:t>
            </a:r>
          </a:p>
        </c:rich>
      </c:tx>
      <c:layout>
        <c:manualLayout>
          <c:xMode val="edge"/>
          <c:yMode val="edge"/>
          <c:x val="0.120050404493069"/>
          <c:y val="3.8350910834132309E-3"/>
        </c:manualLayout>
      </c:layout>
      <c:overlay val="0"/>
      <c:spPr>
        <a:solidFill>
          <a:schemeClr val="accent6">
            <a:lumMod val="40000"/>
            <a:lumOff val="60000"/>
          </a:schemeClr>
        </a:solid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Sheet4!$E$5</c:f>
              <c:strCache>
                <c:ptCount val="1"/>
                <c:pt idx="0">
                  <c:v>Share in Thailand's imports</c:v>
                </c:pt>
              </c:strCache>
            </c:strRef>
          </c:tx>
          <c:spPr>
            <a:solidFill>
              <a:schemeClr val="tx2">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Sheet4!$D$6:$D$12</c:f>
              <c:strCache>
                <c:ptCount val="7"/>
                <c:pt idx="0">
                  <c:v>Chemical products</c:v>
                </c:pt>
                <c:pt idx="1">
                  <c:v>Aluminum and articles </c:v>
                </c:pt>
                <c:pt idx="2">
                  <c:v>Organic chemicals</c:v>
                </c:pt>
                <c:pt idx="3">
                  <c:v>Plastics </c:v>
                </c:pt>
                <c:pt idx="4">
                  <c:v>All products</c:v>
                </c:pt>
                <c:pt idx="5">
                  <c:v>Optical apparatus</c:v>
                </c:pt>
                <c:pt idx="6">
                  <c:v>Vehicles</c:v>
                </c:pt>
              </c:strCache>
            </c:strRef>
          </c:cat>
          <c:val>
            <c:numRef>
              <c:f>Sheet4!$E$6:$E$12</c:f>
              <c:numCache>
                <c:formatCode>General</c:formatCode>
                <c:ptCount val="7"/>
                <c:pt idx="0">
                  <c:v>27</c:v>
                </c:pt>
                <c:pt idx="1">
                  <c:v>26</c:v>
                </c:pt>
                <c:pt idx="2">
                  <c:v>24</c:v>
                </c:pt>
                <c:pt idx="3">
                  <c:v>23</c:v>
                </c:pt>
                <c:pt idx="4">
                  <c:v>22</c:v>
                </c:pt>
                <c:pt idx="5">
                  <c:v>19</c:v>
                </c:pt>
                <c:pt idx="6">
                  <c:v>13</c:v>
                </c:pt>
              </c:numCache>
            </c:numRef>
          </c:val>
          <c:extLst>
            <c:ext xmlns:c16="http://schemas.microsoft.com/office/drawing/2014/chart" uri="{C3380CC4-5D6E-409C-BE32-E72D297353CC}">
              <c16:uniqueId val="{00000000-40A5-430D-98B2-01A7BDBF4F3C}"/>
            </c:ext>
          </c:extLst>
        </c:ser>
        <c:ser>
          <c:idx val="1"/>
          <c:order val="1"/>
          <c:tx>
            <c:strRef>
              <c:f>Sheet4!$F$5</c:f>
              <c:strCache>
                <c:ptCount val="1"/>
                <c:pt idx="0">
                  <c:v>China’s Share in world exports</c:v>
                </c:pt>
              </c:strCache>
            </c:strRef>
          </c:tx>
          <c:spPr>
            <a:solidFill>
              <a:srgbClr val="FFFF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Sheet4!$D$6:$D$12</c:f>
              <c:strCache>
                <c:ptCount val="7"/>
                <c:pt idx="0">
                  <c:v>Chemical products</c:v>
                </c:pt>
                <c:pt idx="1">
                  <c:v>Aluminum and articles </c:v>
                </c:pt>
                <c:pt idx="2">
                  <c:v>Organic chemicals</c:v>
                </c:pt>
                <c:pt idx="3">
                  <c:v>Plastics </c:v>
                </c:pt>
                <c:pt idx="4">
                  <c:v>All products</c:v>
                </c:pt>
                <c:pt idx="5">
                  <c:v>Optical apparatus</c:v>
                </c:pt>
                <c:pt idx="6">
                  <c:v>Vehicles</c:v>
                </c:pt>
              </c:strCache>
            </c:strRef>
          </c:cat>
          <c:val>
            <c:numRef>
              <c:f>Sheet4!$F$6:$F$12</c:f>
              <c:numCache>
                <c:formatCode>General</c:formatCode>
                <c:ptCount val="7"/>
                <c:pt idx="0">
                  <c:v>8</c:v>
                </c:pt>
                <c:pt idx="1">
                  <c:v>13</c:v>
                </c:pt>
                <c:pt idx="2">
                  <c:v>12</c:v>
                </c:pt>
                <c:pt idx="3">
                  <c:v>11</c:v>
                </c:pt>
                <c:pt idx="4">
                  <c:v>13</c:v>
                </c:pt>
                <c:pt idx="5">
                  <c:v>13</c:v>
                </c:pt>
                <c:pt idx="6">
                  <c:v>4</c:v>
                </c:pt>
              </c:numCache>
            </c:numRef>
          </c:val>
          <c:extLst>
            <c:ext xmlns:c16="http://schemas.microsoft.com/office/drawing/2014/chart" uri="{C3380CC4-5D6E-409C-BE32-E72D297353CC}">
              <c16:uniqueId val="{00000001-40A5-430D-98B2-01A7BDBF4F3C}"/>
            </c:ext>
          </c:extLst>
        </c:ser>
        <c:dLbls>
          <c:showLegendKey val="0"/>
          <c:showVal val="0"/>
          <c:showCatName val="0"/>
          <c:showSerName val="0"/>
          <c:showPercent val="0"/>
          <c:showBubbleSize val="0"/>
        </c:dLbls>
        <c:gapWidth val="48"/>
        <c:overlap val="-10"/>
        <c:axId val="416970240"/>
        <c:axId val="416978112"/>
      </c:barChart>
      <c:catAx>
        <c:axId val="4169702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crossAx val="416978112"/>
        <c:crosses val="autoZero"/>
        <c:auto val="1"/>
        <c:lblAlgn val="ctr"/>
        <c:lblOffset val="100"/>
        <c:noMultiLvlLbl val="0"/>
      </c:catAx>
      <c:valAx>
        <c:axId val="41697811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1" i="0" u="none" strike="noStrike" kern="1200" baseline="0">
                <a:solidFill>
                  <a:schemeClr val="tx1">
                    <a:lumMod val="65000"/>
                    <a:lumOff val="35000"/>
                  </a:schemeClr>
                </a:solidFill>
                <a:latin typeface="+mn-lt"/>
                <a:ea typeface="+mn-ea"/>
                <a:cs typeface="+mn-cs"/>
              </a:defRPr>
            </a:pPr>
            <a:endParaRPr lang="en-US"/>
          </a:p>
        </c:txPr>
        <c:crossAx val="4169702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dirty="0"/>
              <a:t>Thailand's </a:t>
            </a:r>
            <a:r>
              <a:rPr lang="en-US" sz="2000" b="1" i="1" dirty="0"/>
              <a:t>import value elasticities</a:t>
            </a:r>
            <a:r>
              <a:rPr lang="en-US" sz="2000" dirty="0"/>
              <a:t>: 2002-2016</a:t>
            </a:r>
          </a:p>
          <a:p>
            <a:pPr>
              <a:defRPr sz="2000"/>
            </a:pPr>
            <a:r>
              <a:rPr lang="en-US" sz="2000" dirty="0"/>
              <a:t>Source: FMOLS </a:t>
            </a:r>
            <a:r>
              <a:rPr lang="en-US" sz="2000" baseline="0" dirty="0"/>
              <a:t>estimates</a:t>
            </a:r>
            <a:endParaRPr lang="en-US" sz="2000" dirty="0"/>
          </a:p>
        </c:rich>
      </c:tx>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Sheet3!$C$5</c:f>
              <c:strCache>
                <c:ptCount val="1"/>
                <c:pt idx="0">
                  <c:v>Thailand GDP ($)</c:v>
                </c:pt>
              </c:strCache>
            </c:strRef>
          </c:tx>
          <c:spPr>
            <a:solidFill>
              <a:schemeClr val="tx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Sheet3!$D$4:$G$4</c:f>
              <c:strCache>
                <c:ptCount val="4"/>
                <c:pt idx="0">
                  <c:v>China</c:v>
                </c:pt>
                <c:pt idx="1">
                  <c:v>USA</c:v>
                </c:pt>
                <c:pt idx="2">
                  <c:v>Japan</c:v>
                </c:pt>
                <c:pt idx="3">
                  <c:v>ASEAN</c:v>
                </c:pt>
              </c:strCache>
            </c:strRef>
          </c:cat>
          <c:val>
            <c:numRef>
              <c:f>Sheet3!$D$5:$G$5</c:f>
              <c:numCache>
                <c:formatCode>General</c:formatCode>
                <c:ptCount val="4"/>
                <c:pt idx="0">
                  <c:v>3.91</c:v>
                </c:pt>
                <c:pt idx="1">
                  <c:v>1.4</c:v>
                </c:pt>
                <c:pt idx="2">
                  <c:v>0.73</c:v>
                </c:pt>
                <c:pt idx="3">
                  <c:v>1.63</c:v>
                </c:pt>
              </c:numCache>
            </c:numRef>
          </c:val>
          <c:extLst>
            <c:ext xmlns:c16="http://schemas.microsoft.com/office/drawing/2014/chart" uri="{C3380CC4-5D6E-409C-BE32-E72D297353CC}">
              <c16:uniqueId val="{00000000-AD8E-470E-AE4B-A27317683E6B}"/>
            </c:ext>
          </c:extLst>
        </c:ser>
        <c:ser>
          <c:idx val="1"/>
          <c:order val="1"/>
          <c:tx>
            <c:strRef>
              <c:f>Sheet3!$C$6</c:f>
              <c:strCache>
                <c:ptCount val="1"/>
                <c:pt idx="0">
                  <c:v>Import Price ($)</c:v>
                </c:pt>
              </c:strCache>
            </c:strRef>
          </c:tx>
          <c:spPr>
            <a:solidFill>
              <a:srgbClr val="FFFF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1"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Sheet3!$D$4:$G$4</c:f>
              <c:strCache>
                <c:ptCount val="4"/>
                <c:pt idx="0">
                  <c:v>China</c:v>
                </c:pt>
                <c:pt idx="1">
                  <c:v>USA</c:v>
                </c:pt>
                <c:pt idx="2">
                  <c:v>Japan</c:v>
                </c:pt>
                <c:pt idx="3">
                  <c:v>ASEAN</c:v>
                </c:pt>
              </c:strCache>
            </c:strRef>
          </c:cat>
          <c:val>
            <c:numRef>
              <c:f>Sheet3!$D$6:$G$6</c:f>
              <c:numCache>
                <c:formatCode>General</c:formatCode>
                <c:ptCount val="4"/>
                <c:pt idx="0">
                  <c:v>0.65</c:v>
                </c:pt>
                <c:pt idx="1">
                  <c:v>0.1</c:v>
                </c:pt>
                <c:pt idx="2">
                  <c:v>1.32</c:v>
                </c:pt>
                <c:pt idx="3">
                  <c:v>0.85</c:v>
                </c:pt>
              </c:numCache>
            </c:numRef>
          </c:val>
          <c:extLst>
            <c:ext xmlns:c16="http://schemas.microsoft.com/office/drawing/2014/chart" uri="{C3380CC4-5D6E-409C-BE32-E72D297353CC}">
              <c16:uniqueId val="{00000001-AD8E-470E-AE4B-A27317683E6B}"/>
            </c:ext>
          </c:extLst>
        </c:ser>
        <c:dLbls>
          <c:showLegendKey val="0"/>
          <c:showVal val="0"/>
          <c:showCatName val="0"/>
          <c:showSerName val="0"/>
          <c:showPercent val="0"/>
          <c:showBubbleSize val="0"/>
        </c:dLbls>
        <c:gapWidth val="204"/>
        <c:overlap val="-62"/>
        <c:axId val="409344256"/>
        <c:axId val="409344584"/>
      </c:barChart>
      <c:catAx>
        <c:axId val="409344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crossAx val="409344584"/>
        <c:crosses val="autoZero"/>
        <c:auto val="1"/>
        <c:lblAlgn val="ctr"/>
        <c:lblOffset val="100"/>
        <c:noMultiLvlLbl val="0"/>
      </c:catAx>
      <c:valAx>
        <c:axId val="4093445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4093442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en-US" sz="2400" b="1"/>
              <a:t>Figure 10.7  External influences</a:t>
            </a:r>
            <a:r>
              <a:rPr lang="en-US" sz="2400" b="1" baseline="0"/>
              <a:t> on Thailand's inflation</a:t>
            </a:r>
          </a:p>
          <a:p>
            <a:pPr>
              <a:defRPr sz="2400" b="1"/>
            </a:pPr>
            <a:r>
              <a:rPr lang="en-US" sz="2400" b="1" baseline="0"/>
              <a:t>Source: Federal Reserve Bank</a:t>
            </a:r>
            <a:endParaRPr lang="en-US" sz="2400" b="1"/>
          </a:p>
        </c:rich>
      </c:tx>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'[Chapter 10.xlsx]Fig inflation influences'!$C$4</c:f>
              <c:strCache>
                <c:ptCount val="1"/>
                <c:pt idx="0">
                  <c:v>Thailand Inflation</c:v>
                </c:pt>
              </c:strCache>
            </c:strRef>
          </c:tx>
          <c:spPr>
            <a:ln w="57150" cap="rnd">
              <a:solidFill>
                <a:schemeClr val="accent1"/>
              </a:solidFill>
              <a:round/>
            </a:ln>
            <a:effectLst/>
          </c:spPr>
          <c:marker>
            <c:symbol val="none"/>
          </c:marker>
          <c:cat>
            <c:numRef>
              <c:f>'[Chapter 10.xlsx]Fig inflation influences'!$D$3:$S$3</c:f>
              <c:numCache>
                <c:formatCode>General</c:formatCode>
                <c:ptCount val="16"/>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numCache>
            </c:numRef>
          </c:cat>
          <c:val>
            <c:numRef>
              <c:f>'[Chapter 10.xlsx]Fig inflation influences'!$D$4:$S$4</c:f>
              <c:numCache>
                <c:formatCode>General</c:formatCode>
                <c:ptCount val="16"/>
                <c:pt idx="0">
                  <c:v>1.6</c:v>
                </c:pt>
                <c:pt idx="1">
                  <c:v>1.6</c:v>
                </c:pt>
                <c:pt idx="2">
                  <c:v>0.7</c:v>
                </c:pt>
                <c:pt idx="3">
                  <c:v>1.8</c:v>
                </c:pt>
                <c:pt idx="4">
                  <c:v>2.7</c:v>
                </c:pt>
                <c:pt idx="5">
                  <c:v>4.5</c:v>
                </c:pt>
                <c:pt idx="6">
                  <c:v>4.7</c:v>
                </c:pt>
                <c:pt idx="7">
                  <c:v>2.2999999999999998</c:v>
                </c:pt>
                <c:pt idx="8">
                  <c:v>5.5</c:v>
                </c:pt>
                <c:pt idx="9">
                  <c:v>-0.9</c:v>
                </c:pt>
                <c:pt idx="10">
                  <c:v>3.3</c:v>
                </c:pt>
                <c:pt idx="11">
                  <c:v>3.8</c:v>
                </c:pt>
                <c:pt idx="12">
                  <c:v>3</c:v>
                </c:pt>
                <c:pt idx="13">
                  <c:v>2.2000000000000002</c:v>
                </c:pt>
                <c:pt idx="14">
                  <c:v>1.9</c:v>
                </c:pt>
                <c:pt idx="15">
                  <c:v>-0.9</c:v>
                </c:pt>
              </c:numCache>
            </c:numRef>
          </c:val>
          <c:smooth val="0"/>
          <c:extLst>
            <c:ext xmlns:c16="http://schemas.microsoft.com/office/drawing/2014/chart" uri="{C3380CC4-5D6E-409C-BE32-E72D297353CC}">
              <c16:uniqueId val="{00000000-91E2-4336-BC1E-6D30C712DD2A}"/>
            </c:ext>
          </c:extLst>
        </c:ser>
        <c:ser>
          <c:idx val="1"/>
          <c:order val="1"/>
          <c:tx>
            <c:strRef>
              <c:f>'[Chapter 10.xlsx]Fig inflation influences'!$C$5</c:f>
              <c:strCache>
                <c:ptCount val="1"/>
                <c:pt idx="0">
                  <c:v>USA (Urban)</c:v>
                </c:pt>
              </c:strCache>
            </c:strRef>
          </c:tx>
          <c:spPr>
            <a:ln w="57150" cap="rnd">
              <a:solidFill>
                <a:srgbClr val="00B050"/>
              </a:solidFill>
              <a:prstDash val="sysDot"/>
              <a:round/>
            </a:ln>
            <a:effectLst/>
          </c:spPr>
          <c:marker>
            <c:symbol val="square"/>
            <c:size val="3"/>
            <c:spPr>
              <a:solidFill>
                <a:schemeClr val="accent2"/>
              </a:solidFill>
              <a:ln w="57150">
                <a:solidFill>
                  <a:srgbClr val="00B050"/>
                </a:solidFill>
              </a:ln>
              <a:effectLst/>
            </c:spPr>
          </c:marker>
          <c:cat>
            <c:numRef>
              <c:f>'[Chapter 10.xlsx]Fig inflation influences'!$D$3:$S$3</c:f>
              <c:numCache>
                <c:formatCode>General</c:formatCode>
                <c:ptCount val="16"/>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numCache>
            </c:numRef>
          </c:cat>
          <c:val>
            <c:numRef>
              <c:f>'[Chapter 10.xlsx]Fig inflation influences'!$D$5:$S$5</c:f>
              <c:numCache>
                <c:formatCode>0.000</c:formatCode>
                <c:ptCount val="16"/>
                <c:pt idx="0">
                  <c:v>5.625</c:v>
                </c:pt>
                <c:pt idx="1">
                  <c:v>4.867</c:v>
                </c:pt>
                <c:pt idx="2">
                  <c:v>2.8079999999999998</c:v>
                </c:pt>
                <c:pt idx="3">
                  <c:v>4.0830000000000002</c:v>
                </c:pt>
                <c:pt idx="4">
                  <c:v>4.9249999999999998</c:v>
                </c:pt>
                <c:pt idx="5">
                  <c:v>6.4089999999999998</c:v>
                </c:pt>
                <c:pt idx="6">
                  <c:v>6.3</c:v>
                </c:pt>
                <c:pt idx="7">
                  <c:v>5.75</c:v>
                </c:pt>
                <c:pt idx="8">
                  <c:v>7.9610000000000003</c:v>
                </c:pt>
                <c:pt idx="9">
                  <c:v>-0.76600000000000001</c:v>
                </c:pt>
                <c:pt idx="10">
                  <c:v>3.5190000000000001</c:v>
                </c:pt>
                <c:pt idx="11">
                  <c:v>6.883</c:v>
                </c:pt>
                <c:pt idx="12">
                  <c:v>4.6550000000000002</c:v>
                </c:pt>
                <c:pt idx="13">
                  <c:v>3.363</c:v>
                </c:pt>
                <c:pt idx="14">
                  <c:v>3.7789999999999999</c:v>
                </c:pt>
                <c:pt idx="15">
                  <c:v>0.28100000000000003</c:v>
                </c:pt>
              </c:numCache>
            </c:numRef>
          </c:val>
          <c:smooth val="0"/>
          <c:extLst>
            <c:ext xmlns:c16="http://schemas.microsoft.com/office/drawing/2014/chart" uri="{C3380CC4-5D6E-409C-BE32-E72D297353CC}">
              <c16:uniqueId val="{00000001-91E2-4336-BC1E-6D30C712DD2A}"/>
            </c:ext>
          </c:extLst>
        </c:ser>
        <c:ser>
          <c:idx val="2"/>
          <c:order val="2"/>
          <c:tx>
            <c:strRef>
              <c:f>'[Chapter 10.xlsx]Fig inflation influences'!$C$6</c:f>
              <c:strCache>
                <c:ptCount val="1"/>
                <c:pt idx="0">
                  <c:v>China Inflation</c:v>
                </c:pt>
              </c:strCache>
            </c:strRef>
          </c:tx>
          <c:spPr>
            <a:ln w="28575" cap="rnd" cmpd="dbl">
              <a:solidFill>
                <a:srgbClr val="FF0000"/>
              </a:solidFill>
              <a:round/>
            </a:ln>
            <a:effectLst/>
          </c:spPr>
          <c:marker>
            <c:symbol val="none"/>
          </c:marker>
          <c:cat>
            <c:numRef>
              <c:f>'[Chapter 10.xlsx]Fig inflation influences'!$D$3:$S$3</c:f>
              <c:numCache>
                <c:formatCode>General</c:formatCode>
                <c:ptCount val="16"/>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numCache>
            </c:numRef>
          </c:cat>
          <c:val>
            <c:numRef>
              <c:f>'[Chapter 10.xlsx]Fig inflation influences'!$D$6:$S$6</c:f>
              <c:numCache>
                <c:formatCode>#,##0.0</c:formatCode>
                <c:ptCount val="16"/>
                <c:pt idx="0">
                  <c:v>0.41647385469689713</c:v>
                </c:pt>
                <c:pt idx="1">
                  <c:v>0.69124423963133896</c:v>
                </c:pt>
                <c:pt idx="2">
                  <c:v>-0.80091533180778329</c:v>
                </c:pt>
                <c:pt idx="3">
                  <c:v>1.1995386389850093</c:v>
                </c:pt>
                <c:pt idx="4">
                  <c:v>3.8978801002963248</c:v>
                </c:pt>
                <c:pt idx="5">
                  <c:v>1.7990346643264488</c:v>
                </c:pt>
                <c:pt idx="6">
                  <c:v>1.5086206896551824</c:v>
                </c:pt>
                <c:pt idx="7">
                  <c:v>4.7983014861995743</c:v>
                </c:pt>
                <c:pt idx="8">
                  <c:v>5.8954619124797381</c:v>
                </c:pt>
                <c:pt idx="9">
                  <c:v>-0.70786301894012471</c:v>
                </c:pt>
                <c:pt idx="10">
                  <c:v>3.2947976878612728</c:v>
                </c:pt>
                <c:pt idx="11">
                  <c:v>5.3907853012497675</c:v>
                </c:pt>
                <c:pt idx="12">
                  <c:v>2.6017699115044257</c:v>
                </c:pt>
                <c:pt idx="13">
                  <c:v>2.6047955839227033</c:v>
                </c:pt>
                <c:pt idx="14">
                  <c:v>2.0006724949563015</c:v>
                </c:pt>
                <c:pt idx="15">
                  <c:v>1.401021921872414</c:v>
                </c:pt>
              </c:numCache>
            </c:numRef>
          </c:val>
          <c:smooth val="0"/>
          <c:extLst>
            <c:ext xmlns:c16="http://schemas.microsoft.com/office/drawing/2014/chart" uri="{C3380CC4-5D6E-409C-BE32-E72D297353CC}">
              <c16:uniqueId val="{00000002-91E2-4336-BC1E-6D30C712DD2A}"/>
            </c:ext>
          </c:extLst>
        </c:ser>
        <c:dLbls>
          <c:showLegendKey val="0"/>
          <c:showVal val="0"/>
          <c:showCatName val="0"/>
          <c:showSerName val="0"/>
          <c:showPercent val="0"/>
          <c:showBubbleSize val="0"/>
        </c:dLbls>
        <c:smooth val="0"/>
        <c:axId val="361062000"/>
        <c:axId val="361066920"/>
      </c:lineChart>
      <c:catAx>
        <c:axId val="3610620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61066920"/>
        <c:crosses val="autoZero"/>
        <c:auto val="1"/>
        <c:lblAlgn val="ctr"/>
        <c:lblOffset val="100"/>
        <c:noMultiLvlLbl val="0"/>
      </c:catAx>
      <c:valAx>
        <c:axId val="3610669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610620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b="0"/>
            </a:pPr>
            <a:r>
              <a:rPr lang="en-US" sz="2800" b="0"/>
              <a:t>GDP Growth: ASEAN 5</a:t>
            </a:r>
          </a:p>
        </c:rich>
      </c:tx>
      <c:overlay val="0"/>
    </c:title>
    <c:autoTitleDeleted val="0"/>
    <c:plotArea>
      <c:layout/>
      <c:lineChart>
        <c:grouping val="standard"/>
        <c:varyColors val="0"/>
        <c:ser>
          <c:idx val="1"/>
          <c:order val="0"/>
          <c:tx>
            <c:strRef>
              <c:f>Growth!$F$10:$F$11</c:f>
              <c:strCache>
                <c:ptCount val="1"/>
                <c:pt idx="0">
                  <c:v>Indonesia</c:v>
                </c:pt>
              </c:strCache>
            </c:strRef>
          </c:tx>
          <c:cat>
            <c:numRef>
              <c:f>Growth!$D$12:$D$23</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Growth!$F$12:$F$23</c:f>
              <c:numCache>
                <c:formatCode>0.0</c:formatCode>
                <c:ptCount val="12"/>
                <c:pt idx="0">
                  <c:v>0</c:v>
                </c:pt>
                <c:pt idx="1">
                  <c:v>3.6434664472154807</c:v>
                </c:pt>
                <c:pt idx="2">
                  <c:v>4.4994753908568734</c:v>
                </c:pt>
                <c:pt idx="3">
                  <c:v>4.7803691216758395</c:v>
                </c:pt>
                <c:pt idx="4">
                  <c:v>5.0308739450178903</c:v>
                </c:pt>
                <c:pt idx="5">
                  <c:v>5.6925713038346304</c:v>
                </c:pt>
                <c:pt idx="6">
                  <c:v>5.5009517852027114</c:v>
                </c:pt>
                <c:pt idx="7">
                  <c:v>6.3450222445487796</c:v>
                </c:pt>
                <c:pt idx="8">
                  <c:v>6.0137025026328406</c:v>
                </c:pt>
                <c:pt idx="9">
                  <c:v>4.6288740780657482</c:v>
                </c:pt>
                <c:pt idx="10">
                  <c:v>6.1953585350070455</c:v>
                </c:pt>
                <c:pt idx="11">
                  <c:v>6.45697770929001</c:v>
                </c:pt>
              </c:numCache>
            </c:numRef>
          </c:val>
          <c:smooth val="0"/>
          <c:extLst>
            <c:ext xmlns:c16="http://schemas.microsoft.com/office/drawing/2014/chart" uri="{C3380CC4-5D6E-409C-BE32-E72D297353CC}">
              <c16:uniqueId val="{00000000-2083-4E79-A78B-526F11BE068E}"/>
            </c:ext>
          </c:extLst>
        </c:ser>
        <c:ser>
          <c:idx val="4"/>
          <c:order val="1"/>
          <c:tx>
            <c:strRef>
              <c:f>Growth!$I$10:$I$11</c:f>
              <c:strCache>
                <c:ptCount val="1"/>
                <c:pt idx="0">
                  <c:v>Malaysia</c:v>
                </c:pt>
              </c:strCache>
            </c:strRef>
          </c:tx>
          <c:cat>
            <c:numRef>
              <c:f>Growth!$D$12:$D$23</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Growth!$I$12:$I$23</c:f>
              <c:numCache>
                <c:formatCode>0.0</c:formatCode>
                <c:ptCount val="12"/>
                <c:pt idx="0">
                  <c:v>0</c:v>
                </c:pt>
                <c:pt idx="1">
                  <c:v>0.51854525400043505</c:v>
                </c:pt>
                <c:pt idx="2">
                  <c:v>5.3887993130794101</c:v>
                </c:pt>
                <c:pt idx="3">
                  <c:v>5.7897232386105806</c:v>
                </c:pt>
                <c:pt idx="4">
                  <c:v>6.7831423601226524</c:v>
                </c:pt>
                <c:pt idx="5">
                  <c:v>5.3332406186358901</c:v>
                </c:pt>
                <c:pt idx="6">
                  <c:v>5.5846631026274034</c:v>
                </c:pt>
                <c:pt idx="7">
                  <c:v>6.29897113784663</c:v>
                </c:pt>
                <c:pt idx="8">
                  <c:v>4.8319338061620698</c:v>
                </c:pt>
                <c:pt idx="9">
                  <c:v>-1.51368271609186</c:v>
                </c:pt>
                <c:pt idx="10">
                  <c:v>7.15384554323406</c:v>
                </c:pt>
                <c:pt idx="11">
                  <c:v>5.0841104325383375</c:v>
                </c:pt>
              </c:numCache>
            </c:numRef>
          </c:val>
          <c:smooth val="0"/>
          <c:extLst>
            <c:ext xmlns:c16="http://schemas.microsoft.com/office/drawing/2014/chart" uri="{C3380CC4-5D6E-409C-BE32-E72D297353CC}">
              <c16:uniqueId val="{00000001-2083-4E79-A78B-526F11BE068E}"/>
            </c:ext>
          </c:extLst>
        </c:ser>
        <c:ser>
          <c:idx val="6"/>
          <c:order val="2"/>
          <c:tx>
            <c:strRef>
              <c:f>Growth!$K$10:$K$11</c:f>
              <c:strCache>
                <c:ptCount val="1"/>
                <c:pt idx="0">
                  <c:v>Philippines</c:v>
                </c:pt>
              </c:strCache>
            </c:strRef>
          </c:tx>
          <c:cat>
            <c:numRef>
              <c:f>Growth!$D$12:$D$23</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Growth!$K$12:$K$23</c:f>
              <c:numCache>
                <c:formatCode>0.0</c:formatCode>
                <c:ptCount val="12"/>
                <c:pt idx="0">
                  <c:v>4.4112527023409935</c:v>
                </c:pt>
                <c:pt idx="1">
                  <c:v>2.8939750859814399</c:v>
                </c:pt>
                <c:pt idx="2">
                  <c:v>3.6458904444215401</c:v>
                </c:pt>
                <c:pt idx="3">
                  <c:v>4.9703731694855806</c:v>
                </c:pt>
                <c:pt idx="4">
                  <c:v>6.6976444123679055</c:v>
                </c:pt>
                <c:pt idx="5">
                  <c:v>4.7776425305744334</c:v>
                </c:pt>
                <c:pt idx="6">
                  <c:v>5.2429674653151404</c:v>
                </c:pt>
                <c:pt idx="7">
                  <c:v>6.6166606343073724</c:v>
                </c:pt>
                <c:pt idx="8">
                  <c:v>4.1527454274695446</c:v>
                </c:pt>
                <c:pt idx="9">
                  <c:v>1.14834545836435</c:v>
                </c:pt>
                <c:pt idx="10">
                  <c:v>7.6322386752346825</c:v>
                </c:pt>
                <c:pt idx="11">
                  <c:v>3.9089803488111441</c:v>
                </c:pt>
              </c:numCache>
            </c:numRef>
          </c:val>
          <c:smooth val="0"/>
          <c:extLst>
            <c:ext xmlns:c16="http://schemas.microsoft.com/office/drawing/2014/chart" uri="{C3380CC4-5D6E-409C-BE32-E72D297353CC}">
              <c16:uniqueId val="{00000002-2083-4E79-A78B-526F11BE068E}"/>
            </c:ext>
          </c:extLst>
        </c:ser>
        <c:ser>
          <c:idx val="7"/>
          <c:order val="3"/>
          <c:tx>
            <c:strRef>
              <c:f>Growth!$L$10:$L$11</c:f>
              <c:strCache>
                <c:ptCount val="1"/>
                <c:pt idx="0">
                  <c:v>Singapore</c:v>
                </c:pt>
              </c:strCache>
            </c:strRef>
          </c:tx>
          <c:spPr>
            <a:ln w="38100">
              <a:solidFill>
                <a:srgbClr val="7030A0"/>
              </a:solidFill>
            </a:ln>
          </c:spPr>
          <c:cat>
            <c:numRef>
              <c:f>Growth!$D$12:$D$23</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Growth!$L$12:$L$23</c:f>
              <c:numCache>
                <c:formatCode>0.0</c:formatCode>
                <c:ptCount val="12"/>
                <c:pt idx="0">
                  <c:v>9.0429204388914179</c:v>
                </c:pt>
                <c:pt idx="1">
                  <c:v>-1.1543981001325101</c:v>
                </c:pt>
                <c:pt idx="2">
                  <c:v>4.2019577852554502</c:v>
                </c:pt>
                <c:pt idx="3">
                  <c:v>4.5802530676422499</c:v>
                </c:pt>
                <c:pt idx="4">
                  <c:v>9.1590963574373063</c:v>
                </c:pt>
                <c:pt idx="5">
                  <c:v>7.3703976481382698</c:v>
                </c:pt>
                <c:pt idx="6">
                  <c:v>8.7636404221615187</c:v>
                </c:pt>
                <c:pt idx="7">
                  <c:v>8.8569490749100748</c:v>
                </c:pt>
                <c:pt idx="8">
                  <c:v>1.7010593944640966</c:v>
                </c:pt>
                <c:pt idx="9">
                  <c:v>-0.97973537438238589</c:v>
                </c:pt>
                <c:pt idx="10">
                  <c:v>14.763216761640299</c:v>
                </c:pt>
                <c:pt idx="11">
                  <c:v>4.8891246015784375</c:v>
                </c:pt>
              </c:numCache>
            </c:numRef>
          </c:val>
          <c:smooth val="0"/>
          <c:extLst>
            <c:ext xmlns:c16="http://schemas.microsoft.com/office/drawing/2014/chart" uri="{C3380CC4-5D6E-409C-BE32-E72D297353CC}">
              <c16:uniqueId val="{00000003-2083-4E79-A78B-526F11BE068E}"/>
            </c:ext>
          </c:extLst>
        </c:ser>
        <c:ser>
          <c:idx val="8"/>
          <c:order val="4"/>
          <c:tx>
            <c:strRef>
              <c:f>Growth!$M$10:$M$11</c:f>
              <c:strCache>
                <c:ptCount val="1"/>
                <c:pt idx="0">
                  <c:v>Thailand</c:v>
                </c:pt>
              </c:strCache>
            </c:strRef>
          </c:tx>
          <c:spPr>
            <a:ln w="38100" cmpd="dbl">
              <a:solidFill>
                <a:srgbClr val="FF0000"/>
              </a:solidFill>
            </a:ln>
          </c:spPr>
          <c:marker>
            <c:symbol val="square"/>
            <c:size val="7"/>
            <c:spPr>
              <a:solidFill>
                <a:srgbClr val="7030A0"/>
              </a:solidFill>
            </c:spPr>
          </c:marker>
          <c:dLbls>
            <c:spPr>
              <a:noFill/>
              <a:ln>
                <a:noFill/>
              </a:ln>
              <a:effectLst/>
            </c:spPr>
            <c:txPr>
              <a:bodyPr/>
              <a:lstStyle/>
              <a:p>
                <a:pPr>
                  <a:defRPr sz="1800" b="1"/>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Growth!$D$12:$D$23</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Growth!$M$12:$M$23</c:f>
              <c:numCache>
                <c:formatCode>0.0</c:formatCode>
                <c:ptCount val="12"/>
                <c:pt idx="0">
                  <c:v>4.75006789740873</c:v>
                </c:pt>
                <c:pt idx="1">
                  <c:v>2.1672642709532401</c:v>
                </c:pt>
                <c:pt idx="2">
                  <c:v>5.3175737514400865</c:v>
                </c:pt>
                <c:pt idx="3">
                  <c:v>7.1399753231499545</c:v>
                </c:pt>
                <c:pt idx="4">
                  <c:v>6.3440734959053104</c:v>
                </c:pt>
                <c:pt idx="5">
                  <c:v>4.6046989457427596</c:v>
                </c:pt>
                <c:pt idx="6">
                  <c:v>5.0928987130441925</c:v>
                </c:pt>
                <c:pt idx="7">
                  <c:v>5.0443161481650733</c:v>
                </c:pt>
                <c:pt idx="8">
                  <c:v>2.4843004010776197</c:v>
                </c:pt>
                <c:pt idx="9">
                  <c:v>-2.329848587563359</c:v>
                </c:pt>
                <c:pt idx="10">
                  <c:v>7.8105123947401101</c:v>
                </c:pt>
                <c:pt idx="11">
                  <c:v>7.7086894314138218E-2</c:v>
                </c:pt>
              </c:numCache>
            </c:numRef>
          </c:val>
          <c:smooth val="0"/>
          <c:extLst>
            <c:ext xmlns:c16="http://schemas.microsoft.com/office/drawing/2014/chart" uri="{C3380CC4-5D6E-409C-BE32-E72D297353CC}">
              <c16:uniqueId val="{00000004-2083-4E79-A78B-526F11BE068E}"/>
            </c:ext>
          </c:extLst>
        </c:ser>
        <c:dLbls>
          <c:showLegendKey val="0"/>
          <c:showVal val="0"/>
          <c:showCatName val="0"/>
          <c:showSerName val="0"/>
          <c:showPercent val="0"/>
          <c:showBubbleSize val="0"/>
        </c:dLbls>
        <c:marker val="1"/>
        <c:smooth val="0"/>
        <c:axId val="96868224"/>
        <c:axId val="96869760"/>
      </c:lineChart>
      <c:catAx>
        <c:axId val="96868224"/>
        <c:scaling>
          <c:orientation val="minMax"/>
        </c:scaling>
        <c:delete val="0"/>
        <c:axPos val="b"/>
        <c:numFmt formatCode="General" sourceLinked="1"/>
        <c:majorTickMark val="none"/>
        <c:minorTickMark val="none"/>
        <c:tickLblPos val="nextTo"/>
        <c:txPr>
          <a:bodyPr/>
          <a:lstStyle/>
          <a:p>
            <a:pPr>
              <a:defRPr sz="1520" b="0" baseline="0"/>
            </a:pPr>
            <a:endParaRPr lang="en-US"/>
          </a:p>
        </c:txPr>
        <c:crossAx val="96869760"/>
        <c:crosses val="autoZero"/>
        <c:auto val="1"/>
        <c:lblAlgn val="ctr"/>
        <c:lblOffset val="100"/>
        <c:noMultiLvlLbl val="0"/>
      </c:catAx>
      <c:valAx>
        <c:axId val="96869760"/>
        <c:scaling>
          <c:orientation val="minMax"/>
        </c:scaling>
        <c:delete val="0"/>
        <c:axPos val="l"/>
        <c:majorGridlines/>
        <c:title>
          <c:tx>
            <c:rich>
              <a:bodyPr/>
              <a:lstStyle/>
              <a:p>
                <a:pPr>
                  <a:defRPr sz="1800"/>
                </a:pPr>
                <a:r>
                  <a:rPr lang="en-US" sz="1800"/>
                  <a:t>percent</a:t>
                </a:r>
              </a:p>
            </c:rich>
          </c:tx>
          <c:overlay val="0"/>
        </c:title>
        <c:numFmt formatCode="0.0" sourceLinked="1"/>
        <c:majorTickMark val="none"/>
        <c:minorTickMark val="none"/>
        <c:tickLblPos val="nextTo"/>
        <c:crossAx val="96868224"/>
        <c:crosses val="autoZero"/>
        <c:crossBetween val="between"/>
      </c:valAx>
    </c:plotArea>
    <c:legend>
      <c:legendPos val="r"/>
      <c:overlay val="0"/>
      <c:txPr>
        <a:bodyPr/>
        <a:lstStyle/>
        <a:p>
          <a:pPr>
            <a:defRPr sz="1800" b="1"/>
          </a:pPr>
          <a:endParaRPr lang="en-US"/>
        </a:p>
      </c:txPr>
    </c:legend>
    <c:plotVisOnly val="1"/>
    <c:dispBlanksAs val="gap"/>
    <c:showDLblsOverMax val="0"/>
  </c:chart>
  <c:spPr>
    <a:ln>
      <a:noFill/>
    </a:ln>
  </c:sp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US" sz="1800" b="1" dirty="0"/>
              <a:t> Figure 10. 9 Business Cycles in China and ASEAN-4*</a:t>
            </a:r>
          </a:p>
          <a:p>
            <a:pPr>
              <a:defRPr sz="1800" b="1"/>
            </a:pPr>
            <a:endParaRPr lang="en-US" sz="1800" b="1" dirty="0"/>
          </a:p>
          <a:p>
            <a:pPr>
              <a:defRPr sz="1800" b="1"/>
            </a:pPr>
            <a:r>
              <a:rPr lang="en-US" sz="1800" b="1" dirty="0"/>
              <a:t>(Deviation</a:t>
            </a:r>
            <a:r>
              <a:rPr lang="en-US" sz="1800" b="1" baseline="0" dirty="0"/>
              <a:t> from trend growth path) </a:t>
            </a:r>
          </a:p>
          <a:p>
            <a:pPr>
              <a:defRPr sz="1800" b="1"/>
            </a:pPr>
            <a:r>
              <a:rPr lang="en-US" sz="1800" b="1" baseline="0" dirty="0"/>
              <a:t>(</a:t>
            </a:r>
            <a:r>
              <a:rPr lang="en-US" sz="2000" b="1" baseline="0" dirty="0">
                <a:solidFill>
                  <a:schemeClr val="tx1"/>
                </a:solidFill>
              </a:rPr>
              <a:t>Indonesia, Malaysia, Singapore, and the Philippines</a:t>
            </a:r>
            <a:r>
              <a:rPr lang="en-US" sz="1800" b="1" baseline="0" dirty="0">
                <a:solidFill>
                  <a:schemeClr val="tx1"/>
                </a:solidFill>
              </a:rPr>
              <a:t>)</a:t>
            </a:r>
            <a:endParaRPr lang="en-US" sz="1800" b="1" dirty="0">
              <a:solidFill>
                <a:schemeClr val="tx1"/>
              </a:solidFill>
            </a:endParaRPr>
          </a:p>
        </c:rich>
      </c:tx>
      <c:layout>
        <c:manualLayout>
          <c:xMode val="edge"/>
          <c:yMode val="edge"/>
          <c:x val="0.15118863614270436"/>
          <c:y val="5.8938284511291308E-2"/>
        </c:manualLayout>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'ASEAN4 china cycle'!$F$5</c:f>
              <c:strCache>
                <c:ptCount val="1"/>
                <c:pt idx="0">
                  <c:v>ASEAN4 business cycles</c:v>
                </c:pt>
              </c:strCache>
            </c:strRef>
          </c:tx>
          <c:spPr>
            <a:ln w="28575" cap="rnd">
              <a:solidFill>
                <a:schemeClr val="accent1"/>
              </a:solidFill>
              <a:round/>
            </a:ln>
            <a:effectLst/>
          </c:spPr>
          <c:marker>
            <c:symbol val="none"/>
          </c:marker>
          <c:cat>
            <c:numRef>
              <c:f>'ASEAN4 china cycle'!$E$6:$E$22</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'ASEAN4 china cycle'!$F$6:$F$22</c:f>
              <c:numCache>
                <c:formatCode>General</c:formatCode>
                <c:ptCount val="17"/>
                <c:pt idx="0">
                  <c:v>1.02062515604242</c:v>
                </c:pt>
                <c:pt idx="1">
                  <c:v>-3.8741373375930301</c:v>
                </c:pt>
                <c:pt idx="2">
                  <c:v>-1.0301732721391299</c:v>
                </c:pt>
                <c:pt idx="3">
                  <c:v>-0.74551499836181201</c:v>
                </c:pt>
                <c:pt idx="4">
                  <c:v>1.03157129663345</c:v>
                </c:pt>
                <c:pt idx="5">
                  <c:v>0.53411525991633502</c:v>
                </c:pt>
                <c:pt idx="6">
                  <c:v>0.75578214668555899</c:v>
                </c:pt>
                <c:pt idx="7">
                  <c:v>1.8493069143422001</c:v>
                </c:pt>
                <c:pt idx="8">
                  <c:v>-0.253805658951407</c:v>
                </c:pt>
                <c:pt idx="9">
                  <c:v>-3.7441295738899298</c:v>
                </c:pt>
                <c:pt idx="10">
                  <c:v>3.0634090545005601</c:v>
                </c:pt>
                <c:pt idx="11">
                  <c:v>0.39231361872680398</c:v>
                </c:pt>
                <c:pt idx="12">
                  <c:v>0.86027641142856104</c:v>
                </c:pt>
                <c:pt idx="13">
                  <c:v>0.66713430970623699</c:v>
                </c:pt>
                <c:pt idx="14">
                  <c:v>0.117528920292061</c:v>
                </c:pt>
                <c:pt idx="15">
                  <c:v>-0.38241006779773701</c:v>
                </c:pt>
                <c:pt idx="16">
                  <c:v>-0.26189217954112898</c:v>
                </c:pt>
              </c:numCache>
            </c:numRef>
          </c:val>
          <c:smooth val="0"/>
          <c:extLst>
            <c:ext xmlns:c16="http://schemas.microsoft.com/office/drawing/2014/chart" uri="{C3380CC4-5D6E-409C-BE32-E72D297353CC}">
              <c16:uniqueId val="{00000000-879B-42EC-B74D-8E0FC5ACB432}"/>
            </c:ext>
          </c:extLst>
        </c:ser>
        <c:ser>
          <c:idx val="1"/>
          <c:order val="1"/>
          <c:tx>
            <c:strRef>
              <c:f>'ASEAN4 china cycle'!$G$5</c:f>
              <c:strCache>
                <c:ptCount val="1"/>
                <c:pt idx="0">
                  <c:v>China's booms and busts</c:v>
                </c:pt>
              </c:strCache>
            </c:strRef>
          </c:tx>
          <c:spPr>
            <a:ln w="76200" cap="rnd" cmpd="dbl">
              <a:solidFill>
                <a:srgbClr val="FF0000"/>
              </a:solidFill>
              <a:round/>
            </a:ln>
            <a:effectLst/>
          </c:spPr>
          <c:marker>
            <c:symbol val="none"/>
          </c:marker>
          <c:cat>
            <c:numRef>
              <c:f>'ASEAN4 china cycle'!$E$6:$E$22</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'ASEAN4 china cycle'!$G$6:$G$22</c:f>
              <c:numCache>
                <c:formatCode>General</c:formatCode>
                <c:ptCount val="17"/>
                <c:pt idx="0">
                  <c:v>-0.45167312345723298</c:v>
                </c:pt>
                <c:pt idx="1">
                  <c:v>-1.3830514885252201</c:v>
                </c:pt>
                <c:pt idx="2">
                  <c:v>-1.0099131223586499</c:v>
                </c:pt>
                <c:pt idx="3">
                  <c:v>-0.21391077883772999</c:v>
                </c:pt>
                <c:pt idx="4">
                  <c:v>-0.56659808061904104</c:v>
                </c:pt>
                <c:pt idx="5">
                  <c:v>0.96261045742918205</c:v>
                </c:pt>
                <c:pt idx="6">
                  <c:v>2.20996630124489</c:v>
                </c:pt>
                <c:pt idx="7">
                  <c:v>3.7020948121917501</c:v>
                </c:pt>
                <c:pt idx="8">
                  <c:v>-0.75647831137902799</c:v>
                </c:pt>
                <c:pt idx="9">
                  <c:v>-0.89824831923815596</c:v>
                </c:pt>
                <c:pt idx="10">
                  <c:v>0.65185432195745097</c:v>
                </c:pt>
                <c:pt idx="11">
                  <c:v>0.177881628743254</c:v>
                </c:pt>
                <c:pt idx="12">
                  <c:v>-0.94263292556485601</c:v>
                </c:pt>
                <c:pt idx="13">
                  <c:v>-0.53393468393842902</c:v>
                </c:pt>
                <c:pt idx="14">
                  <c:v>-0.51084266009336599</c:v>
                </c:pt>
                <c:pt idx="15">
                  <c:v>-0.38283652090619102</c:v>
                </c:pt>
                <c:pt idx="16">
                  <c:v>-5.4287506652490998E-2</c:v>
                </c:pt>
              </c:numCache>
            </c:numRef>
          </c:val>
          <c:smooth val="0"/>
          <c:extLst>
            <c:ext xmlns:c16="http://schemas.microsoft.com/office/drawing/2014/chart" uri="{C3380CC4-5D6E-409C-BE32-E72D297353CC}">
              <c16:uniqueId val="{00000001-879B-42EC-B74D-8E0FC5ACB432}"/>
            </c:ext>
          </c:extLst>
        </c:ser>
        <c:dLbls>
          <c:showLegendKey val="0"/>
          <c:showVal val="0"/>
          <c:showCatName val="0"/>
          <c:showSerName val="0"/>
          <c:showPercent val="0"/>
          <c:showBubbleSize val="0"/>
        </c:dLbls>
        <c:smooth val="0"/>
        <c:axId val="390971480"/>
        <c:axId val="390971808"/>
      </c:lineChart>
      <c:catAx>
        <c:axId val="3909714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390971808"/>
        <c:crosses val="autoZero"/>
        <c:auto val="1"/>
        <c:lblAlgn val="ctr"/>
        <c:lblOffset val="100"/>
        <c:noMultiLvlLbl val="0"/>
      </c:catAx>
      <c:valAx>
        <c:axId val="3909718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097148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en-US" sz="2400"/>
              <a:t>Impact of GFC on Exports </a:t>
            </a:r>
          </a:p>
          <a:p>
            <a:pPr>
              <a:defRPr sz="2400"/>
            </a:pPr>
            <a:r>
              <a:rPr lang="en-US" sz="2400"/>
              <a:t>(% growth)</a:t>
            </a:r>
          </a:p>
        </c:rich>
      </c:tx>
      <c:overlay val="0"/>
    </c:title>
    <c:autoTitleDeleted val="0"/>
    <c:plotArea>
      <c:layout/>
      <c:barChart>
        <c:barDir val="bar"/>
        <c:grouping val="clustered"/>
        <c:varyColors val="0"/>
        <c:ser>
          <c:idx val="1"/>
          <c:order val="0"/>
          <c:tx>
            <c:strRef>
              <c:f>'GFC and Exports'!$E$22</c:f>
              <c:strCache>
                <c:ptCount val="1"/>
                <c:pt idx="0">
                  <c:v>2009</c:v>
                </c:pt>
              </c:strCache>
            </c:strRef>
          </c:tx>
          <c:spPr>
            <a:solidFill>
              <a:srgbClr val="FFFF00"/>
            </a:solidFill>
          </c:spPr>
          <c:invertIfNegative val="0"/>
          <c:cat>
            <c:strRef>
              <c:f>'GFC and Exports'!$C$23:$C$32</c:f>
              <c:strCache>
                <c:ptCount val="10"/>
                <c:pt idx="0">
                  <c:v>Brunei Darussalamb </c:v>
                </c:pt>
                <c:pt idx="1">
                  <c:v>Cambodia </c:v>
                </c:pt>
                <c:pt idx="2">
                  <c:v>Indonesia</c:v>
                </c:pt>
                <c:pt idx="3">
                  <c:v>Lao PDR  </c:v>
                </c:pt>
                <c:pt idx="4">
                  <c:v>Malaysia</c:v>
                </c:pt>
                <c:pt idx="5">
                  <c:v>Myanmar</c:v>
                </c:pt>
                <c:pt idx="6">
                  <c:v>Philippines</c:v>
                </c:pt>
                <c:pt idx="7">
                  <c:v>Singaporec</c:v>
                </c:pt>
                <c:pt idx="8">
                  <c:v>Thailand</c:v>
                </c:pt>
                <c:pt idx="9">
                  <c:v>Viet Nam </c:v>
                </c:pt>
              </c:strCache>
            </c:strRef>
          </c:cat>
          <c:val>
            <c:numRef>
              <c:f>'GFC and Exports'!$E$23:$E$32</c:f>
              <c:numCache>
                <c:formatCode>0.0</c:formatCode>
                <c:ptCount val="10"/>
                <c:pt idx="0">
                  <c:v>-31.978505440605922</c:v>
                </c:pt>
                <c:pt idx="1">
                  <c:v>-14.239046476075679</c:v>
                </c:pt>
                <c:pt idx="2">
                  <c:v>-14.968859313086377</c:v>
                </c:pt>
                <c:pt idx="3">
                  <c:v>-3.5714285714285667</c:v>
                </c:pt>
                <c:pt idx="4">
                  <c:v>-21.127583108715193</c:v>
                </c:pt>
                <c:pt idx="5">
                  <c:v>8.8422303111038261</c:v>
                </c:pt>
                <c:pt idx="6">
                  <c:v>-21.683850197644677</c:v>
                </c:pt>
                <c:pt idx="7">
                  <c:v>-20.199952506046721</c:v>
                </c:pt>
                <c:pt idx="8">
                  <c:v>-13.742362475024217</c:v>
                </c:pt>
                <c:pt idx="9">
                  <c:v>-8.9160086145010808</c:v>
                </c:pt>
              </c:numCache>
            </c:numRef>
          </c:val>
          <c:extLst>
            <c:ext xmlns:c16="http://schemas.microsoft.com/office/drawing/2014/chart" uri="{C3380CC4-5D6E-409C-BE32-E72D297353CC}">
              <c16:uniqueId val="{00000000-F514-4823-B88E-030E7DEDE1E8}"/>
            </c:ext>
          </c:extLst>
        </c:ser>
        <c:ser>
          <c:idx val="2"/>
          <c:order val="1"/>
          <c:tx>
            <c:strRef>
              <c:f>'GFC and Exports'!$F$22</c:f>
              <c:strCache>
                <c:ptCount val="1"/>
                <c:pt idx="0">
                  <c:v>2010</c:v>
                </c:pt>
              </c:strCache>
            </c:strRef>
          </c:tx>
          <c:invertIfNegative val="0"/>
          <c:dLbls>
            <c:spPr>
              <a:noFill/>
              <a:ln>
                <a:noFill/>
              </a:ln>
              <a:effectLst/>
            </c:spPr>
            <c:txPr>
              <a:bodyPr/>
              <a:lstStyle/>
              <a:p>
                <a:pPr>
                  <a:defRPr sz="14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'GFC and Exports'!$C$23:$C$32</c:f>
              <c:strCache>
                <c:ptCount val="10"/>
                <c:pt idx="0">
                  <c:v>Brunei Darussalamb </c:v>
                </c:pt>
                <c:pt idx="1">
                  <c:v>Cambodia </c:v>
                </c:pt>
                <c:pt idx="2">
                  <c:v>Indonesia</c:v>
                </c:pt>
                <c:pt idx="3">
                  <c:v>Lao PDR  </c:v>
                </c:pt>
                <c:pt idx="4">
                  <c:v>Malaysia</c:v>
                </c:pt>
                <c:pt idx="5">
                  <c:v>Myanmar</c:v>
                </c:pt>
                <c:pt idx="6">
                  <c:v>Philippines</c:v>
                </c:pt>
                <c:pt idx="7">
                  <c:v>Singaporec</c:v>
                </c:pt>
                <c:pt idx="8">
                  <c:v>Thailand</c:v>
                </c:pt>
                <c:pt idx="9">
                  <c:v>Viet Nam </c:v>
                </c:pt>
              </c:strCache>
            </c:strRef>
          </c:cat>
          <c:val>
            <c:numRef>
              <c:f>'GFC and Exports'!$F$23:$F$32</c:f>
              <c:numCache>
                <c:formatCode>0.0</c:formatCode>
                <c:ptCount val="10"/>
                <c:pt idx="0">
                  <c:v>30.236069223571906</c:v>
                </c:pt>
                <c:pt idx="1">
                  <c:v>29.662739327287046</c:v>
                </c:pt>
                <c:pt idx="2">
                  <c:v>35.421052377568763</c:v>
                </c:pt>
                <c:pt idx="3">
                  <c:v>65.849952516618885</c:v>
                </c:pt>
                <c:pt idx="4">
                  <c:v>26.510706326344181</c:v>
                </c:pt>
                <c:pt idx="5">
                  <c:v>17.689665859926329</c:v>
                </c:pt>
                <c:pt idx="6">
                  <c:v>33.983765220106157</c:v>
                </c:pt>
                <c:pt idx="7">
                  <c:v>30.599470300972186</c:v>
                </c:pt>
                <c:pt idx="8">
                  <c:v>28.655297313331729</c:v>
                </c:pt>
                <c:pt idx="9">
                  <c:v>26.517969735182891</c:v>
                </c:pt>
              </c:numCache>
            </c:numRef>
          </c:val>
          <c:extLst>
            <c:ext xmlns:c16="http://schemas.microsoft.com/office/drawing/2014/chart" uri="{C3380CC4-5D6E-409C-BE32-E72D297353CC}">
              <c16:uniqueId val="{00000001-F514-4823-B88E-030E7DEDE1E8}"/>
            </c:ext>
          </c:extLst>
        </c:ser>
        <c:ser>
          <c:idx val="3"/>
          <c:order val="2"/>
          <c:tx>
            <c:strRef>
              <c:f>'GFC and Exports'!$G$22</c:f>
              <c:strCache>
                <c:ptCount val="1"/>
                <c:pt idx="0">
                  <c:v>2011</c:v>
                </c:pt>
              </c:strCache>
            </c:strRef>
          </c:tx>
          <c:spPr>
            <a:solidFill>
              <a:schemeClr val="accent1">
                <a:lumMod val="20000"/>
                <a:lumOff val="80000"/>
              </a:schemeClr>
            </a:solidFill>
          </c:spPr>
          <c:invertIfNegative val="0"/>
          <c:cat>
            <c:strRef>
              <c:f>'GFC and Exports'!$C$23:$C$32</c:f>
              <c:strCache>
                <c:ptCount val="10"/>
                <c:pt idx="0">
                  <c:v>Brunei Darussalamb </c:v>
                </c:pt>
                <c:pt idx="1">
                  <c:v>Cambodia </c:v>
                </c:pt>
                <c:pt idx="2">
                  <c:v>Indonesia</c:v>
                </c:pt>
                <c:pt idx="3">
                  <c:v>Lao PDR  </c:v>
                </c:pt>
                <c:pt idx="4">
                  <c:v>Malaysia</c:v>
                </c:pt>
                <c:pt idx="5">
                  <c:v>Myanmar</c:v>
                </c:pt>
                <c:pt idx="6">
                  <c:v>Philippines</c:v>
                </c:pt>
                <c:pt idx="7">
                  <c:v>Singaporec</c:v>
                </c:pt>
                <c:pt idx="8">
                  <c:v>Thailand</c:v>
                </c:pt>
                <c:pt idx="9">
                  <c:v>Viet Nam </c:v>
                </c:pt>
              </c:strCache>
            </c:strRef>
          </c:cat>
          <c:val>
            <c:numRef>
              <c:f>'GFC and Exports'!$G$23:$G$32</c:f>
              <c:numCache>
                <c:formatCode>0.0</c:formatCode>
                <c:ptCount val="10"/>
                <c:pt idx="0">
                  <c:v>33.055974895804098</c:v>
                </c:pt>
                <c:pt idx="1">
                  <c:v>35.839911286546645</c:v>
                </c:pt>
                <c:pt idx="2">
                  <c:v>28.975647335131676</c:v>
                </c:pt>
                <c:pt idx="3">
                  <c:v>6.1154374713696669</c:v>
                </c:pt>
                <c:pt idx="4">
                  <c:v>14.44287926504353</c:v>
                </c:pt>
                <c:pt idx="5">
                  <c:v>3.8654200903324609</c:v>
                </c:pt>
                <c:pt idx="6">
                  <c:v>-6.7109402306885668</c:v>
                </c:pt>
                <c:pt idx="7">
                  <c:v>16.533694800767453</c:v>
                </c:pt>
                <c:pt idx="8">
                  <c:v>16.033786943056505</c:v>
                </c:pt>
                <c:pt idx="9">
                  <c:v>34.150231115208754</c:v>
                </c:pt>
              </c:numCache>
            </c:numRef>
          </c:val>
          <c:extLst>
            <c:ext xmlns:c16="http://schemas.microsoft.com/office/drawing/2014/chart" uri="{C3380CC4-5D6E-409C-BE32-E72D297353CC}">
              <c16:uniqueId val="{00000002-F514-4823-B88E-030E7DEDE1E8}"/>
            </c:ext>
          </c:extLst>
        </c:ser>
        <c:dLbls>
          <c:showLegendKey val="0"/>
          <c:showVal val="0"/>
          <c:showCatName val="0"/>
          <c:showSerName val="0"/>
          <c:showPercent val="0"/>
          <c:showBubbleSize val="0"/>
        </c:dLbls>
        <c:gapWidth val="150"/>
        <c:axId val="97033216"/>
        <c:axId val="97035008"/>
      </c:barChart>
      <c:catAx>
        <c:axId val="97033216"/>
        <c:scaling>
          <c:orientation val="minMax"/>
        </c:scaling>
        <c:delete val="0"/>
        <c:axPos val="l"/>
        <c:numFmt formatCode="General" sourceLinked="0"/>
        <c:majorTickMark val="none"/>
        <c:minorTickMark val="none"/>
        <c:tickLblPos val="nextTo"/>
        <c:txPr>
          <a:bodyPr/>
          <a:lstStyle/>
          <a:p>
            <a:pPr>
              <a:defRPr sz="1400"/>
            </a:pPr>
            <a:endParaRPr lang="en-US"/>
          </a:p>
        </c:txPr>
        <c:crossAx val="97035008"/>
        <c:crosses val="autoZero"/>
        <c:auto val="1"/>
        <c:lblAlgn val="ctr"/>
        <c:lblOffset val="100"/>
        <c:noMultiLvlLbl val="0"/>
      </c:catAx>
      <c:valAx>
        <c:axId val="97035008"/>
        <c:scaling>
          <c:orientation val="minMax"/>
        </c:scaling>
        <c:delete val="0"/>
        <c:axPos val="b"/>
        <c:majorGridlines/>
        <c:numFmt formatCode="0" sourceLinked="0"/>
        <c:majorTickMark val="none"/>
        <c:minorTickMark val="none"/>
        <c:tickLblPos val="nextTo"/>
        <c:crossAx val="97033216"/>
        <c:crosses val="autoZero"/>
        <c:crossBetween val="between"/>
      </c:valAx>
    </c:plotArea>
    <c:legend>
      <c:legendPos val="r"/>
      <c:overlay val="0"/>
      <c:txPr>
        <a:bodyPr/>
        <a:lstStyle/>
        <a:p>
          <a:pPr>
            <a:defRPr sz="2400"/>
          </a:pPr>
          <a:endParaRPr lang="en-US"/>
        </a:p>
      </c:txPr>
    </c:legend>
    <c:plotVisOnly val="1"/>
    <c:dispBlanksAs val="gap"/>
    <c:showDLblsOverMax val="0"/>
  </c:chart>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r>
              <a:rPr lang="en-US" sz="2000" b="1" dirty="0"/>
              <a:t>Thailand's exports to China and ASEAN </a:t>
            </a:r>
          </a:p>
          <a:p>
            <a:pPr>
              <a:defRPr sz="2000" b="1"/>
            </a:pPr>
            <a:r>
              <a:rPr lang="en-US" sz="2000" b="1" dirty="0"/>
              <a:t>(million</a:t>
            </a:r>
            <a:r>
              <a:rPr lang="en-US" sz="2000" b="1" baseline="0" dirty="0"/>
              <a:t> USD)</a:t>
            </a:r>
            <a:endParaRPr lang="en-US" sz="2000" b="1" dirty="0"/>
          </a:p>
        </c:rich>
      </c:tx>
      <c:layout>
        <c:manualLayout>
          <c:xMode val="edge"/>
          <c:yMode val="edge"/>
          <c:x val="0.15332098193608151"/>
          <c:y val="1.8749999999999999E-2"/>
        </c:manualLayout>
      </c:layout>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6"/>
          <c:order val="6"/>
          <c:tx>
            <c:strRef>
              <c:f>'Fig 3 ASEAN exports'!$A$8</c:f>
              <c:strCache>
                <c:ptCount val="1"/>
                <c:pt idx="0">
                  <c:v>China (Right Scale)</c:v>
                </c:pt>
              </c:strCache>
            </c:strRef>
          </c:tx>
          <c:spPr>
            <a:solidFill>
              <a:srgbClr val="FFFF00"/>
            </a:solidFill>
            <a:ln>
              <a:noFill/>
            </a:ln>
            <a:effectLst/>
          </c:spPr>
          <c:invertIfNegative val="0"/>
          <c:cat>
            <c:strRef>
              <c:f>'Fig 3 ASEAN exports'!$B$1:$J$1</c:f>
              <c:strCache>
                <c:ptCount val="9"/>
                <c:pt idx="0">
                  <c:v>2010 </c:v>
                </c:pt>
                <c:pt idx="1">
                  <c:v>2011 </c:v>
                </c:pt>
                <c:pt idx="2">
                  <c:v>2012 </c:v>
                </c:pt>
                <c:pt idx="3">
                  <c:v>2013 </c:v>
                </c:pt>
                <c:pt idx="4">
                  <c:v>2014 </c:v>
                </c:pt>
                <c:pt idx="5">
                  <c:v>2015 </c:v>
                </c:pt>
                <c:pt idx="6">
                  <c:v>2016 </c:v>
                </c:pt>
                <c:pt idx="7">
                  <c:v>2017 </c:v>
                </c:pt>
                <c:pt idx="8">
                  <c:v>2018 </c:v>
                </c:pt>
              </c:strCache>
            </c:strRef>
          </c:cat>
          <c:val>
            <c:numRef>
              <c:f>'Fig 3 ASEAN exports'!$B$8:$J$8</c:f>
              <c:numCache>
                <c:formatCode>#,##0.00_);\(#,##0.00\)</c:formatCode>
                <c:ptCount val="9"/>
                <c:pt idx="0">
                  <c:v>21474.05</c:v>
                </c:pt>
                <c:pt idx="1">
                  <c:v>26250.38</c:v>
                </c:pt>
                <c:pt idx="2">
                  <c:v>26869.78</c:v>
                </c:pt>
                <c:pt idx="3">
                  <c:v>27232.73</c:v>
                </c:pt>
                <c:pt idx="4">
                  <c:v>25083.8</c:v>
                </c:pt>
                <c:pt idx="5">
                  <c:v>23732.47</c:v>
                </c:pt>
                <c:pt idx="6">
                  <c:v>23799.61</c:v>
                </c:pt>
                <c:pt idx="7">
                  <c:v>29506.01</c:v>
                </c:pt>
                <c:pt idx="8">
                  <c:v>30175.45</c:v>
                </c:pt>
              </c:numCache>
            </c:numRef>
          </c:val>
          <c:extLst>
            <c:ext xmlns:c16="http://schemas.microsoft.com/office/drawing/2014/chart" uri="{C3380CC4-5D6E-409C-BE32-E72D297353CC}">
              <c16:uniqueId val="{00000000-D2A4-4E96-B4E1-829BF0FDAE83}"/>
            </c:ext>
          </c:extLst>
        </c:ser>
        <c:dLbls>
          <c:showLegendKey val="0"/>
          <c:showVal val="0"/>
          <c:showCatName val="0"/>
          <c:showSerName val="0"/>
          <c:showPercent val="0"/>
          <c:showBubbleSize val="0"/>
        </c:dLbls>
        <c:gapWidth val="38"/>
        <c:axId val="666313392"/>
        <c:axId val="666318640"/>
      </c:barChart>
      <c:lineChart>
        <c:grouping val="standard"/>
        <c:varyColors val="0"/>
        <c:ser>
          <c:idx val="0"/>
          <c:order val="0"/>
          <c:tx>
            <c:strRef>
              <c:f>'Fig 3 ASEAN exports'!$A$2</c:f>
              <c:strCache>
                <c:ptCount val="1"/>
                <c:pt idx="0">
                  <c:v>Indonesia</c:v>
                </c:pt>
              </c:strCache>
            </c:strRef>
          </c:tx>
          <c:spPr>
            <a:ln w="28575" cap="rnd">
              <a:solidFill>
                <a:schemeClr val="accent1"/>
              </a:solidFill>
              <a:prstDash val="dash"/>
              <a:round/>
            </a:ln>
            <a:effectLst/>
          </c:spPr>
          <c:marker>
            <c:symbol val="none"/>
          </c:marker>
          <c:cat>
            <c:strRef>
              <c:f>'Fig 3 ASEAN exports'!$B$1:$J$1</c:f>
              <c:strCache>
                <c:ptCount val="9"/>
                <c:pt idx="0">
                  <c:v>2010 </c:v>
                </c:pt>
                <c:pt idx="1">
                  <c:v>2011 </c:v>
                </c:pt>
                <c:pt idx="2">
                  <c:v>2012 </c:v>
                </c:pt>
                <c:pt idx="3">
                  <c:v>2013 </c:v>
                </c:pt>
                <c:pt idx="4">
                  <c:v>2014 </c:v>
                </c:pt>
                <c:pt idx="5">
                  <c:v>2015 </c:v>
                </c:pt>
                <c:pt idx="6">
                  <c:v>2016 </c:v>
                </c:pt>
                <c:pt idx="7">
                  <c:v>2017 </c:v>
                </c:pt>
                <c:pt idx="8">
                  <c:v>2018 </c:v>
                </c:pt>
              </c:strCache>
            </c:strRef>
          </c:cat>
          <c:val>
            <c:numRef>
              <c:f>'Fig 3 ASEAN exports'!$B$2:$J$2</c:f>
              <c:numCache>
                <c:formatCode>#,##0.00_);\(#,##0.00\)</c:formatCode>
                <c:ptCount val="9"/>
                <c:pt idx="0">
                  <c:v>7346.69</c:v>
                </c:pt>
                <c:pt idx="1">
                  <c:v>10078.08</c:v>
                </c:pt>
                <c:pt idx="2">
                  <c:v>11209.46</c:v>
                </c:pt>
                <c:pt idx="3">
                  <c:v>10872.6</c:v>
                </c:pt>
                <c:pt idx="4">
                  <c:v>9506.11</c:v>
                </c:pt>
                <c:pt idx="5">
                  <c:v>7827.17</c:v>
                </c:pt>
                <c:pt idx="6">
                  <c:v>8176.63</c:v>
                </c:pt>
                <c:pt idx="7">
                  <c:v>8843.5499999999993</c:v>
                </c:pt>
                <c:pt idx="8">
                  <c:v>10068.780000000001</c:v>
                </c:pt>
              </c:numCache>
            </c:numRef>
          </c:val>
          <c:smooth val="0"/>
          <c:extLst>
            <c:ext xmlns:c16="http://schemas.microsoft.com/office/drawing/2014/chart" uri="{C3380CC4-5D6E-409C-BE32-E72D297353CC}">
              <c16:uniqueId val="{00000001-D2A4-4E96-B4E1-829BF0FDAE83}"/>
            </c:ext>
          </c:extLst>
        </c:ser>
        <c:ser>
          <c:idx val="1"/>
          <c:order val="1"/>
          <c:tx>
            <c:strRef>
              <c:f>'Fig 3 ASEAN exports'!$A$3</c:f>
              <c:strCache>
                <c:ptCount val="1"/>
                <c:pt idx="0">
                  <c:v>Malaysia</c:v>
                </c:pt>
              </c:strCache>
            </c:strRef>
          </c:tx>
          <c:spPr>
            <a:ln w="28575" cap="rnd">
              <a:solidFill>
                <a:schemeClr val="accent2"/>
              </a:solidFill>
              <a:prstDash val="sysDot"/>
              <a:round/>
            </a:ln>
            <a:effectLst/>
          </c:spPr>
          <c:marker>
            <c:symbol val="none"/>
          </c:marker>
          <c:cat>
            <c:strRef>
              <c:f>'Fig 3 ASEAN exports'!$B$1:$J$1</c:f>
              <c:strCache>
                <c:ptCount val="9"/>
                <c:pt idx="0">
                  <c:v>2010 </c:v>
                </c:pt>
                <c:pt idx="1">
                  <c:v>2011 </c:v>
                </c:pt>
                <c:pt idx="2">
                  <c:v>2012 </c:v>
                </c:pt>
                <c:pt idx="3">
                  <c:v>2013 </c:v>
                </c:pt>
                <c:pt idx="4">
                  <c:v>2014 </c:v>
                </c:pt>
                <c:pt idx="5">
                  <c:v>2015 </c:v>
                </c:pt>
                <c:pt idx="6">
                  <c:v>2016 </c:v>
                </c:pt>
                <c:pt idx="7">
                  <c:v>2017 </c:v>
                </c:pt>
                <c:pt idx="8">
                  <c:v>2018 </c:v>
                </c:pt>
              </c:strCache>
            </c:strRef>
          </c:cat>
          <c:val>
            <c:numRef>
              <c:f>'Fig 3 ASEAN exports'!$B$3:$J$3</c:f>
              <c:numCache>
                <c:formatCode>#,##0.00_);\(#,##0.00\)</c:formatCode>
                <c:ptCount val="9"/>
                <c:pt idx="0">
                  <c:v>10567</c:v>
                </c:pt>
                <c:pt idx="1">
                  <c:v>12398.76</c:v>
                </c:pt>
                <c:pt idx="2">
                  <c:v>12424.94</c:v>
                </c:pt>
                <c:pt idx="3">
                  <c:v>13014.89</c:v>
                </c:pt>
                <c:pt idx="4">
                  <c:v>12763.02</c:v>
                </c:pt>
                <c:pt idx="5">
                  <c:v>10189.129999999999</c:v>
                </c:pt>
                <c:pt idx="6">
                  <c:v>9627.2800000000007</c:v>
                </c:pt>
                <c:pt idx="7">
                  <c:v>10343.280000000001</c:v>
                </c:pt>
                <c:pt idx="8">
                  <c:v>11626.65</c:v>
                </c:pt>
              </c:numCache>
            </c:numRef>
          </c:val>
          <c:smooth val="0"/>
          <c:extLst>
            <c:ext xmlns:c16="http://schemas.microsoft.com/office/drawing/2014/chart" uri="{C3380CC4-5D6E-409C-BE32-E72D297353CC}">
              <c16:uniqueId val="{00000002-D2A4-4E96-B4E1-829BF0FDAE83}"/>
            </c:ext>
          </c:extLst>
        </c:ser>
        <c:ser>
          <c:idx val="2"/>
          <c:order val="2"/>
          <c:tx>
            <c:strRef>
              <c:f>'Fig 3 ASEAN exports'!$A$4</c:f>
              <c:strCache>
                <c:ptCount val="1"/>
                <c:pt idx="0">
                  <c:v>Philippines</c:v>
                </c:pt>
              </c:strCache>
            </c:strRef>
          </c:tx>
          <c:spPr>
            <a:ln w="15875" cap="rnd">
              <a:solidFill>
                <a:srgbClr val="7030A0"/>
              </a:solidFill>
              <a:prstDash val="lgDash"/>
              <a:round/>
            </a:ln>
            <a:effectLst/>
          </c:spPr>
          <c:marker>
            <c:symbol val="none"/>
          </c:marker>
          <c:cat>
            <c:strRef>
              <c:f>'Fig 3 ASEAN exports'!$B$1:$J$1</c:f>
              <c:strCache>
                <c:ptCount val="9"/>
                <c:pt idx="0">
                  <c:v>2010 </c:v>
                </c:pt>
                <c:pt idx="1">
                  <c:v>2011 </c:v>
                </c:pt>
                <c:pt idx="2">
                  <c:v>2012 </c:v>
                </c:pt>
                <c:pt idx="3">
                  <c:v>2013 </c:v>
                </c:pt>
                <c:pt idx="4">
                  <c:v>2014 </c:v>
                </c:pt>
                <c:pt idx="5">
                  <c:v>2015 </c:v>
                </c:pt>
                <c:pt idx="6">
                  <c:v>2016 </c:v>
                </c:pt>
                <c:pt idx="7">
                  <c:v>2017 </c:v>
                </c:pt>
                <c:pt idx="8">
                  <c:v>2018 </c:v>
                </c:pt>
              </c:strCache>
            </c:strRef>
          </c:cat>
          <c:val>
            <c:numRef>
              <c:f>'Fig 3 ASEAN exports'!$B$4:$J$4</c:f>
              <c:numCache>
                <c:formatCode>#,##0.00_);\(#,##0.00\)</c:formatCode>
                <c:ptCount val="9"/>
                <c:pt idx="0">
                  <c:v>4886.18</c:v>
                </c:pt>
                <c:pt idx="1">
                  <c:v>4640.83</c:v>
                </c:pt>
                <c:pt idx="2">
                  <c:v>4861.17</c:v>
                </c:pt>
                <c:pt idx="3">
                  <c:v>5033.9399999999996</c:v>
                </c:pt>
                <c:pt idx="4">
                  <c:v>5864.97</c:v>
                </c:pt>
                <c:pt idx="5">
                  <c:v>5991.65</c:v>
                </c:pt>
                <c:pt idx="6">
                  <c:v>6396.34</c:v>
                </c:pt>
                <c:pt idx="7">
                  <c:v>6946.4</c:v>
                </c:pt>
                <c:pt idx="8">
                  <c:v>7897.67</c:v>
                </c:pt>
              </c:numCache>
            </c:numRef>
          </c:val>
          <c:smooth val="0"/>
          <c:extLst>
            <c:ext xmlns:c16="http://schemas.microsoft.com/office/drawing/2014/chart" uri="{C3380CC4-5D6E-409C-BE32-E72D297353CC}">
              <c16:uniqueId val="{00000003-D2A4-4E96-B4E1-829BF0FDAE83}"/>
            </c:ext>
          </c:extLst>
        </c:ser>
        <c:ser>
          <c:idx val="3"/>
          <c:order val="3"/>
          <c:tx>
            <c:strRef>
              <c:f>'Fig 3 ASEAN exports'!$A$5</c:f>
              <c:strCache>
                <c:ptCount val="1"/>
                <c:pt idx="0">
                  <c:v>Singapore</c:v>
                </c:pt>
              </c:strCache>
            </c:strRef>
          </c:tx>
          <c:spPr>
            <a:ln w="28575" cap="rnd">
              <a:solidFill>
                <a:schemeClr val="accent4"/>
              </a:solidFill>
              <a:prstDash val="sysDash"/>
              <a:round/>
            </a:ln>
            <a:effectLst/>
          </c:spPr>
          <c:marker>
            <c:symbol val="none"/>
          </c:marker>
          <c:cat>
            <c:strRef>
              <c:f>'Fig 3 ASEAN exports'!$B$1:$J$1</c:f>
              <c:strCache>
                <c:ptCount val="9"/>
                <c:pt idx="0">
                  <c:v>2010 </c:v>
                </c:pt>
                <c:pt idx="1">
                  <c:v>2011 </c:v>
                </c:pt>
                <c:pt idx="2">
                  <c:v>2012 </c:v>
                </c:pt>
                <c:pt idx="3">
                  <c:v>2013 </c:v>
                </c:pt>
                <c:pt idx="4">
                  <c:v>2014 </c:v>
                </c:pt>
                <c:pt idx="5">
                  <c:v>2015 </c:v>
                </c:pt>
                <c:pt idx="6">
                  <c:v>2016 </c:v>
                </c:pt>
                <c:pt idx="7">
                  <c:v>2017 </c:v>
                </c:pt>
                <c:pt idx="8">
                  <c:v>2018 </c:v>
                </c:pt>
              </c:strCache>
            </c:strRef>
          </c:cat>
          <c:val>
            <c:numRef>
              <c:f>'Fig 3 ASEAN exports'!$B$5:$J$5</c:f>
              <c:numCache>
                <c:formatCode>#,##0.00_);\(#,##0.00\)</c:formatCode>
                <c:ptCount val="9"/>
                <c:pt idx="0">
                  <c:v>8994.26</c:v>
                </c:pt>
                <c:pt idx="1">
                  <c:v>11423.11</c:v>
                </c:pt>
                <c:pt idx="2">
                  <c:v>10835.68</c:v>
                </c:pt>
                <c:pt idx="3">
                  <c:v>11236.39</c:v>
                </c:pt>
                <c:pt idx="4">
                  <c:v>10448.959999999999</c:v>
                </c:pt>
                <c:pt idx="5">
                  <c:v>8756.0499999999993</c:v>
                </c:pt>
                <c:pt idx="6">
                  <c:v>8226.4699999999993</c:v>
                </c:pt>
                <c:pt idx="7">
                  <c:v>8288.43</c:v>
                </c:pt>
                <c:pt idx="8">
                  <c:v>9416.34</c:v>
                </c:pt>
              </c:numCache>
            </c:numRef>
          </c:val>
          <c:smooth val="0"/>
          <c:extLst>
            <c:ext xmlns:c16="http://schemas.microsoft.com/office/drawing/2014/chart" uri="{C3380CC4-5D6E-409C-BE32-E72D297353CC}">
              <c16:uniqueId val="{00000004-D2A4-4E96-B4E1-829BF0FDAE83}"/>
            </c:ext>
          </c:extLst>
        </c:ser>
        <c:ser>
          <c:idx val="4"/>
          <c:order val="4"/>
          <c:tx>
            <c:strRef>
              <c:f>'Fig 3 ASEAN exports'!$A$6</c:f>
              <c:strCache>
                <c:ptCount val="1"/>
                <c:pt idx="0">
                  <c:v>Cambodia</c:v>
                </c:pt>
              </c:strCache>
            </c:strRef>
          </c:tx>
          <c:spPr>
            <a:ln w="22225" cap="rnd">
              <a:solidFill>
                <a:srgbClr val="002060"/>
              </a:solidFill>
              <a:prstDash val="sysDot"/>
              <a:round/>
            </a:ln>
            <a:effectLst/>
          </c:spPr>
          <c:marker>
            <c:symbol val="none"/>
          </c:marker>
          <c:cat>
            <c:strRef>
              <c:f>'Fig 3 ASEAN exports'!$B$1:$J$1</c:f>
              <c:strCache>
                <c:ptCount val="9"/>
                <c:pt idx="0">
                  <c:v>2010 </c:v>
                </c:pt>
                <c:pt idx="1">
                  <c:v>2011 </c:v>
                </c:pt>
                <c:pt idx="2">
                  <c:v>2012 </c:v>
                </c:pt>
                <c:pt idx="3">
                  <c:v>2013 </c:v>
                </c:pt>
                <c:pt idx="4">
                  <c:v>2014 </c:v>
                </c:pt>
                <c:pt idx="5">
                  <c:v>2015 </c:v>
                </c:pt>
                <c:pt idx="6">
                  <c:v>2016 </c:v>
                </c:pt>
                <c:pt idx="7">
                  <c:v>2017 </c:v>
                </c:pt>
                <c:pt idx="8">
                  <c:v>2018 </c:v>
                </c:pt>
              </c:strCache>
            </c:strRef>
          </c:cat>
          <c:val>
            <c:numRef>
              <c:f>'Fig 3 ASEAN exports'!$B$6:$J$6</c:f>
              <c:numCache>
                <c:formatCode>#,##0.00_);\(#,##0.00\)</c:formatCode>
                <c:ptCount val="9"/>
                <c:pt idx="0">
                  <c:v>2342.12</c:v>
                </c:pt>
                <c:pt idx="1">
                  <c:v>2693.12</c:v>
                </c:pt>
                <c:pt idx="2">
                  <c:v>3778.21</c:v>
                </c:pt>
                <c:pt idx="3">
                  <c:v>4255.8900000000003</c:v>
                </c:pt>
                <c:pt idx="4">
                  <c:v>4525.4799999999996</c:v>
                </c:pt>
                <c:pt idx="5">
                  <c:v>4958.4799999999996</c:v>
                </c:pt>
                <c:pt idx="6">
                  <c:v>4671.8500000000004</c:v>
                </c:pt>
                <c:pt idx="7">
                  <c:v>5294.42</c:v>
                </c:pt>
                <c:pt idx="8">
                  <c:v>7621.03</c:v>
                </c:pt>
              </c:numCache>
            </c:numRef>
          </c:val>
          <c:smooth val="0"/>
          <c:extLst>
            <c:ext xmlns:c16="http://schemas.microsoft.com/office/drawing/2014/chart" uri="{C3380CC4-5D6E-409C-BE32-E72D297353CC}">
              <c16:uniqueId val="{00000005-D2A4-4E96-B4E1-829BF0FDAE83}"/>
            </c:ext>
          </c:extLst>
        </c:ser>
        <c:ser>
          <c:idx val="5"/>
          <c:order val="5"/>
          <c:tx>
            <c:strRef>
              <c:f>'Fig 3 ASEAN exports'!$A$7</c:f>
              <c:strCache>
                <c:ptCount val="1"/>
                <c:pt idx="0">
                  <c:v>Vietnam</c:v>
                </c:pt>
              </c:strCache>
            </c:strRef>
          </c:tx>
          <c:spPr>
            <a:ln w="22225" cap="rnd">
              <a:solidFill>
                <a:srgbClr val="FF0000"/>
              </a:solidFill>
              <a:round/>
            </a:ln>
            <a:effectLst/>
          </c:spPr>
          <c:marker>
            <c:symbol val="diamond"/>
            <c:size val="4"/>
            <c:spPr>
              <a:noFill/>
              <a:ln w="19050">
                <a:solidFill>
                  <a:srgbClr val="FF0000"/>
                </a:solidFill>
              </a:ln>
              <a:effectLst/>
            </c:spPr>
          </c:marker>
          <c:cat>
            <c:strRef>
              <c:f>'Fig 3 ASEAN exports'!$B$1:$J$1</c:f>
              <c:strCache>
                <c:ptCount val="9"/>
                <c:pt idx="0">
                  <c:v>2010 </c:v>
                </c:pt>
                <c:pt idx="1">
                  <c:v>2011 </c:v>
                </c:pt>
                <c:pt idx="2">
                  <c:v>2012 </c:v>
                </c:pt>
                <c:pt idx="3">
                  <c:v>2013 </c:v>
                </c:pt>
                <c:pt idx="4">
                  <c:v>2014 </c:v>
                </c:pt>
                <c:pt idx="5">
                  <c:v>2015 </c:v>
                </c:pt>
                <c:pt idx="6">
                  <c:v>2016 </c:v>
                </c:pt>
                <c:pt idx="7">
                  <c:v>2017 </c:v>
                </c:pt>
                <c:pt idx="8">
                  <c:v>2018 </c:v>
                </c:pt>
              </c:strCache>
            </c:strRef>
          </c:cat>
          <c:val>
            <c:numRef>
              <c:f>'Fig 3 ASEAN exports'!$B$7:$J$7</c:f>
              <c:numCache>
                <c:formatCode>#,##0.00_);\(#,##0.00\)</c:formatCode>
                <c:ptCount val="9"/>
                <c:pt idx="0">
                  <c:v>5845.69</c:v>
                </c:pt>
                <c:pt idx="1">
                  <c:v>7059.39</c:v>
                </c:pt>
                <c:pt idx="2">
                  <c:v>6483.28</c:v>
                </c:pt>
                <c:pt idx="3">
                  <c:v>7182.21</c:v>
                </c:pt>
                <c:pt idx="4">
                  <c:v>7882.4</c:v>
                </c:pt>
                <c:pt idx="5">
                  <c:v>8906.2800000000007</c:v>
                </c:pt>
                <c:pt idx="6">
                  <c:v>9427.23</c:v>
                </c:pt>
                <c:pt idx="7">
                  <c:v>11585.54</c:v>
                </c:pt>
                <c:pt idx="8">
                  <c:v>12958.15</c:v>
                </c:pt>
              </c:numCache>
            </c:numRef>
          </c:val>
          <c:smooth val="0"/>
          <c:extLst>
            <c:ext xmlns:c16="http://schemas.microsoft.com/office/drawing/2014/chart" uri="{C3380CC4-5D6E-409C-BE32-E72D297353CC}">
              <c16:uniqueId val="{00000006-D2A4-4E96-B4E1-829BF0FDAE83}"/>
            </c:ext>
          </c:extLst>
        </c:ser>
        <c:dLbls>
          <c:showLegendKey val="0"/>
          <c:showVal val="0"/>
          <c:showCatName val="0"/>
          <c:showSerName val="0"/>
          <c:showPercent val="0"/>
          <c:showBubbleSize val="0"/>
        </c:dLbls>
        <c:marker val="1"/>
        <c:smooth val="0"/>
        <c:axId val="496539208"/>
        <c:axId val="496539536"/>
      </c:lineChart>
      <c:catAx>
        <c:axId val="49653920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Source: Bank of Thailand</a:t>
                </a:r>
              </a:p>
            </c:rich>
          </c:tx>
          <c:layout>
            <c:manualLayout>
              <c:xMode val="edge"/>
              <c:yMode val="edge"/>
              <c:x val="2.9991807876752156E-2"/>
              <c:y val="0.96526316304862958"/>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496539536"/>
        <c:crosses val="autoZero"/>
        <c:auto val="1"/>
        <c:lblAlgn val="ctr"/>
        <c:lblOffset val="100"/>
        <c:noMultiLvlLbl val="0"/>
      </c:catAx>
      <c:valAx>
        <c:axId val="49653953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mn-lt"/>
                <a:ea typeface="+mn-ea"/>
                <a:cs typeface="+mn-cs"/>
              </a:defRPr>
            </a:pPr>
            <a:endParaRPr lang="en-US"/>
          </a:p>
        </c:txPr>
        <c:crossAx val="496539208"/>
        <c:crosses val="autoZero"/>
        <c:crossBetween val="between"/>
      </c:valAx>
      <c:valAx>
        <c:axId val="666318640"/>
        <c:scaling>
          <c:orientation val="minMax"/>
          <c:min val="20000"/>
        </c:scaling>
        <c:delete val="0"/>
        <c:axPos val="r"/>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lumMod val="65000"/>
                    <a:lumOff val="35000"/>
                  </a:schemeClr>
                </a:solidFill>
                <a:latin typeface="+mn-lt"/>
                <a:ea typeface="+mn-ea"/>
                <a:cs typeface="+mn-cs"/>
              </a:defRPr>
            </a:pPr>
            <a:endParaRPr lang="en-US"/>
          </a:p>
        </c:txPr>
        <c:crossAx val="666313392"/>
        <c:crosses val="max"/>
        <c:crossBetween val="between"/>
      </c:valAx>
      <c:catAx>
        <c:axId val="666313392"/>
        <c:scaling>
          <c:orientation val="minMax"/>
        </c:scaling>
        <c:delete val="1"/>
        <c:axPos val="b"/>
        <c:numFmt formatCode="General" sourceLinked="1"/>
        <c:majorTickMark val="out"/>
        <c:minorTickMark val="none"/>
        <c:tickLblPos val="nextTo"/>
        <c:crossAx val="666318640"/>
        <c:crosses val="autoZero"/>
        <c:auto val="1"/>
        <c:lblAlgn val="ctr"/>
        <c:lblOffset val="100"/>
        <c:noMultiLvlLbl val="0"/>
      </c:catAx>
      <c:spPr>
        <a:noFill/>
        <a:ln>
          <a:noFill/>
        </a:ln>
        <a:effectLst/>
      </c:spPr>
    </c:plotArea>
    <c:legend>
      <c:legendPos val="r"/>
      <c:legendEntry>
        <c:idx val="3"/>
        <c:txPr>
          <a:bodyPr rot="0" spcFirstLastPara="1" vertOverflow="ellipsis" vert="horz" wrap="square" anchor="ctr" anchorCtr="1"/>
          <a:lstStyle/>
          <a:p>
            <a:pPr>
              <a:defRPr sz="1600" b="1" i="0" u="none" strike="noStrike" kern="1200" baseline="0">
                <a:solidFill>
                  <a:schemeClr val="tx1"/>
                </a:solidFill>
                <a:latin typeface="+mn-lt"/>
                <a:ea typeface="+mn-ea"/>
                <a:cs typeface="+mn-cs"/>
              </a:defRPr>
            </a:pPr>
            <a:endParaRPr lang="en-US"/>
          </a:p>
        </c:txPr>
      </c:legendEntry>
      <c:layout>
        <c:manualLayout>
          <c:xMode val="edge"/>
          <c:yMode val="edge"/>
          <c:x val="0.76258787252020332"/>
          <c:y val="0.22572851061002291"/>
          <c:w val="0.22888084201324455"/>
          <c:h val="0.71208417775288702"/>
        </c:manualLayout>
      </c:layout>
      <c:overlay val="0"/>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2000" b="1" i="0" u="none" strike="noStrike" kern="1200" spc="0" baseline="0">
                <a:solidFill>
                  <a:schemeClr val="tx1">
                    <a:lumMod val="65000"/>
                    <a:lumOff val="35000"/>
                  </a:schemeClr>
                </a:solidFill>
                <a:latin typeface="+mn-lt"/>
                <a:ea typeface="+mn-ea"/>
                <a:cs typeface="+mn-cs"/>
              </a:defRPr>
            </a:pPr>
            <a:r>
              <a:rPr lang="en-US" sz="2000" b="1" dirty="0">
                <a:solidFill>
                  <a:schemeClr val="bg1"/>
                </a:solidFill>
                <a:latin typeface="Times New Roman" panose="02020603050405020304" pitchFamily="18" charset="0"/>
                <a:cs typeface="Times New Roman" panose="02020603050405020304" pitchFamily="18" charset="0"/>
              </a:rPr>
              <a:t>Trends of Thailand's exports to major markets</a:t>
            </a:r>
          </a:p>
          <a:p>
            <a:pPr algn="ctr">
              <a:defRPr sz="2000" b="1"/>
            </a:pPr>
            <a:r>
              <a:rPr lang="en-US" sz="2000" b="1" dirty="0">
                <a:solidFill>
                  <a:schemeClr val="bg1"/>
                </a:solidFill>
                <a:latin typeface="Times New Roman" panose="02020603050405020304" pitchFamily="18" charset="0"/>
                <a:cs typeface="Times New Roman" panose="02020603050405020304" pitchFamily="18" charset="0"/>
              </a:rPr>
              <a:t>The importance of ASEAN markets</a:t>
            </a:r>
          </a:p>
        </c:rich>
      </c:tx>
      <c:layout>
        <c:manualLayout>
          <c:xMode val="edge"/>
          <c:yMode val="edge"/>
          <c:x val="0.22391660636369498"/>
          <c:y val="2.2522522522522521E-2"/>
        </c:manualLayout>
      </c:layout>
      <c:overlay val="0"/>
      <c:spPr>
        <a:solidFill>
          <a:srgbClr val="FFFF00"/>
        </a:solidFill>
        <a:ln>
          <a:noFill/>
        </a:ln>
        <a:effectLst/>
      </c:spPr>
      <c:txPr>
        <a:bodyPr rot="0" spcFirstLastPara="1" vertOverflow="ellipsis" vert="horz" wrap="square" anchor="ctr" anchorCtr="1"/>
        <a:lstStyle/>
        <a:p>
          <a:pPr algn="ctr">
            <a:defRPr sz="20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169860932988472"/>
          <c:y val="0.13167264027138117"/>
          <c:w val="0.84462091521999239"/>
          <c:h val="0.8100235849056604"/>
        </c:manualLayout>
      </c:layout>
      <c:lineChart>
        <c:grouping val="standard"/>
        <c:varyColors val="0"/>
        <c:ser>
          <c:idx val="0"/>
          <c:order val="0"/>
          <c:tx>
            <c:strRef>
              <c:f>'E:\A trade Disputes\[Figure 4.xlsx]Figure 4'!$C$2</c:f>
              <c:strCache>
                <c:ptCount val="1"/>
                <c:pt idx="0">
                  <c:v>ASEAN</c:v>
                </c:pt>
              </c:strCache>
            </c:strRef>
          </c:tx>
          <c:spPr>
            <a:ln w="57150" cap="rnd">
              <a:solidFill>
                <a:srgbClr val="FFFF00"/>
              </a:solidFill>
              <a:prstDash val="sysDash"/>
              <a:round/>
            </a:ln>
            <a:effectLst/>
          </c:spPr>
          <c:marker>
            <c:symbol val="none"/>
          </c:marker>
          <c:cat>
            <c:strRef>
              <c:f>'[1]Figure 4'!$B$3:$B$229</c:f>
              <c:strCache>
                <c:ptCount val="227"/>
                <c:pt idx="0">
                  <c:v>2000M01</c:v>
                </c:pt>
                <c:pt idx="1">
                  <c:v>2000M02</c:v>
                </c:pt>
                <c:pt idx="2">
                  <c:v>2000M03</c:v>
                </c:pt>
                <c:pt idx="3">
                  <c:v>2000M04</c:v>
                </c:pt>
                <c:pt idx="4">
                  <c:v>2000M05</c:v>
                </c:pt>
                <c:pt idx="5">
                  <c:v>2000M06</c:v>
                </c:pt>
                <c:pt idx="6">
                  <c:v>2000M07</c:v>
                </c:pt>
                <c:pt idx="7">
                  <c:v>2000M08</c:v>
                </c:pt>
                <c:pt idx="8">
                  <c:v>2000M09</c:v>
                </c:pt>
                <c:pt idx="9">
                  <c:v>2000M10</c:v>
                </c:pt>
                <c:pt idx="10">
                  <c:v>2000M11</c:v>
                </c:pt>
                <c:pt idx="11">
                  <c:v>2000M12</c:v>
                </c:pt>
                <c:pt idx="12">
                  <c:v>2001M01</c:v>
                </c:pt>
                <c:pt idx="13">
                  <c:v>2001M02</c:v>
                </c:pt>
                <c:pt idx="14">
                  <c:v>2001M03</c:v>
                </c:pt>
                <c:pt idx="15">
                  <c:v>2001M04</c:v>
                </c:pt>
                <c:pt idx="16">
                  <c:v>2001M05</c:v>
                </c:pt>
                <c:pt idx="17">
                  <c:v>2001M06</c:v>
                </c:pt>
                <c:pt idx="18">
                  <c:v>2001M07</c:v>
                </c:pt>
                <c:pt idx="19">
                  <c:v>2001M08</c:v>
                </c:pt>
                <c:pt idx="20">
                  <c:v>2001M09</c:v>
                </c:pt>
                <c:pt idx="21">
                  <c:v>2001M10</c:v>
                </c:pt>
                <c:pt idx="22">
                  <c:v>2001M11</c:v>
                </c:pt>
                <c:pt idx="23">
                  <c:v>2001M12</c:v>
                </c:pt>
                <c:pt idx="24">
                  <c:v>2002M01</c:v>
                </c:pt>
                <c:pt idx="25">
                  <c:v>2002M02</c:v>
                </c:pt>
                <c:pt idx="26">
                  <c:v>2002M03</c:v>
                </c:pt>
                <c:pt idx="27">
                  <c:v>2002M04</c:v>
                </c:pt>
                <c:pt idx="28">
                  <c:v>2002M05</c:v>
                </c:pt>
                <c:pt idx="29">
                  <c:v>2002M06</c:v>
                </c:pt>
                <c:pt idx="30">
                  <c:v>2002M07</c:v>
                </c:pt>
                <c:pt idx="31">
                  <c:v>2002M08</c:v>
                </c:pt>
                <c:pt idx="32">
                  <c:v>2002M09</c:v>
                </c:pt>
                <c:pt idx="33">
                  <c:v>2002M10</c:v>
                </c:pt>
                <c:pt idx="34">
                  <c:v>2002M11</c:v>
                </c:pt>
                <c:pt idx="35">
                  <c:v>2002M12</c:v>
                </c:pt>
                <c:pt idx="36">
                  <c:v>2003M01</c:v>
                </c:pt>
                <c:pt idx="37">
                  <c:v>2003M02</c:v>
                </c:pt>
                <c:pt idx="38">
                  <c:v>2003M03</c:v>
                </c:pt>
                <c:pt idx="39">
                  <c:v>2003M04</c:v>
                </c:pt>
                <c:pt idx="40">
                  <c:v>2003M05</c:v>
                </c:pt>
                <c:pt idx="41">
                  <c:v>2003M06</c:v>
                </c:pt>
                <c:pt idx="42">
                  <c:v>2003M07</c:v>
                </c:pt>
                <c:pt idx="43">
                  <c:v>2003M08</c:v>
                </c:pt>
                <c:pt idx="44">
                  <c:v>2003M09</c:v>
                </c:pt>
                <c:pt idx="45">
                  <c:v>2003M10</c:v>
                </c:pt>
                <c:pt idx="46">
                  <c:v>2003M11</c:v>
                </c:pt>
                <c:pt idx="47">
                  <c:v>2003M12</c:v>
                </c:pt>
                <c:pt idx="48">
                  <c:v>2004M01</c:v>
                </c:pt>
                <c:pt idx="49">
                  <c:v>2004M02</c:v>
                </c:pt>
                <c:pt idx="50">
                  <c:v>2004M03</c:v>
                </c:pt>
                <c:pt idx="51">
                  <c:v>2004M04</c:v>
                </c:pt>
                <c:pt idx="52">
                  <c:v>2004M05</c:v>
                </c:pt>
                <c:pt idx="53">
                  <c:v>2004M06</c:v>
                </c:pt>
                <c:pt idx="54">
                  <c:v>2004M07</c:v>
                </c:pt>
                <c:pt idx="55">
                  <c:v>2004M08</c:v>
                </c:pt>
                <c:pt idx="56">
                  <c:v>2004M09</c:v>
                </c:pt>
                <c:pt idx="57">
                  <c:v>2004M10</c:v>
                </c:pt>
                <c:pt idx="58">
                  <c:v>2004M11</c:v>
                </c:pt>
                <c:pt idx="59">
                  <c:v>2004M12</c:v>
                </c:pt>
                <c:pt idx="60">
                  <c:v>2005M01</c:v>
                </c:pt>
                <c:pt idx="61">
                  <c:v>2005M02</c:v>
                </c:pt>
                <c:pt idx="62">
                  <c:v>2005M03</c:v>
                </c:pt>
                <c:pt idx="63">
                  <c:v>2005M04</c:v>
                </c:pt>
                <c:pt idx="64">
                  <c:v>2005M05</c:v>
                </c:pt>
                <c:pt idx="65">
                  <c:v>2005M06</c:v>
                </c:pt>
                <c:pt idx="66">
                  <c:v>2005M07</c:v>
                </c:pt>
                <c:pt idx="67">
                  <c:v>2005M08</c:v>
                </c:pt>
                <c:pt idx="68">
                  <c:v>2005M09</c:v>
                </c:pt>
                <c:pt idx="69">
                  <c:v>2005M10</c:v>
                </c:pt>
                <c:pt idx="70">
                  <c:v>2005M11</c:v>
                </c:pt>
                <c:pt idx="71">
                  <c:v>2005M12</c:v>
                </c:pt>
                <c:pt idx="72">
                  <c:v>2006M01</c:v>
                </c:pt>
                <c:pt idx="73">
                  <c:v>2006M02</c:v>
                </c:pt>
                <c:pt idx="74">
                  <c:v>2006M03</c:v>
                </c:pt>
                <c:pt idx="75">
                  <c:v>2006M04</c:v>
                </c:pt>
                <c:pt idx="76">
                  <c:v>2006M05</c:v>
                </c:pt>
                <c:pt idx="77">
                  <c:v>2006M06</c:v>
                </c:pt>
                <c:pt idx="78">
                  <c:v>2006M07</c:v>
                </c:pt>
                <c:pt idx="79">
                  <c:v>2006M08</c:v>
                </c:pt>
                <c:pt idx="80">
                  <c:v>2006M09</c:v>
                </c:pt>
                <c:pt idx="81">
                  <c:v>2006M10</c:v>
                </c:pt>
                <c:pt idx="82">
                  <c:v>2006M11</c:v>
                </c:pt>
                <c:pt idx="83">
                  <c:v>2006M12</c:v>
                </c:pt>
                <c:pt idx="84">
                  <c:v>2007M01</c:v>
                </c:pt>
                <c:pt idx="85">
                  <c:v>2007M02</c:v>
                </c:pt>
                <c:pt idx="86">
                  <c:v>2007M03</c:v>
                </c:pt>
                <c:pt idx="87">
                  <c:v>2007M04</c:v>
                </c:pt>
                <c:pt idx="88">
                  <c:v>2007M05</c:v>
                </c:pt>
                <c:pt idx="89">
                  <c:v>2007M06</c:v>
                </c:pt>
                <c:pt idx="90">
                  <c:v>2007M07</c:v>
                </c:pt>
                <c:pt idx="91">
                  <c:v>2007M08</c:v>
                </c:pt>
                <c:pt idx="92">
                  <c:v>2007M09</c:v>
                </c:pt>
                <c:pt idx="93">
                  <c:v>2007M10</c:v>
                </c:pt>
                <c:pt idx="94">
                  <c:v>2007M11</c:v>
                </c:pt>
                <c:pt idx="95">
                  <c:v>2007M12</c:v>
                </c:pt>
                <c:pt idx="96">
                  <c:v>2008M01</c:v>
                </c:pt>
                <c:pt idx="97">
                  <c:v>2008M02</c:v>
                </c:pt>
                <c:pt idx="98">
                  <c:v>2008M03</c:v>
                </c:pt>
                <c:pt idx="99">
                  <c:v>2008M04</c:v>
                </c:pt>
                <c:pt idx="100">
                  <c:v>2008M05</c:v>
                </c:pt>
                <c:pt idx="101">
                  <c:v>2008M06</c:v>
                </c:pt>
                <c:pt idx="102">
                  <c:v>2008M07</c:v>
                </c:pt>
                <c:pt idx="103">
                  <c:v>2008M08</c:v>
                </c:pt>
                <c:pt idx="104">
                  <c:v>2008M09</c:v>
                </c:pt>
                <c:pt idx="105">
                  <c:v>2008M10</c:v>
                </c:pt>
                <c:pt idx="106">
                  <c:v>2008M11</c:v>
                </c:pt>
                <c:pt idx="107">
                  <c:v>2008M12</c:v>
                </c:pt>
                <c:pt idx="108">
                  <c:v>2009M01</c:v>
                </c:pt>
                <c:pt idx="109">
                  <c:v>2009M02</c:v>
                </c:pt>
                <c:pt idx="110">
                  <c:v>2009M03</c:v>
                </c:pt>
                <c:pt idx="111">
                  <c:v>2009M04</c:v>
                </c:pt>
                <c:pt idx="112">
                  <c:v>2009M05</c:v>
                </c:pt>
                <c:pt idx="113">
                  <c:v>2009M06</c:v>
                </c:pt>
                <c:pt idx="114">
                  <c:v>2009M07</c:v>
                </c:pt>
                <c:pt idx="115">
                  <c:v>2009M08</c:v>
                </c:pt>
                <c:pt idx="116">
                  <c:v>2009M09</c:v>
                </c:pt>
                <c:pt idx="117">
                  <c:v>2009M10</c:v>
                </c:pt>
                <c:pt idx="118">
                  <c:v>2009M11</c:v>
                </c:pt>
                <c:pt idx="119">
                  <c:v>2009M12</c:v>
                </c:pt>
                <c:pt idx="120">
                  <c:v>2010M01</c:v>
                </c:pt>
                <c:pt idx="121">
                  <c:v>2010M02</c:v>
                </c:pt>
                <c:pt idx="122">
                  <c:v>2010M03</c:v>
                </c:pt>
                <c:pt idx="123">
                  <c:v>2010M04</c:v>
                </c:pt>
                <c:pt idx="124">
                  <c:v>2010M05</c:v>
                </c:pt>
                <c:pt idx="125">
                  <c:v>2010M06</c:v>
                </c:pt>
                <c:pt idx="126">
                  <c:v>2010M07</c:v>
                </c:pt>
                <c:pt idx="127">
                  <c:v>2010M08</c:v>
                </c:pt>
                <c:pt idx="128">
                  <c:v>2010M09</c:v>
                </c:pt>
                <c:pt idx="129">
                  <c:v>2010M10</c:v>
                </c:pt>
                <c:pt idx="130">
                  <c:v>2010M11</c:v>
                </c:pt>
                <c:pt idx="131">
                  <c:v>2010M12</c:v>
                </c:pt>
                <c:pt idx="132">
                  <c:v>2011M01</c:v>
                </c:pt>
                <c:pt idx="133">
                  <c:v>2011M02</c:v>
                </c:pt>
                <c:pt idx="134">
                  <c:v>2011M03</c:v>
                </c:pt>
                <c:pt idx="135">
                  <c:v>2011M04</c:v>
                </c:pt>
                <c:pt idx="136">
                  <c:v>2011M05</c:v>
                </c:pt>
                <c:pt idx="137">
                  <c:v>2011M06</c:v>
                </c:pt>
                <c:pt idx="138">
                  <c:v>2011M07</c:v>
                </c:pt>
                <c:pt idx="139">
                  <c:v>2011M08</c:v>
                </c:pt>
                <c:pt idx="140">
                  <c:v>2011M09</c:v>
                </c:pt>
                <c:pt idx="141">
                  <c:v>2011M10</c:v>
                </c:pt>
                <c:pt idx="142">
                  <c:v>2011M11</c:v>
                </c:pt>
                <c:pt idx="143">
                  <c:v>2011M12</c:v>
                </c:pt>
                <c:pt idx="144">
                  <c:v>2012M01</c:v>
                </c:pt>
                <c:pt idx="145">
                  <c:v>2012M02</c:v>
                </c:pt>
                <c:pt idx="146">
                  <c:v>2012M03</c:v>
                </c:pt>
                <c:pt idx="147">
                  <c:v>2012M04</c:v>
                </c:pt>
                <c:pt idx="148">
                  <c:v>2012M05</c:v>
                </c:pt>
                <c:pt idx="149">
                  <c:v>2012M06</c:v>
                </c:pt>
                <c:pt idx="150">
                  <c:v>2012M07</c:v>
                </c:pt>
                <c:pt idx="151">
                  <c:v>2012M08</c:v>
                </c:pt>
                <c:pt idx="152">
                  <c:v>2012M09</c:v>
                </c:pt>
                <c:pt idx="153">
                  <c:v>2012M10</c:v>
                </c:pt>
                <c:pt idx="154">
                  <c:v>2012M11</c:v>
                </c:pt>
                <c:pt idx="155">
                  <c:v>2012M12</c:v>
                </c:pt>
                <c:pt idx="156">
                  <c:v>2013M01</c:v>
                </c:pt>
                <c:pt idx="157">
                  <c:v>2013M02</c:v>
                </c:pt>
                <c:pt idx="158">
                  <c:v>2013M03</c:v>
                </c:pt>
                <c:pt idx="159">
                  <c:v>2013M04</c:v>
                </c:pt>
                <c:pt idx="160">
                  <c:v>2013M05</c:v>
                </c:pt>
                <c:pt idx="161">
                  <c:v>2013M06</c:v>
                </c:pt>
                <c:pt idx="162">
                  <c:v>2013M07</c:v>
                </c:pt>
                <c:pt idx="163">
                  <c:v>2013M08</c:v>
                </c:pt>
                <c:pt idx="164">
                  <c:v>2013M09</c:v>
                </c:pt>
                <c:pt idx="165">
                  <c:v>2013M10</c:v>
                </c:pt>
                <c:pt idx="166">
                  <c:v>2013M11</c:v>
                </c:pt>
                <c:pt idx="167">
                  <c:v>2013M12</c:v>
                </c:pt>
                <c:pt idx="168">
                  <c:v>2014M01</c:v>
                </c:pt>
                <c:pt idx="169">
                  <c:v>2014M02</c:v>
                </c:pt>
                <c:pt idx="170">
                  <c:v>2014M03</c:v>
                </c:pt>
                <c:pt idx="171">
                  <c:v>2014M04</c:v>
                </c:pt>
                <c:pt idx="172">
                  <c:v>2014M05</c:v>
                </c:pt>
                <c:pt idx="173">
                  <c:v>2014M06</c:v>
                </c:pt>
                <c:pt idx="174">
                  <c:v>2014M07</c:v>
                </c:pt>
                <c:pt idx="175">
                  <c:v>2014M08</c:v>
                </c:pt>
                <c:pt idx="176">
                  <c:v>2014M09</c:v>
                </c:pt>
                <c:pt idx="177">
                  <c:v>2014M10</c:v>
                </c:pt>
                <c:pt idx="178">
                  <c:v>2014M11</c:v>
                </c:pt>
                <c:pt idx="179">
                  <c:v>2014M12</c:v>
                </c:pt>
                <c:pt idx="180">
                  <c:v>2015M01</c:v>
                </c:pt>
                <c:pt idx="181">
                  <c:v>2015M02</c:v>
                </c:pt>
                <c:pt idx="182">
                  <c:v>2015M03</c:v>
                </c:pt>
                <c:pt idx="183">
                  <c:v>2015M04</c:v>
                </c:pt>
                <c:pt idx="184">
                  <c:v>2015M05</c:v>
                </c:pt>
                <c:pt idx="185">
                  <c:v>2015M06</c:v>
                </c:pt>
                <c:pt idx="186">
                  <c:v>2015M07</c:v>
                </c:pt>
                <c:pt idx="187">
                  <c:v>2015M08</c:v>
                </c:pt>
                <c:pt idx="188">
                  <c:v>2015M09</c:v>
                </c:pt>
                <c:pt idx="189">
                  <c:v>2015M10</c:v>
                </c:pt>
                <c:pt idx="190">
                  <c:v>2015M11</c:v>
                </c:pt>
                <c:pt idx="191">
                  <c:v>2015M12</c:v>
                </c:pt>
                <c:pt idx="192">
                  <c:v>2016M01</c:v>
                </c:pt>
                <c:pt idx="193">
                  <c:v>2016M02</c:v>
                </c:pt>
                <c:pt idx="194">
                  <c:v>2016M03</c:v>
                </c:pt>
                <c:pt idx="195">
                  <c:v>2016M04</c:v>
                </c:pt>
                <c:pt idx="196">
                  <c:v>2016M05</c:v>
                </c:pt>
                <c:pt idx="197">
                  <c:v>2016M06</c:v>
                </c:pt>
                <c:pt idx="198">
                  <c:v>2016M07</c:v>
                </c:pt>
                <c:pt idx="199">
                  <c:v>2016M08</c:v>
                </c:pt>
                <c:pt idx="200">
                  <c:v>2016M09</c:v>
                </c:pt>
                <c:pt idx="201">
                  <c:v>2016M10</c:v>
                </c:pt>
                <c:pt idx="202">
                  <c:v>2016M11</c:v>
                </c:pt>
                <c:pt idx="203">
                  <c:v>2016M12</c:v>
                </c:pt>
                <c:pt idx="204">
                  <c:v>2017M01</c:v>
                </c:pt>
                <c:pt idx="205">
                  <c:v>2017M02</c:v>
                </c:pt>
                <c:pt idx="206">
                  <c:v>2017M03</c:v>
                </c:pt>
                <c:pt idx="207">
                  <c:v>2017M04</c:v>
                </c:pt>
                <c:pt idx="208">
                  <c:v>2017M05</c:v>
                </c:pt>
                <c:pt idx="209">
                  <c:v>2017M06</c:v>
                </c:pt>
                <c:pt idx="210">
                  <c:v>2017M07</c:v>
                </c:pt>
                <c:pt idx="211">
                  <c:v>2017M08</c:v>
                </c:pt>
                <c:pt idx="212">
                  <c:v>2017M09</c:v>
                </c:pt>
                <c:pt idx="213">
                  <c:v>2017M10</c:v>
                </c:pt>
                <c:pt idx="214">
                  <c:v>2017M11</c:v>
                </c:pt>
                <c:pt idx="215">
                  <c:v>2017M12</c:v>
                </c:pt>
                <c:pt idx="216">
                  <c:v>2018M01</c:v>
                </c:pt>
                <c:pt idx="217">
                  <c:v>2018M02</c:v>
                </c:pt>
                <c:pt idx="218">
                  <c:v>2018M03</c:v>
                </c:pt>
                <c:pt idx="219">
                  <c:v>2018M04</c:v>
                </c:pt>
                <c:pt idx="220">
                  <c:v>2018M05</c:v>
                </c:pt>
                <c:pt idx="221">
                  <c:v>2018M06</c:v>
                </c:pt>
                <c:pt idx="222">
                  <c:v>2018M07</c:v>
                </c:pt>
                <c:pt idx="223">
                  <c:v>2018M08</c:v>
                </c:pt>
                <c:pt idx="224">
                  <c:v>2018M09</c:v>
                </c:pt>
                <c:pt idx="225">
                  <c:v>2018M10</c:v>
                </c:pt>
                <c:pt idx="226">
                  <c:v>2018M11</c:v>
                </c:pt>
              </c:strCache>
            </c:strRef>
          </c:cat>
          <c:val>
            <c:numRef>
              <c:f>'[1]Figure 4'!$C$3:$C$229</c:f>
              <c:numCache>
                <c:formatCode>General</c:formatCode>
                <c:ptCount val="227"/>
                <c:pt idx="0">
                  <c:v>1035.32096964108</c:v>
                </c:pt>
                <c:pt idx="1">
                  <c:v>1037.9865304733401</c:v>
                </c:pt>
                <c:pt idx="2">
                  <c:v>1040.64830026604</c:v>
                </c:pt>
                <c:pt idx="3">
                  <c:v>1043.300145165</c:v>
                </c:pt>
                <c:pt idx="4">
                  <c:v>1045.9431272674301</c:v>
                </c:pt>
                <c:pt idx="5">
                  <c:v>1048.57766699378</c:v>
                </c:pt>
                <c:pt idx="6">
                  <c:v>1051.2005949639799</c:v>
                </c:pt>
                <c:pt idx="7">
                  <c:v>1053.8050183488799</c:v>
                </c:pt>
                <c:pt idx="8">
                  <c:v>1056.39104913914</c:v>
                </c:pt>
                <c:pt idx="9">
                  <c:v>1058.97473022688</c:v>
                </c:pt>
                <c:pt idx="10">
                  <c:v>1061.58060234808</c:v>
                </c:pt>
                <c:pt idx="11">
                  <c:v>1064.2463552157501</c:v>
                </c:pt>
                <c:pt idx="12">
                  <c:v>1067.0253590566499</c:v>
                </c:pt>
                <c:pt idx="13">
                  <c:v>1069.9801190728399</c:v>
                </c:pt>
                <c:pt idx="14">
                  <c:v>1073.16768662205</c:v>
                </c:pt>
                <c:pt idx="15">
                  <c:v>1076.6378359703499</c:v>
                </c:pt>
                <c:pt idx="16">
                  <c:v>1080.4457498778499</c:v>
                </c:pt>
                <c:pt idx="17">
                  <c:v>1084.64054042158</c:v>
                </c:pt>
                <c:pt idx="18">
                  <c:v>1089.2729310848099</c:v>
                </c:pt>
                <c:pt idx="19">
                  <c:v>1094.3969279522</c:v>
                </c:pt>
                <c:pt idx="20">
                  <c:v>1100.0609702381901</c:v>
                </c:pt>
                <c:pt idx="21">
                  <c:v>1106.3181883427601</c:v>
                </c:pt>
                <c:pt idx="22">
                  <c:v>1113.2196028763201</c:v>
                </c:pt>
                <c:pt idx="23">
                  <c:v>1120.8108317972799</c:v>
                </c:pt>
                <c:pt idx="24">
                  <c:v>1129.1324035083301</c:v>
                </c:pt>
                <c:pt idx="25">
                  <c:v>1138.2137519099099</c:v>
                </c:pt>
                <c:pt idx="26">
                  <c:v>1148.0778419855801</c:v>
                </c:pt>
                <c:pt idx="27">
                  <c:v>1158.73369956946</c:v>
                </c:pt>
                <c:pt idx="28">
                  <c:v>1170.19024161775</c:v>
                </c:pt>
                <c:pt idx="29">
                  <c:v>1182.4480403852799</c:v>
                </c:pt>
                <c:pt idx="30">
                  <c:v>1195.5105972767799</c:v>
                </c:pt>
                <c:pt idx="31">
                  <c:v>1209.38689438861</c:v>
                </c:pt>
                <c:pt idx="32">
                  <c:v>1224.0790728034401</c:v>
                </c:pt>
                <c:pt idx="33">
                  <c:v>1239.5910904862801</c:v>
                </c:pt>
                <c:pt idx="34">
                  <c:v>1255.9230214387201</c:v>
                </c:pt>
                <c:pt idx="35">
                  <c:v>1273.0723090311001</c:v>
                </c:pt>
                <c:pt idx="36">
                  <c:v>1291.03045822948</c:v>
                </c:pt>
                <c:pt idx="37">
                  <c:v>1309.77443981179</c:v>
                </c:pt>
                <c:pt idx="38">
                  <c:v>1329.27602938526</c:v>
                </c:pt>
                <c:pt idx="39">
                  <c:v>1349.4940647487799</c:v>
                </c:pt>
                <c:pt idx="40">
                  <c:v>1370.3925610603301</c:v>
                </c:pt>
                <c:pt idx="41">
                  <c:v>1391.92939986228</c:v>
                </c:pt>
                <c:pt idx="42">
                  <c:v>1414.0664382135801</c:v>
                </c:pt>
                <c:pt idx="43">
                  <c:v>1436.76454293709</c:v>
                </c:pt>
                <c:pt idx="44">
                  <c:v>1459.9776436030199</c:v>
                </c:pt>
                <c:pt idx="45">
                  <c:v>1483.65457363275</c:v>
                </c:pt>
                <c:pt idx="46">
                  <c:v>1507.7451131391001</c:v>
                </c:pt>
                <c:pt idx="47">
                  <c:v>1532.20803566724</c:v>
                </c:pt>
                <c:pt idx="48">
                  <c:v>1556.9979387128601</c:v>
                </c:pt>
                <c:pt idx="49">
                  <c:v>1582.0646796302501</c:v>
                </c:pt>
                <c:pt idx="50">
                  <c:v>1607.3658805001901</c:v>
                </c:pt>
                <c:pt idx="51">
                  <c:v>1632.85808668961</c:v>
                </c:pt>
                <c:pt idx="52">
                  <c:v>1658.5015139903801</c:v>
                </c:pt>
                <c:pt idx="53">
                  <c:v>1684.2617595772699</c:v>
                </c:pt>
                <c:pt idx="54">
                  <c:v>1710.1101413532101</c:v>
                </c:pt>
                <c:pt idx="55">
                  <c:v>1736.02534515452</c:v>
                </c:pt>
                <c:pt idx="56">
                  <c:v>1761.9892665299201</c:v>
                </c:pt>
                <c:pt idx="57">
                  <c:v>1787.99141246247</c:v>
                </c:pt>
                <c:pt idx="58">
                  <c:v>1814.0248781806499</c:v>
                </c:pt>
                <c:pt idx="59">
                  <c:v>1840.0941449259301</c:v>
                </c:pt>
                <c:pt idx="60">
                  <c:v>1866.2091519343701</c:v>
                </c:pt>
                <c:pt idx="61">
                  <c:v>1892.3798937097299</c:v>
                </c:pt>
                <c:pt idx="62">
                  <c:v>1918.6102828702301</c:v>
                </c:pt>
                <c:pt idx="63">
                  <c:v>1944.8889181525799</c:v>
                </c:pt>
                <c:pt idx="64">
                  <c:v>1971.21864827384</c:v>
                </c:pt>
                <c:pt idx="65">
                  <c:v>1997.5992504984299</c:v>
                </c:pt>
                <c:pt idx="66">
                  <c:v>2024.03182857352</c:v>
                </c:pt>
                <c:pt idx="67">
                  <c:v>2050.5147474094601</c:v>
                </c:pt>
                <c:pt idx="68">
                  <c:v>2077.0586815118099</c:v>
                </c:pt>
                <c:pt idx="69">
                  <c:v>2103.69669394536</c:v>
                </c:pt>
                <c:pt idx="70">
                  <c:v>2130.47378953312</c:v>
                </c:pt>
                <c:pt idx="71">
                  <c:v>2157.4339663832402</c:v>
                </c:pt>
                <c:pt idx="72">
                  <c:v>2184.6193778962602</c:v>
                </c:pt>
                <c:pt idx="73">
                  <c:v>2212.0577994195201</c:v>
                </c:pt>
                <c:pt idx="74">
                  <c:v>2239.7583868990801</c:v>
                </c:pt>
                <c:pt idx="75">
                  <c:v>2267.7164422671999</c:v>
                </c:pt>
                <c:pt idx="76">
                  <c:v>2295.9310432625498</c:v>
                </c:pt>
                <c:pt idx="77">
                  <c:v>2324.3791796764699</c:v>
                </c:pt>
                <c:pt idx="78">
                  <c:v>2353.0325363666998</c:v>
                </c:pt>
                <c:pt idx="79">
                  <c:v>2381.86374685909</c:v>
                </c:pt>
                <c:pt idx="80">
                  <c:v>2410.8474528366601</c:v>
                </c:pt>
                <c:pt idx="81">
                  <c:v>2439.9726207222502</c:v>
                </c:pt>
                <c:pt idx="82">
                  <c:v>2469.2313407267002</c:v>
                </c:pt>
                <c:pt idx="83">
                  <c:v>2498.61077787883</c:v>
                </c:pt>
                <c:pt idx="84">
                  <c:v>2528.09221933661</c:v>
                </c:pt>
                <c:pt idx="85">
                  <c:v>2557.6301022039602</c:v>
                </c:pt>
                <c:pt idx="86">
                  <c:v>2587.1515405140499</c:v>
                </c:pt>
                <c:pt idx="87">
                  <c:v>2616.5665531540199</c:v>
                </c:pt>
                <c:pt idx="88">
                  <c:v>2645.7781061262899</c:v>
                </c:pt>
                <c:pt idx="89">
                  <c:v>2674.6682476170599</c:v>
                </c:pt>
                <c:pt idx="90">
                  <c:v>2703.1229544163002</c:v>
                </c:pt>
                <c:pt idx="91">
                  <c:v>2731.0316256578699</c:v>
                </c:pt>
                <c:pt idx="92">
                  <c:v>2758.2686373538099</c:v>
                </c:pt>
                <c:pt idx="93">
                  <c:v>2784.7350279032598</c:v>
                </c:pt>
                <c:pt idx="94">
                  <c:v>2810.32261357776</c:v>
                </c:pt>
                <c:pt idx="95">
                  <c:v>2834.9700075219298</c:v>
                </c:pt>
                <c:pt idx="96">
                  <c:v>2858.6667511710898</c:v>
                </c:pt>
                <c:pt idx="97">
                  <c:v>2881.4061241545101</c:v>
                </c:pt>
                <c:pt idx="98">
                  <c:v>2903.2001097992702</c:v>
                </c:pt>
                <c:pt idx="99">
                  <c:v>2924.0570403127299</c:v>
                </c:pt>
                <c:pt idx="100">
                  <c:v>2944.00886664461</c:v>
                </c:pt>
                <c:pt idx="101">
                  <c:v>2963.1146996724201</c:v>
                </c:pt>
                <c:pt idx="102">
                  <c:v>2981.4872378523401</c:v>
                </c:pt>
                <c:pt idx="103">
                  <c:v>2999.3420445919801</c:v>
                </c:pt>
                <c:pt idx="104">
                  <c:v>3016.9814723796399</c:v>
                </c:pt>
                <c:pt idx="105">
                  <c:v>3034.7495527283299</c:v>
                </c:pt>
                <c:pt idx="106">
                  <c:v>3053.0222538543499</c:v>
                </c:pt>
                <c:pt idx="107">
                  <c:v>3072.1973190050498</c:v>
                </c:pt>
                <c:pt idx="108">
                  <c:v>3092.63740932683</c:v>
                </c:pt>
                <c:pt idx="109">
                  <c:v>3114.6496736522799</c:v>
                </c:pt>
                <c:pt idx="110">
                  <c:v>3138.4659950216501</c:v>
                </c:pt>
                <c:pt idx="111">
                  <c:v>3164.2441488589802</c:v>
                </c:pt>
                <c:pt idx="112">
                  <c:v>3192.0789761442102</c:v>
                </c:pt>
                <c:pt idx="113">
                  <c:v>3222.0049807636001</c:v>
                </c:pt>
                <c:pt idx="114">
                  <c:v>3254.0131229245198</c:v>
                </c:pt>
                <c:pt idx="115">
                  <c:v>3288.0664451273401</c:v>
                </c:pt>
                <c:pt idx="116">
                  <c:v>3324.1100597944601</c:v>
                </c:pt>
                <c:pt idx="117">
                  <c:v>3362.06679209512</c:v>
                </c:pt>
                <c:pt idx="118">
                  <c:v>3401.8297248333201</c:v>
                </c:pt>
                <c:pt idx="119">
                  <c:v>3443.2849340913899</c:v>
                </c:pt>
                <c:pt idx="120">
                  <c:v>3486.29899041518</c:v>
                </c:pt>
                <c:pt idx="121">
                  <c:v>3530.72706400793</c:v>
                </c:pt>
                <c:pt idx="122">
                  <c:v>3576.4114494485402</c:v>
                </c:pt>
                <c:pt idx="123">
                  <c:v>3623.18418596423</c:v>
                </c:pt>
                <c:pt idx="124">
                  <c:v>3670.89648143156</c:v>
                </c:pt>
                <c:pt idx="125">
                  <c:v>3719.3721767697398</c:v>
                </c:pt>
                <c:pt idx="126">
                  <c:v>3768.4384041145699</c:v>
                </c:pt>
                <c:pt idx="127">
                  <c:v>3817.95482739508</c:v>
                </c:pt>
                <c:pt idx="128">
                  <c:v>3867.7718384289601</c:v>
                </c:pt>
                <c:pt idx="129">
                  <c:v>3917.73767105973</c:v>
                </c:pt>
                <c:pt idx="130">
                  <c:v>3967.7007541421599</c:v>
                </c:pt>
                <c:pt idx="131">
                  <c:v>4017.4967534982902</c:v>
                </c:pt>
                <c:pt idx="132">
                  <c:v>4066.9585022589099</c:v>
                </c:pt>
                <c:pt idx="133">
                  <c:v>4115.8964233635998</c:v>
                </c:pt>
                <c:pt idx="134">
                  <c:v>4164.1061815225903</c:v>
                </c:pt>
                <c:pt idx="135">
                  <c:v>4211.3763430834097</c:v>
                </c:pt>
                <c:pt idx="136">
                  <c:v>4257.54222257539</c:v>
                </c:pt>
                <c:pt idx="137">
                  <c:v>4302.4382951985199</c:v>
                </c:pt>
                <c:pt idx="138">
                  <c:v>4345.93375405397</c:v>
                </c:pt>
                <c:pt idx="139">
                  <c:v>4387.9322416668701</c:v>
                </c:pt>
                <c:pt idx="140">
                  <c:v>4428.3756016905299</c:v>
                </c:pt>
                <c:pt idx="141">
                  <c:v>4467.2605102614798</c:v>
                </c:pt>
                <c:pt idx="142">
                  <c:v>4504.6326625717002</c:v>
                </c:pt>
                <c:pt idx="143">
                  <c:v>4540.5239725277197</c:v>
                </c:pt>
                <c:pt idx="144">
                  <c:v>4574.9349385733904</c:v>
                </c:pt>
                <c:pt idx="145">
                  <c:v>4607.83230332116</c:v>
                </c:pt>
                <c:pt idx="146">
                  <c:v>4639.1441097349298</c:v>
                </c:pt>
                <c:pt idx="147">
                  <c:v>4668.8180193686703</c:v>
                </c:pt>
                <c:pt idx="148">
                  <c:v>4696.8244865465203</c:v>
                </c:pt>
                <c:pt idx="149">
                  <c:v>4723.1196344801301</c:v>
                </c:pt>
                <c:pt idx="150">
                  <c:v>4747.7082478751799</c:v>
                </c:pt>
                <c:pt idx="151">
                  <c:v>4770.60524896268</c:v>
                </c:pt>
                <c:pt idx="152">
                  <c:v>4791.8154788453703</c:v>
                </c:pt>
                <c:pt idx="153">
                  <c:v>4811.32502895589</c:v>
                </c:pt>
                <c:pt idx="154">
                  <c:v>4829.1020195130905</c:v>
                </c:pt>
                <c:pt idx="155">
                  <c:v>4845.1182599698996</c:v>
                </c:pt>
                <c:pt idx="156">
                  <c:v>4859.3439679723497</c:v>
                </c:pt>
                <c:pt idx="157">
                  <c:v>4871.7314835095403</c:v>
                </c:pt>
                <c:pt idx="158">
                  <c:v>4882.2249344894399</c:v>
                </c:pt>
                <c:pt idx="159">
                  <c:v>4890.7452389947803</c:v>
                </c:pt>
                <c:pt idx="160">
                  <c:v>4897.2499862934101</c:v>
                </c:pt>
                <c:pt idx="161">
                  <c:v>4901.6779555671201</c:v>
                </c:pt>
                <c:pt idx="162">
                  <c:v>4903.9980766931003</c:v>
                </c:pt>
                <c:pt idx="163">
                  <c:v>4904.1957130238598</c:v>
                </c:pt>
                <c:pt idx="164">
                  <c:v>4902.2628891565801</c:v>
                </c:pt>
                <c:pt idx="165">
                  <c:v>4898.2171424861199</c:v>
                </c:pt>
                <c:pt idx="166">
                  <c:v>4892.0710789567402</c:v>
                </c:pt>
                <c:pt idx="167">
                  <c:v>4883.8434436000198</c:v>
                </c:pt>
                <c:pt idx="168">
                  <c:v>4873.5396022059203</c:v>
                </c:pt>
                <c:pt idx="169">
                  <c:v>4861.15505296419</c:v>
                </c:pt>
                <c:pt idx="170">
                  <c:v>4846.6596496477196</c:v>
                </c:pt>
                <c:pt idx="171">
                  <c:v>4830.00312206741</c:v>
                </c:pt>
                <c:pt idx="172">
                  <c:v>4811.1333292251702</c:v>
                </c:pt>
                <c:pt idx="173">
                  <c:v>4789.9773250449498</c:v>
                </c:pt>
                <c:pt idx="174">
                  <c:v>4766.4981604417699</c:v>
                </c:pt>
                <c:pt idx="175">
                  <c:v>4740.68817471081</c:v>
                </c:pt>
                <c:pt idx="176">
                  <c:v>4712.5378586639099</c:v>
                </c:pt>
                <c:pt idx="177">
                  <c:v>4682.0746067118998</c:v>
                </c:pt>
                <c:pt idx="178">
                  <c:v>4649.3636363309597</c:v>
                </c:pt>
                <c:pt idx="179">
                  <c:v>4614.5162799551399</c:v>
                </c:pt>
                <c:pt idx="180">
                  <c:v>4577.6761162937601</c:v>
                </c:pt>
                <c:pt idx="181">
                  <c:v>4538.9932944533502</c:v>
                </c:pt>
                <c:pt idx="182">
                  <c:v>4498.6106596434902</c:v>
                </c:pt>
                <c:pt idx="183">
                  <c:v>4456.6465054560704</c:v>
                </c:pt>
                <c:pt idx="184">
                  <c:v>4413.2461677982901</c:v>
                </c:pt>
                <c:pt idx="185">
                  <c:v>4368.54070990337</c:v>
                </c:pt>
                <c:pt idx="186">
                  <c:v>4322.6987605484201</c:v>
                </c:pt>
                <c:pt idx="187">
                  <c:v>4275.9315991556996</c:v>
                </c:pt>
                <c:pt idx="188">
                  <c:v>4228.4647392613197</c:v>
                </c:pt>
                <c:pt idx="189">
                  <c:v>4180.5383227625598</c:v>
                </c:pt>
                <c:pt idx="190">
                  <c:v>4132.4208523386897</c:v>
                </c:pt>
                <c:pt idx="191">
                  <c:v>4084.4193300910301</c:v>
                </c:pt>
                <c:pt idx="192">
                  <c:v>4036.873985145</c:v>
                </c:pt>
                <c:pt idx="193">
                  <c:v>3990.1478008392701</c:v>
                </c:pt>
                <c:pt idx="194">
                  <c:v>3944.6073234301498</c:v>
                </c:pt>
                <c:pt idx="195">
                  <c:v>3900.6811659933601</c:v>
                </c:pt>
                <c:pt idx="196">
                  <c:v>3858.7300445682899</c:v>
                </c:pt>
                <c:pt idx="197">
                  <c:v>3819.0404459466599</c:v>
                </c:pt>
                <c:pt idx="198">
                  <c:v>3781.8515978893302</c:v>
                </c:pt>
                <c:pt idx="199">
                  <c:v>3747.3548788206399</c:v>
                </c:pt>
                <c:pt idx="200">
                  <c:v>3715.69125733174</c:v>
                </c:pt>
                <c:pt idx="201">
                  <c:v>3686.9630940360898</c:v>
                </c:pt>
                <c:pt idx="202">
                  <c:v>3661.23198904316</c:v>
                </c:pt>
                <c:pt idx="203">
                  <c:v>3638.5221762753299</c:v>
                </c:pt>
                <c:pt idx="204">
                  <c:v>3618.8144596557499</c:v>
                </c:pt>
                <c:pt idx="205">
                  <c:v>3602.0502096231098</c:v>
                </c:pt>
                <c:pt idx="206">
                  <c:v>3588.10987963971</c:v>
                </c:pt>
                <c:pt idx="207">
                  <c:v>3576.8400217644498</c:v>
                </c:pt>
                <c:pt idx="208">
                  <c:v>3568.1152901478699</c:v>
                </c:pt>
                <c:pt idx="209">
                  <c:v>3561.7835903279201</c:v>
                </c:pt>
                <c:pt idx="210">
                  <c:v>3557.6879941418501</c:v>
                </c:pt>
                <c:pt idx="211">
                  <c:v>3555.6606627608799</c:v>
                </c:pt>
                <c:pt idx="212">
                  <c:v>3555.5283297177698</c:v>
                </c:pt>
                <c:pt idx="213">
                  <c:v>3557.1241993325898</c:v>
                </c:pt>
                <c:pt idx="214">
                  <c:v>3560.2658461802898</c:v>
                </c:pt>
                <c:pt idx="215">
                  <c:v>3564.79276537751</c:v>
                </c:pt>
                <c:pt idx="216">
                  <c:v>3570.54056969049</c:v>
                </c:pt>
                <c:pt idx="217">
                  <c:v>3577.33067724898</c:v>
                </c:pt>
                <c:pt idx="218">
                  <c:v>3585.0013693376</c:v>
                </c:pt>
                <c:pt idx="219">
                  <c:v>3593.39094316616</c:v>
                </c:pt>
                <c:pt idx="220">
                  <c:v>3602.3642389049601</c:v>
                </c:pt>
                <c:pt idx="221">
                  <c:v>3611.8027501309898</c:v>
                </c:pt>
                <c:pt idx="222">
                  <c:v>3621.5876235991</c:v>
                </c:pt>
                <c:pt idx="223">
                  <c:v>3631.6123711509699</c:v>
                </c:pt>
                <c:pt idx="224">
                  <c:v>3641.7913304877002</c:v>
                </c:pt>
                <c:pt idx="225">
                  <c:v>3652.0586162291002</c:v>
                </c:pt>
                <c:pt idx="226">
                  <c:v>3662.3505783192199</c:v>
                </c:pt>
              </c:numCache>
            </c:numRef>
          </c:val>
          <c:smooth val="0"/>
          <c:extLst>
            <c:ext xmlns:c16="http://schemas.microsoft.com/office/drawing/2014/chart" uri="{C3380CC4-5D6E-409C-BE32-E72D297353CC}">
              <c16:uniqueId val="{00000000-2B0E-422A-A2C2-0CB29E6F037F}"/>
            </c:ext>
          </c:extLst>
        </c:ser>
        <c:ser>
          <c:idx val="1"/>
          <c:order val="1"/>
          <c:tx>
            <c:strRef>
              <c:f>'E:\A trade Disputes\[Figure 4.xlsx]Figure 4'!$D$2</c:f>
              <c:strCache>
                <c:ptCount val="1"/>
                <c:pt idx="0">
                  <c:v>China</c:v>
                </c:pt>
              </c:strCache>
            </c:strRef>
          </c:tx>
          <c:spPr>
            <a:ln w="57150" cap="rnd" cmpd="dbl">
              <a:solidFill>
                <a:srgbClr val="C00000"/>
              </a:solidFill>
              <a:round/>
            </a:ln>
            <a:effectLst/>
          </c:spPr>
          <c:marker>
            <c:symbol val="none"/>
          </c:marker>
          <c:cat>
            <c:strRef>
              <c:f>'[1]Figure 4'!$B$3:$B$229</c:f>
              <c:strCache>
                <c:ptCount val="227"/>
                <c:pt idx="0">
                  <c:v>2000M01</c:v>
                </c:pt>
                <c:pt idx="1">
                  <c:v>2000M02</c:v>
                </c:pt>
                <c:pt idx="2">
                  <c:v>2000M03</c:v>
                </c:pt>
                <c:pt idx="3">
                  <c:v>2000M04</c:v>
                </c:pt>
                <c:pt idx="4">
                  <c:v>2000M05</c:v>
                </c:pt>
                <c:pt idx="5">
                  <c:v>2000M06</c:v>
                </c:pt>
                <c:pt idx="6">
                  <c:v>2000M07</c:v>
                </c:pt>
                <c:pt idx="7">
                  <c:v>2000M08</c:v>
                </c:pt>
                <c:pt idx="8">
                  <c:v>2000M09</c:v>
                </c:pt>
                <c:pt idx="9">
                  <c:v>2000M10</c:v>
                </c:pt>
                <c:pt idx="10">
                  <c:v>2000M11</c:v>
                </c:pt>
                <c:pt idx="11">
                  <c:v>2000M12</c:v>
                </c:pt>
                <c:pt idx="12">
                  <c:v>2001M01</c:v>
                </c:pt>
                <c:pt idx="13">
                  <c:v>2001M02</c:v>
                </c:pt>
                <c:pt idx="14">
                  <c:v>2001M03</c:v>
                </c:pt>
                <c:pt idx="15">
                  <c:v>2001M04</c:v>
                </c:pt>
                <c:pt idx="16">
                  <c:v>2001M05</c:v>
                </c:pt>
                <c:pt idx="17">
                  <c:v>2001M06</c:v>
                </c:pt>
                <c:pt idx="18">
                  <c:v>2001M07</c:v>
                </c:pt>
                <c:pt idx="19">
                  <c:v>2001M08</c:v>
                </c:pt>
                <c:pt idx="20">
                  <c:v>2001M09</c:v>
                </c:pt>
                <c:pt idx="21">
                  <c:v>2001M10</c:v>
                </c:pt>
                <c:pt idx="22">
                  <c:v>2001M11</c:v>
                </c:pt>
                <c:pt idx="23">
                  <c:v>2001M12</c:v>
                </c:pt>
                <c:pt idx="24">
                  <c:v>2002M01</c:v>
                </c:pt>
                <c:pt idx="25">
                  <c:v>2002M02</c:v>
                </c:pt>
                <c:pt idx="26">
                  <c:v>2002M03</c:v>
                </c:pt>
                <c:pt idx="27">
                  <c:v>2002M04</c:v>
                </c:pt>
                <c:pt idx="28">
                  <c:v>2002M05</c:v>
                </c:pt>
                <c:pt idx="29">
                  <c:v>2002M06</c:v>
                </c:pt>
                <c:pt idx="30">
                  <c:v>2002M07</c:v>
                </c:pt>
                <c:pt idx="31">
                  <c:v>2002M08</c:v>
                </c:pt>
                <c:pt idx="32">
                  <c:v>2002M09</c:v>
                </c:pt>
                <c:pt idx="33">
                  <c:v>2002M10</c:v>
                </c:pt>
                <c:pt idx="34">
                  <c:v>2002M11</c:v>
                </c:pt>
                <c:pt idx="35">
                  <c:v>2002M12</c:v>
                </c:pt>
                <c:pt idx="36">
                  <c:v>2003M01</c:v>
                </c:pt>
                <c:pt idx="37">
                  <c:v>2003M02</c:v>
                </c:pt>
                <c:pt idx="38">
                  <c:v>2003M03</c:v>
                </c:pt>
                <c:pt idx="39">
                  <c:v>2003M04</c:v>
                </c:pt>
                <c:pt idx="40">
                  <c:v>2003M05</c:v>
                </c:pt>
                <c:pt idx="41">
                  <c:v>2003M06</c:v>
                </c:pt>
                <c:pt idx="42">
                  <c:v>2003M07</c:v>
                </c:pt>
                <c:pt idx="43">
                  <c:v>2003M08</c:v>
                </c:pt>
                <c:pt idx="44">
                  <c:v>2003M09</c:v>
                </c:pt>
                <c:pt idx="45">
                  <c:v>2003M10</c:v>
                </c:pt>
                <c:pt idx="46">
                  <c:v>2003M11</c:v>
                </c:pt>
                <c:pt idx="47">
                  <c:v>2003M12</c:v>
                </c:pt>
                <c:pt idx="48">
                  <c:v>2004M01</c:v>
                </c:pt>
                <c:pt idx="49">
                  <c:v>2004M02</c:v>
                </c:pt>
                <c:pt idx="50">
                  <c:v>2004M03</c:v>
                </c:pt>
                <c:pt idx="51">
                  <c:v>2004M04</c:v>
                </c:pt>
                <c:pt idx="52">
                  <c:v>2004M05</c:v>
                </c:pt>
                <c:pt idx="53">
                  <c:v>2004M06</c:v>
                </c:pt>
                <c:pt idx="54">
                  <c:v>2004M07</c:v>
                </c:pt>
                <c:pt idx="55">
                  <c:v>2004M08</c:v>
                </c:pt>
                <c:pt idx="56">
                  <c:v>2004M09</c:v>
                </c:pt>
                <c:pt idx="57">
                  <c:v>2004M10</c:v>
                </c:pt>
                <c:pt idx="58">
                  <c:v>2004M11</c:v>
                </c:pt>
                <c:pt idx="59">
                  <c:v>2004M12</c:v>
                </c:pt>
                <c:pt idx="60">
                  <c:v>2005M01</c:v>
                </c:pt>
                <c:pt idx="61">
                  <c:v>2005M02</c:v>
                </c:pt>
                <c:pt idx="62">
                  <c:v>2005M03</c:v>
                </c:pt>
                <c:pt idx="63">
                  <c:v>2005M04</c:v>
                </c:pt>
                <c:pt idx="64">
                  <c:v>2005M05</c:v>
                </c:pt>
                <c:pt idx="65">
                  <c:v>2005M06</c:v>
                </c:pt>
                <c:pt idx="66">
                  <c:v>2005M07</c:v>
                </c:pt>
                <c:pt idx="67">
                  <c:v>2005M08</c:v>
                </c:pt>
                <c:pt idx="68">
                  <c:v>2005M09</c:v>
                </c:pt>
                <c:pt idx="69">
                  <c:v>2005M10</c:v>
                </c:pt>
                <c:pt idx="70">
                  <c:v>2005M11</c:v>
                </c:pt>
                <c:pt idx="71">
                  <c:v>2005M12</c:v>
                </c:pt>
                <c:pt idx="72">
                  <c:v>2006M01</c:v>
                </c:pt>
                <c:pt idx="73">
                  <c:v>2006M02</c:v>
                </c:pt>
                <c:pt idx="74">
                  <c:v>2006M03</c:v>
                </c:pt>
                <c:pt idx="75">
                  <c:v>2006M04</c:v>
                </c:pt>
                <c:pt idx="76">
                  <c:v>2006M05</c:v>
                </c:pt>
                <c:pt idx="77">
                  <c:v>2006M06</c:v>
                </c:pt>
                <c:pt idx="78">
                  <c:v>2006M07</c:v>
                </c:pt>
                <c:pt idx="79">
                  <c:v>2006M08</c:v>
                </c:pt>
                <c:pt idx="80">
                  <c:v>2006M09</c:v>
                </c:pt>
                <c:pt idx="81">
                  <c:v>2006M10</c:v>
                </c:pt>
                <c:pt idx="82">
                  <c:v>2006M11</c:v>
                </c:pt>
                <c:pt idx="83">
                  <c:v>2006M12</c:v>
                </c:pt>
                <c:pt idx="84">
                  <c:v>2007M01</c:v>
                </c:pt>
                <c:pt idx="85">
                  <c:v>2007M02</c:v>
                </c:pt>
                <c:pt idx="86">
                  <c:v>2007M03</c:v>
                </c:pt>
                <c:pt idx="87">
                  <c:v>2007M04</c:v>
                </c:pt>
                <c:pt idx="88">
                  <c:v>2007M05</c:v>
                </c:pt>
                <c:pt idx="89">
                  <c:v>2007M06</c:v>
                </c:pt>
                <c:pt idx="90">
                  <c:v>2007M07</c:v>
                </c:pt>
                <c:pt idx="91">
                  <c:v>2007M08</c:v>
                </c:pt>
                <c:pt idx="92">
                  <c:v>2007M09</c:v>
                </c:pt>
                <c:pt idx="93">
                  <c:v>2007M10</c:v>
                </c:pt>
                <c:pt idx="94">
                  <c:v>2007M11</c:v>
                </c:pt>
                <c:pt idx="95">
                  <c:v>2007M12</c:v>
                </c:pt>
                <c:pt idx="96">
                  <c:v>2008M01</c:v>
                </c:pt>
                <c:pt idx="97">
                  <c:v>2008M02</c:v>
                </c:pt>
                <c:pt idx="98">
                  <c:v>2008M03</c:v>
                </c:pt>
                <c:pt idx="99">
                  <c:v>2008M04</c:v>
                </c:pt>
                <c:pt idx="100">
                  <c:v>2008M05</c:v>
                </c:pt>
                <c:pt idx="101">
                  <c:v>2008M06</c:v>
                </c:pt>
                <c:pt idx="102">
                  <c:v>2008M07</c:v>
                </c:pt>
                <c:pt idx="103">
                  <c:v>2008M08</c:v>
                </c:pt>
                <c:pt idx="104">
                  <c:v>2008M09</c:v>
                </c:pt>
                <c:pt idx="105">
                  <c:v>2008M10</c:v>
                </c:pt>
                <c:pt idx="106">
                  <c:v>2008M11</c:v>
                </c:pt>
                <c:pt idx="107">
                  <c:v>2008M12</c:v>
                </c:pt>
                <c:pt idx="108">
                  <c:v>2009M01</c:v>
                </c:pt>
                <c:pt idx="109">
                  <c:v>2009M02</c:v>
                </c:pt>
                <c:pt idx="110">
                  <c:v>2009M03</c:v>
                </c:pt>
                <c:pt idx="111">
                  <c:v>2009M04</c:v>
                </c:pt>
                <c:pt idx="112">
                  <c:v>2009M05</c:v>
                </c:pt>
                <c:pt idx="113">
                  <c:v>2009M06</c:v>
                </c:pt>
                <c:pt idx="114">
                  <c:v>2009M07</c:v>
                </c:pt>
                <c:pt idx="115">
                  <c:v>2009M08</c:v>
                </c:pt>
                <c:pt idx="116">
                  <c:v>2009M09</c:v>
                </c:pt>
                <c:pt idx="117">
                  <c:v>2009M10</c:v>
                </c:pt>
                <c:pt idx="118">
                  <c:v>2009M11</c:v>
                </c:pt>
                <c:pt idx="119">
                  <c:v>2009M12</c:v>
                </c:pt>
                <c:pt idx="120">
                  <c:v>2010M01</c:v>
                </c:pt>
                <c:pt idx="121">
                  <c:v>2010M02</c:v>
                </c:pt>
                <c:pt idx="122">
                  <c:v>2010M03</c:v>
                </c:pt>
                <c:pt idx="123">
                  <c:v>2010M04</c:v>
                </c:pt>
                <c:pt idx="124">
                  <c:v>2010M05</c:v>
                </c:pt>
                <c:pt idx="125">
                  <c:v>2010M06</c:v>
                </c:pt>
                <c:pt idx="126">
                  <c:v>2010M07</c:v>
                </c:pt>
                <c:pt idx="127">
                  <c:v>2010M08</c:v>
                </c:pt>
                <c:pt idx="128">
                  <c:v>2010M09</c:v>
                </c:pt>
                <c:pt idx="129">
                  <c:v>2010M10</c:v>
                </c:pt>
                <c:pt idx="130">
                  <c:v>2010M11</c:v>
                </c:pt>
                <c:pt idx="131">
                  <c:v>2010M12</c:v>
                </c:pt>
                <c:pt idx="132">
                  <c:v>2011M01</c:v>
                </c:pt>
                <c:pt idx="133">
                  <c:v>2011M02</c:v>
                </c:pt>
                <c:pt idx="134">
                  <c:v>2011M03</c:v>
                </c:pt>
                <c:pt idx="135">
                  <c:v>2011M04</c:v>
                </c:pt>
                <c:pt idx="136">
                  <c:v>2011M05</c:v>
                </c:pt>
                <c:pt idx="137">
                  <c:v>2011M06</c:v>
                </c:pt>
                <c:pt idx="138">
                  <c:v>2011M07</c:v>
                </c:pt>
                <c:pt idx="139">
                  <c:v>2011M08</c:v>
                </c:pt>
                <c:pt idx="140">
                  <c:v>2011M09</c:v>
                </c:pt>
                <c:pt idx="141">
                  <c:v>2011M10</c:v>
                </c:pt>
                <c:pt idx="142">
                  <c:v>2011M11</c:v>
                </c:pt>
                <c:pt idx="143">
                  <c:v>2011M12</c:v>
                </c:pt>
                <c:pt idx="144">
                  <c:v>2012M01</c:v>
                </c:pt>
                <c:pt idx="145">
                  <c:v>2012M02</c:v>
                </c:pt>
                <c:pt idx="146">
                  <c:v>2012M03</c:v>
                </c:pt>
                <c:pt idx="147">
                  <c:v>2012M04</c:v>
                </c:pt>
                <c:pt idx="148">
                  <c:v>2012M05</c:v>
                </c:pt>
                <c:pt idx="149">
                  <c:v>2012M06</c:v>
                </c:pt>
                <c:pt idx="150">
                  <c:v>2012M07</c:v>
                </c:pt>
                <c:pt idx="151">
                  <c:v>2012M08</c:v>
                </c:pt>
                <c:pt idx="152">
                  <c:v>2012M09</c:v>
                </c:pt>
                <c:pt idx="153">
                  <c:v>2012M10</c:v>
                </c:pt>
                <c:pt idx="154">
                  <c:v>2012M11</c:v>
                </c:pt>
                <c:pt idx="155">
                  <c:v>2012M12</c:v>
                </c:pt>
                <c:pt idx="156">
                  <c:v>2013M01</c:v>
                </c:pt>
                <c:pt idx="157">
                  <c:v>2013M02</c:v>
                </c:pt>
                <c:pt idx="158">
                  <c:v>2013M03</c:v>
                </c:pt>
                <c:pt idx="159">
                  <c:v>2013M04</c:v>
                </c:pt>
                <c:pt idx="160">
                  <c:v>2013M05</c:v>
                </c:pt>
                <c:pt idx="161">
                  <c:v>2013M06</c:v>
                </c:pt>
                <c:pt idx="162">
                  <c:v>2013M07</c:v>
                </c:pt>
                <c:pt idx="163">
                  <c:v>2013M08</c:v>
                </c:pt>
                <c:pt idx="164">
                  <c:v>2013M09</c:v>
                </c:pt>
                <c:pt idx="165">
                  <c:v>2013M10</c:v>
                </c:pt>
                <c:pt idx="166">
                  <c:v>2013M11</c:v>
                </c:pt>
                <c:pt idx="167">
                  <c:v>2013M12</c:v>
                </c:pt>
                <c:pt idx="168">
                  <c:v>2014M01</c:v>
                </c:pt>
                <c:pt idx="169">
                  <c:v>2014M02</c:v>
                </c:pt>
                <c:pt idx="170">
                  <c:v>2014M03</c:v>
                </c:pt>
                <c:pt idx="171">
                  <c:v>2014M04</c:v>
                </c:pt>
                <c:pt idx="172">
                  <c:v>2014M05</c:v>
                </c:pt>
                <c:pt idx="173">
                  <c:v>2014M06</c:v>
                </c:pt>
                <c:pt idx="174">
                  <c:v>2014M07</c:v>
                </c:pt>
                <c:pt idx="175">
                  <c:v>2014M08</c:v>
                </c:pt>
                <c:pt idx="176">
                  <c:v>2014M09</c:v>
                </c:pt>
                <c:pt idx="177">
                  <c:v>2014M10</c:v>
                </c:pt>
                <c:pt idx="178">
                  <c:v>2014M11</c:v>
                </c:pt>
                <c:pt idx="179">
                  <c:v>2014M12</c:v>
                </c:pt>
                <c:pt idx="180">
                  <c:v>2015M01</c:v>
                </c:pt>
                <c:pt idx="181">
                  <c:v>2015M02</c:v>
                </c:pt>
                <c:pt idx="182">
                  <c:v>2015M03</c:v>
                </c:pt>
                <c:pt idx="183">
                  <c:v>2015M04</c:v>
                </c:pt>
                <c:pt idx="184">
                  <c:v>2015M05</c:v>
                </c:pt>
                <c:pt idx="185">
                  <c:v>2015M06</c:v>
                </c:pt>
                <c:pt idx="186">
                  <c:v>2015M07</c:v>
                </c:pt>
                <c:pt idx="187">
                  <c:v>2015M08</c:v>
                </c:pt>
                <c:pt idx="188">
                  <c:v>2015M09</c:v>
                </c:pt>
                <c:pt idx="189">
                  <c:v>2015M10</c:v>
                </c:pt>
                <c:pt idx="190">
                  <c:v>2015M11</c:v>
                </c:pt>
                <c:pt idx="191">
                  <c:v>2015M12</c:v>
                </c:pt>
                <c:pt idx="192">
                  <c:v>2016M01</c:v>
                </c:pt>
                <c:pt idx="193">
                  <c:v>2016M02</c:v>
                </c:pt>
                <c:pt idx="194">
                  <c:v>2016M03</c:v>
                </c:pt>
                <c:pt idx="195">
                  <c:v>2016M04</c:v>
                </c:pt>
                <c:pt idx="196">
                  <c:v>2016M05</c:v>
                </c:pt>
                <c:pt idx="197">
                  <c:v>2016M06</c:v>
                </c:pt>
                <c:pt idx="198">
                  <c:v>2016M07</c:v>
                </c:pt>
                <c:pt idx="199">
                  <c:v>2016M08</c:v>
                </c:pt>
                <c:pt idx="200">
                  <c:v>2016M09</c:v>
                </c:pt>
                <c:pt idx="201">
                  <c:v>2016M10</c:v>
                </c:pt>
                <c:pt idx="202">
                  <c:v>2016M11</c:v>
                </c:pt>
                <c:pt idx="203">
                  <c:v>2016M12</c:v>
                </c:pt>
                <c:pt idx="204">
                  <c:v>2017M01</c:v>
                </c:pt>
                <c:pt idx="205">
                  <c:v>2017M02</c:v>
                </c:pt>
                <c:pt idx="206">
                  <c:v>2017M03</c:v>
                </c:pt>
                <c:pt idx="207">
                  <c:v>2017M04</c:v>
                </c:pt>
                <c:pt idx="208">
                  <c:v>2017M05</c:v>
                </c:pt>
                <c:pt idx="209">
                  <c:v>2017M06</c:v>
                </c:pt>
                <c:pt idx="210">
                  <c:v>2017M07</c:v>
                </c:pt>
                <c:pt idx="211">
                  <c:v>2017M08</c:v>
                </c:pt>
                <c:pt idx="212">
                  <c:v>2017M09</c:v>
                </c:pt>
                <c:pt idx="213">
                  <c:v>2017M10</c:v>
                </c:pt>
                <c:pt idx="214">
                  <c:v>2017M11</c:v>
                </c:pt>
                <c:pt idx="215">
                  <c:v>2017M12</c:v>
                </c:pt>
                <c:pt idx="216">
                  <c:v>2018M01</c:v>
                </c:pt>
                <c:pt idx="217">
                  <c:v>2018M02</c:v>
                </c:pt>
                <c:pt idx="218">
                  <c:v>2018M03</c:v>
                </c:pt>
                <c:pt idx="219">
                  <c:v>2018M04</c:v>
                </c:pt>
                <c:pt idx="220">
                  <c:v>2018M05</c:v>
                </c:pt>
                <c:pt idx="221">
                  <c:v>2018M06</c:v>
                </c:pt>
                <c:pt idx="222">
                  <c:v>2018M07</c:v>
                </c:pt>
                <c:pt idx="223">
                  <c:v>2018M08</c:v>
                </c:pt>
                <c:pt idx="224">
                  <c:v>2018M09</c:v>
                </c:pt>
                <c:pt idx="225">
                  <c:v>2018M10</c:v>
                </c:pt>
                <c:pt idx="226">
                  <c:v>2018M11</c:v>
                </c:pt>
              </c:strCache>
            </c:strRef>
          </c:cat>
          <c:val>
            <c:numRef>
              <c:f>'[1]Figure 4'!$D$3:$D$229</c:f>
              <c:numCache>
                <c:formatCode>General</c:formatCode>
                <c:ptCount val="227"/>
                <c:pt idx="0">
                  <c:v>190.69640403107101</c:v>
                </c:pt>
                <c:pt idx="1">
                  <c:v>193.75394987084499</c:v>
                </c:pt>
                <c:pt idx="2">
                  <c:v>196.81360915478399</c:v>
                </c:pt>
                <c:pt idx="3">
                  <c:v>199.87943255275499</c:v>
                </c:pt>
                <c:pt idx="4">
                  <c:v>202.959927428436</c:v>
                </c:pt>
                <c:pt idx="5">
                  <c:v>206.06215326824301</c:v>
                </c:pt>
                <c:pt idx="6">
                  <c:v>209.19262650807499</c:v>
                </c:pt>
                <c:pt idx="7">
                  <c:v>212.35751621207899</c:v>
                </c:pt>
                <c:pt idx="8">
                  <c:v>215.56455653978099</c:v>
                </c:pt>
                <c:pt idx="9">
                  <c:v>218.823615850973</c:v>
                </c:pt>
                <c:pt idx="10">
                  <c:v>222.14336635568301</c:v>
                </c:pt>
                <c:pt idx="11">
                  <c:v>225.53678209617601</c:v>
                </c:pt>
                <c:pt idx="12">
                  <c:v>229.02300285316201</c:v>
                </c:pt>
                <c:pt idx="13">
                  <c:v>232.62582974192699</c:v>
                </c:pt>
                <c:pt idx="14">
                  <c:v>236.36874353034</c:v>
                </c:pt>
                <c:pt idx="15">
                  <c:v>240.27397874809</c:v>
                </c:pt>
                <c:pt idx="16">
                  <c:v>244.363961678789</c:v>
                </c:pt>
                <c:pt idx="17">
                  <c:v>248.66004471863499</c:v>
                </c:pt>
                <c:pt idx="18">
                  <c:v>253.18433623871101</c:v>
                </c:pt>
                <c:pt idx="19">
                  <c:v>257.95599252365901</c:v>
                </c:pt>
                <c:pt idx="20">
                  <c:v>262.99191400144099</c:v>
                </c:pt>
                <c:pt idx="21">
                  <c:v>268.309418044979</c:v>
                </c:pt>
                <c:pt idx="22">
                  <c:v>273.92579272761401</c:v>
                </c:pt>
                <c:pt idx="23">
                  <c:v>279.85861435754498</c:v>
                </c:pt>
                <c:pt idx="24">
                  <c:v>286.12356509069701</c:v>
                </c:pt>
                <c:pt idx="25">
                  <c:v>292.73374940144299</c:v>
                </c:pt>
                <c:pt idx="26">
                  <c:v>299.69809026657998</c:v>
                </c:pt>
                <c:pt idx="27">
                  <c:v>307.02112220808499</c:v>
                </c:pt>
                <c:pt idx="28">
                  <c:v>314.70372640833301</c:v>
                </c:pt>
                <c:pt idx="29">
                  <c:v>322.74132633288002</c:v>
                </c:pt>
                <c:pt idx="30">
                  <c:v>331.12467366072502</c:v>
                </c:pt>
                <c:pt idx="31">
                  <c:v>339.841399145428</c:v>
                </c:pt>
                <c:pt idx="32">
                  <c:v>348.875860993765</c:v>
                </c:pt>
                <c:pt idx="33">
                  <c:v>358.20767495424099</c:v>
                </c:pt>
                <c:pt idx="34">
                  <c:v>367.81814039612198</c:v>
                </c:pt>
                <c:pt idx="35">
                  <c:v>377.68859435013798</c:v>
                </c:pt>
                <c:pt idx="36">
                  <c:v>387.80421147615698</c:v>
                </c:pt>
                <c:pt idx="37">
                  <c:v>398.15090542054998</c:v>
                </c:pt>
                <c:pt idx="38">
                  <c:v>408.714445092782</c:v>
                </c:pt>
                <c:pt idx="39">
                  <c:v>419.48559725610602</c:v>
                </c:pt>
                <c:pt idx="40">
                  <c:v>430.45935336509098</c:v>
                </c:pt>
                <c:pt idx="41">
                  <c:v>441.62987254115899</c:v>
                </c:pt>
                <c:pt idx="42">
                  <c:v>452.98974936730701</c:v>
                </c:pt>
                <c:pt idx="43">
                  <c:v>464.53545551871599</c:v>
                </c:pt>
                <c:pt idx="44">
                  <c:v>476.26324532685999</c:v>
                </c:pt>
                <c:pt idx="45">
                  <c:v>488.16930468880201</c:v>
                </c:pt>
                <c:pt idx="46">
                  <c:v>500.24921441512703</c:v>
                </c:pt>
                <c:pt idx="47">
                  <c:v>512.50075953136798</c:v>
                </c:pt>
                <c:pt idx="48">
                  <c:v>524.925764700949</c:v>
                </c:pt>
                <c:pt idx="49">
                  <c:v>537.53152606232402</c:v>
                </c:pt>
                <c:pt idx="50">
                  <c:v>550.32778796473303</c:v>
                </c:pt>
                <c:pt idx="51">
                  <c:v>563.32475020699701</c:v>
                </c:pt>
                <c:pt idx="52">
                  <c:v>576.53233635265804</c:v>
                </c:pt>
                <c:pt idx="53">
                  <c:v>589.95683630205201</c:v>
                </c:pt>
                <c:pt idx="54">
                  <c:v>603.60184395993303</c:v>
                </c:pt>
                <c:pt idx="55">
                  <c:v>617.46917845075802</c:v>
                </c:pt>
                <c:pt idx="56">
                  <c:v>631.55747404870795</c:v>
                </c:pt>
                <c:pt idx="57">
                  <c:v>645.863726890571</c:v>
                </c:pt>
                <c:pt idx="58">
                  <c:v>660.38722009410503</c:v>
                </c:pt>
                <c:pt idx="59">
                  <c:v>675.12862262936596</c:v>
                </c:pt>
                <c:pt idx="60">
                  <c:v>690.09100365945801</c:v>
                </c:pt>
                <c:pt idx="61">
                  <c:v>705.277269943139</c:v>
                </c:pt>
                <c:pt idx="62">
                  <c:v>720.68369553057801</c:v>
                </c:pt>
                <c:pt idx="63">
                  <c:v>736.29619910597398</c:v>
                </c:pt>
                <c:pt idx="64">
                  <c:v>752.103581735783</c:v>
                </c:pt>
                <c:pt idx="65">
                  <c:v>768.09007669485902</c:v>
                </c:pt>
                <c:pt idx="66">
                  <c:v>784.23797603709704</c:v>
                </c:pt>
                <c:pt idx="67">
                  <c:v>800.52504333884895</c:v>
                </c:pt>
                <c:pt idx="68">
                  <c:v>816.93335481701604</c:v>
                </c:pt>
                <c:pt idx="69">
                  <c:v>833.45120578271406</c:v>
                </c:pt>
                <c:pt idx="70">
                  <c:v>850.068737841862</c:v>
                </c:pt>
                <c:pt idx="71">
                  <c:v>866.77468418331205</c:v>
                </c:pt>
                <c:pt idx="72">
                  <c:v>883.55920794467704</c:v>
                </c:pt>
                <c:pt idx="73">
                  <c:v>900.41430666049996</c:v>
                </c:pt>
                <c:pt idx="74">
                  <c:v>917.33063417032804</c:v>
                </c:pt>
                <c:pt idx="75">
                  <c:v>934.29059193130399</c:v>
                </c:pt>
                <c:pt idx="76">
                  <c:v>951.27615982875</c:v>
                </c:pt>
                <c:pt idx="77">
                  <c:v>968.25750242910499</c:v>
                </c:pt>
                <c:pt idx="78">
                  <c:v>985.20123248215305</c:v>
                </c:pt>
                <c:pt idx="79">
                  <c:v>1002.0710281889</c:v>
                </c:pt>
                <c:pt idx="80">
                  <c:v>1018.83292322031</c:v>
                </c:pt>
                <c:pt idx="81">
                  <c:v>1035.45752687041</c:v>
                </c:pt>
                <c:pt idx="82">
                  <c:v>1051.91760795242</c:v>
                </c:pt>
                <c:pt idx="83">
                  <c:v>1068.1879632291</c:v>
                </c:pt>
                <c:pt idx="84">
                  <c:v>1084.257306296</c:v>
                </c:pt>
                <c:pt idx="85">
                  <c:v>1100.1184196401</c:v>
                </c:pt>
                <c:pt idx="86">
                  <c:v>1115.7550081576501</c:v>
                </c:pt>
                <c:pt idx="87">
                  <c:v>1131.1430539380101</c:v>
                </c:pt>
                <c:pt idx="88">
                  <c:v>1146.2597102505199</c:v>
                </c:pt>
                <c:pt idx="89">
                  <c:v>1161.0771718190999</c:v>
                </c:pt>
                <c:pt idx="90">
                  <c:v>1175.5741222766701</c:v>
                </c:pt>
                <c:pt idx="91">
                  <c:v>1189.7314642025899</c:v>
                </c:pt>
                <c:pt idx="92">
                  <c:v>1203.53239711213</c:v>
                </c:pt>
                <c:pt idx="93">
                  <c:v>1216.9765905577999</c:v>
                </c:pt>
                <c:pt idx="94">
                  <c:v>1230.07153892562</c:v>
                </c:pt>
                <c:pt idx="95">
                  <c:v>1242.83780003283</c:v>
                </c:pt>
                <c:pt idx="96">
                  <c:v>1255.3133704787001</c:v>
                </c:pt>
                <c:pt idx="97">
                  <c:v>1267.5500365985999</c:v>
                </c:pt>
                <c:pt idx="98">
                  <c:v>1279.60893935493</c:v>
                </c:pt>
                <c:pt idx="99">
                  <c:v>1291.55563359647</c:v>
                </c:pt>
                <c:pt idx="100">
                  <c:v>1303.4650318845399</c:v>
                </c:pt>
                <c:pt idx="101">
                  <c:v>1315.4203262503199</c:v>
                </c:pt>
                <c:pt idx="102">
                  <c:v>1327.5115347644801</c:v>
                </c:pt>
                <c:pt idx="103">
                  <c:v>1339.83787964168</c:v>
                </c:pt>
                <c:pt idx="104">
                  <c:v>1352.52208437889</c:v>
                </c:pt>
                <c:pt idx="105">
                  <c:v>1365.6948156758899</c:v>
                </c:pt>
                <c:pt idx="106">
                  <c:v>1379.49037689326</c:v>
                </c:pt>
                <c:pt idx="107">
                  <c:v>1394.0500252238301</c:v>
                </c:pt>
                <c:pt idx="108">
                  <c:v>1409.4845692231399</c:v>
                </c:pt>
                <c:pt idx="109">
                  <c:v>1425.8679348061</c:v>
                </c:pt>
                <c:pt idx="110">
                  <c:v>1443.2339482647501</c:v>
                </c:pt>
                <c:pt idx="111">
                  <c:v>1461.58170686786</c:v>
                </c:pt>
                <c:pt idx="112">
                  <c:v>1480.8942471933899</c:v>
                </c:pt>
                <c:pt idx="113">
                  <c:v>1501.1379793118399</c:v>
                </c:pt>
                <c:pt idx="114">
                  <c:v>1522.2630588321099</c:v>
                </c:pt>
                <c:pt idx="115">
                  <c:v>1544.2123255312299</c:v>
                </c:pt>
                <c:pt idx="116">
                  <c:v>1566.91355577933</c:v>
                </c:pt>
                <c:pt idx="117">
                  <c:v>1590.2894910628499</c:v>
                </c:pt>
                <c:pt idx="118">
                  <c:v>1614.25604276016</c:v>
                </c:pt>
                <c:pt idx="119">
                  <c:v>1638.7226452016801</c:v>
                </c:pt>
                <c:pt idx="120">
                  <c:v>1663.60221077038</c:v>
                </c:pt>
                <c:pt idx="121">
                  <c:v>1688.82423152666</c:v>
                </c:pt>
                <c:pt idx="122">
                  <c:v>1714.31407715517</c:v>
                </c:pt>
                <c:pt idx="123">
                  <c:v>1739.9928149633699</c:v>
                </c:pt>
                <c:pt idx="124">
                  <c:v>1765.7871876700499</c:v>
                </c:pt>
                <c:pt idx="125">
                  <c:v>1791.6108037706899</c:v>
                </c:pt>
                <c:pt idx="126">
                  <c:v>1817.3753337616799</c:v>
                </c:pt>
                <c:pt idx="127">
                  <c:v>1842.99043350022</c:v>
                </c:pt>
                <c:pt idx="128">
                  <c:v>1868.3570313898001</c:v>
                </c:pt>
                <c:pt idx="129">
                  <c:v>1893.3730099704701</c:v>
                </c:pt>
                <c:pt idx="130">
                  <c:v>1917.9383408773101</c:v>
                </c:pt>
                <c:pt idx="131">
                  <c:v>1941.9534705363801</c:v>
                </c:pt>
                <c:pt idx="132">
                  <c:v>1965.32537604451</c:v>
                </c:pt>
                <c:pt idx="133">
                  <c:v>1987.9715995353199</c:v>
                </c:pt>
                <c:pt idx="134">
                  <c:v>2009.8014327690601</c:v>
                </c:pt>
                <c:pt idx="135">
                  <c:v>2030.7309028115999</c:v>
                </c:pt>
                <c:pt idx="136">
                  <c:v>2050.6993046848302</c:v>
                </c:pt>
                <c:pt idx="137">
                  <c:v>2069.6352305701898</c:v>
                </c:pt>
                <c:pt idx="138">
                  <c:v>2087.4711081140899</c:v>
                </c:pt>
                <c:pt idx="139">
                  <c:v>2104.1494548774399</c:v>
                </c:pt>
                <c:pt idx="140">
                  <c:v>2119.6364688997901</c:v>
                </c:pt>
                <c:pt idx="141">
                  <c:v>2133.9387454807502</c:v>
                </c:pt>
                <c:pt idx="142">
                  <c:v>2147.0894516929202</c:v>
                </c:pt>
                <c:pt idx="143">
                  <c:v>2159.1333317793701</c:v>
                </c:pt>
                <c:pt idx="144">
                  <c:v>2170.0921161323499</c:v>
                </c:pt>
                <c:pt idx="145">
                  <c:v>2179.9795154682802</c:v>
                </c:pt>
                <c:pt idx="146">
                  <c:v>2188.7862285510901</c:v>
                </c:pt>
                <c:pt idx="147">
                  <c:v>2196.5012680672298</c:v>
                </c:pt>
                <c:pt idx="148">
                  <c:v>2203.1262573817398</c:v>
                </c:pt>
                <c:pt idx="149">
                  <c:v>2208.6620336604801</c:v>
                </c:pt>
                <c:pt idx="150">
                  <c:v>2213.1352822458698</c:v>
                </c:pt>
                <c:pt idx="151">
                  <c:v>2216.5778494502301</c:v>
                </c:pt>
                <c:pt idx="152">
                  <c:v>2219.0222534412701</c:v>
                </c:pt>
                <c:pt idx="153">
                  <c:v>2220.5090798971701</c:v>
                </c:pt>
                <c:pt idx="154">
                  <c:v>2221.0730518395999</c:v>
                </c:pt>
                <c:pt idx="155">
                  <c:v>2220.7420979096901</c:v>
                </c:pt>
                <c:pt idx="156">
                  <c:v>2219.55651667553</c:v>
                </c:pt>
                <c:pt idx="157">
                  <c:v>2217.5585989206302</c:v>
                </c:pt>
                <c:pt idx="158">
                  <c:v>2214.7889426148399</c:v>
                </c:pt>
                <c:pt idx="159">
                  <c:v>2211.2893409642002</c:v>
                </c:pt>
                <c:pt idx="160">
                  <c:v>2207.11428238706</c:v>
                </c:pt>
                <c:pt idx="161">
                  <c:v>2202.3064574308801</c:v>
                </c:pt>
                <c:pt idx="162">
                  <c:v>2196.9049619012899</c:v>
                </c:pt>
                <c:pt idx="163">
                  <c:v>2190.9279876832402</c:v>
                </c:pt>
                <c:pt idx="164">
                  <c:v>2184.38727978936</c:v>
                </c:pt>
                <c:pt idx="165">
                  <c:v>2177.309452122</c:v>
                </c:pt>
                <c:pt idx="166">
                  <c:v>2169.7191159946501</c:v>
                </c:pt>
                <c:pt idx="167">
                  <c:v>2161.6584063699402</c:v>
                </c:pt>
                <c:pt idx="168">
                  <c:v>2153.1994916052499</c:v>
                </c:pt>
                <c:pt idx="169">
                  <c:v>2144.4457186408299</c:v>
                </c:pt>
                <c:pt idx="170">
                  <c:v>2135.5021816744602</c:v>
                </c:pt>
                <c:pt idx="171">
                  <c:v>2126.4789515901298</c:v>
                </c:pt>
                <c:pt idx="172">
                  <c:v>2117.4856512036499</c:v>
                </c:pt>
                <c:pt idx="173">
                  <c:v>2108.61252493143</c:v>
                </c:pt>
                <c:pt idx="174">
                  <c:v>2099.9438897140899</c:v>
                </c:pt>
                <c:pt idx="175">
                  <c:v>2091.55384356691</c:v>
                </c:pt>
                <c:pt idx="176">
                  <c:v>2083.5143418739199</c:v>
                </c:pt>
                <c:pt idx="177">
                  <c:v>2075.8949855856199</c:v>
                </c:pt>
                <c:pt idx="178">
                  <c:v>2068.7677732676102</c:v>
                </c:pt>
                <c:pt idx="179">
                  <c:v>2062.2160364726101</c:v>
                </c:pt>
                <c:pt idx="180">
                  <c:v>2056.3264062135599</c:v>
                </c:pt>
                <c:pt idx="181">
                  <c:v>2051.1894651674902</c:v>
                </c:pt>
                <c:pt idx="182">
                  <c:v>2046.87449209436</c:v>
                </c:pt>
                <c:pt idx="183">
                  <c:v>2043.4389463468301</c:v>
                </c:pt>
                <c:pt idx="184">
                  <c:v>2040.9337348822601</c:v>
                </c:pt>
                <c:pt idx="185">
                  <c:v>2039.39762375896</c:v>
                </c:pt>
                <c:pt idx="186">
                  <c:v>2038.8733600258799</c:v>
                </c:pt>
                <c:pt idx="187">
                  <c:v>2039.3971304803199</c:v>
                </c:pt>
                <c:pt idx="188">
                  <c:v>2041.00493557512</c:v>
                </c:pt>
                <c:pt idx="189">
                  <c:v>2043.73457387908</c:v>
                </c:pt>
                <c:pt idx="190">
                  <c:v>2047.6266644515699</c:v>
                </c:pt>
                <c:pt idx="191">
                  <c:v>2052.729717701</c:v>
                </c:pt>
                <c:pt idx="192">
                  <c:v>2059.08811648964</c:v>
                </c:pt>
                <c:pt idx="193">
                  <c:v>2066.7362589771401</c:v>
                </c:pt>
                <c:pt idx="194">
                  <c:v>2075.6798184539398</c:v>
                </c:pt>
                <c:pt idx="195">
                  <c:v>2085.9022608313999</c:v>
                </c:pt>
                <c:pt idx="196">
                  <c:v>2097.3712749501501</c:v>
                </c:pt>
                <c:pt idx="197">
                  <c:v>2110.0321814382601</c:v>
                </c:pt>
                <c:pt idx="198">
                  <c:v>2123.8118619463698</c:v>
                </c:pt>
                <c:pt idx="199">
                  <c:v>2138.6094174180798</c:v>
                </c:pt>
                <c:pt idx="200">
                  <c:v>2154.3001201954598</c:v>
                </c:pt>
                <c:pt idx="201">
                  <c:v>2170.7593697443699</c:v>
                </c:pt>
                <c:pt idx="202">
                  <c:v>2187.8688176056799</c:v>
                </c:pt>
                <c:pt idx="203">
                  <c:v>2205.5131757806598</c:v>
                </c:pt>
                <c:pt idx="204">
                  <c:v>2223.59393760271</c:v>
                </c:pt>
                <c:pt idx="205">
                  <c:v>2242.0291079902399</c:v>
                </c:pt>
                <c:pt idx="206">
                  <c:v>2260.7317617271001</c:v>
                </c:pt>
                <c:pt idx="207">
                  <c:v>2279.6178479646501</c:v>
                </c:pt>
                <c:pt idx="208">
                  <c:v>2298.6368962874699</c:v>
                </c:pt>
                <c:pt idx="209">
                  <c:v>2317.7278746239999</c:v>
                </c:pt>
                <c:pt idx="210">
                  <c:v>2336.8340594515898</c:v>
                </c:pt>
                <c:pt idx="211">
                  <c:v>2355.8925892007101</c:v>
                </c:pt>
                <c:pt idx="212">
                  <c:v>2374.8381749365899</c:v>
                </c:pt>
                <c:pt idx="213">
                  <c:v>2393.62874976689</c:v>
                </c:pt>
                <c:pt idx="214">
                  <c:v>2412.2331934537901</c:v>
                </c:pt>
                <c:pt idx="215">
                  <c:v>2430.6343094573999</c:v>
                </c:pt>
                <c:pt idx="216">
                  <c:v>2448.8452260160402</c:v>
                </c:pt>
                <c:pt idx="217">
                  <c:v>2466.8936439854601</c:v>
                </c:pt>
                <c:pt idx="218">
                  <c:v>2484.8037437195799</c:v>
                </c:pt>
                <c:pt idx="219">
                  <c:v>2502.5889844859598</c:v>
                </c:pt>
                <c:pt idx="220">
                  <c:v>2520.26315793103</c:v>
                </c:pt>
                <c:pt idx="221">
                  <c:v>2537.84221618844</c:v>
                </c:pt>
                <c:pt idx="222">
                  <c:v>2555.35521464475</c:v>
                </c:pt>
                <c:pt idx="223">
                  <c:v>2572.8280335326199</c:v>
                </c:pt>
                <c:pt idx="224">
                  <c:v>2590.2746180003501</c:v>
                </c:pt>
                <c:pt idx="225">
                  <c:v>2607.7214202772602</c:v>
                </c:pt>
                <c:pt idx="226">
                  <c:v>2625.1660637997402</c:v>
                </c:pt>
              </c:numCache>
            </c:numRef>
          </c:val>
          <c:smooth val="0"/>
          <c:extLst>
            <c:ext xmlns:c16="http://schemas.microsoft.com/office/drawing/2014/chart" uri="{C3380CC4-5D6E-409C-BE32-E72D297353CC}">
              <c16:uniqueId val="{00000001-2B0E-422A-A2C2-0CB29E6F037F}"/>
            </c:ext>
          </c:extLst>
        </c:ser>
        <c:ser>
          <c:idx val="2"/>
          <c:order val="2"/>
          <c:tx>
            <c:strRef>
              <c:f>'E:\A trade Disputes\[Figure 4.xlsx]Figure 4'!$E$2</c:f>
              <c:strCache>
                <c:ptCount val="1"/>
                <c:pt idx="0">
                  <c:v>Japan</c:v>
                </c:pt>
              </c:strCache>
            </c:strRef>
          </c:tx>
          <c:spPr>
            <a:ln w="38100" cap="rnd">
              <a:solidFill>
                <a:srgbClr val="FFC000"/>
              </a:solidFill>
              <a:prstDash val="dash"/>
              <a:round/>
            </a:ln>
            <a:effectLst/>
          </c:spPr>
          <c:marker>
            <c:symbol val="none"/>
          </c:marker>
          <c:cat>
            <c:strRef>
              <c:f>'[1]Figure 4'!$B$3:$B$229</c:f>
              <c:strCache>
                <c:ptCount val="227"/>
                <c:pt idx="0">
                  <c:v>2000M01</c:v>
                </c:pt>
                <c:pt idx="1">
                  <c:v>2000M02</c:v>
                </c:pt>
                <c:pt idx="2">
                  <c:v>2000M03</c:v>
                </c:pt>
                <c:pt idx="3">
                  <c:v>2000M04</c:v>
                </c:pt>
                <c:pt idx="4">
                  <c:v>2000M05</c:v>
                </c:pt>
                <c:pt idx="5">
                  <c:v>2000M06</c:v>
                </c:pt>
                <c:pt idx="6">
                  <c:v>2000M07</c:v>
                </c:pt>
                <c:pt idx="7">
                  <c:v>2000M08</c:v>
                </c:pt>
                <c:pt idx="8">
                  <c:v>2000M09</c:v>
                </c:pt>
                <c:pt idx="9">
                  <c:v>2000M10</c:v>
                </c:pt>
                <c:pt idx="10">
                  <c:v>2000M11</c:v>
                </c:pt>
                <c:pt idx="11">
                  <c:v>2000M12</c:v>
                </c:pt>
                <c:pt idx="12">
                  <c:v>2001M01</c:v>
                </c:pt>
                <c:pt idx="13">
                  <c:v>2001M02</c:v>
                </c:pt>
                <c:pt idx="14">
                  <c:v>2001M03</c:v>
                </c:pt>
                <c:pt idx="15">
                  <c:v>2001M04</c:v>
                </c:pt>
                <c:pt idx="16">
                  <c:v>2001M05</c:v>
                </c:pt>
                <c:pt idx="17">
                  <c:v>2001M06</c:v>
                </c:pt>
                <c:pt idx="18">
                  <c:v>2001M07</c:v>
                </c:pt>
                <c:pt idx="19">
                  <c:v>2001M08</c:v>
                </c:pt>
                <c:pt idx="20">
                  <c:v>2001M09</c:v>
                </c:pt>
                <c:pt idx="21">
                  <c:v>2001M10</c:v>
                </c:pt>
                <c:pt idx="22">
                  <c:v>2001M11</c:v>
                </c:pt>
                <c:pt idx="23">
                  <c:v>2001M12</c:v>
                </c:pt>
                <c:pt idx="24">
                  <c:v>2002M01</c:v>
                </c:pt>
                <c:pt idx="25">
                  <c:v>2002M02</c:v>
                </c:pt>
                <c:pt idx="26">
                  <c:v>2002M03</c:v>
                </c:pt>
                <c:pt idx="27">
                  <c:v>2002M04</c:v>
                </c:pt>
                <c:pt idx="28">
                  <c:v>2002M05</c:v>
                </c:pt>
                <c:pt idx="29">
                  <c:v>2002M06</c:v>
                </c:pt>
                <c:pt idx="30">
                  <c:v>2002M07</c:v>
                </c:pt>
                <c:pt idx="31">
                  <c:v>2002M08</c:v>
                </c:pt>
                <c:pt idx="32">
                  <c:v>2002M09</c:v>
                </c:pt>
                <c:pt idx="33">
                  <c:v>2002M10</c:v>
                </c:pt>
                <c:pt idx="34">
                  <c:v>2002M11</c:v>
                </c:pt>
                <c:pt idx="35">
                  <c:v>2002M12</c:v>
                </c:pt>
                <c:pt idx="36">
                  <c:v>2003M01</c:v>
                </c:pt>
                <c:pt idx="37">
                  <c:v>2003M02</c:v>
                </c:pt>
                <c:pt idx="38">
                  <c:v>2003M03</c:v>
                </c:pt>
                <c:pt idx="39">
                  <c:v>2003M04</c:v>
                </c:pt>
                <c:pt idx="40">
                  <c:v>2003M05</c:v>
                </c:pt>
                <c:pt idx="41">
                  <c:v>2003M06</c:v>
                </c:pt>
                <c:pt idx="42">
                  <c:v>2003M07</c:v>
                </c:pt>
                <c:pt idx="43">
                  <c:v>2003M08</c:v>
                </c:pt>
                <c:pt idx="44">
                  <c:v>2003M09</c:v>
                </c:pt>
                <c:pt idx="45">
                  <c:v>2003M10</c:v>
                </c:pt>
                <c:pt idx="46">
                  <c:v>2003M11</c:v>
                </c:pt>
                <c:pt idx="47">
                  <c:v>2003M12</c:v>
                </c:pt>
                <c:pt idx="48">
                  <c:v>2004M01</c:v>
                </c:pt>
                <c:pt idx="49">
                  <c:v>2004M02</c:v>
                </c:pt>
                <c:pt idx="50">
                  <c:v>2004M03</c:v>
                </c:pt>
                <c:pt idx="51">
                  <c:v>2004M04</c:v>
                </c:pt>
                <c:pt idx="52">
                  <c:v>2004M05</c:v>
                </c:pt>
                <c:pt idx="53">
                  <c:v>2004M06</c:v>
                </c:pt>
                <c:pt idx="54">
                  <c:v>2004M07</c:v>
                </c:pt>
                <c:pt idx="55">
                  <c:v>2004M08</c:v>
                </c:pt>
                <c:pt idx="56">
                  <c:v>2004M09</c:v>
                </c:pt>
                <c:pt idx="57">
                  <c:v>2004M10</c:v>
                </c:pt>
                <c:pt idx="58">
                  <c:v>2004M11</c:v>
                </c:pt>
                <c:pt idx="59">
                  <c:v>2004M12</c:v>
                </c:pt>
                <c:pt idx="60">
                  <c:v>2005M01</c:v>
                </c:pt>
                <c:pt idx="61">
                  <c:v>2005M02</c:v>
                </c:pt>
                <c:pt idx="62">
                  <c:v>2005M03</c:v>
                </c:pt>
                <c:pt idx="63">
                  <c:v>2005M04</c:v>
                </c:pt>
                <c:pt idx="64">
                  <c:v>2005M05</c:v>
                </c:pt>
                <c:pt idx="65">
                  <c:v>2005M06</c:v>
                </c:pt>
                <c:pt idx="66">
                  <c:v>2005M07</c:v>
                </c:pt>
                <c:pt idx="67">
                  <c:v>2005M08</c:v>
                </c:pt>
                <c:pt idx="68">
                  <c:v>2005M09</c:v>
                </c:pt>
                <c:pt idx="69">
                  <c:v>2005M10</c:v>
                </c:pt>
                <c:pt idx="70">
                  <c:v>2005M11</c:v>
                </c:pt>
                <c:pt idx="71">
                  <c:v>2005M12</c:v>
                </c:pt>
                <c:pt idx="72">
                  <c:v>2006M01</c:v>
                </c:pt>
                <c:pt idx="73">
                  <c:v>2006M02</c:v>
                </c:pt>
                <c:pt idx="74">
                  <c:v>2006M03</c:v>
                </c:pt>
                <c:pt idx="75">
                  <c:v>2006M04</c:v>
                </c:pt>
                <c:pt idx="76">
                  <c:v>2006M05</c:v>
                </c:pt>
                <c:pt idx="77">
                  <c:v>2006M06</c:v>
                </c:pt>
                <c:pt idx="78">
                  <c:v>2006M07</c:v>
                </c:pt>
                <c:pt idx="79">
                  <c:v>2006M08</c:v>
                </c:pt>
                <c:pt idx="80">
                  <c:v>2006M09</c:v>
                </c:pt>
                <c:pt idx="81">
                  <c:v>2006M10</c:v>
                </c:pt>
                <c:pt idx="82">
                  <c:v>2006M11</c:v>
                </c:pt>
                <c:pt idx="83">
                  <c:v>2006M12</c:v>
                </c:pt>
                <c:pt idx="84">
                  <c:v>2007M01</c:v>
                </c:pt>
                <c:pt idx="85">
                  <c:v>2007M02</c:v>
                </c:pt>
                <c:pt idx="86">
                  <c:v>2007M03</c:v>
                </c:pt>
                <c:pt idx="87">
                  <c:v>2007M04</c:v>
                </c:pt>
                <c:pt idx="88">
                  <c:v>2007M05</c:v>
                </c:pt>
                <c:pt idx="89">
                  <c:v>2007M06</c:v>
                </c:pt>
                <c:pt idx="90">
                  <c:v>2007M07</c:v>
                </c:pt>
                <c:pt idx="91">
                  <c:v>2007M08</c:v>
                </c:pt>
                <c:pt idx="92">
                  <c:v>2007M09</c:v>
                </c:pt>
                <c:pt idx="93">
                  <c:v>2007M10</c:v>
                </c:pt>
                <c:pt idx="94">
                  <c:v>2007M11</c:v>
                </c:pt>
                <c:pt idx="95">
                  <c:v>2007M12</c:v>
                </c:pt>
                <c:pt idx="96">
                  <c:v>2008M01</c:v>
                </c:pt>
                <c:pt idx="97">
                  <c:v>2008M02</c:v>
                </c:pt>
                <c:pt idx="98">
                  <c:v>2008M03</c:v>
                </c:pt>
                <c:pt idx="99">
                  <c:v>2008M04</c:v>
                </c:pt>
                <c:pt idx="100">
                  <c:v>2008M05</c:v>
                </c:pt>
                <c:pt idx="101">
                  <c:v>2008M06</c:v>
                </c:pt>
                <c:pt idx="102">
                  <c:v>2008M07</c:v>
                </c:pt>
                <c:pt idx="103">
                  <c:v>2008M08</c:v>
                </c:pt>
                <c:pt idx="104">
                  <c:v>2008M09</c:v>
                </c:pt>
                <c:pt idx="105">
                  <c:v>2008M10</c:v>
                </c:pt>
                <c:pt idx="106">
                  <c:v>2008M11</c:v>
                </c:pt>
                <c:pt idx="107">
                  <c:v>2008M12</c:v>
                </c:pt>
                <c:pt idx="108">
                  <c:v>2009M01</c:v>
                </c:pt>
                <c:pt idx="109">
                  <c:v>2009M02</c:v>
                </c:pt>
                <c:pt idx="110">
                  <c:v>2009M03</c:v>
                </c:pt>
                <c:pt idx="111">
                  <c:v>2009M04</c:v>
                </c:pt>
                <c:pt idx="112">
                  <c:v>2009M05</c:v>
                </c:pt>
                <c:pt idx="113">
                  <c:v>2009M06</c:v>
                </c:pt>
                <c:pt idx="114">
                  <c:v>2009M07</c:v>
                </c:pt>
                <c:pt idx="115">
                  <c:v>2009M08</c:v>
                </c:pt>
                <c:pt idx="116">
                  <c:v>2009M09</c:v>
                </c:pt>
                <c:pt idx="117">
                  <c:v>2009M10</c:v>
                </c:pt>
                <c:pt idx="118">
                  <c:v>2009M11</c:v>
                </c:pt>
                <c:pt idx="119">
                  <c:v>2009M12</c:v>
                </c:pt>
                <c:pt idx="120">
                  <c:v>2010M01</c:v>
                </c:pt>
                <c:pt idx="121">
                  <c:v>2010M02</c:v>
                </c:pt>
                <c:pt idx="122">
                  <c:v>2010M03</c:v>
                </c:pt>
                <c:pt idx="123">
                  <c:v>2010M04</c:v>
                </c:pt>
                <c:pt idx="124">
                  <c:v>2010M05</c:v>
                </c:pt>
                <c:pt idx="125">
                  <c:v>2010M06</c:v>
                </c:pt>
                <c:pt idx="126">
                  <c:v>2010M07</c:v>
                </c:pt>
                <c:pt idx="127">
                  <c:v>2010M08</c:v>
                </c:pt>
                <c:pt idx="128">
                  <c:v>2010M09</c:v>
                </c:pt>
                <c:pt idx="129">
                  <c:v>2010M10</c:v>
                </c:pt>
                <c:pt idx="130">
                  <c:v>2010M11</c:v>
                </c:pt>
                <c:pt idx="131">
                  <c:v>2010M12</c:v>
                </c:pt>
                <c:pt idx="132">
                  <c:v>2011M01</c:v>
                </c:pt>
                <c:pt idx="133">
                  <c:v>2011M02</c:v>
                </c:pt>
                <c:pt idx="134">
                  <c:v>2011M03</c:v>
                </c:pt>
                <c:pt idx="135">
                  <c:v>2011M04</c:v>
                </c:pt>
                <c:pt idx="136">
                  <c:v>2011M05</c:v>
                </c:pt>
                <c:pt idx="137">
                  <c:v>2011M06</c:v>
                </c:pt>
                <c:pt idx="138">
                  <c:v>2011M07</c:v>
                </c:pt>
                <c:pt idx="139">
                  <c:v>2011M08</c:v>
                </c:pt>
                <c:pt idx="140">
                  <c:v>2011M09</c:v>
                </c:pt>
                <c:pt idx="141">
                  <c:v>2011M10</c:v>
                </c:pt>
                <c:pt idx="142">
                  <c:v>2011M11</c:v>
                </c:pt>
                <c:pt idx="143">
                  <c:v>2011M12</c:v>
                </c:pt>
                <c:pt idx="144">
                  <c:v>2012M01</c:v>
                </c:pt>
                <c:pt idx="145">
                  <c:v>2012M02</c:v>
                </c:pt>
                <c:pt idx="146">
                  <c:v>2012M03</c:v>
                </c:pt>
                <c:pt idx="147">
                  <c:v>2012M04</c:v>
                </c:pt>
                <c:pt idx="148">
                  <c:v>2012M05</c:v>
                </c:pt>
                <c:pt idx="149">
                  <c:v>2012M06</c:v>
                </c:pt>
                <c:pt idx="150">
                  <c:v>2012M07</c:v>
                </c:pt>
                <c:pt idx="151">
                  <c:v>2012M08</c:v>
                </c:pt>
                <c:pt idx="152">
                  <c:v>2012M09</c:v>
                </c:pt>
                <c:pt idx="153">
                  <c:v>2012M10</c:v>
                </c:pt>
                <c:pt idx="154">
                  <c:v>2012M11</c:v>
                </c:pt>
                <c:pt idx="155">
                  <c:v>2012M12</c:v>
                </c:pt>
                <c:pt idx="156">
                  <c:v>2013M01</c:v>
                </c:pt>
                <c:pt idx="157">
                  <c:v>2013M02</c:v>
                </c:pt>
                <c:pt idx="158">
                  <c:v>2013M03</c:v>
                </c:pt>
                <c:pt idx="159">
                  <c:v>2013M04</c:v>
                </c:pt>
                <c:pt idx="160">
                  <c:v>2013M05</c:v>
                </c:pt>
                <c:pt idx="161">
                  <c:v>2013M06</c:v>
                </c:pt>
                <c:pt idx="162">
                  <c:v>2013M07</c:v>
                </c:pt>
                <c:pt idx="163">
                  <c:v>2013M08</c:v>
                </c:pt>
                <c:pt idx="164">
                  <c:v>2013M09</c:v>
                </c:pt>
                <c:pt idx="165">
                  <c:v>2013M10</c:v>
                </c:pt>
                <c:pt idx="166">
                  <c:v>2013M11</c:v>
                </c:pt>
                <c:pt idx="167">
                  <c:v>2013M12</c:v>
                </c:pt>
                <c:pt idx="168">
                  <c:v>2014M01</c:v>
                </c:pt>
                <c:pt idx="169">
                  <c:v>2014M02</c:v>
                </c:pt>
                <c:pt idx="170">
                  <c:v>2014M03</c:v>
                </c:pt>
                <c:pt idx="171">
                  <c:v>2014M04</c:v>
                </c:pt>
                <c:pt idx="172">
                  <c:v>2014M05</c:v>
                </c:pt>
                <c:pt idx="173">
                  <c:v>2014M06</c:v>
                </c:pt>
                <c:pt idx="174">
                  <c:v>2014M07</c:v>
                </c:pt>
                <c:pt idx="175">
                  <c:v>2014M08</c:v>
                </c:pt>
                <c:pt idx="176">
                  <c:v>2014M09</c:v>
                </c:pt>
                <c:pt idx="177">
                  <c:v>2014M10</c:v>
                </c:pt>
                <c:pt idx="178">
                  <c:v>2014M11</c:v>
                </c:pt>
                <c:pt idx="179">
                  <c:v>2014M12</c:v>
                </c:pt>
                <c:pt idx="180">
                  <c:v>2015M01</c:v>
                </c:pt>
                <c:pt idx="181">
                  <c:v>2015M02</c:v>
                </c:pt>
                <c:pt idx="182">
                  <c:v>2015M03</c:v>
                </c:pt>
                <c:pt idx="183">
                  <c:v>2015M04</c:v>
                </c:pt>
                <c:pt idx="184">
                  <c:v>2015M05</c:v>
                </c:pt>
                <c:pt idx="185">
                  <c:v>2015M06</c:v>
                </c:pt>
                <c:pt idx="186">
                  <c:v>2015M07</c:v>
                </c:pt>
                <c:pt idx="187">
                  <c:v>2015M08</c:v>
                </c:pt>
                <c:pt idx="188">
                  <c:v>2015M09</c:v>
                </c:pt>
                <c:pt idx="189">
                  <c:v>2015M10</c:v>
                </c:pt>
                <c:pt idx="190">
                  <c:v>2015M11</c:v>
                </c:pt>
                <c:pt idx="191">
                  <c:v>2015M12</c:v>
                </c:pt>
                <c:pt idx="192">
                  <c:v>2016M01</c:v>
                </c:pt>
                <c:pt idx="193">
                  <c:v>2016M02</c:v>
                </c:pt>
                <c:pt idx="194">
                  <c:v>2016M03</c:v>
                </c:pt>
                <c:pt idx="195">
                  <c:v>2016M04</c:v>
                </c:pt>
                <c:pt idx="196">
                  <c:v>2016M05</c:v>
                </c:pt>
                <c:pt idx="197">
                  <c:v>2016M06</c:v>
                </c:pt>
                <c:pt idx="198">
                  <c:v>2016M07</c:v>
                </c:pt>
                <c:pt idx="199">
                  <c:v>2016M08</c:v>
                </c:pt>
                <c:pt idx="200">
                  <c:v>2016M09</c:v>
                </c:pt>
                <c:pt idx="201">
                  <c:v>2016M10</c:v>
                </c:pt>
                <c:pt idx="202">
                  <c:v>2016M11</c:v>
                </c:pt>
                <c:pt idx="203">
                  <c:v>2016M12</c:v>
                </c:pt>
                <c:pt idx="204">
                  <c:v>2017M01</c:v>
                </c:pt>
                <c:pt idx="205">
                  <c:v>2017M02</c:v>
                </c:pt>
                <c:pt idx="206">
                  <c:v>2017M03</c:v>
                </c:pt>
                <c:pt idx="207">
                  <c:v>2017M04</c:v>
                </c:pt>
                <c:pt idx="208">
                  <c:v>2017M05</c:v>
                </c:pt>
                <c:pt idx="209">
                  <c:v>2017M06</c:v>
                </c:pt>
                <c:pt idx="210">
                  <c:v>2017M07</c:v>
                </c:pt>
                <c:pt idx="211">
                  <c:v>2017M08</c:v>
                </c:pt>
                <c:pt idx="212">
                  <c:v>2017M09</c:v>
                </c:pt>
                <c:pt idx="213">
                  <c:v>2017M10</c:v>
                </c:pt>
                <c:pt idx="214">
                  <c:v>2017M11</c:v>
                </c:pt>
                <c:pt idx="215">
                  <c:v>2017M12</c:v>
                </c:pt>
                <c:pt idx="216">
                  <c:v>2018M01</c:v>
                </c:pt>
                <c:pt idx="217">
                  <c:v>2018M02</c:v>
                </c:pt>
                <c:pt idx="218">
                  <c:v>2018M03</c:v>
                </c:pt>
                <c:pt idx="219">
                  <c:v>2018M04</c:v>
                </c:pt>
                <c:pt idx="220">
                  <c:v>2018M05</c:v>
                </c:pt>
                <c:pt idx="221">
                  <c:v>2018M06</c:v>
                </c:pt>
                <c:pt idx="222">
                  <c:v>2018M07</c:v>
                </c:pt>
                <c:pt idx="223">
                  <c:v>2018M08</c:v>
                </c:pt>
                <c:pt idx="224">
                  <c:v>2018M09</c:v>
                </c:pt>
                <c:pt idx="225">
                  <c:v>2018M10</c:v>
                </c:pt>
                <c:pt idx="226">
                  <c:v>2018M11</c:v>
                </c:pt>
              </c:strCache>
            </c:strRef>
          </c:cat>
          <c:val>
            <c:numRef>
              <c:f>'[1]Figure 4'!$E$3:$E$229</c:f>
              <c:numCache>
                <c:formatCode>General</c:formatCode>
                <c:ptCount val="227"/>
                <c:pt idx="0">
                  <c:v>830.96574329414102</c:v>
                </c:pt>
                <c:pt idx="1">
                  <c:v>830.62578880339595</c:v>
                </c:pt>
                <c:pt idx="2">
                  <c:v>830.28530266380994</c:v>
                </c:pt>
                <c:pt idx="3">
                  <c:v>829.94713685232296</c:v>
                </c:pt>
                <c:pt idx="4">
                  <c:v>829.61520269985397</c:v>
                </c:pt>
                <c:pt idx="5">
                  <c:v>829.29297909726404</c:v>
                </c:pt>
                <c:pt idx="6">
                  <c:v>828.98274804633502</c:v>
                </c:pt>
                <c:pt idx="7">
                  <c:v>828.68373786974803</c:v>
                </c:pt>
                <c:pt idx="8">
                  <c:v>828.40019406045997</c:v>
                </c:pt>
                <c:pt idx="9">
                  <c:v>828.13810421296296</c:v>
                </c:pt>
                <c:pt idx="10">
                  <c:v>827.90536424160496</c:v>
                </c:pt>
                <c:pt idx="11">
                  <c:v>827.71560074794297</c:v>
                </c:pt>
                <c:pt idx="12">
                  <c:v>827.59070037768299</c:v>
                </c:pt>
                <c:pt idx="13">
                  <c:v>827.55373688759198</c:v>
                </c:pt>
                <c:pt idx="14">
                  <c:v>827.627893013576</c:v>
                </c:pt>
                <c:pt idx="15">
                  <c:v>827.83825053759097</c:v>
                </c:pt>
                <c:pt idx="16">
                  <c:v>828.22002055457494</c:v>
                </c:pt>
                <c:pt idx="17">
                  <c:v>828.80263303096103</c:v>
                </c:pt>
                <c:pt idx="18">
                  <c:v>829.61685334841798</c:v>
                </c:pt>
                <c:pt idx="19">
                  <c:v>830.69567587243296</c:v>
                </c:pt>
                <c:pt idx="20">
                  <c:v>832.07182435367895</c:v>
                </c:pt>
                <c:pt idx="21">
                  <c:v>833.77710339866906</c:v>
                </c:pt>
                <c:pt idx="22">
                  <c:v>835.840602903893</c:v>
                </c:pt>
                <c:pt idx="23">
                  <c:v>838.29006018921598</c:v>
                </c:pt>
                <c:pt idx="24">
                  <c:v>841.15437781041305</c:v>
                </c:pt>
                <c:pt idx="25">
                  <c:v>844.455099985743</c:v>
                </c:pt>
                <c:pt idx="26">
                  <c:v>848.20622062945301</c:v>
                </c:pt>
                <c:pt idx="27">
                  <c:v>852.41428746828797</c:v>
                </c:pt>
                <c:pt idx="28">
                  <c:v>857.08480960256304</c:v>
                </c:pt>
                <c:pt idx="29">
                  <c:v>862.21398264040602</c:v>
                </c:pt>
                <c:pt idx="30">
                  <c:v>867.79889074483401</c:v>
                </c:pt>
                <c:pt idx="31">
                  <c:v>873.83518377451503</c:v>
                </c:pt>
                <c:pt idx="32">
                  <c:v>880.315149165148</c:v>
                </c:pt>
                <c:pt idx="33">
                  <c:v>887.230817048002</c:v>
                </c:pt>
                <c:pt idx="34">
                  <c:v>894.57260191898899</c:v>
                </c:pt>
                <c:pt idx="35">
                  <c:v>902.33442377283495</c:v>
                </c:pt>
                <c:pt idx="36">
                  <c:v>910.51280103468901</c:v>
                </c:pt>
                <c:pt idx="37">
                  <c:v>919.09722057249405</c:v>
                </c:pt>
                <c:pt idx="38">
                  <c:v>928.07601280967697</c:v>
                </c:pt>
                <c:pt idx="39">
                  <c:v>937.43738683490096</c:v>
                </c:pt>
                <c:pt idx="40">
                  <c:v>947.17022562483203</c:v>
                </c:pt>
                <c:pt idx="41">
                  <c:v>957.25545608760297</c:v>
                </c:pt>
                <c:pt idx="42">
                  <c:v>967.67418775456895</c:v>
                </c:pt>
                <c:pt idx="43">
                  <c:v>978.406462417076</c:v>
                </c:pt>
                <c:pt idx="44">
                  <c:v>989.43058754788103</c:v>
                </c:pt>
                <c:pt idx="45">
                  <c:v>1000.71874100429</c:v>
                </c:pt>
                <c:pt idx="46">
                  <c:v>1012.24368532503</c:v>
                </c:pt>
                <c:pt idx="47">
                  <c:v>1023.9782359140499</c:v>
                </c:pt>
                <c:pt idx="48">
                  <c:v>1035.89741764157</c:v>
                </c:pt>
                <c:pt idx="49">
                  <c:v>1047.9757263336801</c:v>
                </c:pt>
                <c:pt idx="50">
                  <c:v>1060.18440105132</c:v>
                </c:pt>
                <c:pt idx="51">
                  <c:v>1072.49499781891</c:v>
                </c:pt>
                <c:pt idx="52">
                  <c:v>1084.8827417996799</c:v>
                </c:pt>
                <c:pt idx="53">
                  <c:v>1097.3183390597701</c:v>
                </c:pt>
                <c:pt idx="54">
                  <c:v>1109.7760892249401</c:v>
                </c:pt>
                <c:pt idx="55">
                  <c:v>1122.2355212029499</c:v>
                </c:pt>
                <c:pt idx="56">
                  <c:v>1134.6793711175901</c:v>
                </c:pt>
                <c:pt idx="57">
                  <c:v>1147.0899323481101</c:v>
                </c:pt>
                <c:pt idx="58">
                  <c:v>1159.45029970634</c:v>
                </c:pt>
                <c:pt idx="59">
                  <c:v>1171.7490541198999</c:v>
                </c:pt>
                <c:pt idx="60">
                  <c:v>1183.97863066227</c:v>
                </c:pt>
                <c:pt idx="61">
                  <c:v>1196.1307353059599</c:v>
                </c:pt>
                <c:pt idx="62">
                  <c:v>1208.19090814634</c:v>
                </c:pt>
                <c:pt idx="63">
                  <c:v>1220.1412295055</c:v>
                </c:pt>
                <c:pt idx="64">
                  <c:v>1231.97428172578</c:v>
                </c:pt>
                <c:pt idx="65">
                  <c:v>1243.67991789751</c:v>
                </c:pt>
                <c:pt idx="66">
                  <c:v>1255.2544956747599</c:v>
                </c:pt>
                <c:pt idx="67">
                  <c:v>1266.6990879950699</c:v>
                </c:pt>
                <c:pt idx="68">
                  <c:v>1278.0166105393801</c:v>
                </c:pt>
                <c:pt idx="69">
                  <c:v>1289.20947071858</c:v>
                </c:pt>
                <c:pt idx="70">
                  <c:v>1300.28624006785</c:v>
                </c:pt>
                <c:pt idx="71">
                  <c:v>1311.2535318258099</c:v>
                </c:pt>
                <c:pt idx="72">
                  <c:v>1322.1190990754901</c:v>
                </c:pt>
                <c:pt idx="73">
                  <c:v>1332.88193076579</c:v>
                </c:pt>
                <c:pt idx="74">
                  <c:v>1343.5302603525899</c:v>
                </c:pt>
                <c:pt idx="75">
                  <c:v>1354.04518643549</c:v>
                </c:pt>
                <c:pt idx="76">
                  <c:v>1364.4150687071201</c:v>
                </c:pt>
                <c:pt idx="77">
                  <c:v>1374.6128158054801</c:v>
                </c:pt>
                <c:pt idx="78">
                  <c:v>1384.6125124054799</c:v>
                </c:pt>
                <c:pt idx="79">
                  <c:v>1394.38923256982</c:v>
                </c:pt>
                <c:pt idx="80">
                  <c:v>1403.91869463117</c:v>
                </c:pt>
                <c:pt idx="81">
                  <c:v>1413.17948364215</c:v>
                </c:pt>
                <c:pt idx="82">
                  <c:v>1422.15566044049</c:v>
                </c:pt>
                <c:pt idx="83">
                  <c:v>1430.8337428442301</c:v>
                </c:pt>
                <c:pt idx="84">
                  <c:v>1439.2057968894001</c:v>
                </c:pt>
                <c:pt idx="85">
                  <c:v>1447.2600723799301</c:v>
                </c:pt>
                <c:pt idx="86">
                  <c:v>1454.9795221893701</c:v>
                </c:pt>
                <c:pt idx="87">
                  <c:v>1462.3437269640699</c:v>
                </c:pt>
                <c:pt idx="88">
                  <c:v>1469.3479409946201</c:v>
                </c:pt>
                <c:pt idx="89">
                  <c:v>1475.9732912295001</c:v>
                </c:pt>
                <c:pt idx="90">
                  <c:v>1482.2026707323901</c:v>
                </c:pt>
                <c:pt idx="91">
                  <c:v>1488.02553831061</c:v>
                </c:pt>
                <c:pt idx="92">
                  <c:v>1493.4256435582599</c:v>
                </c:pt>
                <c:pt idx="93">
                  <c:v>1498.39204262927</c:v>
                </c:pt>
                <c:pt idx="94">
                  <c:v>1502.913130869</c:v>
                </c:pt>
                <c:pt idx="95">
                  <c:v>1506.98667084206</c:v>
                </c:pt>
                <c:pt idx="96">
                  <c:v>1510.62667975674</c:v>
                </c:pt>
                <c:pt idx="97">
                  <c:v>1513.8490674136599</c:v>
                </c:pt>
                <c:pt idx="98">
                  <c:v>1516.6713591217799</c:v>
                </c:pt>
                <c:pt idx="99">
                  <c:v>1519.1143885881299</c:v>
                </c:pt>
                <c:pt idx="100">
                  <c:v>1521.2103269253901</c:v>
                </c:pt>
                <c:pt idx="101">
                  <c:v>1523.00008660814</c:v>
                </c:pt>
                <c:pt idx="102">
                  <c:v>1524.5431043937799</c:v>
                </c:pt>
                <c:pt idx="103">
                  <c:v>1525.9168871726299</c:v>
                </c:pt>
                <c:pt idx="104">
                  <c:v>1527.21734856384</c:v>
                </c:pt>
                <c:pt idx="105">
                  <c:v>1528.5682308749599</c:v>
                </c:pt>
                <c:pt idx="106">
                  <c:v>1530.1105071532299</c:v>
                </c:pt>
                <c:pt idx="107">
                  <c:v>1531.9996714020699</c:v>
                </c:pt>
                <c:pt idx="108">
                  <c:v>1534.39400300635</c:v>
                </c:pt>
                <c:pt idx="109">
                  <c:v>1537.4358785959901</c:v>
                </c:pt>
                <c:pt idx="110">
                  <c:v>1541.2474953562401</c:v>
                </c:pt>
                <c:pt idx="111">
                  <c:v>1545.92140214746</c:v>
                </c:pt>
                <c:pt idx="112">
                  <c:v>1551.5244535595</c:v>
                </c:pt>
                <c:pt idx="113">
                  <c:v>1558.0963256125999</c:v>
                </c:pt>
                <c:pt idx="114">
                  <c:v>1565.6488245733001</c:v>
                </c:pt>
                <c:pt idx="115">
                  <c:v>1574.1748784910801</c:v>
                </c:pt>
                <c:pt idx="116">
                  <c:v>1583.6522710525901</c:v>
                </c:pt>
                <c:pt idx="117">
                  <c:v>1594.04256685571</c:v>
                </c:pt>
                <c:pt idx="118">
                  <c:v>1605.29689839616</c:v>
                </c:pt>
                <c:pt idx="119">
                  <c:v>1617.3618597969501</c:v>
                </c:pt>
                <c:pt idx="120">
                  <c:v>1630.1784898409501</c:v>
                </c:pt>
                <c:pt idx="121">
                  <c:v>1643.67490218184</c:v>
                </c:pt>
                <c:pt idx="122">
                  <c:v>1657.76517446709</c:v>
                </c:pt>
                <c:pt idx="123">
                  <c:v>1672.3479840037401</c:v>
                </c:pt>
                <c:pt idx="124">
                  <c:v>1687.32325843392</c:v>
                </c:pt>
                <c:pt idx="125">
                  <c:v>1702.5656449842199</c:v>
                </c:pt>
                <c:pt idx="126">
                  <c:v>1717.94355662715</c:v>
                </c:pt>
                <c:pt idx="127">
                  <c:v>1733.3400851099</c:v>
                </c:pt>
                <c:pt idx="128">
                  <c:v>1748.6409337382099</c:v>
                </c:pt>
                <c:pt idx="129">
                  <c:v>1763.73635928414</c:v>
                </c:pt>
                <c:pt idx="130">
                  <c:v>1778.52388512158</c:v>
                </c:pt>
                <c:pt idx="131">
                  <c:v>1792.9035119605701</c:v>
                </c:pt>
                <c:pt idx="132">
                  <c:v>1806.7838207969</c:v>
                </c:pt>
                <c:pt idx="133">
                  <c:v>1820.07765766028</c:v>
                </c:pt>
                <c:pt idx="134">
                  <c:v>1832.70257664838</c:v>
                </c:pt>
                <c:pt idx="135">
                  <c:v>1844.5849063271201</c:v>
                </c:pt>
                <c:pt idx="136">
                  <c:v>1855.6680271668099</c:v>
                </c:pt>
                <c:pt idx="137">
                  <c:v>1865.8942290192599</c:v>
                </c:pt>
                <c:pt idx="138">
                  <c:v>1875.22185395662</c:v>
                </c:pt>
                <c:pt idx="139">
                  <c:v>1883.6342583406999</c:v>
                </c:pt>
                <c:pt idx="140">
                  <c:v>1891.1332254878801</c:v>
                </c:pt>
                <c:pt idx="141">
                  <c:v>1897.7465453632699</c:v>
                </c:pt>
                <c:pt idx="142">
                  <c:v>1903.5181500691101</c:v>
                </c:pt>
                <c:pt idx="143">
                  <c:v>1908.4904240308699</c:v>
                </c:pt>
                <c:pt idx="144">
                  <c:v>1912.69399485804</c:v>
                </c:pt>
                <c:pt idx="145">
                  <c:v>1916.14479638067</c:v>
                </c:pt>
                <c:pt idx="146">
                  <c:v>1918.84329756805</c:v>
                </c:pt>
                <c:pt idx="147">
                  <c:v>1920.78364344529</c:v>
                </c:pt>
                <c:pt idx="148">
                  <c:v>1921.96639894737</c:v>
                </c:pt>
                <c:pt idx="149">
                  <c:v>1922.37603014517</c:v>
                </c:pt>
                <c:pt idx="150">
                  <c:v>1922.01562627627</c:v>
                </c:pt>
                <c:pt idx="151">
                  <c:v>1920.90574699287</c:v>
                </c:pt>
                <c:pt idx="152">
                  <c:v>1919.07693280642</c:v>
                </c:pt>
                <c:pt idx="153">
                  <c:v>1916.5641731348401</c:v>
                </c:pt>
                <c:pt idx="154">
                  <c:v>1913.4112124701601</c:v>
                </c:pt>
                <c:pt idx="155">
                  <c:v>1909.6721352924001</c:v>
                </c:pt>
                <c:pt idx="156">
                  <c:v>1905.4045065529101</c:v>
                </c:pt>
                <c:pt idx="157">
                  <c:v>1900.65416466589</c:v>
                </c:pt>
                <c:pt idx="158">
                  <c:v>1895.4605616214601</c:v>
                </c:pt>
                <c:pt idx="159">
                  <c:v>1889.85651300942</c:v>
                </c:pt>
                <c:pt idx="160">
                  <c:v>1883.8813114639199</c:v>
                </c:pt>
                <c:pt idx="161">
                  <c:v>1877.5636019445601</c:v>
                </c:pt>
                <c:pt idx="162">
                  <c:v>1870.94169251433</c:v>
                </c:pt>
                <c:pt idx="163">
                  <c:v>1864.0568639027599</c:v>
                </c:pt>
                <c:pt idx="164">
                  <c:v>1856.9488508884899</c:v>
                </c:pt>
                <c:pt idx="165">
                  <c:v>1849.6575134679699</c:v>
                </c:pt>
                <c:pt idx="166">
                  <c:v>1842.2165040785301</c:v>
                </c:pt>
                <c:pt idx="167">
                  <c:v>1834.6572649135401</c:v>
                </c:pt>
                <c:pt idx="168">
                  <c:v>1827.01828702022</c:v>
                </c:pt>
                <c:pt idx="169">
                  <c:v>1819.3287130246599</c:v>
                </c:pt>
                <c:pt idx="170">
                  <c:v>1811.6162016440801</c:v>
                </c:pt>
                <c:pt idx="171">
                  <c:v>1803.9104859906599</c:v>
                </c:pt>
                <c:pt idx="172">
                  <c:v>1796.2525918014601</c:v>
                </c:pt>
                <c:pt idx="173">
                  <c:v>1788.6730538075701</c:v>
                </c:pt>
                <c:pt idx="174">
                  <c:v>1781.20342600452</c:v>
                </c:pt>
                <c:pt idx="175">
                  <c:v>1773.8788725924701</c:v>
                </c:pt>
                <c:pt idx="176">
                  <c:v>1766.7432610058499</c:v>
                </c:pt>
                <c:pt idx="177">
                  <c:v>1759.83650736851</c:v>
                </c:pt>
                <c:pt idx="178">
                  <c:v>1753.19980674453</c:v>
                </c:pt>
                <c:pt idx="179">
                  <c:v>1746.8833211071501</c:v>
                </c:pt>
                <c:pt idx="180">
                  <c:v>1740.9349527208601</c:v>
                </c:pt>
                <c:pt idx="181">
                  <c:v>1735.4025841750399</c:v>
                </c:pt>
                <c:pt idx="182">
                  <c:v>1730.32913035403</c:v>
                </c:pt>
                <c:pt idx="183">
                  <c:v>1725.75052401826</c:v>
                </c:pt>
                <c:pt idx="184">
                  <c:v>1721.7089042385801</c:v>
                </c:pt>
                <c:pt idx="185">
                  <c:v>1718.23755449387</c:v>
                </c:pt>
                <c:pt idx="186">
                  <c:v>1715.37150695021</c:v>
                </c:pt>
                <c:pt idx="187">
                  <c:v>1713.14884533241</c:v>
                </c:pt>
                <c:pt idx="188">
                  <c:v>1711.6070997884001</c:v>
                </c:pt>
                <c:pt idx="189">
                  <c:v>1710.7761158240901</c:v>
                </c:pt>
                <c:pt idx="190">
                  <c:v>1710.6827676190001</c:v>
                </c:pt>
                <c:pt idx="191">
                  <c:v>1711.34809003904</c:v>
                </c:pt>
                <c:pt idx="192">
                  <c:v>1712.7881844246101</c:v>
                </c:pt>
                <c:pt idx="193">
                  <c:v>1715.00993419319</c:v>
                </c:pt>
                <c:pt idx="194">
                  <c:v>1718.0042992772301</c:v>
                </c:pt>
                <c:pt idx="195">
                  <c:v>1721.7963000304001</c:v>
                </c:pt>
                <c:pt idx="196">
                  <c:v>1726.4107690078399</c:v>
                </c:pt>
                <c:pt idx="197">
                  <c:v>1731.8506417993699</c:v>
                </c:pt>
                <c:pt idx="198">
                  <c:v>1738.10932546922</c:v>
                </c:pt>
                <c:pt idx="199">
                  <c:v>1745.1767034259301</c:v>
                </c:pt>
                <c:pt idx="200">
                  <c:v>1753.03045634709</c:v>
                </c:pt>
                <c:pt idx="201">
                  <c:v>1761.6446512503401</c:v>
                </c:pt>
                <c:pt idx="202">
                  <c:v>1770.99306901053</c:v>
                </c:pt>
                <c:pt idx="203">
                  <c:v>1781.05019573505</c:v>
                </c:pt>
                <c:pt idx="204">
                  <c:v>1791.80648954037</c:v>
                </c:pt>
                <c:pt idx="205">
                  <c:v>1803.2414224182901</c:v>
                </c:pt>
                <c:pt idx="206">
                  <c:v>1815.32103396548</c:v>
                </c:pt>
                <c:pt idx="207">
                  <c:v>1828.00240326316</c:v>
                </c:pt>
                <c:pt idx="208">
                  <c:v>1841.25093640411</c:v>
                </c:pt>
                <c:pt idx="209">
                  <c:v>1855.0067795919499</c:v>
                </c:pt>
                <c:pt idx="210">
                  <c:v>1869.2208900764299</c:v>
                </c:pt>
                <c:pt idx="211">
                  <c:v>1883.85319755313</c:v>
                </c:pt>
                <c:pt idx="212">
                  <c:v>1898.8522879058301</c:v>
                </c:pt>
                <c:pt idx="213">
                  <c:v>1914.1672516573501</c:v>
                </c:pt>
                <c:pt idx="214">
                  <c:v>1929.74922986611</c:v>
                </c:pt>
                <c:pt idx="215">
                  <c:v>1945.5471144757901</c:v>
                </c:pt>
                <c:pt idx="216">
                  <c:v>1961.52794401135</c:v>
                </c:pt>
                <c:pt idx="217">
                  <c:v>1977.64969886481</c:v>
                </c:pt>
                <c:pt idx="218">
                  <c:v>1993.8742977653999</c:v>
                </c:pt>
                <c:pt idx="219">
                  <c:v>2010.1935775188099</c:v>
                </c:pt>
                <c:pt idx="220">
                  <c:v>2026.60502602117</c:v>
                </c:pt>
                <c:pt idx="221">
                  <c:v>2043.08452605906</c:v>
                </c:pt>
                <c:pt idx="222">
                  <c:v>2059.6220315978098</c:v>
                </c:pt>
                <c:pt idx="223">
                  <c:v>2076.2134768440101</c:v>
                </c:pt>
                <c:pt idx="224">
                  <c:v>2092.8440854464602</c:v>
                </c:pt>
                <c:pt idx="225">
                  <c:v>2109.50535789589</c:v>
                </c:pt>
                <c:pt idx="226">
                  <c:v>2126.1776228714998</c:v>
                </c:pt>
              </c:numCache>
            </c:numRef>
          </c:val>
          <c:smooth val="0"/>
          <c:extLst>
            <c:ext xmlns:c16="http://schemas.microsoft.com/office/drawing/2014/chart" uri="{C3380CC4-5D6E-409C-BE32-E72D297353CC}">
              <c16:uniqueId val="{00000002-2B0E-422A-A2C2-0CB29E6F037F}"/>
            </c:ext>
          </c:extLst>
        </c:ser>
        <c:ser>
          <c:idx val="3"/>
          <c:order val="3"/>
          <c:tx>
            <c:strRef>
              <c:f>'E:\A trade Disputes\[Figure 4.xlsx]Figure 4'!$F$2</c:f>
              <c:strCache>
                <c:ptCount val="1"/>
                <c:pt idx="0">
                  <c:v>U.S.</c:v>
                </c:pt>
              </c:strCache>
            </c:strRef>
          </c:tx>
          <c:spPr>
            <a:ln w="57150" cap="rnd">
              <a:solidFill>
                <a:srgbClr val="0070C0"/>
              </a:solidFill>
              <a:prstDash val="sysDot"/>
              <a:round/>
            </a:ln>
            <a:effectLst/>
          </c:spPr>
          <c:marker>
            <c:symbol val="none"/>
          </c:marker>
          <c:cat>
            <c:strRef>
              <c:f>'[1]Figure 4'!$B$3:$B$229</c:f>
              <c:strCache>
                <c:ptCount val="227"/>
                <c:pt idx="0">
                  <c:v>2000M01</c:v>
                </c:pt>
                <c:pt idx="1">
                  <c:v>2000M02</c:v>
                </c:pt>
                <c:pt idx="2">
                  <c:v>2000M03</c:v>
                </c:pt>
                <c:pt idx="3">
                  <c:v>2000M04</c:v>
                </c:pt>
                <c:pt idx="4">
                  <c:v>2000M05</c:v>
                </c:pt>
                <c:pt idx="5">
                  <c:v>2000M06</c:v>
                </c:pt>
                <c:pt idx="6">
                  <c:v>2000M07</c:v>
                </c:pt>
                <c:pt idx="7">
                  <c:v>2000M08</c:v>
                </c:pt>
                <c:pt idx="8">
                  <c:v>2000M09</c:v>
                </c:pt>
                <c:pt idx="9">
                  <c:v>2000M10</c:v>
                </c:pt>
                <c:pt idx="10">
                  <c:v>2000M11</c:v>
                </c:pt>
                <c:pt idx="11">
                  <c:v>2000M12</c:v>
                </c:pt>
                <c:pt idx="12">
                  <c:v>2001M01</c:v>
                </c:pt>
                <c:pt idx="13">
                  <c:v>2001M02</c:v>
                </c:pt>
                <c:pt idx="14">
                  <c:v>2001M03</c:v>
                </c:pt>
                <c:pt idx="15">
                  <c:v>2001M04</c:v>
                </c:pt>
                <c:pt idx="16">
                  <c:v>2001M05</c:v>
                </c:pt>
                <c:pt idx="17">
                  <c:v>2001M06</c:v>
                </c:pt>
                <c:pt idx="18">
                  <c:v>2001M07</c:v>
                </c:pt>
                <c:pt idx="19">
                  <c:v>2001M08</c:v>
                </c:pt>
                <c:pt idx="20">
                  <c:v>2001M09</c:v>
                </c:pt>
                <c:pt idx="21">
                  <c:v>2001M10</c:v>
                </c:pt>
                <c:pt idx="22">
                  <c:v>2001M11</c:v>
                </c:pt>
                <c:pt idx="23">
                  <c:v>2001M12</c:v>
                </c:pt>
                <c:pt idx="24">
                  <c:v>2002M01</c:v>
                </c:pt>
                <c:pt idx="25">
                  <c:v>2002M02</c:v>
                </c:pt>
                <c:pt idx="26">
                  <c:v>2002M03</c:v>
                </c:pt>
                <c:pt idx="27">
                  <c:v>2002M04</c:v>
                </c:pt>
                <c:pt idx="28">
                  <c:v>2002M05</c:v>
                </c:pt>
                <c:pt idx="29">
                  <c:v>2002M06</c:v>
                </c:pt>
                <c:pt idx="30">
                  <c:v>2002M07</c:v>
                </c:pt>
                <c:pt idx="31">
                  <c:v>2002M08</c:v>
                </c:pt>
                <c:pt idx="32">
                  <c:v>2002M09</c:v>
                </c:pt>
                <c:pt idx="33">
                  <c:v>2002M10</c:v>
                </c:pt>
                <c:pt idx="34">
                  <c:v>2002M11</c:v>
                </c:pt>
                <c:pt idx="35">
                  <c:v>2002M12</c:v>
                </c:pt>
                <c:pt idx="36">
                  <c:v>2003M01</c:v>
                </c:pt>
                <c:pt idx="37">
                  <c:v>2003M02</c:v>
                </c:pt>
                <c:pt idx="38">
                  <c:v>2003M03</c:v>
                </c:pt>
                <c:pt idx="39">
                  <c:v>2003M04</c:v>
                </c:pt>
                <c:pt idx="40">
                  <c:v>2003M05</c:v>
                </c:pt>
                <c:pt idx="41">
                  <c:v>2003M06</c:v>
                </c:pt>
                <c:pt idx="42">
                  <c:v>2003M07</c:v>
                </c:pt>
                <c:pt idx="43">
                  <c:v>2003M08</c:v>
                </c:pt>
                <c:pt idx="44">
                  <c:v>2003M09</c:v>
                </c:pt>
                <c:pt idx="45">
                  <c:v>2003M10</c:v>
                </c:pt>
                <c:pt idx="46">
                  <c:v>2003M11</c:v>
                </c:pt>
                <c:pt idx="47">
                  <c:v>2003M12</c:v>
                </c:pt>
                <c:pt idx="48">
                  <c:v>2004M01</c:v>
                </c:pt>
                <c:pt idx="49">
                  <c:v>2004M02</c:v>
                </c:pt>
                <c:pt idx="50">
                  <c:v>2004M03</c:v>
                </c:pt>
                <c:pt idx="51">
                  <c:v>2004M04</c:v>
                </c:pt>
                <c:pt idx="52">
                  <c:v>2004M05</c:v>
                </c:pt>
                <c:pt idx="53">
                  <c:v>2004M06</c:v>
                </c:pt>
                <c:pt idx="54">
                  <c:v>2004M07</c:v>
                </c:pt>
                <c:pt idx="55">
                  <c:v>2004M08</c:v>
                </c:pt>
                <c:pt idx="56">
                  <c:v>2004M09</c:v>
                </c:pt>
                <c:pt idx="57">
                  <c:v>2004M10</c:v>
                </c:pt>
                <c:pt idx="58">
                  <c:v>2004M11</c:v>
                </c:pt>
                <c:pt idx="59">
                  <c:v>2004M12</c:v>
                </c:pt>
                <c:pt idx="60">
                  <c:v>2005M01</c:v>
                </c:pt>
                <c:pt idx="61">
                  <c:v>2005M02</c:v>
                </c:pt>
                <c:pt idx="62">
                  <c:v>2005M03</c:v>
                </c:pt>
                <c:pt idx="63">
                  <c:v>2005M04</c:v>
                </c:pt>
                <c:pt idx="64">
                  <c:v>2005M05</c:v>
                </c:pt>
                <c:pt idx="65">
                  <c:v>2005M06</c:v>
                </c:pt>
                <c:pt idx="66">
                  <c:v>2005M07</c:v>
                </c:pt>
                <c:pt idx="67">
                  <c:v>2005M08</c:v>
                </c:pt>
                <c:pt idx="68">
                  <c:v>2005M09</c:v>
                </c:pt>
                <c:pt idx="69">
                  <c:v>2005M10</c:v>
                </c:pt>
                <c:pt idx="70">
                  <c:v>2005M11</c:v>
                </c:pt>
                <c:pt idx="71">
                  <c:v>2005M12</c:v>
                </c:pt>
                <c:pt idx="72">
                  <c:v>2006M01</c:v>
                </c:pt>
                <c:pt idx="73">
                  <c:v>2006M02</c:v>
                </c:pt>
                <c:pt idx="74">
                  <c:v>2006M03</c:v>
                </c:pt>
                <c:pt idx="75">
                  <c:v>2006M04</c:v>
                </c:pt>
                <c:pt idx="76">
                  <c:v>2006M05</c:v>
                </c:pt>
                <c:pt idx="77">
                  <c:v>2006M06</c:v>
                </c:pt>
                <c:pt idx="78">
                  <c:v>2006M07</c:v>
                </c:pt>
                <c:pt idx="79">
                  <c:v>2006M08</c:v>
                </c:pt>
                <c:pt idx="80">
                  <c:v>2006M09</c:v>
                </c:pt>
                <c:pt idx="81">
                  <c:v>2006M10</c:v>
                </c:pt>
                <c:pt idx="82">
                  <c:v>2006M11</c:v>
                </c:pt>
                <c:pt idx="83">
                  <c:v>2006M12</c:v>
                </c:pt>
                <c:pt idx="84">
                  <c:v>2007M01</c:v>
                </c:pt>
                <c:pt idx="85">
                  <c:v>2007M02</c:v>
                </c:pt>
                <c:pt idx="86">
                  <c:v>2007M03</c:v>
                </c:pt>
                <c:pt idx="87">
                  <c:v>2007M04</c:v>
                </c:pt>
                <c:pt idx="88">
                  <c:v>2007M05</c:v>
                </c:pt>
                <c:pt idx="89">
                  <c:v>2007M06</c:v>
                </c:pt>
                <c:pt idx="90">
                  <c:v>2007M07</c:v>
                </c:pt>
                <c:pt idx="91">
                  <c:v>2007M08</c:v>
                </c:pt>
                <c:pt idx="92">
                  <c:v>2007M09</c:v>
                </c:pt>
                <c:pt idx="93">
                  <c:v>2007M10</c:v>
                </c:pt>
                <c:pt idx="94">
                  <c:v>2007M11</c:v>
                </c:pt>
                <c:pt idx="95">
                  <c:v>2007M12</c:v>
                </c:pt>
                <c:pt idx="96">
                  <c:v>2008M01</c:v>
                </c:pt>
                <c:pt idx="97">
                  <c:v>2008M02</c:v>
                </c:pt>
                <c:pt idx="98">
                  <c:v>2008M03</c:v>
                </c:pt>
                <c:pt idx="99">
                  <c:v>2008M04</c:v>
                </c:pt>
                <c:pt idx="100">
                  <c:v>2008M05</c:v>
                </c:pt>
                <c:pt idx="101">
                  <c:v>2008M06</c:v>
                </c:pt>
                <c:pt idx="102">
                  <c:v>2008M07</c:v>
                </c:pt>
                <c:pt idx="103">
                  <c:v>2008M08</c:v>
                </c:pt>
                <c:pt idx="104">
                  <c:v>2008M09</c:v>
                </c:pt>
                <c:pt idx="105">
                  <c:v>2008M10</c:v>
                </c:pt>
                <c:pt idx="106">
                  <c:v>2008M11</c:v>
                </c:pt>
                <c:pt idx="107">
                  <c:v>2008M12</c:v>
                </c:pt>
                <c:pt idx="108">
                  <c:v>2009M01</c:v>
                </c:pt>
                <c:pt idx="109">
                  <c:v>2009M02</c:v>
                </c:pt>
                <c:pt idx="110">
                  <c:v>2009M03</c:v>
                </c:pt>
                <c:pt idx="111">
                  <c:v>2009M04</c:v>
                </c:pt>
                <c:pt idx="112">
                  <c:v>2009M05</c:v>
                </c:pt>
                <c:pt idx="113">
                  <c:v>2009M06</c:v>
                </c:pt>
                <c:pt idx="114">
                  <c:v>2009M07</c:v>
                </c:pt>
                <c:pt idx="115">
                  <c:v>2009M08</c:v>
                </c:pt>
                <c:pt idx="116">
                  <c:v>2009M09</c:v>
                </c:pt>
                <c:pt idx="117">
                  <c:v>2009M10</c:v>
                </c:pt>
                <c:pt idx="118">
                  <c:v>2009M11</c:v>
                </c:pt>
                <c:pt idx="119">
                  <c:v>2009M12</c:v>
                </c:pt>
                <c:pt idx="120">
                  <c:v>2010M01</c:v>
                </c:pt>
                <c:pt idx="121">
                  <c:v>2010M02</c:v>
                </c:pt>
                <c:pt idx="122">
                  <c:v>2010M03</c:v>
                </c:pt>
                <c:pt idx="123">
                  <c:v>2010M04</c:v>
                </c:pt>
                <c:pt idx="124">
                  <c:v>2010M05</c:v>
                </c:pt>
                <c:pt idx="125">
                  <c:v>2010M06</c:v>
                </c:pt>
                <c:pt idx="126">
                  <c:v>2010M07</c:v>
                </c:pt>
                <c:pt idx="127">
                  <c:v>2010M08</c:v>
                </c:pt>
                <c:pt idx="128">
                  <c:v>2010M09</c:v>
                </c:pt>
                <c:pt idx="129">
                  <c:v>2010M10</c:v>
                </c:pt>
                <c:pt idx="130">
                  <c:v>2010M11</c:v>
                </c:pt>
                <c:pt idx="131">
                  <c:v>2010M12</c:v>
                </c:pt>
                <c:pt idx="132">
                  <c:v>2011M01</c:v>
                </c:pt>
                <c:pt idx="133">
                  <c:v>2011M02</c:v>
                </c:pt>
                <c:pt idx="134">
                  <c:v>2011M03</c:v>
                </c:pt>
                <c:pt idx="135">
                  <c:v>2011M04</c:v>
                </c:pt>
                <c:pt idx="136">
                  <c:v>2011M05</c:v>
                </c:pt>
                <c:pt idx="137">
                  <c:v>2011M06</c:v>
                </c:pt>
                <c:pt idx="138">
                  <c:v>2011M07</c:v>
                </c:pt>
                <c:pt idx="139">
                  <c:v>2011M08</c:v>
                </c:pt>
                <c:pt idx="140">
                  <c:v>2011M09</c:v>
                </c:pt>
                <c:pt idx="141">
                  <c:v>2011M10</c:v>
                </c:pt>
                <c:pt idx="142">
                  <c:v>2011M11</c:v>
                </c:pt>
                <c:pt idx="143">
                  <c:v>2011M12</c:v>
                </c:pt>
                <c:pt idx="144">
                  <c:v>2012M01</c:v>
                </c:pt>
                <c:pt idx="145">
                  <c:v>2012M02</c:v>
                </c:pt>
                <c:pt idx="146">
                  <c:v>2012M03</c:v>
                </c:pt>
                <c:pt idx="147">
                  <c:v>2012M04</c:v>
                </c:pt>
                <c:pt idx="148">
                  <c:v>2012M05</c:v>
                </c:pt>
                <c:pt idx="149">
                  <c:v>2012M06</c:v>
                </c:pt>
                <c:pt idx="150">
                  <c:v>2012M07</c:v>
                </c:pt>
                <c:pt idx="151">
                  <c:v>2012M08</c:v>
                </c:pt>
                <c:pt idx="152">
                  <c:v>2012M09</c:v>
                </c:pt>
                <c:pt idx="153">
                  <c:v>2012M10</c:v>
                </c:pt>
                <c:pt idx="154">
                  <c:v>2012M11</c:v>
                </c:pt>
                <c:pt idx="155">
                  <c:v>2012M12</c:v>
                </c:pt>
                <c:pt idx="156">
                  <c:v>2013M01</c:v>
                </c:pt>
                <c:pt idx="157">
                  <c:v>2013M02</c:v>
                </c:pt>
                <c:pt idx="158">
                  <c:v>2013M03</c:v>
                </c:pt>
                <c:pt idx="159">
                  <c:v>2013M04</c:v>
                </c:pt>
                <c:pt idx="160">
                  <c:v>2013M05</c:v>
                </c:pt>
                <c:pt idx="161">
                  <c:v>2013M06</c:v>
                </c:pt>
                <c:pt idx="162">
                  <c:v>2013M07</c:v>
                </c:pt>
                <c:pt idx="163">
                  <c:v>2013M08</c:v>
                </c:pt>
                <c:pt idx="164">
                  <c:v>2013M09</c:v>
                </c:pt>
                <c:pt idx="165">
                  <c:v>2013M10</c:v>
                </c:pt>
                <c:pt idx="166">
                  <c:v>2013M11</c:v>
                </c:pt>
                <c:pt idx="167">
                  <c:v>2013M12</c:v>
                </c:pt>
                <c:pt idx="168">
                  <c:v>2014M01</c:v>
                </c:pt>
                <c:pt idx="169">
                  <c:v>2014M02</c:v>
                </c:pt>
                <c:pt idx="170">
                  <c:v>2014M03</c:v>
                </c:pt>
                <c:pt idx="171">
                  <c:v>2014M04</c:v>
                </c:pt>
                <c:pt idx="172">
                  <c:v>2014M05</c:v>
                </c:pt>
                <c:pt idx="173">
                  <c:v>2014M06</c:v>
                </c:pt>
                <c:pt idx="174">
                  <c:v>2014M07</c:v>
                </c:pt>
                <c:pt idx="175">
                  <c:v>2014M08</c:v>
                </c:pt>
                <c:pt idx="176">
                  <c:v>2014M09</c:v>
                </c:pt>
                <c:pt idx="177">
                  <c:v>2014M10</c:v>
                </c:pt>
                <c:pt idx="178">
                  <c:v>2014M11</c:v>
                </c:pt>
                <c:pt idx="179">
                  <c:v>2014M12</c:v>
                </c:pt>
                <c:pt idx="180">
                  <c:v>2015M01</c:v>
                </c:pt>
                <c:pt idx="181">
                  <c:v>2015M02</c:v>
                </c:pt>
                <c:pt idx="182">
                  <c:v>2015M03</c:v>
                </c:pt>
                <c:pt idx="183">
                  <c:v>2015M04</c:v>
                </c:pt>
                <c:pt idx="184">
                  <c:v>2015M05</c:v>
                </c:pt>
                <c:pt idx="185">
                  <c:v>2015M06</c:v>
                </c:pt>
                <c:pt idx="186">
                  <c:v>2015M07</c:v>
                </c:pt>
                <c:pt idx="187">
                  <c:v>2015M08</c:v>
                </c:pt>
                <c:pt idx="188">
                  <c:v>2015M09</c:v>
                </c:pt>
                <c:pt idx="189">
                  <c:v>2015M10</c:v>
                </c:pt>
                <c:pt idx="190">
                  <c:v>2015M11</c:v>
                </c:pt>
                <c:pt idx="191">
                  <c:v>2015M12</c:v>
                </c:pt>
                <c:pt idx="192">
                  <c:v>2016M01</c:v>
                </c:pt>
                <c:pt idx="193">
                  <c:v>2016M02</c:v>
                </c:pt>
                <c:pt idx="194">
                  <c:v>2016M03</c:v>
                </c:pt>
                <c:pt idx="195">
                  <c:v>2016M04</c:v>
                </c:pt>
                <c:pt idx="196">
                  <c:v>2016M05</c:v>
                </c:pt>
                <c:pt idx="197">
                  <c:v>2016M06</c:v>
                </c:pt>
                <c:pt idx="198">
                  <c:v>2016M07</c:v>
                </c:pt>
                <c:pt idx="199">
                  <c:v>2016M08</c:v>
                </c:pt>
                <c:pt idx="200">
                  <c:v>2016M09</c:v>
                </c:pt>
                <c:pt idx="201">
                  <c:v>2016M10</c:v>
                </c:pt>
                <c:pt idx="202">
                  <c:v>2016M11</c:v>
                </c:pt>
                <c:pt idx="203">
                  <c:v>2016M12</c:v>
                </c:pt>
                <c:pt idx="204">
                  <c:v>2017M01</c:v>
                </c:pt>
                <c:pt idx="205">
                  <c:v>2017M02</c:v>
                </c:pt>
                <c:pt idx="206">
                  <c:v>2017M03</c:v>
                </c:pt>
                <c:pt idx="207">
                  <c:v>2017M04</c:v>
                </c:pt>
                <c:pt idx="208">
                  <c:v>2017M05</c:v>
                </c:pt>
                <c:pt idx="209">
                  <c:v>2017M06</c:v>
                </c:pt>
                <c:pt idx="210">
                  <c:v>2017M07</c:v>
                </c:pt>
                <c:pt idx="211">
                  <c:v>2017M08</c:v>
                </c:pt>
                <c:pt idx="212">
                  <c:v>2017M09</c:v>
                </c:pt>
                <c:pt idx="213">
                  <c:v>2017M10</c:v>
                </c:pt>
                <c:pt idx="214">
                  <c:v>2017M11</c:v>
                </c:pt>
                <c:pt idx="215">
                  <c:v>2017M12</c:v>
                </c:pt>
                <c:pt idx="216">
                  <c:v>2018M01</c:v>
                </c:pt>
                <c:pt idx="217">
                  <c:v>2018M02</c:v>
                </c:pt>
                <c:pt idx="218">
                  <c:v>2018M03</c:v>
                </c:pt>
                <c:pt idx="219">
                  <c:v>2018M04</c:v>
                </c:pt>
                <c:pt idx="220">
                  <c:v>2018M05</c:v>
                </c:pt>
                <c:pt idx="221">
                  <c:v>2018M06</c:v>
                </c:pt>
                <c:pt idx="222">
                  <c:v>2018M07</c:v>
                </c:pt>
                <c:pt idx="223">
                  <c:v>2018M08</c:v>
                </c:pt>
                <c:pt idx="224">
                  <c:v>2018M09</c:v>
                </c:pt>
                <c:pt idx="225">
                  <c:v>2018M10</c:v>
                </c:pt>
                <c:pt idx="226">
                  <c:v>2018M11</c:v>
                </c:pt>
              </c:strCache>
            </c:strRef>
          </c:cat>
          <c:val>
            <c:numRef>
              <c:f>'[1]Figure 4'!$F$3:$F$229</c:f>
              <c:numCache>
                <c:formatCode>General</c:formatCode>
                <c:ptCount val="227"/>
                <c:pt idx="0">
                  <c:v>1191.80179962081</c:v>
                </c:pt>
                <c:pt idx="1">
                  <c:v>1188.9261967643699</c:v>
                </c:pt>
                <c:pt idx="2">
                  <c:v>1186.04463544962</c:v>
                </c:pt>
                <c:pt idx="3">
                  <c:v>1183.1418040101601</c:v>
                </c:pt>
                <c:pt idx="4">
                  <c:v>1180.1981474020999</c:v>
                </c:pt>
                <c:pt idx="5">
                  <c:v>1177.1850368451701</c:v>
                </c:pt>
                <c:pt idx="6">
                  <c:v>1174.0704950766601</c:v>
                </c:pt>
                <c:pt idx="7">
                  <c:v>1170.83040142851</c:v>
                </c:pt>
                <c:pt idx="8">
                  <c:v>1167.45480047604</c:v>
                </c:pt>
                <c:pt idx="9">
                  <c:v>1163.95318121117</c:v>
                </c:pt>
                <c:pt idx="10">
                  <c:v>1160.35063507021</c:v>
                </c:pt>
                <c:pt idx="11">
                  <c:v>1156.6862435463399</c:v>
                </c:pt>
                <c:pt idx="12">
                  <c:v>1153.0088623941899</c:v>
                </c:pt>
                <c:pt idx="13">
                  <c:v>1149.3719295736901</c:v>
                </c:pt>
                <c:pt idx="14">
                  <c:v>1145.82226367936</c:v>
                </c:pt>
                <c:pt idx="15">
                  <c:v>1142.39829358833</c:v>
                </c:pt>
                <c:pt idx="16">
                  <c:v>1139.1410660761501</c:v>
                </c:pt>
                <c:pt idx="17">
                  <c:v>1136.0760120646</c:v>
                </c:pt>
                <c:pt idx="18">
                  <c:v>1133.229099207</c:v>
                </c:pt>
                <c:pt idx="19">
                  <c:v>1130.62693848918</c:v>
                </c:pt>
                <c:pt idx="20">
                  <c:v>1128.2987333205999</c:v>
                </c:pt>
                <c:pt idx="21">
                  <c:v>1126.27980676781</c:v>
                </c:pt>
                <c:pt idx="22">
                  <c:v>1124.6088236519699</c:v>
                </c:pt>
                <c:pt idx="23">
                  <c:v>1123.32125505765</c:v>
                </c:pt>
                <c:pt idx="24">
                  <c:v>1122.44760826224</c:v>
                </c:pt>
                <c:pt idx="25">
                  <c:v>1122.01133142818</c:v>
                </c:pt>
                <c:pt idx="26">
                  <c:v>1122.02132288403</c:v>
                </c:pt>
                <c:pt idx="27">
                  <c:v>1122.47226628252</c:v>
                </c:pt>
                <c:pt idx="28">
                  <c:v>1123.3565576845299</c:v>
                </c:pt>
                <c:pt idx="29">
                  <c:v>1124.6517436879999</c:v>
                </c:pt>
                <c:pt idx="30">
                  <c:v>1126.34191210215</c:v>
                </c:pt>
                <c:pt idx="31">
                  <c:v>1128.41419297622</c:v>
                </c:pt>
                <c:pt idx="32">
                  <c:v>1130.85987247666</c:v>
                </c:pt>
                <c:pt idx="33">
                  <c:v>1133.68489342318</c:v>
                </c:pt>
                <c:pt idx="34">
                  <c:v>1136.90580489436</c:v>
                </c:pt>
                <c:pt idx="35">
                  <c:v>1140.5486209067201</c:v>
                </c:pt>
                <c:pt idx="36">
                  <c:v>1144.6438932681201</c:v>
                </c:pt>
                <c:pt idx="37">
                  <c:v>1149.2133808266301</c:v>
                </c:pt>
                <c:pt idx="38">
                  <c:v>1154.2730796599601</c:v>
                </c:pt>
                <c:pt idx="39">
                  <c:v>1159.82855922214</c:v>
                </c:pt>
                <c:pt idx="40">
                  <c:v>1165.87970333668</c:v>
                </c:pt>
                <c:pt idx="41">
                  <c:v>1172.41595773269</c:v>
                </c:pt>
                <c:pt idx="42">
                  <c:v>1179.42864524322</c:v>
                </c:pt>
                <c:pt idx="43">
                  <c:v>1186.9020591209201</c:v>
                </c:pt>
                <c:pt idx="44">
                  <c:v>1194.81939479587</c:v>
                </c:pt>
                <c:pt idx="45">
                  <c:v>1203.1626635273401</c:v>
                </c:pt>
                <c:pt idx="46">
                  <c:v>1211.9188175888901</c:v>
                </c:pt>
                <c:pt idx="47">
                  <c:v>1221.0790236524199</c:v>
                </c:pt>
                <c:pt idx="48">
                  <c:v>1230.6331081941801</c:v>
                </c:pt>
                <c:pt idx="49">
                  <c:v>1240.5648109526501</c:v>
                </c:pt>
                <c:pt idx="50">
                  <c:v>1250.85283464493</c:v>
                </c:pt>
                <c:pt idx="51">
                  <c:v>1261.4727927651199</c:v>
                </c:pt>
                <c:pt idx="52">
                  <c:v>1272.4008555549101</c:v>
                </c:pt>
                <c:pt idx="53">
                  <c:v>1283.6023361176301</c:v>
                </c:pt>
                <c:pt idx="54">
                  <c:v>1295.0406606916099</c:v>
                </c:pt>
                <c:pt idx="55">
                  <c:v>1306.67921368631</c:v>
                </c:pt>
                <c:pt idx="56">
                  <c:v>1318.4834766874999</c:v>
                </c:pt>
                <c:pt idx="57">
                  <c:v>1330.42100216892</c:v>
                </c:pt>
                <c:pt idx="58">
                  <c:v>1342.46720972396</c:v>
                </c:pt>
                <c:pt idx="59">
                  <c:v>1354.6077404042001</c:v>
                </c:pt>
                <c:pt idx="60">
                  <c:v>1366.8295667049999</c:v>
                </c:pt>
                <c:pt idx="61">
                  <c:v>1379.1175071119501</c:v>
                </c:pt>
                <c:pt idx="62">
                  <c:v>1391.4466738907599</c:v>
                </c:pt>
                <c:pt idx="63">
                  <c:v>1403.77942600799</c:v>
                </c:pt>
                <c:pt idx="64">
                  <c:v>1416.0782219667799</c:v>
                </c:pt>
                <c:pt idx="65">
                  <c:v>1428.29189044901</c:v>
                </c:pt>
                <c:pt idx="66">
                  <c:v>1440.36789428778</c:v>
                </c:pt>
                <c:pt idx="67">
                  <c:v>1452.2554517405099</c:v>
                </c:pt>
                <c:pt idx="68">
                  <c:v>1463.90888468304</c:v>
                </c:pt>
                <c:pt idx="69">
                  <c:v>1475.29125905707</c:v>
                </c:pt>
                <c:pt idx="70">
                  <c:v>1486.3787297706499</c:v>
                </c:pt>
                <c:pt idx="71">
                  <c:v>1497.1482446999501</c:v>
                </c:pt>
                <c:pt idx="72">
                  <c:v>1507.57719417045</c:v>
                </c:pt>
                <c:pt idx="73">
                  <c:v>1517.63619849064</c:v>
                </c:pt>
                <c:pt idx="74">
                  <c:v>1527.2835316360899</c:v>
                </c:pt>
                <c:pt idx="75">
                  <c:v>1536.4735449297</c:v>
                </c:pt>
                <c:pt idx="76">
                  <c:v>1545.1712394490901</c:v>
                </c:pt>
                <c:pt idx="77">
                  <c:v>1553.3273319979601</c:v>
                </c:pt>
                <c:pt idx="78">
                  <c:v>1560.9037420717</c:v>
                </c:pt>
                <c:pt idx="79">
                  <c:v>1567.8764914343001</c:v>
                </c:pt>
                <c:pt idx="80">
                  <c:v>1574.2341675621201</c:v>
                </c:pt>
                <c:pt idx="81">
                  <c:v>1579.98385748073</c:v>
                </c:pt>
                <c:pt idx="82">
                  <c:v>1585.14780070406</c:v>
                </c:pt>
                <c:pt idx="83">
                  <c:v>1589.75458647815</c:v>
                </c:pt>
                <c:pt idx="84">
                  <c:v>1593.83382017399</c:v>
                </c:pt>
                <c:pt idx="85">
                  <c:v>1597.41198462187</c:v>
                </c:pt>
                <c:pt idx="86">
                  <c:v>1600.50121238677</c:v>
                </c:pt>
                <c:pt idx="87">
                  <c:v>1603.10535117361</c:v>
                </c:pt>
                <c:pt idx="88">
                  <c:v>1605.23546179759</c:v>
                </c:pt>
                <c:pt idx="89">
                  <c:v>1606.88621373008</c:v>
                </c:pt>
                <c:pt idx="90">
                  <c:v>1608.05850314646</c:v>
                </c:pt>
                <c:pt idx="91">
                  <c:v>1608.7565667628501</c:v>
                </c:pt>
                <c:pt idx="92">
                  <c:v>1608.9793018159801</c:v>
                </c:pt>
                <c:pt idx="93">
                  <c:v>1608.73322244766</c:v>
                </c:pt>
                <c:pt idx="94">
                  <c:v>1608.03146923708</c:v>
                </c:pt>
                <c:pt idx="95">
                  <c:v>1606.8965443452</c:v>
                </c:pt>
                <c:pt idx="96">
                  <c:v>1605.3590449698399</c:v>
                </c:pt>
                <c:pt idx="97">
                  <c:v>1603.4565289654699</c:v>
                </c:pt>
                <c:pt idx="98">
                  <c:v>1601.2293841139599</c:v>
                </c:pt>
                <c:pt idx="99">
                  <c:v>1598.7159852438299</c:v>
                </c:pt>
                <c:pt idx="100">
                  <c:v>1595.96211625411</c:v>
                </c:pt>
                <c:pt idx="101">
                  <c:v>1593.0139529893099</c:v>
                </c:pt>
                <c:pt idx="102">
                  <c:v>1589.9319940636601</c:v>
                </c:pt>
                <c:pt idx="103">
                  <c:v>1586.7877343446301</c:v>
                </c:pt>
                <c:pt idx="104">
                  <c:v>1583.6728331445499</c:v>
                </c:pt>
                <c:pt idx="105">
                  <c:v>1580.6978596553499</c:v>
                </c:pt>
                <c:pt idx="106">
                  <c:v>1577.9950648166</c:v>
                </c:pt>
                <c:pt idx="107">
                  <c:v>1575.7071879109801</c:v>
                </c:pt>
                <c:pt idx="108">
                  <c:v>1573.9676852305699</c:v>
                </c:pt>
                <c:pt idx="109">
                  <c:v>1572.8962313182601</c:v>
                </c:pt>
                <c:pt idx="110">
                  <c:v>1572.5856828221399</c:v>
                </c:pt>
                <c:pt idx="111">
                  <c:v>1573.10172651315</c:v>
                </c:pt>
                <c:pt idx="112">
                  <c:v>1574.48570571199</c:v>
                </c:pt>
                <c:pt idx="113">
                  <c:v>1576.74911292506</c:v>
                </c:pt>
                <c:pt idx="114">
                  <c:v>1579.88172359583</c:v>
                </c:pt>
                <c:pt idx="115">
                  <c:v>1583.85785281274</c:v>
                </c:pt>
                <c:pt idx="116">
                  <c:v>1588.64548221118</c:v>
                </c:pt>
                <c:pt idx="117">
                  <c:v>1594.2019137145401</c:v>
                </c:pt>
                <c:pt idx="118">
                  <c:v>1600.48753705995</c:v>
                </c:pt>
                <c:pt idx="119">
                  <c:v>1607.4692543516401</c:v>
                </c:pt>
                <c:pt idx="120">
                  <c:v>1615.1077102260001</c:v>
                </c:pt>
                <c:pt idx="121">
                  <c:v>1623.36025492674</c:v>
                </c:pt>
                <c:pt idx="122">
                  <c:v>1632.16768260659</c:v>
                </c:pt>
                <c:pt idx="123">
                  <c:v>1641.45594295613</c:v>
                </c:pt>
                <c:pt idx="124">
                  <c:v>1651.1505087435401</c:v>
                </c:pt>
                <c:pt idx="125">
                  <c:v>1661.15217801875</c:v>
                </c:pt>
                <c:pt idx="126">
                  <c:v>1671.3580828241099</c:v>
                </c:pt>
                <c:pt idx="127">
                  <c:v>1681.67965643962</c:v>
                </c:pt>
                <c:pt idx="128">
                  <c:v>1692.04014477844</c:v>
                </c:pt>
                <c:pt idx="129">
                  <c:v>1702.38184933312</c:v>
                </c:pt>
                <c:pt idx="130">
                  <c:v>1712.66224728059</c:v>
                </c:pt>
                <c:pt idx="131">
                  <c:v>1722.8435399749501</c:v>
                </c:pt>
                <c:pt idx="132">
                  <c:v>1732.89471958641</c:v>
                </c:pt>
                <c:pt idx="133">
                  <c:v>1742.78660512273</c:v>
                </c:pt>
                <c:pt idx="134">
                  <c:v>1752.4817666527899</c:v>
                </c:pt>
                <c:pt idx="135">
                  <c:v>1761.9426001756501</c:v>
                </c:pt>
                <c:pt idx="136">
                  <c:v>1771.1483661510399</c:v>
                </c:pt>
                <c:pt idx="137">
                  <c:v>1780.07112555257</c:v>
                </c:pt>
                <c:pt idx="138">
                  <c:v>1788.69516585619</c:v>
                </c:pt>
                <c:pt idx="139">
                  <c:v>1797.01860987637</c:v>
                </c:pt>
                <c:pt idx="140">
                  <c:v>1805.0483314577</c:v>
                </c:pt>
                <c:pt idx="141">
                  <c:v>1812.8071753746499</c:v>
                </c:pt>
                <c:pt idx="142">
                  <c:v>1820.3306622120299</c:v>
                </c:pt>
                <c:pt idx="143">
                  <c:v>1827.6445981674401</c:v>
                </c:pt>
                <c:pt idx="144">
                  <c:v>1834.7565748091799</c:v>
                </c:pt>
                <c:pt idx="145">
                  <c:v>1841.66453199732</c:v>
                </c:pt>
                <c:pt idx="146">
                  <c:v>1848.34684107983</c:v>
                </c:pt>
                <c:pt idx="147">
                  <c:v>1854.77969253435</c:v>
                </c:pt>
                <c:pt idx="148">
                  <c:v>1860.9567624746101</c:v>
                </c:pt>
                <c:pt idx="149">
                  <c:v>1866.85678606343</c:v>
                </c:pt>
                <c:pt idx="150">
                  <c:v>1872.4792959107001</c:v>
                </c:pt>
                <c:pt idx="151">
                  <c:v>1877.83593734949</c:v>
                </c:pt>
                <c:pt idx="152">
                  <c:v>1882.94438701177</c:v>
                </c:pt>
                <c:pt idx="153">
                  <c:v>1887.8258787560901</c:v>
                </c:pt>
                <c:pt idx="154">
                  <c:v>1892.50750169188</c:v>
                </c:pt>
                <c:pt idx="155">
                  <c:v>1897.0211625759</c:v>
                </c:pt>
                <c:pt idx="156">
                  <c:v>1901.3993704217401</c:v>
                </c:pt>
                <c:pt idx="157">
                  <c:v>1905.66561541223</c:v>
                </c:pt>
                <c:pt idx="158">
                  <c:v>1909.8371954128299</c:v>
                </c:pt>
                <c:pt idx="159">
                  <c:v>1913.92368776014</c:v>
                </c:pt>
                <c:pt idx="160">
                  <c:v>1917.9340095688799</c:v>
                </c:pt>
                <c:pt idx="161">
                  <c:v>1921.8674492254099</c:v>
                </c:pt>
                <c:pt idx="162">
                  <c:v>1925.72979969881</c:v>
                </c:pt>
                <c:pt idx="163">
                  <c:v>1929.5218562186001</c:v>
                </c:pt>
                <c:pt idx="164">
                  <c:v>1933.24548138931</c:v>
                </c:pt>
                <c:pt idx="165">
                  <c:v>1936.9073612977099</c:v>
                </c:pt>
                <c:pt idx="166">
                  <c:v>1940.51553234434</c:v>
                </c:pt>
                <c:pt idx="167">
                  <c:v>1944.08827416854</c:v>
                </c:pt>
                <c:pt idx="168">
                  <c:v>1947.6477597754699</c:v>
                </c:pt>
                <c:pt idx="169">
                  <c:v>1951.2086220123599</c:v>
                </c:pt>
                <c:pt idx="170">
                  <c:v>1954.7765508264399</c:v>
                </c:pt>
                <c:pt idx="171">
                  <c:v>1958.3434751495299</c:v>
                </c:pt>
                <c:pt idx="172">
                  <c:v>1961.90229637521</c:v>
                </c:pt>
                <c:pt idx="173">
                  <c:v>1965.43395176684</c:v>
                </c:pt>
                <c:pt idx="174">
                  <c:v>1968.92669301162</c:v>
                </c:pt>
                <c:pt idx="175">
                  <c:v>1972.3751215223399</c:v>
                </c:pt>
                <c:pt idx="176">
                  <c:v>1975.7780181081</c:v>
                </c:pt>
                <c:pt idx="177">
                  <c:v>1979.1355680834699</c:v>
                </c:pt>
                <c:pt idx="178">
                  <c:v>1982.45474787284</c:v>
                </c:pt>
                <c:pt idx="179">
                  <c:v>1985.7590230972901</c:v>
                </c:pt>
                <c:pt idx="180">
                  <c:v>1989.07657154817</c:v>
                </c:pt>
                <c:pt idx="181">
                  <c:v>1992.44196483468</c:v>
                </c:pt>
                <c:pt idx="182">
                  <c:v>1995.88547410966</c:v>
                </c:pt>
                <c:pt idx="183">
                  <c:v>1999.42698844505</c:v>
                </c:pt>
                <c:pt idx="184">
                  <c:v>2003.0921972271101</c:v>
                </c:pt>
                <c:pt idx="185">
                  <c:v>2006.9024428289799</c:v>
                </c:pt>
                <c:pt idx="186">
                  <c:v>2010.8841313601299</c:v>
                </c:pt>
                <c:pt idx="187">
                  <c:v>2015.06680973261</c:v>
                </c:pt>
                <c:pt idx="188">
                  <c:v>2019.48320929378</c:v>
                </c:pt>
                <c:pt idx="189">
                  <c:v>2024.1618366125499</c:v>
                </c:pt>
                <c:pt idx="190">
                  <c:v>2029.1364987294</c:v>
                </c:pt>
                <c:pt idx="191">
                  <c:v>2034.45221366841</c:v>
                </c:pt>
                <c:pt idx="192">
                  <c:v>2040.1464594189799</c:v>
                </c:pt>
                <c:pt idx="193">
                  <c:v>2046.2493596501499</c:v>
                </c:pt>
                <c:pt idx="194">
                  <c:v>2052.7718195268199</c:v>
                </c:pt>
                <c:pt idx="195">
                  <c:v>2059.7110220361401</c:v>
                </c:pt>
                <c:pt idx="196">
                  <c:v>2067.0639687889002</c:v>
                </c:pt>
                <c:pt idx="197">
                  <c:v>2074.8100578527001</c:v>
                </c:pt>
                <c:pt idx="198">
                  <c:v>2082.9343828528499</c:v>
                </c:pt>
                <c:pt idx="199">
                  <c:v>2091.42725685512</c:v>
                </c:pt>
                <c:pt idx="200">
                  <c:v>2100.2771815097599</c:v>
                </c:pt>
                <c:pt idx="201">
                  <c:v>2109.4830114353199</c:v>
                </c:pt>
                <c:pt idx="202">
                  <c:v>2119.0529458905198</c:v>
                </c:pt>
                <c:pt idx="203">
                  <c:v>2128.99336656384</c:v>
                </c:pt>
                <c:pt idx="204">
                  <c:v>2139.3106868836098</c:v>
                </c:pt>
                <c:pt idx="205">
                  <c:v>2150.0021624055198</c:v>
                </c:pt>
                <c:pt idx="206">
                  <c:v>2161.0506187764199</c:v>
                </c:pt>
                <c:pt idx="207">
                  <c:v>2172.4256432985599</c:v>
                </c:pt>
                <c:pt idx="208">
                  <c:v>2184.09967045343</c:v>
                </c:pt>
                <c:pt idx="209">
                  <c:v>2196.0243273862002</c:v>
                </c:pt>
                <c:pt idx="210">
                  <c:v>2208.1623252926702</c:v>
                </c:pt>
                <c:pt idx="211">
                  <c:v>2220.4854153459501</c:v>
                </c:pt>
                <c:pt idx="212">
                  <c:v>2232.9713874465101</c:v>
                </c:pt>
                <c:pt idx="213">
                  <c:v>2245.6113665354501</c:v>
                </c:pt>
                <c:pt idx="214">
                  <c:v>2258.4056281519702</c:v>
                </c:pt>
                <c:pt idx="215">
                  <c:v>2271.3592609347802</c:v>
                </c:pt>
                <c:pt idx="216">
                  <c:v>2284.4834739651201</c:v>
                </c:pt>
                <c:pt idx="217">
                  <c:v>2297.7845854033098</c:v>
                </c:pt>
                <c:pt idx="218">
                  <c:v>2311.2595485850902</c:v>
                </c:pt>
                <c:pt idx="219">
                  <c:v>2324.8883158333401</c:v>
                </c:pt>
                <c:pt idx="220">
                  <c:v>2338.6597179744899</c:v>
                </c:pt>
                <c:pt idx="221">
                  <c:v>2352.5434005352699</c:v>
                </c:pt>
                <c:pt idx="222">
                  <c:v>2366.5157222564399</c:v>
                </c:pt>
                <c:pt idx="223">
                  <c:v>2380.5624333092701</c:v>
                </c:pt>
                <c:pt idx="224">
                  <c:v>2394.66131957878</c:v>
                </c:pt>
                <c:pt idx="225">
                  <c:v>2408.7934133087701</c:v>
                </c:pt>
                <c:pt idx="226">
                  <c:v>2422.9395779013998</c:v>
                </c:pt>
              </c:numCache>
            </c:numRef>
          </c:val>
          <c:smooth val="0"/>
          <c:extLst>
            <c:ext xmlns:c16="http://schemas.microsoft.com/office/drawing/2014/chart" uri="{C3380CC4-5D6E-409C-BE32-E72D297353CC}">
              <c16:uniqueId val="{00000003-2B0E-422A-A2C2-0CB29E6F037F}"/>
            </c:ext>
          </c:extLst>
        </c:ser>
        <c:dLbls>
          <c:showLegendKey val="0"/>
          <c:showVal val="0"/>
          <c:showCatName val="0"/>
          <c:showSerName val="0"/>
          <c:showPercent val="0"/>
          <c:showBubbleSize val="0"/>
        </c:dLbls>
        <c:smooth val="0"/>
        <c:axId val="490992256"/>
        <c:axId val="490992584"/>
      </c:lineChart>
      <c:catAx>
        <c:axId val="490992256"/>
        <c:scaling>
          <c:orientation val="minMax"/>
        </c:scaling>
        <c:delete val="0"/>
        <c:axPos val="b"/>
        <c:title>
          <c:tx>
            <c:rich>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r>
                  <a:rPr lang="en-US" sz="900"/>
                  <a:t>Source: Bank of Thailand</a:t>
                </a:r>
              </a:p>
            </c:rich>
          </c:tx>
          <c:layout>
            <c:manualLayout>
              <c:xMode val="edge"/>
              <c:yMode val="edge"/>
              <c:x val="9.9203765213229009E-5"/>
              <c:y val="0.9253396020728921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crossAx val="490992584"/>
        <c:crosses val="autoZero"/>
        <c:auto val="1"/>
        <c:lblAlgn val="ctr"/>
        <c:lblOffset val="100"/>
        <c:noMultiLvlLbl val="0"/>
      </c:catAx>
      <c:valAx>
        <c:axId val="490992584"/>
        <c:scaling>
          <c:orientation val="minMax"/>
          <c:max val="50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r>
                  <a:rPr lang="en-US" sz="800"/>
                  <a:t>Million USD</a:t>
                </a:r>
              </a:p>
            </c:rich>
          </c:tx>
          <c:overlay val="0"/>
          <c:spPr>
            <a:noFill/>
            <a:ln>
              <a:noFill/>
            </a:ln>
            <a:effectLst/>
          </c:spPr>
          <c:txPr>
            <a:bodyPr rot="-54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0992256"/>
        <c:crosses val="autoZero"/>
        <c:crossBetween val="between"/>
      </c:valAx>
      <c:spPr>
        <a:noFill/>
        <a:ln>
          <a:noFill/>
        </a:ln>
        <a:effectLst/>
      </c:spPr>
    </c:plotArea>
    <c:legend>
      <c:legendPos val="r"/>
      <c:layout>
        <c:manualLayout>
          <c:xMode val="edge"/>
          <c:yMode val="edge"/>
          <c:x val="0.73970717832245492"/>
          <c:y val="0.68196605878274652"/>
          <c:w val="0.21300459186352333"/>
          <c:h val="0.24193717720768779"/>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US" sz="1800" b="1" baseline="0" dirty="0"/>
              <a:t> Figure 10.10  </a:t>
            </a:r>
            <a:r>
              <a:rPr lang="en-US" sz="1800" b="1" dirty="0"/>
              <a:t>China and ASEAN</a:t>
            </a:r>
            <a:r>
              <a:rPr lang="en-US" sz="1800" b="1" baseline="0" dirty="0"/>
              <a:t> </a:t>
            </a:r>
            <a:r>
              <a:rPr lang="en-US" sz="1800" b="0" i="1" baseline="0" dirty="0">
                <a:solidFill>
                  <a:srgbClr val="FF0000"/>
                </a:solidFill>
              </a:rPr>
              <a:t>Inflation Synchronization  </a:t>
            </a:r>
          </a:p>
          <a:p>
            <a:pPr>
              <a:defRPr sz="1800" b="1"/>
            </a:pPr>
            <a:r>
              <a:rPr lang="en-US" sz="1800" b="1" baseline="0" dirty="0"/>
              <a:t>(Principal Component of inflation)</a:t>
            </a:r>
          </a:p>
          <a:p>
            <a:pPr>
              <a:defRPr sz="1800" b="1"/>
            </a:pPr>
            <a:r>
              <a:rPr lang="en-US" sz="1800" b="1" baseline="0" dirty="0"/>
              <a:t>Source:  ADB Key Indicators</a:t>
            </a:r>
            <a:endParaRPr lang="en-US" sz="1800" b="1" dirty="0"/>
          </a:p>
        </c:rich>
      </c:tx>
      <c:layout>
        <c:manualLayout>
          <c:xMode val="edge"/>
          <c:yMode val="edge"/>
          <c:x val="0.23948622047244095"/>
          <c:y val="2.051689258377436E-3"/>
        </c:manualLayout>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'[Chapter 10.xlsx]Sheet10'!$D$4</c:f>
              <c:strCache>
                <c:ptCount val="1"/>
                <c:pt idx="0">
                  <c:v>ASEAN</c:v>
                </c:pt>
              </c:strCache>
            </c:strRef>
          </c:tx>
          <c:spPr>
            <a:ln w="28575" cap="rnd">
              <a:solidFill>
                <a:schemeClr val="accent1"/>
              </a:solidFill>
              <a:prstDash val="dash"/>
              <a:round/>
            </a:ln>
            <a:effectLst/>
          </c:spPr>
          <c:marker>
            <c:symbol val="circle"/>
            <c:size val="9"/>
            <c:spPr>
              <a:solidFill>
                <a:schemeClr val="accent1"/>
              </a:solidFill>
              <a:ln w="9525">
                <a:solidFill>
                  <a:schemeClr val="accent1"/>
                </a:solidFill>
                <a:prstDash val="dash"/>
              </a:ln>
              <a:effectLst/>
            </c:spPr>
          </c:marker>
          <c:cat>
            <c:numRef>
              <c:f>'[Chapter 10.xlsx]Sheet10'!$C$5:$C$16</c:f>
              <c:numCache>
                <c:formatCode>General</c:formatCode>
                <c:ptCount val="12"/>
                <c:pt idx="0">
                  <c:v>2005</c:v>
                </c:pt>
                <c:pt idx="1">
                  <c:v>2006</c:v>
                </c:pt>
                <c:pt idx="2">
                  <c:v>2007</c:v>
                </c:pt>
                <c:pt idx="3">
                  <c:v>2008</c:v>
                </c:pt>
                <c:pt idx="4">
                  <c:v>2009</c:v>
                </c:pt>
                <c:pt idx="5">
                  <c:v>2010</c:v>
                </c:pt>
                <c:pt idx="6">
                  <c:v>2011</c:v>
                </c:pt>
                <c:pt idx="7">
                  <c:v>2012</c:v>
                </c:pt>
                <c:pt idx="8">
                  <c:v>2013</c:v>
                </c:pt>
                <c:pt idx="9">
                  <c:v>2014</c:v>
                </c:pt>
                <c:pt idx="10">
                  <c:v>2015</c:v>
                </c:pt>
                <c:pt idx="11">
                  <c:v>2016</c:v>
                </c:pt>
              </c:numCache>
            </c:numRef>
          </c:cat>
          <c:val>
            <c:numRef>
              <c:f>'[Chapter 10.xlsx]Sheet10'!$D$5:$D$16</c:f>
              <c:numCache>
                <c:formatCode>General</c:formatCode>
                <c:ptCount val="12"/>
                <c:pt idx="0">
                  <c:v>1.6506401719700901</c:v>
                </c:pt>
                <c:pt idx="1">
                  <c:v>2.1649459673342202</c:v>
                </c:pt>
                <c:pt idx="2">
                  <c:v>-9.4005893762630396E-2</c:v>
                </c:pt>
                <c:pt idx="3">
                  <c:v>5.6421013624190204</c:v>
                </c:pt>
                <c:pt idx="4">
                  <c:v>-3.1993970324107899</c:v>
                </c:pt>
                <c:pt idx="5">
                  <c:v>-0.187499140785023</c:v>
                </c:pt>
                <c:pt idx="6">
                  <c:v>1.5834050858667399</c:v>
                </c:pt>
                <c:pt idx="7">
                  <c:v>-0.830374223934922</c:v>
                </c:pt>
                <c:pt idx="8">
                  <c:v>-0.437817241161638</c:v>
                </c:pt>
                <c:pt idx="9">
                  <c:v>-0.75562745021056299</c:v>
                </c:pt>
                <c:pt idx="10">
                  <c:v>-2.9268320463991802</c:v>
                </c:pt>
                <c:pt idx="11">
                  <c:v>-2.6095395589253298</c:v>
                </c:pt>
              </c:numCache>
            </c:numRef>
          </c:val>
          <c:smooth val="0"/>
          <c:extLst>
            <c:ext xmlns:c16="http://schemas.microsoft.com/office/drawing/2014/chart" uri="{C3380CC4-5D6E-409C-BE32-E72D297353CC}">
              <c16:uniqueId val="{00000000-1089-4A65-A88B-BA26528FC02A}"/>
            </c:ext>
          </c:extLst>
        </c:ser>
        <c:ser>
          <c:idx val="1"/>
          <c:order val="1"/>
          <c:tx>
            <c:strRef>
              <c:f>'[Chapter 10.xlsx]Sheet10'!$E$4</c:f>
              <c:strCache>
                <c:ptCount val="1"/>
                <c:pt idx="0">
                  <c:v>CHINA</c:v>
                </c:pt>
              </c:strCache>
            </c:strRef>
          </c:tx>
          <c:spPr>
            <a:ln w="76200" cap="rnd">
              <a:solidFill>
                <a:srgbClr val="FF0000"/>
              </a:solidFill>
              <a:round/>
            </a:ln>
            <a:effectLst/>
          </c:spPr>
          <c:marker>
            <c:symbol val="none"/>
          </c:marker>
          <c:cat>
            <c:numRef>
              <c:f>'[Chapter 10.xlsx]Sheet10'!$C$5:$C$16</c:f>
              <c:numCache>
                <c:formatCode>General</c:formatCode>
                <c:ptCount val="12"/>
                <c:pt idx="0">
                  <c:v>2005</c:v>
                </c:pt>
                <c:pt idx="1">
                  <c:v>2006</c:v>
                </c:pt>
                <c:pt idx="2">
                  <c:v>2007</c:v>
                </c:pt>
                <c:pt idx="3">
                  <c:v>2008</c:v>
                </c:pt>
                <c:pt idx="4">
                  <c:v>2009</c:v>
                </c:pt>
                <c:pt idx="5">
                  <c:v>2010</c:v>
                </c:pt>
                <c:pt idx="6">
                  <c:v>2011</c:v>
                </c:pt>
                <c:pt idx="7">
                  <c:v>2012</c:v>
                </c:pt>
                <c:pt idx="8">
                  <c:v>2013</c:v>
                </c:pt>
                <c:pt idx="9">
                  <c:v>2014</c:v>
                </c:pt>
                <c:pt idx="10">
                  <c:v>2015</c:v>
                </c:pt>
                <c:pt idx="11">
                  <c:v>2016</c:v>
                </c:pt>
              </c:numCache>
            </c:numRef>
          </c:cat>
          <c:val>
            <c:numRef>
              <c:f>'[Chapter 10.xlsx]Sheet10'!$E$5:$E$16</c:f>
              <c:numCache>
                <c:formatCode>General</c:formatCode>
                <c:ptCount val="12"/>
                <c:pt idx="0">
                  <c:v>1.8</c:v>
                </c:pt>
                <c:pt idx="1">
                  <c:v>1.5</c:v>
                </c:pt>
                <c:pt idx="2">
                  <c:v>4.8</c:v>
                </c:pt>
                <c:pt idx="3">
                  <c:v>5.9</c:v>
                </c:pt>
                <c:pt idx="4">
                  <c:v>-0.7</c:v>
                </c:pt>
                <c:pt idx="5">
                  <c:v>3.3</c:v>
                </c:pt>
                <c:pt idx="6">
                  <c:v>5.4</c:v>
                </c:pt>
                <c:pt idx="7">
                  <c:v>2.6</c:v>
                </c:pt>
                <c:pt idx="8">
                  <c:v>2.6</c:v>
                </c:pt>
                <c:pt idx="9">
                  <c:v>2</c:v>
                </c:pt>
                <c:pt idx="10">
                  <c:v>1.4</c:v>
                </c:pt>
                <c:pt idx="11">
                  <c:v>2</c:v>
                </c:pt>
              </c:numCache>
            </c:numRef>
          </c:val>
          <c:smooth val="0"/>
          <c:extLst>
            <c:ext xmlns:c16="http://schemas.microsoft.com/office/drawing/2014/chart" uri="{C3380CC4-5D6E-409C-BE32-E72D297353CC}">
              <c16:uniqueId val="{00000001-1089-4A65-A88B-BA26528FC02A}"/>
            </c:ext>
          </c:extLst>
        </c:ser>
        <c:dLbls>
          <c:showLegendKey val="0"/>
          <c:showVal val="0"/>
          <c:showCatName val="0"/>
          <c:showSerName val="0"/>
          <c:showPercent val="0"/>
          <c:showBubbleSize val="0"/>
        </c:dLbls>
        <c:marker val="1"/>
        <c:smooth val="0"/>
        <c:axId val="449983024"/>
        <c:axId val="449979416"/>
      </c:lineChart>
      <c:catAx>
        <c:axId val="4499830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449979416"/>
        <c:crosses val="autoZero"/>
        <c:auto val="1"/>
        <c:lblAlgn val="ctr"/>
        <c:lblOffset val="100"/>
        <c:noMultiLvlLbl val="0"/>
      </c:catAx>
      <c:valAx>
        <c:axId val="4499794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crossAx val="4499830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2000" b="1" dirty="0"/>
              <a:t>Figure 10.11</a:t>
            </a:r>
            <a:r>
              <a:rPr lang="en-US" sz="2000" b="1" baseline="0" dirty="0"/>
              <a:t> </a:t>
            </a:r>
            <a:r>
              <a:rPr lang="en-US" sz="2000" b="1" dirty="0"/>
              <a:t> Correlates of the Real Baht Effective Exchange Rate</a:t>
            </a:r>
          </a:p>
          <a:p>
            <a:pPr>
              <a:defRPr sz="1400" b="0" i="0" u="none" strike="noStrike" kern="1200" spc="0" baseline="0">
                <a:solidFill>
                  <a:schemeClr val="tx1">
                    <a:lumMod val="65000"/>
                    <a:lumOff val="35000"/>
                  </a:schemeClr>
                </a:solidFill>
                <a:latin typeface="+mn-lt"/>
                <a:ea typeface="+mn-ea"/>
                <a:cs typeface="+mn-cs"/>
              </a:defRPr>
            </a:pPr>
            <a:r>
              <a:rPr lang="en-US" sz="1050" dirty="0"/>
              <a:t>(Jan</a:t>
            </a:r>
            <a:r>
              <a:rPr lang="en-US" sz="1050" baseline="0" dirty="0"/>
              <a:t> 2000- July 2017)</a:t>
            </a:r>
          </a:p>
          <a:p>
            <a:pPr>
              <a:defRPr sz="1400" b="0" i="0" u="none" strike="noStrike" kern="1200" spc="0" baseline="0">
                <a:solidFill>
                  <a:schemeClr val="tx1">
                    <a:lumMod val="65000"/>
                    <a:lumOff val="35000"/>
                  </a:schemeClr>
                </a:solidFill>
                <a:latin typeface="+mn-lt"/>
                <a:ea typeface="+mn-ea"/>
                <a:cs typeface="+mn-cs"/>
              </a:defRPr>
            </a:pPr>
            <a:r>
              <a:rPr lang="en-US" sz="1050" baseline="0" dirty="0"/>
              <a:t>Source: Federal Reserve Bank</a:t>
            </a:r>
            <a:endParaRPr lang="en-US" sz="1050" dirty="0"/>
          </a:p>
        </c:rich>
      </c:tx>
      <c:overlay val="0"/>
      <c:spPr>
        <a:noFill/>
        <a:ln>
          <a:noFill/>
        </a:ln>
        <a:effectLst/>
      </c:spPr>
    </c:title>
    <c:autoTitleDeleted val="0"/>
    <c:plotArea>
      <c:layout/>
      <c:barChart>
        <c:barDir val="col"/>
        <c:grouping val="clustered"/>
        <c:varyColors val="0"/>
        <c:ser>
          <c:idx val="0"/>
          <c:order val="0"/>
          <c:tx>
            <c:strRef>
              <c:f>'RM correlates REER'!$E$12</c:f>
              <c:strCache>
                <c:ptCount val="1"/>
                <c:pt idx="0">
                  <c:v>Baht</c:v>
                </c:pt>
              </c:strCache>
            </c:strRef>
          </c:tx>
          <c:spPr>
            <a:solidFill>
              <a:srgbClr val="FFFF00"/>
            </a:solidFill>
            <a:ln>
              <a:noFill/>
            </a:ln>
            <a:effectLst/>
          </c:spPr>
          <c:invertIfNegative val="0"/>
          <c:dLbls>
            <c:dLbl>
              <c:idx val="3"/>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F4FA-4AD3-ADB2-26D2E1DB5B94}"/>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'RM correlates REER'!$D$13:$D$16</c:f>
              <c:strCache>
                <c:ptCount val="4"/>
                <c:pt idx="0">
                  <c:v>DOLLAR</c:v>
                </c:pt>
                <c:pt idx="1">
                  <c:v>RENMINBI</c:v>
                </c:pt>
                <c:pt idx="2">
                  <c:v>YEN</c:v>
                </c:pt>
                <c:pt idx="3">
                  <c:v>EURO</c:v>
                </c:pt>
              </c:strCache>
            </c:strRef>
          </c:cat>
          <c:val>
            <c:numRef>
              <c:f>'RM correlates REER'!$E$13:$E$16</c:f>
              <c:numCache>
                <c:formatCode>0.00</c:formatCode>
                <c:ptCount val="4"/>
                <c:pt idx="0">
                  <c:v>-0.68251662432965898</c:v>
                </c:pt>
                <c:pt idx="1">
                  <c:v>0.61192223633841702</c:v>
                </c:pt>
                <c:pt idx="2">
                  <c:v>-0.74715030268848703</c:v>
                </c:pt>
                <c:pt idx="3">
                  <c:v>-5.8753281044378103E-2</c:v>
                </c:pt>
              </c:numCache>
            </c:numRef>
          </c:val>
          <c:extLst>
            <c:ext xmlns:c16="http://schemas.microsoft.com/office/drawing/2014/chart" uri="{C3380CC4-5D6E-409C-BE32-E72D297353CC}">
              <c16:uniqueId val="{00000001-F4FA-4AD3-ADB2-26D2E1DB5B94}"/>
            </c:ext>
          </c:extLst>
        </c:ser>
        <c:dLbls>
          <c:showLegendKey val="0"/>
          <c:showVal val="0"/>
          <c:showCatName val="0"/>
          <c:showSerName val="0"/>
          <c:showPercent val="0"/>
          <c:showBubbleSize val="0"/>
        </c:dLbls>
        <c:gapWidth val="219"/>
        <c:overlap val="-27"/>
        <c:axId val="397866608"/>
        <c:axId val="397873168"/>
      </c:barChart>
      <c:catAx>
        <c:axId val="3978666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rgbClr val="FF0000"/>
                </a:solidFill>
                <a:latin typeface="+mn-lt"/>
                <a:ea typeface="+mn-ea"/>
                <a:cs typeface="+mn-cs"/>
              </a:defRPr>
            </a:pPr>
            <a:endParaRPr lang="en-US"/>
          </a:p>
        </c:txPr>
        <c:crossAx val="397873168"/>
        <c:crosses val="autoZero"/>
        <c:auto val="1"/>
        <c:lblAlgn val="ctr"/>
        <c:lblOffset val="100"/>
        <c:noMultiLvlLbl val="0"/>
      </c:catAx>
      <c:valAx>
        <c:axId val="397873168"/>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7866608"/>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sz="2000" b="1" dirty="0"/>
              <a:t>Figure 10.12. Correlates of the nominal renminbi</a:t>
            </a:r>
          </a:p>
          <a:p>
            <a:pPr>
              <a:defRPr b="1"/>
            </a:pPr>
            <a:r>
              <a:rPr lang="en-US" sz="1100" b="1" dirty="0"/>
              <a:t>(Jan 2000-July 2017) </a:t>
            </a:r>
          </a:p>
          <a:p>
            <a:pPr>
              <a:defRPr b="1"/>
            </a:pPr>
            <a:r>
              <a:rPr lang="en-US" sz="1100" b="1" dirty="0"/>
              <a:t>Source: Calculation based on data</a:t>
            </a:r>
            <a:r>
              <a:rPr lang="en-US" sz="1100" b="1" baseline="0" dirty="0"/>
              <a:t> from Federal Reserve Bank</a:t>
            </a:r>
            <a:endParaRPr lang="en-US" sz="1100" b="1" dirty="0"/>
          </a:p>
        </c:rich>
      </c:tx>
      <c:layout>
        <c:manualLayout>
          <c:xMode val="edge"/>
          <c:yMode val="edge"/>
          <c:x val="0.18730555555555559"/>
          <c:y val="4.1666666666666664E-2"/>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6.0131967488322752E-2"/>
          <c:y val="9.9817092732517876E-2"/>
          <c:w val="0.9155713218462822"/>
          <c:h val="0.83668013167076316"/>
        </c:manualLayout>
      </c:layout>
      <c:barChart>
        <c:barDir val="col"/>
        <c:grouping val="clustered"/>
        <c:varyColors val="0"/>
        <c:ser>
          <c:idx val="0"/>
          <c:order val="0"/>
          <c:tx>
            <c:strRef>
              <c:f>'RM correlates REER'!$R$9</c:f>
              <c:strCache>
                <c:ptCount val="1"/>
                <c:pt idx="0">
                  <c:v>RENMINBI</c:v>
                </c:pt>
              </c:strCache>
            </c:strRef>
          </c:tx>
          <c:spPr>
            <a:solidFill>
              <a:srgbClr val="FFFF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'RM correlates REER'!$Q$10:$Q$13</c:f>
              <c:strCache>
                <c:ptCount val="4"/>
                <c:pt idx="0">
                  <c:v>BAHT</c:v>
                </c:pt>
                <c:pt idx="1">
                  <c:v>DOLLAR</c:v>
                </c:pt>
                <c:pt idx="2">
                  <c:v>YEN</c:v>
                </c:pt>
                <c:pt idx="3">
                  <c:v>EURO</c:v>
                </c:pt>
              </c:strCache>
            </c:strRef>
          </c:cat>
          <c:val>
            <c:numRef>
              <c:f>'RM correlates REER'!$R$10:$R$13</c:f>
              <c:numCache>
                <c:formatCode>0.00</c:formatCode>
                <c:ptCount val="4"/>
                <c:pt idx="0">
                  <c:v>0.61192223633841702</c:v>
                </c:pt>
                <c:pt idx="1">
                  <c:v>-0.15180850407193699</c:v>
                </c:pt>
                <c:pt idx="2">
                  <c:v>-0.63483180749342305</c:v>
                </c:pt>
                <c:pt idx="3">
                  <c:v>-0.54823426548667797</c:v>
                </c:pt>
              </c:numCache>
            </c:numRef>
          </c:val>
          <c:extLst>
            <c:ext xmlns:c16="http://schemas.microsoft.com/office/drawing/2014/chart" uri="{C3380CC4-5D6E-409C-BE32-E72D297353CC}">
              <c16:uniqueId val="{00000000-A071-4F37-A0C9-0301B37E522B}"/>
            </c:ext>
          </c:extLst>
        </c:ser>
        <c:dLbls>
          <c:showLegendKey val="0"/>
          <c:showVal val="0"/>
          <c:showCatName val="0"/>
          <c:showSerName val="0"/>
          <c:showPercent val="0"/>
          <c:showBubbleSize val="0"/>
        </c:dLbls>
        <c:gapWidth val="219"/>
        <c:overlap val="-27"/>
        <c:axId val="397883992"/>
        <c:axId val="397876448"/>
      </c:barChart>
      <c:catAx>
        <c:axId val="3978839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bg1"/>
                </a:solidFill>
                <a:latin typeface="+mn-lt"/>
                <a:ea typeface="+mn-ea"/>
                <a:cs typeface="+mn-cs"/>
              </a:defRPr>
            </a:pPr>
            <a:endParaRPr lang="en-US"/>
          </a:p>
        </c:txPr>
        <c:crossAx val="397876448"/>
        <c:crosses val="autoZero"/>
        <c:auto val="1"/>
        <c:lblAlgn val="ctr"/>
        <c:lblOffset val="100"/>
        <c:noMultiLvlLbl val="0"/>
      </c:catAx>
      <c:valAx>
        <c:axId val="397876448"/>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9788399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US" sz="1800" b="1" dirty="0"/>
              <a:t>  Trends of the U.S. trade deficit and Renminbi</a:t>
            </a:r>
            <a:r>
              <a:rPr lang="en-US" sz="1800" b="1" baseline="0" dirty="0"/>
              <a:t> REER</a:t>
            </a:r>
            <a:endParaRPr lang="en-US" sz="1800" b="1" dirty="0"/>
          </a:p>
        </c:rich>
      </c:tx>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'Fig 9 trade deficit'!$C$9</c:f>
              <c:strCache>
                <c:ptCount val="1"/>
                <c:pt idx="0">
                  <c:v>U.S. Trade Deficit</c:v>
                </c:pt>
              </c:strCache>
            </c:strRef>
          </c:tx>
          <c:spPr>
            <a:solidFill>
              <a:srgbClr val="FF0000"/>
            </a:solidFill>
            <a:ln w="44450">
              <a:noFill/>
            </a:ln>
            <a:effectLst/>
          </c:spPr>
          <c:invertIfNegative val="0"/>
          <c:cat>
            <c:strRef>
              <c:f>'Fig 9 trade deficit'!$B$10:$B$234</c:f>
              <c:strCache>
                <c:ptCount val="225"/>
                <c:pt idx="0">
                  <c:v>2000M01</c:v>
                </c:pt>
                <c:pt idx="1">
                  <c:v>2000M02</c:v>
                </c:pt>
                <c:pt idx="2">
                  <c:v>2000M03</c:v>
                </c:pt>
                <c:pt idx="3">
                  <c:v>2000M04</c:v>
                </c:pt>
                <c:pt idx="4">
                  <c:v>2000M05</c:v>
                </c:pt>
                <c:pt idx="5">
                  <c:v>2000M06</c:v>
                </c:pt>
                <c:pt idx="6">
                  <c:v>2000M07</c:v>
                </c:pt>
                <c:pt idx="7">
                  <c:v>2000M08</c:v>
                </c:pt>
                <c:pt idx="8">
                  <c:v>2000M09</c:v>
                </c:pt>
                <c:pt idx="9">
                  <c:v>2000M10</c:v>
                </c:pt>
                <c:pt idx="10">
                  <c:v>2000M11</c:v>
                </c:pt>
                <c:pt idx="11">
                  <c:v>2000M12</c:v>
                </c:pt>
                <c:pt idx="12">
                  <c:v>2001M01</c:v>
                </c:pt>
                <c:pt idx="13">
                  <c:v>2001M02</c:v>
                </c:pt>
                <c:pt idx="14">
                  <c:v>2001M03</c:v>
                </c:pt>
                <c:pt idx="15">
                  <c:v>2001M04</c:v>
                </c:pt>
                <c:pt idx="16">
                  <c:v>2001M05</c:v>
                </c:pt>
                <c:pt idx="17">
                  <c:v>2001M06</c:v>
                </c:pt>
                <c:pt idx="18">
                  <c:v>2001M07</c:v>
                </c:pt>
                <c:pt idx="19">
                  <c:v>2001M08</c:v>
                </c:pt>
                <c:pt idx="20">
                  <c:v>2001M09</c:v>
                </c:pt>
                <c:pt idx="21">
                  <c:v>2001M10</c:v>
                </c:pt>
                <c:pt idx="22">
                  <c:v>2001M11</c:v>
                </c:pt>
                <c:pt idx="23">
                  <c:v>2001M12</c:v>
                </c:pt>
                <c:pt idx="24">
                  <c:v>2002M01</c:v>
                </c:pt>
                <c:pt idx="25">
                  <c:v>2002M02</c:v>
                </c:pt>
                <c:pt idx="26">
                  <c:v>2002M03</c:v>
                </c:pt>
                <c:pt idx="27">
                  <c:v>2002M04</c:v>
                </c:pt>
                <c:pt idx="28">
                  <c:v>2002M05</c:v>
                </c:pt>
                <c:pt idx="29">
                  <c:v>2002M06</c:v>
                </c:pt>
                <c:pt idx="30">
                  <c:v>2002M07</c:v>
                </c:pt>
                <c:pt idx="31">
                  <c:v>2002M08</c:v>
                </c:pt>
                <c:pt idx="32">
                  <c:v>2002M09</c:v>
                </c:pt>
                <c:pt idx="33">
                  <c:v>2002M10</c:v>
                </c:pt>
                <c:pt idx="34">
                  <c:v>2002M11</c:v>
                </c:pt>
                <c:pt idx="35">
                  <c:v>2002M12</c:v>
                </c:pt>
                <c:pt idx="36">
                  <c:v>2003M01</c:v>
                </c:pt>
                <c:pt idx="37">
                  <c:v>2003M02</c:v>
                </c:pt>
                <c:pt idx="38">
                  <c:v>2003M03</c:v>
                </c:pt>
                <c:pt idx="39">
                  <c:v>2003M04</c:v>
                </c:pt>
                <c:pt idx="40">
                  <c:v>2003M05</c:v>
                </c:pt>
                <c:pt idx="41">
                  <c:v>2003M06</c:v>
                </c:pt>
                <c:pt idx="42">
                  <c:v>2003M07</c:v>
                </c:pt>
                <c:pt idx="43">
                  <c:v>2003M08</c:v>
                </c:pt>
                <c:pt idx="44">
                  <c:v>2003M09</c:v>
                </c:pt>
                <c:pt idx="45">
                  <c:v>2003M10</c:v>
                </c:pt>
                <c:pt idx="46">
                  <c:v>2003M11</c:v>
                </c:pt>
                <c:pt idx="47">
                  <c:v>2003M12</c:v>
                </c:pt>
                <c:pt idx="48">
                  <c:v>2004M01</c:v>
                </c:pt>
                <c:pt idx="49">
                  <c:v>2004M02</c:v>
                </c:pt>
                <c:pt idx="50">
                  <c:v>2004M03</c:v>
                </c:pt>
                <c:pt idx="51">
                  <c:v>2004M04</c:v>
                </c:pt>
                <c:pt idx="52">
                  <c:v>2004M05</c:v>
                </c:pt>
                <c:pt idx="53">
                  <c:v>2004M06</c:v>
                </c:pt>
                <c:pt idx="54">
                  <c:v>2004M07</c:v>
                </c:pt>
                <c:pt idx="55">
                  <c:v>2004M08</c:v>
                </c:pt>
                <c:pt idx="56">
                  <c:v>2004M09</c:v>
                </c:pt>
                <c:pt idx="57">
                  <c:v>2004M10</c:v>
                </c:pt>
                <c:pt idx="58">
                  <c:v>2004M11</c:v>
                </c:pt>
                <c:pt idx="59">
                  <c:v>2004M12</c:v>
                </c:pt>
                <c:pt idx="60">
                  <c:v>2005M01</c:v>
                </c:pt>
                <c:pt idx="61">
                  <c:v>2005M02</c:v>
                </c:pt>
                <c:pt idx="62">
                  <c:v>2005M03</c:v>
                </c:pt>
                <c:pt idx="63">
                  <c:v>2005M04</c:v>
                </c:pt>
                <c:pt idx="64">
                  <c:v>2005M05</c:v>
                </c:pt>
                <c:pt idx="65">
                  <c:v>2005M06</c:v>
                </c:pt>
                <c:pt idx="66">
                  <c:v>2005M07</c:v>
                </c:pt>
                <c:pt idx="67">
                  <c:v>2005M08</c:v>
                </c:pt>
                <c:pt idx="68">
                  <c:v>2005M09</c:v>
                </c:pt>
                <c:pt idx="69">
                  <c:v>2005M10</c:v>
                </c:pt>
                <c:pt idx="70">
                  <c:v>2005M11</c:v>
                </c:pt>
                <c:pt idx="71">
                  <c:v>2005M12</c:v>
                </c:pt>
                <c:pt idx="72">
                  <c:v>2006M01</c:v>
                </c:pt>
                <c:pt idx="73">
                  <c:v>2006M02</c:v>
                </c:pt>
                <c:pt idx="74">
                  <c:v>2006M03</c:v>
                </c:pt>
                <c:pt idx="75">
                  <c:v>2006M04</c:v>
                </c:pt>
                <c:pt idx="76">
                  <c:v>2006M05</c:v>
                </c:pt>
                <c:pt idx="77">
                  <c:v>2006M06</c:v>
                </c:pt>
                <c:pt idx="78">
                  <c:v>2006M07</c:v>
                </c:pt>
                <c:pt idx="79">
                  <c:v>2006M08</c:v>
                </c:pt>
                <c:pt idx="80">
                  <c:v>2006M09</c:v>
                </c:pt>
                <c:pt idx="81">
                  <c:v>2006M10</c:v>
                </c:pt>
                <c:pt idx="82">
                  <c:v>2006M11</c:v>
                </c:pt>
                <c:pt idx="83">
                  <c:v>2006M12</c:v>
                </c:pt>
                <c:pt idx="84">
                  <c:v>2007M01</c:v>
                </c:pt>
                <c:pt idx="85">
                  <c:v>2007M02</c:v>
                </c:pt>
                <c:pt idx="86">
                  <c:v>2007M03</c:v>
                </c:pt>
                <c:pt idx="87">
                  <c:v>2007M04</c:v>
                </c:pt>
                <c:pt idx="88">
                  <c:v>2007M05</c:v>
                </c:pt>
                <c:pt idx="89">
                  <c:v>2007M06</c:v>
                </c:pt>
                <c:pt idx="90">
                  <c:v>2007M07</c:v>
                </c:pt>
                <c:pt idx="91">
                  <c:v>2007M08</c:v>
                </c:pt>
                <c:pt idx="92">
                  <c:v>2007M09</c:v>
                </c:pt>
                <c:pt idx="93">
                  <c:v>2007M10</c:v>
                </c:pt>
                <c:pt idx="94">
                  <c:v>2007M11</c:v>
                </c:pt>
                <c:pt idx="95">
                  <c:v>2007M12</c:v>
                </c:pt>
                <c:pt idx="96">
                  <c:v>2008M01</c:v>
                </c:pt>
                <c:pt idx="97">
                  <c:v>2008M02</c:v>
                </c:pt>
                <c:pt idx="98">
                  <c:v>2008M03</c:v>
                </c:pt>
                <c:pt idx="99">
                  <c:v>2008M04</c:v>
                </c:pt>
                <c:pt idx="100">
                  <c:v>2008M05</c:v>
                </c:pt>
                <c:pt idx="101">
                  <c:v>2008M06</c:v>
                </c:pt>
                <c:pt idx="102">
                  <c:v>2008M07</c:v>
                </c:pt>
                <c:pt idx="103">
                  <c:v>2008M08</c:v>
                </c:pt>
                <c:pt idx="104">
                  <c:v>2008M09</c:v>
                </c:pt>
                <c:pt idx="105">
                  <c:v>2008M10</c:v>
                </c:pt>
                <c:pt idx="106">
                  <c:v>2008M11</c:v>
                </c:pt>
                <c:pt idx="107">
                  <c:v>2008M12</c:v>
                </c:pt>
                <c:pt idx="108">
                  <c:v>2009M01</c:v>
                </c:pt>
                <c:pt idx="109">
                  <c:v>2009M02</c:v>
                </c:pt>
                <c:pt idx="110">
                  <c:v>2009M03</c:v>
                </c:pt>
                <c:pt idx="111">
                  <c:v>2009M04</c:v>
                </c:pt>
                <c:pt idx="112">
                  <c:v>2009M05</c:v>
                </c:pt>
                <c:pt idx="113">
                  <c:v>2009M06</c:v>
                </c:pt>
                <c:pt idx="114">
                  <c:v>2009M07</c:v>
                </c:pt>
                <c:pt idx="115">
                  <c:v>2009M08</c:v>
                </c:pt>
                <c:pt idx="116">
                  <c:v>2009M09</c:v>
                </c:pt>
                <c:pt idx="117">
                  <c:v>2009M10</c:v>
                </c:pt>
                <c:pt idx="118">
                  <c:v>2009M11</c:v>
                </c:pt>
                <c:pt idx="119">
                  <c:v>2009M12</c:v>
                </c:pt>
                <c:pt idx="120">
                  <c:v>2010M01</c:v>
                </c:pt>
                <c:pt idx="121">
                  <c:v>2010M02</c:v>
                </c:pt>
                <c:pt idx="122">
                  <c:v>2010M03</c:v>
                </c:pt>
                <c:pt idx="123">
                  <c:v>2010M04</c:v>
                </c:pt>
                <c:pt idx="124">
                  <c:v>2010M05</c:v>
                </c:pt>
                <c:pt idx="125">
                  <c:v>2010M06</c:v>
                </c:pt>
                <c:pt idx="126">
                  <c:v>2010M07</c:v>
                </c:pt>
                <c:pt idx="127">
                  <c:v>2010M08</c:v>
                </c:pt>
                <c:pt idx="128">
                  <c:v>2010M09</c:v>
                </c:pt>
                <c:pt idx="129">
                  <c:v>2010M10</c:v>
                </c:pt>
                <c:pt idx="130">
                  <c:v>2010M11</c:v>
                </c:pt>
                <c:pt idx="131">
                  <c:v>2010M12</c:v>
                </c:pt>
                <c:pt idx="132">
                  <c:v>2011M01</c:v>
                </c:pt>
                <c:pt idx="133">
                  <c:v>2011M02</c:v>
                </c:pt>
                <c:pt idx="134">
                  <c:v>2011M03</c:v>
                </c:pt>
                <c:pt idx="135">
                  <c:v>2011M04</c:v>
                </c:pt>
                <c:pt idx="136">
                  <c:v>2011M05</c:v>
                </c:pt>
                <c:pt idx="137">
                  <c:v>2011M06</c:v>
                </c:pt>
                <c:pt idx="138">
                  <c:v>2011M07</c:v>
                </c:pt>
                <c:pt idx="139">
                  <c:v>2011M08</c:v>
                </c:pt>
                <c:pt idx="140">
                  <c:v>2011M09</c:v>
                </c:pt>
                <c:pt idx="141">
                  <c:v>2011M10</c:v>
                </c:pt>
                <c:pt idx="142">
                  <c:v>2011M11</c:v>
                </c:pt>
                <c:pt idx="143">
                  <c:v>2011M12</c:v>
                </c:pt>
                <c:pt idx="144">
                  <c:v>2012M01</c:v>
                </c:pt>
                <c:pt idx="145">
                  <c:v>2012M02</c:v>
                </c:pt>
                <c:pt idx="146">
                  <c:v>2012M03</c:v>
                </c:pt>
                <c:pt idx="147">
                  <c:v>2012M04</c:v>
                </c:pt>
                <c:pt idx="148">
                  <c:v>2012M05</c:v>
                </c:pt>
                <c:pt idx="149">
                  <c:v>2012M06</c:v>
                </c:pt>
                <c:pt idx="150">
                  <c:v>2012M07</c:v>
                </c:pt>
                <c:pt idx="151">
                  <c:v>2012M08</c:v>
                </c:pt>
                <c:pt idx="152">
                  <c:v>2012M09</c:v>
                </c:pt>
                <c:pt idx="153">
                  <c:v>2012M10</c:v>
                </c:pt>
                <c:pt idx="154">
                  <c:v>2012M11</c:v>
                </c:pt>
                <c:pt idx="155">
                  <c:v>2012M12</c:v>
                </c:pt>
                <c:pt idx="156">
                  <c:v>2013M01</c:v>
                </c:pt>
                <c:pt idx="157">
                  <c:v>2013M02</c:v>
                </c:pt>
                <c:pt idx="158">
                  <c:v>2013M03</c:v>
                </c:pt>
                <c:pt idx="159">
                  <c:v>2013M04</c:v>
                </c:pt>
                <c:pt idx="160">
                  <c:v>2013M05</c:v>
                </c:pt>
                <c:pt idx="161">
                  <c:v>2013M06</c:v>
                </c:pt>
                <c:pt idx="162">
                  <c:v>2013M07</c:v>
                </c:pt>
                <c:pt idx="163">
                  <c:v>2013M08</c:v>
                </c:pt>
                <c:pt idx="164">
                  <c:v>2013M09</c:v>
                </c:pt>
                <c:pt idx="165">
                  <c:v>2013M10</c:v>
                </c:pt>
                <c:pt idx="166">
                  <c:v>2013M11</c:v>
                </c:pt>
                <c:pt idx="167">
                  <c:v>2013M12</c:v>
                </c:pt>
                <c:pt idx="168">
                  <c:v>2014M01</c:v>
                </c:pt>
                <c:pt idx="169">
                  <c:v>2014M02</c:v>
                </c:pt>
                <c:pt idx="170">
                  <c:v>2014M03</c:v>
                </c:pt>
                <c:pt idx="171">
                  <c:v>2014M04</c:v>
                </c:pt>
                <c:pt idx="172">
                  <c:v>2014M05</c:v>
                </c:pt>
                <c:pt idx="173">
                  <c:v>2014M06</c:v>
                </c:pt>
                <c:pt idx="174">
                  <c:v>2014M07</c:v>
                </c:pt>
                <c:pt idx="175">
                  <c:v>2014M08</c:v>
                </c:pt>
                <c:pt idx="176">
                  <c:v>2014M09</c:v>
                </c:pt>
                <c:pt idx="177">
                  <c:v>2014M10</c:v>
                </c:pt>
                <c:pt idx="178">
                  <c:v>2014M11</c:v>
                </c:pt>
                <c:pt idx="179">
                  <c:v>2014M12</c:v>
                </c:pt>
                <c:pt idx="180">
                  <c:v>2015M01</c:v>
                </c:pt>
                <c:pt idx="181">
                  <c:v>2015M02</c:v>
                </c:pt>
                <c:pt idx="182">
                  <c:v>2015M03</c:v>
                </c:pt>
                <c:pt idx="183">
                  <c:v>2015M04</c:v>
                </c:pt>
                <c:pt idx="184">
                  <c:v>2015M05</c:v>
                </c:pt>
                <c:pt idx="185">
                  <c:v>2015M06</c:v>
                </c:pt>
                <c:pt idx="186">
                  <c:v>2015M07</c:v>
                </c:pt>
                <c:pt idx="187">
                  <c:v>2015M08</c:v>
                </c:pt>
                <c:pt idx="188">
                  <c:v>2015M09</c:v>
                </c:pt>
                <c:pt idx="189">
                  <c:v>2015M10</c:v>
                </c:pt>
                <c:pt idx="190">
                  <c:v>2015M11</c:v>
                </c:pt>
                <c:pt idx="191">
                  <c:v>2015M12</c:v>
                </c:pt>
                <c:pt idx="192">
                  <c:v>2016M01</c:v>
                </c:pt>
                <c:pt idx="193">
                  <c:v>2016M02</c:v>
                </c:pt>
                <c:pt idx="194">
                  <c:v>2016M03</c:v>
                </c:pt>
                <c:pt idx="195">
                  <c:v>2016M04</c:v>
                </c:pt>
                <c:pt idx="196">
                  <c:v>2016M05</c:v>
                </c:pt>
                <c:pt idx="197">
                  <c:v>2016M06</c:v>
                </c:pt>
                <c:pt idx="198">
                  <c:v>2016M07</c:v>
                </c:pt>
                <c:pt idx="199">
                  <c:v>2016M08</c:v>
                </c:pt>
                <c:pt idx="200">
                  <c:v>2016M09</c:v>
                </c:pt>
                <c:pt idx="201">
                  <c:v>2016M10</c:v>
                </c:pt>
                <c:pt idx="202">
                  <c:v>2016M11</c:v>
                </c:pt>
                <c:pt idx="203">
                  <c:v>2016M12</c:v>
                </c:pt>
                <c:pt idx="204">
                  <c:v>2017M01</c:v>
                </c:pt>
                <c:pt idx="205">
                  <c:v>2017M02</c:v>
                </c:pt>
                <c:pt idx="206">
                  <c:v>2017M03</c:v>
                </c:pt>
                <c:pt idx="207">
                  <c:v>2017M04</c:v>
                </c:pt>
                <c:pt idx="208">
                  <c:v>2017M05</c:v>
                </c:pt>
                <c:pt idx="209">
                  <c:v>2017M06</c:v>
                </c:pt>
                <c:pt idx="210">
                  <c:v>2017M07</c:v>
                </c:pt>
                <c:pt idx="211">
                  <c:v>2017M08</c:v>
                </c:pt>
                <c:pt idx="212">
                  <c:v>2017M09</c:v>
                </c:pt>
                <c:pt idx="213">
                  <c:v>2017M10</c:v>
                </c:pt>
                <c:pt idx="214">
                  <c:v>2017M11</c:v>
                </c:pt>
                <c:pt idx="215">
                  <c:v>2017M12</c:v>
                </c:pt>
                <c:pt idx="216">
                  <c:v>2018M01</c:v>
                </c:pt>
                <c:pt idx="217">
                  <c:v>2018M02</c:v>
                </c:pt>
                <c:pt idx="218">
                  <c:v>2018M03</c:v>
                </c:pt>
                <c:pt idx="219">
                  <c:v>2018M04</c:v>
                </c:pt>
                <c:pt idx="220">
                  <c:v>2018M05</c:v>
                </c:pt>
                <c:pt idx="221">
                  <c:v>2018M06</c:v>
                </c:pt>
                <c:pt idx="222">
                  <c:v>2018M07</c:v>
                </c:pt>
                <c:pt idx="223">
                  <c:v>2018M08</c:v>
                </c:pt>
                <c:pt idx="224">
                  <c:v>2018M09</c:v>
                </c:pt>
              </c:strCache>
            </c:strRef>
          </c:cat>
          <c:val>
            <c:numRef>
              <c:f>'Fig 9 trade deficit'!$C$10:$C$234</c:f>
              <c:numCache>
                <c:formatCode>General</c:formatCode>
                <c:ptCount val="225"/>
                <c:pt idx="0">
                  <c:v>6.1680089999999996</c:v>
                </c:pt>
                <c:pt idx="1">
                  <c:v>6.1207500000000001</c:v>
                </c:pt>
                <c:pt idx="2">
                  <c:v>6.0754770000000002</c:v>
                </c:pt>
                <c:pt idx="3">
                  <c:v>6.0321939999999996</c:v>
                </c:pt>
                <c:pt idx="4">
                  <c:v>5.9908060000000001</c:v>
                </c:pt>
                <c:pt idx="5">
                  <c:v>5.9512049999999999</c:v>
                </c:pt>
                <c:pt idx="6">
                  <c:v>5.9132210000000001</c:v>
                </c:pt>
                <c:pt idx="7">
                  <c:v>5.8767269999999998</c:v>
                </c:pt>
                <c:pt idx="8">
                  <c:v>5.841583</c:v>
                </c:pt>
                <c:pt idx="9">
                  <c:v>5.8077459999999999</c:v>
                </c:pt>
                <c:pt idx="10">
                  <c:v>5.7752910000000002</c:v>
                </c:pt>
                <c:pt idx="11">
                  <c:v>5.7443860000000004</c:v>
                </c:pt>
                <c:pt idx="12">
                  <c:v>5.7152289999999999</c:v>
                </c:pt>
                <c:pt idx="13">
                  <c:v>5.6879309999999998</c:v>
                </c:pt>
                <c:pt idx="14">
                  <c:v>5.6626810000000001</c:v>
                </c:pt>
                <c:pt idx="15">
                  <c:v>5.6396090000000001</c:v>
                </c:pt>
                <c:pt idx="16">
                  <c:v>5.6187069999999997</c:v>
                </c:pt>
                <c:pt idx="17">
                  <c:v>5.5999610000000004</c:v>
                </c:pt>
                <c:pt idx="18">
                  <c:v>5.5833029999999999</c:v>
                </c:pt>
                <c:pt idx="19">
                  <c:v>5.5686020000000003</c:v>
                </c:pt>
                <c:pt idx="20">
                  <c:v>5.5557629999999998</c:v>
                </c:pt>
                <c:pt idx="21">
                  <c:v>5.5446650000000002</c:v>
                </c:pt>
                <c:pt idx="22">
                  <c:v>5.5352769999999998</c:v>
                </c:pt>
                <c:pt idx="23">
                  <c:v>5.5276370000000004</c:v>
                </c:pt>
                <c:pt idx="24">
                  <c:v>5.5217619999999998</c:v>
                </c:pt>
                <c:pt idx="25">
                  <c:v>5.5175429999999999</c:v>
                </c:pt>
                <c:pt idx="26">
                  <c:v>5.5148669999999997</c:v>
                </c:pt>
                <c:pt idx="27">
                  <c:v>5.5136079999999996</c:v>
                </c:pt>
                <c:pt idx="28">
                  <c:v>5.5135810000000003</c:v>
                </c:pt>
                <c:pt idx="29">
                  <c:v>5.5146319999999998</c:v>
                </c:pt>
                <c:pt idx="30">
                  <c:v>5.516616</c:v>
                </c:pt>
                <c:pt idx="31">
                  <c:v>5.5193450000000004</c:v>
                </c:pt>
                <c:pt idx="32">
                  <c:v>5.5226749999999996</c:v>
                </c:pt>
                <c:pt idx="33">
                  <c:v>5.5265579999999996</c:v>
                </c:pt>
                <c:pt idx="34">
                  <c:v>5.5309840000000001</c:v>
                </c:pt>
                <c:pt idx="35">
                  <c:v>5.5359639999999999</c:v>
                </c:pt>
                <c:pt idx="36">
                  <c:v>5.5415270000000003</c:v>
                </c:pt>
                <c:pt idx="37">
                  <c:v>5.5477059999999998</c:v>
                </c:pt>
                <c:pt idx="38">
                  <c:v>5.5545280000000004</c:v>
                </c:pt>
                <c:pt idx="39">
                  <c:v>5.561966</c:v>
                </c:pt>
                <c:pt idx="40">
                  <c:v>5.5698879999999997</c:v>
                </c:pt>
                <c:pt idx="41">
                  <c:v>5.5781619999999998</c:v>
                </c:pt>
                <c:pt idx="42">
                  <c:v>5.5866899999999999</c:v>
                </c:pt>
                <c:pt idx="43">
                  <c:v>5.5953879999999998</c:v>
                </c:pt>
                <c:pt idx="44">
                  <c:v>5.6042310000000004</c:v>
                </c:pt>
                <c:pt idx="45">
                  <c:v>5.613264</c:v>
                </c:pt>
                <c:pt idx="46">
                  <c:v>5.6226130000000003</c:v>
                </c:pt>
                <c:pt idx="47">
                  <c:v>5.6324180000000004</c:v>
                </c:pt>
                <c:pt idx="48">
                  <c:v>5.64269</c:v>
                </c:pt>
                <c:pt idx="49">
                  <c:v>5.6532989999999996</c:v>
                </c:pt>
                <c:pt idx="50">
                  <c:v>5.6641029999999999</c:v>
                </c:pt>
                <c:pt idx="51">
                  <c:v>5.6748380000000003</c:v>
                </c:pt>
                <c:pt idx="52">
                  <c:v>5.6851269999999996</c:v>
                </c:pt>
                <c:pt idx="53">
                  <c:v>5.694598</c:v>
                </c:pt>
                <c:pt idx="54">
                  <c:v>5.7028790000000003</c:v>
                </c:pt>
                <c:pt idx="55">
                  <c:v>5.7096539999999996</c:v>
                </c:pt>
                <c:pt idx="56">
                  <c:v>5.7146860000000004</c:v>
                </c:pt>
                <c:pt idx="57">
                  <c:v>5.7178319999999996</c:v>
                </c:pt>
                <c:pt idx="58">
                  <c:v>5.7190089999999998</c:v>
                </c:pt>
                <c:pt idx="59">
                  <c:v>5.7182079999999997</c:v>
                </c:pt>
                <c:pt idx="60">
                  <c:v>5.7154870000000004</c:v>
                </c:pt>
                <c:pt idx="61">
                  <c:v>5.7108790000000003</c:v>
                </c:pt>
                <c:pt idx="62">
                  <c:v>5.7044810000000004</c:v>
                </c:pt>
                <c:pt idx="63">
                  <c:v>5.6963780000000002</c:v>
                </c:pt>
                <c:pt idx="64">
                  <c:v>5.6865899999999998</c:v>
                </c:pt>
                <c:pt idx="65">
                  <c:v>5.675135</c:v>
                </c:pt>
                <c:pt idx="66">
                  <c:v>5.6620410000000003</c:v>
                </c:pt>
                <c:pt idx="67">
                  <c:v>5.6473709999999997</c:v>
                </c:pt>
                <c:pt idx="68">
                  <c:v>5.6312069999999999</c:v>
                </c:pt>
                <c:pt idx="69">
                  <c:v>5.6136480000000004</c:v>
                </c:pt>
                <c:pt idx="70">
                  <c:v>5.5948849999999997</c:v>
                </c:pt>
                <c:pt idx="71">
                  <c:v>5.5751400000000002</c:v>
                </c:pt>
                <c:pt idx="72">
                  <c:v>5.5546350000000002</c:v>
                </c:pt>
                <c:pt idx="73">
                  <c:v>5.5335299999999998</c:v>
                </c:pt>
                <c:pt idx="74">
                  <c:v>5.512016</c:v>
                </c:pt>
                <c:pt idx="75">
                  <c:v>5.4901900000000001</c:v>
                </c:pt>
                <c:pt idx="76">
                  <c:v>5.4680369999999998</c:v>
                </c:pt>
                <c:pt idx="77">
                  <c:v>5.4455140000000002</c:v>
                </c:pt>
                <c:pt idx="78">
                  <c:v>5.4225469999999998</c:v>
                </c:pt>
                <c:pt idx="79">
                  <c:v>5.3990729999999996</c:v>
                </c:pt>
                <c:pt idx="80">
                  <c:v>5.3750080000000002</c:v>
                </c:pt>
                <c:pt idx="81">
                  <c:v>5.3502999999999998</c:v>
                </c:pt>
                <c:pt idx="82">
                  <c:v>5.3249510000000004</c:v>
                </c:pt>
                <c:pt idx="83">
                  <c:v>5.2990120000000003</c:v>
                </c:pt>
                <c:pt idx="84">
                  <c:v>5.2725770000000001</c:v>
                </c:pt>
                <c:pt idx="85">
                  <c:v>5.2456969999999998</c:v>
                </c:pt>
                <c:pt idx="86">
                  <c:v>5.2184590000000002</c:v>
                </c:pt>
                <c:pt idx="87">
                  <c:v>5.190931</c:v>
                </c:pt>
                <c:pt idx="88">
                  <c:v>5.1631010000000002</c:v>
                </c:pt>
                <c:pt idx="89">
                  <c:v>5.1349539999999996</c:v>
                </c:pt>
                <c:pt idx="90">
                  <c:v>5.1064569999999998</c:v>
                </c:pt>
                <c:pt idx="91">
                  <c:v>5.0775600000000001</c:v>
                </c:pt>
                <c:pt idx="92">
                  <c:v>5.0482769999999997</c:v>
                </c:pt>
                <c:pt idx="93">
                  <c:v>5.0186260000000003</c:v>
                </c:pt>
                <c:pt idx="94">
                  <c:v>4.9886569999999999</c:v>
                </c:pt>
                <c:pt idx="95">
                  <c:v>4.958469</c:v>
                </c:pt>
                <c:pt idx="96">
                  <c:v>4.9281839999999999</c:v>
                </c:pt>
                <c:pt idx="97">
                  <c:v>4.8978339999999996</c:v>
                </c:pt>
                <c:pt idx="98">
                  <c:v>4.8674369999999998</c:v>
                </c:pt>
                <c:pt idx="99">
                  <c:v>4.8369710000000001</c:v>
                </c:pt>
                <c:pt idx="100">
                  <c:v>4.806311</c:v>
                </c:pt>
                <c:pt idx="101">
                  <c:v>4.7753310000000004</c:v>
                </c:pt>
                <c:pt idx="102">
                  <c:v>4.7438779999999996</c:v>
                </c:pt>
                <c:pt idx="103">
                  <c:v>4.7117969999999998</c:v>
                </c:pt>
                <c:pt idx="104">
                  <c:v>4.6789639999999997</c:v>
                </c:pt>
                <c:pt idx="105">
                  <c:v>4.6452999999999998</c:v>
                </c:pt>
                <c:pt idx="106">
                  <c:v>4.6108409999999997</c:v>
                </c:pt>
                <c:pt idx="107">
                  <c:v>4.575698</c:v>
                </c:pt>
                <c:pt idx="108">
                  <c:v>4.5400400000000003</c:v>
                </c:pt>
                <c:pt idx="109">
                  <c:v>4.5040589999999998</c:v>
                </c:pt>
                <c:pt idx="110">
                  <c:v>4.4680090000000003</c:v>
                </c:pt>
                <c:pt idx="111">
                  <c:v>4.4321159999999997</c:v>
                </c:pt>
                <c:pt idx="112">
                  <c:v>4.3965529999999999</c:v>
                </c:pt>
                <c:pt idx="113">
                  <c:v>4.3614750000000004</c:v>
                </c:pt>
                <c:pt idx="114">
                  <c:v>4.3270239999999998</c:v>
                </c:pt>
                <c:pt idx="115">
                  <c:v>4.2933250000000003</c:v>
                </c:pt>
                <c:pt idx="116">
                  <c:v>4.2605230000000001</c:v>
                </c:pt>
                <c:pt idx="117">
                  <c:v>4.2287699999999999</c:v>
                </c:pt>
                <c:pt idx="118">
                  <c:v>4.1982350000000004</c:v>
                </c:pt>
                <c:pt idx="119">
                  <c:v>4.1690759999999996</c:v>
                </c:pt>
                <c:pt idx="120">
                  <c:v>4.1414</c:v>
                </c:pt>
                <c:pt idx="121">
                  <c:v>4.1152189999999997</c:v>
                </c:pt>
                <c:pt idx="122">
                  <c:v>4.0905100000000001</c:v>
                </c:pt>
                <c:pt idx="123">
                  <c:v>4.0671980000000003</c:v>
                </c:pt>
                <c:pt idx="124">
                  <c:v>4.0451550000000003</c:v>
                </c:pt>
                <c:pt idx="125">
                  <c:v>4.0242440000000004</c:v>
                </c:pt>
                <c:pt idx="126">
                  <c:v>4.0043490000000004</c:v>
                </c:pt>
                <c:pt idx="127">
                  <c:v>3.9854080000000001</c:v>
                </c:pt>
                <c:pt idx="128">
                  <c:v>3.9673970000000001</c:v>
                </c:pt>
                <c:pt idx="129">
                  <c:v>3.9503460000000001</c:v>
                </c:pt>
                <c:pt idx="130">
                  <c:v>3.9343439999999998</c:v>
                </c:pt>
                <c:pt idx="131">
                  <c:v>3.9194559999999998</c:v>
                </c:pt>
                <c:pt idx="132">
                  <c:v>3.9057179999999998</c:v>
                </c:pt>
                <c:pt idx="133">
                  <c:v>3.8930920000000002</c:v>
                </c:pt>
                <c:pt idx="134">
                  <c:v>3.881542</c:v>
                </c:pt>
                <c:pt idx="135">
                  <c:v>3.8709889999999998</c:v>
                </c:pt>
                <c:pt idx="136">
                  <c:v>3.8612829999999998</c:v>
                </c:pt>
                <c:pt idx="137">
                  <c:v>3.8522660000000002</c:v>
                </c:pt>
                <c:pt idx="138">
                  <c:v>3.8438089999999998</c:v>
                </c:pt>
                <c:pt idx="139">
                  <c:v>3.8358219999999998</c:v>
                </c:pt>
                <c:pt idx="140">
                  <c:v>3.8282479999999999</c:v>
                </c:pt>
                <c:pt idx="141">
                  <c:v>3.821072</c:v>
                </c:pt>
                <c:pt idx="142">
                  <c:v>3.814314</c:v>
                </c:pt>
                <c:pt idx="143">
                  <c:v>3.8079999999999998</c:v>
                </c:pt>
                <c:pt idx="144">
                  <c:v>3.8021430000000001</c:v>
                </c:pt>
                <c:pt idx="145">
                  <c:v>3.7967249999999999</c:v>
                </c:pt>
                <c:pt idx="146">
                  <c:v>3.79175</c:v>
                </c:pt>
                <c:pt idx="147">
                  <c:v>3.7871809999999999</c:v>
                </c:pt>
                <c:pt idx="148">
                  <c:v>3.7829410000000001</c:v>
                </c:pt>
                <c:pt idx="149">
                  <c:v>3.7789609999999998</c:v>
                </c:pt>
                <c:pt idx="150">
                  <c:v>3.7751839999999999</c:v>
                </c:pt>
                <c:pt idx="151">
                  <c:v>3.7715809999999999</c:v>
                </c:pt>
                <c:pt idx="152">
                  <c:v>3.768167</c:v>
                </c:pt>
                <c:pt idx="153">
                  <c:v>3.764993</c:v>
                </c:pt>
                <c:pt idx="154">
                  <c:v>3.762143</c:v>
                </c:pt>
                <c:pt idx="155">
                  <c:v>3.759693</c:v>
                </c:pt>
                <c:pt idx="156">
                  <c:v>3.7577199999999999</c:v>
                </c:pt>
                <c:pt idx="157">
                  <c:v>3.7562700000000002</c:v>
                </c:pt>
                <c:pt idx="158">
                  <c:v>3.755401</c:v>
                </c:pt>
                <c:pt idx="159">
                  <c:v>3.7551640000000002</c:v>
                </c:pt>
                <c:pt idx="160">
                  <c:v>3.7555450000000001</c:v>
                </c:pt>
                <c:pt idx="161">
                  <c:v>3.7565300000000001</c:v>
                </c:pt>
                <c:pt idx="162">
                  <c:v>3.7581329999999999</c:v>
                </c:pt>
                <c:pt idx="163">
                  <c:v>3.7603749999999998</c:v>
                </c:pt>
                <c:pt idx="164">
                  <c:v>3.7633220000000001</c:v>
                </c:pt>
                <c:pt idx="165">
                  <c:v>3.7670669999999999</c:v>
                </c:pt>
                <c:pt idx="166">
                  <c:v>3.7717369999999999</c:v>
                </c:pt>
                <c:pt idx="167">
                  <c:v>3.7774030000000001</c:v>
                </c:pt>
                <c:pt idx="168">
                  <c:v>3.7840780000000001</c:v>
                </c:pt>
                <c:pt idx="169">
                  <c:v>3.7916940000000001</c:v>
                </c:pt>
                <c:pt idx="170">
                  <c:v>3.8001830000000001</c:v>
                </c:pt>
                <c:pt idx="171">
                  <c:v>3.8094329999999998</c:v>
                </c:pt>
                <c:pt idx="172">
                  <c:v>3.819264</c:v>
                </c:pt>
                <c:pt idx="173">
                  <c:v>3.8295089999999998</c:v>
                </c:pt>
                <c:pt idx="174">
                  <c:v>3.8400219999999998</c:v>
                </c:pt>
                <c:pt idx="175">
                  <c:v>3.8506819999999999</c:v>
                </c:pt>
                <c:pt idx="176">
                  <c:v>3.8614000000000002</c:v>
                </c:pt>
                <c:pt idx="177">
                  <c:v>3.872109</c:v>
                </c:pt>
                <c:pt idx="178">
                  <c:v>3.882803</c:v>
                </c:pt>
                <c:pt idx="179">
                  <c:v>3.8934519999999999</c:v>
                </c:pt>
                <c:pt idx="180">
                  <c:v>3.903994</c:v>
                </c:pt>
                <c:pt idx="181">
                  <c:v>3.9143150000000002</c:v>
                </c:pt>
                <c:pt idx="182">
                  <c:v>3.924309</c:v>
                </c:pt>
                <c:pt idx="183">
                  <c:v>3.933853</c:v>
                </c:pt>
                <c:pt idx="184">
                  <c:v>3.9428329999999998</c:v>
                </c:pt>
                <c:pt idx="185">
                  <c:v>3.9511349999999998</c:v>
                </c:pt>
                <c:pt idx="186">
                  <c:v>3.9586739999999998</c:v>
                </c:pt>
                <c:pt idx="187">
                  <c:v>3.9653900000000002</c:v>
                </c:pt>
                <c:pt idx="188">
                  <c:v>3.9712480000000001</c:v>
                </c:pt>
                <c:pt idx="189">
                  <c:v>3.976267</c:v>
                </c:pt>
                <c:pt idx="190">
                  <c:v>3.9805250000000001</c:v>
                </c:pt>
                <c:pt idx="191">
                  <c:v>3.9840960000000001</c:v>
                </c:pt>
                <c:pt idx="192">
                  <c:v>3.9870519999999998</c:v>
                </c:pt>
                <c:pt idx="193">
                  <c:v>3.989449</c:v>
                </c:pt>
                <c:pt idx="194">
                  <c:v>3.9913759999999998</c:v>
                </c:pt>
                <c:pt idx="195">
                  <c:v>3.9929489999999999</c:v>
                </c:pt>
                <c:pt idx="196">
                  <c:v>3.994243</c:v>
                </c:pt>
                <c:pt idx="197">
                  <c:v>3.995323</c:v>
                </c:pt>
                <c:pt idx="198">
                  <c:v>3.9962749999999998</c:v>
                </c:pt>
                <c:pt idx="199">
                  <c:v>3.9972110000000001</c:v>
                </c:pt>
                <c:pt idx="200">
                  <c:v>3.9982579999999999</c:v>
                </c:pt>
                <c:pt idx="201">
                  <c:v>3.9995829999999999</c:v>
                </c:pt>
                <c:pt idx="202">
                  <c:v>4.001379</c:v>
                </c:pt>
                <c:pt idx="203">
                  <c:v>4.0037909999999997</c:v>
                </c:pt>
                <c:pt idx="204">
                  <c:v>4.0069249999999998</c:v>
                </c:pt>
                <c:pt idx="205">
                  <c:v>4.0108360000000003</c:v>
                </c:pt>
                <c:pt idx="206">
                  <c:v>4.0155890000000003</c:v>
                </c:pt>
                <c:pt idx="207">
                  <c:v>4.0212050000000001</c:v>
                </c:pt>
                <c:pt idx="208">
                  <c:v>4.0276750000000003</c:v>
                </c:pt>
                <c:pt idx="209">
                  <c:v>4.0349750000000002</c:v>
                </c:pt>
                <c:pt idx="210">
                  <c:v>4.0430989999999998</c:v>
                </c:pt>
                <c:pt idx="211">
                  <c:v>4.0520589999999999</c:v>
                </c:pt>
                <c:pt idx="212">
                  <c:v>4.0618930000000004</c:v>
                </c:pt>
                <c:pt idx="213">
                  <c:v>4.0726529999999999</c:v>
                </c:pt>
                <c:pt idx="214">
                  <c:v>4.0843990000000003</c:v>
                </c:pt>
                <c:pt idx="215">
                  <c:v>4.0971630000000001</c:v>
                </c:pt>
                <c:pt idx="216">
                  <c:v>4.1109499999999999</c:v>
                </c:pt>
                <c:pt idx="217">
                  <c:v>4.1256930000000001</c:v>
                </c:pt>
                <c:pt idx="218">
                  <c:v>4.1413580000000003</c:v>
                </c:pt>
                <c:pt idx="219">
                  <c:v>4.1579040000000003</c:v>
                </c:pt>
                <c:pt idx="220">
                  <c:v>4.1752029999999998</c:v>
                </c:pt>
                <c:pt idx="221">
                  <c:v>4.193098</c:v>
                </c:pt>
                <c:pt idx="222">
                  <c:v>4.2114269999999996</c:v>
                </c:pt>
                <c:pt idx="223">
                  <c:v>4.230016</c:v>
                </c:pt>
                <c:pt idx="224">
                  <c:v>4.2487130000000004</c:v>
                </c:pt>
              </c:numCache>
            </c:numRef>
          </c:val>
          <c:extLst>
            <c:ext xmlns:c16="http://schemas.microsoft.com/office/drawing/2014/chart" uri="{C3380CC4-5D6E-409C-BE32-E72D297353CC}">
              <c16:uniqueId val="{00000000-45B2-4860-9092-CED8BE9BFB43}"/>
            </c:ext>
          </c:extLst>
        </c:ser>
        <c:dLbls>
          <c:showLegendKey val="0"/>
          <c:showVal val="0"/>
          <c:showCatName val="0"/>
          <c:showSerName val="0"/>
          <c:showPercent val="0"/>
          <c:showBubbleSize val="0"/>
        </c:dLbls>
        <c:gapWidth val="150"/>
        <c:axId val="345300232"/>
        <c:axId val="345305152"/>
      </c:barChart>
      <c:lineChart>
        <c:grouping val="standard"/>
        <c:varyColors val="0"/>
        <c:ser>
          <c:idx val="1"/>
          <c:order val="1"/>
          <c:tx>
            <c:strRef>
              <c:f>'Fig 9 trade deficit'!$D$9</c:f>
              <c:strCache>
                <c:ptCount val="1"/>
                <c:pt idx="0">
                  <c:v>Renminbi REER</c:v>
                </c:pt>
              </c:strCache>
            </c:strRef>
          </c:tx>
          <c:spPr>
            <a:ln w="47625" cap="rnd" cmpd="dbl">
              <a:solidFill>
                <a:srgbClr val="FFFF00"/>
              </a:solidFill>
              <a:round/>
            </a:ln>
            <a:effectLst/>
          </c:spPr>
          <c:marker>
            <c:symbol val="none"/>
          </c:marker>
          <c:cat>
            <c:strRef>
              <c:f>'Fig 9 trade deficit'!$B$10:$B$234</c:f>
              <c:strCache>
                <c:ptCount val="225"/>
                <c:pt idx="0">
                  <c:v>2000M01</c:v>
                </c:pt>
                <c:pt idx="1">
                  <c:v>2000M02</c:v>
                </c:pt>
                <c:pt idx="2">
                  <c:v>2000M03</c:v>
                </c:pt>
                <c:pt idx="3">
                  <c:v>2000M04</c:v>
                </c:pt>
                <c:pt idx="4">
                  <c:v>2000M05</c:v>
                </c:pt>
                <c:pt idx="5">
                  <c:v>2000M06</c:v>
                </c:pt>
                <c:pt idx="6">
                  <c:v>2000M07</c:v>
                </c:pt>
                <c:pt idx="7">
                  <c:v>2000M08</c:v>
                </c:pt>
                <c:pt idx="8">
                  <c:v>2000M09</c:v>
                </c:pt>
                <c:pt idx="9">
                  <c:v>2000M10</c:v>
                </c:pt>
                <c:pt idx="10">
                  <c:v>2000M11</c:v>
                </c:pt>
                <c:pt idx="11">
                  <c:v>2000M12</c:v>
                </c:pt>
                <c:pt idx="12">
                  <c:v>2001M01</c:v>
                </c:pt>
                <c:pt idx="13">
                  <c:v>2001M02</c:v>
                </c:pt>
                <c:pt idx="14">
                  <c:v>2001M03</c:v>
                </c:pt>
                <c:pt idx="15">
                  <c:v>2001M04</c:v>
                </c:pt>
                <c:pt idx="16">
                  <c:v>2001M05</c:v>
                </c:pt>
                <c:pt idx="17">
                  <c:v>2001M06</c:v>
                </c:pt>
                <c:pt idx="18">
                  <c:v>2001M07</c:v>
                </c:pt>
                <c:pt idx="19">
                  <c:v>2001M08</c:v>
                </c:pt>
                <c:pt idx="20">
                  <c:v>2001M09</c:v>
                </c:pt>
                <c:pt idx="21">
                  <c:v>2001M10</c:v>
                </c:pt>
                <c:pt idx="22">
                  <c:v>2001M11</c:v>
                </c:pt>
                <c:pt idx="23">
                  <c:v>2001M12</c:v>
                </c:pt>
                <c:pt idx="24">
                  <c:v>2002M01</c:v>
                </c:pt>
                <c:pt idx="25">
                  <c:v>2002M02</c:v>
                </c:pt>
                <c:pt idx="26">
                  <c:v>2002M03</c:v>
                </c:pt>
                <c:pt idx="27">
                  <c:v>2002M04</c:v>
                </c:pt>
                <c:pt idx="28">
                  <c:v>2002M05</c:v>
                </c:pt>
                <c:pt idx="29">
                  <c:v>2002M06</c:v>
                </c:pt>
                <c:pt idx="30">
                  <c:v>2002M07</c:v>
                </c:pt>
                <c:pt idx="31">
                  <c:v>2002M08</c:v>
                </c:pt>
                <c:pt idx="32">
                  <c:v>2002M09</c:v>
                </c:pt>
                <c:pt idx="33">
                  <c:v>2002M10</c:v>
                </c:pt>
                <c:pt idx="34">
                  <c:v>2002M11</c:v>
                </c:pt>
                <c:pt idx="35">
                  <c:v>2002M12</c:v>
                </c:pt>
                <c:pt idx="36">
                  <c:v>2003M01</c:v>
                </c:pt>
                <c:pt idx="37">
                  <c:v>2003M02</c:v>
                </c:pt>
                <c:pt idx="38">
                  <c:v>2003M03</c:v>
                </c:pt>
                <c:pt idx="39">
                  <c:v>2003M04</c:v>
                </c:pt>
                <c:pt idx="40">
                  <c:v>2003M05</c:v>
                </c:pt>
                <c:pt idx="41">
                  <c:v>2003M06</c:v>
                </c:pt>
                <c:pt idx="42">
                  <c:v>2003M07</c:v>
                </c:pt>
                <c:pt idx="43">
                  <c:v>2003M08</c:v>
                </c:pt>
                <c:pt idx="44">
                  <c:v>2003M09</c:v>
                </c:pt>
                <c:pt idx="45">
                  <c:v>2003M10</c:v>
                </c:pt>
                <c:pt idx="46">
                  <c:v>2003M11</c:v>
                </c:pt>
                <c:pt idx="47">
                  <c:v>2003M12</c:v>
                </c:pt>
                <c:pt idx="48">
                  <c:v>2004M01</c:v>
                </c:pt>
                <c:pt idx="49">
                  <c:v>2004M02</c:v>
                </c:pt>
                <c:pt idx="50">
                  <c:v>2004M03</c:v>
                </c:pt>
                <c:pt idx="51">
                  <c:v>2004M04</c:v>
                </c:pt>
                <c:pt idx="52">
                  <c:v>2004M05</c:v>
                </c:pt>
                <c:pt idx="53">
                  <c:v>2004M06</c:v>
                </c:pt>
                <c:pt idx="54">
                  <c:v>2004M07</c:v>
                </c:pt>
                <c:pt idx="55">
                  <c:v>2004M08</c:v>
                </c:pt>
                <c:pt idx="56">
                  <c:v>2004M09</c:v>
                </c:pt>
                <c:pt idx="57">
                  <c:v>2004M10</c:v>
                </c:pt>
                <c:pt idx="58">
                  <c:v>2004M11</c:v>
                </c:pt>
                <c:pt idx="59">
                  <c:v>2004M12</c:v>
                </c:pt>
                <c:pt idx="60">
                  <c:v>2005M01</c:v>
                </c:pt>
                <c:pt idx="61">
                  <c:v>2005M02</c:v>
                </c:pt>
                <c:pt idx="62">
                  <c:v>2005M03</c:v>
                </c:pt>
                <c:pt idx="63">
                  <c:v>2005M04</c:v>
                </c:pt>
                <c:pt idx="64">
                  <c:v>2005M05</c:v>
                </c:pt>
                <c:pt idx="65">
                  <c:v>2005M06</c:v>
                </c:pt>
                <c:pt idx="66">
                  <c:v>2005M07</c:v>
                </c:pt>
                <c:pt idx="67">
                  <c:v>2005M08</c:v>
                </c:pt>
                <c:pt idx="68">
                  <c:v>2005M09</c:v>
                </c:pt>
                <c:pt idx="69">
                  <c:v>2005M10</c:v>
                </c:pt>
                <c:pt idx="70">
                  <c:v>2005M11</c:v>
                </c:pt>
                <c:pt idx="71">
                  <c:v>2005M12</c:v>
                </c:pt>
                <c:pt idx="72">
                  <c:v>2006M01</c:v>
                </c:pt>
                <c:pt idx="73">
                  <c:v>2006M02</c:v>
                </c:pt>
                <c:pt idx="74">
                  <c:v>2006M03</c:v>
                </c:pt>
                <c:pt idx="75">
                  <c:v>2006M04</c:v>
                </c:pt>
                <c:pt idx="76">
                  <c:v>2006M05</c:v>
                </c:pt>
                <c:pt idx="77">
                  <c:v>2006M06</c:v>
                </c:pt>
                <c:pt idx="78">
                  <c:v>2006M07</c:v>
                </c:pt>
                <c:pt idx="79">
                  <c:v>2006M08</c:v>
                </c:pt>
                <c:pt idx="80">
                  <c:v>2006M09</c:v>
                </c:pt>
                <c:pt idx="81">
                  <c:v>2006M10</c:v>
                </c:pt>
                <c:pt idx="82">
                  <c:v>2006M11</c:v>
                </c:pt>
                <c:pt idx="83">
                  <c:v>2006M12</c:v>
                </c:pt>
                <c:pt idx="84">
                  <c:v>2007M01</c:v>
                </c:pt>
                <c:pt idx="85">
                  <c:v>2007M02</c:v>
                </c:pt>
                <c:pt idx="86">
                  <c:v>2007M03</c:v>
                </c:pt>
                <c:pt idx="87">
                  <c:v>2007M04</c:v>
                </c:pt>
                <c:pt idx="88">
                  <c:v>2007M05</c:v>
                </c:pt>
                <c:pt idx="89">
                  <c:v>2007M06</c:v>
                </c:pt>
                <c:pt idx="90">
                  <c:v>2007M07</c:v>
                </c:pt>
                <c:pt idx="91">
                  <c:v>2007M08</c:v>
                </c:pt>
                <c:pt idx="92">
                  <c:v>2007M09</c:v>
                </c:pt>
                <c:pt idx="93">
                  <c:v>2007M10</c:v>
                </c:pt>
                <c:pt idx="94">
                  <c:v>2007M11</c:v>
                </c:pt>
                <c:pt idx="95">
                  <c:v>2007M12</c:v>
                </c:pt>
                <c:pt idx="96">
                  <c:v>2008M01</c:v>
                </c:pt>
                <c:pt idx="97">
                  <c:v>2008M02</c:v>
                </c:pt>
                <c:pt idx="98">
                  <c:v>2008M03</c:v>
                </c:pt>
                <c:pt idx="99">
                  <c:v>2008M04</c:v>
                </c:pt>
                <c:pt idx="100">
                  <c:v>2008M05</c:v>
                </c:pt>
                <c:pt idx="101">
                  <c:v>2008M06</c:v>
                </c:pt>
                <c:pt idx="102">
                  <c:v>2008M07</c:v>
                </c:pt>
                <c:pt idx="103">
                  <c:v>2008M08</c:v>
                </c:pt>
                <c:pt idx="104">
                  <c:v>2008M09</c:v>
                </c:pt>
                <c:pt idx="105">
                  <c:v>2008M10</c:v>
                </c:pt>
                <c:pt idx="106">
                  <c:v>2008M11</c:v>
                </c:pt>
                <c:pt idx="107">
                  <c:v>2008M12</c:v>
                </c:pt>
                <c:pt idx="108">
                  <c:v>2009M01</c:v>
                </c:pt>
                <c:pt idx="109">
                  <c:v>2009M02</c:v>
                </c:pt>
                <c:pt idx="110">
                  <c:v>2009M03</c:v>
                </c:pt>
                <c:pt idx="111">
                  <c:v>2009M04</c:v>
                </c:pt>
                <c:pt idx="112">
                  <c:v>2009M05</c:v>
                </c:pt>
                <c:pt idx="113">
                  <c:v>2009M06</c:v>
                </c:pt>
                <c:pt idx="114">
                  <c:v>2009M07</c:v>
                </c:pt>
                <c:pt idx="115">
                  <c:v>2009M08</c:v>
                </c:pt>
                <c:pt idx="116">
                  <c:v>2009M09</c:v>
                </c:pt>
                <c:pt idx="117">
                  <c:v>2009M10</c:v>
                </c:pt>
                <c:pt idx="118">
                  <c:v>2009M11</c:v>
                </c:pt>
                <c:pt idx="119">
                  <c:v>2009M12</c:v>
                </c:pt>
                <c:pt idx="120">
                  <c:v>2010M01</c:v>
                </c:pt>
                <c:pt idx="121">
                  <c:v>2010M02</c:v>
                </c:pt>
                <c:pt idx="122">
                  <c:v>2010M03</c:v>
                </c:pt>
                <c:pt idx="123">
                  <c:v>2010M04</c:v>
                </c:pt>
                <c:pt idx="124">
                  <c:v>2010M05</c:v>
                </c:pt>
                <c:pt idx="125">
                  <c:v>2010M06</c:v>
                </c:pt>
                <c:pt idx="126">
                  <c:v>2010M07</c:v>
                </c:pt>
                <c:pt idx="127">
                  <c:v>2010M08</c:v>
                </c:pt>
                <c:pt idx="128">
                  <c:v>2010M09</c:v>
                </c:pt>
                <c:pt idx="129">
                  <c:v>2010M10</c:v>
                </c:pt>
                <c:pt idx="130">
                  <c:v>2010M11</c:v>
                </c:pt>
                <c:pt idx="131">
                  <c:v>2010M12</c:v>
                </c:pt>
                <c:pt idx="132">
                  <c:v>2011M01</c:v>
                </c:pt>
                <c:pt idx="133">
                  <c:v>2011M02</c:v>
                </c:pt>
                <c:pt idx="134">
                  <c:v>2011M03</c:v>
                </c:pt>
                <c:pt idx="135">
                  <c:v>2011M04</c:v>
                </c:pt>
                <c:pt idx="136">
                  <c:v>2011M05</c:v>
                </c:pt>
                <c:pt idx="137">
                  <c:v>2011M06</c:v>
                </c:pt>
                <c:pt idx="138">
                  <c:v>2011M07</c:v>
                </c:pt>
                <c:pt idx="139">
                  <c:v>2011M08</c:v>
                </c:pt>
                <c:pt idx="140">
                  <c:v>2011M09</c:v>
                </c:pt>
                <c:pt idx="141">
                  <c:v>2011M10</c:v>
                </c:pt>
                <c:pt idx="142">
                  <c:v>2011M11</c:v>
                </c:pt>
                <c:pt idx="143">
                  <c:v>2011M12</c:v>
                </c:pt>
                <c:pt idx="144">
                  <c:v>2012M01</c:v>
                </c:pt>
                <c:pt idx="145">
                  <c:v>2012M02</c:v>
                </c:pt>
                <c:pt idx="146">
                  <c:v>2012M03</c:v>
                </c:pt>
                <c:pt idx="147">
                  <c:v>2012M04</c:v>
                </c:pt>
                <c:pt idx="148">
                  <c:v>2012M05</c:v>
                </c:pt>
                <c:pt idx="149">
                  <c:v>2012M06</c:v>
                </c:pt>
                <c:pt idx="150">
                  <c:v>2012M07</c:v>
                </c:pt>
                <c:pt idx="151">
                  <c:v>2012M08</c:v>
                </c:pt>
                <c:pt idx="152">
                  <c:v>2012M09</c:v>
                </c:pt>
                <c:pt idx="153">
                  <c:v>2012M10</c:v>
                </c:pt>
                <c:pt idx="154">
                  <c:v>2012M11</c:v>
                </c:pt>
                <c:pt idx="155">
                  <c:v>2012M12</c:v>
                </c:pt>
                <c:pt idx="156">
                  <c:v>2013M01</c:v>
                </c:pt>
                <c:pt idx="157">
                  <c:v>2013M02</c:v>
                </c:pt>
                <c:pt idx="158">
                  <c:v>2013M03</c:v>
                </c:pt>
                <c:pt idx="159">
                  <c:v>2013M04</c:v>
                </c:pt>
                <c:pt idx="160">
                  <c:v>2013M05</c:v>
                </c:pt>
                <c:pt idx="161">
                  <c:v>2013M06</c:v>
                </c:pt>
                <c:pt idx="162">
                  <c:v>2013M07</c:v>
                </c:pt>
                <c:pt idx="163">
                  <c:v>2013M08</c:v>
                </c:pt>
                <c:pt idx="164">
                  <c:v>2013M09</c:v>
                </c:pt>
                <c:pt idx="165">
                  <c:v>2013M10</c:v>
                </c:pt>
                <c:pt idx="166">
                  <c:v>2013M11</c:v>
                </c:pt>
                <c:pt idx="167">
                  <c:v>2013M12</c:v>
                </c:pt>
                <c:pt idx="168">
                  <c:v>2014M01</c:v>
                </c:pt>
                <c:pt idx="169">
                  <c:v>2014M02</c:v>
                </c:pt>
                <c:pt idx="170">
                  <c:v>2014M03</c:v>
                </c:pt>
                <c:pt idx="171">
                  <c:v>2014M04</c:v>
                </c:pt>
                <c:pt idx="172">
                  <c:v>2014M05</c:v>
                </c:pt>
                <c:pt idx="173">
                  <c:v>2014M06</c:v>
                </c:pt>
                <c:pt idx="174">
                  <c:v>2014M07</c:v>
                </c:pt>
                <c:pt idx="175">
                  <c:v>2014M08</c:v>
                </c:pt>
                <c:pt idx="176">
                  <c:v>2014M09</c:v>
                </c:pt>
                <c:pt idx="177">
                  <c:v>2014M10</c:v>
                </c:pt>
                <c:pt idx="178">
                  <c:v>2014M11</c:v>
                </c:pt>
                <c:pt idx="179">
                  <c:v>2014M12</c:v>
                </c:pt>
                <c:pt idx="180">
                  <c:v>2015M01</c:v>
                </c:pt>
                <c:pt idx="181">
                  <c:v>2015M02</c:v>
                </c:pt>
                <c:pt idx="182">
                  <c:v>2015M03</c:v>
                </c:pt>
                <c:pt idx="183">
                  <c:v>2015M04</c:v>
                </c:pt>
                <c:pt idx="184">
                  <c:v>2015M05</c:v>
                </c:pt>
                <c:pt idx="185">
                  <c:v>2015M06</c:v>
                </c:pt>
                <c:pt idx="186">
                  <c:v>2015M07</c:v>
                </c:pt>
                <c:pt idx="187">
                  <c:v>2015M08</c:v>
                </c:pt>
                <c:pt idx="188">
                  <c:v>2015M09</c:v>
                </c:pt>
                <c:pt idx="189">
                  <c:v>2015M10</c:v>
                </c:pt>
                <c:pt idx="190">
                  <c:v>2015M11</c:v>
                </c:pt>
                <c:pt idx="191">
                  <c:v>2015M12</c:v>
                </c:pt>
                <c:pt idx="192">
                  <c:v>2016M01</c:v>
                </c:pt>
                <c:pt idx="193">
                  <c:v>2016M02</c:v>
                </c:pt>
                <c:pt idx="194">
                  <c:v>2016M03</c:v>
                </c:pt>
                <c:pt idx="195">
                  <c:v>2016M04</c:v>
                </c:pt>
                <c:pt idx="196">
                  <c:v>2016M05</c:v>
                </c:pt>
                <c:pt idx="197">
                  <c:v>2016M06</c:v>
                </c:pt>
                <c:pt idx="198">
                  <c:v>2016M07</c:v>
                </c:pt>
                <c:pt idx="199">
                  <c:v>2016M08</c:v>
                </c:pt>
                <c:pt idx="200">
                  <c:v>2016M09</c:v>
                </c:pt>
                <c:pt idx="201">
                  <c:v>2016M10</c:v>
                </c:pt>
                <c:pt idx="202">
                  <c:v>2016M11</c:v>
                </c:pt>
                <c:pt idx="203">
                  <c:v>2016M12</c:v>
                </c:pt>
                <c:pt idx="204">
                  <c:v>2017M01</c:v>
                </c:pt>
                <c:pt idx="205">
                  <c:v>2017M02</c:v>
                </c:pt>
                <c:pt idx="206">
                  <c:v>2017M03</c:v>
                </c:pt>
                <c:pt idx="207">
                  <c:v>2017M04</c:v>
                </c:pt>
                <c:pt idx="208">
                  <c:v>2017M05</c:v>
                </c:pt>
                <c:pt idx="209">
                  <c:v>2017M06</c:v>
                </c:pt>
                <c:pt idx="210">
                  <c:v>2017M07</c:v>
                </c:pt>
                <c:pt idx="211">
                  <c:v>2017M08</c:v>
                </c:pt>
                <c:pt idx="212">
                  <c:v>2017M09</c:v>
                </c:pt>
                <c:pt idx="213">
                  <c:v>2017M10</c:v>
                </c:pt>
                <c:pt idx="214">
                  <c:v>2017M11</c:v>
                </c:pt>
                <c:pt idx="215">
                  <c:v>2017M12</c:v>
                </c:pt>
                <c:pt idx="216">
                  <c:v>2018M01</c:v>
                </c:pt>
                <c:pt idx="217">
                  <c:v>2018M02</c:v>
                </c:pt>
                <c:pt idx="218">
                  <c:v>2018M03</c:v>
                </c:pt>
                <c:pt idx="219">
                  <c:v>2018M04</c:v>
                </c:pt>
                <c:pt idx="220">
                  <c:v>2018M05</c:v>
                </c:pt>
                <c:pt idx="221">
                  <c:v>2018M06</c:v>
                </c:pt>
                <c:pt idx="222">
                  <c:v>2018M07</c:v>
                </c:pt>
                <c:pt idx="223">
                  <c:v>2018M08</c:v>
                </c:pt>
                <c:pt idx="224">
                  <c:v>2018M09</c:v>
                </c:pt>
              </c:strCache>
            </c:strRef>
          </c:cat>
          <c:val>
            <c:numRef>
              <c:f>'Fig 9 trade deficit'!$D$10:$D$234</c:f>
              <c:numCache>
                <c:formatCode>General</c:formatCode>
                <c:ptCount val="225"/>
                <c:pt idx="0">
                  <c:v>94.776079999999993</c:v>
                </c:pt>
                <c:pt idx="1">
                  <c:v>94.854470000000006</c:v>
                </c:pt>
                <c:pt idx="2">
                  <c:v>94.932659999999998</c:v>
                </c:pt>
                <c:pt idx="3">
                  <c:v>95.010409999999993</c:v>
                </c:pt>
                <c:pt idx="4">
                  <c:v>95.087329999999994</c:v>
                </c:pt>
                <c:pt idx="5">
                  <c:v>95.162809999999993</c:v>
                </c:pt>
                <c:pt idx="6">
                  <c:v>95.236149999999995</c:v>
                </c:pt>
                <c:pt idx="7">
                  <c:v>95.306330000000003</c:v>
                </c:pt>
                <c:pt idx="8">
                  <c:v>95.372050000000002</c:v>
                </c:pt>
                <c:pt idx="9">
                  <c:v>95.431809999999999</c:v>
                </c:pt>
                <c:pt idx="10">
                  <c:v>95.484009999999998</c:v>
                </c:pt>
                <c:pt idx="11">
                  <c:v>95.526989999999998</c:v>
                </c:pt>
                <c:pt idx="12">
                  <c:v>95.559150000000002</c:v>
                </c:pt>
                <c:pt idx="13">
                  <c:v>95.578879999999998</c:v>
                </c:pt>
                <c:pt idx="14">
                  <c:v>95.584639999999993</c:v>
                </c:pt>
                <c:pt idx="15">
                  <c:v>95.575010000000006</c:v>
                </c:pt>
                <c:pt idx="16">
                  <c:v>95.548749999999998</c:v>
                </c:pt>
                <c:pt idx="17">
                  <c:v>95.504859999999994</c:v>
                </c:pt>
                <c:pt idx="18">
                  <c:v>95.442520000000002</c:v>
                </c:pt>
                <c:pt idx="19">
                  <c:v>95.361069999999998</c:v>
                </c:pt>
                <c:pt idx="20">
                  <c:v>95.26003</c:v>
                </c:pt>
                <c:pt idx="21">
                  <c:v>95.138959999999997</c:v>
                </c:pt>
                <c:pt idx="22">
                  <c:v>94.997479999999996</c:v>
                </c:pt>
                <c:pt idx="23">
                  <c:v>94.835329999999999</c:v>
                </c:pt>
                <c:pt idx="24">
                  <c:v>94.652410000000003</c:v>
                </c:pt>
                <c:pt idx="25">
                  <c:v>94.448880000000003</c:v>
                </c:pt>
                <c:pt idx="26">
                  <c:v>94.225269999999995</c:v>
                </c:pt>
                <c:pt idx="27">
                  <c:v>93.982590000000002</c:v>
                </c:pt>
                <c:pt idx="28">
                  <c:v>93.722210000000004</c:v>
                </c:pt>
                <c:pt idx="29">
                  <c:v>93.445760000000007</c:v>
                </c:pt>
                <c:pt idx="30">
                  <c:v>93.155019999999993</c:v>
                </c:pt>
                <c:pt idx="31">
                  <c:v>92.851730000000003</c:v>
                </c:pt>
                <c:pt idx="32">
                  <c:v>92.537509999999997</c:v>
                </c:pt>
                <c:pt idx="33">
                  <c:v>92.21387</c:v>
                </c:pt>
                <c:pt idx="34">
                  <c:v>91.882320000000007</c:v>
                </c:pt>
                <c:pt idx="35">
                  <c:v>91.544449999999998</c:v>
                </c:pt>
                <c:pt idx="36">
                  <c:v>91.201880000000003</c:v>
                </c:pt>
                <c:pt idx="37">
                  <c:v>90.856219999999993</c:v>
                </c:pt>
                <c:pt idx="38">
                  <c:v>90.509119999999996</c:v>
                </c:pt>
                <c:pt idx="39">
                  <c:v>90.162279999999996</c:v>
                </c:pt>
                <c:pt idx="40">
                  <c:v>89.817430000000002</c:v>
                </c:pt>
                <c:pt idx="41">
                  <c:v>89.476309999999998</c:v>
                </c:pt>
                <c:pt idx="42">
                  <c:v>89.140540000000001</c:v>
                </c:pt>
                <c:pt idx="43">
                  <c:v>88.811499999999995</c:v>
                </c:pt>
                <c:pt idx="44">
                  <c:v>88.49042</c:v>
                </c:pt>
                <c:pt idx="45">
                  <c:v>88.178470000000004</c:v>
                </c:pt>
                <c:pt idx="46">
                  <c:v>87.876689999999996</c:v>
                </c:pt>
                <c:pt idx="47">
                  <c:v>87.585989999999995</c:v>
                </c:pt>
                <c:pt idx="48">
                  <c:v>87.307199999999995</c:v>
                </c:pt>
                <c:pt idx="49">
                  <c:v>87.041039999999995</c:v>
                </c:pt>
                <c:pt idx="50">
                  <c:v>86.788110000000003</c:v>
                </c:pt>
                <c:pt idx="51">
                  <c:v>86.548929999999999</c:v>
                </c:pt>
                <c:pt idx="52">
                  <c:v>86.323949999999996</c:v>
                </c:pt>
                <c:pt idx="53">
                  <c:v>86.113619999999997</c:v>
                </c:pt>
                <c:pt idx="54">
                  <c:v>85.918490000000006</c:v>
                </c:pt>
                <c:pt idx="55">
                  <c:v>85.739109999999997</c:v>
                </c:pt>
                <c:pt idx="56">
                  <c:v>85.575999999999993</c:v>
                </c:pt>
                <c:pt idx="57">
                  <c:v>85.429739999999995</c:v>
                </c:pt>
                <c:pt idx="58">
                  <c:v>85.300989999999999</c:v>
                </c:pt>
                <c:pt idx="59">
                  <c:v>85.190380000000005</c:v>
                </c:pt>
                <c:pt idx="60">
                  <c:v>85.098389999999995</c:v>
                </c:pt>
                <c:pt idx="61">
                  <c:v>85.025289999999998</c:v>
                </c:pt>
                <c:pt idx="62">
                  <c:v>84.971180000000004</c:v>
                </c:pt>
                <c:pt idx="63">
                  <c:v>84.936099999999996</c:v>
                </c:pt>
                <c:pt idx="64">
                  <c:v>84.919899999999998</c:v>
                </c:pt>
                <c:pt idx="65">
                  <c:v>84.922319999999999</c:v>
                </c:pt>
                <c:pt idx="66">
                  <c:v>84.942920000000001</c:v>
                </c:pt>
                <c:pt idx="67">
                  <c:v>84.981170000000006</c:v>
                </c:pt>
                <c:pt idx="68">
                  <c:v>85.036559999999994</c:v>
                </c:pt>
                <c:pt idx="69">
                  <c:v>85.108549999999994</c:v>
                </c:pt>
                <c:pt idx="70">
                  <c:v>85.196640000000002</c:v>
                </c:pt>
                <c:pt idx="71">
                  <c:v>85.300430000000006</c:v>
                </c:pt>
                <c:pt idx="72">
                  <c:v>85.41968</c:v>
                </c:pt>
                <c:pt idx="73">
                  <c:v>85.554310000000001</c:v>
                </c:pt>
                <c:pt idx="74">
                  <c:v>85.704350000000005</c:v>
                </c:pt>
                <c:pt idx="75">
                  <c:v>85.869990000000001</c:v>
                </c:pt>
                <c:pt idx="76">
                  <c:v>86.051540000000003</c:v>
                </c:pt>
                <c:pt idx="77">
                  <c:v>86.249269999999996</c:v>
                </c:pt>
                <c:pt idx="78">
                  <c:v>86.463329999999999</c:v>
                </c:pt>
                <c:pt idx="79">
                  <c:v>86.693730000000002</c:v>
                </c:pt>
                <c:pt idx="80">
                  <c:v>86.94032</c:v>
                </c:pt>
                <c:pt idx="81">
                  <c:v>87.202770000000001</c:v>
                </c:pt>
                <c:pt idx="82">
                  <c:v>87.48066</c:v>
                </c:pt>
                <c:pt idx="83">
                  <c:v>87.773499999999999</c:v>
                </c:pt>
                <c:pt idx="84">
                  <c:v>88.080699999999993</c:v>
                </c:pt>
                <c:pt idx="85">
                  <c:v>88.401589999999999</c:v>
                </c:pt>
                <c:pt idx="86">
                  <c:v>88.735519999999994</c:v>
                </c:pt>
                <c:pt idx="87">
                  <c:v>89.081919999999997</c:v>
                </c:pt>
                <c:pt idx="88">
                  <c:v>89.440200000000004</c:v>
                </c:pt>
                <c:pt idx="89">
                  <c:v>89.809610000000006</c:v>
                </c:pt>
                <c:pt idx="90">
                  <c:v>90.189269999999993</c:v>
                </c:pt>
                <c:pt idx="91">
                  <c:v>90.578230000000005</c:v>
                </c:pt>
                <c:pt idx="92">
                  <c:v>90.975459999999998</c:v>
                </c:pt>
                <c:pt idx="93">
                  <c:v>91.379869999999997</c:v>
                </c:pt>
                <c:pt idx="94">
                  <c:v>91.790279999999996</c:v>
                </c:pt>
                <c:pt idx="95">
                  <c:v>92.205299999999994</c:v>
                </c:pt>
                <c:pt idx="96">
                  <c:v>92.623320000000007</c:v>
                </c:pt>
                <c:pt idx="97">
                  <c:v>93.042569999999998</c:v>
                </c:pt>
                <c:pt idx="98">
                  <c:v>93.461259999999996</c:v>
                </c:pt>
                <c:pt idx="99">
                  <c:v>93.877700000000004</c:v>
                </c:pt>
                <c:pt idx="100">
                  <c:v>94.290109999999999</c:v>
                </c:pt>
                <c:pt idx="101">
                  <c:v>94.696640000000002</c:v>
                </c:pt>
                <c:pt idx="102">
                  <c:v>95.095380000000006</c:v>
                </c:pt>
                <c:pt idx="103">
                  <c:v>95.484300000000005</c:v>
                </c:pt>
                <c:pt idx="104">
                  <c:v>95.8613</c:v>
                </c:pt>
                <c:pt idx="105">
                  <c:v>96.224249999999998</c:v>
                </c:pt>
                <c:pt idx="106">
                  <c:v>96.57123</c:v>
                </c:pt>
                <c:pt idx="107">
                  <c:v>96.900729999999996</c:v>
                </c:pt>
                <c:pt idx="108">
                  <c:v>97.211860000000001</c:v>
                </c:pt>
                <c:pt idx="109">
                  <c:v>97.504140000000007</c:v>
                </c:pt>
                <c:pt idx="110">
                  <c:v>97.777609999999996</c:v>
                </c:pt>
                <c:pt idx="111">
                  <c:v>98.033010000000004</c:v>
                </c:pt>
                <c:pt idx="112">
                  <c:v>98.271739999999994</c:v>
                </c:pt>
                <c:pt idx="113">
                  <c:v>98.495670000000004</c:v>
                </c:pt>
                <c:pt idx="114">
                  <c:v>98.706919999999997</c:v>
                </c:pt>
                <c:pt idx="115">
                  <c:v>98.907640000000001</c:v>
                </c:pt>
                <c:pt idx="116">
                  <c:v>99.100030000000004</c:v>
                </c:pt>
                <c:pt idx="117">
                  <c:v>99.286249999999995</c:v>
                </c:pt>
                <c:pt idx="118">
                  <c:v>99.468320000000006</c:v>
                </c:pt>
                <c:pt idx="119">
                  <c:v>99.648039999999995</c:v>
                </c:pt>
                <c:pt idx="120">
                  <c:v>99.826939999999993</c:v>
                </c:pt>
                <c:pt idx="121">
                  <c:v>100.0064</c:v>
                </c:pt>
                <c:pt idx="122">
                  <c:v>100.1875</c:v>
                </c:pt>
                <c:pt idx="123">
                  <c:v>100.3717</c:v>
                </c:pt>
                <c:pt idx="124">
                  <c:v>100.56010000000001</c:v>
                </c:pt>
                <c:pt idx="125">
                  <c:v>100.75369999999999</c:v>
                </c:pt>
                <c:pt idx="126">
                  <c:v>100.95359999999999</c:v>
                </c:pt>
                <c:pt idx="127">
                  <c:v>101.16119999999999</c:v>
                </c:pt>
                <c:pt idx="128">
                  <c:v>101.3775</c:v>
                </c:pt>
                <c:pt idx="129">
                  <c:v>101.6037</c:v>
                </c:pt>
                <c:pt idx="130">
                  <c:v>101.8408</c:v>
                </c:pt>
                <c:pt idx="131">
                  <c:v>102.0896</c:v>
                </c:pt>
                <c:pt idx="132">
                  <c:v>102.3506</c:v>
                </c:pt>
                <c:pt idx="133">
                  <c:v>102.6245</c:v>
                </c:pt>
                <c:pt idx="134">
                  <c:v>102.9119</c:v>
                </c:pt>
                <c:pt idx="135">
                  <c:v>103.2133</c:v>
                </c:pt>
                <c:pt idx="136">
                  <c:v>103.5291</c:v>
                </c:pt>
                <c:pt idx="137">
                  <c:v>103.8595</c:v>
                </c:pt>
                <c:pt idx="138">
                  <c:v>104.2043</c:v>
                </c:pt>
                <c:pt idx="139">
                  <c:v>104.56319999999999</c:v>
                </c:pt>
                <c:pt idx="140">
                  <c:v>104.9354</c:v>
                </c:pt>
                <c:pt idx="141">
                  <c:v>105.3203</c:v>
                </c:pt>
                <c:pt idx="142">
                  <c:v>105.7167</c:v>
                </c:pt>
                <c:pt idx="143">
                  <c:v>106.12390000000001</c:v>
                </c:pt>
                <c:pt idx="144">
                  <c:v>106.541</c:v>
                </c:pt>
                <c:pt idx="145">
                  <c:v>106.96729999999999</c:v>
                </c:pt>
                <c:pt idx="146">
                  <c:v>107.4023</c:v>
                </c:pt>
                <c:pt idx="147">
                  <c:v>107.8456</c:v>
                </c:pt>
                <c:pt idx="148">
                  <c:v>108.29689999999999</c:v>
                </c:pt>
                <c:pt idx="149">
                  <c:v>108.75579999999999</c:v>
                </c:pt>
                <c:pt idx="150">
                  <c:v>109.2221</c:v>
                </c:pt>
                <c:pt idx="151">
                  <c:v>109.69540000000001</c:v>
                </c:pt>
                <c:pt idx="152">
                  <c:v>110.1755</c:v>
                </c:pt>
                <c:pt idx="153">
                  <c:v>110.66200000000001</c:v>
                </c:pt>
                <c:pt idx="154">
                  <c:v>111.15430000000001</c:v>
                </c:pt>
                <c:pt idx="155">
                  <c:v>111.6516</c:v>
                </c:pt>
                <c:pt idx="156">
                  <c:v>112.15300000000001</c:v>
                </c:pt>
                <c:pt idx="157">
                  <c:v>112.6576</c:v>
                </c:pt>
                <c:pt idx="158">
                  <c:v>113.1643</c:v>
                </c:pt>
                <c:pt idx="159">
                  <c:v>113.672</c:v>
                </c:pt>
                <c:pt idx="160">
                  <c:v>114.1799</c:v>
                </c:pt>
                <c:pt idx="161">
                  <c:v>114.68689999999999</c:v>
                </c:pt>
                <c:pt idx="162">
                  <c:v>115.19240000000001</c:v>
                </c:pt>
                <c:pt idx="163">
                  <c:v>115.6956</c:v>
                </c:pt>
                <c:pt idx="164">
                  <c:v>116.19589999999999</c:v>
                </c:pt>
                <c:pt idx="165">
                  <c:v>116.69280000000001</c:v>
                </c:pt>
                <c:pt idx="166">
                  <c:v>117.1859</c:v>
                </c:pt>
                <c:pt idx="167">
                  <c:v>117.6746</c:v>
                </c:pt>
                <c:pt idx="168">
                  <c:v>118.1584</c:v>
                </c:pt>
                <c:pt idx="169">
                  <c:v>118.637</c:v>
                </c:pt>
                <c:pt idx="170">
                  <c:v>119.1099</c:v>
                </c:pt>
                <c:pt idx="171">
                  <c:v>119.5771</c:v>
                </c:pt>
                <c:pt idx="172">
                  <c:v>120.0381</c:v>
                </c:pt>
                <c:pt idx="173">
                  <c:v>120.49250000000001</c:v>
                </c:pt>
                <c:pt idx="174">
                  <c:v>120.9389</c:v>
                </c:pt>
                <c:pt idx="175">
                  <c:v>121.3759</c:v>
                </c:pt>
                <c:pt idx="176">
                  <c:v>121.8013</c:v>
                </c:pt>
                <c:pt idx="177">
                  <c:v>122.2128</c:v>
                </c:pt>
                <c:pt idx="178">
                  <c:v>122.60760000000001</c:v>
                </c:pt>
                <c:pt idx="179">
                  <c:v>122.9832</c:v>
                </c:pt>
                <c:pt idx="180">
                  <c:v>123.337</c:v>
                </c:pt>
                <c:pt idx="181">
                  <c:v>123.6664</c:v>
                </c:pt>
                <c:pt idx="182">
                  <c:v>123.9695</c:v>
                </c:pt>
                <c:pt idx="183">
                  <c:v>124.2445</c:v>
                </c:pt>
                <c:pt idx="184">
                  <c:v>124.4901</c:v>
                </c:pt>
                <c:pt idx="185">
                  <c:v>124.7055</c:v>
                </c:pt>
                <c:pt idx="186">
                  <c:v>124.89019999999999</c:v>
                </c:pt>
                <c:pt idx="187">
                  <c:v>125.0438</c:v>
                </c:pt>
                <c:pt idx="188">
                  <c:v>125.1665</c:v>
                </c:pt>
                <c:pt idx="189">
                  <c:v>125.25879999999999</c:v>
                </c:pt>
                <c:pt idx="190">
                  <c:v>125.3215</c:v>
                </c:pt>
                <c:pt idx="191">
                  <c:v>125.3557</c:v>
                </c:pt>
                <c:pt idx="192">
                  <c:v>125.3631</c:v>
                </c:pt>
                <c:pt idx="193">
                  <c:v>125.3455</c:v>
                </c:pt>
                <c:pt idx="194">
                  <c:v>125.30500000000001</c:v>
                </c:pt>
                <c:pt idx="195">
                  <c:v>125.2443</c:v>
                </c:pt>
                <c:pt idx="196">
                  <c:v>125.1661</c:v>
                </c:pt>
                <c:pt idx="197">
                  <c:v>125.07340000000001</c:v>
                </c:pt>
                <c:pt idx="198">
                  <c:v>124.9689</c:v>
                </c:pt>
                <c:pt idx="199">
                  <c:v>124.85550000000001</c:v>
                </c:pt>
                <c:pt idx="200">
                  <c:v>124.73560000000001</c:v>
                </c:pt>
                <c:pt idx="201">
                  <c:v>124.6114</c:v>
                </c:pt>
                <c:pt idx="202">
                  <c:v>124.4851</c:v>
                </c:pt>
                <c:pt idx="203">
                  <c:v>124.3583</c:v>
                </c:pt>
                <c:pt idx="204">
                  <c:v>124.2325</c:v>
                </c:pt>
                <c:pt idx="205">
                  <c:v>124.1093</c:v>
                </c:pt>
                <c:pt idx="206">
                  <c:v>123.98990000000001</c:v>
                </c:pt>
                <c:pt idx="207">
                  <c:v>123.87569999999999</c:v>
                </c:pt>
                <c:pt idx="208">
                  <c:v>123.7676</c:v>
                </c:pt>
                <c:pt idx="209">
                  <c:v>123.66630000000001</c:v>
                </c:pt>
                <c:pt idx="210">
                  <c:v>123.57210000000001</c:v>
                </c:pt>
                <c:pt idx="211">
                  <c:v>123.4851</c:v>
                </c:pt>
                <c:pt idx="212">
                  <c:v>123.4049</c:v>
                </c:pt>
                <c:pt idx="213">
                  <c:v>123.3309</c:v>
                </c:pt>
                <c:pt idx="214">
                  <c:v>123.2624</c:v>
                </c:pt>
                <c:pt idx="215">
                  <c:v>123.1986</c:v>
                </c:pt>
                <c:pt idx="216">
                  <c:v>123.1383</c:v>
                </c:pt>
                <c:pt idx="217">
                  <c:v>123.0806</c:v>
                </c:pt>
                <c:pt idx="218">
                  <c:v>123.0243</c:v>
                </c:pt>
                <c:pt idx="219">
                  <c:v>122.9686</c:v>
                </c:pt>
                <c:pt idx="220">
                  <c:v>122.9128</c:v>
                </c:pt>
                <c:pt idx="221">
                  <c:v>122.8565</c:v>
                </c:pt>
                <c:pt idx="222">
                  <c:v>122.7997</c:v>
                </c:pt>
                <c:pt idx="223">
                  <c:v>122.7426</c:v>
                </c:pt>
                <c:pt idx="224">
                  <c:v>122.68519999999999</c:v>
                </c:pt>
              </c:numCache>
            </c:numRef>
          </c:val>
          <c:smooth val="0"/>
          <c:extLst>
            <c:ext xmlns:c16="http://schemas.microsoft.com/office/drawing/2014/chart" uri="{C3380CC4-5D6E-409C-BE32-E72D297353CC}">
              <c16:uniqueId val="{00000001-45B2-4860-9092-CED8BE9BFB43}"/>
            </c:ext>
          </c:extLst>
        </c:ser>
        <c:dLbls>
          <c:showLegendKey val="0"/>
          <c:showVal val="0"/>
          <c:showCatName val="0"/>
          <c:showSerName val="0"/>
          <c:showPercent val="0"/>
          <c:showBubbleSize val="0"/>
        </c:dLbls>
        <c:marker val="1"/>
        <c:smooth val="0"/>
        <c:axId val="345231352"/>
        <c:axId val="345230696"/>
      </c:lineChart>
      <c:catAx>
        <c:axId val="3453002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500" b="0" i="0" u="none" strike="noStrike" kern="1200" baseline="0">
                <a:solidFill>
                  <a:schemeClr val="tx1">
                    <a:lumMod val="65000"/>
                    <a:lumOff val="35000"/>
                  </a:schemeClr>
                </a:solidFill>
                <a:latin typeface="+mn-lt"/>
                <a:ea typeface="+mn-ea"/>
                <a:cs typeface="+mn-cs"/>
              </a:defRPr>
            </a:pPr>
            <a:endParaRPr lang="en-US"/>
          </a:p>
        </c:txPr>
        <c:crossAx val="345305152"/>
        <c:crosses val="autoZero"/>
        <c:auto val="1"/>
        <c:lblAlgn val="ctr"/>
        <c:lblOffset val="100"/>
        <c:noMultiLvlLbl val="0"/>
      </c:catAx>
      <c:valAx>
        <c:axId val="345305152"/>
        <c:scaling>
          <c:orientation val="minMax"/>
          <c:min val="3"/>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crossAx val="345300232"/>
        <c:crosses val="autoZero"/>
        <c:crossBetween val="between"/>
      </c:valAx>
      <c:valAx>
        <c:axId val="345230696"/>
        <c:scaling>
          <c:orientation val="minMax"/>
          <c:min val="80"/>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00" b="1" i="0" u="none" strike="noStrike" kern="1200" baseline="0">
                <a:solidFill>
                  <a:schemeClr val="tx1">
                    <a:lumMod val="65000"/>
                    <a:lumOff val="35000"/>
                  </a:schemeClr>
                </a:solidFill>
                <a:latin typeface="+mn-lt"/>
                <a:ea typeface="+mn-ea"/>
                <a:cs typeface="+mn-cs"/>
              </a:defRPr>
            </a:pPr>
            <a:endParaRPr lang="en-US"/>
          </a:p>
        </c:txPr>
        <c:crossAx val="345231352"/>
        <c:crosses val="max"/>
        <c:crossBetween val="between"/>
      </c:valAx>
      <c:catAx>
        <c:axId val="345231352"/>
        <c:scaling>
          <c:orientation val="minMax"/>
        </c:scaling>
        <c:delete val="1"/>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Source: Federal Reserve Bank</a:t>
                </a:r>
              </a:p>
            </c:rich>
          </c:tx>
          <c:layout>
            <c:manualLayout>
              <c:xMode val="edge"/>
              <c:yMode val="edge"/>
              <c:x val="4.1008631247260756E-3"/>
              <c:y val="0.91681192224764774"/>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crossAx val="345230696"/>
        <c:crosses val="autoZero"/>
        <c:auto val="1"/>
        <c:lblAlgn val="ctr"/>
        <c:lblOffset val="100"/>
        <c:noMultiLvlLbl val="0"/>
      </c:catAx>
      <c:spPr>
        <a:noFill/>
        <a:ln>
          <a:noFill/>
        </a:ln>
        <a:effectLst/>
      </c:spPr>
    </c:plotArea>
    <c:legend>
      <c:legendPos val="b"/>
      <c:layout>
        <c:manualLayout>
          <c:xMode val="edge"/>
          <c:yMode val="edge"/>
          <c:x val="0.21219484206441575"/>
          <c:y val="0.86829724661506302"/>
          <c:w val="0.74102471735649977"/>
          <c:h val="0.13058270205670888"/>
        </c:manualLayout>
      </c:layout>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r>
              <a:rPr lang="en-US" sz="2000" b="1" dirty="0"/>
              <a:t>U.S.</a:t>
            </a:r>
          </a:p>
          <a:p>
            <a:pPr>
              <a:defRPr sz="2000" b="1"/>
            </a:pPr>
            <a:r>
              <a:rPr lang="en-US" sz="2000" b="1" dirty="0"/>
              <a:t> </a:t>
            </a:r>
          </a:p>
        </c:rich>
      </c:tx>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30019047874552307"/>
          <c:y val="0.21496779588214243"/>
          <c:w val="0.6698265570296047"/>
          <c:h val="0.67621962547270187"/>
        </c:manualLayout>
      </c:layout>
      <c:barChart>
        <c:barDir val="bar"/>
        <c:grouping val="clustered"/>
        <c:varyColors val="0"/>
        <c:ser>
          <c:idx val="0"/>
          <c:order val="0"/>
          <c:tx>
            <c:strRef>
              <c:f>'market penetration'!$I$2</c:f>
              <c:strCache>
                <c:ptCount val="1"/>
                <c:pt idx="0">
                  <c:v>U.S. market Import penitration </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1"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'market penetration'!$H$3:$H$6</c:f>
              <c:strCache>
                <c:ptCount val="4"/>
                <c:pt idx="0">
                  <c:v>Electrical equipment</c:v>
                </c:pt>
                <c:pt idx="1">
                  <c:v>Rubber</c:v>
                </c:pt>
                <c:pt idx="2">
                  <c:v>Rice</c:v>
                </c:pt>
                <c:pt idx="3">
                  <c:v>Meat</c:v>
                </c:pt>
              </c:strCache>
            </c:strRef>
          </c:cat>
          <c:val>
            <c:numRef>
              <c:f>'market penetration'!$I$3:$I$6</c:f>
              <c:numCache>
                <c:formatCode>General</c:formatCode>
                <c:ptCount val="4"/>
                <c:pt idx="0">
                  <c:v>2</c:v>
                </c:pt>
                <c:pt idx="1">
                  <c:v>11</c:v>
                </c:pt>
                <c:pt idx="2">
                  <c:v>17</c:v>
                </c:pt>
                <c:pt idx="3">
                  <c:v>18</c:v>
                </c:pt>
              </c:numCache>
            </c:numRef>
          </c:val>
          <c:extLst>
            <c:ext xmlns:c16="http://schemas.microsoft.com/office/drawing/2014/chart" uri="{C3380CC4-5D6E-409C-BE32-E72D297353CC}">
              <c16:uniqueId val="{00000000-C03C-4E74-B3FB-2988AF34F0FD}"/>
            </c:ext>
          </c:extLst>
        </c:ser>
        <c:dLbls>
          <c:showLegendKey val="0"/>
          <c:showVal val="0"/>
          <c:showCatName val="0"/>
          <c:showSerName val="0"/>
          <c:showPercent val="0"/>
          <c:showBubbleSize val="0"/>
        </c:dLbls>
        <c:gapWidth val="182"/>
        <c:axId val="499116648"/>
        <c:axId val="499116976"/>
      </c:barChart>
      <c:catAx>
        <c:axId val="49911664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chemeClr val="tx1">
                    <a:lumMod val="65000"/>
                    <a:lumOff val="35000"/>
                  </a:schemeClr>
                </a:solidFill>
                <a:latin typeface="+mn-lt"/>
                <a:ea typeface="+mn-ea"/>
                <a:cs typeface="+mn-cs"/>
              </a:defRPr>
            </a:pPr>
            <a:endParaRPr lang="en-US"/>
          </a:p>
        </c:txPr>
        <c:crossAx val="499116976"/>
        <c:crosses val="autoZero"/>
        <c:auto val="1"/>
        <c:lblAlgn val="ctr"/>
        <c:lblOffset val="100"/>
        <c:noMultiLvlLbl val="0"/>
      </c:catAx>
      <c:valAx>
        <c:axId val="49911697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911664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US" sz="1800" b="1" dirty="0"/>
              <a:t>China </a:t>
            </a:r>
          </a:p>
        </c:rich>
      </c:tx>
      <c:layout>
        <c:manualLayout>
          <c:xMode val="edge"/>
          <c:yMode val="edge"/>
          <c:x val="0.43659996628861758"/>
          <c:y val="7.344363383738868E-2"/>
        </c:manualLayout>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'market penetration'!$N$1</c:f>
              <c:strCache>
                <c:ptCount val="1"/>
                <c:pt idx="0">
                  <c:v>China market penetration </c:v>
                </c:pt>
              </c:strCache>
            </c:strRef>
          </c:tx>
          <c:spPr>
            <a:solidFill>
              <a:srgbClr val="FF33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1"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'market penetration'!$M$2:$M$5</c:f>
              <c:strCache>
                <c:ptCount val="4"/>
                <c:pt idx="0">
                  <c:v>Electrical equipment</c:v>
                </c:pt>
                <c:pt idx="1">
                  <c:v>Sugar</c:v>
                </c:pt>
                <c:pt idx="2">
                  <c:v>Rubber</c:v>
                </c:pt>
                <c:pt idx="3">
                  <c:v>Rice</c:v>
                </c:pt>
              </c:strCache>
            </c:strRef>
          </c:cat>
          <c:val>
            <c:numRef>
              <c:f>'market penetration'!$N$2:$N$5</c:f>
              <c:numCache>
                <c:formatCode>General</c:formatCode>
                <c:ptCount val="4"/>
                <c:pt idx="0">
                  <c:v>2</c:v>
                </c:pt>
                <c:pt idx="1">
                  <c:v>12</c:v>
                </c:pt>
                <c:pt idx="2">
                  <c:v>30</c:v>
                </c:pt>
                <c:pt idx="3">
                  <c:v>58</c:v>
                </c:pt>
              </c:numCache>
            </c:numRef>
          </c:val>
          <c:extLst>
            <c:ext xmlns:c16="http://schemas.microsoft.com/office/drawing/2014/chart" uri="{C3380CC4-5D6E-409C-BE32-E72D297353CC}">
              <c16:uniqueId val="{00000000-2030-4C81-8AD0-A613259D04BA}"/>
            </c:ext>
          </c:extLst>
        </c:ser>
        <c:dLbls>
          <c:showLegendKey val="0"/>
          <c:showVal val="0"/>
          <c:showCatName val="0"/>
          <c:showSerName val="0"/>
          <c:showPercent val="0"/>
          <c:showBubbleSize val="0"/>
        </c:dLbls>
        <c:gapWidth val="182"/>
        <c:axId val="499143544"/>
        <c:axId val="499138624"/>
      </c:barChart>
      <c:catAx>
        <c:axId val="49914354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crossAx val="499138624"/>
        <c:crosses val="autoZero"/>
        <c:auto val="1"/>
        <c:lblAlgn val="ctr"/>
        <c:lblOffset val="100"/>
        <c:noMultiLvlLbl val="0"/>
      </c:catAx>
      <c:valAx>
        <c:axId val="49913862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914354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r>
              <a:rPr lang="en-US" sz="1600" b="1" dirty="0"/>
              <a:t>Japan  </a:t>
            </a:r>
          </a:p>
        </c:rich>
      </c:tx>
      <c:overlay val="0"/>
      <c:spPr>
        <a:noFill/>
        <a:ln>
          <a:noFill/>
        </a:ln>
        <a:effectLst/>
      </c:spPr>
      <c:txPr>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26159294536893929"/>
          <c:y val="0.11172316642513194"/>
          <c:w val="0.69697143355379643"/>
          <c:h val="0.7143008278167664"/>
        </c:manualLayout>
      </c:layout>
      <c:barChart>
        <c:barDir val="bar"/>
        <c:grouping val="clustered"/>
        <c:varyColors val="0"/>
        <c:ser>
          <c:idx val="0"/>
          <c:order val="0"/>
          <c:tx>
            <c:strRef>
              <c:f>'market penetration'!$D$29</c:f>
              <c:strCache>
                <c:ptCount val="1"/>
                <c:pt idx="0">
                  <c:v>Japan market's import penitration </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1"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'market penetration'!$C$30:$C$33</c:f>
              <c:strCache>
                <c:ptCount val="4"/>
                <c:pt idx="0">
                  <c:v>Electrical equipment</c:v>
                </c:pt>
                <c:pt idx="1">
                  <c:v>Rubber</c:v>
                </c:pt>
                <c:pt idx="2">
                  <c:v>Sugar</c:v>
                </c:pt>
                <c:pt idx="3">
                  <c:v>Meat</c:v>
                </c:pt>
              </c:strCache>
            </c:strRef>
          </c:cat>
          <c:val>
            <c:numRef>
              <c:f>'market penetration'!$D$30:$D$33</c:f>
              <c:numCache>
                <c:formatCode>General</c:formatCode>
                <c:ptCount val="4"/>
                <c:pt idx="0">
                  <c:v>5</c:v>
                </c:pt>
                <c:pt idx="1">
                  <c:v>21</c:v>
                </c:pt>
                <c:pt idx="2">
                  <c:v>21</c:v>
                </c:pt>
                <c:pt idx="3">
                  <c:v>34</c:v>
                </c:pt>
              </c:numCache>
            </c:numRef>
          </c:val>
          <c:extLst>
            <c:ext xmlns:c16="http://schemas.microsoft.com/office/drawing/2014/chart" uri="{C3380CC4-5D6E-409C-BE32-E72D297353CC}">
              <c16:uniqueId val="{00000000-B4C3-4EFA-9C6D-718870A86186}"/>
            </c:ext>
          </c:extLst>
        </c:ser>
        <c:dLbls>
          <c:showLegendKey val="0"/>
          <c:showVal val="0"/>
          <c:showCatName val="0"/>
          <c:showSerName val="0"/>
          <c:showPercent val="0"/>
          <c:showBubbleSize val="0"/>
        </c:dLbls>
        <c:gapWidth val="182"/>
        <c:axId val="499164536"/>
        <c:axId val="499159616"/>
      </c:barChart>
      <c:catAx>
        <c:axId val="49916453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crossAx val="499159616"/>
        <c:crosses val="autoZero"/>
        <c:auto val="1"/>
        <c:lblAlgn val="ctr"/>
        <c:lblOffset val="100"/>
        <c:noMultiLvlLbl val="0"/>
      </c:catAx>
      <c:valAx>
        <c:axId val="49915961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91645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b="1" dirty="0"/>
              <a:t>Exposure to the Japanese market</a:t>
            </a:r>
          </a:p>
        </c:rich>
      </c:tx>
      <c:layout>
        <c:manualLayout>
          <c:xMode val="edge"/>
          <c:yMode val="edge"/>
          <c:x val="0.24747222222222223"/>
          <c:y val="5.5555555555555552E-2"/>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'country vulnerability'!$B$31</c:f>
              <c:strCache>
                <c:ptCount val="1"/>
                <c:pt idx="0">
                  <c:v>Japan</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'country vulnerability'!$C$30:$F$30</c:f>
              <c:strCache>
                <c:ptCount val="4"/>
                <c:pt idx="0">
                  <c:v>Thailand</c:v>
                </c:pt>
                <c:pt idx="1">
                  <c:v>Malaysia</c:v>
                </c:pt>
                <c:pt idx="2">
                  <c:v>China</c:v>
                </c:pt>
                <c:pt idx="3">
                  <c:v>Vietnam</c:v>
                </c:pt>
              </c:strCache>
            </c:strRef>
          </c:cat>
          <c:val>
            <c:numRef>
              <c:f>'country vulnerability'!$C$31:$F$31</c:f>
              <c:numCache>
                <c:formatCode>General</c:formatCode>
                <c:ptCount val="4"/>
                <c:pt idx="0">
                  <c:v>14.5</c:v>
                </c:pt>
                <c:pt idx="1">
                  <c:v>6.7</c:v>
                </c:pt>
                <c:pt idx="2">
                  <c:v>5.7</c:v>
                </c:pt>
                <c:pt idx="3">
                  <c:v>5.4</c:v>
                </c:pt>
              </c:numCache>
            </c:numRef>
          </c:val>
          <c:extLst>
            <c:ext xmlns:c16="http://schemas.microsoft.com/office/drawing/2014/chart" uri="{C3380CC4-5D6E-409C-BE32-E72D297353CC}">
              <c16:uniqueId val="{00000000-4689-4078-8B37-8D74E4AB8BB3}"/>
            </c:ext>
          </c:extLst>
        </c:ser>
        <c:dLbls>
          <c:showLegendKey val="0"/>
          <c:showVal val="0"/>
          <c:showCatName val="0"/>
          <c:showSerName val="0"/>
          <c:showPercent val="0"/>
          <c:showBubbleSize val="0"/>
        </c:dLbls>
        <c:gapWidth val="75"/>
        <c:overlap val="-27"/>
        <c:axId val="499156008"/>
        <c:axId val="499146496"/>
      </c:barChart>
      <c:catAx>
        <c:axId val="4991560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crossAx val="499146496"/>
        <c:crosses val="autoZero"/>
        <c:auto val="1"/>
        <c:lblAlgn val="ctr"/>
        <c:lblOffset val="100"/>
        <c:noMultiLvlLbl val="0"/>
      </c:catAx>
      <c:valAx>
        <c:axId val="4991464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91560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r>
              <a:rPr lang="en-US" sz="2000" b="1"/>
              <a:t>Exposure</a:t>
            </a:r>
            <a:r>
              <a:rPr lang="en-US" sz="2000" b="1" baseline="0"/>
              <a:t> to the </a:t>
            </a:r>
            <a:r>
              <a:rPr lang="en-US" sz="2000" b="1"/>
              <a:t>U.S. market</a:t>
            </a:r>
          </a:p>
        </c:rich>
      </c:tx>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'country vulnerability'!$M$21</c:f>
              <c:strCache>
                <c:ptCount val="1"/>
                <c:pt idx="0">
                  <c:v>U.S.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'country vulnerability'!$N$20:$Q$20</c:f>
              <c:strCache>
                <c:ptCount val="4"/>
                <c:pt idx="0">
                  <c:v>China</c:v>
                </c:pt>
                <c:pt idx="1">
                  <c:v>Thailand</c:v>
                </c:pt>
                <c:pt idx="2">
                  <c:v>Malaysia</c:v>
                </c:pt>
                <c:pt idx="3">
                  <c:v>Vietnam</c:v>
                </c:pt>
              </c:strCache>
            </c:strRef>
          </c:cat>
          <c:val>
            <c:numRef>
              <c:f>'country vulnerability'!$N$21:$Q$21</c:f>
              <c:numCache>
                <c:formatCode>General</c:formatCode>
                <c:ptCount val="4"/>
                <c:pt idx="0">
                  <c:v>17.899999999999999</c:v>
                </c:pt>
                <c:pt idx="1">
                  <c:v>16.8</c:v>
                </c:pt>
                <c:pt idx="2">
                  <c:v>13.7</c:v>
                </c:pt>
                <c:pt idx="3">
                  <c:v>10.5</c:v>
                </c:pt>
              </c:numCache>
            </c:numRef>
          </c:val>
          <c:extLst>
            <c:ext xmlns:c16="http://schemas.microsoft.com/office/drawing/2014/chart" uri="{C3380CC4-5D6E-409C-BE32-E72D297353CC}">
              <c16:uniqueId val="{00000000-B057-4BBD-A7B5-DDE04EF09354}"/>
            </c:ext>
          </c:extLst>
        </c:ser>
        <c:dLbls>
          <c:showLegendKey val="0"/>
          <c:showVal val="0"/>
          <c:showCatName val="0"/>
          <c:showSerName val="0"/>
          <c:showPercent val="0"/>
          <c:showBubbleSize val="0"/>
        </c:dLbls>
        <c:gapWidth val="80"/>
        <c:overlap val="-27"/>
        <c:axId val="499175688"/>
        <c:axId val="499170768"/>
      </c:barChart>
      <c:catAx>
        <c:axId val="4991756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499170768"/>
        <c:crosses val="autoZero"/>
        <c:auto val="1"/>
        <c:lblAlgn val="ctr"/>
        <c:lblOffset val="100"/>
        <c:noMultiLvlLbl val="0"/>
      </c:catAx>
      <c:valAx>
        <c:axId val="4991707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917568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US" sz="1800" b="1" dirty="0"/>
              <a:t>Export exposure to the Chinese market</a:t>
            </a:r>
          </a:p>
        </c:rich>
      </c:tx>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'country vulnerability'!$B$6</c:f>
              <c:strCache>
                <c:ptCount val="1"/>
                <c:pt idx="0">
                  <c:v>China</c:v>
                </c:pt>
              </c:strCache>
            </c:strRef>
          </c:tx>
          <c:spPr>
            <a:solidFill>
              <a:srgbClr val="FF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'country vulnerability'!$C$5:$E$5</c:f>
              <c:strCache>
                <c:ptCount val="3"/>
                <c:pt idx="0">
                  <c:v>Thailand</c:v>
                </c:pt>
                <c:pt idx="1">
                  <c:v>Malaysia</c:v>
                </c:pt>
                <c:pt idx="2">
                  <c:v>Vietnam</c:v>
                </c:pt>
              </c:strCache>
            </c:strRef>
          </c:cat>
          <c:val>
            <c:numRef>
              <c:f>'country vulnerability'!$C$6:$E$6</c:f>
              <c:numCache>
                <c:formatCode>General</c:formatCode>
                <c:ptCount val="3"/>
                <c:pt idx="0">
                  <c:v>9.3000000000000007</c:v>
                </c:pt>
                <c:pt idx="1">
                  <c:v>15.4</c:v>
                </c:pt>
                <c:pt idx="2">
                  <c:v>19.3</c:v>
                </c:pt>
              </c:numCache>
            </c:numRef>
          </c:val>
          <c:extLst>
            <c:ext xmlns:c16="http://schemas.microsoft.com/office/drawing/2014/chart" uri="{C3380CC4-5D6E-409C-BE32-E72D297353CC}">
              <c16:uniqueId val="{00000000-209D-4382-9A12-CF4AEF413264}"/>
            </c:ext>
          </c:extLst>
        </c:ser>
        <c:dLbls>
          <c:showLegendKey val="0"/>
          <c:showVal val="0"/>
          <c:showCatName val="0"/>
          <c:showSerName val="0"/>
          <c:showPercent val="0"/>
          <c:showBubbleSize val="0"/>
        </c:dLbls>
        <c:gapWidth val="219"/>
        <c:overlap val="-27"/>
        <c:axId val="499126488"/>
        <c:axId val="499125504"/>
      </c:barChart>
      <c:catAx>
        <c:axId val="4991264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crossAx val="499125504"/>
        <c:crosses val="autoZero"/>
        <c:auto val="1"/>
        <c:lblAlgn val="ctr"/>
        <c:lblOffset val="100"/>
        <c:noMultiLvlLbl val="0"/>
      </c:catAx>
      <c:valAx>
        <c:axId val="4991255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912648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r>
              <a:rPr lang="en-US" sz="2000" b="1" dirty="0"/>
              <a:t>Thailand's</a:t>
            </a:r>
            <a:r>
              <a:rPr lang="en-US" sz="2000" b="1" baseline="0" dirty="0"/>
              <a:t> export growth in </a:t>
            </a:r>
            <a:r>
              <a:rPr lang="en-US" sz="2000" b="1" dirty="0"/>
              <a:t>2018  was 6.7 %</a:t>
            </a:r>
          </a:p>
          <a:p>
            <a:pPr>
              <a:defRPr sz="2000" b="1"/>
            </a:pPr>
            <a:r>
              <a:rPr lang="en-US" sz="2000" b="1" dirty="0"/>
              <a:t>(Q</a:t>
            </a:r>
            <a:r>
              <a:rPr lang="en-US" sz="2000" b="1" baseline="0" dirty="0"/>
              <a:t>uarter-on-quarter growth started declining) </a:t>
            </a:r>
            <a:endParaRPr lang="en-US" sz="2000" b="1" dirty="0"/>
          </a:p>
        </c:rich>
      </c:tx>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'Q1-Q4 exports'!$D$3</c:f>
              <c:strCache>
                <c:ptCount val="1"/>
                <c:pt idx="0">
                  <c:v>2018</c:v>
                </c:pt>
              </c:strCache>
            </c:strRef>
          </c:tx>
          <c:spPr>
            <a:solidFill>
              <a:srgbClr val="FFFF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'Q1-Q4 exports'!$C$4:$C$7</c:f>
              <c:strCache>
                <c:ptCount val="4"/>
                <c:pt idx="0">
                  <c:v>Q1</c:v>
                </c:pt>
                <c:pt idx="1">
                  <c:v>Q2</c:v>
                </c:pt>
                <c:pt idx="2">
                  <c:v>Q3</c:v>
                </c:pt>
                <c:pt idx="3">
                  <c:v>Q4</c:v>
                </c:pt>
              </c:strCache>
            </c:strRef>
          </c:cat>
          <c:val>
            <c:numRef>
              <c:f>'Q1-Q4 exports'!$D$4:$D$7</c:f>
              <c:numCache>
                <c:formatCode>General</c:formatCode>
                <c:ptCount val="4"/>
                <c:pt idx="0">
                  <c:v>11.3</c:v>
                </c:pt>
                <c:pt idx="1">
                  <c:v>10.6</c:v>
                </c:pt>
                <c:pt idx="2">
                  <c:v>3</c:v>
                </c:pt>
                <c:pt idx="3">
                  <c:v>2</c:v>
                </c:pt>
              </c:numCache>
            </c:numRef>
          </c:val>
          <c:extLst>
            <c:ext xmlns:c16="http://schemas.microsoft.com/office/drawing/2014/chart" uri="{C3380CC4-5D6E-409C-BE32-E72D297353CC}">
              <c16:uniqueId val="{00000000-47CD-4B68-BCEF-4CEACCD852D4}"/>
            </c:ext>
          </c:extLst>
        </c:ser>
        <c:dLbls>
          <c:showLegendKey val="0"/>
          <c:showVal val="0"/>
          <c:showCatName val="0"/>
          <c:showSerName val="0"/>
          <c:showPercent val="0"/>
          <c:showBubbleSize val="0"/>
        </c:dLbls>
        <c:gapWidth val="100"/>
        <c:overlap val="-89"/>
        <c:axId val="499195040"/>
        <c:axId val="499198320"/>
      </c:barChart>
      <c:catAx>
        <c:axId val="4991950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499198320"/>
        <c:crosses val="autoZero"/>
        <c:auto val="1"/>
        <c:lblAlgn val="ctr"/>
        <c:lblOffset val="100"/>
        <c:noMultiLvlLbl val="0"/>
      </c:catAx>
      <c:valAx>
        <c:axId val="4991983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919504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sz="2400" dirty="0"/>
              <a:t>Thailand's</a:t>
            </a:r>
            <a:r>
              <a:rPr lang="en-US" sz="2400" baseline="0" dirty="0"/>
              <a:t> export growth in major markets (2018) </a:t>
            </a:r>
          </a:p>
          <a:p>
            <a:pPr>
              <a:defRPr sz="2400"/>
            </a:pPr>
            <a:r>
              <a:rPr lang="en-US" sz="2400" baseline="0" dirty="0"/>
              <a:t>January vs December (y-o-y)</a:t>
            </a:r>
            <a:endParaRPr lang="en-US" sz="2400" dirty="0"/>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'beginning and year end 2018'!$C$3</c:f>
              <c:strCache>
                <c:ptCount val="1"/>
              </c:strCache>
            </c:strRef>
          </c:tx>
          <c:spPr>
            <a:solidFill>
              <a:schemeClr val="accent1"/>
            </a:solidFill>
            <a:ln>
              <a:noFill/>
            </a:ln>
            <a:effectLst/>
          </c:spPr>
          <c:invertIfNegative val="0"/>
          <c:cat>
            <c:strRef>
              <c:f>'beginning and year end 2018'!$B$4:$B$8</c:f>
              <c:strCache>
                <c:ptCount val="5"/>
                <c:pt idx="0">
                  <c:v>China</c:v>
                </c:pt>
                <c:pt idx="1">
                  <c:v>U.S.</c:v>
                </c:pt>
                <c:pt idx="2">
                  <c:v>Japan</c:v>
                </c:pt>
                <c:pt idx="3">
                  <c:v>Hong Kong</c:v>
                </c:pt>
                <c:pt idx="4">
                  <c:v>India</c:v>
                </c:pt>
              </c:strCache>
            </c:strRef>
          </c:cat>
          <c:val>
            <c:numRef>
              <c:f>'beginning and year end 2018'!$C$4:$C$8</c:f>
            </c:numRef>
          </c:val>
          <c:extLst>
            <c:ext xmlns:c16="http://schemas.microsoft.com/office/drawing/2014/chart" uri="{C3380CC4-5D6E-409C-BE32-E72D297353CC}">
              <c16:uniqueId val="{00000000-44C6-4B83-9454-94AAA9FD4977}"/>
            </c:ext>
          </c:extLst>
        </c:ser>
        <c:ser>
          <c:idx val="1"/>
          <c:order val="1"/>
          <c:tx>
            <c:strRef>
              <c:f>'beginning and year end 2018'!$D$3</c:f>
              <c:strCache>
                <c:ptCount val="1"/>
                <c:pt idx="0">
                  <c:v>Jan-18</c:v>
                </c:pt>
              </c:strCache>
            </c:strRef>
          </c:tx>
          <c:spPr>
            <a:solidFill>
              <a:schemeClr val="accent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'beginning and year end 2018'!$B$4:$B$8</c:f>
              <c:strCache>
                <c:ptCount val="5"/>
                <c:pt idx="0">
                  <c:v>China</c:v>
                </c:pt>
                <c:pt idx="1">
                  <c:v>U.S.</c:v>
                </c:pt>
                <c:pt idx="2">
                  <c:v>Japan</c:v>
                </c:pt>
                <c:pt idx="3">
                  <c:v>Hong Kong</c:v>
                </c:pt>
                <c:pt idx="4">
                  <c:v>India</c:v>
                </c:pt>
              </c:strCache>
            </c:strRef>
          </c:cat>
          <c:val>
            <c:numRef>
              <c:f>'beginning and year end 2018'!$D$4:$D$8</c:f>
              <c:numCache>
                <c:formatCode>General</c:formatCode>
                <c:ptCount val="5"/>
                <c:pt idx="0">
                  <c:v>1.6</c:v>
                </c:pt>
                <c:pt idx="1">
                  <c:v>1.4</c:v>
                </c:pt>
                <c:pt idx="2">
                  <c:v>15</c:v>
                </c:pt>
                <c:pt idx="3">
                  <c:v>5.3</c:v>
                </c:pt>
                <c:pt idx="4">
                  <c:v>20.100000000000001</c:v>
                </c:pt>
              </c:numCache>
            </c:numRef>
          </c:val>
          <c:extLst>
            <c:ext xmlns:c16="http://schemas.microsoft.com/office/drawing/2014/chart" uri="{C3380CC4-5D6E-409C-BE32-E72D297353CC}">
              <c16:uniqueId val="{00000001-44C6-4B83-9454-94AAA9FD4977}"/>
            </c:ext>
          </c:extLst>
        </c:ser>
        <c:ser>
          <c:idx val="2"/>
          <c:order val="2"/>
          <c:tx>
            <c:strRef>
              <c:f>'beginning and year end 2018'!$E$3</c:f>
              <c:strCache>
                <c:ptCount val="1"/>
                <c:pt idx="0">
                  <c:v>Dec-18</c:v>
                </c:pt>
              </c:strCache>
            </c:strRef>
          </c:tx>
          <c:spPr>
            <a:solidFill>
              <a:srgbClr val="DAF5F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'beginning and year end 2018'!$B$4:$B$8</c:f>
              <c:strCache>
                <c:ptCount val="5"/>
                <c:pt idx="0">
                  <c:v>China</c:v>
                </c:pt>
                <c:pt idx="1">
                  <c:v>U.S.</c:v>
                </c:pt>
                <c:pt idx="2">
                  <c:v>Japan</c:v>
                </c:pt>
                <c:pt idx="3">
                  <c:v>Hong Kong</c:v>
                </c:pt>
                <c:pt idx="4">
                  <c:v>India</c:v>
                </c:pt>
              </c:strCache>
            </c:strRef>
          </c:cat>
          <c:val>
            <c:numRef>
              <c:f>'beginning and year end 2018'!$E$4:$E$8</c:f>
              <c:numCache>
                <c:formatCode>General</c:formatCode>
                <c:ptCount val="5"/>
                <c:pt idx="0">
                  <c:v>-7</c:v>
                </c:pt>
                <c:pt idx="1">
                  <c:v>1.1000000000000001</c:v>
                </c:pt>
                <c:pt idx="2">
                  <c:v>3.2</c:v>
                </c:pt>
                <c:pt idx="3">
                  <c:v>-3.6</c:v>
                </c:pt>
                <c:pt idx="4">
                  <c:v>-12.5</c:v>
                </c:pt>
              </c:numCache>
            </c:numRef>
          </c:val>
          <c:extLst>
            <c:ext xmlns:c16="http://schemas.microsoft.com/office/drawing/2014/chart" uri="{C3380CC4-5D6E-409C-BE32-E72D297353CC}">
              <c16:uniqueId val="{00000002-44C6-4B83-9454-94AAA9FD4977}"/>
            </c:ext>
          </c:extLst>
        </c:ser>
        <c:dLbls>
          <c:showLegendKey val="0"/>
          <c:showVal val="0"/>
          <c:showCatName val="0"/>
          <c:showSerName val="0"/>
          <c:showPercent val="0"/>
          <c:showBubbleSize val="0"/>
        </c:dLbls>
        <c:gapWidth val="69"/>
        <c:overlap val="7"/>
        <c:axId val="499104840"/>
        <c:axId val="499111072"/>
      </c:barChart>
      <c:catAx>
        <c:axId val="499104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rgbClr val="FFFF00"/>
                </a:solidFill>
                <a:latin typeface="+mn-lt"/>
                <a:ea typeface="+mn-ea"/>
                <a:cs typeface="+mn-cs"/>
              </a:defRPr>
            </a:pPr>
            <a:endParaRPr lang="en-US"/>
          </a:p>
        </c:txPr>
        <c:crossAx val="499111072"/>
        <c:crosses val="autoZero"/>
        <c:auto val="1"/>
        <c:lblAlgn val="ctr"/>
        <c:lblOffset val="100"/>
        <c:noMultiLvlLbl val="0"/>
      </c:catAx>
      <c:valAx>
        <c:axId val="4991110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991048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400" b="0" i="1"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r>
              <a:rPr lang="en-US" sz="2000" b="1" dirty="0"/>
              <a:t>Changes in trends</a:t>
            </a:r>
            <a:r>
              <a:rPr lang="en-US" sz="2000" b="1" baseline="0" dirty="0"/>
              <a:t> of c</a:t>
            </a:r>
            <a:r>
              <a:rPr lang="en-US" sz="2000" b="1" dirty="0"/>
              <a:t>ommodity price indexes and China's total imports</a:t>
            </a:r>
          </a:p>
        </c:rich>
      </c:tx>
      <c:layout>
        <c:manualLayout>
          <c:xMode val="edge"/>
          <c:yMode val="edge"/>
          <c:x val="0.12276543525365614"/>
          <c:y val="2.502606882168926E-2"/>
        </c:manualLayout>
      </c:layout>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1"/>
          <c:order val="1"/>
          <c:tx>
            <c:strRef>
              <c:f>'Figure 11 '!$C$1</c:f>
              <c:strCache>
                <c:ptCount val="1"/>
                <c:pt idx="0">
                  <c:v>China imports (RS)</c:v>
                </c:pt>
              </c:strCache>
            </c:strRef>
          </c:tx>
          <c:spPr>
            <a:solidFill>
              <a:srgbClr val="FED2ED"/>
            </a:solidFill>
            <a:ln>
              <a:noFill/>
            </a:ln>
            <a:effectLst/>
          </c:spPr>
          <c:invertIfNegative val="0"/>
          <c:cat>
            <c:strRef>
              <c:f>'Figure 11 '!$A$2:$A$230</c:f>
              <c:strCache>
                <c:ptCount val="227"/>
                <c:pt idx="0">
                  <c:v>2000M02</c:v>
                </c:pt>
                <c:pt idx="1">
                  <c:v>2000M03</c:v>
                </c:pt>
                <c:pt idx="2">
                  <c:v>2000M04</c:v>
                </c:pt>
                <c:pt idx="3">
                  <c:v>2000M05</c:v>
                </c:pt>
                <c:pt idx="4">
                  <c:v>2000M06</c:v>
                </c:pt>
                <c:pt idx="5">
                  <c:v>2000M07</c:v>
                </c:pt>
                <c:pt idx="6">
                  <c:v>2000M08</c:v>
                </c:pt>
                <c:pt idx="7">
                  <c:v>2000M09</c:v>
                </c:pt>
                <c:pt idx="8">
                  <c:v>2000M10</c:v>
                </c:pt>
                <c:pt idx="9">
                  <c:v>2000M11</c:v>
                </c:pt>
                <c:pt idx="10">
                  <c:v>2000M12</c:v>
                </c:pt>
                <c:pt idx="11">
                  <c:v>2001M01</c:v>
                </c:pt>
                <c:pt idx="12">
                  <c:v>2001M02</c:v>
                </c:pt>
                <c:pt idx="13">
                  <c:v>2001M03</c:v>
                </c:pt>
                <c:pt idx="14">
                  <c:v>2001M04</c:v>
                </c:pt>
                <c:pt idx="15">
                  <c:v>2001M05</c:v>
                </c:pt>
                <c:pt idx="16">
                  <c:v>2001M06</c:v>
                </c:pt>
                <c:pt idx="17">
                  <c:v>2001M07</c:v>
                </c:pt>
                <c:pt idx="18">
                  <c:v>2001M08</c:v>
                </c:pt>
                <c:pt idx="19">
                  <c:v>2001M09</c:v>
                </c:pt>
                <c:pt idx="20">
                  <c:v>2001M10</c:v>
                </c:pt>
                <c:pt idx="21">
                  <c:v>2001M11</c:v>
                </c:pt>
                <c:pt idx="22">
                  <c:v>2001M12</c:v>
                </c:pt>
                <c:pt idx="23">
                  <c:v>2002M01</c:v>
                </c:pt>
                <c:pt idx="24">
                  <c:v>2002M02</c:v>
                </c:pt>
                <c:pt idx="25">
                  <c:v>2002M03</c:v>
                </c:pt>
                <c:pt idx="26">
                  <c:v>2002M04</c:v>
                </c:pt>
                <c:pt idx="27">
                  <c:v>2002M05</c:v>
                </c:pt>
                <c:pt idx="28">
                  <c:v>2002M06</c:v>
                </c:pt>
                <c:pt idx="29">
                  <c:v>2002M07</c:v>
                </c:pt>
                <c:pt idx="30">
                  <c:v>2002M08</c:v>
                </c:pt>
                <c:pt idx="31">
                  <c:v>2002M09</c:v>
                </c:pt>
                <c:pt idx="32">
                  <c:v>2002M10</c:v>
                </c:pt>
                <c:pt idx="33">
                  <c:v>2002M11</c:v>
                </c:pt>
                <c:pt idx="34">
                  <c:v>2002M12</c:v>
                </c:pt>
                <c:pt idx="35">
                  <c:v>2003M01</c:v>
                </c:pt>
                <c:pt idx="36">
                  <c:v>2003M02</c:v>
                </c:pt>
                <c:pt idx="37">
                  <c:v>2003M03</c:v>
                </c:pt>
                <c:pt idx="38">
                  <c:v>2003M04</c:v>
                </c:pt>
                <c:pt idx="39">
                  <c:v>2003M05</c:v>
                </c:pt>
                <c:pt idx="40">
                  <c:v>2003M06</c:v>
                </c:pt>
                <c:pt idx="41">
                  <c:v>2003M07</c:v>
                </c:pt>
                <c:pt idx="42">
                  <c:v>2003M08</c:v>
                </c:pt>
                <c:pt idx="43">
                  <c:v>2003M09</c:v>
                </c:pt>
                <c:pt idx="44">
                  <c:v>2003M10</c:v>
                </c:pt>
                <c:pt idx="45">
                  <c:v>2003M11</c:v>
                </c:pt>
                <c:pt idx="46">
                  <c:v>2003M12</c:v>
                </c:pt>
                <c:pt idx="47">
                  <c:v>2004M01</c:v>
                </c:pt>
                <c:pt idx="48">
                  <c:v>2004M02</c:v>
                </c:pt>
                <c:pt idx="49">
                  <c:v>2004M03</c:v>
                </c:pt>
                <c:pt idx="50">
                  <c:v>2004M04</c:v>
                </c:pt>
                <c:pt idx="51">
                  <c:v>2004M05</c:v>
                </c:pt>
                <c:pt idx="52">
                  <c:v>2004M06</c:v>
                </c:pt>
                <c:pt idx="53">
                  <c:v>2004M07</c:v>
                </c:pt>
                <c:pt idx="54">
                  <c:v>2004M08</c:v>
                </c:pt>
                <c:pt idx="55">
                  <c:v>2004M09</c:v>
                </c:pt>
                <c:pt idx="56">
                  <c:v>2004M10</c:v>
                </c:pt>
                <c:pt idx="57">
                  <c:v>2004M11</c:v>
                </c:pt>
                <c:pt idx="58">
                  <c:v>2004M12</c:v>
                </c:pt>
                <c:pt idx="59">
                  <c:v>2005M01</c:v>
                </c:pt>
                <c:pt idx="60">
                  <c:v>2005M02</c:v>
                </c:pt>
                <c:pt idx="61">
                  <c:v>2005M03</c:v>
                </c:pt>
                <c:pt idx="62">
                  <c:v>2005M04</c:v>
                </c:pt>
                <c:pt idx="63">
                  <c:v>2005M05</c:v>
                </c:pt>
                <c:pt idx="64">
                  <c:v>2005M06</c:v>
                </c:pt>
                <c:pt idx="65">
                  <c:v>2005M07</c:v>
                </c:pt>
                <c:pt idx="66">
                  <c:v>2005M08</c:v>
                </c:pt>
                <c:pt idx="67">
                  <c:v>2005M09</c:v>
                </c:pt>
                <c:pt idx="68">
                  <c:v>2005M10</c:v>
                </c:pt>
                <c:pt idx="69">
                  <c:v>2005M11</c:v>
                </c:pt>
                <c:pt idx="70">
                  <c:v>2005M12</c:v>
                </c:pt>
                <c:pt idx="71">
                  <c:v>2006M01</c:v>
                </c:pt>
                <c:pt idx="72">
                  <c:v>2006M02</c:v>
                </c:pt>
                <c:pt idx="73">
                  <c:v>2006M03</c:v>
                </c:pt>
                <c:pt idx="74">
                  <c:v>2006M04</c:v>
                </c:pt>
                <c:pt idx="75">
                  <c:v>2006M05</c:v>
                </c:pt>
                <c:pt idx="76">
                  <c:v>2006M06</c:v>
                </c:pt>
                <c:pt idx="77">
                  <c:v>2006M07</c:v>
                </c:pt>
                <c:pt idx="78">
                  <c:v>2006M08</c:v>
                </c:pt>
                <c:pt idx="79">
                  <c:v>2006M09</c:v>
                </c:pt>
                <c:pt idx="80">
                  <c:v>2006M10</c:v>
                </c:pt>
                <c:pt idx="81">
                  <c:v>2006M11</c:v>
                </c:pt>
                <c:pt idx="82">
                  <c:v>2006M12</c:v>
                </c:pt>
                <c:pt idx="83">
                  <c:v>2007M01</c:v>
                </c:pt>
                <c:pt idx="84">
                  <c:v>2007M02</c:v>
                </c:pt>
                <c:pt idx="85">
                  <c:v>2007M03</c:v>
                </c:pt>
                <c:pt idx="86">
                  <c:v>2007M04</c:v>
                </c:pt>
                <c:pt idx="87">
                  <c:v>2007M05</c:v>
                </c:pt>
                <c:pt idx="88">
                  <c:v>2007M06</c:v>
                </c:pt>
                <c:pt idx="89">
                  <c:v>2007M07</c:v>
                </c:pt>
                <c:pt idx="90">
                  <c:v>2007M08</c:v>
                </c:pt>
                <c:pt idx="91">
                  <c:v>2007M09</c:v>
                </c:pt>
                <c:pt idx="92">
                  <c:v>2007M10</c:v>
                </c:pt>
                <c:pt idx="93">
                  <c:v>2007M11</c:v>
                </c:pt>
                <c:pt idx="94">
                  <c:v>2007M12</c:v>
                </c:pt>
                <c:pt idx="95">
                  <c:v>2008M01</c:v>
                </c:pt>
                <c:pt idx="96">
                  <c:v>2008M02</c:v>
                </c:pt>
                <c:pt idx="97">
                  <c:v>2008M03</c:v>
                </c:pt>
                <c:pt idx="98">
                  <c:v>2008M04</c:v>
                </c:pt>
                <c:pt idx="99">
                  <c:v>2008M05</c:v>
                </c:pt>
                <c:pt idx="100">
                  <c:v>2008M06</c:v>
                </c:pt>
                <c:pt idx="101">
                  <c:v>2008M07</c:v>
                </c:pt>
                <c:pt idx="102">
                  <c:v>2008M08</c:v>
                </c:pt>
                <c:pt idx="103">
                  <c:v>2008M09</c:v>
                </c:pt>
                <c:pt idx="104">
                  <c:v>2008M10</c:v>
                </c:pt>
                <c:pt idx="105">
                  <c:v>2008M11</c:v>
                </c:pt>
                <c:pt idx="106">
                  <c:v>2008M12</c:v>
                </c:pt>
                <c:pt idx="107">
                  <c:v>2009M01</c:v>
                </c:pt>
                <c:pt idx="108">
                  <c:v>2009M02</c:v>
                </c:pt>
                <c:pt idx="109">
                  <c:v>2009M03</c:v>
                </c:pt>
                <c:pt idx="110">
                  <c:v>2009M04</c:v>
                </c:pt>
                <c:pt idx="111">
                  <c:v>2009M05</c:v>
                </c:pt>
                <c:pt idx="112">
                  <c:v>2009M06</c:v>
                </c:pt>
                <c:pt idx="113">
                  <c:v>2009M07</c:v>
                </c:pt>
                <c:pt idx="114">
                  <c:v>2009M08</c:v>
                </c:pt>
                <c:pt idx="115">
                  <c:v>2009M09</c:v>
                </c:pt>
                <c:pt idx="116">
                  <c:v>2009M10</c:v>
                </c:pt>
                <c:pt idx="117">
                  <c:v>2009M11</c:v>
                </c:pt>
                <c:pt idx="118">
                  <c:v>2009M12</c:v>
                </c:pt>
                <c:pt idx="119">
                  <c:v>2010M01</c:v>
                </c:pt>
                <c:pt idx="120">
                  <c:v>2010M02</c:v>
                </c:pt>
                <c:pt idx="121">
                  <c:v>2010M03</c:v>
                </c:pt>
                <c:pt idx="122">
                  <c:v>2010M04</c:v>
                </c:pt>
                <c:pt idx="123">
                  <c:v>2010M05</c:v>
                </c:pt>
                <c:pt idx="124">
                  <c:v>2010M06</c:v>
                </c:pt>
                <c:pt idx="125">
                  <c:v>2010M07</c:v>
                </c:pt>
                <c:pt idx="126">
                  <c:v>2010M08</c:v>
                </c:pt>
                <c:pt idx="127">
                  <c:v>2010M09</c:v>
                </c:pt>
                <c:pt idx="128">
                  <c:v>2010M10</c:v>
                </c:pt>
                <c:pt idx="129">
                  <c:v>2010M11</c:v>
                </c:pt>
                <c:pt idx="130">
                  <c:v>2010M12</c:v>
                </c:pt>
                <c:pt idx="131">
                  <c:v>2011M01</c:v>
                </c:pt>
                <c:pt idx="132">
                  <c:v>2011M02</c:v>
                </c:pt>
                <c:pt idx="133">
                  <c:v>2011M03</c:v>
                </c:pt>
                <c:pt idx="134">
                  <c:v>2011M04</c:v>
                </c:pt>
                <c:pt idx="135">
                  <c:v>2011M05</c:v>
                </c:pt>
                <c:pt idx="136">
                  <c:v>2011M06</c:v>
                </c:pt>
                <c:pt idx="137">
                  <c:v>2011M07</c:v>
                </c:pt>
                <c:pt idx="138">
                  <c:v>2011M08</c:v>
                </c:pt>
                <c:pt idx="139">
                  <c:v>2011M09</c:v>
                </c:pt>
                <c:pt idx="140">
                  <c:v>2011M10</c:v>
                </c:pt>
                <c:pt idx="141">
                  <c:v>2011M11</c:v>
                </c:pt>
                <c:pt idx="142">
                  <c:v>2011M12</c:v>
                </c:pt>
                <c:pt idx="143">
                  <c:v>2012M01</c:v>
                </c:pt>
                <c:pt idx="144">
                  <c:v>2012M02</c:v>
                </c:pt>
                <c:pt idx="145">
                  <c:v>2012M03</c:v>
                </c:pt>
                <c:pt idx="146">
                  <c:v>2012M04</c:v>
                </c:pt>
                <c:pt idx="147">
                  <c:v>2012M05</c:v>
                </c:pt>
                <c:pt idx="148">
                  <c:v>2012M06</c:v>
                </c:pt>
                <c:pt idx="149">
                  <c:v>2012M07</c:v>
                </c:pt>
                <c:pt idx="150">
                  <c:v>2012M08</c:v>
                </c:pt>
                <c:pt idx="151">
                  <c:v>2012M09</c:v>
                </c:pt>
                <c:pt idx="152">
                  <c:v>2012M10</c:v>
                </c:pt>
                <c:pt idx="153">
                  <c:v>2012M11</c:v>
                </c:pt>
                <c:pt idx="154">
                  <c:v>2012M12</c:v>
                </c:pt>
                <c:pt idx="155">
                  <c:v>2013M01</c:v>
                </c:pt>
                <c:pt idx="156">
                  <c:v>2013M02</c:v>
                </c:pt>
                <c:pt idx="157">
                  <c:v>2013M03</c:v>
                </c:pt>
                <c:pt idx="158">
                  <c:v>2013M04</c:v>
                </c:pt>
                <c:pt idx="159">
                  <c:v>2013M05</c:v>
                </c:pt>
                <c:pt idx="160">
                  <c:v>2013M06</c:v>
                </c:pt>
                <c:pt idx="161">
                  <c:v>2013M07</c:v>
                </c:pt>
                <c:pt idx="162">
                  <c:v>2013M08</c:v>
                </c:pt>
                <c:pt idx="163">
                  <c:v>2013M09</c:v>
                </c:pt>
                <c:pt idx="164">
                  <c:v>2013M10</c:v>
                </c:pt>
                <c:pt idx="165">
                  <c:v>2013M11</c:v>
                </c:pt>
                <c:pt idx="166">
                  <c:v>2013M12</c:v>
                </c:pt>
                <c:pt idx="167">
                  <c:v>2014M01</c:v>
                </c:pt>
                <c:pt idx="168">
                  <c:v>2014M02</c:v>
                </c:pt>
                <c:pt idx="169">
                  <c:v>2014M03</c:v>
                </c:pt>
                <c:pt idx="170">
                  <c:v>2014M04</c:v>
                </c:pt>
                <c:pt idx="171">
                  <c:v>2014M05</c:v>
                </c:pt>
                <c:pt idx="172">
                  <c:v>2014M06</c:v>
                </c:pt>
                <c:pt idx="173">
                  <c:v>2014M07</c:v>
                </c:pt>
                <c:pt idx="174">
                  <c:v>2014M08</c:v>
                </c:pt>
                <c:pt idx="175">
                  <c:v>2014M09</c:v>
                </c:pt>
                <c:pt idx="176">
                  <c:v>2014M10</c:v>
                </c:pt>
                <c:pt idx="177">
                  <c:v>2014M11</c:v>
                </c:pt>
                <c:pt idx="178">
                  <c:v>2014M12</c:v>
                </c:pt>
                <c:pt idx="179">
                  <c:v>2015M01</c:v>
                </c:pt>
                <c:pt idx="180">
                  <c:v>2015M02</c:v>
                </c:pt>
                <c:pt idx="181">
                  <c:v>2015M03</c:v>
                </c:pt>
                <c:pt idx="182">
                  <c:v>2015M04</c:v>
                </c:pt>
                <c:pt idx="183">
                  <c:v>2015M05</c:v>
                </c:pt>
                <c:pt idx="184">
                  <c:v>2015M06</c:v>
                </c:pt>
                <c:pt idx="185">
                  <c:v>2015M07</c:v>
                </c:pt>
                <c:pt idx="186">
                  <c:v>2015M08</c:v>
                </c:pt>
                <c:pt idx="187">
                  <c:v>2015M09</c:v>
                </c:pt>
                <c:pt idx="188">
                  <c:v>2015M10</c:v>
                </c:pt>
                <c:pt idx="189">
                  <c:v>2015M11</c:v>
                </c:pt>
                <c:pt idx="190">
                  <c:v>2015M12</c:v>
                </c:pt>
                <c:pt idx="191">
                  <c:v>2016M01</c:v>
                </c:pt>
                <c:pt idx="192">
                  <c:v>2016M02</c:v>
                </c:pt>
                <c:pt idx="193">
                  <c:v>2016M03</c:v>
                </c:pt>
                <c:pt idx="194">
                  <c:v>2016M04</c:v>
                </c:pt>
                <c:pt idx="195">
                  <c:v>2016M05</c:v>
                </c:pt>
                <c:pt idx="196">
                  <c:v>2016M06</c:v>
                </c:pt>
                <c:pt idx="197">
                  <c:v>2016M07</c:v>
                </c:pt>
                <c:pt idx="198">
                  <c:v>2016M08</c:v>
                </c:pt>
                <c:pt idx="199">
                  <c:v>2016M09</c:v>
                </c:pt>
                <c:pt idx="200">
                  <c:v>2016M10</c:v>
                </c:pt>
                <c:pt idx="201">
                  <c:v>2016M11</c:v>
                </c:pt>
                <c:pt idx="202">
                  <c:v>2016M12</c:v>
                </c:pt>
                <c:pt idx="203">
                  <c:v>2017M01</c:v>
                </c:pt>
                <c:pt idx="204">
                  <c:v>2017M02</c:v>
                </c:pt>
                <c:pt idx="205">
                  <c:v>2017M03</c:v>
                </c:pt>
                <c:pt idx="206">
                  <c:v>2017M04</c:v>
                </c:pt>
                <c:pt idx="207">
                  <c:v>2017M05</c:v>
                </c:pt>
                <c:pt idx="208">
                  <c:v>2017M06</c:v>
                </c:pt>
                <c:pt idx="209">
                  <c:v>2017M07</c:v>
                </c:pt>
                <c:pt idx="210">
                  <c:v>2017M08</c:v>
                </c:pt>
                <c:pt idx="211">
                  <c:v>2017M09</c:v>
                </c:pt>
                <c:pt idx="212">
                  <c:v>2017M10</c:v>
                </c:pt>
                <c:pt idx="213">
                  <c:v>2017M11</c:v>
                </c:pt>
                <c:pt idx="214">
                  <c:v>2017M12</c:v>
                </c:pt>
                <c:pt idx="215">
                  <c:v>2018M01</c:v>
                </c:pt>
                <c:pt idx="216">
                  <c:v>2018M02</c:v>
                </c:pt>
                <c:pt idx="217">
                  <c:v>2018M03</c:v>
                </c:pt>
                <c:pt idx="218">
                  <c:v>2018M04</c:v>
                </c:pt>
                <c:pt idx="219">
                  <c:v>2018M05</c:v>
                </c:pt>
                <c:pt idx="220">
                  <c:v>2018M06</c:v>
                </c:pt>
                <c:pt idx="221">
                  <c:v>2018M07</c:v>
                </c:pt>
                <c:pt idx="222">
                  <c:v>2018M08</c:v>
                </c:pt>
                <c:pt idx="223">
                  <c:v>2018M09</c:v>
                </c:pt>
                <c:pt idx="224">
                  <c:v>2018M10</c:v>
                </c:pt>
                <c:pt idx="225">
                  <c:v>2018M11</c:v>
                </c:pt>
                <c:pt idx="226">
                  <c:v>2018M12</c:v>
                </c:pt>
              </c:strCache>
            </c:strRef>
          </c:cat>
          <c:val>
            <c:numRef>
              <c:f>'Figure 11 '!$C$2:$C$230</c:f>
              <c:numCache>
                <c:formatCode>General</c:formatCode>
                <c:ptCount val="229"/>
                <c:pt idx="0">
                  <c:v>2.9111120000000001</c:v>
                </c:pt>
                <c:pt idx="1">
                  <c:v>2.9109780000000001</c:v>
                </c:pt>
                <c:pt idx="2">
                  <c:v>2.9091019999999999</c:v>
                </c:pt>
                <c:pt idx="3">
                  <c:v>2.9067150000000002</c:v>
                </c:pt>
                <c:pt idx="4">
                  <c:v>2.905227</c:v>
                </c:pt>
                <c:pt idx="5">
                  <c:v>2.9048820000000002</c:v>
                </c:pt>
                <c:pt idx="6">
                  <c:v>2.9080370000000002</c:v>
                </c:pt>
                <c:pt idx="7">
                  <c:v>2.9162840000000001</c:v>
                </c:pt>
                <c:pt idx="8">
                  <c:v>2.931915</c:v>
                </c:pt>
                <c:pt idx="9">
                  <c:v>2.956966</c:v>
                </c:pt>
                <c:pt idx="10">
                  <c:v>2.9920429999999998</c:v>
                </c:pt>
                <c:pt idx="11">
                  <c:v>3.039418</c:v>
                </c:pt>
                <c:pt idx="12">
                  <c:v>3.1010010000000001</c:v>
                </c:pt>
                <c:pt idx="13">
                  <c:v>3.1744110000000001</c:v>
                </c:pt>
                <c:pt idx="14">
                  <c:v>3.2589160000000001</c:v>
                </c:pt>
                <c:pt idx="15">
                  <c:v>3.3553320000000002</c:v>
                </c:pt>
                <c:pt idx="16">
                  <c:v>3.4650020000000001</c:v>
                </c:pt>
                <c:pt idx="17">
                  <c:v>3.5869200000000001</c:v>
                </c:pt>
                <c:pt idx="18">
                  <c:v>3.721533</c:v>
                </c:pt>
                <c:pt idx="19">
                  <c:v>3.8688370000000001</c:v>
                </c:pt>
                <c:pt idx="20">
                  <c:v>4.0294040000000004</c:v>
                </c:pt>
                <c:pt idx="21">
                  <c:v>4.203322</c:v>
                </c:pt>
                <c:pt idx="22">
                  <c:v>4.3883520000000003</c:v>
                </c:pt>
                <c:pt idx="23">
                  <c:v>4.5833120000000003</c:v>
                </c:pt>
                <c:pt idx="24">
                  <c:v>4.7877890000000001</c:v>
                </c:pt>
                <c:pt idx="25">
                  <c:v>4.9986750000000004</c:v>
                </c:pt>
                <c:pt idx="26">
                  <c:v>5.2104119999999998</c:v>
                </c:pt>
                <c:pt idx="27">
                  <c:v>5.4216540000000002</c:v>
                </c:pt>
                <c:pt idx="28">
                  <c:v>5.632962</c:v>
                </c:pt>
                <c:pt idx="29">
                  <c:v>5.8422190000000001</c:v>
                </c:pt>
                <c:pt idx="30">
                  <c:v>6.0473710000000001</c:v>
                </c:pt>
                <c:pt idx="31">
                  <c:v>6.2486649999999999</c:v>
                </c:pt>
                <c:pt idx="32">
                  <c:v>6.446078</c:v>
                </c:pt>
                <c:pt idx="33">
                  <c:v>6.6409510000000003</c:v>
                </c:pt>
                <c:pt idx="34">
                  <c:v>6.8309839999999999</c:v>
                </c:pt>
                <c:pt idx="35">
                  <c:v>7.0158740000000002</c:v>
                </c:pt>
                <c:pt idx="36">
                  <c:v>7.1948429999999997</c:v>
                </c:pt>
                <c:pt idx="37">
                  <c:v>7.3682100000000004</c:v>
                </c:pt>
                <c:pt idx="38">
                  <c:v>7.5307680000000001</c:v>
                </c:pt>
                <c:pt idx="39">
                  <c:v>7.6828900000000004</c:v>
                </c:pt>
                <c:pt idx="40">
                  <c:v>7.82585</c:v>
                </c:pt>
                <c:pt idx="41">
                  <c:v>7.9583079999999997</c:v>
                </c:pt>
                <c:pt idx="42">
                  <c:v>8.0788879999999992</c:v>
                </c:pt>
                <c:pt idx="43">
                  <c:v>8.1885630000000003</c:v>
                </c:pt>
                <c:pt idx="44">
                  <c:v>8.2864310000000003</c:v>
                </c:pt>
                <c:pt idx="45">
                  <c:v>8.375902</c:v>
                </c:pt>
                <c:pt idx="46">
                  <c:v>8.4553279999999997</c:v>
                </c:pt>
                <c:pt idx="47">
                  <c:v>8.5236579999999993</c:v>
                </c:pt>
                <c:pt idx="48">
                  <c:v>8.5830339999999996</c:v>
                </c:pt>
                <c:pt idx="49">
                  <c:v>8.6304040000000004</c:v>
                </c:pt>
                <c:pt idx="50">
                  <c:v>8.6665050000000008</c:v>
                </c:pt>
                <c:pt idx="51">
                  <c:v>8.6945680000000003</c:v>
                </c:pt>
                <c:pt idx="52">
                  <c:v>8.719341</c:v>
                </c:pt>
                <c:pt idx="53">
                  <c:v>8.7404229999999998</c:v>
                </c:pt>
                <c:pt idx="54">
                  <c:v>8.7609069999999996</c:v>
                </c:pt>
                <c:pt idx="55">
                  <c:v>8.7833439999999996</c:v>
                </c:pt>
                <c:pt idx="56">
                  <c:v>8.8081770000000006</c:v>
                </c:pt>
                <c:pt idx="57">
                  <c:v>8.8379460000000005</c:v>
                </c:pt>
                <c:pt idx="58">
                  <c:v>8.8709129999999998</c:v>
                </c:pt>
                <c:pt idx="59">
                  <c:v>8.9085669999999997</c:v>
                </c:pt>
                <c:pt idx="60">
                  <c:v>8.9529689999999995</c:v>
                </c:pt>
                <c:pt idx="61">
                  <c:v>8.9997120000000006</c:v>
                </c:pt>
                <c:pt idx="62">
                  <c:v>9.0407419999999998</c:v>
                </c:pt>
                <c:pt idx="63">
                  <c:v>9.0780110000000001</c:v>
                </c:pt>
                <c:pt idx="64">
                  <c:v>9.1145429999999994</c:v>
                </c:pt>
                <c:pt idx="65">
                  <c:v>9.146998</c:v>
                </c:pt>
                <c:pt idx="66">
                  <c:v>9.1761309999999998</c:v>
                </c:pt>
                <c:pt idx="67">
                  <c:v>9.2011520000000004</c:v>
                </c:pt>
                <c:pt idx="68">
                  <c:v>9.2226339999999993</c:v>
                </c:pt>
                <c:pt idx="69">
                  <c:v>9.2438369999999992</c:v>
                </c:pt>
                <c:pt idx="70">
                  <c:v>9.2628529999999998</c:v>
                </c:pt>
                <c:pt idx="71">
                  <c:v>9.2810290000000002</c:v>
                </c:pt>
                <c:pt idx="72">
                  <c:v>9.3009550000000001</c:v>
                </c:pt>
                <c:pt idx="73">
                  <c:v>9.3184109999999993</c:v>
                </c:pt>
                <c:pt idx="74">
                  <c:v>9.3258810000000008</c:v>
                </c:pt>
                <c:pt idx="75">
                  <c:v>9.3257390000000004</c:v>
                </c:pt>
                <c:pt idx="76">
                  <c:v>9.3194569999999999</c:v>
                </c:pt>
                <c:pt idx="77">
                  <c:v>9.3034289999999995</c:v>
                </c:pt>
                <c:pt idx="78">
                  <c:v>9.2780539999999991</c:v>
                </c:pt>
                <c:pt idx="79">
                  <c:v>9.2423219999999997</c:v>
                </c:pt>
                <c:pt idx="80">
                  <c:v>9.1989260000000002</c:v>
                </c:pt>
                <c:pt idx="81">
                  <c:v>9.1529530000000001</c:v>
                </c:pt>
                <c:pt idx="82">
                  <c:v>9.1004850000000008</c:v>
                </c:pt>
                <c:pt idx="83">
                  <c:v>9.0429639999999996</c:v>
                </c:pt>
                <c:pt idx="84">
                  <c:v>8.9813150000000004</c:v>
                </c:pt>
                <c:pt idx="85">
                  <c:v>8.9141899999999996</c:v>
                </c:pt>
                <c:pt idx="86">
                  <c:v>8.8310289999999991</c:v>
                </c:pt>
                <c:pt idx="87">
                  <c:v>8.7333800000000004</c:v>
                </c:pt>
                <c:pt idx="88">
                  <c:v>8.6250070000000001</c:v>
                </c:pt>
                <c:pt idx="89">
                  <c:v>8.5027369999999998</c:v>
                </c:pt>
                <c:pt idx="90">
                  <c:v>8.3661490000000001</c:v>
                </c:pt>
                <c:pt idx="91">
                  <c:v>8.2190069999999995</c:v>
                </c:pt>
                <c:pt idx="92">
                  <c:v>8.0664940000000005</c:v>
                </c:pt>
                <c:pt idx="93">
                  <c:v>7.9146349999999996</c:v>
                </c:pt>
                <c:pt idx="94">
                  <c:v>7.7635389999999997</c:v>
                </c:pt>
                <c:pt idx="95">
                  <c:v>7.6201650000000001</c:v>
                </c:pt>
                <c:pt idx="96">
                  <c:v>7.4912939999999999</c:v>
                </c:pt>
                <c:pt idx="97">
                  <c:v>7.3821750000000002</c:v>
                </c:pt>
                <c:pt idx="98">
                  <c:v>7.2898059999999996</c:v>
                </c:pt>
                <c:pt idx="99">
                  <c:v>7.2222819999999999</c:v>
                </c:pt>
                <c:pt idx="100">
                  <c:v>7.1917249999999999</c:v>
                </c:pt>
                <c:pt idx="101">
                  <c:v>7.2086370000000004</c:v>
                </c:pt>
                <c:pt idx="102">
                  <c:v>7.2827859999999998</c:v>
                </c:pt>
                <c:pt idx="103">
                  <c:v>7.431057</c:v>
                </c:pt>
                <c:pt idx="104">
                  <c:v>7.6660690000000002</c:v>
                </c:pt>
                <c:pt idx="105">
                  <c:v>8.0004740000000005</c:v>
                </c:pt>
                <c:pt idx="106">
                  <c:v>8.4366409999999998</c:v>
                </c:pt>
                <c:pt idx="107">
                  <c:v>8.9638209999999994</c:v>
                </c:pt>
                <c:pt idx="108">
                  <c:v>9.5688630000000003</c:v>
                </c:pt>
                <c:pt idx="109">
                  <c:v>10.22364</c:v>
                </c:pt>
                <c:pt idx="110">
                  <c:v>10.905390000000001</c:v>
                </c:pt>
                <c:pt idx="111">
                  <c:v>11.59883</c:v>
                </c:pt>
                <c:pt idx="112">
                  <c:v>12.292870000000001</c:v>
                </c:pt>
                <c:pt idx="113">
                  <c:v>12.973319999999999</c:v>
                </c:pt>
                <c:pt idx="114">
                  <c:v>13.63336</c:v>
                </c:pt>
                <c:pt idx="115">
                  <c:v>14.270569999999999</c:v>
                </c:pt>
                <c:pt idx="116">
                  <c:v>14.87678</c:v>
                </c:pt>
                <c:pt idx="117">
                  <c:v>15.45323</c:v>
                </c:pt>
                <c:pt idx="118">
                  <c:v>15.98875</c:v>
                </c:pt>
                <c:pt idx="119">
                  <c:v>16.476579999999998</c:v>
                </c:pt>
                <c:pt idx="120">
                  <c:v>16.92108</c:v>
                </c:pt>
                <c:pt idx="121">
                  <c:v>17.313790000000001</c:v>
                </c:pt>
                <c:pt idx="122">
                  <c:v>17.639250000000001</c:v>
                </c:pt>
                <c:pt idx="123">
                  <c:v>17.90325</c:v>
                </c:pt>
                <c:pt idx="124">
                  <c:v>18.109649999999998</c:v>
                </c:pt>
                <c:pt idx="125">
                  <c:v>18.256730000000001</c:v>
                </c:pt>
                <c:pt idx="126">
                  <c:v>18.344950000000001</c:v>
                </c:pt>
                <c:pt idx="127">
                  <c:v>18.37332</c:v>
                </c:pt>
                <c:pt idx="128">
                  <c:v>18.341360000000002</c:v>
                </c:pt>
                <c:pt idx="129">
                  <c:v>18.253520000000002</c:v>
                </c:pt>
                <c:pt idx="130">
                  <c:v>18.099550000000001</c:v>
                </c:pt>
                <c:pt idx="131">
                  <c:v>17.883179999999999</c:v>
                </c:pt>
                <c:pt idx="132">
                  <c:v>17.614149999999999</c:v>
                </c:pt>
                <c:pt idx="133">
                  <c:v>17.303329999999999</c:v>
                </c:pt>
                <c:pt idx="134">
                  <c:v>16.932359999999999</c:v>
                </c:pt>
                <c:pt idx="135">
                  <c:v>16.51484</c:v>
                </c:pt>
                <c:pt idx="136">
                  <c:v>16.057659999999998</c:v>
                </c:pt>
                <c:pt idx="137">
                  <c:v>15.566409999999999</c:v>
                </c:pt>
                <c:pt idx="138">
                  <c:v>15.042490000000001</c:v>
                </c:pt>
                <c:pt idx="139">
                  <c:v>14.4899</c:v>
                </c:pt>
                <c:pt idx="140">
                  <c:v>13.918799999999999</c:v>
                </c:pt>
                <c:pt idx="141">
                  <c:v>13.338089999999999</c:v>
                </c:pt>
                <c:pt idx="142">
                  <c:v>12.74541</c:v>
                </c:pt>
                <c:pt idx="143">
                  <c:v>12.15104</c:v>
                </c:pt>
                <c:pt idx="144">
                  <c:v>11.563280000000001</c:v>
                </c:pt>
                <c:pt idx="145">
                  <c:v>10.96509</c:v>
                </c:pt>
                <c:pt idx="146">
                  <c:v>10.354950000000001</c:v>
                </c:pt>
                <c:pt idx="147">
                  <c:v>9.7403239999999993</c:v>
                </c:pt>
                <c:pt idx="148">
                  <c:v>9.1169440000000002</c:v>
                </c:pt>
                <c:pt idx="149">
                  <c:v>8.4925700000000006</c:v>
                </c:pt>
                <c:pt idx="150">
                  <c:v>7.8641430000000003</c:v>
                </c:pt>
                <c:pt idx="151">
                  <c:v>7.2303980000000001</c:v>
                </c:pt>
                <c:pt idx="152">
                  <c:v>6.5894079999999997</c:v>
                </c:pt>
                <c:pt idx="153">
                  <c:v>5.9437449999999998</c:v>
                </c:pt>
                <c:pt idx="154">
                  <c:v>5.2849649999999997</c:v>
                </c:pt>
                <c:pt idx="155">
                  <c:v>4.6155299999999997</c:v>
                </c:pt>
                <c:pt idx="156">
                  <c:v>3.9429959999999999</c:v>
                </c:pt>
                <c:pt idx="157">
                  <c:v>3.268078</c:v>
                </c:pt>
                <c:pt idx="158">
                  <c:v>2.5675509999999999</c:v>
                </c:pt>
                <c:pt idx="159">
                  <c:v>1.8588450000000001</c:v>
                </c:pt>
                <c:pt idx="160">
                  <c:v>1.149413</c:v>
                </c:pt>
                <c:pt idx="161">
                  <c:v>0.44202200000000003</c:v>
                </c:pt>
                <c:pt idx="162">
                  <c:v>-0.27115899999999998</c:v>
                </c:pt>
                <c:pt idx="163">
                  <c:v>-0.98342300000000005</c:v>
                </c:pt>
                <c:pt idx="164">
                  <c:v>-1.6922680000000001</c:v>
                </c:pt>
                <c:pt idx="165">
                  <c:v>-2.389335</c:v>
                </c:pt>
                <c:pt idx="166">
                  <c:v>-3.0773459999999999</c:v>
                </c:pt>
                <c:pt idx="167">
                  <c:v>-3.749063</c:v>
                </c:pt>
                <c:pt idx="168">
                  <c:v>-4.3875219999999997</c:v>
                </c:pt>
                <c:pt idx="169">
                  <c:v>-4.9802470000000003</c:v>
                </c:pt>
                <c:pt idx="170">
                  <c:v>-5.540972</c:v>
                </c:pt>
                <c:pt idx="171">
                  <c:v>-6.0655000000000001</c:v>
                </c:pt>
                <c:pt idx="172">
                  <c:v>-6.5439129999999999</c:v>
                </c:pt>
                <c:pt idx="173">
                  <c:v>-6.9731909999999999</c:v>
                </c:pt>
                <c:pt idx="174">
                  <c:v>-7.352862</c:v>
                </c:pt>
                <c:pt idx="175">
                  <c:v>-7.6747740000000002</c:v>
                </c:pt>
                <c:pt idx="176">
                  <c:v>-7.9350940000000003</c:v>
                </c:pt>
                <c:pt idx="177">
                  <c:v>-8.1127280000000006</c:v>
                </c:pt>
                <c:pt idx="178">
                  <c:v>-8.2007949999999994</c:v>
                </c:pt>
                <c:pt idx="179">
                  <c:v>-8.1948179999999997</c:v>
                </c:pt>
                <c:pt idx="180">
                  <c:v>-8.0753679999999992</c:v>
                </c:pt>
                <c:pt idx="181">
                  <c:v>-7.8486079999999996</c:v>
                </c:pt>
                <c:pt idx="182">
                  <c:v>-7.5421230000000001</c:v>
                </c:pt>
                <c:pt idx="183">
                  <c:v>-7.1600950000000001</c:v>
                </c:pt>
                <c:pt idx="184">
                  <c:v>-6.7056899999999997</c:v>
                </c:pt>
                <c:pt idx="185">
                  <c:v>-6.1892199999999997</c:v>
                </c:pt>
                <c:pt idx="186">
                  <c:v>-5.6106379999999998</c:v>
                </c:pt>
                <c:pt idx="187">
                  <c:v>-4.9648580000000004</c:v>
                </c:pt>
                <c:pt idx="188">
                  <c:v>-4.2571310000000002</c:v>
                </c:pt>
                <c:pt idx="189">
                  <c:v>-3.4864000000000002</c:v>
                </c:pt>
                <c:pt idx="190">
                  <c:v>-2.6613570000000002</c:v>
                </c:pt>
                <c:pt idx="191">
                  <c:v>-1.782138</c:v>
                </c:pt>
                <c:pt idx="192">
                  <c:v>-0.83371600000000001</c:v>
                </c:pt>
                <c:pt idx="193">
                  <c:v>0.16406799999999999</c:v>
                </c:pt>
                <c:pt idx="194">
                  <c:v>1.177297</c:v>
                </c:pt>
                <c:pt idx="195">
                  <c:v>2.1980209999999998</c:v>
                </c:pt>
                <c:pt idx="196">
                  <c:v>3.215598</c:v>
                </c:pt>
                <c:pt idx="197">
                  <c:v>4.2219309999999997</c:v>
                </c:pt>
                <c:pt idx="198">
                  <c:v>5.2095260000000003</c:v>
                </c:pt>
                <c:pt idx="199">
                  <c:v>6.1706940000000001</c:v>
                </c:pt>
                <c:pt idx="200">
                  <c:v>7.1016389999999996</c:v>
                </c:pt>
                <c:pt idx="201">
                  <c:v>8.0008990000000004</c:v>
                </c:pt>
                <c:pt idx="202">
                  <c:v>8.8572019999999991</c:v>
                </c:pt>
                <c:pt idx="203">
                  <c:v>9.6727550000000004</c:v>
                </c:pt>
                <c:pt idx="204">
                  <c:v>10.462540000000001</c:v>
                </c:pt>
                <c:pt idx="205">
                  <c:v>11.215059999999999</c:v>
                </c:pt>
                <c:pt idx="206">
                  <c:v>11.91653</c:v>
                </c:pt>
                <c:pt idx="207">
                  <c:v>12.57151</c:v>
                </c:pt>
                <c:pt idx="208">
                  <c:v>13.17346</c:v>
                </c:pt>
                <c:pt idx="209">
                  <c:v>13.72073</c:v>
                </c:pt>
                <c:pt idx="210">
                  <c:v>14.21326</c:v>
                </c:pt>
                <c:pt idx="211">
                  <c:v>14.645210000000001</c:v>
                </c:pt>
                <c:pt idx="212">
                  <c:v>15.017060000000001</c:v>
                </c:pt>
                <c:pt idx="213">
                  <c:v>15.33677</c:v>
                </c:pt>
                <c:pt idx="214">
                  <c:v>15.59816</c:v>
                </c:pt>
                <c:pt idx="215">
                  <c:v>15.81231</c:v>
                </c:pt>
                <c:pt idx="216">
                  <c:v>15.98917</c:v>
                </c:pt>
                <c:pt idx="217">
                  <c:v>16.139710000000001</c:v>
                </c:pt>
                <c:pt idx="218">
                  <c:v>16.244409999999998</c:v>
                </c:pt>
                <c:pt idx="219">
                  <c:v>16.311299999999999</c:v>
                </c:pt>
                <c:pt idx="220">
                  <c:v>16.34207</c:v>
                </c:pt>
                <c:pt idx="221">
                  <c:v>16.348610000000001</c:v>
                </c:pt>
                <c:pt idx="222">
                  <c:v>16.332789999999999</c:v>
                </c:pt>
                <c:pt idx="223">
                  <c:v>16.303909999999998</c:v>
                </c:pt>
                <c:pt idx="224">
                  <c:v>16.271540000000002</c:v>
                </c:pt>
                <c:pt idx="225">
                  <c:v>16.247910000000001</c:v>
                </c:pt>
                <c:pt idx="226">
                  <c:v>16.235379999999999</c:v>
                </c:pt>
              </c:numCache>
            </c:numRef>
          </c:val>
          <c:extLst>
            <c:ext xmlns:c16="http://schemas.microsoft.com/office/drawing/2014/chart" uri="{C3380CC4-5D6E-409C-BE32-E72D297353CC}">
              <c16:uniqueId val="{00000000-81CB-4917-94F3-6A005FC53A23}"/>
            </c:ext>
          </c:extLst>
        </c:ser>
        <c:dLbls>
          <c:showLegendKey val="0"/>
          <c:showVal val="0"/>
          <c:showCatName val="0"/>
          <c:showSerName val="0"/>
          <c:showPercent val="0"/>
          <c:showBubbleSize val="0"/>
        </c:dLbls>
        <c:gapWidth val="150"/>
        <c:axId val="424606272"/>
        <c:axId val="424610536"/>
      </c:barChart>
      <c:lineChart>
        <c:grouping val="standard"/>
        <c:varyColors val="0"/>
        <c:ser>
          <c:idx val="0"/>
          <c:order val="0"/>
          <c:tx>
            <c:strRef>
              <c:f>'Figure 11 '!$B$1</c:f>
              <c:strCache>
                <c:ptCount val="1"/>
                <c:pt idx="0">
                  <c:v>Raw agricualtural material</c:v>
                </c:pt>
              </c:strCache>
            </c:strRef>
          </c:tx>
          <c:spPr>
            <a:ln w="57150" cap="rnd">
              <a:solidFill>
                <a:srgbClr val="00B050"/>
              </a:solidFill>
              <a:prstDash val="sysDash"/>
              <a:round/>
            </a:ln>
            <a:effectLst/>
          </c:spPr>
          <c:marker>
            <c:symbol val="none"/>
          </c:marker>
          <c:cat>
            <c:strRef>
              <c:f>'Figure 11 '!$A$2:$A$230</c:f>
              <c:strCache>
                <c:ptCount val="227"/>
                <c:pt idx="0">
                  <c:v>2000M02</c:v>
                </c:pt>
                <c:pt idx="1">
                  <c:v>2000M03</c:v>
                </c:pt>
                <c:pt idx="2">
                  <c:v>2000M04</c:v>
                </c:pt>
                <c:pt idx="3">
                  <c:v>2000M05</c:v>
                </c:pt>
                <c:pt idx="4">
                  <c:v>2000M06</c:v>
                </c:pt>
                <c:pt idx="5">
                  <c:v>2000M07</c:v>
                </c:pt>
                <c:pt idx="6">
                  <c:v>2000M08</c:v>
                </c:pt>
                <c:pt idx="7">
                  <c:v>2000M09</c:v>
                </c:pt>
                <c:pt idx="8">
                  <c:v>2000M10</c:v>
                </c:pt>
                <c:pt idx="9">
                  <c:v>2000M11</c:v>
                </c:pt>
                <c:pt idx="10">
                  <c:v>2000M12</c:v>
                </c:pt>
                <c:pt idx="11">
                  <c:v>2001M01</c:v>
                </c:pt>
                <c:pt idx="12">
                  <c:v>2001M02</c:v>
                </c:pt>
                <c:pt idx="13">
                  <c:v>2001M03</c:v>
                </c:pt>
                <c:pt idx="14">
                  <c:v>2001M04</c:v>
                </c:pt>
                <c:pt idx="15">
                  <c:v>2001M05</c:v>
                </c:pt>
                <c:pt idx="16">
                  <c:v>2001M06</c:v>
                </c:pt>
                <c:pt idx="17">
                  <c:v>2001M07</c:v>
                </c:pt>
                <c:pt idx="18">
                  <c:v>2001M08</c:v>
                </c:pt>
                <c:pt idx="19">
                  <c:v>2001M09</c:v>
                </c:pt>
                <c:pt idx="20">
                  <c:v>2001M10</c:v>
                </c:pt>
                <c:pt idx="21">
                  <c:v>2001M11</c:v>
                </c:pt>
                <c:pt idx="22">
                  <c:v>2001M12</c:v>
                </c:pt>
                <c:pt idx="23">
                  <c:v>2002M01</c:v>
                </c:pt>
                <c:pt idx="24">
                  <c:v>2002M02</c:v>
                </c:pt>
                <c:pt idx="25">
                  <c:v>2002M03</c:v>
                </c:pt>
                <c:pt idx="26">
                  <c:v>2002M04</c:v>
                </c:pt>
                <c:pt idx="27">
                  <c:v>2002M05</c:v>
                </c:pt>
                <c:pt idx="28">
                  <c:v>2002M06</c:v>
                </c:pt>
                <c:pt idx="29">
                  <c:v>2002M07</c:v>
                </c:pt>
                <c:pt idx="30">
                  <c:v>2002M08</c:v>
                </c:pt>
                <c:pt idx="31">
                  <c:v>2002M09</c:v>
                </c:pt>
                <c:pt idx="32">
                  <c:v>2002M10</c:v>
                </c:pt>
                <c:pt idx="33">
                  <c:v>2002M11</c:v>
                </c:pt>
                <c:pt idx="34">
                  <c:v>2002M12</c:v>
                </c:pt>
                <c:pt idx="35">
                  <c:v>2003M01</c:v>
                </c:pt>
                <c:pt idx="36">
                  <c:v>2003M02</c:v>
                </c:pt>
                <c:pt idx="37">
                  <c:v>2003M03</c:v>
                </c:pt>
                <c:pt idx="38">
                  <c:v>2003M04</c:v>
                </c:pt>
                <c:pt idx="39">
                  <c:v>2003M05</c:v>
                </c:pt>
                <c:pt idx="40">
                  <c:v>2003M06</c:v>
                </c:pt>
                <c:pt idx="41">
                  <c:v>2003M07</c:v>
                </c:pt>
                <c:pt idx="42">
                  <c:v>2003M08</c:v>
                </c:pt>
                <c:pt idx="43">
                  <c:v>2003M09</c:v>
                </c:pt>
                <c:pt idx="44">
                  <c:v>2003M10</c:v>
                </c:pt>
                <c:pt idx="45">
                  <c:v>2003M11</c:v>
                </c:pt>
                <c:pt idx="46">
                  <c:v>2003M12</c:v>
                </c:pt>
                <c:pt idx="47">
                  <c:v>2004M01</c:v>
                </c:pt>
                <c:pt idx="48">
                  <c:v>2004M02</c:v>
                </c:pt>
                <c:pt idx="49">
                  <c:v>2004M03</c:v>
                </c:pt>
                <c:pt idx="50">
                  <c:v>2004M04</c:v>
                </c:pt>
                <c:pt idx="51">
                  <c:v>2004M05</c:v>
                </c:pt>
                <c:pt idx="52">
                  <c:v>2004M06</c:v>
                </c:pt>
                <c:pt idx="53">
                  <c:v>2004M07</c:v>
                </c:pt>
                <c:pt idx="54">
                  <c:v>2004M08</c:v>
                </c:pt>
                <c:pt idx="55">
                  <c:v>2004M09</c:v>
                </c:pt>
                <c:pt idx="56">
                  <c:v>2004M10</c:v>
                </c:pt>
                <c:pt idx="57">
                  <c:v>2004M11</c:v>
                </c:pt>
                <c:pt idx="58">
                  <c:v>2004M12</c:v>
                </c:pt>
                <c:pt idx="59">
                  <c:v>2005M01</c:v>
                </c:pt>
                <c:pt idx="60">
                  <c:v>2005M02</c:v>
                </c:pt>
                <c:pt idx="61">
                  <c:v>2005M03</c:v>
                </c:pt>
                <c:pt idx="62">
                  <c:v>2005M04</c:v>
                </c:pt>
                <c:pt idx="63">
                  <c:v>2005M05</c:v>
                </c:pt>
                <c:pt idx="64">
                  <c:v>2005M06</c:v>
                </c:pt>
                <c:pt idx="65">
                  <c:v>2005M07</c:v>
                </c:pt>
                <c:pt idx="66">
                  <c:v>2005M08</c:v>
                </c:pt>
                <c:pt idx="67">
                  <c:v>2005M09</c:v>
                </c:pt>
                <c:pt idx="68">
                  <c:v>2005M10</c:v>
                </c:pt>
                <c:pt idx="69">
                  <c:v>2005M11</c:v>
                </c:pt>
                <c:pt idx="70">
                  <c:v>2005M12</c:v>
                </c:pt>
                <c:pt idx="71">
                  <c:v>2006M01</c:v>
                </c:pt>
                <c:pt idx="72">
                  <c:v>2006M02</c:v>
                </c:pt>
                <c:pt idx="73">
                  <c:v>2006M03</c:v>
                </c:pt>
                <c:pt idx="74">
                  <c:v>2006M04</c:v>
                </c:pt>
                <c:pt idx="75">
                  <c:v>2006M05</c:v>
                </c:pt>
                <c:pt idx="76">
                  <c:v>2006M06</c:v>
                </c:pt>
                <c:pt idx="77">
                  <c:v>2006M07</c:v>
                </c:pt>
                <c:pt idx="78">
                  <c:v>2006M08</c:v>
                </c:pt>
                <c:pt idx="79">
                  <c:v>2006M09</c:v>
                </c:pt>
                <c:pt idx="80">
                  <c:v>2006M10</c:v>
                </c:pt>
                <c:pt idx="81">
                  <c:v>2006M11</c:v>
                </c:pt>
                <c:pt idx="82">
                  <c:v>2006M12</c:v>
                </c:pt>
                <c:pt idx="83">
                  <c:v>2007M01</c:v>
                </c:pt>
                <c:pt idx="84">
                  <c:v>2007M02</c:v>
                </c:pt>
                <c:pt idx="85">
                  <c:v>2007M03</c:v>
                </c:pt>
                <c:pt idx="86">
                  <c:v>2007M04</c:v>
                </c:pt>
                <c:pt idx="87">
                  <c:v>2007M05</c:v>
                </c:pt>
                <c:pt idx="88">
                  <c:v>2007M06</c:v>
                </c:pt>
                <c:pt idx="89">
                  <c:v>2007M07</c:v>
                </c:pt>
                <c:pt idx="90">
                  <c:v>2007M08</c:v>
                </c:pt>
                <c:pt idx="91">
                  <c:v>2007M09</c:v>
                </c:pt>
                <c:pt idx="92">
                  <c:v>2007M10</c:v>
                </c:pt>
                <c:pt idx="93">
                  <c:v>2007M11</c:v>
                </c:pt>
                <c:pt idx="94">
                  <c:v>2007M12</c:v>
                </c:pt>
                <c:pt idx="95">
                  <c:v>2008M01</c:v>
                </c:pt>
                <c:pt idx="96">
                  <c:v>2008M02</c:v>
                </c:pt>
                <c:pt idx="97">
                  <c:v>2008M03</c:v>
                </c:pt>
                <c:pt idx="98">
                  <c:v>2008M04</c:v>
                </c:pt>
                <c:pt idx="99">
                  <c:v>2008M05</c:v>
                </c:pt>
                <c:pt idx="100">
                  <c:v>2008M06</c:v>
                </c:pt>
                <c:pt idx="101">
                  <c:v>2008M07</c:v>
                </c:pt>
                <c:pt idx="102">
                  <c:v>2008M08</c:v>
                </c:pt>
                <c:pt idx="103">
                  <c:v>2008M09</c:v>
                </c:pt>
                <c:pt idx="104">
                  <c:v>2008M10</c:v>
                </c:pt>
                <c:pt idx="105">
                  <c:v>2008M11</c:v>
                </c:pt>
                <c:pt idx="106">
                  <c:v>2008M12</c:v>
                </c:pt>
                <c:pt idx="107">
                  <c:v>2009M01</c:v>
                </c:pt>
                <c:pt idx="108">
                  <c:v>2009M02</c:v>
                </c:pt>
                <c:pt idx="109">
                  <c:v>2009M03</c:v>
                </c:pt>
                <c:pt idx="110">
                  <c:v>2009M04</c:v>
                </c:pt>
                <c:pt idx="111">
                  <c:v>2009M05</c:v>
                </c:pt>
                <c:pt idx="112">
                  <c:v>2009M06</c:v>
                </c:pt>
                <c:pt idx="113">
                  <c:v>2009M07</c:v>
                </c:pt>
                <c:pt idx="114">
                  <c:v>2009M08</c:v>
                </c:pt>
                <c:pt idx="115">
                  <c:v>2009M09</c:v>
                </c:pt>
                <c:pt idx="116">
                  <c:v>2009M10</c:v>
                </c:pt>
                <c:pt idx="117">
                  <c:v>2009M11</c:v>
                </c:pt>
                <c:pt idx="118">
                  <c:v>2009M12</c:v>
                </c:pt>
                <c:pt idx="119">
                  <c:v>2010M01</c:v>
                </c:pt>
                <c:pt idx="120">
                  <c:v>2010M02</c:v>
                </c:pt>
                <c:pt idx="121">
                  <c:v>2010M03</c:v>
                </c:pt>
                <c:pt idx="122">
                  <c:v>2010M04</c:v>
                </c:pt>
                <c:pt idx="123">
                  <c:v>2010M05</c:v>
                </c:pt>
                <c:pt idx="124">
                  <c:v>2010M06</c:v>
                </c:pt>
                <c:pt idx="125">
                  <c:v>2010M07</c:v>
                </c:pt>
                <c:pt idx="126">
                  <c:v>2010M08</c:v>
                </c:pt>
                <c:pt idx="127">
                  <c:v>2010M09</c:v>
                </c:pt>
                <c:pt idx="128">
                  <c:v>2010M10</c:v>
                </c:pt>
                <c:pt idx="129">
                  <c:v>2010M11</c:v>
                </c:pt>
                <c:pt idx="130">
                  <c:v>2010M12</c:v>
                </c:pt>
                <c:pt idx="131">
                  <c:v>2011M01</c:v>
                </c:pt>
                <c:pt idx="132">
                  <c:v>2011M02</c:v>
                </c:pt>
                <c:pt idx="133">
                  <c:v>2011M03</c:v>
                </c:pt>
                <c:pt idx="134">
                  <c:v>2011M04</c:v>
                </c:pt>
                <c:pt idx="135">
                  <c:v>2011M05</c:v>
                </c:pt>
                <c:pt idx="136">
                  <c:v>2011M06</c:v>
                </c:pt>
                <c:pt idx="137">
                  <c:v>2011M07</c:v>
                </c:pt>
                <c:pt idx="138">
                  <c:v>2011M08</c:v>
                </c:pt>
                <c:pt idx="139">
                  <c:v>2011M09</c:v>
                </c:pt>
                <c:pt idx="140">
                  <c:v>2011M10</c:v>
                </c:pt>
                <c:pt idx="141">
                  <c:v>2011M11</c:v>
                </c:pt>
                <c:pt idx="142">
                  <c:v>2011M12</c:v>
                </c:pt>
                <c:pt idx="143">
                  <c:v>2012M01</c:v>
                </c:pt>
                <c:pt idx="144">
                  <c:v>2012M02</c:v>
                </c:pt>
                <c:pt idx="145">
                  <c:v>2012M03</c:v>
                </c:pt>
                <c:pt idx="146">
                  <c:v>2012M04</c:v>
                </c:pt>
                <c:pt idx="147">
                  <c:v>2012M05</c:v>
                </c:pt>
                <c:pt idx="148">
                  <c:v>2012M06</c:v>
                </c:pt>
                <c:pt idx="149">
                  <c:v>2012M07</c:v>
                </c:pt>
                <c:pt idx="150">
                  <c:v>2012M08</c:v>
                </c:pt>
                <c:pt idx="151">
                  <c:v>2012M09</c:v>
                </c:pt>
                <c:pt idx="152">
                  <c:v>2012M10</c:v>
                </c:pt>
                <c:pt idx="153">
                  <c:v>2012M11</c:v>
                </c:pt>
                <c:pt idx="154">
                  <c:v>2012M12</c:v>
                </c:pt>
                <c:pt idx="155">
                  <c:v>2013M01</c:v>
                </c:pt>
                <c:pt idx="156">
                  <c:v>2013M02</c:v>
                </c:pt>
                <c:pt idx="157">
                  <c:v>2013M03</c:v>
                </c:pt>
                <c:pt idx="158">
                  <c:v>2013M04</c:v>
                </c:pt>
                <c:pt idx="159">
                  <c:v>2013M05</c:v>
                </c:pt>
                <c:pt idx="160">
                  <c:v>2013M06</c:v>
                </c:pt>
                <c:pt idx="161">
                  <c:v>2013M07</c:v>
                </c:pt>
                <c:pt idx="162">
                  <c:v>2013M08</c:v>
                </c:pt>
                <c:pt idx="163">
                  <c:v>2013M09</c:v>
                </c:pt>
                <c:pt idx="164">
                  <c:v>2013M10</c:v>
                </c:pt>
                <c:pt idx="165">
                  <c:v>2013M11</c:v>
                </c:pt>
                <c:pt idx="166">
                  <c:v>2013M12</c:v>
                </c:pt>
                <c:pt idx="167">
                  <c:v>2014M01</c:v>
                </c:pt>
                <c:pt idx="168">
                  <c:v>2014M02</c:v>
                </c:pt>
                <c:pt idx="169">
                  <c:v>2014M03</c:v>
                </c:pt>
                <c:pt idx="170">
                  <c:v>2014M04</c:v>
                </c:pt>
                <c:pt idx="171">
                  <c:v>2014M05</c:v>
                </c:pt>
                <c:pt idx="172">
                  <c:v>2014M06</c:v>
                </c:pt>
                <c:pt idx="173">
                  <c:v>2014M07</c:v>
                </c:pt>
                <c:pt idx="174">
                  <c:v>2014M08</c:v>
                </c:pt>
                <c:pt idx="175">
                  <c:v>2014M09</c:v>
                </c:pt>
                <c:pt idx="176">
                  <c:v>2014M10</c:v>
                </c:pt>
                <c:pt idx="177">
                  <c:v>2014M11</c:v>
                </c:pt>
                <c:pt idx="178">
                  <c:v>2014M12</c:v>
                </c:pt>
                <c:pt idx="179">
                  <c:v>2015M01</c:v>
                </c:pt>
                <c:pt idx="180">
                  <c:v>2015M02</c:v>
                </c:pt>
                <c:pt idx="181">
                  <c:v>2015M03</c:v>
                </c:pt>
                <c:pt idx="182">
                  <c:v>2015M04</c:v>
                </c:pt>
                <c:pt idx="183">
                  <c:v>2015M05</c:v>
                </c:pt>
                <c:pt idx="184">
                  <c:v>2015M06</c:v>
                </c:pt>
                <c:pt idx="185">
                  <c:v>2015M07</c:v>
                </c:pt>
                <c:pt idx="186">
                  <c:v>2015M08</c:v>
                </c:pt>
                <c:pt idx="187">
                  <c:v>2015M09</c:v>
                </c:pt>
                <c:pt idx="188">
                  <c:v>2015M10</c:v>
                </c:pt>
                <c:pt idx="189">
                  <c:v>2015M11</c:v>
                </c:pt>
                <c:pt idx="190">
                  <c:v>2015M12</c:v>
                </c:pt>
                <c:pt idx="191">
                  <c:v>2016M01</c:v>
                </c:pt>
                <c:pt idx="192">
                  <c:v>2016M02</c:v>
                </c:pt>
                <c:pt idx="193">
                  <c:v>2016M03</c:v>
                </c:pt>
                <c:pt idx="194">
                  <c:v>2016M04</c:v>
                </c:pt>
                <c:pt idx="195">
                  <c:v>2016M05</c:v>
                </c:pt>
                <c:pt idx="196">
                  <c:v>2016M06</c:v>
                </c:pt>
                <c:pt idx="197">
                  <c:v>2016M07</c:v>
                </c:pt>
                <c:pt idx="198">
                  <c:v>2016M08</c:v>
                </c:pt>
                <c:pt idx="199">
                  <c:v>2016M09</c:v>
                </c:pt>
                <c:pt idx="200">
                  <c:v>2016M10</c:v>
                </c:pt>
                <c:pt idx="201">
                  <c:v>2016M11</c:v>
                </c:pt>
                <c:pt idx="202">
                  <c:v>2016M12</c:v>
                </c:pt>
                <c:pt idx="203">
                  <c:v>2017M01</c:v>
                </c:pt>
                <c:pt idx="204">
                  <c:v>2017M02</c:v>
                </c:pt>
                <c:pt idx="205">
                  <c:v>2017M03</c:v>
                </c:pt>
                <c:pt idx="206">
                  <c:v>2017M04</c:v>
                </c:pt>
                <c:pt idx="207">
                  <c:v>2017M05</c:v>
                </c:pt>
                <c:pt idx="208">
                  <c:v>2017M06</c:v>
                </c:pt>
                <c:pt idx="209">
                  <c:v>2017M07</c:v>
                </c:pt>
                <c:pt idx="210">
                  <c:v>2017M08</c:v>
                </c:pt>
                <c:pt idx="211">
                  <c:v>2017M09</c:v>
                </c:pt>
                <c:pt idx="212">
                  <c:v>2017M10</c:v>
                </c:pt>
                <c:pt idx="213">
                  <c:v>2017M11</c:v>
                </c:pt>
                <c:pt idx="214">
                  <c:v>2017M12</c:v>
                </c:pt>
                <c:pt idx="215">
                  <c:v>2018M01</c:v>
                </c:pt>
                <c:pt idx="216">
                  <c:v>2018M02</c:v>
                </c:pt>
                <c:pt idx="217">
                  <c:v>2018M03</c:v>
                </c:pt>
                <c:pt idx="218">
                  <c:v>2018M04</c:v>
                </c:pt>
                <c:pt idx="219">
                  <c:v>2018M05</c:v>
                </c:pt>
                <c:pt idx="220">
                  <c:v>2018M06</c:v>
                </c:pt>
                <c:pt idx="221">
                  <c:v>2018M07</c:v>
                </c:pt>
                <c:pt idx="222">
                  <c:v>2018M08</c:v>
                </c:pt>
                <c:pt idx="223">
                  <c:v>2018M09</c:v>
                </c:pt>
                <c:pt idx="224">
                  <c:v>2018M10</c:v>
                </c:pt>
                <c:pt idx="225">
                  <c:v>2018M11</c:v>
                </c:pt>
                <c:pt idx="226">
                  <c:v>2018M12</c:v>
                </c:pt>
              </c:strCache>
            </c:strRef>
          </c:cat>
          <c:val>
            <c:numRef>
              <c:f>'Figure 11 '!$B$2:$B$230</c:f>
              <c:numCache>
                <c:formatCode>General</c:formatCode>
                <c:ptCount val="229"/>
                <c:pt idx="0">
                  <c:v>-0.33019700000000002</c:v>
                </c:pt>
                <c:pt idx="1">
                  <c:v>-0.330063</c:v>
                </c:pt>
                <c:pt idx="2">
                  <c:v>-0.32958799999999999</c:v>
                </c:pt>
                <c:pt idx="3">
                  <c:v>-0.32853100000000002</c:v>
                </c:pt>
                <c:pt idx="4">
                  <c:v>-0.32659300000000002</c:v>
                </c:pt>
                <c:pt idx="5">
                  <c:v>-0.32349699999999998</c:v>
                </c:pt>
                <c:pt idx="6">
                  <c:v>-0.31894600000000001</c:v>
                </c:pt>
                <c:pt idx="7">
                  <c:v>-0.31274000000000002</c:v>
                </c:pt>
                <c:pt idx="8">
                  <c:v>-0.304622</c:v>
                </c:pt>
                <c:pt idx="9">
                  <c:v>-0.29451899999999998</c:v>
                </c:pt>
                <c:pt idx="10">
                  <c:v>-0.282356</c:v>
                </c:pt>
                <c:pt idx="11">
                  <c:v>-0.26810499999999998</c:v>
                </c:pt>
                <c:pt idx="12">
                  <c:v>-0.25176900000000002</c:v>
                </c:pt>
                <c:pt idx="13">
                  <c:v>-0.23341500000000001</c:v>
                </c:pt>
                <c:pt idx="14">
                  <c:v>-0.21309500000000001</c:v>
                </c:pt>
                <c:pt idx="15">
                  <c:v>-0.190913</c:v>
                </c:pt>
                <c:pt idx="16">
                  <c:v>-0.166992</c:v>
                </c:pt>
                <c:pt idx="17">
                  <c:v>-0.141483</c:v>
                </c:pt>
                <c:pt idx="18">
                  <c:v>-0.114568</c:v>
                </c:pt>
                <c:pt idx="19">
                  <c:v>-8.6486999999999994E-2</c:v>
                </c:pt>
                <c:pt idx="20">
                  <c:v>-5.7467999999999998E-2</c:v>
                </c:pt>
                <c:pt idx="21">
                  <c:v>-2.7713000000000002E-2</c:v>
                </c:pt>
                <c:pt idx="22">
                  <c:v>2.405E-3</c:v>
                </c:pt>
                <c:pt idx="23">
                  <c:v>3.2486000000000001E-2</c:v>
                </c:pt>
                <c:pt idx="24">
                  <c:v>6.2147000000000001E-2</c:v>
                </c:pt>
                <c:pt idx="25">
                  <c:v>9.1020000000000004E-2</c:v>
                </c:pt>
                <c:pt idx="26">
                  <c:v>0.118801</c:v>
                </c:pt>
                <c:pt idx="27">
                  <c:v>0.14521500000000001</c:v>
                </c:pt>
                <c:pt idx="28">
                  <c:v>0.17002600000000001</c:v>
                </c:pt>
                <c:pt idx="29">
                  <c:v>0.193026</c:v>
                </c:pt>
                <c:pt idx="30">
                  <c:v>0.21418100000000001</c:v>
                </c:pt>
                <c:pt idx="31">
                  <c:v>0.23356499999999999</c:v>
                </c:pt>
                <c:pt idx="32">
                  <c:v>0.25133</c:v>
                </c:pt>
                <c:pt idx="33">
                  <c:v>0.26763300000000001</c:v>
                </c:pt>
                <c:pt idx="34">
                  <c:v>0.28258699999999998</c:v>
                </c:pt>
                <c:pt idx="35">
                  <c:v>0.29628100000000002</c:v>
                </c:pt>
                <c:pt idx="36">
                  <c:v>0.30884699999999998</c:v>
                </c:pt>
                <c:pt idx="37">
                  <c:v>0.32040000000000002</c:v>
                </c:pt>
                <c:pt idx="38">
                  <c:v>0.331067</c:v>
                </c:pt>
                <c:pt idx="39">
                  <c:v>0.34103600000000001</c:v>
                </c:pt>
                <c:pt idx="40">
                  <c:v>0.35041699999999998</c:v>
                </c:pt>
                <c:pt idx="41">
                  <c:v>0.35926000000000002</c:v>
                </c:pt>
                <c:pt idx="42">
                  <c:v>0.36759799999999998</c:v>
                </c:pt>
                <c:pt idx="43">
                  <c:v>0.37545200000000001</c:v>
                </c:pt>
                <c:pt idx="44">
                  <c:v>0.38287300000000002</c:v>
                </c:pt>
                <c:pt idx="45">
                  <c:v>0.38991100000000001</c:v>
                </c:pt>
                <c:pt idx="46">
                  <c:v>0.39676600000000001</c:v>
                </c:pt>
                <c:pt idx="47">
                  <c:v>0.40362599999999998</c:v>
                </c:pt>
                <c:pt idx="48">
                  <c:v>0.41060000000000002</c:v>
                </c:pt>
                <c:pt idx="49">
                  <c:v>0.41780699999999998</c:v>
                </c:pt>
                <c:pt idx="50">
                  <c:v>0.42538500000000001</c:v>
                </c:pt>
                <c:pt idx="51">
                  <c:v>0.43343799999999999</c:v>
                </c:pt>
                <c:pt idx="52">
                  <c:v>0.44204399999999999</c:v>
                </c:pt>
                <c:pt idx="53">
                  <c:v>0.45133499999999999</c:v>
                </c:pt>
                <c:pt idx="54">
                  <c:v>0.46141799999999999</c:v>
                </c:pt>
                <c:pt idx="55">
                  <c:v>0.47227999999999998</c:v>
                </c:pt>
                <c:pt idx="56">
                  <c:v>0.48382999999999998</c:v>
                </c:pt>
                <c:pt idx="57">
                  <c:v>0.49595400000000001</c:v>
                </c:pt>
                <c:pt idx="58">
                  <c:v>0.50851199999999996</c:v>
                </c:pt>
                <c:pt idx="59">
                  <c:v>0.52132299999999998</c:v>
                </c:pt>
                <c:pt idx="60">
                  <c:v>0.534111</c:v>
                </c:pt>
                <c:pt idx="61">
                  <c:v>0.54668000000000005</c:v>
                </c:pt>
                <c:pt idx="62">
                  <c:v>0.55884599999999995</c:v>
                </c:pt>
                <c:pt idx="63">
                  <c:v>0.570492</c:v>
                </c:pt>
                <c:pt idx="64">
                  <c:v>0.58146100000000001</c:v>
                </c:pt>
                <c:pt idx="65">
                  <c:v>0.59163600000000005</c:v>
                </c:pt>
                <c:pt idx="66">
                  <c:v>0.60089400000000004</c:v>
                </c:pt>
                <c:pt idx="67">
                  <c:v>0.609182</c:v>
                </c:pt>
                <c:pt idx="68">
                  <c:v>0.61638800000000005</c:v>
                </c:pt>
                <c:pt idx="69">
                  <c:v>0.62244699999999997</c:v>
                </c:pt>
                <c:pt idx="70">
                  <c:v>0.62726499999999996</c:v>
                </c:pt>
                <c:pt idx="71">
                  <c:v>0.63070000000000004</c:v>
                </c:pt>
                <c:pt idx="72">
                  <c:v>0.632633</c:v>
                </c:pt>
                <c:pt idx="73">
                  <c:v>0.63311600000000001</c:v>
                </c:pt>
                <c:pt idx="74">
                  <c:v>0.63224199999999997</c:v>
                </c:pt>
                <c:pt idx="75">
                  <c:v>0.63004300000000002</c:v>
                </c:pt>
                <c:pt idx="76">
                  <c:v>0.62656299999999998</c:v>
                </c:pt>
                <c:pt idx="77">
                  <c:v>0.62209000000000003</c:v>
                </c:pt>
                <c:pt idx="78">
                  <c:v>0.61693699999999996</c:v>
                </c:pt>
                <c:pt idx="79">
                  <c:v>0.61130099999999998</c:v>
                </c:pt>
                <c:pt idx="80">
                  <c:v>0.60533400000000004</c:v>
                </c:pt>
                <c:pt idx="81">
                  <c:v>0.59901099999999996</c:v>
                </c:pt>
                <c:pt idx="82">
                  <c:v>0.59224399999999999</c:v>
                </c:pt>
                <c:pt idx="83">
                  <c:v>0.584901</c:v>
                </c:pt>
                <c:pt idx="84">
                  <c:v>0.57696400000000003</c:v>
                </c:pt>
                <c:pt idx="85">
                  <c:v>0.56849400000000005</c:v>
                </c:pt>
                <c:pt idx="86">
                  <c:v>0.55960900000000002</c:v>
                </c:pt>
                <c:pt idx="87">
                  <c:v>0.55040299999999998</c:v>
                </c:pt>
                <c:pt idx="88">
                  <c:v>0.54101900000000003</c:v>
                </c:pt>
                <c:pt idx="89">
                  <c:v>0.53155799999999997</c:v>
                </c:pt>
                <c:pt idx="90">
                  <c:v>0.52205999999999997</c:v>
                </c:pt>
                <c:pt idx="91">
                  <c:v>0.51258800000000004</c:v>
                </c:pt>
                <c:pt idx="92">
                  <c:v>0.50315100000000001</c:v>
                </c:pt>
                <c:pt idx="93">
                  <c:v>0.49377900000000002</c:v>
                </c:pt>
                <c:pt idx="94">
                  <c:v>0.48450599999999999</c:v>
                </c:pt>
                <c:pt idx="95">
                  <c:v>0.47541699999999998</c:v>
                </c:pt>
                <c:pt idx="96">
                  <c:v>0.46650599999999998</c:v>
                </c:pt>
                <c:pt idx="97">
                  <c:v>0.45794499999999999</c:v>
                </c:pt>
                <c:pt idx="98">
                  <c:v>0.45008999999999999</c:v>
                </c:pt>
                <c:pt idx="99">
                  <c:v>0.44353700000000001</c:v>
                </c:pt>
                <c:pt idx="100">
                  <c:v>0.43890200000000001</c:v>
                </c:pt>
                <c:pt idx="101">
                  <c:v>0.43681700000000001</c:v>
                </c:pt>
                <c:pt idx="102">
                  <c:v>0.43796299999999999</c:v>
                </c:pt>
                <c:pt idx="103">
                  <c:v>0.44301200000000002</c:v>
                </c:pt>
                <c:pt idx="104">
                  <c:v>0.45232299999999998</c:v>
                </c:pt>
                <c:pt idx="105">
                  <c:v>0.466221</c:v>
                </c:pt>
                <c:pt idx="106">
                  <c:v>0.48450399999999999</c:v>
                </c:pt>
                <c:pt idx="107">
                  <c:v>0.50681900000000002</c:v>
                </c:pt>
                <c:pt idx="108">
                  <c:v>0.53254800000000002</c:v>
                </c:pt>
                <c:pt idx="109">
                  <c:v>0.56110099999999996</c:v>
                </c:pt>
                <c:pt idx="110">
                  <c:v>0.59182100000000004</c:v>
                </c:pt>
                <c:pt idx="111">
                  <c:v>0.62392800000000004</c:v>
                </c:pt>
                <c:pt idx="112">
                  <c:v>0.65670200000000001</c:v>
                </c:pt>
                <c:pt idx="113">
                  <c:v>0.68961600000000001</c:v>
                </c:pt>
                <c:pt idx="114">
                  <c:v>0.72192800000000001</c:v>
                </c:pt>
                <c:pt idx="115">
                  <c:v>0.75271900000000003</c:v>
                </c:pt>
                <c:pt idx="116">
                  <c:v>0.78117300000000001</c:v>
                </c:pt>
                <c:pt idx="117">
                  <c:v>0.80653600000000003</c:v>
                </c:pt>
                <c:pt idx="118">
                  <c:v>0.82816000000000001</c:v>
                </c:pt>
                <c:pt idx="119">
                  <c:v>0.845522</c:v>
                </c:pt>
                <c:pt idx="120">
                  <c:v>0.85808799999999996</c:v>
                </c:pt>
                <c:pt idx="121">
                  <c:v>0.86536900000000005</c:v>
                </c:pt>
                <c:pt idx="122">
                  <c:v>0.86678299999999997</c:v>
                </c:pt>
                <c:pt idx="123">
                  <c:v>0.86180500000000004</c:v>
                </c:pt>
                <c:pt idx="124">
                  <c:v>0.85020799999999996</c:v>
                </c:pt>
                <c:pt idx="125">
                  <c:v>0.83169400000000004</c:v>
                </c:pt>
                <c:pt idx="126">
                  <c:v>0.80594299999999996</c:v>
                </c:pt>
                <c:pt idx="127">
                  <c:v>0.77253099999999997</c:v>
                </c:pt>
                <c:pt idx="128">
                  <c:v>0.73116899999999996</c:v>
                </c:pt>
                <c:pt idx="129">
                  <c:v>0.68171000000000004</c:v>
                </c:pt>
                <c:pt idx="130">
                  <c:v>0.62432799999999999</c:v>
                </c:pt>
                <c:pt idx="131">
                  <c:v>0.55959800000000004</c:v>
                </c:pt>
                <c:pt idx="132">
                  <c:v>0.48830499999999999</c:v>
                </c:pt>
                <c:pt idx="133">
                  <c:v>0.41167199999999998</c:v>
                </c:pt>
                <c:pt idx="134">
                  <c:v>0.331569</c:v>
                </c:pt>
                <c:pt idx="135">
                  <c:v>0.24967800000000001</c:v>
                </c:pt>
                <c:pt idx="136">
                  <c:v>0.16783899999999999</c:v>
                </c:pt>
                <c:pt idx="137">
                  <c:v>8.7277999999999994E-2</c:v>
                </c:pt>
                <c:pt idx="138">
                  <c:v>9.0980000000000002E-3</c:v>
                </c:pt>
                <c:pt idx="139">
                  <c:v>-6.5825999999999996E-2</c:v>
                </c:pt>
                <c:pt idx="140">
                  <c:v>-0.13660900000000001</c:v>
                </c:pt>
                <c:pt idx="141">
                  <c:v>-0.20244699999999999</c:v>
                </c:pt>
                <c:pt idx="142">
                  <c:v>-0.26283400000000001</c:v>
                </c:pt>
                <c:pt idx="143">
                  <c:v>-0.31790000000000002</c:v>
                </c:pt>
                <c:pt idx="144">
                  <c:v>-0.367898</c:v>
                </c:pt>
                <c:pt idx="145">
                  <c:v>-0.412962</c:v>
                </c:pt>
                <c:pt idx="146">
                  <c:v>-0.45304699999999998</c:v>
                </c:pt>
                <c:pt idx="147">
                  <c:v>-0.48817899999999997</c:v>
                </c:pt>
                <c:pt idx="148">
                  <c:v>-0.51836700000000002</c:v>
                </c:pt>
                <c:pt idx="149">
                  <c:v>-0.54369800000000001</c:v>
                </c:pt>
                <c:pt idx="150">
                  <c:v>-0.56462800000000002</c:v>
                </c:pt>
                <c:pt idx="151">
                  <c:v>-0.58166200000000001</c:v>
                </c:pt>
                <c:pt idx="152">
                  <c:v>-0.59539200000000003</c:v>
                </c:pt>
                <c:pt idx="153">
                  <c:v>-0.60619999999999996</c:v>
                </c:pt>
                <c:pt idx="154">
                  <c:v>-0.61439699999999997</c:v>
                </c:pt>
                <c:pt idx="155">
                  <c:v>-0.62034699999999998</c:v>
                </c:pt>
                <c:pt idx="156">
                  <c:v>-0.62424199999999996</c:v>
                </c:pt>
                <c:pt idx="157">
                  <c:v>-0.62620399999999998</c:v>
                </c:pt>
                <c:pt idx="158">
                  <c:v>-0.62647200000000003</c:v>
                </c:pt>
                <c:pt idx="159">
                  <c:v>-0.62537699999999996</c:v>
                </c:pt>
                <c:pt idx="160">
                  <c:v>-0.62326099999999995</c:v>
                </c:pt>
                <c:pt idx="161">
                  <c:v>-0.62038400000000005</c:v>
                </c:pt>
                <c:pt idx="162">
                  <c:v>-0.61695199999999994</c:v>
                </c:pt>
                <c:pt idx="163">
                  <c:v>-0.61328300000000002</c:v>
                </c:pt>
                <c:pt idx="164">
                  <c:v>-0.60956500000000002</c:v>
                </c:pt>
                <c:pt idx="165">
                  <c:v>-0.60587299999999999</c:v>
                </c:pt>
                <c:pt idx="166">
                  <c:v>-0.60222500000000001</c:v>
                </c:pt>
                <c:pt idx="167">
                  <c:v>-0.59860800000000003</c:v>
                </c:pt>
                <c:pt idx="168">
                  <c:v>-0.59494100000000005</c:v>
                </c:pt>
                <c:pt idx="169">
                  <c:v>-0.59113300000000002</c:v>
                </c:pt>
                <c:pt idx="170">
                  <c:v>-0.58704400000000001</c:v>
                </c:pt>
                <c:pt idx="171">
                  <c:v>-0.58240400000000003</c:v>
                </c:pt>
                <c:pt idx="172">
                  <c:v>-0.57695700000000005</c:v>
                </c:pt>
                <c:pt idx="173">
                  <c:v>-0.570442</c:v>
                </c:pt>
                <c:pt idx="174">
                  <c:v>-0.56258600000000003</c:v>
                </c:pt>
                <c:pt idx="175">
                  <c:v>-0.55311299999999997</c:v>
                </c:pt>
                <c:pt idx="176">
                  <c:v>-0.54194200000000003</c:v>
                </c:pt>
                <c:pt idx="177">
                  <c:v>-0.529138</c:v>
                </c:pt>
                <c:pt idx="178">
                  <c:v>-0.51481600000000005</c:v>
                </c:pt>
                <c:pt idx="179">
                  <c:v>-0.49919000000000002</c:v>
                </c:pt>
                <c:pt idx="180">
                  <c:v>-0.482485</c:v>
                </c:pt>
                <c:pt idx="181">
                  <c:v>-0.46495799999999998</c:v>
                </c:pt>
                <c:pt idx="182">
                  <c:v>-0.44672200000000001</c:v>
                </c:pt>
                <c:pt idx="183">
                  <c:v>-0.427956</c:v>
                </c:pt>
                <c:pt idx="184">
                  <c:v>-0.40880100000000003</c:v>
                </c:pt>
                <c:pt idx="185">
                  <c:v>-0.38921099999999997</c:v>
                </c:pt>
                <c:pt idx="186">
                  <c:v>-0.36913400000000002</c:v>
                </c:pt>
                <c:pt idx="187">
                  <c:v>-0.34858299999999998</c:v>
                </c:pt>
                <c:pt idx="188">
                  <c:v>-0.32761000000000001</c:v>
                </c:pt>
                <c:pt idx="189">
                  <c:v>-0.30634699999999998</c:v>
                </c:pt>
                <c:pt idx="190">
                  <c:v>-0.28492000000000001</c:v>
                </c:pt>
                <c:pt idx="191">
                  <c:v>-0.263515</c:v>
                </c:pt>
                <c:pt idx="192">
                  <c:v>-0.24232000000000001</c:v>
                </c:pt>
                <c:pt idx="193">
                  <c:v>-0.22162499999999999</c:v>
                </c:pt>
                <c:pt idx="194">
                  <c:v>-0.20171900000000001</c:v>
                </c:pt>
                <c:pt idx="195">
                  <c:v>-0.18282699999999999</c:v>
                </c:pt>
                <c:pt idx="196">
                  <c:v>-0.16497800000000001</c:v>
                </c:pt>
                <c:pt idx="197">
                  <c:v>-0.148147</c:v>
                </c:pt>
                <c:pt idx="198">
                  <c:v>-0.13233200000000001</c:v>
                </c:pt>
                <c:pt idx="199">
                  <c:v>-0.117591</c:v>
                </c:pt>
                <c:pt idx="200">
                  <c:v>-0.103979</c:v>
                </c:pt>
                <c:pt idx="201">
                  <c:v>-9.1534000000000004E-2</c:v>
                </c:pt>
                <c:pt idx="202">
                  <c:v>-8.0412999999999998E-2</c:v>
                </c:pt>
                <c:pt idx="203">
                  <c:v>-7.0695999999999995E-2</c:v>
                </c:pt>
                <c:pt idx="204">
                  <c:v>-6.2338999999999999E-2</c:v>
                </c:pt>
                <c:pt idx="205">
                  <c:v>-5.5149999999999998E-2</c:v>
                </c:pt>
                <c:pt idx="206">
                  <c:v>-4.8814000000000003E-2</c:v>
                </c:pt>
                <c:pt idx="207">
                  <c:v>-4.3173000000000003E-2</c:v>
                </c:pt>
                <c:pt idx="208">
                  <c:v>-3.8087000000000003E-2</c:v>
                </c:pt>
                <c:pt idx="209">
                  <c:v>-3.3438000000000002E-2</c:v>
                </c:pt>
                <c:pt idx="210">
                  <c:v>-2.9326000000000001E-2</c:v>
                </c:pt>
                <c:pt idx="211">
                  <c:v>-2.5819000000000002E-2</c:v>
                </c:pt>
                <c:pt idx="212">
                  <c:v>-2.2984000000000001E-2</c:v>
                </c:pt>
                <c:pt idx="213">
                  <c:v>-2.0823000000000001E-2</c:v>
                </c:pt>
                <c:pt idx="214">
                  <c:v>-1.9459000000000001E-2</c:v>
                </c:pt>
                <c:pt idx="215">
                  <c:v>-1.9005999999999999E-2</c:v>
                </c:pt>
                <c:pt idx="216">
                  <c:v>-1.9466000000000001E-2</c:v>
                </c:pt>
                <c:pt idx="217">
                  <c:v>-2.0676E-2</c:v>
                </c:pt>
                <c:pt idx="218">
                  <c:v>-2.2443999999999999E-2</c:v>
                </c:pt>
                <c:pt idx="219">
                  <c:v>-2.4496E-2</c:v>
                </c:pt>
                <c:pt idx="220">
                  <c:v>-2.6539E-2</c:v>
                </c:pt>
                <c:pt idx="221">
                  <c:v>-2.8384E-2</c:v>
                </c:pt>
                <c:pt idx="222">
                  <c:v>-2.9904E-2</c:v>
                </c:pt>
                <c:pt idx="223">
                  <c:v>-3.1053000000000001E-2</c:v>
                </c:pt>
                <c:pt idx="224">
                  <c:v>-3.1833E-2</c:v>
                </c:pt>
                <c:pt idx="225">
                  <c:v>-3.2265000000000002E-2</c:v>
                </c:pt>
                <c:pt idx="226">
                  <c:v>-3.2425000000000002E-2</c:v>
                </c:pt>
              </c:numCache>
            </c:numRef>
          </c:val>
          <c:smooth val="0"/>
          <c:extLst>
            <c:ext xmlns:c16="http://schemas.microsoft.com/office/drawing/2014/chart" uri="{C3380CC4-5D6E-409C-BE32-E72D297353CC}">
              <c16:uniqueId val="{00000001-81CB-4917-94F3-6A005FC53A23}"/>
            </c:ext>
          </c:extLst>
        </c:ser>
        <c:ser>
          <c:idx val="2"/>
          <c:order val="2"/>
          <c:tx>
            <c:strRef>
              <c:f>'Figure 11 '!$D$1</c:f>
              <c:strCache>
                <c:ptCount val="1"/>
                <c:pt idx="0">
                  <c:v>Food </c:v>
                </c:pt>
              </c:strCache>
            </c:strRef>
          </c:tx>
          <c:spPr>
            <a:ln w="57150" cap="rnd" cmpd="sng">
              <a:solidFill>
                <a:srgbClr val="FFFF00"/>
              </a:solidFill>
              <a:round/>
            </a:ln>
            <a:effectLst/>
          </c:spPr>
          <c:marker>
            <c:symbol val="none"/>
          </c:marker>
          <c:cat>
            <c:strRef>
              <c:f>'Figure 11 '!$A$2:$A$230</c:f>
              <c:strCache>
                <c:ptCount val="227"/>
                <c:pt idx="0">
                  <c:v>2000M02</c:v>
                </c:pt>
                <c:pt idx="1">
                  <c:v>2000M03</c:v>
                </c:pt>
                <c:pt idx="2">
                  <c:v>2000M04</c:v>
                </c:pt>
                <c:pt idx="3">
                  <c:v>2000M05</c:v>
                </c:pt>
                <c:pt idx="4">
                  <c:v>2000M06</c:v>
                </c:pt>
                <c:pt idx="5">
                  <c:v>2000M07</c:v>
                </c:pt>
                <c:pt idx="6">
                  <c:v>2000M08</c:v>
                </c:pt>
                <c:pt idx="7">
                  <c:v>2000M09</c:v>
                </c:pt>
                <c:pt idx="8">
                  <c:v>2000M10</c:v>
                </c:pt>
                <c:pt idx="9">
                  <c:v>2000M11</c:v>
                </c:pt>
                <c:pt idx="10">
                  <c:v>2000M12</c:v>
                </c:pt>
                <c:pt idx="11">
                  <c:v>2001M01</c:v>
                </c:pt>
                <c:pt idx="12">
                  <c:v>2001M02</c:v>
                </c:pt>
                <c:pt idx="13">
                  <c:v>2001M03</c:v>
                </c:pt>
                <c:pt idx="14">
                  <c:v>2001M04</c:v>
                </c:pt>
                <c:pt idx="15">
                  <c:v>2001M05</c:v>
                </c:pt>
                <c:pt idx="16">
                  <c:v>2001M06</c:v>
                </c:pt>
                <c:pt idx="17">
                  <c:v>2001M07</c:v>
                </c:pt>
                <c:pt idx="18">
                  <c:v>2001M08</c:v>
                </c:pt>
                <c:pt idx="19">
                  <c:v>2001M09</c:v>
                </c:pt>
                <c:pt idx="20">
                  <c:v>2001M10</c:v>
                </c:pt>
                <c:pt idx="21">
                  <c:v>2001M11</c:v>
                </c:pt>
                <c:pt idx="22">
                  <c:v>2001M12</c:v>
                </c:pt>
                <c:pt idx="23">
                  <c:v>2002M01</c:v>
                </c:pt>
                <c:pt idx="24">
                  <c:v>2002M02</c:v>
                </c:pt>
                <c:pt idx="25">
                  <c:v>2002M03</c:v>
                </c:pt>
                <c:pt idx="26">
                  <c:v>2002M04</c:v>
                </c:pt>
                <c:pt idx="27">
                  <c:v>2002M05</c:v>
                </c:pt>
                <c:pt idx="28">
                  <c:v>2002M06</c:v>
                </c:pt>
                <c:pt idx="29">
                  <c:v>2002M07</c:v>
                </c:pt>
                <c:pt idx="30">
                  <c:v>2002M08</c:v>
                </c:pt>
                <c:pt idx="31">
                  <c:v>2002M09</c:v>
                </c:pt>
                <c:pt idx="32">
                  <c:v>2002M10</c:v>
                </c:pt>
                <c:pt idx="33">
                  <c:v>2002M11</c:v>
                </c:pt>
                <c:pt idx="34">
                  <c:v>2002M12</c:v>
                </c:pt>
                <c:pt idx="35">
                  <c:v>2003M01</c:v>
                </c:pt>
                <c:pt idx="36">
                  <c:v>2003M02</c:v>
                </c:pt>
                <c:pt idx="37">
                  <c:v>2003M03</c:v>
                </c:pt>
                <c:pt idx="38">
                  <c:v>2003M04</c:v>
                </c:pt>
                <c:pt idx="39">
                  <c:v>2003M05</c:v>
                </c:pt>
                <c:pt idx="40">
                  <c:v>2003M06</c:v>
                </c:pt>
                <c:pt idx="41">
                  <c:v>2003M07</c:v>
                </c:pt>
                <c:pt idx="42">
                  <c:v>2003M08</c:v>
                </c:pt>
                <c:pt idx="43">
                  <c:v>2003M09</c:v>
                </c:pt>
                <c:pt idx="44">
                  <c:v>2003M10</c:v>
                </c:pt>
                <c:pt idx="45">
                  <c:v>2003M11</c:v>
                </c:pt>
                <c:pt idx="46">
                  <c:v>2003M12</c:v>
                </c:pt>
                <c:pt idx="47">
                  <c:v>2004M01</c:v>
                </c:pt>
                <c:pt idx="48">
                  <c:v>2004M02</c:v>
                </c:pt>
                <c:pt idx="49">
                  <c:v>2004M03</c:v>
                </c:pt>
                <c:pt idx="50">
                  <c:v>2004M04</c:v>
                </c:pt>
                <c:pt idx="51">
                  <c:v>2004M05</c:v>
                </c:pt>
                <c:pt idx="52">
                  <c:v>2004M06</c:v>
                </c:pt>
                <c:pt idx="53">
                  <c:v>2004M07</c:v>
                </c:pt>
                <c:pt idx="54">
                  <c:v>2004M08</c:v>
                </c:pt>
                <c:pt idx="55">
                  <c:v>2004M09</c:v>
                </c:pt>
                <c:pt idx="56">
                  <c:v>2004M10</c:v>
                </c:pt>
                <c:pt idx="57">
                  <c:v>2004M11</c:v>
                </c:pt>
                <c:pt idx="58">
                  <c:v>2004M12</c:v>
                </c:pt>
                <c:pt idx="59">
                  <c:v>2005M01</c:v>
                </c:pt>
                <c:pt idx="60">
                  <c:v>2005M02</c:v>
                </c:pt>
                <c:pt idx="61">
                  <c:v>2005M03</c:v>
                </c:pt>
                <c:pt idx="62">
                  <c:v>2005M04</c:v>
                </c:pt>
                <c:pt idx="63">
                  <c:v>2005M05</c:v>
                </c:pt>
                <c:pt idx="64">
                  <c:v>2005M06</c:v>
                </c:pt>
                <c:pt idx="65">
                  <c:v>2005M07</c:v>
                </c:pt>
                <c:pt idx="66">
                  <c:v>2005M08</c:v>
                </c:pt>
                <c:pt idx="67">
                  <c:v>2005M09</c:v>
                </c:pt>
                <c:pt idx="68">
                  <c:v>2005M10</c:v>
                </c:pt>
                <c:pt idx="69">
                  <c:v>2005M11</c:v>
                </c:pt>
                <c:pt idx="70">
                  <c:v>2005M12</c:v>
                </c:pt>
                <c:pt idx="71">
                  <c:v>2006M01</c:v>
                </c:pt>
                <c:pt idx="72">
                  <c:v>2006M02</c:v>
                </c:pt>
                <c:pt idx="73">
                  <c:v>2006M03</c:v>
                </c:pt>
                <c:pt idx="74">
                  <c:v>2006M04</c:v>
                </c:pt>
                <c:pt idx="75">
                  <c:v>2006M05</c:v>
                </c:pt>
                <c:pt idx="76">
                  <c:v>2006M06</c:v>
                </c:pt>
                <c:pt idx="77">
                  <c:v>2006M07</c:v>
                </c:pt>
                <c:pt idx="78">
                  <c:v>2006M08</c:v>
                </c:pt>
                <c:pt idx="79">
                  <c:v>2006M09</c:v>
                </c:pt>
                <c:pt idx="80">
                  <c:v>2006M10</c:v>
                </c:pt>
                <c:pt idx="81">
                  <c:v>2006M11</c:v>
                </c:pt>
                <c:pt idx="82">
                  <c:v>2006M12</c:v>
                </c:pt>
                <c:pt idx="83">
                  <c:v>2007M01</c:v>
                </c:pt>
                <c:pt idx="84">
                  <c:v>2007M02</c:v>
                </c:pt>
                <c:pt idx="85">
                  <c:v>2007M03</c:v>
                </c:pt>
                <c:pt idx="86">
                  <c:v>2007M04</c:v>
                </c:pt>
                <c:pt idx="87">
                  <c:v>2007M05</c:v>
                </c:pt>
                <c:pt idx="88">
                  <c:v>2007M06</c:v>
                </c:pt>
                <c:pt idx="89">
                  <c:v>2007M07</c:v>
                </c:pt>
                <c:pt idx="90">
                  <c:v>2007M08</c:v>
                </c:pt>
                <c:pt idx="91">
                  <c:v>2007M09</c:v>
                </c:pt>
                <c:pt idx="92">
                  <c:v>2007M10</c:v>
                </c:pt>
                <c:pt idx="93">
                  <c:v>2007M11</c:v>
                </c:pt>
                <c:pt idx="94">
                  <c:v>2007M12</c:v>
                </c:pt>
                <c:pt idx="95">
                  <c:v>2008M01</c:v>
                </c:pt>
                <c:pt idx="96">
                  <c:v>2008M02</c:v>
                </c:pt>
                <c:pt idx="97">
                  <c:v>2008M03</c:v>
                </c:pt>
                <c:pt idx="98">
                  <c:v>2008M04</c:v>
                </c:pt>
                <c:pt idx="99">
                  <c:v>2008M05</c:v>
                </c:pt>
                <c:pt idx="100">
                  <c:v>2008M06</c:v>
                </c:pt>
                <c:pt idx="101">
                  <c:v>2008M07</c:v>
                </c:pt>
                <c:pt idx="102">
                  <c:v>2008M08</c:v>
                </c:pt>
                <c:pt idx="103">
                  <c:v>2008M09</c:v>
                </c:pt>
                <c:pt idx="104">
                  <c:v>2008M10</c:v>
                </c:pt>
                <c:pt idx="105">
                  <c:v>2008M11</c:v>
                </c:pt>
                <c:pt idx="106">
                  <c:v>2008M12</c:v>
                </c:pt>
                <c:pt idx="107">
                  <c:v>2009M01</c:v>
                </c:pt>
                <c:pt idx="108">
                  <c:v>2009M02</c:v>
                </c:pt>
                <c:pt idx="109">
                  <c:v>2009M03</c:v>
                </c:pt>
                <c:pt idx="110">
                  <c:v>2009M04</c:v>
                </c:pt>
                <c:pt idx="111">
                  <c:v>2009M05</c:v>
                </c:pt>
                <c:pt idx="112">
                  <c:v>2009M06</c:v>
                </c:pt>
                <c:pt idx="113">
                  <c:v>2009M07</c:v>
                </c:pt>
                <c:pt idx="114">
                  <c:v>2009M08</c:v>
                </c:pt>
                <c:pt idx="115">
                  <c:v>2009M09</c:v>
                </c:pt>
                <c:pt idx="116">
                  <c:v>2009M10</c:v>
                </c:pt>
                <c:pt idx="117">
                  <c:v>2009M11</c:v>
                </c:pt>
                <c:pt idx="118">
                  <c:v>2009M12</c:v>
                </c:pt>
                <c:pt idx="119">
                  <c:v>2010M01</c:v>
                </c:pt>
                <c:pt idx="120">
                  <c:v>2010M02</c:v>
                </c:pt>
                <c:pt idx="121">
                  <c:v>2010M03</c:v>
                </c:pt>
                <c:pt idx="122">
                  <c:v>2010M04</c:v>
                </c:pt>
                <c:pt idx="123">
                  <c:v>2010M05</c:v>
                </c:pt>
                <c:pt idx="124">
                  <c:v>2010M06</c:v>
                </c:pt>
                <c:pt idx="125">
                  <c:v>2010M07</c:v>
                </c:pt>
                <c:pt idx="126">
                  <c:v>2010M08</c:v>
                </c:pt>
                <c:pt idx="127">
                  <c:v>2010M09</c:v>
                </c:pt>
                <c:pt idx="128">
                  <c:v>2010M10</c:v>
                </c:pt>
                <c:pt idx="129">
                  <c:v>2010M11</c:v>
                </c:pt>
                <c:pt idx="130">
                  <c:v>2010M12</c:v>
                </c:pt>
                <c:pt idx="131">
                  <c:v>2011M01</c:v>
                </c:pt>
                <c:pt idx="132">
                  <c:v>2011M02</c:v>
                </c:pt>
                <c:pt idx="133">
                  <c:v>2011M03</c:v>
                </c:pt>
                <c:pt idx="134">
                  <c:v>2011M04</c:v>
                </c:pt>
                <c:pt idx="135">
                  <c:v>2011M05</c:v>
                </c:pt>
                <c:pt idx="136">
                  <c:v>2011M06</c:v>
                </c:pt>
                <c:pt idx="137">
                  <c:v>2011M07</c:v>
                </c:pt>
                <c:pt idx="138">
                  <c:v>2011M08</c:v>
                </c:pt>
                <c:pt idx="139">
                  <c:v>2011M09</c:v>
                </c:pt>
                <c:pt idx="140">
                  <c:v>2011M10</c:v>
                </c:pt>
                <c:pt idx="141">
                  <c:v>2011M11</c:v>
                </c:pt>
                <c:pt idx="142">
                  <c:v>2011M12</c:v>
                </c:pt>
                <c:pt idx="143">
                  <c:v>2012M01</c:v>
                </c:pt>
                <c:pt idx="144">
                  <c:v>2012M02</c:v>
                </c:pt>
                <c:pt idx="145">
                  <c:v>2012M03</c:v>
                </c:pt>
                <c:pt idx="146">
                  <c:v>2012M04</c:v>
                </c:pt>
                <c:pt idx="147">
                  <c:v>2012M05</c:v>
                </c:pt>
                <c:pt idx="148">
                  <c:v>2012M06</c:v>
                </c:pt>
                <c:pt idx="149">
                  <c:v>2012M07</c:v>
                </c:pt>
                <c:pt idx="150">
                  <c:v>2012M08</c:v>
                </c:pt>
                <c:pt idx="151">
                  <c:v>2012M09</c:v>
                </c:pt>
                <c:pt idx="152">
                  <c:v>2012M10</c:v>
                </c:pt>
                <c:pt idx="153">
                  <c:v>2012M11</c:v>
                </c:pt>
                <c:pt idx="154">
                  <c:v>2012M12</c:v>
                </c:pt>
                <c:pt idx="155">
                  <c:v>2013M01</c:v>
                </c:pt>
                <c:pt idx="156">
                  <c:v>2013M02</c:v>
                </c:pt>
                <c:pt idx="157">
                  <c:v>2013M03</c:v>
                </c:pt>
                <c:pt idx="158">
                  <c:v>2013M04</c:v>
                </c:pt>
                <c:pt idx="159">
                  <c:v>2013M05</c:v>
                </c:pt>
                <c:pt idx="160">
                  <c:v>2013M06</c:v>
                </c:pt>
                <c:pt idx="161">
                  <c:v>2013M07</c:v>
                </c:pt>
                <c:pt idx="162">
                  <c:v>2013M08</c:v>
                </c:pt>
                <c:pt idx="163">
                  <c:v>2013M09</c:v>
                </c:pt>
                <c:pt idx="164">
                  <c:v>2013M10</c:v>
                </c:pt>
                <c:pt idx="165">
                  <c:v>2013M11</c:v>
                </c:pt>
                <c:pt idx="166">
                  <c:v>2013M12</c:v>
                </c:pt>
                <c:pt idx="167">
                  <c:v>2014M01</c:v>
                </c:pt>
                <c:pt idx="168">
                  <c:v>2014M02</c:v>
                </c:pt>
                <c:pt idx="169">
                  <c:v>2014M03</c:v>
                </c:pt>
                <c:pt idx="170">
                  <c:v>2014M04</c:v>
                </c:pt>
                <c:pt idx="171">
                  <c:v>2014M05</c:v>
                </c:pt>
                <c:pt idx="172">
                  <c:v>2014M06</c:v>
                </c:pt>
                <c:pt idx="173">
                  <c:v>2014M07</c:v>
                </c:pt>
                <c:pt idx="174">
                  <c:v>2014M08</c:v>
                </c:pt>
                <c:pt idx="175">
                  <c:v>2014M09</c:v>
                </c:pt>
                <c:pt idx="176">
                  <c:v>2014M10</c:v>
                </c:pt>
                <c:pt idx="177">
                  <c:v>2014M11</c:v>
                </c:pt>
                <c:pt idx="178">
                  <c:v>2014M12</c:v>
                </c:pt>
                <c:pt idx="179">
                  <c:v>2015M01</c:v>
                </c:pt>
                <c:pt idx="180">
                  <c:v>2015M02</c:v>
                </c:pt>
                <c:pt idx="181">
                  <c:v>2015M03</c:v>
                </c:pt>
                <c:pt idx="182">
                  <c:v>2015M04</c:v>
                </c:pt>
                <c:pt idx="183">
                  <c:v>2015M05</c:v>
                </c:pt>
                <c:pt idx="184">
                  <c:v>2015M06</c:v>
                </c:pt>
                <c:pt idx="185">
                  <c:v>2015M07</c:v>
                </c:pt>
                <c:pt idx="186">
                  <c:v>2015M08</c:v>
                </c:pt>
                <c:pt idx="187">
                  <c:v>2015M09</c:v>
                </c:pt>
                <c:pt idx="188">
                  <c:v>2015M10</c:v>
                </c:pt>
                <c:pt idx="189">
                  <c:v>2015M11</c:v>
                </c:pt>
                <c:pt idx="190">
                  <c:v>2015M12</c:v>
                </c:pt>
                <c:pt idx="191">
                  <c:v>2016M01</c:v>
                </c:pt>
                <c:pt idx="192">
                  <c:v>2016M02</c:v>
                </c:pt>
                <c:pt idx="193">
                  <c:v>2016M03</c:v>
                </c:pt>
                <c:pt idx="194">
                  <c:v>2016M04</c:v>
                </c:pt>
                <c:pt idx="195">
                  <c:v>2016M05</c:v>
                </c:pt>
                <c:pt idx="196">
                  <c:v>2016M06</c:v>
                </c:pt>
                <c:pt idx="197">
                  <c:v>2016M07</c:v>
                </c:pt>
                <c:pt idx="198">
                  <c:v>2016M08</c:v>
                </c:pt>
                <c:pt idx="199">
                  <c:v>2016M09</c:v>
                </c:pt>
                <c:pt idx="200">
                  <c:v>2016M10</c:v>
                </c:pt>
                <c:pt idx="201">
                  <c:v>2016M11</c:v>
                </c:pt>
                <c:pt idx="202">
                  <c:v>2016M12</c:v>
                </c:pt>
                <c:pt idx="203">
                  <c:v>2017M01</c:v>
                </c:pt>
                <c:pt idx="204">
                  <c:v>2017M02</c:v>
                </c:pt>
                <c:pt idx="205">
                  <c:v>2017M03</c:v>
                </c:pt>
                <c:pt idx="206">
                  <c:v>2017M04</c:v>
                </c:pt>
                <c:pt idx="207">
                  <c:v>2017M05</c:v>
                </c:pt>
                <c:pt idx="208">
                  <c:v>2017M06</c:v>
                </c:pt>
                <c:pt idx="209">
                  <c:v>2017M07</c:v>
                </c:pt>
                <c:pt idx="210">
                  <c:v>2017M08</c:v>
                </c:pt>
                <c:pt idx="211">
                  <c:v>2017M09</c:v>
                </c:pt>
                <c:pt idx="212">
                  <c:v>2017M10</c:v>
                </c:pt>
                <c:pt idx="213">
                  <c:v>2017M11</c:v>
                </c:pt>
                <c:pt idx="214">
                  <c:v>2017M12</c:v>
                </c:pt>
                <c:pt idx="215">
                  <c:v>2018M01</c:v>
                </c:pt>
                <c:pt idx="216">
                  <c:v>2018M02</c:v>
                </c:pt>
                <c:pt idx="217">
                  <c:v>2018M03</c:v>
                </c:pt>
                <c:pt idx="218">
                  <c:v>2018M04</c:v>
                </c:pt>
                <c:pt idx="219">
                  <c:v>2018M05</c:v>
                </c:pt>
                <c:pt idx="220">
                  <c:v>2018M06</c:v>
                </c:pt>
                <c:pt idx="221">
                  <c:v>2018M07</c:v>
                </c:pt>
                <c:pt idx="222">
                  <c:v>2018M08</c:v>
                </c:pt>
                <c:pt idx="223">
                  <c:v>2018M09</c:v>
                </c:pt>
                <c:pt idx="224">
                  <c:v>2018M10</c:v>
                </c:pt>
                <c:pt idx="225">
                  <c:v>2018M11</c:v>
                </c:pt>
                <c:pt idx="226">
                  <c:v>2018M12</c:v>
                </c:pt>
              </c:strCache>
            </c:strRef>
          </c:cat>
          <c:val>
            <c:numRef>
              <c:f>'Figure 11 '!$D$2:$D$230</c:f>
              <c:numCache>
                <c:formatCode>General</c:formatCode>
                <c:ptCount val="229"/>
                <c:pt idx="0">
                  <c:v>0.156448</c:v>
                </c:pt>
                <c:pt idx="1">
                  <c:v>0.156581</c:v>
                </c:pt>
                <c:pt idx="2">
                  <c:v>0.157001</c:v>
                </c:pt>
                <c:pt idx="3">
                  <c:v>0.15778700000000001</c:v>
                </c:pt>
                <c:pt idx="4">
                  <c:v>0.15906500000000001</c:v>
                </c:pt>
                <c:pt idx="5">
                  <c:v>0.16092799999999999</c:v>
                </c:pt>
                <c:pt idx="6">
                  <c:v>0.163385</c:v>
                </c:pt>
                <c:pt idx="7">
                  <c:v>0.166321</c:v>
                </c:pt>
                <c:pt idx="8">
                  <c:v>0.169625</c:v>
                </c:pt>
                <c:pt idx="9">
                  <c:v>0.173236</c:v>
                </c:pt>
                <c:pt idx="10">
                  <c:v>0.17710999999999999</c:v>
                </c:pt>
                <c:pt idx="11">
                  <c:v>0.18121899999999999</c:v>
                </c:pt>
                <c:pt idx="12">
                  <c:v>0.18564700000000001</c:v>
                </c:pt>
                <c:pt idx="13">
                  <c:v>0.190471</c:v>
                </c:pt>
                <c:pt idx="14">
                  <c:v>0.19569500000000001</c:v>
                </c:pt>
                <c:pt idx="15">
                  <c:v>0.201263</c:v>
                </c:pt>
                <c:pt idx="16">
                  <c:v>0.20705399999999999</c:v>
                </c:pt>
                <c:pt idx="17">
                  <c:v>0.213009</c:v>
                </c:pt>
                <c:pt idx="18">
                  <c:v>0.21910099999999999</c:v>
                </c:pt>
                <c:pt idx="19">
                  <c:v>0.225549</c:v>
                </c:pt>
                <c:pt idx="20">
                  <c:v>0.23253799999999999</c:v>
                </c:pt>
                <c:pt idx="21">
                  <c:v>0.240068</c:v>
                </c:pt>
                <c:pt idx="22">
                  <c:v>0.24793799999999999</c:v>
                </c:pt>
                <c:pt idx="23">
                  <c:v>0.25603700000000001</c:v>
                </c:pt>
                <c:pt idx="24">
                  <c:v>0.26423400000000002</c:v>
                </c:pt>
                <c:pt idx="25">
                  <c:v>0.27238200000000001</c:v>
                </c:pt>
                <c:pt idx="26">
                  <c:v>0.280277</c:v>
                </c:pt>
                <c:pt idx="27">
                  <c:v>0.28775899999999999</c:v>
                </c:pt>
                <c:pt idx="28">
                  <c:v>0.29464200000000002</c:v>
                </c:pt>
                <c:pt idx="29">
                  <c:v>0.30079</c:v>
                </c:pt>
                <c:pt idx="30">
                  <c:v>0.30615100000000001</c:v>
                </c:pt>
                <c:pt idx="31">
                  <c:v>0.31075599999999998</c:v>
                </c:pt>
                <c:pt idx="32">
                  <c:v>0.31465300000000002</c:v>
                </c:pt>
                <c:pt idx="33">
                  <c:v>0.31798599999999999</c:v>
                </c:pt>
                <c:pt idx="34">
                  <c:v>0.32088100000000003</c:v>
                </c:pt>
                <c:pt idx="35">
                  <c:v>0.32339400000000001</c:v>
                </c:pt>
                <c:pt idx="36">
                  <c:v>0.32562000000000002</c:v>
                </c:pt>
                <c:pt idx="37">
                  <c:v>0.32762999999999998</c:v>
                </c:pt>
                <c:pt idx="38">
                  <c:v>0.32944899999999999</c:v>
                </c:pt>
                <c:pt idx="39">
                  <c:v>0.331042</c:v>
                </c:pt>
                <c:pt idx="40">
                  <c:v>0.33230799999999999</c:v>
                </c:pt>
                <c:pt idx="41">
                  <c:v>0.33312399999999998</c:v>
                </c:pt>
                <c:pt idx="42">
                  <c:v>0.33333699999999999</c:v>
                </c:pt>
                <c:pt idx="43">
                  <c:v>0.332673</c:v>
                </c:pt>
                <c:pt idx="44">
                  <c:v>0.33092199999999999</c:v>
                </c:pt>
                <c:pt idx="45">
                  <c:v>0.327986</c:v>
                </c:pt>
                <c:pt idx="46">
                  <c:v>0.32401799999999997</c:v>
                </c:pt>
                <c:pt idx="47">
                  <c:v>0.31929000000000002</c:v>
                </c:pt>
                <c:pt idx="48">
                  <c:v>0.31405899999999998</c:v>
                </c:pt>
                <c:pt idx="49">
                  <c:v>0.308699</c:v>
                </c:pt>
                <c:pt idx="50">
                  <c:v>0.30371599999999999</c:v>
                </c:pt>
                <c:pt idx="51">
                  <c:v>0.29984</c:v>
                </c:pt>
                <c:pt idx="52">
                  <c:v>0.29773699999999997</c:v>
                </c:pt>
                <c:pt idx="53">
                  <c:v>0.29790499999999998</c:v>
                </c:pt>
                <c:pt idx="54">
                  <c:v>0.30063299999999998</c:v>
                </c:pt>
                <c:pt idx="55">
                  <c:v>0.30607000000000001</c:v>
                </c:pt>
                <c:pt idx="56">
                  <c:v>0.31426100000000001</c:v>
                </c:pt>
                <c:pt idx="57">
                  <c:v>0.32519700000000001</c:v>
                </c:pt>
                <c:pt idx="58">
                  <c:v>0.33876699999999998</c:v>
                </c:pt>
                <c:pt idx="59">
                  <c:v>0.354825</c:v>
                </c:pt>
                <c:pt idx="60">
                  <c:v>0.37321900000000002</c:v>
                </c:pt>
                <c:pt idx="61">
                  <c:v>0.39379500000000001</c:v>
                </c:pt>
                <c:pt idx="62">
                  <c:v>0.41650300000000001</c:v>
                </c:pt>
                <c:pt idx="63">
                  <c:v>0.44150299999999998</c:v>
                </c:pt>
                <c:pt idx="64">
                  <c:v>0.46879100000000001</c:v>
                </c:pt>
                <c:pt idx="65">
                  <c:v>0.49829099999999998</c:v>
                </c:pt>
                <c:pt idx="66">
                  <c:v>0.52986100000000003</c:v>
                </c:pt>
                <c:pt idx="67">
                  <c:v>0.56329099999999999</c:v>
                </c:pt>
                <c:pt idx="68">
                  <c:v>0.59826900000000005</c:v>
                </c:pt>
                <c:pt idx="69">
                  <c:v>0.63451500000000005</c:v>
                </c:pt>
                <c:pt idx="70">
                  <c:v>0.67178400000000005</c:v>
                </c:pt>
                <c:pt idx="71">
                  <c:v>0.70972299999999999</c:v>
                </c:pt>
                <c:pt idx="72">
                  <c:v>0.74803200000000003</c:v>
                </c:pt>
                <c:pt idx="73">
                  <c:v>0.78643300000000005</c:v>
                </c:pt>
                <c:pt idx="74">
                  <c:v>0.82478700000000005</c:v>
                </c:pt>
                <c:pt idx="75">
                  <c:v>0.86280500000000004</c:v>
                </c:pt>
                <c:pt idx="76">
                  <c:v>0.90013299999999996</c:v>
                </c:pt>
                <c:pt idx="77">
                  <c:v>0.93651899999999999</c:v>
                </c:pt>
                <c:pt idx="78">
                  <c:v>0.97148400000000001</c:v>
                </c:pt>
                <c:pt idx="79">
                  <c:v>1.0045820000000001</c:v>
                </c:pt>
                <c:pt idx="80">
                  <c:v>1.03528</c:v>
                </c:pt>
                <c:pt idx="81">
                  <c:v>1.062967</c:v>
                </c:pt>
                <c:pt idx="82">
                  <c:v>1.0871679999999999</c:v>
                </c:pt>
                <c:pt idx="83">
                  <c:v>1.1075569999999999</c:v>
                </c:pt>
                <c:pt idx="84">
                  <c:v>1.1237520000000001</c:v>
                </c:pt>
                <c:pt idx="85">
                  <c:v>1.135337</c:v>
                </c:pt>
                <c:pt idx="86">
                  <c:v>1.141975</c:v>
                </c:pt>
                <c:pt idx="87">
                  <c:v>1.14323</c:v>
                </c:pt>
                <c:pt idx="88">
                  <c:v>1.1386019999999999</c:v>
                </c:pt>
                <c:pt idx="89">
                  <c:v>1.1276630000000001</c:v>
                </c:pt>
                <c:pt idx="90">
                  <c:v>1.110185</c:v>
                </c:pt>
                <c:pt idx="91">
                  <c:v>1.0859650000000001</c:v>
                </c:pt>
                <c:pt idx="92">
                  <c:v>1.054827</c:v>
                </c:pt>
                <c:pt idx="93">
                  <c:v>1.016842</c:v>
                </c:pt>
                <c:pt idx="94">
                  <c:v>0.97222600000000003</c:v>
                </c:pt>
                <c:pt idx="95">
                  <c:v>0.921373</c:v>
                </c:pt>
                <c:pt idx="96">
                  <c:v>0.86491300000000004</c:v>
                </c:pt>
                <c:pt idx="97">
                  <c:v>0.80381400000000003</c:v>
                </c:pt>
                <c:pt idx="98">
                  <c:v>0.73963299999999998</c:v>
                </c:pt>
                <c:pt idx="99">
                  <c:v>0.674404</c:v>
                </c:pt>
                <c:pt idx="100">
                  <c:v>0.61028400000000005</c:v>
                </c:pt>
                <c:pt idx="101">
                  <c:v>0.54940999999999995</c:v>
                </c:pt>
                <c:pt idx="102">
                  <c:v>0.49418600000000001</c:v>
                </c:pt>
                <c:pt idx="103">
                  <c:v>0.44679099999999999</c:v>
                </c:pt>
                <c:pt idx="104">
                  <c:v>0.40852899999999998</c:v>
                </c:pt>
                <c:pt idx="105">
                  <c:v>0.38018099999999999</c:v>
                </c:pt>
                <c:pt idx="106">
                  <c:v>0.36120999999999998</c:v>
                </c:pt>
                <c:pt idx="107">
                  <c:v>0.35064400000000001</c:v>
                </c:pt>
                <c:pt idx="108">
                  <c:v>0.34724500000000003</c:v>
                </c:pt>
                <c:pt idx="109">
                  <c:v>0.35023399999999999</c:v>
                </c:pt>
                <c:pt idx="110">
                  <c:v>0.35875099999999999</c:v>
                </c:pt>
                <c:pt idx="111">
                  <c:v>0.37187399999999998</c:v>
                </c:pt>
                <c:pt idx="112">
                  <c:v>0.38892599999999999</c:v>
                </c:pt>
                <c:pt idx="113">
                  <c:v>0.40967599999999998</c:v>
                </c:pt>
                <c:pt idx="114">
                  <c:v>0.43392599999999998</c:v>
                </c:pt>
                <c:pt idx="115">
                  <c:v>0.46107700000000001</c:v>
                </c:pt>
                <c:pt idx="116">
                  <c:v>0.49066900000000002</c:v>
                </c:pt>
                <c:pt idx="117">
                  <c:v>0.522038</c:v>
                </c:pt>
                <c:pt idx="118">
                  <c:v>0.554539</c:v>
                </c:pt>
                <c:pt idx="119">
                  <c:v>0.58771399999999996</c:v>
                </c:pt>
                <c:pt idx="120">
                  <c:v>0.62112000000000001</c:v>
                </c:pt>
                <c:pt idx="121">
                  <c:v>0.65435699999999997</c:v>
                </c:pt>
                <c:pt idx="122">
                  <c:v>0.68674000000000002</c:v>
                </c:pt>
                <c:pt idx="123">
                  <c:v>0.71733400000000003</c:v>
                </c:pt>
                <c:pt idx="124">
                  <c:v>0.74511300000000003</c:v>
                </c:pt>
                <c:pt idx="125">
                  <c:v>0.76891100000000001</c:v>
                </c:pt>
                <c:pt idx="126">
                  <c:v>0.78745299999999996</c:v>
                </c:pt>
                <c:pt idx="127">
                  <c:v>0.79972699999999997</c:v>
                </c:pt>
                <c:pt idx="128">
                  <c:v>0.80505899999999997</c:v>
                </c:pt>
                <c:pt idx="129">
                  <c:v>0.803087</c:v>
                </c:pt>
                <c:pt idx="130">
                  <c:v>0.79381100000000004</c:v>
                </c:pt>
                <c:pt idx="131">
                  <c:v>0.77747200000000005</c:v>
                </c:pt>
                <c:pt idx="132">
                  <c:v>0.75466299999999997</c:v>
                </c:pt>
                <c:pt idx="133">
                  <c:v>0.72627299999999995</c:v>
                </c:pt>
                <c:pt idx="134">
                  <c:v>0.69339099999999998</c:v>
                </c:pt>
                <c:pt idx="135">
                  <c:v>0.65663099999999996</c:v>
                </c:pt>
                <c:pt idx="136">
                  <c:v>0.61667099999999997</c:v>
                </c:pt>
                <c:pt idx="137">
                  <c:v>0.57402399999999998</c:v>
                </c:pt>
                <c:pt idx="138">
                  <c:v>0.52918600000000005</c:v>
                </c:pt>
                <c:pt idx="139">
                  <c:v>0.482624</c:v>
                </c:pt>
                <c:pt idx="140">
                  <c:v>0.43485499999999999</c:v>
                </c:pt>
                <c:pt idx="141">
                  <c:v>0.38625900000000002</c:v>
                </c:pt>
                <c:pt idx="142">
                  <c:v>0.336758</c:v>
                </c:pt>
                <c:pt idx="143">
                  <c:v>0.28617900000000002</c:v>
                </c:pt>
                <c:pt idx="144">
                  <c:v>0.23411599999999999</c:v>
                </c:pt>
                <c:pt idx="145">
                  <c:v>0.18029800000000001</c:v>
                </c:pt>
                <c:pt idx="146">
                  <c:v>0.124681</c:v>
                </c:pt>
                <c:pt idx="147">
                  <c:v>6.7452999999999999E-2</c:v>
                </c:pt>
                <c:pt idx="148">
                  <c:v>8.8269999999999998E-3</c:v>
                </c:pt>
                <c:pt idx="149">
                  <c:v>-5.1144000000000002E-2</c:v>
                </c:pt>
                <c:pt idx="150">
                  <c:v>-0.11246</c:v>
                </c:pt>
                <c:pt idx="151">
                  <c:v>-0.174262</c:v>
                </c:pt>
                <c:pt idx="152">
                  <c:v>-0.23563200000000001</c:v>
                </c:pt>
                <c:pt idx="153">
                  <c:v>-0.29575000000000001</c:v>
                </c:pt>
                <c:pt idx="154">
                  <c:v>-0.35411399999999998</c:v>
                </c:pt>
                <c:pt idx="155">
                  <c:v>-0.410354</c:v>
                </c:pt>
                <c:pt idx="156">
                  <c:v>-0.464175</c:v>
                </c:pt>
                <c:pt idx="157">
                  <c:v>-0.51534400000000002</c:v>
                </c:pt>
                <c:pt idx="158">
                  <c:v>-0.563635</c:v>
                </c:pt>
                <c:pt idx="159">
                  <c:v>-0.60893200000000003</c:v>
                </c:pt>
                <c:pt idx="160">
                  <c:v>-0.65134300000000001</c:v>
                </c:pt>
                <c:pt idx="161">
                  <c:v>-0.69071800000000005</c:v>
                </c:pt>
                <c:pt idx="162">
                  <c:v>-0.72684199999999999</c:v>
                </c:pt>
                <c:pt idx="163">
                  <c:v>-0.75968899999999995</c:v>
                </c:pt>
                <c:pt idx="164">
                  <c:v>-0.78947800000000001</c:v>
                </c:pt>
                <c:pt idx="165">
                  <c:v>-0.81643600000000005</c:v>
                </c:pt>
                <c:pt idx="166">
                  <c:v>-0.84069199999999999</c:v>
                </c:pt>
                <c:pt idx="167">
                  <c:v>-0.86235799999999996</c:v>
                </c:pt>
                <c:pt idx="168">
                  <c:v>-0.88152299999999995</c:v>
                </c:pt>
                <c:pt idx="169">
                  <c:v>-0.898316</c:v>
                </c:pt>
                <c:pt idx="170">
                  <c:v>-0.91252699999999998</c:v>
                </c:pt>
                <c:pt idx="171">
                  <c:v>-0.923786</c:v>
                </c:pt>
                <c:pt idx="172">
                  <c:v>-0.93174900000000005</c:v>
                </c:pt>
                <c:pt idx="173">
                  <c:v>-0.93595399999999995</c:v>
                </c:pt>
                <c:pt idx="174">
                  <c:v>-0.93607899999999999</c:v>
                </c:pt>
                <c:pt idx="175">
                  <c:v>-0.93200400000000005</c:v>
                </c:pt>
                <c:pt idx="176">
                  <c:v>-0.92365799999999998</c:v>
                </c:pt>
                <c:pt idx="177">
                  <c:v>-0.91119499999999998</c:v>
                </c:pt>
                <c:pt idx="178">
                  <c:v>-0.89474399999999998</c:v>
                </c:pt>
                <c:pt idx="179">
                  <c:v>-0.87422999999999995</c:v>
                </c:pt>
                <c:pt idx="180">
                  <c:v>-0.84965000000000002</c:v>
                </c:pt>
                <c:pt idx="181">
                  <c:v>-0.82115199999999999</c:v>
                </c:pt>
                <c:pt idx="182">
                  <c:v>-0.78902600000000001</c:v>
                </c:pt>
                <c:pt idx="183">
                  <c:v>-0.75363199999999997</c:v>
                </c:pt>
                <c:pt idx="184">
                  <c:v>-0.71534200000000003</c:v>
                </c:pt>
                <c:pt idx="185">
                  <c:v>-0.67460200000000003</c:v>
                </c:pt>
                <c:pt idx="186">
                  <c:v>-0.63186100000000001</c:v>
                </c:pt>
                <c:pt idx="187">
                  <c:v>-0.587449</c:v>
                </c:pt>
                <c:pt idx="188">
                  <c:v>-0.54201999999999995</c:v>
                </c:pt>
                <c:pt idx="189">
                  <c:v>-0.496307</c:v>
                </c:pt>
                <c:pt idx="190">
                  <c:v>-0.45091300000000001</c:v>
                </c:pt>
                <c:pt idx="191">
                  <c:v>-0.406501</c:v>
                </c:pt>
                <c:pt idx="192">
                  <c:v>-0.36369200000000002</c:v>
                </c:pt>
                <c:pt idx="193">
                  <c:v>-0.323073</c:v>
                </c:pt>
                <c:pt idx="194">
                  <c:v>-0.285159</c:v>
                </c:pt>
                <c:pt idx="195">
                  <c:v>-0.25029899999999999</c:v>
                </c:pt>
                <c:pt idx="196">
                  <c:v>-0.218643</c:v>
                </c:pt>
                <c:pt idx="197">
                  <c:v>-0.19004199999999999</c:v>
                </c:pt>
                <c:pt idx="198">
                  <c:v>-0.16403300000000001</c:v>
                </c:pt>
                <c:pt idx="199">
                  <c:v>-0.14038100000000001</c:v>
                </c:pt>
                <c:pt idx="200">
                  <c:v>-0.118962</c:v>
                </c:pt>
                <c:pt idx="201">
                  <c:v>-9.9715999999999999E-2</c:v>
                </c:pt>
                <c:pt idx="202">
                  <c:v>-8.2653000000000004E-2</c:v>
                </c:pt>
                <c:pt idx="203">
                  <c:v>-6.7739999999999995E-2</c:v>
                </c:pt>
                <c:pt idx="204">
                  <c:v>-5.4908999999999999E-2</c:v>
                </c:pt>
                <c:pt idx="205">
                  <c:v>-4.3964000000000003E-2</c:v>
                </c:pt>
                <c:pt idx="206">
                  <c:v>-3.4727000000000001E-2</c:v>
                </c:pt>
                <c:pt idx="207">
                  <c:v>-2.7113999999999999E-2</c:v>
                </c:pt>
                <c:pt idx="208">
                  <c:v>-2.1106E-2</c:v>
                </c:pt>
                <c:pt idx="209">
                  <c:v>-1.6513E-2</c:v>
                </c:pt>
                <c:pt idx="210">
                  <c:v>-1.3167E-2</c:v>
                </c:pt>
                <c:pt idx="211">
                  <c:v>-1.0887000000000001E-2</c:v>
                </c:pt>
                <c:pt idx="212">
                  <c:v>-9.7129999999999994E-3</c:v>
                </c:pt>
                <c:pt idx="213">
                  <c:v>-9.6310000000000007E-3</c:v>
                </c:pt>
                <c:pt idx="214">
                  <c:v>-1.0671999999999999E-2</c:v>
                </c:pt>
                <c:pt idx="215">
                  <c:v>-1.2825E-2</c:v>
                </c:pt>
                <c:pt idx="216">
                  <c:v>-1.6147000000000002E-2</c:v>
                </c:pt>
                <c:pt idx="217">
                  <c:v>-2.0524000000000001E-2</c:v>
                </c:pt>
                <c:pt idx="218">
                  <c:v>-2.5683999999999998E-2</c:v>
                </c:pt>
                <c:pt idx="219">
                  <c:v>-3.1278E-2</c:v>
                </c:pt>
                <c:pt idx="220">
                  <c:v>-3.6808E-2</c:v>
                </c:pt>
                <c:pt idx="221">
                  <c:v>-4.1729000000000002E-2</c:v>
                </c:pt>
                <c:pt idx="222">
                  <c:v>-4.5726000000000003E-2</c:v>
                </c:pt>
                <c:pt idx="223">
                  <c:v>-4.8723000000000002E-2</c:v>
                </c:pt>
                <c:pt idx="224">
                  <c:v>-5.0723999999999998E-2</c:v>
                </c:pt>
                <c:pt idx="225">
                  <c:v>-5.1945999999999999E-2</c:v>
                </c:pt>
                <c:pt idx="226">
                  <c:v>-5.2548999999999998E-2</c:v>
                </c:pt>
              </c:numCache>
            </c:numRef>
          </c:val>
          <c:smooth val="0"/>
          <c:extLst>
            <c:ext xmlns:c16="http://schemas.microsoft.com/office/drawing/2014/chart" uri="{C3380CC4-5D6E-409C-BE32-E72D297353CC}">
              <c16:uniqueId val="{00000002-81CB-4917-94F3-6A005FC53A23}"/>
            </c:ext>
          </c:extLst>
        </c:ser>
        <c:dLbls>
          <c:showLegendKey val="0"/>
          <c:showVal val="0"/>
          <c:showCatName val="0"/>
          <c:showSerName val="0"/>
          <c:showPercent val="0"/>
          <c:showBubbleSize val="0"/>
        </c:dLbls>
        <c:marker val="1"/>
        <c:smooth val="0"/>
        <c:axId val="424602008"/>
        <c:axId val="424608568"/>
      </c:lineChart>
      <c:catAx>
        <c:axId val="4246020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30" b="0" i="0" u="none" strike="noStrike" kern="1200" baseline="0">
                <a:solidFill>
                  <a:schemeClr val="tx1">
                    <a:lumMod val="65000"/>
                    <a:lumOff val="35000"/>
                  </a:schemeClr>
                </a:solidFill>
                <a:latin typeface="+mn-lt"/>
                <a:ea typeface="+mn-ea"/>
                <a:cs typeface="+mn-cs"/>
              </a:defRPr>
            </a:pPr>
            <a:endParaRPr lang="en-US"/>
          </a:p>
        </c:txPr>
        <c:crossAx val="424608568"/>
        <c:crosses val="autoZero"/>
        <c:auto val="1"/>
        <c:lblAlgn val="ctr"/>
        <c:lblOffset val="100"/>
        <c:noMultiLvlLbl val="0"/>
      </c:catAx>
      <c:valAx>
        <c:axId val="42460856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r>
                  <a:rPr lang="en-US" sz="1800" b="1"/>
                  <a:t>Changes in price indexes</a:t>
                </a:r>
              </a:p>
            </c:rich>
          </c:tx>
          <c:overlay val="0"/>
          <c:spPr>
            <a:noFill/>
            <a:ln>
              <a:noFill/>
            </a:ln>
            <a:effectLst/>
          </c:spPr>
          <c:txPr>
            <a:bodyPr rot="-54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24602008"/>
        <c:crosses val="autoZero"/>
        <c:crossBetween val="between"/>
      </c:valAx>
      <c:valAx>
        <c:axId val="424610536"/>
        <c:scaling>
          <c:orientation val="minMax"/>
        </c:scaling>
        <c:delete val="0"/>
        <c:axPos val="r"/>
        <c:title>
          <c:tx>
            <c:rich>
              <a:bodyPr rot="-54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r>
                  <a:rPr lang="en-US" sz="1600" b="1"/>
                  <a:t>Changes in China's total imports</a:t>
                </a:r>
              </a:p>
            </c:rich>
          </c:tx>
          <c:overlay val="0"/>
          <c:spPr>
            <a:noFill/>
            <a:ln>
              <a:noFill/>
            </a:ln>
            <a:effectLst/>
          </c:spPr>
          <c:txPr>
            <a:bodyPr rot="-54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24606272"/>
        <c:crosses val="max"/>
        <c:crossBetween val="between"/>
      </c:valAx>
      <c:catAx>
        <c:axId val="424606272"/>
        <c:scaling>
          <c:orientation val="minMax"/>
        </c:scaling>
        <c:delete val="1"/>
        <c:axPos val="b"/>
        <c:numFmt formatCode="General" sourceLinked="1"/>
        <c:majorTickMark val="out"/>
        <c:minorTickMark val="none"/>
        <c:tickLblPos val="nextTo"/>
        <c:crossAx val="424610536"/>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US" sz="2800" b="1" dirty="0"/>
              <a:t>Declining world</a:t>
            </a:r>
            <a:r>
              <a:rPr lang="en-US" sz="2800" b="1" baseline="0" dirty="0"/>
              <a:t> c</a:t>
            </a:r>
            <a:r>
              <a:rPr lang="en-US" sz="2800" b="1" dirty="0"/>
              <a:t>ommodity prices</a:t>
            </a:r>
          </a:p>
          <a:p>
            <a:pPr>
              <a:defRPr sz="1800" b="1"/>
            </a:pPr>
            <a:r>
              <a:rPr lang="en-US" sz="1800" b="1" dirty="0"/>
              <a:t>January 2018=100</a:t>
            </a:r>
          </a:p>
        </c:rich>
      </c:tx>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'Figure Weakening Com Prices'!$B$1</c:f>
              <c:strCache>
                <c:ptCount val="1"/>
                <c:pt idx="0">
                  <c:v>Shrimp</c:v>
                </c:pt>
              </c:strCache>
            </c:strRef>
          </c:tx>
          <c:spPr>
            <a:ln w="28575" cap="rnd" cmpd="dbl">
              <a:solidFill>
                <a:schemeClr val="accent1"/>
              </a:solidFill>
              <a:round/>
            </a:ln>
            <a:effectLst/>
          </c:spPr>
          <c:marker>
            <c:symbol val="none"/>
          </c:marker>
          <c:cat>
            <c:numRef>
              <c:f>'Figure Weakening Com Prices'!$A$2:$A$14</c:f>
              <c:numCache>
                <c:formatCode>B1mmm\-yy</c:formatCode>
                <c:ptCount val="13"/>
                <c:pt idx="0">
                  <c:v>43132</c:v>
                </c:pt>
                <c:pt idx="1">
                  <c:v>43160</c:v>
                </c:pt>
                <c:pt idx="2">
                  <c:v>43191</c:v>
                </c:pt>
                <c:pt idx="3">
                  <c:v>43221</c:v>
                </c:pt>
                <c:pt idx="4">
                  <c:v>43252</c:v>
                </c:pt>
                <c:pt idx="5">
                  <c:v>43282</c:v>
                </c:pt>
                <c:pt idx="6">
                  <c:v>43313</c:v>
                </c:pt>
                <c:pt idx="7">
                  <c:v>43344</c:v>
                </c:pt>
                <c:pt idx="8">
                  <c:v>43374</c:v>
                </c:pt>
                <c:pt idx="9">
                  <c:v>43405</c:v>
                </c:pt>
                <c:pt idx="10">
                  <c:v>43435</c:v>
                </c:pt>
                <c:pt idx="11">
                  <c:v>43466</c:v>
                </c:pt>
                <c:pt idx="12">
                  <c:v>43497</c:v>
                </c:pt>
              </c:numCache>
            </c:numRef>
          </c:cat>
          <c:val>
            <c:numRef>
              <c:f>'Figure Weakening Com Prices'!$B$2:$B$14</c:f>
              <c:numCache>
                <c:formatCode>General</c:formatCode>
                <c:ptCount val="13"/>
                <c:pt idx="0">
                  <c:v>1</c:v>
                </c:pt>
                <c:pt idx="1">
                  <c:v>1.0047132757266299</c:v>
                </c:pt>
                <c:pt idx="2">
                  <c:v>1.0078554595443834</c:v>
                </c:pt>
                <c:pt idx="3">
                  <c:v>1.0133542812254517</c:v>
                </c:pt>
                <c:pt idx="4">
                  <c:v>0.98507462686567149</c:v>
                </c:pt>
                <c:pt idx="5">
                  <c:v>0.96150824823252157</c:v>
                </c:pt>
                <c:pt idx="6">
                  <c:v>0.9442262372348782</c:v>
                </c:pt>
                <c:pt idx="7">
                  <c:v>0.90573448546739976</c:v>
                </c:pt>
                <c:pt idx="8">
                  <c:v>0.90023566378633157</c:v>
                </c:pt>
                <c:pt idx="9">
                  <c:v>0.91594658287509823</c:v>
                </c:pt>
                <c:pt idx="10">
                  <c:v>0.92615868028279646</c:v>
                </c:pt>
                <c:pt idx="11">
                  <c:v>0.92615868028279646</c:v>
                </c:pt>
                <c:pt idx="12">
                  <c:v>0.92615868028279646</c:v>
                </c:pt>
              </c:numCache>
            </c:numRef>
          </c:val>
          <c:smooth val="0"/>
          <c:extLst>
            <c:ext xmlns:c16="http://schemas.microsoft.com/office/drawing/2014/chart" uri="{C3380CC4-5D6E-409C-BE32-E72D297353CC}">
              <c16:uniqueId val="{00000000-ECB7-4698-B604-2C388DA62F80}"/>
            </c:ext>
          </c:extLst>
        </c:ser>
        <c:ser>
          <c:idx val="1"/>
          <c:order val="1"/>
          <c:tx>
            <c:strRef>
              <c:f>'Figure Weakening Com Prices'!$C$1</c:f>
              <c:strCache>
                <c:ptCount val="1"/>
                <c:pt idx="0">
                  <c:v>Chicken</c:v>
                </c:pt>
              </c:strCache>
            </c:strRef>
          </c:tx>
          <c:spPr>
            <a:ln w="76200" cap="rnd" cmpd="tri">
              <a:solidFill>
                <a:schemeClr val="accent2"/>
              </a:solidFill>
              <a:round/>
            </a:ln>
            <a:effectLst/>
          </c:spPr>
          <c:marker>
            <c:symbol val="none"/>
          </c:marker>
          <c:cat>
            <c:numRef>
              <c:f>'Figure Weakening Com Prices'!$A$2:$A$14</c:f>
              <c:numCache>
                <c:formatCode>B1mmm\-yy</c:formatCode>
                <c:ptCount val="13"/>
                <c:pt idx="0">
                  <c:v>43132</c:v>
                </c:pt>
                <c:pt idx="1">
                  <c:v>43160</c:v>
                </c:pt>
                <c:pt idx="2">
                  <c:v>43191</c:v>
                </c:pt>
                <c:pt idx="3">
                  <c:v>43221</c:v>
                </c:pt>
                <c:pt idx="4">
                  <c:v>43252</c:v>
                </c:pt>
                <c:pt idx="5">
                  <c:v>43282</c:v>
                </c:pt>
                <c:pt idx="6">
                  <c:v>43313</c:v>
                </c:pt>
                <c:pt idx="7">
                  <c:v>43344</c:v>
                </c:pt>
                <c:pt idx="8">
                  <c:v>43374</c:v>
                </c:pt>
                <c:pt idx="9">
                  <c:v>43405</c:v>
                </c:pt>
                <c:pt idx="10">
                  <c:v>43435</c:v>
                </c:pt>
                <c:pt idx="11">
                  <c:v>43466</c:v>
                </c:pt>
                <c:pt idx="12">
                  <c:v>43497</c:v>
                </c:pt>
              </c:numCache>
            </c:numRef>
          </c:cat>
          <c:val>
            <c:numRef>
              <c:f>'Figure Weakening Com Prices'!$C$2:$C$14</c:f>
              <c:numCache>
                <c:formatCode>General</c:formatCode>
                <c:ptCount val="13"/>
                <c:pt idx="0">
                  <c:v>1</c:v>
                </c:pt>
                <c:pt idx="1">
                  <c:v>1.1111111111111112</c:v>
                </c:pt>
                <c:pt idx="2">
                  <c:v>1.1919191919191918</c:v>
                </c:pt>
                <c:pt idx="3">
                  <c:v>1.3383838383838385</c:v>
                </c:pt>
                <c:pt idx="4">
                  <c:v>1.3737373737373739</c:v>
                </c:pt>
                <c:pt idx="5">
                  <c:v>1.2777777777777777</c:v>
                </c:pt>
                <c:pt idx="6">
                  <c:v>1.1212121212121213</c:v>
                </c:pt>
                <c:pt idx="7">
                  <c:v>1.0252525252525251</c:v>
                </c:pt>
                <c:pt idx="8">
                  <c:v>1.0252525252525251</c:v>
                </c:pt>
                <c:pt idx="9">
                  <c:v>1.0252525252525251</c:v>
                </c:pt>
                <c:pt idx="10">
                  <c:v>1.0555555555555556</c:v>
                </c:pt>
                <c:pt idx="11">
                  <c:v>1.0858585858585859</c:v>
                </c:pt>
                <c:pt idx="12">
                  <c:v>1.0555555555555556</c:v>
                </c:pt>
              </c:numCache>
            </c:numRef>
          </c:val>
          <c:smooth val="0"/>
          <c:extLst>
            <c:ext xmlns:c16="http://schemas.microsoft.com/office/drawing/2014/chart" uri="{C3380CC4-5D6E-409C-BE32-E72D297353CC}">
              <c16:uniqueId val="{00000001-ECB7-4698-B604-2C388DA62F80}"/>
            </c:ext>
          </c:extLst>
        </c:ser>
        <c:ser>
          <c:idx val="2"/>
          <c:order val="2"/>
          <c:tx>
            <c:strRef>
              <c:f>'Figure Weakening Com Prices'!$D$1</c:f>
              <c:strCache>
                <c:ptCount val="1"/>
                <c:pt idx="0">
                  <c:v>Sugar</c:v>
                </c:pt>
              </c:strCache>
            </c:strRef>
          </c:tx>
          <c:spPr>
            <a:ln w="28575" cap="rnd">
              <a:solidFill>
                <a:schemeClr val="accent3"/>
              </a:solidFill>
              <a:round/>
            </a:ln>
            <a:effectLst/>
          </c:spPr>
          <c:marker>
            <c:symbol val="none"/>
          </c:marker>
          <c:cat>
            <c:numRef>
              <c:f>'Figure Weakening Com Prices'!$A$2:$A$14</c:f>
              <c:numCache>
                <c:formatCode>B1mmm\-yy</c:formatCode>
                <c:ptCount val="13"/>
                <c:pt idx="0">
                  <c:v>43132</c:v>
                </c:pt>
                <c:pt idx="1">
                  <c:v>43160</c:v>
                </c:pt>
                <c:pt idx="2">
                  <c:v>43191</c:v>
                </c:pt>
                <c:pt idx="3">
                  <c:v>43221</c:v>
                </c:pt>
                <c:pt idx="4">
                  <c:v>43252</c:v>
                </c:pt>
                <c:pt idx="5">
                  <c:v>43282</c:v>
                </c:pt>
                <c:pt idx="6">
                  <c:v>43313</c:v>
                </c:pt>
                <c:pt idx="7">
                  <c:v>43344</c:v>
                </c:pt>
                <c:pt idx="8">
                  <c:v>43374</c:v>
                </c:pt>
                <c:pt idx="9">
                  <c:v>43405</c:v>
                </c:pt>
                <c:pt idx="10">
                  <c:v>43435</c:v>
                </c:pt>
                <c:pt idx="11">
                  <c:v>43466</c:v>
                </c:pt>
                <c:pt idx="12">
                  <c:v>43497</c:v>
                </c:pt>
              </c:numCache>
            </c:numRef>
          </c:cat>
          <c:val>
            <c:numRef>
              <c:f>'Figure Weakening Com Prices'!$D$2:$D$14</c:f>
              <c:numCache>
                <c:formatCode>General</c:formatCode>
                <c:ptCount val="13"/>
                <c:pt idx="0">
                  <c:v>1</c:v>
                </c:pt>
                <c:pt idx="1">
                  <c:v>0.93333333333333346</c:v>
                </c:pt>
                <c:pt idx="2">
                  <c:v>0.90000000000000013</c:v>
                </c:pt>
                <c:pt idx="3">
                  <c:v>0.90000000000000013</c:v>
                </c:pt>
                <c:pt idx="4">
                  <c:v>0.93333333333333346</c:v>
                </c:pt>
                <c:pt idx="5">
                  <c:v>0.8666666666666667</c:v>
                </c:pt>
                <c:pt idx="6">
                  <c:v>0.8</c:v>
                </c:pt>
                <c:pt idx="7">
                  <c:v>0.83333333333333337</c:v>
                </c:pt>
                <c:pt idx="8">
                  <c:v>0.96666666666666667</c:v>
                </c:pt>
                <c:pt idx="9">
                  <c:v>0.93333333333333346</c:v>
                </c:pt>
                <c:pt idx="10">
                  <c:v>0.93333333333333346</c:v>
                </c:pt>
                <c:pt idx="11">
                  <c:v>0.93333333333333346</c:v>
                </c:pt>
                <c:pt idx="12">
                  <c:v>0.96666666666666667</c:v>
                </c:pt>
              </c:numCache>
            </c:numRef>
          </c:val>
          <c:smooth val="0"/>
          <c:extLst>
            <c:ext xmlns:c16="http://schemas.microsoft.com/office/drawing/2014/chart" uri="{C3380CC4-5D6E-409C-BE32-E72D297353CC}">
              <c16:uniqueId val="{00000002-ECB7-4698-B604-2C388DA62F80}"/>
            </c:ext>
          </c:extLst>
        </c:ser>
        <c:ser>
          <c:idx val="3"/>
          <c:order val="3"/>
          <c:tx>
            <c:strRef>
              <c:f>'Figure Weakening Com Prices'!$E$1</c:f>
              <c:strCache>
                <c:ptCount val="1"/>
                <c:pt idx="0">
                  <c:v>Rice</c:v>
                </c:pt>
              </c:strCache>
            </c:strRef>
          </c:tx>
          <c:spPr>
            <a:ln w="57150" cap="rnd">
              <a:solidFill>
                <a:srgbClr val="00B050"/>
              </a:solidFill>
              <a:prstDash val="sysDash"/>
              <a:round/>
            </a:ln>
            <a:effectLst/>
          </c:spPr>
          <c:marker>
            <c:symbol val="none"/>
          </c:marker>
          <c:cat>
            <c:numRef>
              <c:f>'Figure Weakening Com Prices'!$A$2:$A$14</c:f>
              <c:numCache>
                <c:formatCode>B1mmm\-yy</c:formatCode>
                <c:ptCount val="13"/>
                <c:pt idx="0">
                  <c:v>43132</c:v>
                </c:pt>
                <c:pt idx="1">
                  <c:v>43160</c:v>
                </c:pt>
                <c:pt idx="2">
                  <c:v>43191</c:v>
                </c:pt>
                <c:pt idx="3">
                  <c:v>43221</c:v>
                </c:pt>
                <c:pt idx="4">
                  <c:v>43252</c:v>
                </c:pt>
                <c:pt idx="5">
                  <c:v>43282</c:v>
                </c:pt>
                <c:pt idx="6">
                  <c:v>43313</c:v>
                </c:pt>
                <c:pt idx="7">
                  <c:v>43344</c:v>
                </c:pt>
                <c:pt idx="8">
                  <c:v>43374</c:v>
                </c:pt>
                <c:pt idx="9">
                  <c:v>43405</c:v>
                </c:pt>
                <c:pt idx="10">
                  <c:v>43435</c:v>
                </c:pt>
                <c:pt idx="11">
                  <c:v>43466</c:v>
                </c:pt>
                <c:pt idx="12">
                  <c:v>43497</c:v>
                </c:pt>
              </c:numCache>
            </c:numRef>
          </c:cat>
          <c:val>
            <c:numRef>
              <c:f>'Figure Weakening Com Prices'!$E$2:$E$14</c:f>
              <c:numCache>
                <c:formatCode>General</c:formatCode>
                <c:ptCount val="13"/>
                <c:pt idx="0">
                  <c:v>1</c:v>
                </c:pt>
                <c:pt idx="1">
                  <c:v>1.0117647058823529</c:v>
                </c:pt>
                <c:pt idx="2">
                  <c:v>1.0611764705882354</c:v>
                </c:pt>
                <c:pt idx="3">
                  <c:v>1.0611764705882354</c:v>
                </c:pt>
                <c:pt idx="4">
                  <c:v>1.0047058823529411</c:v>
                </c:pt>
                <c:pt idx="5">
                  <c:v>0.93647058823529417</c:v>
                </c:pt>
                <c:pt idx="6">
                  <c:v>0.95294117647058818</c:v>
                </c:pt>
                <c:pt idx="7">
                  <c:v>0.95294117647058818</c:v>
                </c:pt>
                <c:pt idx="8">
                  <c:v>0.96235294117647063</c:v>
                </c:pt>
                <c:pt idx="9">
                  <c:v>0.94352941176470584</c:v>
                </c:pt>
                <c:pt idx="10">
                  <c:v>0.95058823529411762</c:v>
                </c:pt>
                <c:pt idx="11">
                  <c:v>0.96470588235294119</c:v>
                </c:pt>
                <c:pt idx="12">
                  <c:v>0.96</c:v>
                </c:pt>
              </c:numCache>
            </c:numRef>
          </c:val>
          <c:smooth val="0"/>
          <c:extLst>
            <c:ext xmlns:c16="http://schemas.microsoft.com/office/drawing/2014/chart" uri="{C3380CC4-5D6E-409C-BE32-E72D297353CC}">
              <c16:uniqueId val="{00000003-ECB7-4698-B604-2C388DA62F80}"/>
            </c:ext>
          </c:extLst>
        </c:ser>
        <c:ser>
          <c:idx val="4"/>
          <c:order val="4"/>
          <c:tx>
            <c:strRef>
              <c:f>'Figure Weakening Com Prices'!$F$1</c:f>
              <c:strCache>
                <c:ptCount val="1"/>
                <c:pt idx="0">
                  <c:v>Rubber</c:v>
                </c:pt>
              </c:strCache>
            </c:strRef>
          </c:tx>
          <c:spPr>
            <a:ln w="57150" cap="rnd">
              <a:solidFill>
                <a:schemeClr val="accent5"/>
              </a:solidFill>
              <a:prstDash val="sysDot"/>
              <a:round/>
            </a:ln>
            <a:effectLst/>
          </c:spPr>
          <c:marker>
            <c:symbol val="none"/>
          </c:marker>
          <c:cat>
            <c:numRef>
              <c:f>'Figure Weakening Com Prices'!$A$2:$A$14</c:f>
              <c:numCache>
                <c:formatCode>B1mmm\-yy</c:formatCode>
                <c:ptCount val="13"/>
                <c:pt idx="0">
                  <c:v>43132</c:v>
                </c:pt>
                <c:pt idx="1">
                  <c:v>43160</c:v>
                </c:pt>
                <c:pt idx="2">
                  <c:v>43191</c:v>
                </c:pt>
                <c:pt idx="3">
                  <c:v>43221</c:v>
                </c:pt>
                <c:pt idx="4">
                  <c:v>43252</c:v>
                </c:pt>
                <c:pt idx="5">
                  <c:v>43282</c:v>
                </c:pt>
                <c:pt idx="6">
                  <c:v>43313</c:v>
                </c:pt>
                <c:pt idx="7">
                  <c:v>43344</c:v>
                </c:pt>
                <c:pt idx="8">
                  <c:v>43374</c:v>
                </c:pt>
                <c:pt idx="9">
                  <c:v>43405</c:v>
                </c:pt>
                <c:pt idx="10">
                  <c:v>43435</c:v>
                </c:pt>
                <c:pt idx="11">
                  <c:v>43466</c:v>
                </c:pt>
                <c:pt idx="12">
                  <c:v>43497</c:v>
                </c:pt>
              </c:numCache>
            </c:numRef>
          </c:cat>
          <c:val>
            <c:numRef>
              <c:f>'Figure Weakening Com Prices'!$F$2:$F$14</c:f>
              <c:numCache>
                <c:formatCode>General</c:formatCode>
                <c:ptCount val="13"/>
                <c:pt idx="0">
                  <c:v>1</c:v>
                </c:pt>
                <c:pt idx="1">
                  <c:v>1.0232558139534884</c:v>
                </c:pt>
                <c:pt idx="2">
                  <c:v>1.0058139534883721</c:v>
                </c:pt>
                <c:pt idx="3">
                  <c:v>0.98837209302325579</c:v>
                </c:pt>
                <c:pt idx="4">
                  <c:v>0.90697674418604657</c:v>
                </c:pt>
                <c:pt idx="5">
                  <c:v>0.85465116279069764</c:v>
                </c:pt>
                <c:pt idx="6">
                  <c:v>0.85465116279069764</c:v>
                </c:pt>
                <c:pt idx="7">
                  <c:v>0.83720930232558133</c:v>
                </c:pt>
                <c:pt idx="8">
                  <c:v>0.83139534883720922</c:v>
                </c:pt>
                <c:pt idx="9">
                  <c:v>0.78488372093023262</c:v>
                </c:pt>
                <c:pt idx="10">
                  <c:v>0.83720930232558133</c:v>
                </c:pt>
                <c:pt idx="11">
                  <c:v>0.92441860465116288</c:v>
                </c:pt>
                <c:pt idx="12">
                  <c:v>0.95930232558139528</c:v>
                </c:pt>
              </c:numCache>
            </c:numRef>
          </c:val>
          <c:smooth val="0"/>
          <c:extLst>
            <c:ext xmlns:c16="http://schemas.microsoft.com/office/drawing/2014/chart" uri="{C3380CC4-5D6E-409C-BE32-E72D297353CC}">
              <c16:uniqueId val="{00000004-ECB7-4698-B604-2C388DA62F80}"/>
            </c:ext>
          </c:extLst>
        </c:ser>
        <c:ser>
          <c:idx val="5"/>
          <c:order val="5"/>
          <c:tx>
            <c:strRef>
              <c:f>'Figure Weakening Com Prices'!$G$1</c:f>
              <c:strCache>
                <c:ptCount val="1"/>
                <c:pt idx="0">
                  <c:v>Palmkernel oil</c:v>
                </c:pt>
              </c:strCache>
            </c:strRef>
          </c:tx>
          <c:spPr>
            <a:ln w="47625" cap="rnd">
              <a:solidFill>
                <a:schemeClr val="accent6"/>
              </a:solidFill>
              <a:round/>
            </a:ln>
            <a:effectLst/>
          </c:spPr>
          <c:marker>
            <c:symbol val="none"/>
          </c:marker>
          <c:cat>
            <c:numRef>
              <c:f>'Figure Weakening Com Prices'!$A$2:$A$14</c:f>
              <c:numCache>
                <c:formatCode>B1mmm\-yy</c:formatCode>
                <c:ptCount val="13"/>
                <c:pt idx="0">
                  <c:v>43132</c:v>
                </c:pt>
                <c:pt idx="1">
                  <c:v>43160</c:v>
                </c:pt>
                <c:pt idx="2">
                  <c:v>43191</c:v>
                </c:pt>
                <c:pt idx="3">
                  <c:v>43221</c:v>
                </c:pt>
                <c:pt idx="4">
                  <c:v>43252</c:v>
                </c:pt>
                <c:pt idx="5">
                  <c:v>43282</c:v>
                </c:pt>
                <c:pt idx="6">
                  <c:v>43313</c:v>
                </c:pt>
                <c:pt idx="7">
                  <c:v>43344</c:v>
                </c:pt>
                <c:pt idx="8">
                  <c:v>43374</c:v>
                </c:pt>
                <c:pt idx="9">
                  <c:v>43405</c:v>
                </c:pt>
                <c:pt idx="10">
                  <c:v>43435</c:v>
                </c:pt>
                <c:pt idx="11">
                  <c:v>43466</c:v>
                </c:pt>
                <c:pt idx="12">
                  <c:v>43497</c:v>
                </c:pt>
              </c:numCache>
            </c:numRef>
          </c:cat>
          <c:val>
            <c:numRef>
              <c:f>'Figure Weakening Com Prices'!$G$2:$G$14</c:f>
              <c:numCache>
                <c:formatCode>General</c:formatCode>
                <c:ptCount val="13"/>
                <c:pt idx="0">
                  <c:v>1</c:v>
                </c:pt>
                <c:pt idx="1">
                  <c:v>0.88720773891634219</c:v>
                </c:pt>
                <c:pt idx="2">
                  <c:v>0.87893100979587557</c:v>
                </c:pt>
                <c:pt idx="3">
                  <c:v>0.81654123522324462</c:v>
                </c:pt>
                <c:pt idx="4">
                  <c:v>0.75582776021931586</c:v>
                </c:pt>
                <c:pt idx="5">
                  <c:v>0.76582444254308601</c:v>
                </c:pt>
                <c:pt idx="6">
                  <c:v>0.7859574988213518</c:v>
                </c:pt>
                <c:pt idx="7">
                  <c:v>0.75575791440395323</c:v>
                </c:pt>
                <c:pt idx="8">
                  <c:v>0.69428486615795626</c:v>
                </c:pt>
                <c:pt idx="9">
                  <c:v>0.61780369833592341</c:v>
                </c:pt>
                <c:pt idx="10">
                  <c:v>0.6446419528889975</c:v>
                </c:pt>
                <c:pt idx="11">
                  <c:v>0.66790060940473894</c:v>
                </c:pt>
                <c:pt idx="12">
                  <c:v>0.60649740697410459</c:v>
                </c:pt>
              </c:numCache>
            </c:numRef>
          </c:val>
          <c:smooth val="0"/>
          <c:extLst>
            <c:ext xmlns:c16="http://schemas.microsoft.com/office/drawing/2014/chart" uri="{C3380CC4-5D6E-409C-BE32-E72D297353CC}">
              <c16:uniqueId val="{00000005-ECB7-4698-B604-2C388DA62F80}"/>
            </c:ext>
          </c:extLst>
        </c:ser>
        <c:ser>
          <c:idx val="6"/>
          <c:order val="6"/>
          <c:tx>
            <c:strRef>
              <c:f>'Figure Weakening Com Prices'!$H$1</c:f>
              <c:strCache>
                <c:ptCount val="1"/>
                <c:pt idx="0">
                  <c:v>Crude oil</c:v>
                </c:pt>
              </c:strCache>
            </c:strRef>
          </c:tx>
          <c:spPr>
            <a:ln w="57150" cap="rnd">
              <a:solidFill>
                <a:srgbClr val="FED2ED"/>
              </a:solidFill>
              <a:prstDash val="solid"/>
              <a:round/>
            </a:ln>
            <a:effectLst/>
          </c:spPr>
          <c:marker>
            <c:symbol val="none"/>
          </c:marker>
          <c:cat>
            <c:numRef>
              <c:f>'Figure Weakening Com Prices'!$A$2:$A$14</c:f>
              <c:numCache>
                <c:formatCode>B1mmm\-yy</c:formatCode>
                <c:ptCount val="13"/>
                <c:pt idx="0">
                  <c:v>43132</c:v>
                </c:pt>
                <c:pt idx="1">
                  <c:v>43160</c:v>
                </c:pt>
                <c:pt idx="2">
                  <c:v>43191</c:v>
                </c:pt>
                <c:pt idx="3">
                  <c:v>43221</c:v>
                </c:pt>
                <c:pt idx="4">
                  <c:v>43252</c:v>
                </c:pt>
                <c:pt idx="5">
                  <c:v>43282</c:v>
                </c:pt>
                <c:pt idx="6">
                  <c:v>43313</c:v>
                </c:pt>
                <c:pt idx="7">
                  <c:v>43344</c:v>
                </c:pt>
                <c:pt idx="8">
                  <c:v>43374</c:v>
                </c:pt>
                <c:pt idx="9">
                  <c:v>43405</c:v>
                </c:pt>
                <c:pt idx="10">
                  <c:v>43435</c:v>
                </c:pt>
                <c:pt idx="11">
                  <c:v>43466</c:v>
                </c:pt>
                <c:pt idx="12">
                  <c:v>43497</c:v>
                </c:pt>
              </c:numCache>
            </c:numRef>
          </c:cat>
          <c:val>
            <c:numRef>
              <c:f>'Figure Weakening Com Prices'!$H$2:$H$14</c:f>
              <c:numCache>
                <c:formatCode>General</c:formatCode>
                <c:ptCount val="13"/>
                <c:pt idx="0">
                  <c:v>1</c:v>
                </c:pt>
                <c:pt idx="1">
                  <c:v>1.011188150015758</c:v>
                </c:pt>
                <c:pt idx="2">
                  <c:v>1.0839899149070282</c:v>
                </c:pt>
                <c:pt idx="3">
                  <c:v>1.1571068389536716</c:v>
                </c:pt>
                <c:pt idx="4">
                  <c:v>1.1342578001890955</c:v>
                </c:pt>
                <c:pt idx="5">
                  <c:v>1.1451307910494799</c:v>
                </c:pt>
                <c:pt idx="6">
                  <c:v>1.1200756381972896</c:v>
                </c:pt>
                <c:pt idx="7">
                  <c:v>1.1875196974472109</c:v>
                </c:pt>
                <c:pt idx="8">
                  <c:v>1.2091080995902932</c:v>
                </c:pt>
                <c:pt idx="9">
                  <c:v>0.98203592814371254</c:v>
                </c:pt>
                <c:pt idx="10">
                  <c:v>0.85029940119760483</c:v>
                </c:pt>
                <c:pt idx="11">
                  <c:v>0.89158525055152849</c:v>
                </c:pt>
                <c:pt idx="12">
                  <c:v>0.9632839583989915</c:v>
                </c:pt>
              </c:numCache>
            </c:numRef>
          </c:val>
          <c:smooth val="0"/>
          <c:extLst>
            <c:ext xmlns:c16="http://schemas.microsoft.com/office/drawing/2014/chart" uri="{C3380CC4-5D6E-409C-BE32-E72D297353CC}">
              <c16:uniqueId val="{00000006-ECB7-4698-B604-2C388DA62F80}"/>
            </c:ext>
          </c:extLst>
        </c:ser>
        <c:dLbls>
          <c:showLegendKey val="0"/>
          <c:showVal val="0"/>
          <c:showCatName val="0"/>
          <c:showSerName val="0"/>
          <c:showPercent val="0"/>
          <c:showBubbleSize val="0"/>
        </c:dLbls>
        <c:smooth val="0"/>
        <c:axId val="474328568"/>
        <c:axId val="474329224"/>
      </c:lineChart>
      <c:dateAx>
        <c:axId val="47432856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900"/>
                  <a:t>Source: Mudi</a:t>
                </a:r>
                <a:r>
                  <a:rPr lang="en-US" sz="900" baseline="0"/>
                  <a:t> Index</a:t>
                </a:r>
                <a:endParaRPr lang="en-US" sz="900"/>
              </a:p>
            </c:rich>
          </c:tx>
          <c:layout>
            <c:manualLayout>
              <c:xMode val="edge"/>
              <c:yMode val="edge"/>
              <c:x val="3.2138165860674688E-2"/>
              <c:y val="0.96118363782364546"/>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B1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474329224"/>
        <c:crosses val="autoZero"/>
        <c:auto val="1"/>
        <c:lblOffset val="100"/>
        <c:baseTimeUnit val="months"/>
      </c:dateAx>
      <c:valAx>
        <c:axId val="474329224"/>
        <c:scaling>
          <c:orientation val="minMax"/>
          <c:max val="1.4"/>
          <c:min val="0.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crossAx val="474328568"/>
        <c:crosses val="autoZero"/>
        <c:crossBetween val="between"/>
      </c:valAx>
      <c:spPr>
        <a:noFill/>
        <a:ln>
          <a:noFill/>
        </a:ln>
        <a:effectLst/>
      </c:spPr>
    </c:plotArea>
    <c:legend>
      <c:legendPos val="r"/>
      <c:layout>
        <c:manualLayout>
          <c:xMode val="edge"/>
          <c:yMode val="edge"/>
          <c:x val="0.75130378650386709"/>
          <c:y val="0.32015235618538962"/>
          <c:w val="0.24244050115644478"/>
          <c:h val="0.37498045484658082"/>
        </c:manualLayout>
      </c:layout>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withinLinearReversed" id="24">
  <a:schemeClr val="accent4"/>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6E0FDA-C7E1-4566-B761-3530FAB2ABC3}"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B2BCA007-F3C6-44F6-938D-CC2F11F5A50C}">
      <dgm:prSet phldrT="[Text]"/>
      <dgm:spPr/>
      <dgm:t>
        <a:bodyPr/>
        <a:lstStyle/>
        <a:p>
          <a:r>
            <a:rPr lang="en-US" dirty="0"/>
            <a:t>U.S.</a:t>
          </a:r>
        </a:p>
      </dgm:t>
    </dgm:pt>
    <dgm:pt modelId="{B53A55A2-A048-4772-B214-3B47B16A4FBE}" type="parTrans" cxnId="{9BE4FC93-946A-489B-B990-943BE1219586}">
      <dgm:prSet/>
      <dgm:spPr/>
      <dgm:t>
        <a:bodyPr/>
        <a:lstStyle/>
        <a:p>
          <a:endParaRPr lang="en-US"/>
        </a:p>
      </dgm:t>
    </dgm:pt>
    <dgm:pt modelId="{FA29E401-111C-45F1-A541-DAD77BC5F5DD}" type="sibTrans" cxnId="{9BE4FC93-946A-489B-B990-943BE1219586}">
      <dgm:prSet/>
      <dgm:spPr>
        <a:solidFill>
          <a:srgbClr val="FF0000"/>
        </a:solidFill>
      </dgm:spPr>
      <dgm:t>
        <a:bodyPr/>
        <a:lstStyle/>
        <a:p>
          <a:endParaRPr lang="en-US"/>
        </a:p>
      </dgm:t>
    </dgm:pt>
    <dgm:pt modelId="{E4DFA1BD-1A8F-4E02-9D0E-E4490D235565}">
      <dgm:prSet phldrT="[Text]"/>
      <dgm:spPr>
        <a:solidFill>
          <a:srgbClr val="7030A0"/>
        </a:solidFill>
      </dgm:spPr>
      <dgm:t>
        <a:bodyPr/>
        <a:lstStyle/>
        <a:p>
          <a:r>
            <a:rPr lang="en-US" dirty="0">
              <a:solidFill>
                <a:srgbClr val="FFFF00"/>
              </a:solidFill>
            </a:rPr>
            <a:t>China</a:t>
          </a:r>
        </a:p>
      </dgm:t>
    </dgm:pt>
    <dgm:pt modelId="{20762087-552E-4963-A087-055EA04C01A2}" type="parTrans" cxnId="{68994717-9989-41DB-8EF3-35C3421535EC}">
      <dgm:prSet/>
      <dgm:spPr/>
      <dgm:t>
        <a:bodyPr/>
        <a:lstStyle/>
        <a:p>
          <a:endParaRPr lang="en-US"/>
        </a:p>
      </dgm:t>
    </dgm:pt>
    <dgm:pt modelId="{5BDC0BF3-DCDC-41A2-BCCE-50EB261C2B8F}" type="sibTrans" cxnId="{68994717-9989-41DB-8EF3-35C3421535EC}">
      <dgm:prSet/>
      <dgm:spPr>
        <a:solidFill>
          <a:schemeClr val="accent5">
            <a:lumMod val="40000"/>
            <a:lumOff val="60000"/>
          </a:schemeClr>
        </a:solidFill>
        <a:ln>
          <a:solidFill>
            <a:srgbClr val="FFFF00"/>
          </a:solidFill>
        </a:ln>
      </dgm:spPr>
      <dgm:t>
        <a:bodyPr/>
        <a:lstStyle/>
        <a:p>
          <a:endParaRPr lang="en-US"/>
        </a:p>
      </dgm:t>
    </dgm:pt>
    <dgm:pt modelId="{1AA51916-E4CC-46C6-B7F4-95EC74EC2908}">
      <dgm:prSet phldrT="[Text]"/>
      <dgm:spPr>
        <a:solidFill>
          <a:srgbClr val="FFFF00"/>
        </a:solidFill>
      </dgm:spPr>
      <dgm:t>
        <a:bodyPr/>
        <a:lstStyle/>
        <a:p>
          <a:r>
            <a:rPr lang="en-US" dirty="0">
              <a:solidFill>
                <a:srgbClr val="FF0000"/>
              </a:solidFill>
            </a:rPr>
            <a:t>Japan</a:t>
          </a:r>
        </a:p>
        <a:p>
          <a:r>
            <a:rPr lang="en-US" dirty="0">
              <a:solidFill>
                <a:srgbClr val="FF0000"/>
              </a:solidFill>
            </a:rPr>
            <a:t>ROW </a:t>
          </a:r>
        </a:p>
      </dgm:t>
    </dgm:pt>
    <dgm:pt modelId="{E4720F64-E7C9-4E77-B7B9-F29005B833C1}" type="parTrans" cxnId="{95C1A8CC-9DE5-4DAC-B162-FF241AEBDFF5}">
      <dgm:prSet/>
      <dgm:spPr/>
      <dgm:t>
        <a:bodyPr/>
        <a:lstStyle/>
        <a:p>
          <a:endParaRPr lang="en-US"/>
        </a:p>
      </dgm:t>
    </dgm:pt>
    <dgm:pt modelId="{24F5FB8D-7EF0-4B18-AD68-E88D9FD87B4C}" type="sibTrans" cxnId="{95C1A8CC-9DE5-4DAC-B162-FF241AEBDFF5}">
      <dgm:prSet/>
      <dgm:spPr>
        <a:solidFill>
          <a:srgbClr val="00B050"/>
        </a:solidFill>
      </dgm:spPr>
      <dgm:t>
        <a:bodyPr/>
        <a:lstStyle/>
        <a:p>
          <a:endParaRPr lang="en-US"/>
        </a:p>
      </dgm:t>
    </dgm:pt>
    <dgm:pt modelId="{6018DCDD-90C8-464A-805B-3E1E3AF953C4}" type="pres">
      <dgm:prSet presAssocID="{B26E0FDA-C7E1-4566-B761-3530FAB2ABC3}" presName="Name0" presStyleCnt="0">
        <dgm:presLayoutVars>
          <dgm:dir/>
          <dgm:resizeHandles val="exact"/>
        </dgm:presLayoutVars>
      </dgm:prSet>
      <dgm:spPr/>
    </dgm:pt>
    <dgm:pt modelId="{2EE54DF4-ED29-4463-B6B2-99E7BF61CCE2}" type="pres">
      <dgm:prSet presAssocID="{B2BCA007-F3C6-44F6-938D-CC2F11F5A50C}" presName="node" presStyleLbl="node1" presStyleIdx="0" presStyleCnt="3">
        <dgm:presLayoutVars>
          <dgm:bulletEnabled val="1"/>
        </dgm:presLayoutVars>
      </dgm:prSet>
      <dgm:spPr/>
    </dgm:pt>
    <dgm:pt modelId="{85ECC5CA-CEAC-486B-8476-CF0FE110777F}" type="pres">
      <dgm:prSet presAssocID="{FA29E401-111C-45F1-A541-DAD77BC5F5DD}" presName="sibTrans" presStyleLbl="sibTrans2D1" presStyleIdx="0" presStyleCnt="3" custScaleX="143492" custScaleY="198580" custLinFactNeighborX="9633" custLinFactNeighborY="-4284"/>
      <dgm:spPr/>
    </dgm:pt>
    <dgm:pt modelId="{B7C7F4EF-BF49-4C07-8F97-6B3FE7B7CCCF}" type="pres">
      <dgm:prSet presAssocID="{FA29E401-111C-45F1-A541-DAD77BC5F5DD}" presName="connectorText" presStyleLbl="sibTrans2D1" presStyleIdx="0" presStyleCnt="3"/>
      <dgm:spPr/>
    </dgm:pt>
    <dgm:pt modelId="{33BBA98D-7841-47F8-9E5C-91ADD7428F2C}" type="pres">
      <dgm:prSet presAssocID="{E4DFA1BD-1A8F-4E02-9D0E-E4490D235565}" presName="node" presStyleLbl="node1" presStyleIdx="1" presStyleCnt="3" custRadScaleRad="104884" custRadScaleInc="-5534">
        <dgm:presLayoutVars>
          <dgm:bulletEnabled val="1"/>
        </dgm:presLayoutVars>
      </dgm:prSet>
      <dgm:spPr/>
    </dgm:pt>
    <dgm:pt modelId="{38D79F45-3B89-4756-A984-8A6B68A32A42}" type="pres">
      <dgm:prSet presAssocID="{5BDC0BF3-DCDC-41A2-BCCE-50EB261C2B8F}" presName="sibTrans" presStyleLbl="sibTrans2D1" presStyleIdx="1" presStyleCnt="3" custScaleY="151903"/>
      <dgm:spPr/>
    </dgm:pt>
    <dgm:pt modelId="{036D62B5-C989-4B97-948C-7DDEE88AA4CD}" type="pres">
      <dgm:prSet presAssocID="{5BDC0BF3-DCDC-41A2-BCCE-50EB261C2B8F}" presName="connectorText" presStyleLbl="sibTrans2D1" presStyleIdx="1" presStyleCnt="3"/>
      <dgm:spPr/>
    </dgm:pt>
    <dgm:pt modelId="{FDBFBAC6-AD4C-488C-9776-06FE1E5588D0}" type="pres">
      <dgm:prSet presAssocID="{1AA51916-E4CC-46C6-B7F4-95EC74EC2908}" presName="node" presStyleLbl="node1" presStyleIdx="2" presStyleCnt="3">
        <dgm:presLayoutVars>
          <dgm:bulletEnabled val="1"/>
        </dgm:presLayoutVars>
      </dgm:prSet>
      <dgm:spPr/>
    </dgm:pt>
    <dgm:pt modelId="{8EF638AD-FAED-4AFB-B46E-93042E194E39}" type="pres">
      <dgm:prSet presAssocID="{24F5FB8D-7EF0-4B18-AD68-E88D9FD87B4C}" presName="sibTrans" presStyleLbl="sibTrans2D1" presStyleIdx="2" presStyleCnt="3" custScaleX="170674" custScaleY="254429"/>
      <dgm:spPr/>
    </dgm:pt>
    <dgm:pt modelId="{DCF89C3A-4B78-485B-AFA3-AC51CFC8918B}" type="pres">
      <dgm:prSet presAssocID="{24F5FB8D-7EF0-4B18-AD68-E88D9FD87B4C}" presName="connectorText" presStyleLbl="sibTrans2D1" presStyleIdx="2" presStyleCnt="3"/>
      <dgm:spPr/>
    </dgm:pt>
  </dgm:ptLst>
  <dgm:cxnLst>
    <dgm:cxn modelId="{4739C70B-FFD5-4649-9A62-4241F89D679F}" type="presOf" srcId="{FA29E401-111C-45F1-A541-DAD77BC5F5DD}" destId="{85ECC5CA-CEAC-486B-8476-CF0FE110777F}" srcOrd="0" destOrd="0" presId="urn:microsoft.com/office/officeart/2005/8/layout/cycle7"/>
    <dgm:cxn modelId="{36CE6715-6943-4B43-94BE-06CECEF64CA4}" type="presOf" srcId="{5BDC0BF3-DCDC-41A2-BCCE-50EB261C2B8F}" destId="{38D79F45-3B89-4756-A984-8A6B68A32A42}" srcOrd="0" destOrd="0" presId="urn:microsoft.com/office/officeart/2005/8/layout/cycle7"/>
    <dgm:cxn modelId="{68994717-9989-41DB-8EF3-35C3421535EC}" srcId="{B26E0FDA-C7E1-4566-B761-3530FAB2ABC3}" destId="{E4DFA1BD-1A8F-4E02-9D0E-E4490D235565}" srcOrd="1" destOrd="0" parTransId="{20762087-552E-4963-A087-055EA04C01A2}" sibTransId="{5BDC0BF3-DCDC-41A2-BCCE-50EB261C2B8F}"/>
    <dgm:cxn modelId="{BE2A9529-5ECA-47CE-BEA4-5A6F70C90FE6}" type="presOf" srcId="{B2BCA007-F3C6-44F6-938D-CC2F11F5A50C}" destId="{2EE54DF4-ED29-4463-B6B2-99E7BF61CCE2}" srcOrd="0" destOrd="0" presId="urn:microsoft.com/office/officeart/2005/8/layout/cycle7"/>
    <dgm:cxn modelId="{8BF3213F-6688-4F04-9061-49730AD600BD}" type="presOf" srcId="{B26E0FDA-C7E1-4566-B761-3530FAB2ABC3}" destId="{6018DCDD-90C8-464A-805B-3E1E3AF953C4}" srcOrd="0" destOrd="0" presId="urn:microsoft.com/office/officeart/2005/8/layout/cycle7"/>
    <dgm:cxn modelId="{C503864F-AE78-441C-B6D2-4C2F2DF34AC9}" type="presOf" srcId="{24F5FB8D-7EF0-4B18-AD68-E88D9FD87B4C}" destId="{8EF638AD-FAED-4AFB-B46E-93042E194E39}" srcOrd="0" destOrd="0" presId="urn:microsoft.com/office/officeart/2005/8/layout/cycle7"/>
    <dgm:cxn modelId="{E0E6A38F-8672-4081-8239-4F2E2EF283FF}" type="presOf" srcId="{E4DFA1BD-1A8F-4E02-9D0E-E4490D235565}" destId="{33BBA98D-7841-47F8-9E5C-91ADD7428F2C}" srcOrd="0" destOrd="0" presId="urn:microsoft.com/office/officeart/2005/8/layout/cycle7"/>
    <dgm:cxn modelId="{9BE4FC93-946A-489B-B990-943BE1219586}" srcId="{B26E0FDA-C7E1-4566-B761-3530FAB2ABC3}" destId="{B2BCA007-F3C6-44F6-938D-CC2F11F5A50C}" srcOrd="0" destOrd="0" parTransId="{B53A55A2-A048-4772-B214-3B47B16A4FBE}" sibTransId="{FA29E401-111C-45F1-A541-DAD77BC5F5DD}"/>
    <dgm:cxn modelId="{95C1A8CC-9DE5-4DAC-B162-FF241AEBDFF5}" srcId="{B26E0FDA-C7E1-4566-B761-3530FAB2ABC3}" destId="{1AA51916-E4CC-46C6-B7F4-95EC74EC2908}" srcOrd="2" destOrd="0" parTransId="{E4720F64-E7C9-4E77-B7B9-F29005B833C1}" sibTransId="{24F5FB8D-7EF0-4B18-AD68-E88D9FD87B4C}"/>
    <dgm:cxn modelId="{151E34D7-C31D-471A-9FE2-C212BD285A48}" type="presOf" srcId="{24F5FB8D-7EF0-4B18-AD68-E88D9FD87B4C}" destId="{DCF89C3A-4B78-485B-AFA3-AC51CFC8918B}" srcOrd="1" destOrd="0" presId="urn:microsoft.com/office/officeart/2005/8/layout/cycle7"/>
    <dgm:cxn modelId="{BC4CE5DD-86C8-4783-A3C6-32179638517C}" type="presOf" srcId="{FA29E401-111C-45F1-A541-DAD77BC5F5DD}" destId="{B7C7F4EF-BF49-4C07-8F97-6B3FE7B7CCCF}" srcOrd="1" destOrd="0" presId="urn:microsoft.com/office/officeart/2005/8/layout/cycle7"/>
    <dgm:cxn modelId="{DA33B3F1-3A07-4390-944C-C3FBE3638B1E}" type="presOf" srcId="{1AA51916-E4CC-46C6-B7F4-95EC74EC2908}" destId="{FDBFBAC6-AD4C-488C-9776-06FE1E5588D0}" srcOrd="0" destOrd="0" presId="urn:microsoft.com/office/officeart/2005/8/layout/cycle7"/>
    <dgm:cxn modelId="{8F3795FF-D8E2-4745-B9F3-4DDD0104BBB5}" type="presOf" srcId="{5BDC0BF3-DCDC-41A2-BCCE-50EB261C2B8F}" destId="{036D62B5-C989-4B97-948C-7DDEE88AA4CD}" srcOrd="1" destOrd="0" presId="urn:microsoft.com/office/officeart/2005/8/layout/cycle7"/>
    <dgm:cxn modelId="{E8D2153B-4BE5-414C-A16E-E5A2DD805645}" type="presParOf" srcId="{6018DCDD-90C8-464A-805B-3E1E3AF953C4}" destId="{2EE54DF4-ED29-4463-B6B2-99E7BF61CCE2}" srcOrd="0" destOrd="0" presId="urn:microsoft.com/office/officeart/2005/8/layout/cycle7"/>
    <dgm:cxn modelId="{264ED149-831E-4F51-9A00-074C30E771C4}" type="presParOf" srcId="{6018DCDD-90C8-464A-805B-3E1E3AF953C4}" destId="{85ECC5CA-CEAC-486B-8476-CF0FE110777F}" srcOrd="1" destOrd="0" presId="urn:microsoft.com/office/officeart/2005/8/layout/cycle7"/>
    <dgm:cxn modelId="{807877CC-9293-4F74-A65E-979E1B0E70E8}" type="presParOf" srcId="{85ECC5CA-CEAC-486B-8476-CF0FE110777F}" destId="{B7C7F4EF-BF49-4C07-8F97-6B3FE7B7CCCF}" srcOrd="0" destOrd="0" presId="urn:microsoft.com/office/officeart/2005/8/layout/cycle7"/>
    <dgm:cxn modelId="{DD5EBF21-94F0-4769-8803-B287CAF0351C}" type="presParOf" srcId="{6018DCDD-90C8-464A-805B-3E1E3AF953C4}" destId="{33BBA98D-7841-47F8-9E5C-91ADD7428F2C}" srcOrd="2" destOrd="0" presId="urn:microsoft.com/office/officeart/2005/8/layout/cycle7"/>
    <dgm:cxn modelId="{324A1EFD-A0D4-4B1B-845B-5FF7AAA29A05}" type="presParOf" srcId="{6018DCDD-90C8-464A-805B-3E1E3AF953C4}" destId="{38D79F45-3B89-4756-A984-8A6B68A32A42}" srcOrd="3" destOrd="0" presId="urn:microsoft.com/office/officeart/2005/8/layout/cycle7"/>
    <dgm:cxn modelId="{013B8472-5AAF-41A7-9B3B-28F18B69A1A6}" type="presParOf" srcId="{38D79F45-3B89-4756-A984-8A6B68A32A42}" destId="{036D62B5-C989-4B97-948C-7DDEE88AA4CD}" srcOrd="0" destOrd="0" presId="urn:microsoft.com/office/officeart/2005/8/layout/cycle7"/>
    <dgm:cxn modelId="{80DD9FB4-AD97-43E5-BE7C-2F7D48AB3C24}" type="presParOf" srcId="{6018DCDD-90C8-464A-805B-3E1E3AF953C4}" destId="{FDBFBAC6-AD4C-488C-9776-06FE1E5588D0}" srcOrd="4" destOrd="0" presId="urn:microsoft.com/office/officeart/2005/8/layout/cycle7"/>
    <dgm:cxn modelId="{2DBBE3E4-BCF1-4108-823B-A8EB66E8E472}" type="presParOf" srcId="{6018DCDD-90C8-464A-805B-3E1E3AF953C4}" destId="{8EF638AD-FAED-4AFB-B46E-93042E194E39}" srcOrd="5" destOrd="0" presId="urn:microsoft.com/office/officeart/2005/8/layout/cycle7"/>
    <dgm:cxn modelId="{99683DA3-1091-499E-9D6D-0F3A5E0BB3F7}" type="presParOf" srcId="{8EF638AD-FAED-4AFB-B46E-93042E194E39}" destId="{DCF89C3A-4B78-485B-AFA3-AC51CFC8918B}"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E54DF4-ED29-4463-B6B2-99E7BF61CCE2}">
      <dsp:nvSpPr>
        <dsp:cNvPr id="0" name=""/>
        <dsp:cNvSpPr/>
      </dsp:nvSpPr>
      <dsp:spPr>
        <a:xfrm>
          <a:off x="2728252" y="1175"/>
          <a:ext cx="2104335" cy="105216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U.S.</a:t>
          </a:r>
        </a:p>
      </dsp:txBody>
      <dsp:txXfrm>
        <a:off x="2759069" y="31992"/>
        <a:ext cx="2042701" cy="990533"/>
      </dsp:txXfrm>
    </dsp:sp>
    <dsp:sp modelId="{85ECC5CA-CEAC-486B-8476-CF0FE110777F}">
      <dsp:nvSpPr>
        <dsp:cNvPr id="0" name=""/>
        <dsp:cNvSpPr/>
      </dsp:nvSpPr>
      <dsp:spPr>
        <a:xfrm rot="3449858">
          <a:off x="3968413" y="1621417"/>
          <a:ext cx="1737576" cy="731288"/>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4187799" y="1767675"/>
        <a:ext cx="1298804" cy="438772"/>
      </dsp:txXfrm>
    </dsp:sp>
    <dsp:sp modelId="{33BBA98D-7841-47F8-9E5C-91ADD7428F2C}">
      <dsp:nvSpPr>
        <dsp:cNvPr id="0" name=""/>
        <dsp:cNvSpPr/>
      </dsp:nvSpPr>
      <dsp:spPr>
        <a:xfrm>
          <a:off x="4608519" y="2952333"/>
          <a:ext cx="2104335" cy="1052167"/>
        </a:xfrm>
        <a:prstGeom prst="roundRect">
          <a:avLst>
            <a:gd name="adj" fmla="val 10000"/>
          </a:avLst>
        </a:prstGeom>
        <a:solidFill>
          <a:srgbClr val="7030A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FFFF00"/>
              </a:solidFill>
            </a:rPr>
            <a:t>China</a:t>
          </a:r>
        </a:p>
      </dsp:txBody>
      <dsp:txXfrm>
        <a:off x="4639336" y="2983150"/>
        <a:ext cx="2042701" cy="990533"/>
      </dsp:txXfrm>
    </dsp:sp>
    <dsp:sp modelId="{38D79F45-3B89-4756-A984-8A6B68A32A42}">
      <dsp:nvSpPr>
        <dsp:cNvPr id="0" name=""/>
        <dsp:cNvSpPr/>
      </dsp:nvSpPr>
      <dsp:spPr>
        <a:xfrm rot="10744584">
          <a:off x="3246329" y="3227881"/>
          <a:ext cx="1210922" cy="559395"/>
        </a:xfrm>
        <a:prstGeom prst="leftRightArrow">
          <a:avLst>
            <a:gd name="adj1" fmla="val 60000"/>
            <a:gd name="adj2" fmla="val 50000"/>
          </a:avLst>
        </a:prstGeom>
        <a:solidFill>
          <a:schemeClr val="accent5">
            <a:lumMod val="40000"/>
            <a:lumOff val="60000"/>
          </a:schemeClr>
        </a:solidFill>
        <a:ln>
          <a:solidFill>
            <a:srgbClr val="FFFF00"/>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10800000">
        <a:off x="3414147" y="3339760"/>
        <a:ext cx="875285" cy="335637"/>
      </dsp:txXfrm>
    </dsp:sp>
    <dsp:sp modelId="{FDBFBAC6-AD4C-488C-9776-06FE1E5588D0}">
      <dsp:nvSpPr>
        <dsp:cNvPr id="0" name=""/>
        <dsp:cNvSpPr/>
      </dsp:nvSpPr>
      <dsp:spPr>
        <a:xfrm>
          <a:off x="990727" y="3010656"/>
          <a:ext cx="2104335" cy="1052167"/>
        </a:xfrm>
        <a:prstGeom prst="roundRect">
          <a:avLst>
            <a:gd name="adj" fmla="val 10000"/>
          </a:avLst>
        </a:prstGeom>
        <a:solidFill>
          <a:srgbClr val="FFFF0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FF0000"/>
              </a:solidFill>
            </a:rPr>
            <a:t>Japan</a:t>
          </a:r>
        </a:p>
        <a:p>
          <a:pPr marL="0" lvl="0" indent="0" algn="ctr" defTabSz="1066800">
            <a:lnSpc>
              <a:spcPct val="90000"/>
            </a:lnSpc>
            <a:spcBef>
              <a:spcPct val="0"/>
            </a:spcBef>
            <a:spcAft>
              <a:spcPct val="35000"/>
            </a:spcAft>
            <a:buNone/>
          </a:pPr>
          <a:r>
            <a:rPr lang="en-US" sz="2400" kern="1200" dirty="0">
              <a:solidFill>
                <a:srgbClr val="FF0000"/>
              </a:solidFill>
            </a:rPr>
            <a:t>ROW </a:t>
          </a:r>
        </a:p>
      </dsp:txBody>
      <dsp:txXfrm>
        <a:off x="1021544" y="3041473"/>
        <a:ext cx="2042701" cy="990533"/>
      </dsp:txXfrm>
    </dsp:sp>
    <dsp:sp modelId="{8EF638AD-FAED-4AFB-B46E-93042E194E39}">
      <dsp:nvSpPr>
        <dsp:cNvPr id="0" name=""/>
        <dsp:cNvSpPr/>
      </dsp:nvSpPr>
      <dsp:spPr>
        <a:xfrm rot="18000000">
          <a:off x="1878292" y="1563521"/>
          <a:ext cx="2066729" cy="936956"/>
        </a:xfrm>
        <a:prstGeom prst="lef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2159379" y="1750912"/>
        <a:ext cx="1504555" cy="562174"/>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59395" name="Rectangle 3"/>
          <p:cNvSpPr>
            <a:spLocks noGrp="1" noChangeArrowheads="1"/>
          </p:cNvSpPr>
          <p:nvPr>
            <p:ph type="dt" sz="quarter"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59396" name="Rectangle 4"/>
          <p:cNvSpPr>
            <a:spLocks noGrp="1" noChangeArrowheads="1"/>
          </p:cNvSpPr>
          <p:nvPr>
            <p:ph type="ftr" sz="quarter" idx="2"/>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59397" name="Rectangle 5"/>
          <p:cNvSpPr>
            <a:spLocks noGrp="1" noChangeArrowheads="1"/>
          </p:cNvSpPr>
          <p:nvPr>
            <p:ph type="sldNum" sz="quarter" idx="3"/>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0ED053DD-A88F-4199-8F71-7C34362AEF20}" type="slidenum">
              <a:rPr lang="en-US"/>
              <a:pPr>
                <a:defRPr/>
              </a:pPr>
              <a:t>‹#›</a:t>
            </a:fld>
            <a:endParaRPr lang="en-US"/>
          </a:p>
        </p:txBody>
      </p:sp>
    </p:spTree>
    <p:extLst>
      <p:ext uri="{BB962C8B-B14F-4D97-AF65-F5344CB8AC3E}">
        <p14:creationId xmlns:p14="http://schemas.microsoft.com/office/powerpoint/2010/main" val="22598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th-TH"/>
          </a:p>
        </p:txBody>
      </p:sp>
      <p:sp>
        <p:nvSpPr>
          <p:cNvPr id="19459" name="Rectangle 3"/>
          <p:cNvSpPr>
            <a:spLocks noGrp="1" noChangeArrowheads="1"/>
          </p:cNvSpPr>
          <p:nvPr>
            <p:ph type="dt"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th-TH"/>
          </a:p>
        </p:txBody>
      </p:sp>
      <p:sp>
        <p:nvSpPr>
          <p:cNvPr id="46084"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p:spPr>
      </p:sp>
      <p:sp>
        <p:nvSpPr>
          <p:cNvPr id="19461" name="Rectangle 5"/>
          <p:cNvSpPr>
            <a:spLocks noGrp="1" noChangeArrowheads="1"/>
          </p:cNvSpPr>
          <p:nvPr>
            <p:ph type="body" sz="quarter" idx="3"/>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462" name="Rectangle 6"/>
          <p:cNvSpPr>
            <a:spLocks noGrp="1" noChangeArrowheads="1"/>
          </p:cNvSpPr>
          <p:nvPr>
            <p:ph type="ftr" sz="quarter" idx="4"/>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th-TH"/>
          </a:p>
        </p:txBody>
      </p:sp>
      <p:sp>
        <p:nvSpPr>
          <p:cNvPr id="19463" name="Rectangle 7"/>
          <p:cNvSpPr>
            <a:spLocks noGrp="1" noChangeArrowheads="1"/>
          </p:cNvSpPr>
          <p:nvPr>
            <p:ph type="sldNum" sz="quarter" idx="5"/>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678405F5-9153-4A8C-8201-1F20C9160382}" type="slidenum">
              <a:rPr lang="en-US"/>
              <a:pPr>
                <a:defRPr/>
              </a:pPr>
              <a:t>‹#›</a:t>
            </a:fld>
            <a:endParaRPr lang="th-TH"/>
          </a:p>
        </p:txBody>
      </p:sp>
    </p:spTree>
    <p:extLst>
      <p:ext uri="{BB962C8B-B14F-4D97-AF65-F5344CB8AC3E}">
        <p14:creationId xmlns:p14="http://schemas.microsoft.com/office/powerpoint/2010/main" val="41362377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1pPr>
    <a:lvl2pPr marL="457200"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2pPr>
    <a:lvl3pPr marL="914400"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3pPr>
    <a:lvl4pPr marL="1371600"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4pPr>
    <a:lvl5pPr marL="1828800"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oxfamblogs.org</a:t>
            </a:r>
            <a:r>
              <a:rPr lang="en-US" dirty="0"/>
              <a:t>/fp2p/milanovic-on-inequality-continued-implications-for-politics-alliances-and-migration/</a:t>
            </a:r>
          </a:p>
        </p:txBody>
      </p:sp>
      <p:sp>
        <p:nvSpPr>
          <p:cNvPr id="4" name="Slide Number Placeholder 3"/>
          <p:cNvSpPr>
            <a:spLocks noGrp="1"/>
          </p:cNvSpPr>
          <p:nvPr>
            <p:ph type="sldNum" sz="quarter" idx="5"/>
          </p:nvPr>
        </p:nvSpPr>
        <p:spPr/>
        <p:txBody>
          <a:bodyPr/>
          <a:lstStyle/>
          <a:p>
            <a:fld id="{3E2534A1-BD80-0340-99BE-8BE5229FC91F}" type="slidenum">
              <a:rPr lang="en-US" smtClean="0"/>
              <a:t>32</a:t>
            </a:fld>
            <a:endParaRPr lang="en-US"/>
          </a:p>
        </p:txBody>
      </p:sp>
    </p:spTree>
    <p:extLst>
      <p:ext uri="{BB962C8B-B14F-4D97-AF65-F5344CB8AC3E}">
        <p14:creationId xmlns:p14="http://schemas.microsoft.com/office/powerpoint/2010/main" val="1243478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347" y="1122363"/>
            <a:ext cx="7773308"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685347" y="3602038"/>
            <a:ext cx="777330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r>
              <a:rPr lang="en-US"/>
              <a:t>EE460: External disequilibrium</a:t>
            </a:r>
            <a:endParaRPr lang="th-TH"/>
          </a:p>
        </p:txBody>
      </p:sp>
      <p:sp>
        <p:nvSpPr>
          <p:cNvPr id="6" name="Slide Number Placeholder 5"/>
          <p:cNvSpPr>
            <a:spLocks noGrp="1"/>
          </p:cNvSpPr>
          <p:nvPr>
            <p:ph type="sldNum" sz="quarter" idx="12"/>
          </p:nvPr>
        </p:nvSpPr>
        <p:spPr/>
        <p:txBody>
          <a:bodyPr/>
          <a:lstStyle/>
          <a:p>
            <a:pPr>
              <a:defRPr/>
            </a:pPr>
            <a:fld id="{253BDE34-D31E-451D-BEFB-398B602C5BFD}" type="slidenum">
              <a:rPr lang="en-US" smtClean="0"/>
              <a:pPr>
                <a:defRPr/>
              </a:pPr>
              <a:t>‹#›</a:t>
            </a:fld>
            <a:endParaRPr lang="th-TH"/>
          </a:p>
        </p:txBody>
      </p:sp>
    </p:spTree>
    <p:extLst>
      <p:ext uri="{BB962C8B-B14F-4D97-AF65-F5344CB8AC3E}">
        <p14:creationId xmlns:p14="http://schemas.microsoft.com/office/powerpoint/2010/main" val="1847920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r>
              <a:rPr lang="en-US"/>
              <a:t>EE460: External disequilibrium</a:t>
            </a:r>
            <a:endParaRPr lang="th-TH"/>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a:t>
            </a:fld>
            <a:endParaRPr lang="th-TH"/>
          </a:p>
        </p:txBody>
      </p:sp>
    </p:spTree>
    <p:extLst>
      <p:ext uri="{BB962C8B-B14F-4D97-AF65-F5344CB8AC3E}">
        <p14:creationId xmlns:p14="http://schemas.microsoft.com/office/powerpoint/2010/main" val="182479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21933" y="657227"/>
            <a:ext cx="7300134"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921933" y="3602039"/>
            <a:ext cx="7300134"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r>
              <a:rPr lang="en-US"/>
              <a:t>EE460: External disequilibrium</a:t>
            </a:r>
            <a:endParaRPr lang="th-TH"/>
          </a:p>
        </p:txBody>
      </p:sp>
      <p:sp>
        <p:nvSpPr>
          <p:cNvPr id="6" name="Slide Number Placeholder 5"/>
          <p:cNvSpPr>
            <a:spLocks noGrp="1"/>
          </p:cNvSpPr>
          <p:nvPr>
            <p:ph type="sldNum" sz="quarter" idx="12"/>
          </p:nvPr>
        </p:nvSpPr>
        <p:spPr/>
        <p:txBody>
          <a:bodyPr/>
          <a:lstStyle/>
          <a:p>
            <a:pPr>
              <a:defRPr/>
            </a:pPr>
            <a:fld id="{EC759750-4548-4991-AA10-4F8D974089A3}" type="slidenum">
              <a:rPr lang="en-US" smtClean="0"/>
              <a:pPr>
                <a:defRPr/>
              </a:pPr>
              <a:t>‹#›</a:t>
            </a:fld>
            <a:endParaRPr lang="th-TH"/>
          </a:p>
        </p:txBody>
      </p:sp>
    </p:spTree>
    <p:extLst>
      <p:ext uri="{BB962C8B-B14F-4D97-AF65-F5344CB8AC3E}">
        <p14:creationId xmlns:p14="http://schemas.microsoft.com/office/powerpoint/2010/main" val="1566412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347" y="609601"/>
            <a:ext cx="776532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85346" y="2088320"/>
            <a:ext cx="3829503"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30052" y="2088320"/>
            <a:ext cx="3820616"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r>
              <a:rPr lang="en-US"/>
              <a:t>EE460: External disequilibrium</a:t>
            </a:r>
            <a:endParaRPr lang="th-TH"/>
          </a:p>
        </p:txBody>
      </p:sp>
      <p:sp>
        <p:nvSpPr>
          <p:cNvPr id="7" name="Slide Number Placeholder 6"/>
          <p:cNvSpPr>
            <a:spLocks noGrp="1"/>
          </p:cNvSpPr>
          <p:nvPr>
            <p:ph type="sldNum" sz="quarter" idx="12"/>
          </p:nvPr>
        </p:nvSpPr>
        <p:spPr/>
        <p:txBody>
          <a:bodyPr/>
          <a:lstStyle/>
          <a:p>
            <a:pPr>
              <a:defRPr/>
            </a:pPr>
            <a:fld id="{4A0BF988-6564-4313-B47A-6A0E3B245267}" type="slidenum">
              <a:rPr lang="en-US" smtClean="0"/>
              <a:pPr>
                <a:defRPr/>
              </a:pPr>
              <a:t>‹#›</a:t>
            </a:fld>
            <a:endParaRPr lang="th-TH"/>
          </a:p>
        </p:txBody>
      </p:sp>
    </p:spTree>
    <p:extLst>
      <p:ext uri="{BB962C8B-B14F-4D97-AF65-F5344CB8AC3E}">
        <p14:creationId xmlns:p14="http://schemas.microsoft.com/office/powerpoint/2010/main" val="2998343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5347" y="609601"/>
            <a:ext cx="776532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5427" y="2088320"/>
            <a:ext cx="3600326"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346" y="2912232"/>
            <a:ext cx="3830406"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9230" y="2088320"/>
            <a:ext cx="3591437"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912232"/>
            <a:ext cx="3821518"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th-TH"/>
          </a:p>
        </p:txBody>
      </p:sp>
      <p:sp>
        <p:nvSpPr>
          <p:cNvPr id="8" name="Footer Placeholder 7"/>
          <p:cNvSpPr>
            <a:spLocks noGrp="1"/>
          </p:cNvSpPr>
          <p:nvPr>
            <p:ph type="ftr" sz="quarter" idx="11"/>
          </p:nvPr>
        </p:nvSpPr>
        <p:spPr/>
        <p:txBody>
          <a:bodyPr/>
          <a:lstStyle/>
          <a:p>
            <a:pPr>
              <a:defRPr/>
            </a:pPr>
            <a:r>
              <a:rPr lang="en-US"/>
              <a:t>EE460: External disequilibrium</a:t>
            </a:r>
            <a:endParaRPr lang="th-TH"/>
          </a:p>
        </p:txBody>
      </p:sp>
      <p:sp>
        <p:nvSpPr>
          <p:cNvPr id="9" name="Slide Number Placeholder 8"/>
          <p:cNvSpPr>
            <a:spLocks noGrp="1"/>
          </p:cNvSpPr>
          <p:nvPr>
            <p:ph type="sldNum" sz="quarter" idx="12"/>
          </p:nvPr>
        </p:nvSpPr>
        <p:spPr/>
        <p:txBody>
          <a:bodyPr/>
          <a:lstStyle/>
          <a:p>
            <a:pPr>
              <a:defRPr/>
            </a:pPr>
            <a:fld id="{719E41D1-DB5B-4149-B772-EF6181ADBB15}" type="slidenum">
              <a:rPr lang="en-US" smtClean="0"/>
              <a:pPr>
                <a:defRPr/>
              </a:pPr>
              <a:t>‹#›</a:t>
            </a:fld>
            <a:endParaRPr lang="th-TH"/>
          </a:p>
        </p:txBody>
      </p:sp>
    </p:spTree>
    <p:extLst>
      <p:ext uri="{BB962C8B-B14F-4D97-AF65-F5344CB8AC3E}">
        <p14:creationId xmlns:p14="http://schemas.microsoft.com/office/powerpoint/2010/main" val="439993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th-TH"/>
          </a:p>
        </p:txBody>
      </p:sp>
      <p:sp>
        <p:nvSpPr>
          <p:cNvPr id="4" name="Footer Placeholder 3"/>
          <p:cNvSpPr>
            <a:spLocks noGrp="1"/>
          </p:cNvSpPr>
          <p:nvPr>
            <p:ph type="ftr" sz="quarter" idx="11"/>
          </p:nvPr>
        </p:nvSpPr>
        <p:spPr/>
        <p:txBody>
          <a:bodyPr/>
          <a:lstStyle/>
          <a:p>
            <a:pPr>
              <a:defRPr/>
            </a:pPr>
            <a:r>
              <a:rPr lang="en-US"/>
              <a:t>EE460: External disequilibrium</a:t>
            </a:r>
            <a:endParaRPr lang="th-TH"/>
          </a:p>
        </p:txBody>
      </p:sp>
      <p:sp>
        <p:nvSpPr>
          <p:cNvPr id="5" name="Slide Number Placeholder 4"/>
          <p:cNvSpPr>
            <a:spLocks noGrp="1"/>
          </p:cNvSpPr>
          <p:nvPr>
            <p:ph type="sldNum" sz="quarter" idx="12"/>
          </p:nvPr>
        </p:nvSpPr>
        <p:spPr/>
        <p:txBody>
          <a:bodyPr/>
          <a:lstStyle/>
          <a:p>
            <a:pPr>
              <a:defRPr/>
            </a:pPr>
            <a:fld id="{EEC70D57-FEC2-4EBB-BEA5-578B85A4F88B}" type="slidenum">
              <a:rPr lang="en-US" smtClean="0"/>
              <a:pPr>
                <a:defRPr/>
              </a:pPr>
              <a:t>‹#›</a:t>
            </a:fld>
            <a:endParaRPr lang="th-TH"/>
          </a:p>
        </p:txBody>
      </p:sp>
    </p:spTree>
    <p:extLst>
      <p:ext uri="{BB962C8B-B14F-4D97-AF65-F5344CB8AC3E}">
        <p14:creationId xmlns:p14="http://schemas.microsoft.com/office/powerpoint/2010/main" val="4268492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p>
        </p:txBody>
      </p:sp>
      <p:sp>
        <p:nvSpPr>
          <p:cNvPr id="3" name="Footer Placeholder 2"/>
          <p:cNvSpPr>
            <a:spLocks noGrp="1"/>
          </p:cNvSpPr>
          <p:nvPr>
            <p:ph type="ftr" sz="quarter" idx="11"/>
          </p:nvPr>
        </p:nvSpPr>
        <p:spPr/>
        <p:txBody>
          <a:bodyPr/>
          <a:lstStyle/>
          <a:p>
            <a:pPr>
              <a:defRPr/>
            </a:pPr>
            <a:r>
              <a:rPr lang="en-US"/>
              <a:t>EE460: External disequilibrium</a:t>
            </a:r>
            <a:endParaRPr lang="th-TH"/>
          </a:p>
        </p:txBody>
      </p:sp>
      <p:sp>
        <p:nvSpPr>
          <p:cNvPr id="4" name="Slide Number Placeholder 3"/>
          <p:cNvSpPr>
            <a:spLocks noGrp="1"/>
          </p:cNvSpPr>
          <p:nvPr>
            <p:ph type="sldNum" sz="quarter" idx="12"/>
          </p:nvPr>
        </p:nvSpPr>
        <p:spPr/>
        <p:txBody>
          <a:bodyPr/>
          <a:lstStyle/>
          <a:p>
            <a:pPr>
              <a:defRPr/>
            </a:pPr>
            <a:fld id="{93017788-EA5A-48A6-91B6-BA10FE15D3F6}" type="slidenum">
              <a:rPr lang="en-US" smtClean="0"/>
              <a:pPr>
                <a:defRPr/>
              </a:pPr>
              <a:t>‹#›</a:t>
            </a:fld>
            <a:endParaRPr lang="th-TH"/>
          </a:p>
        </p:txBody>
      </p:sp>
    </p:spTree>
    <p:extLst>
      <p:ext uri="{BB962C8B-B14F-4D97-AF65-F5344CB8AC3E}">
        <p14:creationId xmlns:p14="http://schemas.microsoft.com/office/powerpoint/2010/main" val="3040203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7921" y="609600"/>
            <a:ext cx="2949178"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3808548" y="609600"/>
            <a:ext cx="4642119" cy="518160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7921" y="2971801"/>
            <a:ext cx="2949178"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r>
              <a:rPr lang="en-US"/>
              <a:t>EE460: External disequilibrium</a:t>
            </a:r>
            <a:endParaRPr lang="th-TH"/>
          </a:p>
        </p:txBody>
      </p:sp>
      <p:sp>
        <p:nvSpPr>
          <p:cNvPr id="7" name="Slide Number Placeholder 6"/>
          <p:cNvSpPr>
            <a:spLocks noGrp="1"/>
          </p:cNvSpPr>
          <p:nvPr>
            <p:ph type="sldNum" sz="quarter" idx="12"/>
          </p:nvPr>
        </p:nvSpPr>
        <p:spPr/>
        <p:txBody>
          <a:bodyPr/>
          <a:lstStyle/>
          <a:p>
            <a:pPr>
              <a:defRPr/>
            </a:pPr>
            <a:fld id="{B7667944-29F5-46BD-B3E6-120AD591E4A6}" type="slidenum">
              <a:rPr lang="en-US" smtClean="0"/>
              <a:pPr>
                <a:defRPr/>
              </a:pPr>
              <a:t>‹#›</a:t>
            </a:fld>
            <a:endParaRPr lang="th-TH"/>
          </a:p>
        </p:txBody>
      </p:sp>
    </p:spTree>
    <p:extLst>
      <p:ext uri="{BB962C8B-B14F-4D97-AF65-F5344CB8AC3E}">
        <p14:creationId xmlns:p14="http://schemas.microsoft.com/office/powerpoint/2010/main" val="2399574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7921" y="609600"/>
            <a:ext cx="416760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49932" y="758881"/>
            <a:ext cx="2966938"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346" y="2971800"/>
            <a:ext cx="4171242"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r>
              <a:rPr lang="en-US"/>
              <a:t>EE460: External disequilibrium</a:t>
            </a:r>
            <a:endParaRPr lang="th-TH"/>
          </a:p>
        </p:txBody>
      </p:sp>
      <p:sp>
        <p:nvSpPr>
          <p:cNvPr id="7" name="Slide Number Placeholder 6"/>
          <p:cNvSpPr>
            <a:spLocks noGrp="1"/>
          </p:cNvSpPr>
          <p:nvPr>
            <p:ph type="sldNum" sz="quarter" idx="12"/>
          </p:nvPr>
        </p:nvSpPr>
        <p:spPr/>
        <p:txBody>
          <a:bodyPr/>
          <a:lstStyle/>
          <a:p>
            <a:pPr>
              <a:defRPr/>
            </a:pPr>
            <a:fld id="{0EBDE420-8EBF-4ED5-8930-8B7917EBE6B0}" type="slidenum">
              <a:rPr lang="en-US" smtClean="0"/>
              <a:pPr>
                <a:defRPr/>
              </a:pPr>
              <a:t>‹#›</a:t>
            </a:fld>
            <a:endParaRPr lang="th-TH"/>
          </a:p>
        </p:txBody>
      </p:sp>
    </p:spTree>
    <p:extLst>
      <p:ext uri="{BB962C8B-B14F-4D97-AF65-F5344CB8AC3E}">
        <p14:creationId xmlns:p14="http://schemas.microsoft.com/office/powerpoint/2010/main" val="3582842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355" y="4289373"/>
            <a:ext cx="7775673"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355" y="621322"/>
            <a:ext cx="7775673"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346" y="5108728"/>
            <a:ext cx="7774499"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r>
              <a:rPr lang="en-US"/>
              <a:t>EE460: External disequilibrium</a:t>
            </a:r>
            <a:endParaRPr lang="th-TH"/>
          </a:p>
        </p:txBody>
      </p:sp>
      <p:sp>
        <p:nvSpPr>
          <p:cNvPr id="7" name="Slide Number Placeholder 6"/>
          <p:cNvSpPr>
            <a:spLocks noGrp="1"/>
          </p:cNvSpPr>
          <p:nvPr>
            <p:ph type="sldNum" sz="quarter" idx="12"/>
          </p:nvPr>
        </p:nvSpPr>
        <p:spPr/>
        <p:txBody>
          <a:bodyPr/>
          <a:lstStyle/>
          <a:p>
            <a:pPr>
              <a:defRPr/>
            </a:pPr>
            <a:fld id="{17C300F1-443C-42C5-A361-31A55A64872C}" type="slidenum">
              <a:rPr lang="en-US" smtClean="0"/>
              <a:pPr>
                <a:defRPr/>
              </a:pPr>
              <a:t>‹#›</a:t>
            </a:fld>
            <a:endParaRPr lang="th-TH"/>
          </a:p>
        </p:txBody>
      </p:sp>
    </p:spTree>
    <p:extLst>
      <p:ext uri="{BB962C8B-B14F-4D97-AF65-F5344CB8AC3E}">
        <p14:creationId xmlns:p14="http://schemas.microsoft.com/office/powerpoint/2010/main" val="2836167831"/>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346" y="609601"/>
            <a:ext cx="776532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347" y="4204820"/>
            <a:ext cx="776532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r>
              <a:rPr lang="en-US"/>
              <a:t>EE460: External disequilibrium</a:t>
            </a:r>
            <a:endParaRPr lang="th-TH"/>
          </a:p>
        </p:txBody>
      </p:sp>
      <p:sp>
        <p:nvSpPr>
          <p:cNvPr id="7" name="Slide Number Placeholder 6"/>
          <p:cNvSpPr>
            <a:spLocks noGrp="1"/>
          </p:cNvSpPr>
          <p:nvPr>
            <p:ph type="sldNum" sz="quarter" idx="12"/>
          </p:nvPr>
        </p:nvSpPr>
        <p:spPr/>
        <p:txBody>
          <a:bodyPr/>
          <a:lstStyle/>
          <a:p>
            <a:pPr>
              <a:defRPr/>
            </a:pPr>
            <a:fld id="{17C300F1-443C-42C5-A361-31A55A64872C}" type="slidenum">
              <a:rPr lang="en-US" smtClean="0"/>
              <a:pPr>
                <a:defRPr/>
              </a:pPr>
              <a:t>‹#›</a:t>
            </a:fld>
            <a:endParaRPr lang="th-TH"/>
          </a:p>
        </p:txBody>
      </p:sp>
    </p:spTree>
    <p:extLst>
      <p:ext uri="{BB962C8B-B14F-4D97-AF65-F5344CB8AC3E}">
        <p14:creationId xmlns:p14="http://schemas.microsoft.com/office/powerpoint/2010/main" val="1755763143"/>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290484" y="3610032"/>
            <a:ext cx="6564224"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5345" y="4204821"/>
            <a:ext cx="776532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r>
              <a:rPr lang="en-US"/>
              <a:t>EE460: External disequilibrium</a:t>
            </a:r>
            <a:endParaRPr lang="th-TH"/>
          </a:p>
        </p:txBody>
      </p:sp>
      <p:sp>
        <p:nvSpPr>
          <p:cNvPr id="7" name="Slide Number Placeholder 6"/>
          <p:cNvSpPr>
            <a:spLocks noGrp="1"/>
          </p:cNvSpPr>
          <p:nvPr>
            <p:ph type="sldNum" sz="quarter" idx="12"/>
          </p:nvPr>
        </p:nvSpPr>
        <p:spPr/>
        <p:txBody>
          <a:bodyPr/>
          <a:lstStyle/>
          <a:p>
            <a:pPr>
              <a:defRPr/>
            </a:pPr>
            <a:fld id="{17C300F1-443C-42C5-A361-31A55A64872C}" type="slidenum">
              <a:rPr lang="en-US" smtClean="0"/>
              <a:pPr>
                <a:defRPr/>
              </a:pPr>
              <a:t>‹#›</a:t>
            </a:fld>
            <a:endParaRPr lang="th-TH"/>
          </a:p>
        </p:txBody>
      </p:sp>
      <p:sp>
        <p:nvSpPr>
          <p:cNvPr id="10" name="TextBox 9"/>
          <p:cNvSpPr txBox="1"/>
          <p:nvPr/>
        </p:nvSpPr>
        <p:spPr>
          <a:xfrm>
            <a:off x="505245" y="641749"/>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946721" y="3073376"/>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15904464"/>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355" y="2126943"/>
            <a:ext cx="7766495"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346" y="4650556"/>
            <a:ext cx="776532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r>
              <a:rPr lang="en-US"/>
              <a:t>EE460: External disequilibrium</a:t>
            </a:r>
            <a:endParaRPr lang="th-TH"/>
          </a:p>
        </p:txBody>
      </p:sp>
      <p:sp>
        <p:nvSpPr>
          <p:cNvPr id="7" name="Slide Number Placeholder 6"/>
          <p:cNvSpPr>
            <a:spLocks noGrp="1"/>
          </p:cNvSpPr>
          <p:nvPr>
            <p:ph type="sldNum" sz="quarter" idx="12"/>
          </p:nvPr>
        </p:nvSpPr>
        <p:spPr/>
        <p:txBody>
          <a:bodyPr/>
          <a:lstStyle/>
          <a:p>
            <a:pPr>
              <a:defRPr/>
            </a:pPr>
            <a:fld id="{17C300F1-443C-42C5-A361-31A55A64872C}" type="slidenum">
              <a:rPr lang="en-US" smtClean="0"/>
              <a:pPr>
                <a:defRPr/>
              </a:pPr>
              <a:t>‹#›</a:t>
            </a:fld>
            <a:endParaRPr lang="th-TH"/>
          </a:p>
        </p:txBody>
      </p:sp>
    </p:spTree>
    <p:extLst>
      <p:ext uri="{BB962C8B-B14F-4D97-AF65-F5344CB8AC3E}">
        <p14:creationId xmlns:p14="http://schemas.microsoft.com/office/powerpoint/2010/main" val="3674406966"/>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345" y="609601"/>
            <a:ext cx="776532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346" y="2088320"/>
            <a:ext cx="2474217"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346" y="2911624"/>
            <a:ext cx="2474217"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333658" y="2088320"/>
            <a:ext cx="2473919"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333659" y="2911624"/>
            <a:ext cx="247486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5979974" y="2088320"/>
            <a:ext cx="246840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5982260" y="2911624"/>
            <a:ext cx="2468408"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a:defRPr/>
            </a:pPr>
            <a:endParaRPr lang="th-TH"/>
          </a:p>
        </p:txBody>
      </p:sp>
      <p:sp>
        <p:nvSpPr>
          <p:cNvPr id="4" name="Footer Placeholder 3"/>
          <p:cNvSpPr>
            <a:spLocks noGrp="1"/>
          </p:cNvSpPr>
          <p:nvPr>
            <p:ph type="ftr" sz="quarter" idx="11"/>
          </p:nvPr>
        </p:nvSpPr>
        <p:spPr/>
        <p:txBody>
          <a:bodyPr/>
          <a:lstStyle/>
          <a:p>
            <a:pPr>
              <a:defRPr/>
            </a:pPr>
            <a:r>
              <a:rPr lang="en-US"/>
              <a:t>EE460: External disequilibrium</a:t>
            </a:r>
            <a:endParaRPr lang="th-TH"/>
          </a:p>
        </p:txBody>
      </p:sp>
      <p:sp>
        <p:nvSpPr>
          <p:cNvPr id="5" name="Slide Number Placeholder 4"/>
          <p:cNvSpPr>
            <a:spLocks noGrp="1"/>
          </p:cNvSpPr>
          <p:nvPr>
            <p:ph type="sldNum" sz="quarter" idx="12"/>
          </p:nvPr>
        </p:nvSpPr>
        <p:spPr/>
        <p:txBody>
          <a:bodyPr/>
          <a:lstStyle/>
          <a:p>
            <a:pPr>
              <a:defRPr/>
            </a:pPr>
            <a:fld id="{17C300F1-443C-42C5-A361-31A55A64872C}" type="slidenum">
              <a:rPr lang="en-US" smtClean="0"/>
              <a:pPr>
                <a:defRPr/>
              </a:pPr>
              <a:t>‹#›</a:t>
            </a:fld>
            <a:endParaRPr lang="th-TH"/>
          </a:p>
        </p:txBody>
      </p:sp>
    </p:spTree>
    <p:extLst>
      <p:ext uri="{BB962C8B-B14F-4D97-AF65-F5344CB8AC3E}">
        <p14:creationId xmlns:p14="http://schemas.microsoft.com/office/powerpoint/2010/main" val="2313411558"/>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346" y="609601"/>
            <a:ext cx="776532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5347" y="3989147"/>
            <a:ext cx="2474216"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819015" y="2092235"/>
            <a:ext cx="2205038"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5347" y="4565409"/>
            <a:ext cx="2474216" cy="122579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332026" y="3989147"/>
            <a:ext cx="2474237"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426747" y="2092235"/>
            <a:ext cx="2197894"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331011" y="4565408"/>
            <a:ext cx="2475252" cy="122579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5980067" y="3989147"/>
            <a:ext cx="246742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6114603" y="2092235"/>
            <a:ext cx="219908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979973" y="4565410"/>
            <a:ext cx="2470694" cy="122579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a:defRPr/>
            </a:pPr>
            <a:endParaRPr lang="th-TH"/>
          </a:p>
        </p:txBody>
      </p:sp>
      <p:sp>
        <p:nvSpPr>
          <p:cNvPr id="4" name="Footer Placeholder 3"/>
          <p:cNvSpPr>
            <a:spLocks noGrp="1"/>
          </p:cNvSpPr>
          <p:nvPr>
            <p:ph type="ftr" sz="quarter" idx="11"/>
          </p:nvPr>
        </p:nvSpPr>
        <p:spPr/>
        <p:txBody>
          <a:bodyPr/>
          <a:lstStyle/>
          <a:p>
            <a:pPr>
              <a:defRPr/>
            </a:pPr>
            <a:r>
              <a:rPr lang="en-US"/>
              <a:t>EE460: External disequilibrium</a:t>
            </a:r>
            <a:endParaRPr lang="th-TH"/>
          </a:p>
        </p:txBody>
      </p:sp>
      <p:sp>
        <p:nvSpPr>
          <p:cNvPr id="5" name="Slide Number Placeholder 4"/>
          <p:cNvSpPr>
            <a:spLocks noGrp="1"/>
          </p:cNvSpPr>
          <p:nvPr>
            <p:ph type="sldNum" sz="quarter" idx="12"/>
          </p:nvPr>
        </p:nvSpPr>
        <p:spPr/>
        <p:txBody>
          <a:bodyPr/>
          <a:lstStyle/>
          <a:p>
            <a:pPr>
              <a:defRPr/>
            </a:pPr>
            <a:fld id="{17C300F1-443C-42C5-A361-31A55A64872C}" type="slidenum">
              <a:rPr lang="en-US" smtClean="0"/>
              <a:pPr>
                <a:defRPr/>
              </a:pPr>
              <a:t>‹#›</a:t>
            </a:fld>
            <a:endParaRPr lang="th-TH"/>
          </a:p>
        </p:txBody>
      </p:sp>
    </p:spTree>
    <p:extLst>
      <p:ext uri="{BB962C8B-B14F-4D97-AF65-F5344CB8AC3E}">
        <p14:creationId xmlns:p14="http://schemas.microsoft.com/office/powerpoint/2010/main" val="3435267866"/>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r>
              <a:rPr lang="en-US"/>
              <a:t>EE460: External disequilibrium</a:t>
            </a:r>
            <a:endParaRPr lang="th-TH"/>
          </a:p>
        </p:txBody>
      </p:sp>
      <p:sp>
        <p:nvSpPr>
          <p:cNvPr id="6" name="Slide Number Placeholder 5"/>
          <p:cNvSpPr>
            <a:spLocks noGrp="1"/>
          </p:cNvSpPr>
          <p:nvPr>
            <p:ph type="sldNum" sz="quarter" idx="12"/>
          </p:nvPr>
        </p:nvSpPr>
        <p:spPr/>
        <p:txBody>
          <a:bodyPr/>
          <a:lstStyle/>
          <a:p>
            <a:pPr>
              <a:defRPr/>
            </a:pPr>
            <a:fld id="{171A1F06-10DA-4279-8C03-38028C47D254}" type="slidenum">
              <a:rPr lang="en-US" smtClean="0"/>
              <a:pPr>
                <a:defRPr/>
              </a:pPr>
              <a:t>‹#›</a:t>
            </a:fld>
            <a:endParaRPr lang="th-TH"/>
          </a:p>
        </p:txBody>
      </p:sp>
    </p:spTree>
    <p:extLst>
      <p:ext uri="{BB962C8B-B14F-4D97-AF65-F5344CB8AC3E}">
        <p14:creationId xmlns:p14="http://schemas.microsoft.com/office/powerpoint/2010/main" val="40032674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609600"/>
            <a:ext cx="1906993"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85346" y="609600"/>
            <a:ext cx="5744029"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r>
              <a:rPr lang="en-US"/>
              <a:t>EE460: External disequilibrium</a:t>
            </a:r>
            <a:endParaRPr lang="th-TH"/>
          </a:p>
        </p:txBody>
      </p:sp>
      <p:sp>
        <p:nvSpPr>
          <p:cNvPr id="6" name="Slide Number Placeholder 5"/>
          <p:cNvSpPr>
            <a:spLocks noGrp="1"/>
          </p:cNvSpPr>
          <p:nvPr>
            <p:ph type="sldNum" sz="quarter" idx="12"/>
          </p:nvPr>
        </p:nvSpPr>
        <p:spPr/>
        <p:txBody>
          <a:bodyPr/>
          <a:lstStyle/>
          <a:p>
            <a:pPr>
              <a:defRPr/>
            </a:pPr>
            <a:fld id="{77CB2277-23EF-4A16-A18B-4C1A698578F6}" type="slidenum">
              <a:rPr lang="en-US" smtClean="0"/>
              <a:pPr>
                <a:defRPr/>
              </a:pPr>
              <a:t>‹#›</a:t>
            </a:fld>
            <a:endParaRPr lang="th-TH"/>
          </a:p>
        </p:txBody>
      </p:sp>
    </p:spTree>
    <p:extLst>
      <p:ext uri="{BB962C8B-B14F-4D97-AF65-F5344CB8AC3E}">
        <p14:creationId xmlns:p14="http://schemas.microsoft.com/office/powerpoint/2010/main" val="37160020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347" y="609601"/>
            <a:ext cx="776532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346" y="2096064"/>
            <a:ext cx="7765322" cy="3695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759052" y="5883276"/>
            <a:ext cx="20574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pPr>
              <a:defRPr/>
            </a:pPr>
            <a:endParaRPr lang="th-TH"/>
          </a:p>
        </p:txBody>
      </p:sp>
      <p:sp>
        <p:nvSpPr>
          <p:cNvPr id="5" name="Footer Placeholder 4"/>
          <p:cNvSpPr>
            <a:spLocks noGrp="1"/>
          </p:cNvSpPr>
          <p:nvPr>
            <p:ph type="ftr" sz="quarter" idx="3"/>
          </p:nvPr>
        </p:nvSpPr>
        <p:spPr>
          <a:xfrm>
            <a:off x="685346" y="5883276"/>
            <a:ext cx="5004649" cy="365125"/>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r>
              <a:rPr lang="en-US"/>
              <a:t>EE460: External disequilibrium</a:t>
            </a:r>
            <a:endParaRPr lang="th-TH"/>
          </a:p>
        </p:txBody>
      </p:sp>
      <p:sp>
        <p:nvSpPr>
          <p:cNvPr id="6" name="Slide Number Placeholder 5"/>
          <p:cNvSpPr>
            <a:spLocks noGrp="1"/>
          </p:cNvSpPr>
          <p:nvPr>
            <p:ph type="sldNum" sz="quarter" idx="4"/>
          </p:nvPr>
        </p:nvSpPr>
        <p:spPr>
          <a:xfrm>
            <a:off x="7885509" y="5883276"/>
            <a:ext cx="565159" cy="365125"/>
          </a:xfrm>
          <a:prstGeom prst="rect">
            <a:avLst/>
          </a:prstGeom>
        </p:spPr>
        <p:txBody>
          <a:bodyPr vert="horz" lIns="91440" tIns="45720" rIns="91440" bIns="45720" rtlCol="0" anchor="ctr"/>
          <a:lstStyle>
            <a:lvl1pPr algn="r">
              <a:defRPr sz="1000">
                <a:solidFill>
                  <a:schemeClr val="tx1">
                    <a:tint val="75000"/>
                  </a:schemeClr>
                </a:solidFill>
              </a:defRPr>
            </a:lvl1pPr>
          </a:lstStyle>
          <a:p>
            <a:pPr>
              <a:defRPr/>
            </a:pPr>
            <a:fld id="{17C300F1-443C-42C5-A361-31A55A64872C}" type="slidenum">
              <a:rPr lang="en-US" smtClean="0"/>
              <a:pPr>
                <a:defRPr/>
              </a:pPr>
              <a:t>‹#›</a:t>
            </a:fld>
            <a:endParaRPr lang="th-TH"/>
          </a:p>
        </p:txBody>
      </p:sp>
    </p:spTree>
    <p:extLst>
      <p:ext uri="{BB962C8B-B14F-4D97-AF65-F5344CB8AC3E}">
        <p14:creationId xmlns:p14="http://schemas.microsoft.com/office/powerpoint/2010/main" val="1719672768"/>
      </p:ext>
    </p:extLst>
  </p:cSld>
  <p:clrMap bg1="dk1" tx1="lt1" bg2="dk2" tx2="lt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 id="2147483853" r:id="rId12"/>
    <p:sldLayoutId id="2147483854" r:id="rId13"/>
    <p:sldLayoutId id="2147483855" r:id="rId14"/>
    <p:sldLayoutId id="2147483856" r:id="rId15"/>
    <p:sldLayoutId id="2147483857" r:id="rId16"/>
    <p:sldLayoutId id="2147483858" r:id="rId17"/>
  </p:sldLayoutIdLst>
  <p:hf hdr="0" ftr="0" dt="0"/>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chart" Target="../charts/chart21.xml"/><Relationship Id="rId2" Type="http://schemas.openxmlformats.org/officeDocument/2006/relationships/chart" Target="../charts/chart20.xml"/><Relationship Id="rId1" Type="http://schemas.openxmlformats.org/officeDocument/2006/relationships/slideLayout" Target="../slideLayouts/slideLayout7.xml"/><Relationship Id="rId4" Type="http://schemas.openxmlformats.org/officeDocument/2006/relationships/chart" Target="../charts/char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chart" Target="../charts/chart23.xml"/><Relationship Id="rId1" Type="http://schemas.openxmlformats.org/officeDocument/2006/relationships/slideLayout" Target="../slideLayouts/slideLayout7.xml"/><Relationship Id="rId4" Type="http://schemas.openxmlformats.org/officeDocument/2006/relationships/chart" Target="../charts/chart25.xml"/></Relationships>
</file>

<file path=ppt/slides/_rels/slide40.xml.rels><?xml version="1.0" encoding="UTF-8" standalone="yes"?>
<Relationships xmlns="http://schemas.openxmlformats.org/package/2006/relationships"><Relationship Id="rId2" Type="http://schemas.openxmlformats.org/officeDocument/2006/relationships/chart" Target="../charts/chart26.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5.xml.rels><?xml version="1.0" encoding="UTF-8" standalone="yes"?>
<Relationships xmlns="http://schemas.openxmlformats.org/package/2006/relationships"><Relationship Id="rId2" Type="http://schemas.openxmlformats.org/officeDocument/2006/relationships/chart" Target="../charts/chart27.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chart" Target="../charts/chart2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chart" Target="../charts/chart2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a:xfrm>
            <a:off x="683568" y="51318"/>
            <a:ext cx="7704856" cy="2016224"/>
          </a:xfrm>
          <a:solidFill>
            <a:schemeClr val="tx1"/>
          </a:solidFill>
        </p:spPr>
        <p:txBody>
          <a:bodyPr>
            <a:normAutofit/>
          </a:bodyPr>
          <a:lstStyle/>
          <a:p>
            <a:pPr eaLnBrk="1" hangingPunct="1"/>
            <a:r>
              <a:rPr lang="en-US" sz="3600" b="1" dirty="0">
                <a:solidFill>
                  <a:srgbClr val="FF0000"/>
                </a:solidFill>
                <a:latin typeface="Arial Rounded MT Bold" panose="020F0704030504030204" pitchFamily="34" charset="0"/>
                <a:cs typeface="Aharoni" panose="02010803020104030203" pitchFamily="2" charset="-79"/>
              </a:rPr>
              <a:t>China Factor </a:t>
            </a:r>
            <a:br>
              <a:rPr lang="en-US" sz="3600" b="1" dirty="0">
                <a:solidFill>
                  <a:srgbClr val="FF0000"/>
                </a:solidFill>
                <a:latin typeface="Arial Rounded MT Bold" panose="020F0704030504030204" pitchFamily="34" charset="0"/>
                <a:cs typeface="Aharoni" panose="02010803020104030203" pitchFamily="2" charset="-79"/>
              </a:rPr>
            </a:br>
            <a:r>
              <a:rPr lang="en-US" sz="3600" b="1" dirty="0">
                <a:solidFill>
                  <a:srgbClr val="FF0000"/>
                </a:solidFill>
                <a:latin typeface="Arial Rounded MT Bold" panose="020F0704030504030204" pitchFamily="34" charset="0"/>
                <a:cs typeface="Aharoni" panose="02010803020104030203" pitchFamily="2" charset="-79"/>
              </a:rPr>
              <a:t>Impact of the U.S.-China Trade War</a:t>
            </a:r>
            <a:endParaRPr lang="en-US" sz="2000" b="1" dirty="0">
              <a:solidFill>
                <a:srgbClr val="FF0000"/>
              </a:solidFill>
              <a:latin typeface="Arial Rounded MT Bold" panose="020F0704030504030204" pitchFamily="34" charset="0"/>
              <a:cs typeface="Aharoni" panose="02010803020104030203" pitchFamily="2" charset="-79"/>
            </a:endParaRPr>
          </a:p>
        </p:txBody>
      </p:sp>
      <p:sp>
        <p:nvSpPr>
          <p:cNvPr id="14339" name="Rectangle 3"/>
          <p:cNvSpPr>
            <a:spLocks noGrp="1" noChangeArrowheads="1"/>
          </p:cNvSpPr>
          <p:nvPr>
            <p:ph type="subTitle" idx="1"/>
          </p:nvPr>
        </p:nvSpPr>
        <p:spPr>
          <a:xfrm>
            <a:off x="1402729" y="2204864"/>
            <a:ext cx="6296744" cy="576064"/>
          </a:xfrm>
        </p:spPr>
        <p:txBody>
          <a:bodyPr>
            <a:noAutofit/>
          </a:bodyPr>
          <a:lstStyle/>
          <a:p>
            <a:pPr eaLnBrk="1" hangingPunct="1"/>
            <a:r>
              <a:rPr lang="en-US" sz="3200" dirty="0" err="1"/>
              <a:t>Bhanupong</a:t>
            </a:r>
            <a:endParaRPr lang="en-US" sz="3200" dirty="0"/>
          </a:p>
          <a:p>
            <a:pPr eaLnBrk="1" hangingPunct="1"/>
            <a:r>
              <a:rPr lang="en-US" sz="3200" dirty="0"/>
              <a:t> Lecture 21</a:t>
            </a:r>
          </a:p>
          <a:p>
            <a:pPr algn="l" eaLnBrk="1" hangingPunct="1"/>
            <a:endParaRPr lang="en-US" b="1" dirty="0"/>
          </a:p>
        </p:txBody>
      </p:sp>
      <p:sp>
        <p:nvSpPr>
          <p:cNvPr id="2" name="TextBox 1">
            <a:extLst>
              <a:ext uri="{FF2B5EF4-FFF2-40B4-BE49-F238E27FC236}">
                <a16:creationId xmlns:a16="http://schemas.microsoft.com/office/drawing/2014/main" id="{833BEE22-2E61-49D4-AA5A-609FFF87DD30}"/>
              </a:ext>
            </a:extLst>
          </p:cNvPr>
          <p:cNvSpPr txBox="1"/>
          <p:nvPr/>
        </p:nvSpPr>
        <p:spPr>
          <a:xfrm>
            <a:off x="971600" y="3501008"/>
            <a:ext cx="7416824" cy="3046988"/>
          </a:xfrm>
          <a:prstGeom prst="rect">
            <a:avLst/>
          </a:prstGeom>
          <a:noFill/>
          <a:ln>
            <a:solidFill>
              <a:srgbClr val="7030A0"/>
            </a:solidFill>
          </a:ln>
        </p:spPr>
        <p:txBody>
          <a:bodyPr wrap="square" rtlCol="0">
            <a:spAutoFit/>
          </a:bodyPr>
          <a:lstStyle/>
          <a:p>
            <a:r>
              <a:rPr lang="en-US" sz="3200" dirty="0"/>
              <a:t>Required Readings: </a:t>
            </a:r>
          </a:p>
          <a:p>
            <a:pPr marL="514350" indent="-514350">
              <a:buAutoNum type="arabicParenBoth"/>
            </a:pPr>
            <a:r>
              <a:rPr lang="en-US" sz="3200" dirty="0"/>
              <a:t>Macroeconomic policy for emerging markets: Chapter 10</a:t>
            </a:r>
          </a:p>
          <a:p>
            <a:pPr marL="514350" indent="-514350">
              <a:buAutoNum type="arabicParenBoth"/>
            </a:pPr>
            <a:r>
              <a:rPr lang="en-US" sz="3200" dirty="0"/>
              <a:t>“Impact of the U.S.-China trade war on Thailand” Asian Economic Papers </a:t>
            </a:r>
            <a:r>
              <a:rPr lang="en-US" sz="3200" i="1" dirty="0"/>
              <a:t>18(3)</a:t>
            </a:r>
            <a:r>
              <a:rPr lang="en-US" sz="3200" dirty="0"/>
              <a:t>, 2019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a:solidFill>
            <a:schemeClr val="accent1">
              <a:lumMod val="20000"/>
              <a:lumOff val="80000"/>
            </a:schemeClr>
          </a:solidFill>
        </p:spPr>
        <p:txBody>
          <a:bodyPr>
            <a:normAutofit/>
          </a:bodyPr>
          <a:lstStyle/>
          <a:p>
            <a:pPr eaLnBrk="1" hangingPunct="1"/>
            <a:r>
              <a:rPr lang="en-US" sz="4800" b="1" dirty="0">
                <a:solidFill>
                  <a:schemeClr val="bg1"/>
                </a:solidFill>
              </a:rPr>
              <a:t>Main themes</a:t>
            </a:r>
          </a:p>
        </p:txBody>
      </p:sp>
      <p:sp>
        <p:nvSpPr>
          <p:cNvPr id="15364" name="Rectangle 3"/>
          <p:cNvSpPr>
            <a:spLocks noGrp="1" noChangeArrowheads="1"/>
          </p:cNvSpPr>
          <p:nvPr>
            <p:ph idx="1"/>
          </p:nvPr>
        </p:nvSpPr>
        <p:spPr>
          <a:xfrm>
            <a:off x="628650" y="1966938"/>
            <a:ext cx="7344816" cy="4113163"/>
          </a:xfrm>
        </p:spPr>
        <p:txBody>
          <a:bodyPr>
            <a:normAutofit fontScale="85000" lnSpcReduction="20000"/>
          </a:bodyPr>
          <a:lstStyle/>
          <a:p>
            <a:pPr marL="0" indent="0" eaLnBrk="1" hangingPunct="1">
              <a:buNone/>
            </a:pPr>
            <a:r>
              <a:rPr lang="en-US" sz="3600" dirty="0"/>
              <a:t>1. China rising</a:t>
            </a:r>
          </a:p>
          <a:p>
            <a:pPr marL="0" indent="0" eaLnBrk="1" hangingPunct="1">
              <a:buNone/>
            </a:pPr>
            <a:r>
              <a:rPr lang="en-US" sz="3600" dirty="0"/>
              <a:t>2. ASEAN Business Cycle Synchronization</a:t>
            </a:r>
          </a:p>
          <a:p>
            <a:pPr marL="0" indent="0" eaLnBrk="1" hangingPunct="1">
              <a:buNone/>
            </a:pPr>
            <a:r>
              <a:rPr lang="en-US" sz="3600" dirty="0"/>
              <a:t>3. Global rebalancing</a:t>
            </a:r>
          </a:p>
          <a:p>
            <a:pPr marL="0" indent="0" eaLnBrk="1" hangingPunct="1">
              <a:buNone/>
            </a:pPr>
            <a:r>
              <a:rPr lang="en-US" sz="3600" dirty="0"/>
              <a:t>4. The U.S.-China Trade War     </a:t>
            </a:r>
          </a:p>
          <a:p>
            <a:pPr marL="0" indent="0" eaLnBrk="1" hangingPunct="1">
              <a:buNone/>
            </a:pPr>
            <a:r>
              <a:rPr lang="en-US" sz="3600" dirty="0"/>
              <a:t>5. The impact on Thailand</a:t>
            </a:r>
          </a:p>
          <a:p>
            <a:pPr marL="0" indent="0" eaLnBrk="1" hangingPunct="1">
              <a:buNone/>
            </a:pPr>
            <a:r>
              <a:rPr lang="en-US" sz="3600" dirty="0"/>
              <a:t>6. Hydropower on the Mekong</a:t>
            </a:r>
          </a:p>
          <a:p>
            <a:pPr eaLnBrk="1" hangingPunct="1"/>
            <a:endParaRPr lang="en-US" dirty="0"/>
          </a:p>
          <a:p>
            <a:pPr eaLnBrk="1" hangingPunct="1"/>
            <a:endParaRPr lang="en-US" dirty="0"/>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2</a:t>
            </a:fld>
            <a:endParaRPr lang="th-TH"/>
          </a:p>
        </p:txBody>
      </p:sp>
    </p:spTree>
    <p:extLst>
      <p:ext uri="{BB962C8B-B14F-4D97-AF65-F5344CB8AC3E}">
        <p14:creationId xmlns:p14="http://schemas.microsoft.com/office/powerpoint/2010/main" val="2541112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F65CD3-0782-4AD8-8120-D4E382A2DED8}"/>
              </a:ext>
            </a:extLst>
          </p:cNvPr>
          <p:cNvSpPr>
            <a:spLocks noGrp="1"/>
          </p:cNvSpPr>
          <p:nvPr>
            <p:ph type="title"/>
          </p:nvPr>
        </p:nvSpPr>
        <p:spPr>
          <a:xfrm>
            <a:off x="911607" y="207856"/>
            <a:ext cx="7765321" cy="1326321"/>
          </a:xfrm>
          <a:solidFill>
            <a:srgbClr val="FFFF00"/>
          </a:solidFill>
        </p:spPr>
        <p:txBody>
          <a:bodyPr>
            <a:normAutofit/>
          </a:bodyPr>
          <a:lstStyle/>
          <a:p>
            <a:r>
              <a:rPr lang="en-US" dirty="0">
                <a:solidFill>
                  <a:schemeClr val="bg1"/>
                </a:solidFill>
              </a:rPr>
              <a:t>1. China Rising</a:t>
            </a:r>
          </a:p>
        </p:txBody>
      </p:sp>
      <p:graphicFrame>
        <p:nvGraphicFramePr>
          <p:cNvPr id="5" name="Content Placeholder 4">
            <a:extLst>
              <a:ext uri="{FF2B5EF4-FFF2-40B4-BE49-F238E27FC236}">
                <a16:creationId xmlns:a16="http://schemas.microsoft.com/office/drawing/2014/main" id="{432C2B44-D3CB-486E-BCBD-40F22EC0AA58}"/>
              </a:ext>
            </a:extLst>
          </p:cNvPr>
          <p:cNvGraphicFramePr>
            <a:graphicFrameLocks noGrp="1"/>
          </p:cNvGraphicFramePr>
          <p:nvPr>
            <p:ph idx="1"/>
            <p:extLst>
              <p:ext uri="{D42A27DB-BD31-4B8C-83A1-F6EECF244321}">
                <p14:modId xmlns:p14="http://schemas.microsoft.com/office/powerpoint/2010/main" val="1784634040"/>
              </p:ext>
            </p:extLst>
          </p:nvPr>
        </p:nvGraphicFramePr>
        <p:xfrm>
          <a:off x="0" y="1268760"/>
          <a:ext cx="8964488" cy="5452715"/>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a:extLst>
              <a:ext uri="{FF2B5EF4-FFF2-40B4-BE49-F238E27FC236}">
                <a16:creationId xmlns:a16="http://schemas.microsoft.com/office/drawing/2014/main" id="{68B4A316-6765-4541-B2D3-FC09DDE84E12}"/>
              </a:ext>
            </a:extLst>
          </p:cNvPr>
          <p:cNvSpPr>
            <a:spLocks noGrp="1"/>
          </p:cNvSpPr>
          <p:nvPr>
            <p:ph type="sldNum" sz="quarter" idx="12"/>
          </p:nvPr>
        </p:nvSpPr>
        <p:spPr/>
        <p:txBody>
          <a:bodyPr/>
          <a:lstStyle/>
          <a:p>
            <a:pPr>
              <a:defRPr/>
            </a:pPr>
            <a:fld id="{93017788-EA5A-48A6-91B6-BA10FE15D3F6}" type="slidenum">
              <a:rPr lang="en-US" smtClean="0"/>
              <a:pPr>
                <a:defRPr/>
              </a:pPr>
              <a:t>3</a:t>
            </a:fld>
            <a:endParaRPr lang="th-TH"/>
          </a:p>
        </p:txBody>
      </p:sp>
      <p:sp>
        <p:nvSpPr>
          <p:cNvPr id="4" name="TextBox 3">
            <a:extLst>
              <a:ext uri="{FF2B5EF4-FFF2-40B4-BE49-F238E27FC236}">
                <a16:creationId xmlns:a16="http://schemas.microsoft.com/office/drawing/2014/main" id="{2F7367CF-1A1A-4363-A6D2-693E45A105C1}"/>
              </a:ext>
            </a:extLst>
          </p:cNvPr>
          <p:cNvSpPr txBox="1"/>
          <p:nvPr/>
        </p:nvSpPr>
        <p:spPr>
          <a:xfrm>
            <a:off x="8077200" y="2070795"/>
            <a:ext cx="914400" cy="369332"/>
          </a:xfrm>
          <a:prstGeom prst="rect">
            <a:avLst/>
          </a:prstGeom>
          <a:noFill/>
          <a:ln>
            <a:solidFill>
              <a:srgbClr val="FF0000"/>
            </a:solidFill>
          </a:ln>
        </p:spPr>
        <p:txBody>
          <a:bodyPr wrap="square" rtlCol="0">
            <a:spAutoFit/>
          </a:bodyPr>
          <a:lstStyle/>
          <a:p>
            <a:r>
              <a:rPr lang="en-US" dirty="0"/>
              <a:t>China</a:t>
            </a:r>
          </a:p>
        </p:txBody>
      </p:sp>
      <p:sp>
        <p:nvSpPr>
          <p:cNvPr id="6" name="TextBox 5">
            <a:extLst>
              <a:ext uri="{FF2B5EF4-FFF2-40B4-BE49-F238E27FC236}">
                <a16:creationId xmlns:a16="http://schemas.microsoft.com/office/drawing/2014/main" id="{D78FACAB-B7C2-4812-B8B7-F37949506CFA}"/>
              </a:ext>
            </a:extLst>
          </p:cNvPr>
          <p:cNvSpPr txBox="1"/>
          <p:nvPr/>
        </p:nvSpPr>
        <p:spPr>
          <a:xfrm>
            <a:off x="7620000" y="4417873"/>
            <a:ext cx="914400" cy="369332"/>
          </a:xfrm>
          <a:prstGeom prst="rect">
            <a:avLst/>
          </a:prstGeom>
          <a:noFill/>
        </p:spPr>
        <p:txBody>
          <a:bodyPr wrap="square" rtlCol="0">
            <a:spAutoFit/>
          </a:bodyPr>
          <a:lstStyle/>
          <a:p>
            <a:r>
              <a:rPr lang="en-US" dirty="0">
                <a:solidFill>
                  <a:srgbClr val="00B050"/>
                </a:solidFill>
              </a:rPr>
              <a:t>USA</a:t>
            </a:r>
          </a:p>
        </p:txBody>
      </p:sp>
      <p:sp>
        <p:nvSpPr>
          <p:cNvPr id="7" name="TextBox 6">
            <a:extLst>
              <a:ext uri="{FF2B5EF4-FFF2-40B4-BE49-F238E27FC236}">
                <a16:creationId xmlns:a16="http://schemas.microsoft.com/office/drawing/2014/main" id="{6D8DD889-1AA0-4A55-90BE-E2E6202FF375}"/>
              </a:ext>
            </a:extLst>
          </p:cNvPr>
          <p:cNvSpPr txBox="1"/>
          <p:nvPr/>
        </p:nvSpPr>
        <p:spPr>
          <a:xfrm>
            <a:off x="7620000" y="5106054"/>
            <a:ext cx="1056928" cy="369332"/>
          </a:xfrm>
          <a:prstGeom prst="rect">
            <a:avLst/>
          </a:prstGeom>
          <a:noFill/>
        </p:spPr>
        <p:txBody>
          <a:bodyPr wrap="square" rtlCol="0">
            <a:spAutoFit/>
          </a:bodyPr>
          <a:lstStyle/>
          <a:p>
            <a:r>
              <a:rPr lang="en-US" dirty="0">
                <a:solidFill>
                  <a:srgbClr val="FFFF00"/>
                </a:solidFill>
              </a:rPr>
              <a:t>Japan</a:t>
            </a:r>
          </a:p>
        </p:txBody>
      </p:sp>
    </p:spTree>
    <p:extLst>
      <p:ext uri="{BB962C8B-B14F-4D97-AF65-F5344CB8AC3E}">
        <p14:creationId xmlns:p14="http://schemas.microsoft.com/office/powerpoint/2010/main" val="39785820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F2AF7B3-FB7B-48FA-A637-E03C4DD6C281}"/>
              </a:ext>
            </a:extLst>
          </p:cNvPr>
          <p:cNvSpPr>
            <a:spLocks noGrp="1"/>
          </p:cNvSpPr>
          <p:nvPr>
            <p:ph type="sldNum" sz="quarter" idx="12"/>
          </p:nvPr>
        </p:nvSpPr>
        <p:spPr/>
        <p:txBody>
          <a:bodyPr/>
          <a:lstStyle/>
          <a:p>
            <a:pPr>
              <a:defRPr/>
            </a:pPr>
            <a:fld id="{1C5CEEB1-4456-43D7-BF5D-6C21F6A9208D}" type="slidenum">
              <a:rPr lang="en-US" smtClean="0"/>
              <a:pPr>
                <a:defRPr/>
              </a:pPr>
              <a:t>4</a:t>
            </a:fld>
            <a:endParaRPr lang="th-TH"/>
          </a:p>
        </p:txBody>
      </p:sp>
      <p:sp>
        <p:nvSpPr>
          <p:cNvPr id="7" name="Title 6">
            <a:extLst>
              <a:ext uri="{FF2B5EF4-FFF2-40B4-BE49-F238E27FC236}">
                <a16:creationId xmlns:a16="http://schemas.microsoft.com/office/drawing/2014/main" id="{3D7F25FF-1368-40F2-8DDE-A486F7C24CBC}"/>
              </a:ext>
            </a:extLst>
          </p:cNvPr>
          <p:cNvSpPr>
            <a:spLocks noGrp="1"/>
          </p:cNvSpPr>
          <p:nvPr>
            <p:ph type="title" idx="4294967295"/>
          </p:nvPr>
        </p:nvSpPr>
        <p:spPr>
          <a:xfrm>
            <a:off x="0" y="274638"/>
            <a:ext cx="9036050" cy="1143000"/>
          </a:xfrm>
          <a:solidFill>
            <a:srgbClr val="FFFF00"/>
          </a:solidFill>
        </p:spPr>
        <p:txBody>
          <a:bodyPr>
            <a:normAutofit/>
          </a:bodyPr>
          <a:lstStyle/>
          <a:p>
            <a:r>
              <a:rPr lang="en-US" dirty="0">
                <a:solidFill>
                  <a:schemeClr val="bg1"/>
                </a:solidFill>
              </a:rPr>
              <a:t>Imports from the three largest economies</a:t>
            </a:r>
          </a:p>
        </p:txBody>
      </p:sp>
      <p:graphicFrame>
        <p:nvGraphicFramePr>
          <p:cNvPr id="6" name="Chart 5">
            <a:extLst>
              <a:ext uri="{FF2B5EF4-FFF2-40B4-BE49-F238E27FC236}">
                <a16:creationId xmlns:a16="http://schemas.microsoft.com/office/drawing/2014/main" id="{2031BDCF-9695-4181-A48D-3C9902C6AF7F}"/>
              </a:ext>
            </a:extLst>
          </p:cNvPr>
          <p:cNvGraphicFramePr/>
          <p:nvPr>
            <p:extLst>
              <p:ext uri="{D42A27DB-BD31-4B8C-83A1-F6EECF244321}">
                <p14:modId xmlns:p14="http://schemas.microsoft.com/office/powerpoint/2010/main" val="199752419"/>
              </p:ext>
            </p:extLst>
          </p:nvPr>
        </p:nvGraphicFramePr>
        <p:xfrm>
          <a:off x="323528" y="1556792"/>
          <a:ext cx="8496944" cy="502657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037825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BF666F6-F11D-4315-8010-51195F2DFEE1}"/>
              </a:ext>
            </a:extLst>
          </p:cNvPr>
          <p:cNvSpPr>
            <a:spLocks noGrp="1"/>
          </p:cNvSpPr>
          <p:nvPr>
            <p:ph type="sldNum" sz="quarter" idx="12"/>
          </p:nvPr>
        </p:nvSpPr>
        <p:spPr/>
        <p:txBody>
          <a:bodyPr/>
          <a:lstStyle/>
          <a:p>
            <a:pPr>
              <a:defRPr/>
            </a:pPr>
            <a:fld id="{93017788-EA5A-48A6-91B6-BA10FE15D3F6}" type="slidenum">
              <a:rPr lang="en-US" smtClean="0"/>
              <a:pPr>
                <a:defRPr/>
              </a:pPr>
              <a:t>5</a:t>
            </a:fld>
            <a:endParaRPr lang="th-TH"/>
          </a:p>
        </p:txBody>
      </p:sp>
      <p:graphicFrame>
        <p:nvGraphicFramePr>
          <p:cNvPr id="3" name="Chart 2">
            <a:extLst>
              <a:ext uri="{FF2B5EF4-FFF2-40B4-BE49-F238E27FC236}">
                <a16:creationId xmlns:a16="http://schemas.microsoft.com/office/drawing/2014/main" id="{992BDA04-A6D5-4485-BCF4-E5671085510A}"/>
              </a:ext>
            </a:extLst>
          </p:cNvPr>
          <p:cNvGraphicFramePr/>
          <p:nvPr>
            <p:extLst>
              <p:ext uri="{D42A27DB-BD31-4B8C-83A1-F6EECF244321}">
                <p14:modId xmlns:p14="http://schemas.microsoft.com/office/powerpoint/2010/main" val="1089468591"/>
              </p:ext>
            </p:extLst>
          </p:nvPr>
        </p:nvGraphicFramePr>
        <p:xfrm>
          <a:off x="107504" y="548680"/>
          <a:ext cx="8784976" cy="5400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17780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0D3A469-C09B-4596-A965-6B001B3F4C4F}"/>
              </a:ext>
            </a:extLst>
          </p:cNvPr>
          <p:cNvSpPr>
            <a:spLocks noGrp="1"/>
          </p:cNvSpPr>
          <p:nvPr>
            <p:ph type="sldNum" sz="quarter" idx="12"/>
          </p:nvPr>
        </p:nvSpPr>
        <p:spPr/>
        <p:txBody>
          <a:bodyPr/>
          <a:lstStyle/>
          <a:p>
            <a:pPr>
              <a:defRPr/>
            </a:pPr>
            <a:fld id="{93017788-EA5A-48A6-91B6-BA10FE15D3F6}" type="slidenum">
              <a:rPr lang="en-US" smtClean="0"/>
              <a:pPr>
                <a:defRPr/>
              </a:pPr>
              <a:t>6</a:t>
            </a:fld>
            <a:endParaRPr lang="th-TH"/>
          </a:p>
        </p:txBody>
      </p:sp>
      <p:graphicFrame>
        <p:nvGraphicFramePr>
          <p:cNvPr id="3" name="Chart 2">
            <a:extLst>
              <a:ext uri="{FF2B5EF4-FFF2-40B4-BE49-F238E27FC236}">
                <a16:creationId xmlns:a16="http://schemas.microsoft.com/office/drawing/2014/main" id="{84ABEFA4-A416-45E9-8FBA-3AB6D9EED077}"/>
              </a:ext>
            </a:extLst>
          </p:cNvPr>
          <p:cNvGraphicFramePr/>
          <p:nvPr>
            <p:extLst>
              <p:ext uri="{D42A27DB-BD31-4B8C-83A1-F6EECF244321}">
                <p14:modId xmlns:p14="http://schemas.microsoft.com/office/powerpoint/2010/main" val="2781278144"/>
              </p:ext>
            </p:extLst>
          </p:nvPr>
        </p:nvGraphicFramePr>
        <p:xfrm>
          <a:off x="395536" y="404664"/>
          <a:ext cx="7992888" cy="612068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298014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82313E-79FE-47C5-A0A3-7042D683EF58}"/>
              </a:ext>
            </a:extLst>
          </p:cNvPr>
          <p:cNvSpPr>
            <a:spLocks noGrp="1"/>
          </p:cNvSpPr>
          <p:nvPr>
            <p:ph type="title"/>
          </p:nvPr>
        </p:nvSpPr>
        <p:spPr>
          <a:solidFill>
            <a:schemeClr val="bg1">
              <a:lumMod val="95000"/>
            </a:schemeClr>
          </a:solidFill>
        </p:spPr>
        <p:txBody>
          <a:bodyPr>
            <a:noAutofit/>
          </a:bodyPr>
          <a:lstStyle/>
          <a:p>
            <a:r>
              <a:rPr lang="en-US" sz="3600" dirty="0"/>
              <a:t>Implication from the estimated elasticities</a:t>
            </a:r>
          </a:p>
        </p:txBody>
      </p:sp>
      <p:sp>
        <p:nvSpPr>
          <p:cNvPr id="4" name="Content Placeholder 3">
            <a:extLst>
              <a:ext uri="{FF2B5EF4-FFF2-40B4-BE49-F238E27FC236}">
                <a16:creationId xmlns:a16="http://schemas.microsoft.com/office/drawing/2014/main" id="{46D7A919-92C5-4FAE-94E3-3350AAD18095}"/>
              </a:ext>
            </a:extLst>
          </p:cNvPr>
          <p:cNvSpPr>
            <a:spLocks noGrp="1"/>
          </p:cNvSpPr>
          <p:nvPr>
            <p:ph idx="1"/>
          </p:nvPr>
        </p:nvSpPr>
        <p:spPr>
          <a:xfrm>
            <a:off x="685346" y="2096064"/>
            <a:ext cx="7765322" cy="4501288"/>
          </a:xfrm>
        </p:spPr>
        <p:txBody>
          <a:bodyPr>
            <a:normAutofit lnSpcReduction="10000"/>
          </a:bodyPr>
          <a:lstStyle/>
          <a:p>
            <a:r>
              <a:rPr lang="en-US" sz="2400" dirty="0"/>
              <a:t>China</a:t>
            </a:r>
            <a:r>
              <a:rPr lang="th-TH" sz="2400" dirty="0"/>
              <a:t>’</a:t>
            </a:r>
            <a:r>
              <a:rPr lang="en-US" sz="2400" dirty="0"/>
              <a:t>s import growth significantly impacts Thailand</a:t>
            </a:r>
            <a:r>
              <a:rPr lang="th-TH" sz="2400" dirty="0"/>
              <a:t>’</a:t>
            </a:r>
            <a:r>
              <a:rPr lang="en-US" sz="2400" dirty="0"/>
              <a:t>s exports, which is highly sensitive to China business cycle</a:t>
            </a:r>
            <a:r>
              <a:rPr lang="th-TH" sz="2400" dirty="0"/>
              <a:t>.  </a:t>
            </a:r>
            <a:endParaRPr lang="en-US" sz="2400" dirty="0"/>
          </a:p>
          <a:p>
            <a:r>
              <a:rPr lang="en-US" sz="2400" dirty="0"/>
              <a:t>Deviation from China</a:t>
            </a:r>
            <a:r>
              <a:rPr lang="th-TH" sz="2400" dirty="0"/>
              <a:t>’</a:t>
            </a:r>
            <a:r>
              <a:rPr lang="en-US" sz="2400" dirty="0"/>
              <a:t>s stable growth path results in a more massive swing on demand for Thailand</a:t>
            </a:r>
            <a:r>
              <a:rPr lang="th-TH" sz="2400" dirty="0"/>
              <a:t>’</a:t>
            </a:r>
            <a:r>
              <a:rPr lang="en-US" sz="2400" dirty="0"/>
              <a:t>s exports</a:t>
            </a:r>
            <a:r>
              <a:rPr lang="th-TH" sz="2400" dirty="0"/>
              <a:t>. </a:t>
            </a:r>
            <a:endParaRPr lang="en-US" sz="2400" dirty="0"/>
          </a:p>
          <a:p>
            <a:r>
              <a:rPr lang="en-US" sz="2400" dirty="0"/>
              <a:t>Growing reliance on interregional trade within ASEAN economies intensifies the interconnectedness of ASEAN economies through the trade channel.</a:t>
            </a:r>
          </a:p>
        </p:txBody>
      </p:sp>
      <p:sp>
        <p:nvSpPr>
          <p:cNvPr id="2" name="Slide Number Placeholder 1">
            <a:extLst>
              <a:ext uri="{FF2B5EF4-FFF2-40B4-BE49-F238E27FC236}">
                <a16:creationId xmlns:a16="http://schemas.microsoft.com/office/drawing/2014/main" id="{483BB0AF-2047-4676-956E-5BB2F504F311}"/>
              </a:ext>
            </a:extLst>
          </p:cNvPr>
          <p:cNvSpPr>
            <a:spLocks noGrp="1"/>
          </p:cNvSpPr>
          <p:nvPr>
            <p:ph type="sldNum" sz="quarter" idx="12"/>
          </p:nvPr>
        </p:nvSpPr>
        <p:spPr/>
        <p:txBody>
          <a:bodyPr/>
          <a:lstStyle/>
          <a:p>
            <a:pPr>
              <a:defRPr/>
            </a:pPr>
            <a:fld id="{93017788-EA5A-48A6-91B6-BA10FE15D3F6}" type="slidenum">
              <a:rPr lang="en-US" smtClean="0"/>
              <a:pPr>
                <a:defRPr/>
              </a:pPr>
              <a:t>7</a:t>
            </a:fld>
            <a:endParaRPr lang="th-TH"/>
          </a:p>
        </p:txBody>
      </p:sp>
    </p:spTree>
    <p:extLst>
      <p:ext uri="{BB962C8B-B14F-4D97-AF65-F5344CB8AC3E}">
        <p14:creationId xmlns:p14="http://schemas.microsoft.com/office/powerpoint/2010/main" val="6296581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FC536D2-0BBA-4647-9CB2-AC096E1017D2}"/>
              </a:ext>
            </a:extLst>
          </p:cNvPr>
          <p:cNvSpPr>
            <a:spLocks noGrp="1"/>
          </p:cNvSpPr>
          <p:nvPr>
            <p:ph type="sldNum" sz="quarter" idx="12"/>
          </p:nvPr>
        </p:nvSpPr>
        <p:spPr/>
        <p:txBody>
          <a:bodyPr/>
          <a:lstStyle/>
          <a:p>
            <a:pPr>
              <a:defRPr/>
            </a:pPr>
            <a:fld id="{93017788-EA5A-48A6-91B6-BA10FE15D3F6}" type="slidenum">
              <a:rPr lang="en-US" smtClean="0"/>
              <a:pPr>
                <a:defRPr/>
              </a:pPr>
              <a:t>8</a:t>
            </a:fld>
            <a:endParaRPr lang="th-TH"/>
          </a:p>
        </p:txBody>
      </p:sp>
      <p:graphicFrame>
        <p:nvGraphicFramePr>
          <p:cNvPr id="3" name="Chart 2">
            <a:extLst>
              <a:ext uri="{FF2B5EF4-FFF2-40B4-BE49-F238E27FC236}">
                <a16:creationId xmlns:a16="http://schemas.microsoft.com/office/drawing/2014/main" id="{4EA4F7F4-3F9F-4B88-949A-11BDC588E07C}"/>
              </a:ext>
            </a:extLst>
          </p:cNvPr>
          <p:cNvGraphicFramePr/>
          <p:nvPr>
            <p:extLst>
              <p:ext uri="{D42A27DB-BD31-4B8C-83A1-F6EECF244321}">
                <p14:modId xmlns:p14="http://schemas.microsoft.com/office/powerpoint/2010/main" val="2764979071"/>
              </p:ext>
            </p:extLst>
          </p:nvPr>
        </p:nvGraphicFramePr>
        <p:xfrm>
          <a:off x="323528" y="328997"/>
          <a:ext cx="8820472" cy="5908315"/>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A22E4B83-FD1E-413C-AA40-ACB4BE5579AF}"/>
              </a:ext>
            </a:extLst>
          </p:cNvPr>
          <p:cNvSpPr txBox="1"/>
          <p:nvPr/>
        </p:nvSpPr>
        <p:spPr>
          <a:xfrm>
            <a:off x="6610059" y="4221088"/>
            <a:ext cx="2210413" cy="646331"/>
          </a:xfrm>
          <a:prstGeom prst="rect">
            <a:avLst/>
          </a:prstGeom>
          <a:noFill/>
          <a:ln>
            <a:solidFill>
              <a:srgbClr val="FF0000"/>
            </a:solidFill>
          </a:ln>
        </p:spPr>
        <p:txBody>
          <a:bodyPr wrap="none" rtlCol="0">
            <a:spAutoFit/>
          </a:bodyPr>
          <a:lstStyle/>
          <a:p>
            <a:r>
              <a:rPr lang="en-US" dirty="0"/>
              <a:t>Nominal Effective</a:t>
            </a:r>
          </a:p>
          <a:p>
            <a:r>
              <a:rPr lang="en-US" dirty="0"/>
              <a:t>Exchange Rate</a:t>
            </a:r>
          </a:p>
        </p:txBody>
      </p:sp>
    </p:spTree>
    <p:extLst>
      <p:ext uri="{BB962C8B-B14F-4D97-AF65-F5344CB8AC3E}">
        <p14:creationId xmlns:p14="http://schemas.microsoft.com/office/powerpoint/2010/main" val="1739864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65C1A74-89E8-4F3D-9508-478A5C91195F}"/>
              </a:ext>
            </a:extLst>
          </p:cNvPr>
          <p:cNvSpPr>
            <a:spLocks noGrp="1"/>
          </p:cNvSpPr>
          <p:nvPr>
            <p:ph type="sldNum" sz="quarter" idx="12"/>
          </p:nvPr>
        </p:nvSpPr>
        <p:spPr/>
        <p:txBody>
          <a:bodyPr/>
          <a:lstStyle/>
          <a:p>
            <a:pPr>
              <a:defRPr/>
            </a:pPr>
            <a:fld id="{93017788-EA5A-48A6-91B6-BA10FE15D3F6}" type="slidenum">
              <a:rPr lang="en-US" smtClean="0"/>
              <a:pPr>
                <a:defRPr/>
              </a:pPr>
              <a:t>9</a:t>
            </a:fld>
            <a:endParaRPr lang="th-TH"/>
          </a:p>
        </p:txBody>
      </p:sp>
      <p:graphicFrame>
        <p:nvGraphicFramePr>
          <p:cNvPr id="3" name="Chart 2">
            <a:extLst>
              <a:ext uri="{FF2B5EF4-FFF2-40B4-BE49-F238E27FC236}">
                <a16:creationId xmlns:a16="http://schemas.microsoft.com/office/drawing/2014/main" id="{9F77CE40-5B68-4451-9B83-F833EA521F69}"/>
              </a:ext>
            </a:extLst>
          </p:cNvPr>
          <p:cNvGraphicFramePr>
            <a:graphicFrameLocks/>
          </p:cNvGraphicFramePr>
          <p:nvPr>
            <p:extLst>
              <p:ext uri="{D42A27DB-BD31-4B8C-83A1-F6EECF244321}">
                <p14:modId xmlns:p14="http://schemas.microsoft.com/office/powerpoint/2010/main" val="3739595755"/>
              </p:ext>
            </p:extLst>
          </p:nvPr>
        </p:nvGraphicFramePr>
        <p:xfrm>
          <a:off x="45840" y="0"/>
          <a:ext cx="8640960" cy="6532835"/>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09647101-4F02-4901-A880-F47344596C20}"/>
              </a:ext>
            </a:extLst>
          </p:cNvPr>
          <p:cNvSpPr txBox="1"/>
          <p:nvPr/>
        </p:nvSpPr>
        <p:spPr>
          <a:xfrm>
            <a:off x="5873703" y="2450696"/>
            <a:ext cx="2785376" cy="1200329"/>
          </a:xfrm>
          <a:prstGeom prst="rect">
            <a:avLst/>
          </a:prstGeom>
          <a:solidFill>
            <a:schemeClr val="tx2"/>
          </a:solidFill>
        </p:spPr>
        <p:txBody>
          <a:bodyPr wrap="square" rtlCol="0">
            <a:spAutoFit/>
          </a:bodyPr>
          <a:lstStyle/>
          <a:p>
            <a:r>
              <a:rPr lang="en-US" dirty="0">
                <a:solidFill>
                  <a:schemeClr val="bg1"/>
                </a:solidFill>
              </a:rPr>
              <a:t>Import demand from China dominates Thailand’s export sector, but not vice versa</a:t>
            </a:r>
          </a:p>
        </p:txBody>
      </p:sp>
    </p:spTree>
    <p:extLst>
      <p:ext uri="{BB962C8B-B14F-4D97-AF65-F5344CB8AC3E}">
        <p14:creationId xmlns:p14="http://schemas.microsoft.com/office/powerpoint/2010/main" val="3304138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3CD7D96-1FC9-48E1-A5F3-1C2973FA9E03}"/>
              </a:ext>
            </a:extLst>
          </p:cNvPr>
          <p:cNvSpPr>
            <a:spLocks noGrp="1"/>
          </p:cNvSpPr>
          <p:nvPr>
            <p:ph type="sldNum" sz="quarter" idx="12"/>
          </p:nvPr>
        </p:nvSpPr>
        <p:spPr/>
        <p:txBody>
          <a:bodyPr/>
          <a:lstStyle/>
          <a:p>
            <a:pPr>
              <a:defRPr/>
            </a:pPr>
            <a:fld id="{93017788-EA5A-48A6-91B6-BA10FE15D3F6}" type="slidenum">
              <a:rPr lang="en-US" smtClean="0"/>
              <a:pPr>
                <a:defRPr/>
              </a:pPr>
              <a:t>10</a:t>
            </a:fld>
            <a:endParaRPr lang="th-TH"/>
          </a:p>
        </p:txBody>
      </p:sp>
      <p:graphicFrame>
        <p:nvGraphicFramePr>
          <p:cNvPr id="3" name="Chart 2">
            <a:extLst>
              <a:ext uri="{FF2B5EF4-FFF2-40B4-BE49-F238E27FC236}">
                <a16:creationId xmlns:a16="http://schemas.microsoft.com/office/drawing/2014/main" id="{3AC848DA-6469-4E6C-97BC-2254AD5140D2}"/>
              </a:ext>
            </a:extLst>
          </p:cNvPr>
          <p:cNvGraphicFramePr>
            <a:graphicFrameLocks/>
          </p:cNvGraphicFramePr>
          <p:nvPr>
            <p:extLst>
              <p:ext uri="{D42A27DB-BD31-4B8C-83A1-F6EECF244321}">
                <p14:modId xmlns:p14="http://schemas.microsoft.com/office/powerpoint/2010/main" val="2205993732"/>
              </p:ext>
            </p:extLst>
          </p:nvPr>
        </p:nvGraphicFramePr>
        <p:xfrm>
          <a:off x="179512" y="136525"/>
          <a:ext cx="8712968" cy="638881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40800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DDDF83C-E2E0-4856-A91E-042A7EB49F11}"/>
              </a:ext>
            </a:extLst>
          </p:cNvPr>
          <p:cNvSpPr>
            <a:spLocks noGrp="1"/>
          </p:cNvSpPr>
          <p:nvPr>
            <p:ph type="sldNum" sz="quarter" idx="12"/>
          </p:nvPr>
        </p:nvSpPr>
        <p:spPr/>
        <p:txBody>
          <a:bodyPr/>
          <a:lstStyle/>
          <a:p>
            <a:pPr>
              <a:defRPr/>
            </a:pPr>
            <a:fld id="{93017788-EA5A-48A6-91B6-BA10FE15D3F6}" type="slidenum">
              <a:rPr lang="en-US" smtClean="0"/>
              <a:pPr>
                <a:defRPr/>
              </a:pPr>
              <a:t>11</a:t>
            </a:fld>
            <a:endParaRPr lang="th-TH"/>
          </a:p>
        </p:txBody>
      </p:sp>
      <p:graphicFrame>
        <p:nvGraphicFramePr>
          <p:cNvPr id="3" name="Chart 2">
            <a:extLst>
              <a:ext uri="{FF2B5EF4-FFF2-40B4-BE49-F238E27FC236}">
                <a16:creationId xmlns:a16="http://schemas.microsoft.com/office/drawing/2014/main" id="{53995560-AC2A-4ED1-8AFE-FA0B28EB00EC}"/>
              </a:ext>
            </a:extLst>
          </p:cNvPr>
          <p:cNvGraphicFramePr>
            <a:graphicFrameLocks/>
          </p:cNvGraphicFramePr>
          <p:nvPr>
            <p:extLst>
              <p:ext uri="{D42A27DB-BD31-4B8C-83A1-F6EECF244321}">
                <p14:modId xmlns:p14="http://schemas.microsoft.com/office/powerpoint/2010/main" val="1644453717"/>
              </p:ext>
            </p:extLst>
          </p:nvPr>
        </p:nvGraphicFramePr>
        <p:xfrm>
          <a:off x="0" y="0"/>
          <a:ext cx="9036496" cy="6623050"/>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DD131E26-A96D-49DC-8DA4-FE3F5A88E826}"/>
              </a:ext>
            </a:extLst>
          </p:cNvPr>
          <p:cNvSpPr txBox="1"/>
          <p:nvPr/>
        </p:nvSpPr>
        <p:spPr>
          <a:xfrm>
            <a:off x="5863885" y="579646"/>
            <a:ext cx="3275856" cy="923330"/>
          </a:xfrm>
          <a:prstGeom prst="rect">
            <a:avLst/>
          </a:prstGeom>
          <a:noFill/>
        </p:spPr>
        <p:txBody>
          <a:bodyPr wrap="square" rtlCol="0">
            <a:spAutoFit/>
          </a:bodyPr>
          <a:lstStyle/>
          <a:p>
            <a:r>
              <a:rPr lang="en-US" dirty="0">
                <a:solidFill>
                  <a:srgbClr val="FF0000"/>
                </a:solidFill>
              </a:rPr>
              <a:t>The figure resonates with China’s  competitive advantage over Thailand</a:t>
            </a:r>
          </a:p>
        </p:txBody>
      </p:sp>
    </p:spTree>
    <p:extLst>
      <p:ext uri="{BB962C8B-B14F-4D97-AF65-F5344CB8AC3E}">
        <p14:creationId xmlns:p14="http://schemas.microsoft.com/office/powerpoint/2010/main" val="4104908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09421C8-83AA-46ED-8DF1-8890855E6DA6}"/>
              </a:ext>
            </a:extLst>
          </p:cNvPr>
          <p:cNvSpPr>
            <a:spLocks noGrp="1"/>
          </p:cNvSpPr>
          <p:nvPr>
            <p:ph type="sldNum" sz="quarter" idx="12"/>
          </p:nvPr>
        </p:nvSpPr>
        <p:spPr/>
        <p:txBody>
          <a:bodyPr/>
          <a:lstStyle/>
          <a:p>
            <a:pPr>
              <a:defRPr/>
            </a:pPr>
            <a:fld id="{93017788-EA5A-48A6-91B6-BA10FE15D3F6}" type="slidenum">
              <a:rPr lang="en-US" smtClean="0"/>
              <a:pPr>
                <a:defRPr/>
              </a:pPr>
              <a:t>12</a:t>
            </a:fld>
            <a:endParaRPr lang="th-TH"/>
          </a:p>
        </p:txBody>
      </p:sp>
      <p:graphicFrame>
        <p:nvGraphicFramePr>
          <p:cNvPr id="4" name="Chart 3">
            <a:extLst>
              <a:ext uri="{FF2B5EF4-FFF2-40B4-BE49-F238E27FC236}">
                <a16:creationId xmlns:a16="http://schemas.microsoft.com/office/drawing/2014/main" id="{B5CF4DC0-A955-4FC6-9DE2-E4CD296E6C6F}"/>
              </a:ext>
            </a:extLst>
          </p:cNvPr>
          <p:cNvGraphicFramePr>
            <a:graphicFrameLocks/>
          </p:cNvGraphicFramePr>
          <p:nvPr>
            <p:extLst>
              <p:ext uri="{D42A27DB-BD31-4B8C-83A1-F6EECF244321}">
                <p14:modId xmlns:p14="http://schemas.microsoft.com/office/powerpoint/2010/main" val="2695587112"/>
              </p:ext>
            </p:extLst>
          </p:nvPr>
        </p:nvGraphicFramePr>
        <p:xfrm>
          <a:off x="251520" y="260648"/>
          <a:ext cx="8640960" cy="6408712"/>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a:extLst>
              <a:ext uri="{FF2B5EF4-FFF2-40B4-BE49-F238E27FC236}">
                <a16:creationId xmlns:a16="http://schemas.microsoft.com/office/drawing/2014/main" id="{637C1E7C-E1C1-41DB-B61A-BA629688952E}"/>
              </a:ext>
            </a:extLst>
          </p:cNvPr>
          <p:cNvSpPr txBox="1"/>
          <p:nvPr/>
        </p:nvSpPr>
        <p:spPr>
          <a:xfrm>
            <a:off x="1763688" y="1124744"/>
            <a:ext cx="3528392" cy="923330"/>
          </a:xfrm>
          <a:prstGeom prst="rect">
            <a:avLst/>
          </a:prstGeom>
          <a:noFill/>
          <a:ln>
            <a:solidFill>
              <a:srgbClr val="0070C0"/>
            </a:solidFill>
          </a:ln>
        </p:spPr>
        <p:txBody>
          <a:bodyPr wrap="square" rtlCol="0">
            <a:spAutoFit/>
          </a:bodyPr>
          <a:lstStyle/>
          <a:p>
            <a:r>
              <a:rPr lang="en-US" dirty="0"/>
              <a:t>High income elasticity of import demand for Thai products</a:t>
            </a:r>
          </a:p>
        </p:txBody>
      </p:sp>
      <p:sp>
        <p:nvSpPr>
          <p:cNvPr id="5" name="TextBox 4">
            <a:extLst>
              <a:ext uri="{FF2B5EF4-FFF2-40B4-BE49-F238E27FC236}">
                <a16:creationId xmlns:a16="http://schemas.microsoft.com/office/drawing/2014/main" id="{81EA5C08-48C2-49EB-836E-2BF6D06A8636}"/>
              </a:ext>
            </a:extLst>
          </p:cNvPr>
          <p:cNvSpPr txBox="1"/>
          <p:nvPr/>
        </p:nvSpPr>
        <p:spPr>
          <a:xfrm>
            <a:off x="4716016" y="2564324"/>
            <a:ext cx="2448272" cy="923330"/>
          </a:xfrm>
          <a:prstGeom prst="rect">
            <a:avLst/>
          </a:prstGeom>
          <a:noFill/>
          <a:ln>
            <a:solidFill>
              <a:srgbClr val="FF0000"/>
            </a:solidFill>
          </a:ln>
        </p:spPr>
        <p:txBody>
          <a:bodyPr wrap="square" rtlCol="0">
            <a:spAutoFit/>
          </a:bodyPr>
          <a:lstStyle/>
          <a:p>
            <a:r>
              <a:rPr lang="en-US" dirty="0"/>
              <a:t>High price elasticity of demand for imports from Japan</a:t>
            </a:r>
          </a:p>
        </p:txBody>
      </p:sp>
      <p:cxnSp>
        <p:nvCxnSpPr>
          <p:cNvPr id="7" name="Straight Arrow Connector 6">
            <a:extLst>
              <a:ext uri="{FF2B5EF4-FFF2-40B4-BE49-F238E27FC236}">
                <a16:creationId xmlns:a16="http://schemas.microsoft.com/office/drawing/2014/main" id="{5B299F3C-1B76-4BDA-B273-EA76DAF7C8FE}"/>
              </a:ext>
            </a:extLst>
          </p:cNvPr>
          <p:cNvCxnSpPr/>
          <p:nvPr/>
        </p:nvCxnSpPr>
        <p:spPr>
          <a:xfrm>
            <a:off x="6084168" y="3632250"/>
            <a:ext cx="0" cy="444822"/>
          </a:xfrm>
          <a:prstGeom prst="straightConnector1">
            <a:avLst/>
          </a:prstGeom>
          <a:ln>
            <a:solidFill>
              <a:srgbClr val="FF0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9323450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FF5B641-50ED-462D-8FC6-0402186E65C3}"/>
              </a:ext>
            </a:extLst>
          </p:cNvPr>
          <p:cNvSpPr>
            <a:spLocks noGrp="1"/>
          </p:cNvSpPr>
          <p:nvPr>
            <p:ph type="sldNum" sz="quarter" idx="12"/>
          </p:nvPr>
        </p:nvSpPr>
        <p:spPr/>
        <p:txBody>
          <a:bodyPr/>
          <a:lstStyle/>
          <a:p>
            <a:pPr>
              <a:defRPr/>
            </a:pPr>
            <a:fld id="{93017788-EA5A-48A6-91B6-BA10FE15D3F6}" type="slidenum">
              <a:rPr lang="en-US" smtClean="0"/>
              <a:pPr>
                <a:defRPr/>
              </a:pPr>
              <a:t>13</a:t>
            </a:fld>
            <a:endParaRPr lang="th-TH"/>
          </a:p>
        </p:txBody>
      </p:sp>
      <p:graphicFrame>
        <p:nvGraphicFramePr>
          <p:cNvPr id="3" name="Chart 2">
            <a:extLst>
              <a:ext uri="{FF2B5EF4-FFF2-40B4-BE49-F238E27FC236}">
                <a16:creationId xmlns:a16="http://schemas.microsoft.com/office/drawing/2014/main" id="{3876655E-EB3E-4F20-93FB-CFD4DB345CEF}"/>
              </a:ext>
            </a:extLst>
          </p:cNvPr>
          <p:cNvGraphicFramePr/>
          <p:nvPr>
            <p:extLst>
              <p:ext uri="{D42A27DB-BD31-4B8C-83A1-F6EECF244321}">
                <p14:modId xmlns:p14="http://schemas.microsoft.com/office/powerpoint/2010/main" val="7977303"/>
              </p:ext>
            </p:extLst>
          </p:nvPr>
        </p:nvGraphicFramePr>
        <p:xfrm>
          <a:off x="179512" y="332657"/>
          <a:ext cx="8568952" cy="619268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091998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p:spPr>
        <p:txBody>
          <a:bodyPr>
            <a:normAutofit/>
          </a:bodyPr>
          <a:lstStyle/>
          <a:p>
            <a:r>
              <a:rPr lang="en-US" dirty="0">
                <a:solidFill>
                  <a:schemeClr val="bg1"/>
                </a:solidFill>
              </a:rPr>
              <a:t>2. ASEAN Business Synchronization</a:t>
            </a:r>
            <a:endParaRPr lang="th-TH" dirty="0">
              <a:solidFill>
                <a:schemeClr val="bg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60295424"/>
              </p:ext>
            </p:extLst>
          </p:nvPr>
        </p:nvGraphicFramePr>
        <p:xfrm>
          <a:off x="467544" y="2095500"/>
          <a:ext cx="8280920" cy="4285828"/>
        </p:xfrm>
        <a:graphic>
          <a:graphicData uri="http://schemas.openxmlformats.org/drawingml/2006/chart">
            <c:chart xmlns:c="http://schemas.openxmlformats.org/drawingml/2006/chart" xmlns:r="http://schemas.openxmlformats.org/officeDocument/2006/relationships" r:id="rId2"/>
          </a:graphicData>
        </a:graphic>
      </p:graphicFrame>
      <p:sp>
        <p:nvSpPr>
          <p:cNvPr id="5" name="Slide Number Placeholder 4"/>
          <p:cNvSpPr>
            <a:spLocks noGrp="1"/>
          </p:cNvSpPr>
          <p:nvPr>
            <p:ph type="sldNum" sz="quarter" idx="12"/>
          </p:nvPr>
        </p:nvSpPr>
        <p:spPr/>
        <p:txBody>
          <a:bodyPr/>
          <a:lstStyle/>
          <a:p>
            <a:fld id="{D5BB4522-4D0F-4A40-A16B-EB46FD562C42}" type="slidenum">
              <a:rPr lang="th-TH" smtClean="0"/>
              <a:pPr/>
              <a:t>14</a:t>
            </a:fld>
            <a:endParaRPr lang="th-TH"/>
          </a:p>
        </p:txBody>
      </p:sp>
    </p:spTree>
    <p:extLst>
      <p:ext uri="{BB962C8B-B14F-4D97-AF65-F5344CB8AC3E}">
        <p14:creationId xmlns:p14="http://schemas.microsoft.com/office/powerpoint/2010/main" val="26011161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133D5-D520-4E90-8BC6-989C905C9B6C}"/>
              </a:ext>
            </a:extLst>
          </p:cNvPr>
          <p:cNvSpPr>
            <a:spLocks noGrp="1"/>
          </p:cNvSpPr>
          <p:nvPr>
            <p:ph type="title"/>
          </p:nvPr>
        </p:nvSpPr>
        <p:spPr>
          <a:xfrm>
            <a:off x="661344" y="188640"/>
            <a:ext cx="7765321" cy="1326321"/>
          </a:xfrm>
          <a:solidFill>
            <a:schemeClr val="accent4">
              <a:lumMod val="20000"/>
              <a:lumOff val="80000"/>
            </a:schemeClr>
          </a:solidFill>
        </p:spPr>
        <p:txBody>
          <a:bodyPr/>
          <a:lstStyle/>
          <a:p>
            <a:r>
              <a:rPr lang="en-US" dirty="0">
                <a:solidFill>
                  <a:schemeClr val="bg1"/>
                </a:solidFill>
              </a:rPr>
              <a:t>China and ASEAN-4 Business Cycle</a:t>
            </a:r>
          </a:p>
        </p:txBody>
      </p:sp>
      <p:graphicFrame>
        <p:nvGraphicFramePr>
          <p:cNvPr id="5" name="Content Placeholder 4">
            <a:extLst>
              <a:ext uri="{FF2B5EF4-FFF2-40B4-BE49-F238E27FC236}">
                <a16:creationId xmlns:a16="http://schemas.microsoft.com/office/drawing/2014/main" id="{61104572-4581-475E-83B3-31C0419E192F}"/>
              </a:ext>
            </a:extLst>
          </p:cNvPr>
          <p:cNvGraphicFramePr>
            <a:graphicFrameLocks noGrp="1"/>
          </p:cNvGraphicFramePr>
          <p:nvPr>
            <p:ph idx="1"/>
            <p:extLst>
              <p:ext uri="{D42A27DB-BD31-4B8C-83A1-F6EECF244321}">
                <p14:modId xmlns:p14="http://schemas.microsoft.com/office/powerpoint/2010/main" val="4021842434"/>
              </p:ext>
            </p:extLst>
          </p:nvPr>
        </p:nvGraphicFramePr>
        <p:xfrm>
          <a:off x="457200" y="1268760"/>
          <a:ext cx="8219256" cy="5256584"/>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a:extLst>
              <a:ext uri="{FF2B5EF4-FFF2-40B4-BE49-F238E27FC236}">
                <a16:creationId xmlns:a16="http://schemas.microsoft.com/office/drawing/2014/main" id="{03AAE80A-8E27-4BC4-837F-BD02F8D346A1}"/>
              </a:ext>
            </a:extLst>
          </p:cNvPr>
          <p:cNvSpPr>
            <a:spLocks noGrp="1"/>
          </p:cNvSpPr>
          <p:nvPr>
            <p:ph type="sldNum" sz="quarter" idx="12"/>
          </p:nvPr>
        </p:nvSpPr>
        <p:spPr/>
        <p:txBody>
          <a:bodyPr/>
          <a:lstStyle/>
          <a:p>
            <a:pPr>
              <a:defRPr/>
            </a:pPr>
            <a:fld id="{1C5CEEB1-4456-43D7-BF5D-6C21F6A9208D}" type="slidenum">
              <a:rPr lang="en-US" smtClean="0"/>
              <a:pPr>
                <a:defRPr/>
              </a:pPr>
              <a:t>15</a:t>
            </a:fld>
            <a:endParaRPr lang="th-TH"/>
          </a:p>
        </p:txBody>
      </p:sp>
    </p:spTree>
    <p:extLst>
      <p:ext uri="{BB962C8B-B14F-4D97-AF65-F5344CB8AC3E}">
        <p14:creationId xmlns:p14="http://schemas.microsoft.com/office/powerpoint/2010/main" val="14230056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D5BB4522-4D0F-4A40-A16B-EB46FD562C42}" type="slidenum">
              <a:rPr lang="th-TH" smtClean="0"/>
              <a:pPr/>
              <a:t>16</a:t>
            </a:fld>
            <a:endParaRPr lang="th-TH"/>
          </a:p>
        </p:txBody>
      </p:sp>
      <p:graphicFrame>
        <p:nvGraphicFramePr>
          <p:cNvPr id="4" name="Content Placeholder 3"/>
          <p:cNvGraphicFramePr>
            <a:graphicFrameLocks noGrp="1"/>
          </p:cNvGraphicFramePr>
          <p:nvPr>
            <p:ph idx="4294967295"/>
            <p:extLst>
              <p:ext uri="{D42A27DB-BD31-4B8C-83A1-F6EECF244321}">
                <p14:modId xmlns:p14="http://schemas.microsoft.com/office/powerpoint/2010/main" val="2594018784"/>
              </p:ext>
            </p:extLst>
          </p:nvPr>
        </p:nvGraphicFramePr>
        <p:xfrm>
          <a:off x="395536" y="332656"/>
          <a:ext cx="8748464" cy="6480894"/>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a:extLst>
              <a:ext uri="{FF2B5EF4-FFF2-40B4-BE49-F238E27FC236}">
                <a16:creationId xmlns:a16="http://schemas.microsoft.com/office/drawing/2014/main" id="{53C3E795-4326-4E50-A42E-8BEECD85BB5D}"/>
              </a:ext>
            </a:extLst>
          </p:cNvPr>
          <p:cNvSpPr txBox="1"/>
          <p:nvPr/>
        </p:nvSpPr>
        <p:spPr>
          <a:xfrm>
            <a:off x="251520" y="2276872"/>
            <a:ext cx="1557887" cy="923330"/>
          </a:xfrm>
          <a:prstGeom prst="rect">
            <a:avLst/>
          </a:prstGeom>
          <a:noFill/>
          <a:ln>
            <a:solidFill>
              <a:srgbClr val="7030A0"/>
            </a:solidFill>
          </a:ln>
        </p:spPr>
        <p:txBody>
          <a:bodyPr wrap="square" rtlCol="0">
            <a:spAutoFit/>
          </a:bodyPr>
          <a:lstStyle/>
          <a:p>
            <a:r>
              <a:rPr lang="en-US" dirty="0">
                <a:solidFill>
                  <a:schemeClr val="bg2"/>
                </a:solidFill>
                <a:highlight>
                  <a:srgbClr val="FFFF00"/>
                </a:highlight>
              </a:rPr>
              <a:t>Collapses of export in 2009 </a:t>
            </a:r>
          </a:p>
        </p:txBody>
      </p:sp>
      <p:sp>
        <p:nvSpPr>
          <p:cNvPr id="6" name="TextBox 5">
            <a:extLst>
              <a:ext uri="{FF2B5EF4-FFF2-40B4-BE49-F238E27FC236}">
                <a16:creationId xmlns:a16="http://schemas.microsoft.com/office/drawing/2014/main" id="{49C22D53-9B5A-4412-B56B-738C15912A6B}"/>
              </a:ext>
            </a:extLst>
          </p:cNvPr>
          <p:cNvSpPr txBox="1"/>
          <p:nvPr/>
        </p:nvSpPr>
        <p:spPr>
          <a:xfrm>
            <a:off x="5580112" y="2923203"/>
            <a:ext cx="1440160" cy="1200329"/>
          </a:xfrm>
          <a:prstGeom prst="rect">
            <a:avLst/>
          </a:prstGeom>
          <a:noFill/>
          <a:ln w="38100">
            <a:solidFill>
              <a:srgbClr val="92D050"/>
            </a:solidFill>
          </a:ln>
        </p:spPr>
        <p:txBody>
          <a:bodyPr wrap="square" rtlCol="0">
            <a:spAutoFit/>
          </a:bodyPr>
          <a:lstStyle/>
          <a:p>
            <a:r>
              <a:rPr lang="en-US" dirty="0"/>
              <a:t>V-shaped recovery of exports in 2010</a:t>
            </a:r>
          </a:p>
        </p:txBody>
      </p:sp>
    </p:spTree>
    <p:extLst>
      <p:ext uri="{BB962C8B-B14F-4D97-AF65-F5344CB8AC3E}">
        <p14:creationId xmlns:p14="http://schemas.microsoft.com/office/powerpoint/2010/main" val="35675357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FD55555-EA52-4E17-970B-AEF7974328CE}"/>
              </a:ext>
            </a:extLst>
          </p:cNvPr>
          <p:cNvSpPr>
            <a:spLocks noGrp="1"/>
          </p:cNvSpPr>
          <p:nvPr>
            <p:ph type="sldNum" sz="quarter" idx="12"/>
          </p:nvPr>
        </p:nvSpPr>
        <p:spPr/>
        <p:txBody>
          <a:bodyPr/>
          <a:lstStyle/>
          <a:p>
            <a:fld id="{D57F1E4F-1CFF-5643-939E-217C01CDF565}" type="slidenum">
              <a:rPr lang="en-US" smtClean="0"/>
              <a:pPr/>
              <a:t>17</a:t>
            </a:fld>
            <a:endParaRPr lang="en-US" dirty="0"/>
          </a:p>
        </p:txBody>
      </p:sp>
      <p:graphicFrame>
        <p:nvGraphicFramePr>
          <p:cNvPr id="4" name="Content Placeholder 3">
            <a:extLst>
              <a:ext uri="{FF2B5EF4-FFF2-40B4-BE49-F238E27FC236}">
                <a16:creationId xmlns:a16="http://schemas.microsoft.com/office/drawing/2014/main" id="{4A39533F-A308-41D8-8FE0-4B6B999ACAAE}"/>
              </a:ext>
            </a:extLst>
          </p:cNvPr>
          <p:cNvGraphicFramePr>
            <a:graphicFrameLocks noGrp="1"/>
          </p:cNvGraphicFramePr>
          <p:nvPr>
            <p:ph idx="4294967295"/>
            <p:extLst>
              <p:ext uri="{D42A27DB-BD31-4B8C-83A1-F6EECF244321}">
                <p14:modId xmlns:p14="http://schemas.microsoft.com/office/powerpoint/2010/main" val="3075750413"/>
              </p:ext>
            </p:extLst>
          </p:nvPr>
        </p:nvGraphicFramePr>
        <p:xfrm>
          <a:off x="0" y="795338"/>
          <a:ext cx="8931275" cy="5267325"/>
        </p:xfrm>
        <a:graphic>
          <a:graphicData uri="http://schemas.openxmlformats.org/drawingml/2006/chart">
            <c:chart xmlns:c="http://schemas.openxmlformats.org/drawingml/2006/chart" xmlns:r="http://schemas.openxmlformats.org/officeDocument/2006/relationships" r:id="rId2"/>
          </a:graphicData>
        </a:graphic>
      </p:graphicFrame>
      <p:sp>
        <p:nvSpPr>
          <p:cNvPr id="2" name="TextBox 1">
            <a:extLst>
              <a:ext uri="{FF2B5EF4-FFF2-40B4-BE49-F238E27FC236}">
                <a16:creationId xmlns:a16="http://schemas.microsoft.com/office/drawing/2014/main" id="{2416FF95-3702-41CC-B56F-2D4B4925D797}"/>
              </a:ext>
            </a:extLst>
          </p:cNvPr>
          <p:cNvSpPr txBox="1"/>
          <p:nvPr/>
        </p:nvSpPr>
        <p:spPr>
          <a:xfrm>
            <a:off x="1619672" y="260648"/>
            <a:ext cx="4022127" cy="646331"/>
          </a:xfrm>
          <a:prstGeom prst="rect">
            <a:avLst/>
          </a:prstGeom>
          <a:solidFill>
            <a:srgbClr val="FFFF00"/>
          </a:solidFill>
          <a:ln>
            <a:solidFill>
              <a:schemeClr val="accent1"/>
            </a:solidFill>
          </a:ln>
        </p:spPr>
        <p:txBody>
          <a:bodyPr wrap="none" rtlCol="0">
            <a:spAutoFit/>
          </a:bodyPr>
          <a:lstStyle/>
          <a:p>
            <a:r>
              <a:rPr lang="en-US" dirty="0">
                <a:solidFill>
                  <a:schemeClr val="bg2"/>
                </a:solidFill>
              </a:rPr>
              <a:t>Thailand’s exports synchronize with </a:t>
            </a:r>
          </a:p>
          <a:p>
            <a:r>
              <a:rPr lang="en-US" dirty="0">
                <a:solidFill>
                  <a:schemeClr val="bg2"/>
                </a:solidFill>
              </a:rPr>
              <a:t>China’s business Cycle</a:t>
            </a:r>
          </a:p>
        </p:txBody>
      </p:sp>
      <p:sp>
        <p:nvSpPr>
          <p:cNvPr id="5" name="TextBox 4">
            <a:extLst>
              <a:ext uri="{FF2B5EF4-FFF2-40B4-BE49-F238E27FC236}">
                <a16:creationId xmlns:a16="http://schemas.microsoft.com/office/drawing/2014/main" id="{181AF951-DAE0-49EF-8DB1-CA57E0C7C683}"/>
              </a:ext>
            </a:extLst>
          </p:cNvPr>
          <p:cNvSpPr txBox="1"/>
          <p:nvPr/>
        </p:nvSpPr>
        <p:spPr>
          <a:xfrm flipH="1">
            <a:off x="3275856" y="5869584"/>
            <a:ext cx="4608512" cy="646331"/>
          </a:xfrm>
          <a:prstGeom prst="rect">
            <a:avLst/>
          </a:prstGeom>
          <a:noFill/>
          <a:ln>
            <a:solidFill>
              <a:srgbClr val="FF0000"/>
            </a:solidFill>
          </a:ln>
        </p:spPr>
        <p:txBody>
          <a:bodyPr wrap="square" rtlCol="0">
            <a:spAutoFit/>
          </a:bodyPr>
          <a:lstStyle/>
          <a:p>
            <a:r>
              <a:rPr lang="en-US" dirty="0"/>
              <a:t>What caused exports to Vietnam different from other markets?</a:t>
            </a:r>
          </a:p>
        </p:txBody>
      </p:sp>
    </p:spTree>
    <p:extLst>
      <p:ext uri="{BB962C8B-B14F-4D97-AF65-F5344CB8AC3E}">
        <p14:creationId xmlns:p14="http://schemas.microsoft.com/office/powerpoint/2010/main" val="1210331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AAA79DA-AC41-4FB2-B462-184E4B0187A4}"/>
              </a:ext>
            </a:extLst>
          </p:cNvPr>
          <p:cNvSpPr>
            <a:spLocks noGrp="1"/>
          </p:cNvSpPr>
          <p:nvPr>
            <p:ph type="sldNum" sz="quarter" idx="12"/>
          </p:nvPr>
        </p:nvSpPr>
        <p:spPr/>
        <p:txBody>
          <a:bodyPr/>
          <a:lstStyle/>
          <a:p>
            <a:pPr>
              <a:defRPr/>
            </a:pPr>
            <a:fld id="{93017788-EA5A-48A6-91B6-BA10FE15D3F6}" type="slidenum">
              <a:rPr lang="en-US" smtClean="0"/>
              <a:pPr>
                <a:defRPr/>
              </a:pPr>
              <a:t>18</a:t>
            </a:fld>
            <a:endParaRPr lang="th-TH"/>
          </a:p>
        </p:txBody>
      </p:sp>
      <p:graphicFrame>
        <p:nvGraphicFramePr>
          <p:cNvPr id="3" name="Content Placeholder 4">
            <a:extLst>
              <a:ext uri="{FF2B5EF4-FFF2-40B4-BE49-F238E27FC236}">
                <a16:creationId xmlns:a16="http://schemas.microsoft.com/office/drawing/2014/main" id="{472C5115-1D07-4FE9-8A8C-1408559075BB}"/>
              </a:ext>
            </a:extLst>
          </p:cNvPr>
          <p:cNvGraphicFramePr>
            <a:graphicFrameLocks/>
          </p:cNvGraphicFramePr>
          <p:nvPr>
            <p:extLst>
              <p:ext uri="{D42A27DB-BD31-4B8C-83A1-F6EECF244321}">
                <p14:modId xmlns:p14="http://schemas.microsoft.com/office/powerpoint/2010/main" val="402469254"/>
              </p:ext>
            </p:extLst>
          </p:nvPr>
        </p:nvGraphicFramePr>
        <p:xfrm>
          <a:off x="0" y="90128"/>
          <a:ext cx="8892480" cy="686726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278354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DF907C8-5382-4955-A296-9218EB955084}"/>
              </a:ext>
            </a:extLst>
          </p:cNvPr>
          <p:cNvSpPr>
            <a:spLocks noGrp="1"/>
          </p:cNvSpPr>
          <p:nvPr>
            <p:ph type="sldNum" sz="quarter" idx="12"/>
          </p:nvPr>
        </p:nvSpPr>
        <p:spPr/>
        <p:txBody>
          <a:bodyPr/>
          <a:lstStyle/>
          <a:p>
            <a:pPr>
              <a:defRPr/>
            </a:pPr>
            <a:fld id="{1C5CEEB1-4456-43D7-BF5D-6C21F6A9208D}" type="slidenum">
              <a:rPr lang="en-US" smtClean="0"/>
              <a:pPr>
                <a:defRPr/>
              </a:pPr>
              <a:t>19</a:t>
            </a:fld>
            <a:endParaRPr lang="th-TH"/>
          </a:p>
        </p:txBody>
      </p:sp>
      <p:graphicFrame>
        <p:nvGraphicFramePr>
          <p:cNvPr id="5" name="Content Placeholder 4">
            <a:extLst>
              <a:ext uri="{FF2B5EF4-FFF2-40B4-BE49-F238E27FC236}">
                <a16:creationId xmlns:a16="http://schemas.microsoft.com/office/drawing/2014/main" id="{1969EC77-BD10-4B98-896A-A2CDECAF7DF1}"/>
              </a:ext>
            </a:extLst>
          </p:cNvPr>
          <p:cNvGraphicFramePr>
            <a:graphicFrameLocks noGrp="1"/>
          </p:cNvGraphicFramePr>
          <p:nvPr>
            <p:ph idx="4294967295"/>
            <p:extLst>
              <p:ext uri="{D42A27DB-BD31-4B8C-83A1-F6EECF244321}">
                <p14:modId xmlns:p14="http://schemas.microsoft.com/office/powerpoint/2010/main" val="942486821"/>
              </p:ext>
            </p:extLst>
          </p:nvPr>
        </p:nvGraphicFramePr>
        <p:xfrm>
          <a:off x="0" y="136525"/>
          <a:ext cx="9251950" cy="58451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068108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BE50A79-8298-411F-9E04-4755F24ED009}"/>
              </a:ext>
            </a:extLst>
          </p:cNvPr>
          <p:cNvSpPr>
            <a:spLocks noGrp="1"/>
          </p:cNvSpPr>
          <p:nvPr>
            <p:ph type="sldNum" sz="quarter" idx="12"/>
          </p:nvPr>
        </p:nvSpPr>
        <p:spPr/>
        <p:txBody>
          <a:bodyPr/>
          <a:lstStyle/>
          <a:p>
            <a:pPr>
              <a:defRPr/>
            </a:pPr>
            <a:fld id="{93017788-EA5A-48A6-91B6-BA10FE15D3F6}" type="slidenum">
              <a:rPr lang="en-US" smtClean="0"/>
              <a:pPr>
                <a:defRPr/>
              </a:pPr>
              <a:t>20</a:t>
            </a:fld>
            <a:endParaRPr lang="th-TH"/>
          </a:p>
        </p:txBody>
      </p:sp>
      <p:pic>
        <p:nvPicPr>
          <p:cNvPr id="3" name="Picture 3">
            <a:extLst>
              <a:ext uri="{FF2B5EF4-FFF2-40B4-BE49-F238E27FC236}">
                <a16:creationId xmlns:a16="http://schemas.microsoft.com/office/drawing/2014/main" id="{50C759E6-ED4A-4795-884F-89042987B9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264" y="404664"/>
            <a:ext cx="6913472" cy="54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a:extLst>
              <a:ext uri="{FF2B5EF4-FFF2-40B4-BE49-F238E27FC236}">
                <a16:creationId xmlns:a16="http://schemas.microsoft.com/office/drawing/2014/main" id="{71EE798D-260A-4E18-B612-F7BC2B6E1D19}"/>
              </a:ext>
            </a:extLst>
          </p:cNvPr>
          <p:cNvSpPr txBox="1"/>
          <p:nvPr/>
        </p:nvSpPr>
        <p:spPr>
          <a:xfrm>
            <a:off x="683568" y="6021288"/>
            <a:ext cx="7632848" cy="646331"/>
          </a:xfrm>
          <a:prstGeom prst="rect">
            <a:avLst/>
          </a:prstGeom>
          <a:solidFill>
            <a:srgbClr val="FFFF00"/>
          </a:solidFill>
          <a:ln>
            <a:solidFill>
              <a:srgbClr val="FFFF00"/>
            </a:solidFill>
          </a:ln>
        </p:spPr>
        <p:txBody>
          <a:bodyPr wrap="square" rtlCol="0">
            <a:spAutoFit/>
          </a:bodyPr>
          <a:lstStyle/>
          <a:p>
            <a:r>
              <a:rPr lang="en-US" dirty="0">
                <a:solidFill>
                  <a:schemeClr val="bg1"/>
                </a:solidFill>
              </a:rPr>
              <a:t>The impact depends on each country’s trade exposure and China dependency</a:t>
            </a:r>
          </a:p>
        </p:txBody>
      </p:sp>
    </p:spTree>
    <p:extLst>
      <p:ext uri="{BB962C8B-B14F-4D97-AF65-F5344CB8AC3E}">
        <p14:creationId xmlns:p14="http://schemas.microsoft.com/office/powerpoint/2010/main" val="23354790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758611D-3731-415A-97EA-CF89C5CB24B2}"/>
              </a:ext>
            </a:extLst>
          </p:cNvPr>
          <p:cNvSpPr>
            <a:spLocks noGrp="1"/>
          </p:cNvSpPr>
          <p:nvPr>
            <p:ph type="sldNum" sz="quarter" idx="12"/>
          </p:nvPr>
        </p:nvSpPr>
        <p:spPr/>
        <p:txBody>
          <a:bodyPr/>
          <a:lstStyle/>
          <a:p>
            <a:pPr>
              <a:defRPr/>
            </a:pPr>
            <a:fld id="{93017788-EA5A-48A6-91B6-BA10FE15D3F6}" type="slidenum">
              <a:rPr lang="en-US" smtClean="0"/>
              <a:pPr>
                <a:defRPr/>
              </a:pPr>
              <a:t>21</a:t>
            </a:fld>
            <a:endParaRPr lang="th-TH"/>
          </a:p>
        </p:txBody>
      </p:sp>
      <p:graphicFrame>
        <p:nvGraphicFramePr>
          <p:cNvPr id="3" name="Chart 2">
            <a:extLst>
              <a:ext uri="{FF2B5EF4-FFF2-40B4-BE49-F238E27FC236}">
                <a16:creationId xmlns:a16="http://schemas.microsoft.com/office/drawing/2014/main" id="{06DC7796-53E5-4025-AEE7-969EC2490536}"/>
              </a:ext>
            </a:extLst>
          </p:cNvPr>
          <p:cNvGraphicFramePr/>
          <p:nvPr>
            <p:extLst>
              <p:ext uri="{D42A27DB-BD31-4B8C-83A1-F6EECF244321}">
                <p14:modId xmlns:p14="http://schemas.microsoft.com/office/powerpoint/2010/main" val="2278155188"/>
              </p:ext>
            </p:extLst>
          </p:nvPr>
        </p:nvGraphicFramePr>
        <p:xfrm>
          <a:off x="107504" y="136525"/>
          <a:ext cx="8579296" cy="6219825"/>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03401B4D-5E98-48BD-B516-2AD84D4DFB87}"/>
              </a:ext>
            </a:extLst>
          </p:cNvPr>
          <p:cNvSpPr txBox="1"/>
          <p:nvPr/>
        </p:nvSpPr>
        <p:spPr>
          <a:xfrm>
            <a:off x="5004048" y="1484784"/>
            <a:ext cx="3096344" cy="923330"/>
          </a:xfrm>
          <a:prstGeom prst="rect">
            <a:avLst/>
          </a:prstGeom>
          <a:noFill/>
          <a:ln>
            <a:solidFill>
              <a:schemeClr val="accent1"/>
            </a:solidFill>
          </a:ln>
        </p:spPr>
        <p:txBody>
          <a:bodyPr wrap="square" rtlCol="0">
            <a:spAutoFit/>
          </a:bodyPr>
          <a:lstStyle/>
          <a:p>
            <a:r>
              <a:rPr lang="en-US" dirty="0"/>
              <a:t>The baht appreciates and depreciates together with the renminbi</a:t>
            </a:r>
          </a:p>
        </p:txBody>
      </p:sp>
    </p:spTree>
    <p:extLst>
      <p:ext uri="{BB962C8B-B14F-4D97-AF65-F5344CB8AC3E}">
        <p14:creationId xmlns:p14="http://schemas.microsoft.com/office/powerpoint/2010/main" val="1807002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DCDD4C1-84CB-42A2-9E7C-B92A75918FF4}"/>
              </a:ext>
            </a:extLst>
          </p:cNvPr>
          <p:cNvSpPr>
            <a:spLocks noGrp="1"/>
          </p:cNvSpPr>
          <p:nvPr>
            <p:ph type="sldNum" sz="quarter" idx="12"/>
          </p:nvPr>
        </p:nvSpPr>
        <p:spPr/>
        <p:txBody>
          <a:bodyPr/>
          <a:lstStyle/>
          <a:p>
            <a:pPr>
              <a:defRPr/>
            </a:pPr>
            <a:fld id="{93017788-EA5A-48A6-91B6-BA10FE15D3F6}" type="slidenum">
              <a:rPr lang="en-US" smtClean="0"/>
              <a:pPr>
                <a:defRPr/>
              </a:pPr>
              <a:t>22</a:t>
            </a:fld>
            <a:endParaRPr lang="th-TH"/>
          </a:p>
        </p:txBody>
      </p:sp>
      <p:graphicFrame>
        <p:nvGraphicFramePr>
          <p:cNvPr id="3" name="Chart 2">
            <a:extLst>
              <a:ext uri="{FF2B5EF4-FFF2-40B4-BE49-F238E27FC236}">
                <a16:creationId xmlns:a16="http://schemas.microsoft.com/office/drawing/2014/main" id="{27740452-B546-4D27-B798-E9DC7135ECBD}"/>
              </a:ext>
            </a:extLst>
          </p:cNvPr>
          <p:cNvGraphicFramePr/>
          <p:nvPr>
            <p:extLst>
              <p:ext uri="{D42A27DB-BD31-4B8C-83A1-F6EECF244321}">
                <p14:modId xmlns:p14="http://schemas.microsoft.com/office/powerpoint/2010/main" val="3674526342"/>
              </p:ext>
            </p:extLst>
          </p:nvPr>
        </p:nvGraphicFramePr>
        <p:xfrm>
          <a:off x="390364" y="116632"/>
          <a:ext cx="8363272" cy="6408712"/>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1164C01C-73B7-40A3-B6CE-489525679FE5}"/>
              </a:ext>
            </a:extLst>
          </p:cNvPr>
          <p:cNvSpPr txBox="1"/>
          <p:nvPr/>
        </p:nvSpPr>
        <p:spPr>
          <a:xfrm>
            <a:off x="2339752" y="1484784"/>
            <a:ext cx="3168352" cy="646331"/>
          </a:xfrm>
          <a:prstGeom prst="rect">
            <a:avLst/>
          </a:prstGeom>
          <a:noFill/>
          <a:ln>
            <a:solidFill>
              <a:schemeClr val="accent1"/>
            </a:solidFill>
          </a:ln>
        </p:spPr>
        <p:txBody>
          <a:bodyPr wrap="square" rtlCol="0">
            <a:spAutoFit/>
          </a:bodyPr>
          <a:lstStyle/>
          <a:p>
            <a:r>
              <a:rPr lang="en-US" dirty="0"/>
              <a:t>The baht moves  in line with the renminbi (</a:t>
            </a:r>
            <a:r>
              <a:rPr lang="el-GR" dirty="0">
                <a:latin typeface="Verdana" panose="020B0604030504040204" pitchFamily="34" charset="0"/>
                <a:ea typeface="Verdana" panose="020B0604030504040204" pitchFamily="34" charset="0"/>
              </a:rPr>
              <a:t>ρ</a:t>
            </a:r>
            <a:r>
              <a:rPr lang="en-US" dirty="0">
                <a:latin typeface="Verdana" panose="020B0604030504040204" pitchFamily="34" charset="0"/>
                <a:ea typeface="Verdana" panose="020B0604030504040204" pitchFamily="34" charset="0"/>
              </a:rPr>
              <a:t> &gt; 0)</a:t>
            </a:r>
            <a:endParaRPr lang="en-US" dirty="0"/>
          </a:p>
        </p:txBody>
      </p:sp>
      <p:sp>
        <p:nvSpPr>
          <p:cNvPr id="5" name="TextBox 4">
            <a:extLst>
              <a:ext uri="{FF2B5EF4-FFF2-40B4-BE49-F238E27FC236}">
                <a16:creationId xmlns:a16="http://schemas.microsoft.com/office/drawing/2014/main" id="{1C4CCA5F-69F6-47A4-84B3-23DDECF25640}"/>
              </a:ext>
            </a:extLst>
          </p:cNvPr>
          <p:cNvSpPr txBox="1"/>
          <p:nvPr/>
        </p:nvSpPr>
        <p:spPr>
          <a:xfrm>
            <a:off x="4139952" y="2782669"/>
            <a:ext cx="3878668" cy="646331"/>
          </a:xfrm>
          <a:prstGeom prst="rect">
            <a:avLst/>
          </a:prstGeom>
          <a:noFill/>
        </p:spPr>
        <p:txBody>
          <a:bodyPr wrap="square" rtlCol="0">
            <a:spAutoFit/>
          </a:bodyPr>
          <a:lstStyle/>
          <a:p>
            <a:r>
              <a:rPr lang="el-GR" dirty="0">
                <a:latin typeface="Verdana" panose="020B0604030504040204" pitchFamily="34" charset="0"/>
                <a:ea typeface="Verdana" panose="020B0604030504040204" pitchFamily="34" charset="0"/>
              </a:rPr>
              <a:t>ρ</a:t>
            </a:r>
            <a:r>
              <a:rPr lang="en-US" dirty="0">
                <a:latin typeface="Verdana" panose="020B0604030504040204" pitchFamily="34" charset="0"/>
                <a:ea typeface="Verdana" panose="020B0604030504040204" pitchFamily="34" charset="0"/>
              </a:rPr>
              <a:t>  &lt; 0: Baht moved in an opposite direction</a:t>
            </a:r>
            <a:endParaRPr lang="en-US" dirty="0"/>
          </a:p>
        </p:txBody>
      </p:sp>
    </p:spTree>
    <p:extLst>
      <p:ext uri="{BB962C8B-B14F-4D97-AF65-F5344CB8AC3E}">
        <p14:creationId xmlns:p14="http://schemas.microsoft.com/office/powerpoint/2010/main" val="566044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466EF12-30A3-45C7-BA99-077256686053}"/>
              </a:ext>
            </a:extLst>
          </p:cNvPr>
          <p:cNvSpPr>
            <a:spLocks noGrp="1"/>
          </p:cNvSpPr>
          <p:nvPr>
            <p:ph type="title"/>
          </p:nvPr>
        </p:nvSpPr>
        <p:spPr>
          <a:ln>
            <a:solidFill>
              <a:schemeClr val="accent1"/>
            </a:solidFill>
          </a:ln>
        </p:spPr>
        <p:txBody>
          <a:bodyPr>
            <a:normAutofit/>
          </a:bodyPr>
          <a:lstStyle/>
          <a:p>
            <a:r>
              <a:rPr lang="en-US" dirty="0">
                <a:solidFill>
                  <a:schemeClr val="tx2"/>
                </a:solidFill>
              </a:rPr>
              <a:t>3. Global rebalancing</a:t>
            </a:r>
          </a:p>
        </p:txBody>
      </p:sp>
      <p:graphicFrame>
        <p:nvGraphicFramePr>
          <p:cNvPr id="5" name="Content Placeholder 4">
            <a:extLst>
              <a:ext uri="{FF2B5EF4-FFF2-40B4-BE49-F238E27FC236}">
                <a16:creationId xmlns:a16="http://schemas.microsoft.com/office/drawing/2014/main" id="{95F3F58E-9CA3-4F69-8423-16049E969B03}"/>
              </a:ext>
            </a:extLst>
          </p:cNvPr>
          <p:cNvGraphicFramePr>
            <a:graphicFrameLocks noGrp="1"/>
          </p:cNvGraphicFramePr>
          <p:nvPr>
            <p:ph idx="1"/>
            <p:extLst>
              <p:ext uri="{D42A27DB-BD31-4B8C-83A1-F6EECF244321}">
                <p14:modId xmlns:p14="http://schemas.microsoft.com/office/powerpoint/2010/main" val="1638975646"/>
              </p:ext>
            </p:extLst>
          </p:nvPr>
        </p:nvGraphicFramePr>
        <p:xfrm>
          <a:off x="107504" y="2095500"/>
          <a:ext cx="9036496" cy="4501852"/>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a:extLst>
              <a:ext uri="{FF2B5EF4-FFF2-40B4-BE49-F238E27FC236}">
                <a16:creationId xmlns:a16="http://schemas.microsoft.com/office/drawing/2014/main" id="{73559A80-B029-4893-AF24-697078551774}"/>
              </a:ext>
            </a:extLst>
          </p:cNvPr>
          <p:cNvSpPr>
            <a:spLocks noGrp="1"/>
          </p:cNvSpPr>
          <p:nvPr>
            <p:ph type="sldNum" sz="quarter" idx="12"/>
          </p:nvPr>
        </p:nvSpPr>
        <p:spPr/>
        <p:txBody>
          <a:bodyPr/>
          <a:lstStyle/>
          <a:p>
            <a:pPr>
              <a:defRPr/>
            </a:pPr>
            <a:fld id="{93017788-EA5A-48A6-91B6-BA10FE15D3F6}" type="slidenum">
              <a:rPr lang="en-US" smtClean="0"/>
              <a:pPr>
                <a:defRPr/>
              </a:pPr>
              <a:t>23</a:t>
            </a:fld>
            <a:endParaRPr lang="th-TH"/>
          </a:p>
        </p:txBody>
      </p:sp>
      <p:sp>
        <p:nvSpPr>
          <p:cNvPr id="4" name="TextBox 3">
            <a:extLst>
              <a:ext uri="{FF2B5EF4-FFF2-40B4-BE49-F238E27FC236}">
                <a16:creationId xmlns:a16="http://schemas.microsoft.com/office/drawing/2014/main" id="{29E986F9-A7A7-41FB-9116-E148D50CBF75}"/>
              </a:ext>
            </a:extLst>
          </p:cNvPr>
          <p:cNvSpPr txBox="1"/>
          <p:nvPr/>
        </p:nvSpPr>
        <p:spPr>
          <a:xfrm>
            <a:off x="3347864" y="2782669"/>
            <a:ext cx="3312368" cy="646331"/>
          </a:xfrm>
          <a:prstGeom prst="rect">
            <a:avLst/>
          </a:prstGeom>
          <a:noFill/>
          <a:ln>
            <a:solidFill>
              <a:schemeClr val="accent1"/>
            </a:solidFill>
          </a:ln>
        </p:spPr>
        <p:txBody>
          <a:bodyPr wrap="square" rtlCol="0">
            <a:spAutoFit/>
          </a:bodyPr>
          <a:lstStyle/>
          <a:p>
            <a:r>
              <a:rPr lang="en-US" dirty="0">
                <a:solidFill>
                  <a:srgbClr val="FFFF00"/>
                </a:solidFill>
              </a:rPr>
              <a:t>The US trade deficit declines, when the yuan appreciates</a:t>
            </a:r>
          </a:p>
        </p:txBody>
      </p:sp>
    </p:spTree>
    <p:extLst>
      <p:ext uri="{BB962C8B-B14F-4D97-AF65-F5344CB8AC3E}">
        <p14:creationId xmlns:p14="http://schemas.microsoft.com/office/powerpoint/2010/main" val="5768742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47" y="273879"/>
            <a:ext cx="7765321" cy="1326321"/>
          </a:xfrm>
          <a:solidFill>
            <a:srgbClr val="FFFF00"/>
          </a:solidFill>
        </p:spPr>
        <p:txBody>
          <a:bodyPr>
            <a:normAutofit/>
          </a:bodyPr>
          <a:lstStyle/>
          <a:p>
            <a:r>
              <a:rPr lang="en-US" sz="4000" b="0" dirty="0">
                <a:solidFill>
                  <a:schemeClr val="bg1"/>
                </a:solidFill>
              </a:rPr>
              <a:t>China and the U.S trade disputes </a:t>
            </a:r>
          </a:p>
        </p:txBody>
      </p:sp>
      <p:sp>
        <p:nvSpPr>
          <p:cNvPr id="3" name="Content Placeholder 2"/>
          <p:cNvSpPr>
            <a:spLocks noGrp="1"/>
          </p:cNvSpPr>
          <p:nvPr>
            <p:ph idx="1"/>
          </p:nvPr>
        </p:nvSpPr>
        <p:spPr>
          <a:xfrm>
            <a:off x="457200" y="1600200"/>
            <a:ext cx="8229600" cy="4925144"/>
          </a:xfrm>
        </p:spPr>
        <p:txBody>
          <a:bodyPr>
            <a:normAutofit/>
          </a:bodyPr>
          <a:lstStyle/>
          <a:p>
            <a:r>
              <a:rPr lang="en-US" sz="2800" dirty="0"/>
              <a:t>When the issue of global rebalancing first emerged, it was focused squarely on the trade imbalance between </a:t>
            </a:r>
            <a:r>
              <a:rPr lang="en-US" sz="2800" b="1" dirty="0"/>
              <a:t>China and the U.S.</a:t>
            </a:r>
            <a:r>
              <a:rPr lang="en-US" sz="2800" dirty="0"/>
              <a:t> </a:t>
            </a:r>
          </a:p>
          <a:p>
            <a:r>
              <a:rPr lang="en-US" sz="2800" dirty="0"/>
              <a:t>However, the global economic turbulence of 2009-2010, and the subsequent economic fragility and uncertainty enveloping much of </a:t>
            </a:r>
            <a:r>
              <a:rPr lang="en-US" sz="2800" b="1" dirty="0"/>
              <a:t>the global economy </a:t>
            </a:r>
            <a:r>
              <a:rPr lang="en-US" sz="2800" dirty="0"/>
              <a:t>today, has begun to underscore how broad this issue really is.</a:t>
            </a:r>
          </a:p>
        </p:txBody>
      </p:sp>
      <p:sp>
        <p:nvSpPr>
          <p:cNvPr id="4" name="Slide Number Placeholder 3"/>
          <p:cNvSpPr>
            <a:spLocks noGrp="1"/>
          </p:cNvSpPr>
          <p:nvPr>
            <p:ph type="sldNum" sz="quarter" idx="12"/>
          </p:nvPr>
        </p:nvSpPr>
        <p:spPr/>
        <p:txBody>
          <a:bodyPr/>
          <a:lstStyle/>
          <a:p>
            <a:pPr>
              <a:defRPr/>
            </a:pPr>
            <a:fld id="{1C5CEEB1-4456-43D7-BF5D-6C21F6A9208D}" type="slidenum">
              <a:rPr lang="en-US" smtClean="0"/>
              <a:pPr>
                <a:defRPr/>
              </a:pPr>
              <a:t>24</a:t>
            </a:fld>
            <a:endParaRPr lang="th-TH"/>
          </a:p>
        </p:txBody>
      </p:sp>
    </p:spTree>
    <p:extLst>
      <p:ext uri="{BB962C8B-B14F-4D97-AF65-F5344CB8AC3E}">
        <p14:creationId xmlns:p14="http://schemas.microsoft.com/office/powerpoint/2010/main" val="37888978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352324"/>
          </a:xfrm>
          <a:solidFill>
            <a:srgbClr val="FFFF00"/>
          </a:solidFill>
        </p:spPr>
        <p:txBody>
          <a:bodyPr>
            <a:normAutofit fontScale="90000"/>
          </a:bodyPr>
          <a:lstStyle/>
          <a:p>
            <a:r>
              <a:rPr lang="en-US" dirty="0">
                <a:solidFill>
                  <a:schemeClr val="bg1"/>
                </a:solidFill>
              </a:rPr>
              <a:t>To correct the huge trade deficit between the US and China</a:t>
            </a:r>
          </a:p>
        </p:txBody>
      </p:sp>
      <p:sp>
        <p:nvSpPr>
          <p:cNvPr id="3" name="Content Placeholder 2"/>
          <p:cNvSpPr>
            <a:spLocks noGrp="1"/>
          </p:cNvSpPr>
          <p:nvPr>
            <p:ph idx="1"/>
          </p:nvPr>
        </p:nvSpPr>
        <p:spPr>
          <a:xfrm>
            <a:off x="457200" y="1600200"/>
            <a:ext cx="8229600" cy="4925144"/>
          </a:xfrm>
        </p:spPr>
        <p:txBody>
          <a:bodyPr>
            <a:normAutofit lnSpcReduction="10000"/>
          </a:bodyPr>
          <a:lstStyle/>
          <a:p>
            <a:r>
              <a:rPr lang="en-US" sz="2800" dirty="0"/>
              <a:t>China has taken steps to contribute to possible rebalancing. </a:t>
            </a:r>
          </a:p>
          <a:p>
            <a:r>
              <a:rPr lang="en-US" sz="2800" dirty="0"/>
              <a:t>China’s currency has </a:t>
            </a:r>
            <a:r>
              <a:rPr lang="en-US" sz="2800" b="1" i="1" dirty="0"/>
              <a:t>appreciated</a:t>
            </a:r>
            <a:r>
              <a:rPr lang="en-US" sz="2800" dirty="0"/>
              <a:t> by over 30 percent against the US Dollar since 2005.</a:t>
            </a:r>
          </a:p>
          <a:p>
            <a:r>
              <a:rPr lang="en-US" sz="2800" dirty="0"/>
              <a:t>And it has experienced some decline in its trade surplus in recent years.</a:t>
            </a:r>
          </a:p>
          <a:p>
            <a:r>
              <a:rPr lang="en-US" sz="2800" dirty="0"/>
              <a:t>Nevertheless, the consumption share of GDP in China is still low (and even declined according to recent statistics).</a:t>
            </a:r>
          </a:p>
          <a:p>
            <a:endParaRPr lang="en-US" sz="2800" dirty="0"/>
          </a:p>
        </p:txBody>
      </p:sp>
      <p:sp>
        <p:nvSpPr>
          <p:cNvPr id="4" name="Slide Number Placeholder 3"/>
          <p:cNvSpPr>
            <a:spLocks noGrp="1"/>
          </p:cNvSpPr>
          <p:nvPr>
            <p:ph type="sldNum" sz="quarter" idx="12"/>
          </p:nvPr>
        </p:nvSpPr>
        <p:spPr/>
        <p:txBody>
          <a:bodyPr/>
          <a:lstStyle/>
          <a:p>
            <a:pPr>
              <a:defRPr/>
            </a:pPr>
            <a:fld id="{1C5CEEB1-4456-43D7-BF5D-6C21F6A9208D}" type="slidenum">
              <a:rPr lang="en-US" smtClean="0"/>
              <a:pPr>
                <a:defRPr/>
              </a:pPr>
              <a:t>25</a:t>
            </a:fld>
            <a:endParaRPr lang="th-TH"/>
          </a:p>
        </p:txBody>
      </p:sp>
    </p:spTree>
    <p:extLst>
      <p:ext uri="{BB962C8B-B14F-4D97-AF65-F5344CB8AC3E}">
        <p14:creationId xmlns:p14="http://schemas.microsoft.com/office/powerpoint/2010/main" val="37888978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a:solidFill>
                  <a:schemeClr val="bg1"/>
                </a:solidFill>
              </a:rPr>
              <a:t>Global rebalancing</a:t>
            </a:r>
          </a:p>
        </p:txBody>
      </p:sp>
      <p:sp>
        <p:nvSpPr>
          <p:cNvPr id="3" name="Content Placeholder 2"/>
          <p:cNvSpPr>
            <a:spLocks noGrp="1"/>
          </p:cNvSpPr>
          <p:nvPr>
            <p:ph idx="1"/>
          </p:nvPr>
        </p:nvSpPr>
        <p:spPr>
          <a:xfrm>
            <a:off x="685346" y="2096064"/>
            <a:ext cx="7765322" cy="4357272"/>
          </a:xfrm>
        </p:spPr>
        <p:txBody>
          <a:bodyPr>
            <a:normAutofit/>
          </a:bodyPr>
          <a:lstStyle/>
          <a:p>
            <a:r>
              <a:rPr lang="en-US" sz="2400" dirty="0"/>
              <a:t>Further, the US still has a current account deficit amounting to about 3.1 percent of GDP.</a:t>
            </a:r>
          </a:p>
          <a:p>
            <a:r>
              <a:rPr lang="en-US" sz="2400" dirty="0"/>
              <a:t> In 2011, the US maintained a trade deficit with at least 91 countries, most of which are in the developing world.</a:t>
            </a:r>
          </a:p>
          <a:p>
            <a:r>
              <a:rPr lang="en-US" sz="2400" dirty="0"/>
              <a:t>Thailand is one of those countries on the watch list of  the US government. </a:t>
            </a:r>
          </a:p>
          <a:p>
            <a:endParaRPr lang="en-US" dirty="0"/>
          </a:p>
        </p:txBody>
      </p:sp>
      <p:sp>
        <p:nvSpPr>
          <p:cNvPr id="4" name="Slide Number Placeholder 3"/>
          <p:cNvSpPr>
            <a:spLocks noGrp="1"/>
          </p:cNvSpPr>
          <p:nvPr>
            <p:ph type="sldNum" sz="quarter" idx="12"/>
          </p:nvPr>
        </p:nvSpPr>
        <p:spPr/>
        <p:txBody>
          <a:bodyPr/>
          <a:lstStyle/>
          <a:p>
            <a:pPr>
              <a:defRPr/>
            </a:pPr>
            <a:fld id="{1C5CEEB1-4456-43D7-BF5D-6C21F6A9208D}" type="slidenum">
              <a:rPr lang="en-US" smtClean="0"/>
              <a:pPr>
                <a:defRPr/>
              </a:pPr>
              <a:t>26</a:t>
            </a:fld>
            <a:endParaRPr lang="th-TH"/>
          </a:p>
        </p:txBody>
      </p:sp>
    </p:spTree>
    <p:extLst>
      <p:ext uri="{BB962C8B-B14F-4D97-AF65-F5344CB8AC3E}">
        <p14:creationId xmlns:p14="http://schemas.microsoft.com/office/powerpoint/2010/main" val="37888978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420ABB7-8FA4-4E3F-A025-0F87B6E89670}"/>
              </a:ext>
            </a:extLst>
          </p:cNvPr>
          <p:cNvSpPr>
            <a:spLocks noGrp="1"/>
          </p:cNvSpPr>
          <p:nvPr>
            <p:ph type="sldNum" sz="quarter" idx="12"/>
          </p:nvPr>
        </p:nvSpPr>
        <p:spPr/>
        <p:txBody>
          <a:bodyPr/>
          <a:lstStyle/>
          <a:p>
            <a:pPr>
              <a:defRPr/>
            </a:pPr>
            <a:fld id="{1C5CEEB1-4456-43D7-BF5D-6C21F6A9208D}" type="slidenum">
              <a:rPr lang="en-US" smtClean="0"/>
              <a:pPr>
                <a:defRPr/>
              </a:pPr>
              <a:t>27</a:t>
            </a:fld>
            <a:endParaRPr lang="th-TH"/>
          </a:p>
        </p:txBody>
      </p:sp>
      <p:sp>
        <p:nvSpPr>
          <p:cNvPr id="8" name="Title 7">
            <a:extLst>
              <a:ext uri="{FF2B5EF4-FFF2-40B4-BE49-F238E27FC236}">
                <a16:creationId xmlns:a16="http://schemas.microsoft.com/office/drawing/2014/main" id="{73BEC98F-A7F0-4721-B53F-90AA682021FB}"/>
              </a:ext>
            </a:extLst>
          </p:cNvPr>
          <p:cNvSpPr>
            <a:spLocks noGrp="1"/>
          </p:cNvSpPr>
          <p:nvPr>
            <p:ph type="title" idx="4294967295"/>
          </p:nvPr>
        </p:nvSpPr>
        <p:spPr>
          <a:xfrm>
            <a:off x="0" y="54156"/>
            <a:ext cx="8773326" cy="1366657"/>
          </a:xfrm>
          <a:solidFill>
            <a:srgbClr val="00B0F0"/>
          </a:solidFill>
        </p:spPr>
        <p:txBody>
          <a:bodyPr>
            <a:normAutofit fontScale="90000"/>
          </a:bodyPr>
          <a:lstStyle/>
          <a:p>
            <a:r>
              <a:rPr lang="en-US" dirty="0"/>
              <a:t>To rebalance the trade disequilibrium between the two countries</a:t>
            </a:r>
          </a:p>
        </p:txBody>
      </p:sp>
      <p:sp>
        <p:nvSpPr>
          <p:cNvPr id="5" name="TextBox 4">
            <a:extLst>
              <a:ext uri="{FF2B5EF4-FFF2-40B4-BE49-F238E27FC236}">
                <a16:creationId xmlns:a16="http://schemas.microsoft.com/office/drawing/2014/main" id="{FDD13CCB-2564-41A6-9DE0-C53D45A2A084}"/>
              </a:ext>
            </a:extLst>
          </p:cNvPr>
          <p:cNvSpPr txBox="1"/>
          <p:nvPr/>
        </p:nvSpPr>
        <p:spPr>
          <a:xfrm>
            <a:off x="1835696" y="1748135"/>
            <a:ext cx="5760640" cy="523220"/>
          </a:xfrm>
          <a:prstGeom prst="rect">
            <a:avLst/>
          </a:prstGeom>
          <a:noFill/>
        </p:spPr>
        <p:txBody>
          <a:bodyPr wrap="square" rtlCol="0">
            <a:spAutoFit/>
          </a:bodyPr>
          <a:lstStyle/>
          <a:p>
            <a:r>
              <a:rPr lang="en-US" sz="2800" dirty="0"/>
              <a:t>( M – X ) = ( I-S ) + ( G-T )</a:t>
            </a:r>
          </a:p>
        </p:txBody>
      </p:sp>
      <p:sp>
        <p:nvSpPr>
          <p:cNvPr id="6" name="TextBox 5">
            <a:extLst>
              <a:ext uri="{FF2B5EF4-FFF2-40B4-BE49-F238E27FC236}">
                <a16:creationId xmlns:a16="http://schemas.microsoft.com/office/drawing/2014/main" id="{40D30B10-4CBB-47B2-8B9C-CEF4065593E7}"/>
              </a:ext>
            </a:extLst>
          </p:cNvPr>
          <p:cNvSpPr txBox="1"/>
          <p:nvPr/>
        </p:nvSpPr>
        <p:spPr>
          <a:xfrm>
            <a:off x="543726" y="2619637"/>
            <a:ext cx="8229600" cy="1569660"/>
          </a:xfrm>
          <a:prstGeom prst="rect">
            <a:avLst/>
          </a:prstGeom>
          <a:solidFill>
            <a:srgbClr val="FFFF00"/>
          </a:solidFill>
        </p:spPr>
        <p:txBody>
          <a:bodyPr wrap="square" rtlCol="0">
            <a:spAutoFit/>
          </a:bodyPr>
          <a:lstStyle/>
          <a:p>
            <a:r>
              <a:rPr lang="en-US" sz="2400" dirty="0">
                <a:solidFill>
                  <a:schemeClr val="bg1"/>
                </a:solidFill>
              </a:rPr>
              <a:t>For the U.S. to cutdown trade deficit with China, private and public  saving must rise: lower domestic consumption, the US government must tax more and spend less (Lower absorption)</a:t>
            </a:r>
          </a:p>
        </p:txBody>
      </p:sp>
      <p:sp>
        <p:nvSpPr>
          <p:cNvPr id="7" name="TextBox 6">
            <a:extLst>
              <a:ext uri="{FF2B5EF4-FFF2-40B4-BE49-F238E27FC236}">
                <a16:creationId xmlns:a16="http://schemas.microsoft.com/office/drawing/2014/main" id="{9959654B-0097-494F-A51A-FBFA559A89AE}"/>
              </a:ext>
            </a:extLst>
          </p:cNvPr>
          <p:cNvSpPr txBox="1"/>
          <p:nvPr/>
        </p:nvSpPr>
        <p:spPr>
          <a:xfrm>
            <a:off x="467544" y="4293096"/>
            <a:ext cx="7930895" cy="1815882"/>
          </a:xfrm>
          <a:prstGeom prst="rect">
            <a:avLst/>
          </a:prstGeom>
          <a:solidFill>
            <a:schemeClr val="accent5">
              <a:lumMod val="20000"/>
              <a:lumOff val="80000"/>
            </a:schemeClr>
          </a:solidFill>
        </p:spPr>
        <p:txBody>
          <a:bodyPr wrap="square" rtlCol="0">
            <a:spAutoFit/>
          </a:bodyPr>
          <a:lstStyle/>
          <a:p>
            <a:r>
              <a:rPr lang="en-US" sz="2800" b="1" dirty="0">
                <a:solidFill>
                  <a:schemeClr val="bg1"/>
                </a:solidFill>
              </a:rPr>
              <a:t>For China to cut down trade surplus with the U.S., private and public saving must fall: higher domestic consumption (Higher absorption)</a:t>
            </a:r>
          </a:p>
        </p:txBody>
      </p:sp>
    </p:spTree>
    <p:extLst>
      <p:ext uri="{BB962C8B-B14F-4D97-AF65-F5344CB8AC3E}">
        <p14:creationId xmlns:p14="http://schemas.microsoft.com/office/powerpoint/2010/main" val="10758685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AA3961-1F80-4EC3-896F-D19891AED523}"/>
              </a:ext>
            </a:extLst>
          </p:cNvPr>
          <p:cNvSpPr>
            <a:spLocks noGrp="1"/>
          </p:cNvSpPr>
          <p:nvPr>
            <p:ph type="title"/>
          </p:nvPr>
        </p:nvSpPr>
        <p:spPr>
          <a:solidFill>
            <a:schemeClr val="accent6">
              <a:lumMod val="20000"/>
              <a:lumOff val="80000"/>
            </a:schemeClr>
          </a:solidFill>
        </p:spPr>
        <p:style>
          <a:lnRef idx="2">
            <a:schemeClr val="accent1"/>
          </a:lnRef>
          <a:fillRef idx="1">
            <a:schemeClr val="lt1"/>
          </a:fillRef>
          <a:effectRef idx="0">
            <a:schemeClr val="accent1"/>
          </a:effectRef>
          <a:fontRef idx="minor">
            <a:schemeClr val="dk1"/>
          </a:fontRef>
        </p:style>
        <p:txBody>
          <a:bodyPr>
            <a:normAutofit/>
          </a:bodyPr>
          <a:lstStyle/>
          <a:p>
            <a:r>
              <a:rPr lang="en-US" dirty="0"/>
              <a:t> Chinese government’s actions</a:t>
            </a:r>
          </a:p>
        </p:txBody>
      </p:sp>
      <p:sp>
        <p:nvSpPr>
          <p:cNvPr id="4" name="Content Placeholder 3">
            <a:extLst>
              <a:ext uri="{FF2B5EF4-FFF2-40B4-BE49-F238E27FC236}">
                <a16:creationId xmlns:a16="http://schemas.microsoft.com/office/drawing/2014/main" id="{FC0A0F66-C30B-447B-9E44-143F0E4D1707}"/>
              </a:ext>
            </a:extLst>
          </p:cNvPr>
          <p:cNvSpPr>
            <a:spLocks noGrp="1"/>
          </p:cNvSpPr>
          <p:nvPr>
            <p:ph idx="1"/>
          </p:nvPr>
        </p:nvSpPr>
        <p:spPr>
          <a:xfrm>
            <a:off x="685346" y="2096063"/>
            <a:ext cx="7765322" cy="4152335"/>
          </a:xfrm>
        </p:spPr>
        <p:txBody>
          <a:bodyPr>
            <a:normAutofit/>
          </a:bodyPr>
          <a:lstStyle/>
          <a:p>
            <a:r>
              <a:rPr lang="en-US" sz="2400" dirty="0"/>
              <a:t>The government has started to tackle several ingrained problems. </a:t>
            </a:r>
          </a:p>
          <a:p>
            <a:r>
              <a:rPr lang="en-US" sz="2400" dirty="0"/>
              <a:t>After a long period of </a:t>
            </a:r>
            <a:r>
              <a:rPr lang="en-US" sz="2400" dirty="0">
                <a:solidFill>
                  <a:srgbClr val="FF0000"/>
                </a:solidFill>
              </a:rPr>
              <a:t>overproduction</a:t>
            </a:r>
            <a:r>
              <a:rPr lang="en-US" sz="2400" dirty="0"/>
              <a:t> of steel and coal, a campaign to close unused capacity restrained output and pushed up prices. </a:t>
            </a:r>
          </a:p>
          <a:p>
            <a:r>
              <a:rPr lang="en-US" sz="2400" dirty="0"/>
              <a:t>To </a:t>
            </a:r>
            <a:r>
              <a:rPr lang="en-US" sz="2400" dirty="0">
                <a:solidFill>
                  <a:srgbClr val="FF0000"/>
                </a:solidFill>
              </a:rPr>
              <a:t>reduce</a:t>
            </a:r>
            <a:r>
              <a:rPr lang="en-US" sz="2400" dirty="0"/>
              <a:t> the </a:t>
            </a:r>
            <a:r>
              <a:rPr lang="en-US" sz="2400" dirty="0">
                <a:solidFill>
                  <a:srgbClr val="FF0000"/>
                </a:solidFill>
              </a:rPr>
              <a:t>property overhang</a:t>
            </a:r>
            <a:r>
              <a:rPr lang="en-US" sz="2400" dirty="0"/>
              <a:t>, local governments bought millions of unsold homes from developers and gave them to poorer citizens.</a:t>
            </a:r>
          </a:p>
          <a:p>
            <a:endParaRPr lang="en-US" dirty="0"/>
          </a:p>
        </p:txBody>
      </p:sp>
      <p:sp>
        <p:nvSpPr>
          <p:cNvPr id="2" name="Slide Number Placeholder 1">
            <a:extLst>
              <a:ext uri="{FF2B5EF4-FFF2-40B4-BE49-F238E27FC236}">
                <a16:creationId xmlns:a16="http://schemas.microsoft.com/office/drawing/2014/main" id="{1F012F2B-AF93-4207-9F24-EB5AB6FBC6A8}"/>
              </a:ext>
            </a:extLst>
          </p:cNvPr>
          <p:cNvSpPr>
            <a:spLocks noGrp="1"/>
          </p:cNvSpPr>
          <p:nvPr>
            <p:ph type="sldNum" sz="quarter" idx="12"/>
          </p:nvPr>
        </p:nvSpPr>
        <p:spPr/>
        <p:txBody>
          <a:bodyPr/>
          <a:lstStyle/>
          <a:p>
            <a:pPr>
              <a:defRPr/>
            </a:pPr>
            <a:fld id="{93017788-EA5A-48A6-91B6-BA10FE15D3F6}" type="slidenum">
              <a:rPr lang="en-US" smtClean="0"/>
              <a:pPr>
                <a:defRPr/>
              </a:pPr>
              <a:t>28</a:t>
            </a:fld>
            <a:endParaRPr lang="th-TH"/>
          </a:p>
        </p:txBody>
      </p:sp>
    </p:spTree>
    <p:extLst>
      <p:ext uri="{BB962C8B-B14F-4D97-AF65-F5344CB8AC3E}">
        <p14:creationId xmlns:p14="http://schemas.microsoft.com/office/powerpoint/2010/main" val="3922054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AA8B3D4-1370-400B-9D5B-7C34FE84D146}"/>
              </a:ext>
            </a:extLst>
          </p:cNvPr>
          <p:cNvSpPr>
            <a:spLocks noGrp="1"/>
          </p:cNvSpPr>
          <p:nvPr>
            <p:ph type="title"/>
          </p:nvPr>
        </p:nvSpPr>
        <p:spPr>
          <a:solidFill>
            <a:schemeClr val="accent6">
              <a:lumMod val="20000"/>
              <a:lumOff val="80000"/>
            </a:schemeClr>
          </a:solidFill>
        </p:spPr>
        <p:style>
          <a:lnRef idx="2">
            <a:schemeClr val="accent1"/>
          </a:lnRef>
          <a:fillRef idx="1">
            <a:schemeClr val="lt1"/>
          </a:fillRef>
          <a:effectRef idx="0">
            <a:schemeClr val="accent1"/>
          </a:effectRef>
          <a:fontRef idx="minor">
            <a:schemeClr val="dk1"/>
          </a:fontRef>
        </p:style>
        <p:txBody>
          <a:bodyPr/>
          <a:lstStyle/>
          <a:p>
            <a:r>
              <a:rPr lang="en-US" dirty="0"/>
              <a:t>Maturing Chinese Economy</a:t>
            </a:r>
          </a:p>
        </p:txBody>
      </p:sp>
      <p:sp>
        <p:nvSpPr>
          <p:cNvPr id="5" name="Content Placeholder 4">
            <a:extLst>
              <a:ext uri="{FF2B5EF4-FFF2-40B4-BE49-F238E27FC236}">
                <a16:creationId xmlns:a16="http://schemas.microsoft.com/office/drawing/2014/main" id="{5EF2F796-9768-40E6-9D2B-B603801CE3D0}"/>
              </a:ext>
            </a:extLst>
          </p:cNvPr>
          <p:cNvSpPr>
            <a:spLocks noGrp="1"/>
          </p:cNvSpPr>
          <p:nvPr>
            <p:ph idx="1"/>
          </p:nvPr>
        </p:nvSpPr>
        <p:spPr>
          <a:xfrm>
            <a:off x="685346" y="2096064"/>
            <a:ext cx="7765322" cy="4429280"/>
          </a:xfrm>
        </p:spPr>
        <p:txBody>
          <a:bodyPr>
            <a:normAutofit/>
          </a:bodyPr>
          <a:lstStyle/>
          <a:p>
            <a:r>
              <a:rPr lang="en-US" dirty="0"/>
              <a:t>Growth is bound to slow over time as China gets richer, but structural changes are also making growth more stable. </a:t>
            </a:r>
          </a:p>
          <a:p>
            <a:r>
              <a:rPr lang="en-US" dirty="0"/>
              <a:t>Thanks in part to a falling working-age population, which peaked in 2011.</a:t>
            </a:r>
          </a:p>
          <a:p>
            <a:r>
              <a:rPr lang="en-US" dirty="0"/>
              <a:t>This, in turn, is rebalancing the economy.</a:t>
            </a:r>
          </a:p>
          <a:p>
            <a:r>
              <a:rPr lang="en-US" dirty="0"/>
              <a:t>Excessive reliance on investment is giving way to </a:t>
            </a:r>
            <a:r>
              <a:rPr lang="en-US" dirty="0">
                <a:solidFill>
                  <a:srgbClr val="FF0000"/>
                </a:solidFill>
              </a:rPr>
              <a:t>consumption</a:t>
            </a:r>
            <a:r>
              <a:rPr lang="en-US" dirty="0"/>
              <a:t>. </a:t>
            </a:r>
          </a:p>
          <a:p>
            <a:r>
              <a:rPr lang="en-US" dirty="0"/>
              <a:t>And heavy industry is giving way to </a:t>
            </a:r>
            <a:r>
              <a:rPr lang="en-US" dirty="0">
                <a:solidFill>
                  <a:srgbClr val="FF0000"/>
                </a:solidFill>
              </a:rPr>
              <a:t>services</a:t>
            </a:r>
            <a:r>
              <a:rPr lang="en-US" dirty="0"/>
              <a:t>, which now account for more than half of GDP, up from a third two decades ago.</a:t>
            </a:r>
          </a:p>
        </p:txBody>
      </p:sp>
      <p:sp>
        <p:nvSpPr>
          <p:cNvPr id="2" name="Slide Number Placeholder 1">
            <a:extLst>
              <a:ext uri="{FF2B5EF4-FFF2-40B4-BE49-F238E27FC236}">
                <a16:creationId xmlns:a16="http://schemas.microsoft.com/office/drawing/2014/main" id="{A534EBE5-6B8D-4859-97C2-6CCFED30C638}"/>
              </a:ext>
            </a:extLst>
          </p:cNvPr>
          <p:cNvSpPr>
            <a:spLocks noGrp="1"/>
          </p:cNvSpPr>
          <p:nvPr>
            <p:ph type="sldNum" sz="quarter" idx="12"/>
          </p:nvPr>
        </p:nvSpPr>
        <p:spPr/>
        <p:txBody>
          <a:bodyPr/>
          <a:lstStyle/>
          <a:p>
            <a:pPr>
              <a:defRPr/>
            </a:pPr>
            <a:fld id="{93017788-EA5A-48A6-91B6-BA10FE15D3F6}" type="slidenum">
              <a:rPr lang="en-US" smtClean="0"/>
              <a:pPr>
                <a:defRPr/>
              </a:pPr>
              <a:t>29</a:t>
            </a:fld>
            <a:endParaRPr lang="th-TH"/>
          </a:p>
        </p:txBody>
      </p:sp>
    </p:spTree>
    <p:extLst>
      <p:ext uri="{BB962C8B-B14F-4D97-AF65-F5344CB8AC3E}">
        <p14:creationId xmlns:p14="http://schemas.microsoft.com/office/powerpoint/2010/main" val="32659568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82ADF8B-1C88-41FF-8CFB-ADFEE4C390EA}"/>
              </a:ext>
            </a:extLst>
          </p:cNvPr>
          <p:cNvSpPr>
            <a:spLocks noGrp="1"/>
          </p:cNvSpPr>
          <p:nvPr>
            <p:ph type="ftr" sz="quarter" idx="11"/>
          </p:nvPr>
        </p:nvSpPr>
        <p:spPr/>
        <p:txBody>
          <a:bodyPr/>
          <a:lstStyle/>
          <a:p>
            <a:pPr>
              <a:defRPr/>
            </a:pPr>
            <a:r>
              <a:rPr lang="en-US"/>
              <a:t>Bhanupong EE460:  Trade and FDI</a:t>
            </a:r>
            <a:endParaRPr lang="en-US" dirty="0"/>
          </a:p>
        </p:txBody>
      </p:sp>
      <p:sp>
        <p:nvSpPr>
          <p:cNvPr id="3" name="Slide Number Placeholder 2">
            <a:extLst>
              <a:ext uri="{FF2B5EF4-FFF2-40B4-BE49-F238E27FC236}">
                <a16:creationId xmlns:a16="http://schemas.microsoft.com/office/drawing/2014/main" id="{5F54CA05-58ED-43AC-987C-8AD29DC847CA}"/>
              </a:ext>
            </a:extLst>
          </p:cNvPr>
          <p:cNvSpPr>
            <a:spLocks noGrp="1"/>
          </p:cNvSpPr>
          <p:nvPr>
            <p:ph type="sldNum" sz="quarter" idx="12"/>
          </p:nvPr>
        </p:nvSpPr>
        <p:spPr/>
        <p:txBody>
          <a:bodyPr/>
          <a:lstStyle/>
          <a:p>
            <a:pPr>
              <a:defRPr/>
            </a:pPr>
            <a:fld id="{161A81A5-0586-4128-BCEA-1B7119CD10E5}" type="slidenum">
              <a:rPr lang="en-US" smtClean="0"/>
              <a:pPr>
                <a:defRPr/>
              </a:pPr>
              <a:t>30</a:t>
            </a:fld>
            <a:endParaRPr lang="en-US" dirty="0"/>
          </a:p>
        </p:txBody>
      </p:sp>
      <p:pic>
        <p:nvPicPr>
          <p:cNvPr id="4" name="Picture 3">
            <a:extLst>
              <a:ext uri="{FF2B5EF4-FFF2-40B4-BE49-F238E27FC236}">
                <a16:creationId xmlns:a16="http://schemas.microsoft.com/office/drawing/2014/main" id="{8434B06A-E007-4334-81FD-40296A98810B}"/>
              </a:ext>
            </a:extLst>
          </p:cNvPr>
          <p:cNvPicPr>
            <a:picLocks noChangeAspect="1"/>
          </p:cNvPicPr>
          <p:nvPr/>
        </p:nvPicPr>
        <p:blipFill>
          <a:blip r:embed="rId2"/>
          <a:stretch>
            <a:fillRect/>
          </a:stretch>
        </p:blipFill>
        <p:spPr>
          <a:xfrm>
            <a:off x="0" y="257560"/>
            <a:ext cx="9144000" cy="6098790"/>
          </a:xfrm>
          <a:prstGeom prst="rect">
            <a:avLst/>
          </a:prstGeom>
        </p:spPr>
      </p:pic>
    </p:spTree>
    <p:extLst>
      <p:ext uri="{BB962C8B-B14F-4D97-AF65-F5344CB8AC3E}">
        <p14:creationId xmlns:p14="http://schemas.microsoft.com/office/powerpoint/2010/main" val="13438449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EFC7814-EC74-4470-B4F0-F651467B04B1}"/>
              </a:ext>
            </a:extLst>
          </p:cNvPr>
          <p:cNvSpPr>
            <a:spLocks noGrp="1"/>
          </p:cNvSpPr>
          <p:nvPr>
            <p:ph type="title"/>
          </p:nvPr>
        </p:nvSpPr>
        <p:spPr>
          <a:xfrm>
            <a:off x="368876" y="138418"/>
            <a:ext cx="8406248" cy="1498178"/>
          </a:xfrm>
        </p:spPr>
        <p:txBody>
          <a:bodyPr>
            <a:noAutofit/>
          </a:bodyPr>
          <a:lstStyle/>
          <a:p>
            <a:r>
              <a:rPr lang="en-US" sz="3200" dirty="0"/>
              <a:t>Is China a currency manipulator?</a:t>
            </a:r>
            <a:br>
              <a:rPr lang="en-US" sz="3200" dirty="0"/>
            </a:br>
            <a:r>
              <a:rPr lang="en-US" sz="2000" dirty="0"/>
              <a:t>The weakening yuan alone will not  solve  trade imbalances</a:t>
            </a:r>
            <a:endParaRPr lang="en-US" sz="3200" dirty="0"/>
          </a:p>
        </p:txBody>
      </p:sp>
      <p:sp>
        <p:nvSpPr>
          <p:cNvPr id="4" name="Content Placeholder 3">
            <a:extLst>
              <a:ext uri="{FF2B5EF4-FFF2-40B4-BE49-F238E27FC236}">
                <a16:creationId xmlns:a16="http://schemas.microsoft.com/office/drawing/2014/main" id="{8A2AD323-A5B3-4A60-BCFE-CC4E9C473FFE}"/>
              </a:ext>
            </a:extLst>
          </p:cNvPr>
          <p:cNvSpPr>
            <a:spLocks noGrp="1"/>
          </p:cNvSpPr>
          <p:nvPr>
            <p:ph idx="1"/>
          </p:nvPr>
        </p:nvSpPr>
        <p:spPr/>
        <p:txBody>
          <a:bodyPr/>
          <a:lstStyle/>
          <a:p>
            <a:endParaRPr lang="en-US"/>
          </a:p>
        </p:txBody>
      </p:sp>
      <p:sp>
        <p:nvSpPr>
          <p:cNvPr id="2" name="Slide Number Placeholder 1">
            <a:extLst>
              <a:ext uri="{FF2B5EF4-FFF2-40B4-BE49-F238E27FC236}">
                <a16:creationId xmlns:a16="http://schemas.microsoft.com/office/drawing/2014/main" id="{1123E2BB-8660-46A8-93E7-DB6A580526C4}"/>
              </a:ext>
            </a:extLst>
          </p:cNvPr>
          <p:cNvSpPr>
            <a:spLocks noGrp="1"/>
          </p:cNvSpPr>
          <p:nvPr>
            <p:ph type="sldNum" sz="quarter" idx="12"/>
          </p:nvPr>
        </p:nvSpPr>
        <p:spPr/>
        <p:txBody>
          <a:bodyPr/>
          <a:lstStyle/>
          <a:p>
            <a:pPr>
              <a:defRPr/>
            </a:pPr>
            <a:fld id="{93017788-EA5A-48A6-91B6-BA10FE15D3F6}" type="slidenum">
              <a:rPr lang="en-US" smtClean="0"/>
              <a:pPr>
                <a:defRPr/>
              </a:pPr>
              <a:t>31</a:t>
            </a:fld>
            <a:endParaRPr lang="th-TH"/>
          </a:p>
        </p:txBody>
      </p:sp>
      <p:pic>
        <p:nvPicPr>
          <p:cNvPr id="60418" name="Picture 2" descr="Chinese Yuan">
            <a:extLst>
              <a:ext uri="{FF2B5EF4-FFF2-40B4-BE49-F238E27FC236}">
                <a16:creationId xmlns:a16="http://schemas.microsoft.com/office/drawing/2014/main" id="{6614E158-C338-44BA-9499-CBAA1EBE14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251" y="1889963"/>
            <a:ext cx="7954149" cy="43584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F8A3797-76F1-4825-B1F9-7593E4731F26}"/>
              </a:ext>
            </a:extLst>
          </p:cNvPr>
          <p:cNvSpPr txBox="1"/>
          <p:nvPr/>
        </p:nvSpPr>
        <p:spPr>
          <a:xfrm>
            <a:off x="3770709" y="5209156"/>
            <a:ext cx="4114800" cy="646331"/>
          </a:xfrm>
          <a:prstGeom prst="rect">
            <a:avLst/>
          </a:prstGeom>
          <a:noFill/>
          <a:ln>
            <a:solidFill>
              <a:srgbClr val="FF0000"/>
            </a:solidFill>
          </a:ln>
        </p:spPr>
        <p:txBody>
          <a:bodyPr wrap="square" rtlCol="0">
            <a:spAutoFit/>
          </a:bodyPr>
          <a:lstStyle/>
          <a:p>
            <a:r>
              <a:rPr lang="en-US" dirty="0">
                <a:solidFill>
                  <a:schemeClr val="bg1"/>
                </a:solidFill>
              </a:rPr>
              <a:t>Renminbi has been weakening in response to the Trump tariff</a:t>
            </a:r>
          </a:p>
        </p:txBody>
      </p:sp>
      <p:cxnSp>
        <p:nvCxnSpPr>
          <p:cNvPr id="7" name="Straight Arrow Connector 6">
            <a:extLst>
              <a:ext uri="{FF2B5EF4-FFF2-40B4-BE49-F238E27FC236}">
                <a16:creationId xmlns:a16="http://schemas.microsoft.com/office/drawing/2014/main" id="{14592FC1-7FB5-4A9D-AA62-8094D470360B}"/>
              </a:ext>
            </a:extLst>
          </p:cNvPr>
          <p:cNvCxnSpPr/>
          <p:nvPr/>
        </p:nvCxnSpPr>
        <p:spPr>
          <a:xfrm flipV="1">
            <a:off x="5828109" y="2184820"/>
            <a:ext cx="2088232" cy="3024336"/>
          </a:xfrm>
          <a:prstGeom prst="straightConnector1">
            <a:avLst/>
          </a:prstGeom>
          <a:ln>
            <a:solidFill>
              <a:srgbClr val="FF0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7064957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F0E92-4987-DE4F-8F52-3611A4FBB468}"/>
              </a:ext>
            </a:extLst>
          </p:cNvPr>
          <p:cNvSpPr>
            <a:spLocks noGrp="1"/>
          </p:cNvSpPr>
          <p:nvPr>
            <p:ph type="title"/>
          </p:nvPr>
        </p:nvSpPr>
        <p:spPr>
          <a:xfrm>
            <a:off x="539552" y="116632"/>
            <a:ext cx="8191822" cy="1254511"/>
          </a:xfrm>
          <a:solidFill>
            <a:srgbClr val="FFFF00"/>
          </a:solidFill>
        </p:spPr>
        <p:txBody>
          <a:bodyPr>
            <a:normAutofit fontScale="90000"/>
          </a:bodyPr>
          <a:lstStyle/>
          <a:p>
            <a:br>
              <a:rPr lang="en-US" sz="3600" dirty="0">
                <a:latin typeface="Times New Roman" panose="02020603050405020304" pitchFamily="18" charset="0"/>
                <a:cs typeface="Times New Roman" panose="02020603050405020304" pitchFamily="18" charset="0"/>
              </a:rPr>
            </a:br>
            <a:r>
              <a:rPr lang="en-US" sz="3600" dirty="0">
                <a:solidFill>
                  <a:schemeClr val="bg1"/>
                </a:solidFill>
                <a:latin typeface="Times New Roman" panose="02020603050405020304" pitchFamily="18" charset="0"/>
                <a:cs typeface="Times New Roman" panose="02020603050405020304" pitchFamily="18" charset="0"/>
              </a:rPr>
              <a:t>4. U.S.-China Trade War Tariffs, 2018</a:t>
            </a:r>
            <a:br>
              <a:rPr lang="en-US" sz="3600" dirty="0">
                <a:latin typeface="Times New Roman" panose="02020603050405020304" pitchFamily="18" charset="0"/>
                <a:cs typeface="Times New Roman" panose="02020603050405020304" pitchFamily="18" charset="0"/>
              </a:rPr>
            </a:br>
            <a:endParaRPr lang="en-US" sz="3600" dirty="0">
              <a:latin typeface="Times New Roman" panose="02020603050405020304" pitchFamily="18" charset="0"/>
              <a:cs typeface="Times New Roman" panose="02020603050405020304" pitchFamily="18" charset="0"/>
            </a:endParaRPr>
          </a:p>
        </p:txBody>
      </p:sp>
      <p:pic>
        <p:nvPicPr>
          <p:cNvPr id="9" name="Content Placeholder 8">
            <a:extLst>
              <a:ext uri="{FF2B5EF4-FFF2-40B4-BE49-F238E27FC236}">
                <a16:creationId xmlns:a16="http://schemas.microsoft.com/office/drawing/2014/main" id="{43135042-BE88-0040-902A-33249A43DC26}"/>
              </a:ext>
            </a:extLst>
          </p:cNvPr>
          <p:cNvPicPr>
            <a:picLocks noGrp="1" noChangeAspect="1"/>
          </p:cNvPicPr>
          <p:nvPr>
            <p:ph idx="1"/>
          </p:nvPr>
        </p:nvPicPr>
        <p:blipFill>
          <a:blip r:embed="rId3"/>
          <a:stretch>
            <a:fillRect/>
          </a:stretch>
        </p:blipFill>
        <p:spPr>
          <a:xfrm>
            <a:off x="238169" y="1700808"/>
            <a:ext cx="8759005" cy="4536504"/>
          </a:xfrm>
        </p:spPr>
      </p:pic>
    </p:spTree>
    <p:extLst>
      <p:ext uri="{BB962C8B-B14F-4D97-AF65-F5344CB8AC3E}">
        <p14:creationId xmlns:p14="http://schemas.microsoft.com/office/powerpoint/2010/main" val="7502108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A286B-989B-4C71-892F-87A6F7B1D9E2}"/>
              </a:ext>
            </a:extLst>
          </p:cNvPr>
          <p:cNvSpPr>
            <a:spLocks noGrp="1"/>
          </p:cNvSpPr>
          <p:nvPr>
            <p:ph type="title"/>
          </p:nvPr>
        </p:nvSpPr>
        <p:spPr>
          <a:solidFill>
            <a:srgbClr val="FFFF00"/>
          </a:solidFill>
        </p:spPr>
        <p:txBody>
          <a:bodyPr/>
          <a:lstStyle/>
          <a:p>
            <a:r>
              <a:rPr lang="en-US" dirty="0">
                <a:solidFill>
                  <a:schemeClr val="bg1"/>
                </a:solidFill>
              </a:rPr>
              <a:t>Chicken game</a:t>
            </a:r>
          </a:p>
        </p:txBody>
      </p:sp>
      <p:sp>
        <p:nvSpPr>
          <p:cNvPr id="3" name="Content Placeholder 2">
            <a:extLst>
              <a:ext uri="{FF2B5EF4-FFF2-40B4-BE49-F238E27FC236}">
                <a16:creationId xmlns:a16="http://schemas.microsoft.com/office/drawing/2014/main" id="{40E5D652-9A26-492A-BE0B-A57B4D1EB0FD}"/>
              </a:ext>
            </a:extLst>
          </p:cNvPr>
          <p:cNvSpPr>
            <a:spLocks noGrp="1"/>
          </p:cNvSpPr>
          <p:nvPr>
            <p:ph idx="1"/>
          </p:nvPr>
        </p:nvSpPr>
        <p:spPr>
          <a:xfrm>
            <a:off x="465010" y="2393430"/>
            <a:ext cx="7420499" cy="3699866"/>
          </a:xfrm>
        </p:spPr>
        <p:txBody>
          <a:bodyPr>
            <a:normAutofit/>
          </a:bodyPr>
          <a:lstStyle/>
          <a:p>
            <a:r>
              <a:rPr lang="en-US" sz="2400" dirty="0"/>
              <a:t>A </a:t>
            </a:r>
            <a:r>
              <a:rPr lang="en-US" sz="2400" b="1" dirty="0"/>
              <a:t>chicken game</a:t>
            </a:r>
            <a:r>
              <a:rPr lang="en-US" sz="2400" dirty="0"/>
              <a:t> is a  set up that typically describes two players heading toward each other. </a:t>
            </a:r>
          </a:p>
          <a:p>
            <a:r>
              <a:rPr lang="en-US" sz="2400" dirty="0"/>
              <a:t>If the players continue on the same path, they bump into each other; if one swerves out of the way and other doesn’t, </a:t>
            </a:r>
          </a:p>
          <a:p>
            <a:r>
              <a:rPr lang="en-US" sz="2400" dirty="0"/>
              <a:t>The servers "loses" and is labeled the </a:t>
            </a:r>
            <a:r>
              <a:rPr lang="en-US" sz="2400" b="1" dirty="0"/>
              <a:t>chicken</a:t>
            </a:r>
            <a:r>
              <a:rPr lang="en-US" sz="2400" dirty="0"/>
              <a:t>, while the second, implicitly </a:t>
            </a:r>
            <a:r>
              <a:rPr lang="en-US" sz="2400" b="1" dirty="0"/>
              <a:t>braver </a:t>
            </a:r>
            <a:r>
              <a:rPr lang="en-US" sz="2400" dirty="0"/>
              <a:t>player, wins.</a:t>
            </a:r>
          </a:p>
        </p:txBody>
      </p:sp>
      <p:sp>
        <p:nvSpPr>
          <p:cNvPr id="4" name="Slide Number Placeholder 3">
            <a:extLst>
              <a:ext uri="{FF2B5EF4-FFF2-40B4-BE49-F238E27FC236}">
                <a16:creationId xmlns:a16="http://schemas.microsoft.com/office/drawing/2014/main" id="{C1262700-6BB3-4839-B9B8-FF7730EFF039}"/>
              </a:ext>
            </a:extLst>
          </p:cNvPr>
          <p:cNvSpPr>
            <a:spLocks noGrp="1"/>
          </p:cNvSpPr>
          <p:nvPr>
            <p:ph type="sldNum" sz="quarter" idx="12"/>
          </p:nvPr>
        </p:nvSpPr>
        <p:spPr/>
        <p:txBody>
          <a:bodyPr/>
          <a:lstStyle/>
          <a:p>
            <a:pPr>
              <a:defRPr/>
            </a:pPr>
            <a:fld id="{1C5CEEB1-4456-43D7-BF5D-6C21F6A9208D}" type="slidenum">
              <a:rPr lang="en-US" smtClean="0"/>
              <a:pPr>
                <a:defRPr/>
              </a:pPr>
              <a:t>33</a:t>
            </a:fld>
            <a:endParaRPr lang="th-TH"/>
          </a:p>
        </p:txBody>
      </p:sp>
    </p:spTree>
    <p:extLst>
      <p:ext uri="{BB962C8B-B14F-4D97-AF65-F5344CB8AC3E}">
        <p14:creationId xmlns:p14="http://schemas.microsoft.com/office/powerpoint/2010/main" val="34416469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6BE10-C73F-40AE-B6E1-87762FD8A417}"/>
              </a:ext>
            </a:extLst>
          </p:cNvPr>
          <p:cNvSpPr>
            <a:spLocks noGrp="1"/>
          </p:cNvSpPr>
          <p:nvPr>
            <p:ph type="title"/>
          </p:nvPr>
        </p:nvSpPr>
        <p:spPr>
          <a:xfrm>
            <a:off x="457200" y="116632"/>
            <a:ext cx="7765321" cy="1326321"/>
          </a:xfrm>
          <a:solidFill>
            <a:srgbClr val="FFFF00"/>
          </a:solidFill>
        </p:spPr>
        <p:txBody>
          <a:bodyPr>
            <a:normAutofit/>
          </a:bodyPr>
          <a:lstStyle/>
          <a:p>
            <a:r>
              <a:rPr lang="en-US" dirty="0">
                <a:solidFill>
                  <a:schemeClr val="bg1"/>
                </a:solidFill>
              </a:rPr>
              <a:t>The Trade Conflict and China’s strategy</a:t>
            </a:r>
          </a:p>
        </p:txBody>
      </p:sp>
      <p:sp>
        <p:nvSpPr>
          <p:cNvPr id="3" name="Content Placeholder 2">
            <a:extLst>
              <a:ext uri="{FF2B5EF4-FFF2-40B4-BE49-F238E27FC236}">
                <a16:creationId xmlns:a16="http://schemas.microsoft.com/office/drawing/2014/main" id="{0621C3B9-16D2-49A6-83E6-5C774F65799E}"/>
              </a:ext>
            </a:extLst>
          </p:cNvPr>
          <p:cNvSpPr>
            <a:spLocks noGrp="1"/>
          </p:cNvSpPr>
          <p:nvPr>
            <p:ph idx="1"/>
          </p:nvPr>
        </p:nvSpPr>
        <p:spPr>
          <a:xfrm>
            <a:off x="457200" y="1600200"/>
            <a:ext cx="8229600" cy="4983162"/>
          </a:xfrm>
        </p:spPr>
        <p:txBody>
          <a:bodyPr>
            <a:normAutofit/>
          </a:bodyPr>
          <a:lstStyle/>
          <a:p>
            <a:r>
              <a:rPr lang="en-US" sz="2400" dirty="0"/>
              <a:t>The conflict with Washington has prompted Chinese leaders to step up a marathon effort to encourage </a:t>
            </a:r>
            <a:r>
              <a:rPr lang="en-US" sz="2400" b="1" i="1" dirty="0">
                <a:solidFill>
                  <a:srgbClr val="FFFF00"/>
                </a:solidFill>
              </a:rPr>
              <a:t>self-sustaining growth driven by domestic consumption and reduce reliance on exports and investment</a:t>
            </a:r>
            <a:r>
              <a:rPr lang="en-US" sz="2400" dirty="0">
                <a:solidFill>
                  <a:srgbClr val="FFFF00"/>
                </a:solidFill>
              </a:rPr>
              <a:t>.</a:t>
            </a:r>
          </a:p>
          <a:p>
            <a:r>
              <a:rPr lang="en-US" sz="2400" dirty="0"/>
              <a:t>Beijing has cut tariffs, promised to lift curbs on foreign ownership of auto producers and taken other steps to rev up growth.</a:t>
            </a:r>
          </a:p>
          <a:p>
            <a:r>
              <a:rPr lang="en-US" sz="2400" dirty="0"/>
              <a:t>But leaders have refused to scrap plans such as "Made in China 2025," which calls for state-led creation of Chinese champions in robotics and other technologies.</a:t>
            </a:r>
          </a:p>
        </p:txBody>
      </p:sp>
      <p:sp>
        <p:nvSpPr>
          <p:cNvPr id="4" name="Slide Number Placeholder 3">
            <a:extLst>
              <a:ext uri="{FF2B5EF4-FFF2-40B4-BE49-F238E27FC236}">
                <a16:creationId xmlns:a16="http://schemas.microsoft.com/office/drawing/2014/main" id="{8CF019B9-7741-480C-9E8A-7E73E1977D81}"/>
              </a:ext>
            </a:extLst>
          </p:cNvPr>
          <p:cNvSpPr>
            <a:spLocks noGrp="1"/>
          </p:cNvSpPr>
          <p:nvPr>
            <p:ph type="sldNum" sz="quarter" idx="12"/>
          </p:nvPr>
        </p:nvSpPr>
        <p:spPr/>
        <p:txBody>
          <a:bodyPr/>
          <a:lstStyle/>
          <a:p>
            <a:pPr>
              <a:defRPr/>
            </a:pPr>
            <a:fld id="{1C5CEEB1-4456-43D7-BF5D-6C21F6A9208D}" type="slidenum">
              <a:rPr lang="en-US" smtClean="0"/>
              <a:pPr>
                <a:defRPr/>
              </a:pPr>
              <a:t>34</a:t>
            </a:fld>
            <a:endParaRPr lang="th-TH"/>
          </a:p>
        </p:txBody>
      </p:sp>
    </p:spTree>
    <p:extLst>
      <p:ext uri="{BB962C8B-B14F-4D97-AF65-F5344CB8AC3E}">
        <p14:creationId xmlns:p14="http://schemas.microsoft.com/office/powerpoint/2010/main" val="15075390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1D432C5-0A0D-4B79-8504-622F771B54D2}"/>
              </a:ext>
            </a:extLst>
          </p:cNvPr>
          <p:cNvSpPr>
            <a:spLocks noGrp="1"/>
          </p:cNvSpPr>
          <p:nvPr>
            <p:ph type="sldNum" sz="quarter" idx="12"/>
          </p:nvPr>
        </p:nvSpPr>
        <p:spPr/>
        <p:txBody>
          <a:bodyPr/>
          <a:lstStyle/>
          <a:p>
            <a:pPr>
              <a:defRPr/>
            </a:pPr>
            <a:fld id="{1C5CEEB1-4456-43D7-BF5D-6C21F6A9208D}" type="slidenum">
              <a:rPr lang="en-US" smtClean="0"/>
              <a:pPr>
                <a:defRPr/>
              </a:pPr>
              <a:t>35</a:t>
            </a:fld>
            <a:endParaRPr lang="th-TH"/>
          </a:p>
        </p:txBody>
      </p:sp>
      <p:sp>
        <p:nvSpPr>
          <p:cNvPr id="5" name="Title 4">
            <a:extLst>
              <a:ext uri="{FF2B5EF4-FFF2-40B4-BE49-F238E27FC236}">
                <a16:creationId xmlns:a16="http://schemas.microsoft.com/office/drawing/2014/main" id="{0F7AC9EF-F8F8-43F0-A79A-584E1A7B3CFC}"/>
              </a:ext>
            </a:extLst>
          </p:cNvPr>
          <p:cNvSpPr>
            <a:spLocks noGrp="1"/>
          </p:cNvSpPr>
          <p:nvPr>
            <p:ph type="title" idx="4294967295"/>
          </p:nvPr>
        </p:nvSpPr>
        <p:spPr>
          <a:xfrm>
            <a:off x="0" y="333375"/>
            <a:ext cx="8229600" cy="1143000"/>
          </a:xfrm>
        </p:spPr>
        <p:txBody>
          <a:bodyPr>
            <a:normAutofit fontScale="90000"/>
          </a:bodyPr>
          <a:lstStyle/>
          <a:p>
            <a:r>
              <a:rPr lang="en-US" dirty="0"/>
              <a:t>Foggy outlook</a:t>
            </a:r>
            <a:br>
              <a:rPr lang="en-US" dirty="0"/>
            </a:br>
            <a:r>
              <a:rPr lang="en-US" sz="2200" dirty="0"/>
              <a:t>How the twists and turns of the trade war are hurting growth</a:t>
            </a:r>
            <a:br>
              <a:rPr lang="en-US" b="1" dirty="0"/>
            </a:br>
            <a:endParaRPr lang="en-US" sz="2800" dirty="0"/>
          </a:p>
        </p:txBody>
      </p:sp>
      <p:pic>
        <p:nvPicPr>
          <p:cNvPr id="59394" name="Picture 2" descr="https://www.economist.com/sites/default/files/images/2019/10/articles/main/20191019_fnp503.jpg">
            <a:extLst>
              <a:ext uri="{FF2B5EF4-FFF2-40B4-BE49-F238E27FC236}">
                <a16:creationId xmlns:a16="http://schemas.microsoft.com/office/drawing/2014/main" id="{3C973BE9-C3B5-47DE-BF17-95F6BA0A3D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215" y="1556792"/>
            <a:ext cx="7980107" cy="4488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5163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C28E28A-F94C-4454-8999-BE8361388076}"/>
              </a:ext>
            </a:extLst>
          </p:cNvPr>
          <p:cNvSpPr>
            <a:spLocks noGrp="1"/>
          </p:cNvSpPr>
          <p:nvPr>
            <p:ph type="sldNum" sz="quarter" idx="12"/>
          </p:nvPr>
        </p:nvSpPr>
        <p:spPr/>
        <p:txBody>
          <a:bodyPr/>
          <a:lstStyle/>
          <a:p>
            <a:pPr>
              <a:defRPr/>
            </a:pPr>
            <a:fld id="{1C5CEEB1-4456-43D7-BF5D-6C21F6A9208D}" type="slidenum">
              <a:rPr lang="en-US" smtClean="0"/>
              <a:pPr>
                <a:defRPr/>
              </a:pPr>
              <a:t>36</a:t>
            </a:fld>
            <a:endParaRPr lang="th-TH"/>
          </a:p>
        </p:txBody>
      </p:sp>
      <p:sp>
        <p:nvSpPr>
          <p:cNvPr id="6" name="Title 5">
            <a:extLst>
              <a:ext uri="{FF2B5EF4-FFF2-40B4-BE49-F238E27FC236}">
                <a16:creationId xmlns:a16="http://schemas.microsoft.com/office/drawing/2014/main" id="{403C8E85-9D66-4CF6-A0F3-623F629010D8}"/>
              </a:ext>
            </a:extLst>
          </p:cNvPr>
          <p:cNvSpPr>
            <a:spLocks noGrp="1"/>
          </p:cNvSpPr>
          <p:nvPr>
            <p:ph type="title" idx="4294967295"/>
          </p:nvPr>
        </p:nvSpPr>
        <p:spPr>
          <a:xfrm>
            <a:off x="0" y="274638"/>
            <a:ext cx="8229600" cy="1143000"/>
          </a:xfrm>
        </p:spPr>
        <p:txBody>
          <a:bodyPr>
            <a:noAutofit/>
          </a:bodyPr>
          <a:lstStyle/>
          <a:p>
            <a:r>
              <a:rPr lang="en-US" sz="3600" dirty="0">
                <a:solidFill>
                  <a:schemeClr val="bg1"/>
                </a:solidFill>
                <a:highlight>
                  <a:srgbClr val="FFFF00"/>
                </a:highlight>
              </a:rPr>
              <a:t>5. Impacts of the trade war on Thailand</a:t>
            </a:r>
          </a:p>
        </p:txBody>
      </p:sp>
      <p:pic>
        <p:nvPicPr>
          <p:cNvPr id="5" name="Picture 4">
            <a:extLst>
              <a:ext uri="{FF2B5EF4-FFF2-40B4-BE49-F238E27FC236}">
                <a16:creationId xmlns:a16="http://schemas.microsoft.com/office/drawing/2014/main" id="{EC4F1E74-1C89-40F4-B9CA-24E5A02F7755}"/>
              </a:ext>
            </a:extLst>
          </p:cNvPr>
          <p:cNvPicPr>
            <a:picLocks noChangeAspect="1"/>
          </p:cNvPicPr>
          <p:nvPr/>
        </p:nvPicPr>
        <p:blipFill>
          <a:blip r:embed="rId2"/>
          <a:stretch>
            <a:fillRect/>
          </a:stretch>
        </p:blipFill>
        <p:spPr>
          <a:xfrm>
            <a:off x="161764" y="1431120"/>
            <a:ext cx="8820472" cy="4634718"/>
          </a:xfrm>
          <a:prstGeom prst="rect">
            <a:avLst/>
          </a:prstGeom>
        </p:spPr>
      </p:pic>
    </p:spTree>
    <p:extLst>
      <p:ext uri="{BB962C8B-B14F-4D97-AF65-F5344CB8AC3E}">
        <p14:creationId xmlns:p14="http://schemas.microsoft.com/office/powerpoint/2010/main" val="3910606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9E6127EE-69D3-48E2-BF2A-E143F4A476DB}"/>
              </a:ext>
            </a:extLst>
          </p:cNvPr>
          <p:cNvGraphicFramePr>
            <a:graphicFrameLocks/>
          </p:cNvGraphicFramePr>
          <p:nvPr>
            <p:extLst>
              <p:ext uri="{D42A27DB-BD31-4B8C-83A1-F6EECF244321}">
                <p14:modId xmlns:p14="http://schemas.microsoft.com/office/powerpoint/2010/main" val="3544749732"/>
              </p:ext>
            </p:extLst>
          </p:nvPr>
        </p:nvGraphicFramePr>
        <p:xfrm>
          <a:off x="179512" y="1048267"/>
          <a:ext cx="4472940" cy="270757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Chart 4">
            <a:extLst>
              <a:ext uri="{FF2B5EF4-FFF2-40B4-BE49-F238E27FC236}">
                <a16:creationId xmlns:a16="http://schemas.microsoft.com/office/drawing/2014/main" id="{85449B0E-3CC5-4CA9-B186-D0CE86773CF2}"/>
              </a:ext>
            </a:extLst>
          </p:cNvPr>
          <p:cNvGraphicFramePr>
            <a:graphicFrameLocks/>
          </p:cNvGraphicFramePr>
          <p:nvPr>
            <p:extLst>
              <p:ext uri="{D42A27DB-BD31-4B8C-83A1-F6EECF244321}">
                <p14:modId xmlns:p14="http://schemas.microsoft.com/office/powerpoint/2010/main" val="3432290837"/>
              </p:ext>
            </p:extLst>
          </p:nvPr>
        </p:nvGraphicFramePr>
        <p:xfrm>
          <a:off x="4732020" y="1043940"/>
          <a:ext cx="4152900" cy="270757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a:extLst>
              <a:ext uri="{FF2B5EF4-FFF2-40B4-BE49-F238E27FC236}">
                <a16:creationId xmlns:a16="http://schemas.microsoft.com/office/drawing/2014/main" id="{4195125E-DB72-4B9F-A853-10D8F1B43AB8}"/>
              </a:ext>
            </a:extLst>
          </p:cNvPr>
          <p:cNvGraphicFramePr>
            <a:graphicFrameLocks/>
          </p:cNvGraphicFramePr>
          <p:nvPr>
            <p:extLst>
              <p:ext uri="{D42A27DB-BD31-4B8C-83A1-F6EECF244321}">
                <p14:modId xmlns:p14="http://schemas.microsoft.com/office/powerpoint/2010/main" val="2377306808"/>
              </p:ext>
            </p:extLst>
          </p:nvPr>
        </p:nvGraphicFramePr>
        <p:xfrm>
          <a:off x="59852" y="3919255"/>
          <a:ext cx="5688632" cy="2788419"/>
        </p:xfrm>
        <a:graphic>
          <a:graphicData uri="http://schemas.openxmlformats.org/drawingml/2006/chart">
            <c:chart xmlns:c="http://schemas.openxmlformats.org/drawingml/2006/chart" xmlns:r="http://schemas.openxmlformats.org/officeDocument/2006/relationships" r:id="rId4"/>
          </a:graphicData>
        </a:graphic>
      </p:graphicFrame>
      <p:sp>
        <p:nvSpPr>
          <p:cNvPr id="7" name="Slide Number Placeholder 6">
            <a:extLst>
              <a:ext uri="{FF2B5EF4-FFF2-40B4-BE49-F238E27FC236}">
                <a16:creationId xmlns:a16="http://schemas.microsoft.com/office/drawing/2014/main" id="{7D747FB7-7A40-451C-B95C-61314AD0C62B}"/>
              </a:ext>
            </a:extLst>
          </p:cNvPr>
          <p:cNvSpPr>
            <a:spLocks noGrp="1"/>
          </p:cNvSpPr>
          <p:nvPr>
            <p:ph type="sldNum" sz="quarter" idx="12"/>
          </p:nvPr>
        </p:nvSpPr>
        <p:spPr/>
        <p:txBody>
          <a:bodyPr/>
          <a:lstStyle/>
          <a:p>
            <a:fld id="{D57F1E4F-1CFF-5643-939E-217C01CDF565}" type="slidenum">
              <a:rPr lang="en-US" smtClean="0"/>
              <a:pPr/>
              <a:t>37</a:t>
            </a:fld>
            <a:endParaRPr lang="en-US" dirty="0"/>
          </a:p>
        </p:txBody>
      </p:sp>
      <p:sp>
        <p:nvSpPr>
          <p:cNvPr id="2" name="Title 1">
            <a:extLst>
              <a:ext uri="{FF2B5EF4-FFF2-40B4-BE49-F238E27FC236}">
                <a16:creationId xmlns:a16="http://schemas.microsoft.com/office/drawing/2014/main" id="{8087C4C9-229F-4E01-AD87-CD4F8B2150B5}"/>
              </a:ext>
            </a:extLst>
          </p:cNvPr>
          <p:cNvSpPr>
            <a:spLocks noGrp="1"/>
          </p:cNvSpPr>
          <p:nvPr>
            <p:ph type="title" idx="4294967295"/>
          </p:nvPr>
        </p:nvSpPr>
        <p:spPr>
          <a:xfrm>
            <a:off x="0" y="136525"/>
            <a:ext cx="8884920" cy="908050"/>
          </a:xfrm>
          <a:solidFill>
            <a:srgbClr val="FFFF00"/>
          </a:solidFill>
        </p:spPr>
        <p:txBody>
          <a:bodyPr>
            <a:noAutofit/>
          </a:bodyPr>
          <a:lstStyle/>
          <a:p>
            <a:r>
              <a:rPr lang="en-US" sz="2800" dirty="0">
                <a:solidFill>
                  <a:schemeClr val="bg1"/>
                </a:solidFill>
              </a:rPr>
              <a:t>Thailand’s  export penetration in 2018</a:t>
            </a:r>
            <a:br>
              <a:rPr lang="en-US" sz="2800" dirty="0">
                <a:solidFill>
                  <a:schemeClr val="bg1"/>
                </a:solidFill>
              </a:rPr>
            </a:br>
            <a:r>
              <a:rPr lang="en-US" sz="2800" dirty="0">
                <a:solidFill>
                  <a:schemeClr val="bg1"/>
                </a:solidFill>
              </a:rPr>
              <a:t> (% total imports)</a:t>
            </a:r>
          </a:p>
        </p:txBody>
      </p:sp>
      <p:sp>
        <p:nvSpPr>
          <p:cNvPr id="8" name="TextBox 7">
            <a:extLst>
              <a:ext uri="{FF2B5EF4-FFF2-40B4-BE49-F238E27FC236}">
                <a16:creationId xmlns:a16="http://schemas.microsoft.com/office/drawing/2014/main" id="{904A54F0-ACA8-4519-823C-0E21D7360F83}"/>
              </a:ext>
            </a:extLst>
          </p:cNvPr>
          <p:cNvSpPr txBox="1"/>
          <p:nvPr/>
        </p:nvSpPr>
        <p:spPr>
          <a:xfrm>
            <a:off x="5940152" y="4113135"/>
            <a:ext cx="2669970" cy="1477328"/>
          </a:xfrm>
          <a:prstGeom prst="rect">
            <a:avLst/>
          </a:prstGeom>
          <a:noFill/>
          <a:ln>
            <a:solidFill>
              <a:srgbClr val="00B050"/>
            </a:solidFill>
          </a:ln>
        </p:spPr>
        <p:txBody>
          <a:bodyPr wrap="square" rtlCol="0">
            <a:spAutoFit/>
          </a:bodyPr>
          <a:lstStyle/>
          <a:p>
            <a:r>
              <a:rPr lang="en-US" dirty="0"/>
              <a:t>Which commodities can Thailand</a:t>
            </a:r>
          </a:p>
          <a:p>
            <a:r>
              <a:rPr lang="en-US" dirty="0"/>
              <a:t>export more to the U.S. and China after the trade war?</a:t>
            </a:r>
          </a:p>
        </p:txBody>
      </p:sp>
    </p:spTree>
    <p:extLst>
      <p:ext uri="{BB962C8B-B14F-4D97-AF65-F5344CB8AC3E}">
        <p14:creationId xmlns:p14="http://schemas.microsoft.com/office/powerpoint/2010/main" val="9245324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CC039-83E2-44C6-88BA-D8738C2ECCCD}"/>
              </a:ext>
            </a:extLst>
          </p:cNvPr>
          <p:cNvSpPr>
            <a:spLocks noGrp="1"/>
          </p:cNvSpPr>
          <p:nvPr>
            <p:ph type="title"/>
          </p:nvPr>
        </p:nvSpPr>
        <p:spPr>
          <a:xfrm>
            <a:off x="457200" y="274638"/>
            <a:ext cx="7787208" cy="701005"/>
          </a:xfrm>
          <a:solidFill>
            <a:srgbClr val="FFFF00"/>
          </a:solidFill>
        </p:spPr>
        <p:txBody>
          <a:bodyPr>
            <a:noAutofit/>
          </a:bodyPr>
          <a:lstStyle/>
          <a:p>
            <a:r>
              <a:rPr lang="en-US" sz="3200" dirty="0">
                <a:solidFill>
                  <a:schemeClr val="bg1"/>
                </a:solidFill>
              </a:rPr>
              <a:t>Long-lasting consequences</a:t>
            </a:r>
          </a:p>
        </p:txBody>
      </p:sp>
      <p:sp>
        <p:nvSpPr>
          <p:cNvPr id="3" name="Content Placeholder 2">
            <a:extLst>
              <a:ext uri="{FF2B5EF4-FFF2-40B4-BE49-F238E27FC236}">
                <a16:creationId xmlns:a16="http://schemas.microsoft.com/office/drawing/2014/main" id="{CAB9DB3A-16C9-4161-BF28-64C0404108B7}"/>
              </a:ext>
            </a:extLst>
          </p:cNvPr>
          <p:cNvSpPr>
            <a:spLocks noGrp="1"/>
          </p:cNvSpPr>
          <p:nvPr>
            <p:ph idx="1"/>
          </p:nvPr>
        </p:nvSpPr>
        <p:spPr>
          <a:xfrm>
            <a:off x="539552" y="1340768"/>
            <a:ext cx="7560840" cy="4680520"/>
          </a:xfrm>
        </p:spPr>
        <p:txBody>
          <a:bodyPr>
            <a:normAutofit lnSpcReduction="10000"/>
          </a:bodyPr>
          <a:lstStyle/>
          <a:p>
            <a:r>
              <a:rPr lang="en-US" sz="2800" dirty="0"/>
              <a:t>A full-blown trade war between the U.S. and China would immediately generate a negative impact on Thailand’s output growth. </a:t>
            </a:r>
          </a:p>
          <a:p>
            <a:r>
              <a:rPr lang="en-US" sz="2800" dirty="0"/>
              <a:t>The adverse effect will be long-lasting. The reduction in the U.S. imports from China causes greater output losses for Thailand than when China retaliates the U.S. by imposing import restrictions. </a:t>
            </a:r>
          </a:p>
        </p:txBody>
      </p:sp>
      <p:sp>
        <p:nvSpPr>
          <p:cNvPr id="4" name="Slide Number Placeholder 3">
            <a:extLst>
              <a:ext uri="{FF2B5EF4-FFF2-40B4-BE49-F238E27FC236}">
                <a16:creationId xmlns:a16="http://schemas.microsoft.com/office/drawing/2014/main" id="{B1ED0CB3-4D52-43EA-9D36-272F78A6FCC2}"/>
              </a:ext>
            </a:extLst>
          </p:cNvPr>
          <p:cNvSpPr>
            <a:spLocks noGrp="1"/>
          </p:cNvSpPr>
          <p:nvPr>
            <p:ph type="sldNum" sz="quarter" idx="12"/>
          </p:nvPr>
        </p:nvSpPr>
        <p:spPr/>
        <p:txBody>
          <a:bodyPr/>
          <a:lstStyle/>
          <a:p>
            <a:fld id="{D57F1E4F-1CFF-5643-939E-217C01CDF565}" type="slidenum">
              <a:rPr lang="en-US" smtClean="0"/>
              <a:pPr/>
              <a:t>38</a:t>
            </a:fld>
            <a:endParaRPr lang="en-US" dirty="0"/>
          </a:p>
        </p:txBody>
      </p:sp>
    </p:spTree>
    <p:extLst>
      <p:ext uri="{BB962C8B-B14F-4D97-AF65-F5344CB8AC3E}">
        <p14:creationId xmlns:p14="http://schemas.microsoft.com/office/powerpoint/2010/main" val="37458553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639155A-299D-4194-94F3-6391B82E14EE}"/>
              </a:ext>
            </a:extLst>
          </p:cNvPr>
          <p:cNvSpPr>
            <a:spLocks noGrp="1"/>
          </p:cNvSpPr>
          <p:nvPr>
            <p:ph type="sldNum" sz="quarter" idx="12"/>
          </p:nvPr>
        </p:nvSpPr>
        <p:spPr/>
        <p:txBody>
          <a:bodyPr/>
          <a:lstStyle/>
          <a:p>
            <a:fld id="{D57F1E4F-1CFF-5643-939E-217C01CDF565}" type="slidenum">
              <a:rPr lang="en-US" smtClean="0"/>
              <a:pPr/>
              <a:t>39</a:t>
            </a:fld>
            <a:endParaRPr lang="en-US" dirty="0"/>
          </a:p>
        </p:txBody>
      </p:sp>
      <p:sp>
        <p:nvSpPr>
          <p:cNvPr id="2" name="Title 1">
            <a:extLst>
              <a:ext uri="{FF2B5EF4-FFF2-40B4-BE49-F238E27FC236}">
                <a16:creationId xmlns:a16="http://schemas.microsoft.com/office/drawing/2014/main" id="{05514CED-86AF-40CB-8D27-2A9C10FB7BA2}"/>
              </a:ext>
            </a:extLst>
          </p:cNvPr>
          <p:cNvSpPr>
            <a:spLocks noGrp="1"/>
          </p:cNvSpPr>
          <p:nvPr>
            <p:ph type="title" idx="4294967295"/>
          </p:nvPr>
        </p:nvSpPr>
        <p:spPr>
          <a:xfrm>
            <a:off x="0" y="127000"/>
            <a:ext cx="7859713" cy="868363"/>
          </a:xfrm>
          <a:solidFill>
            <a:srgbClr val="FFFF00"/>
          </a:solidFill>
          <a:ln>
            <a:solidFill>
              <a:srgbClr val="0070C0"/>
            </a:solidFill>
          </a:ln>
        </p:spPr>
        <p:txBody>
          <a:bodyPr>
            <a:noAutofit/>
          </a:bodyPr>
          <a:lstStyle/>
          <a:p>
            <a:r>
              <a:rPr lang="en-US" sz="2000" b="1" dirty="0">
                <a:solidFill>
                  <a:schemeClr val="bg1"/>
                </a:solidFill>
              </a:rPr>
              <a:t>Market exposures to shocks in exports of electrical machinery and equipment (% total exports in each country</a:t>
            </a:r>
            <a:r>
              <a:rPr lang="en-US" sz="1800" dirty="0">
                <a:solidFill>
                  <a:schemeClr val="bg1"/>
                </a:solidFill>
              </a:rPr>
              <a:t>)</a:t>
            </a:r>
          </a:p>
        </p:txBody>
      </p:sp>
      <p:graphicFrame>
        <p:nvGraphicFramePr>
          <p:cNvPr id="4" name="Chart 3">
            <a:extLst>
              <a:ext uri="{FF2B5EF4-FFF2-40B4-BE49-F238E27FC236}">
                <a16:creationId xmlns:a16="http://schemas.microsoft.com/office/drawing/2014/main" id="{13C93F4A-328E-4307-B665-C5C12DC40941}"/>
              </a:ext>
            </a:extLst>
          </p:cNvPr>
          <p:cNvGraphicFramePr>
            <a:graphicFrameLocks/>
          </p:cNvGraphicFramePr>
          <p:nvPr>
            <p:extLst>
              <p:ext uri="{D42A27DB-BD31-4B8C-83A1-F6EECF244321}">
                <p14:modId xmlns:p14="http://schemas.microsoft.com/office/powerpoint/2010/main" val="582763921"/>
              </p:ext>
            </p:extLst>
          </p:nvPr>
        </p:nvGraphicFramePr>
        <p:xfrm>
          <a:off x="2746218" y="4097898"/>
          <a:ext cx="4778109" cy="255063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Chart 4">
            <a:extLst>
              <a:ext uri="{FF2B5EF4-FFF2-40B4-BE49-F238E27FC236}">
                <a16:creationId xmlns:a16="http://schemas.microsoft.com/office/drawing/2014/main" id="{EA501821-1845-40B0-80E8-091BFE14D9E7}"/>
              </a:ext>
            </a:extLst>
          </p:cNvPr>
          <p:cNvGraphicFramePr>
            <a:graphicFrameLocks/>
          </p:cNvGraphicFramePr>
          <p:nvPr>
            <p:extLst>
              <p:ext uri="{D42A27DB-BD31-4B8C-83A1-F6EECF244321}">
                <p14:modId xmlns:p14="http://schemas.microsoft.com/office/powerpoint/2010/main" val="3094753730"/>
              </p:ext>
            </p:extLst>
          </p:nvPr>
        </p:nvGraphicFramePr>
        <p:xfrm>
          <a:off x="312420" y="1484784"/>
          <a:ext cx="3683516" cy="242427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a:extLst>
              <a:ext uri="{FF2B5EF4-FFF2-40B4-BE49-F238E27FC236}">
                <a16:creationId xmlns:a16="http://schemas.microsoft.com/office/drawing/2014/main" id="{24EA876F-C882-4E17-9656-F246A4F8313B}"/>
              </a:ext>
            </a:extLst>
          </p:cNvPr>
          <p:cNvGraphicFramePr>
            <a:graphicFrameLocks/>
          </p:cNvGraphicFramePr>
          <p:nvPr>
            <p:extLst>
              <p:ext uri="{D42A27DB-BD31-4B8C-83A1-F6EECF244321}">
                <p14:modId xmlns:p14="http://schemas.microsoft.com/office/powerpoint/2010/main" val="744694319"/>
              </p:ext>
            </p:extLst>
          </p:nvPr>
        </p:nvGraphicFramePr>
        <p:xfrm>
          <a:off x="4343400" y="1381438"/>
          <a:ext cx="4343400" cy="242427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8213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45FE6129-40F0-4414-8EDA-DFECF7C099D7}"/>
              </a:ext>
            </a:extLst>
          </p:cNvPr>
          <p:cNvGraphicFramePr>
            <a:graphicFrameLocks/>
          </p:cNvGraphicFramePr>
          <p:nvPr>
            <p:extLst>
              <p:ext uri="{D42A27DB-BD31-4B8C-83A1-F6EECF244321}">
                <p14:modId xmlns:p14="http://schemas.microsoft.com/office/powerpoint/2010/main" val="743884721"/>
              </p:ext>
            </p:extLst>
          </p:nvPr>
        </p:nvGraphicFramePr>
        <p:xfrm>
          <a:off x="179512" y="260647"/>
          <a:ext cx="8352928" cy="6460827"/>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a:extLst>
              <a:ext uri="{FF2B5EF4-FFF2-40B4-BE49-F238E27FC236}">
                <a16:creationId xmlns:a16="http://schemas.microsoft.com/office/drawing/2014/main" id="{BA45720F-6BA6-4A06-BB03-D632334A83F8}"/>
              </a:ext>
            </a:extLst>
          </p:cNvPr>
          <p:cNvSpPr>
            <a:spLocks noGrp="1"/>
          </p:cNvSpPr>
          <p:nvPr>
            <p:ph type="sldNum" sz="quarter" idx="12"/>
          </p:nvPr>
        </p:nvSpPr>
        <p:spPr/>
        <p:txBody>
          <a:bodyPr/>
          <a:lstStyle/>
          <a:p>
            <a:fld id="{D57F1E4F-1CFF-5643-939E-217C01CDF565}" type="slidenum">
              <a:rPr lang="en-US" smtClean="0"/>
              <a:pPr/>
              <a:t>40</a:t>
            </a:fld>
            <a:endParaRPr lang="en-US" dirty="0"/>
          </a:p>
        </p:txBody>
      </p:sp>
      <p:sp>
        <p:nvSpPr>
          <p:cNvPr id="4" name="TextBox 3">
            <a:extLst>
              <a:ext uri="{FF2B5EF4-FFF2-40B4-BE49-F238E27FC236}">
                <a16:creationId xmlns:a16="http://schemas.microsoft.com/office/drawing/2014/main" id="{4952DD1C-DDE4-4D94-A544-664B8AB139F4}"/>
              </a:ext>
            </a:extLst>
          </p:cNvPr>
          <p:cNvSpPr txBox="1"/>
          <p:nvPr/>
        </p:nvSpPr>
        <p:spPr>
          <a:xfrm>
            <a:off x="4901527" y="3789040"/>
            <a:ext cx="3741730" cy="646331"/>
          </a:xfrm>
          <a:prstGeom prst="rect">
            <a:avLst/>
          </a:prstGeom>
          <a:noFill/>
          <a:ln>
            <a:solidFill>
              <a:srgbClr val="FF0000"/>
            </a:solidFill>
          </a:ln>
        </p:spPr>
        <p:txBody>
          <a:bodyPr wrap="none" rtlCol="0">
            <a:spAutoFit/>
          </a:bodyPr>
          <a:lstStyle/>
          <a:p>
            <a:r>
              <a:rPr lang="en-US" dirty="0"/>
              <a:t>The fallout from the trade war</a:t>
            </a:r>
          </a:p>
          <a:p>
            <a:r>
              <a:rPr lang="en-US" dirty="0"/>
              <a:t>became apparent in Q3 2019</a:t>
            </a:r>
          </a:p>
        </p:txBody>
      </p:sp>
    </p:spTree>
    <p:extLst>
      <p:ext uri="{BB962C8B-B14F-4D97-AF65-F5344CB8AC3E}">
        <p14:creationId xmlns:p14="http://schemas.microsoft.com/office/powerpoint/2010/main" val="29146627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90FAE08-DB09-4917-8F3B-399D4514CC3A}"/>
              </a:ext>
            </a:extLst>
          </p:cNvPr>
          <p:cNvSpPr>
            <a:spLocks noGrp="1"/>
          </p:cNvSpPr>
          <p:nvPr>
            <p:ph type="title"/>
          </p:nvPr>
        </p:nvSpPr>
        <p:spPr>
          <a:ln>
            <a:solidFill>
              <a:schemeClr val="accent1"/>
            </a:solidFill>
          </a:ln>
        </p:spPr>
        <p:txBody>
          <a:bodyPr/>
          <a:lstStyle/>
          <a:p>
            <a:r>
              <a:rPr lang="en-US" dirty="0"/>
              <a:t>Round 1 : July 6, 2018</a:t>
            </a:r>
          </a:p>
        </p:txBody>
      </p:sp>
      <p:sp>
        <p:nvSpPr>
          <p:cNvPr id="5" name="Content Placeholder 4">
            <a:extLst>
              <a:ext uri="{FF2B5EF4-FFF2-40B4-BE49-F238E27FC236}">
                <a16:creationId xmlns:a16="http://schemas.microsoft.com/office/drawing/2014/main" id="{2B59C489-A100-4138-BCAE-0693A8692BB9}"/>
              </a:ext>
            </a:extLst>
          </p:cNvPr>
          <p:cNvSpPr>
            <a:spLocks noGrp="1"/>
          </p:cNvSpPr>
          <p:nvPr>
            <p:ph idx="1"/>
          </p:nvPr>
        </p:nvSpPr>
        <p:spPr/>
        <p:txBody>
          <a:bodyPr/>
          <a:lstStyle/>
          <a:p>
            <a:r>
              <a:rPr lang="en-US" sz="2800" dirty="0"/>
              <a:t>U.S. imposes 25% tariff on $34 billion in Chinese imports of “industrially significant technology”</a:t>
            </a:r>
          </a:p>
          <a:p>
            <a:r>
              <a:rPr lang="en-US" sz="2800" dirty="0"/>
              <a:t>China imposes 25% tariff on $34 billion of U.S. Imports of </a:t>
            </a:r>
            <a:r>
              <a:rPr lang="en-US" sz="2800" dirty="0">
                <a:solidFill>
                  <a:srgbClr val="FF0000"/>
                </a:solidFill>
              </a:rPr>
              <a:t>agricultural goods, autos and parts</a:t>
            </a:r>
            <a:r>
              <a:rPr lang="en-US" sz="2800" dirty="0"/>
              <a:t>, and aquatic products</a:t>
            </a:r>
          </a:p>
          <a:p>
            <a:endParaRPr lang="en-US" sz="2800" dirty="0"/>
          </a:p>
          <a:p>
            <a:endParaRPr lang="en-US" dirty="0"/>
          </a:p>
        </p:txBody>
      </p:sp>
      <p:sp>
        <p:nvSpPr>
          <p:cNvPr id="2" name="Slide Number Placeholder 1">
            <a:extLst>
              <a:ext uri="{FF2B5EF4-FFF2-40B4-BE49-F238E27FC236}">
                <a16:creationId xmlns:a16="http://schemas.microsoft.com/office/drawing/2014/main" id="{F0D68FF0-94FA-4157-8B7F-9013DAE8DCC9}"/>
              </a:ext>
            </a:extLst>
          </p:cNvPr>
          <p:cNvSpPr>
            <a:spLocks noGrp="1"/>
          </p:cNvSpPr>
          <p:nvPr>
            <p:ph type="sldNum" sz="quarter" idx="12"/>
          </p:nvPr>
        </p:nvSpPr>
        <p:spPr/>
        <p:txBody>
          <a:bodyPr/>
          <a:lstStyle/>
          <a:p>
            <a:pPr>
              <a:defRPr/>
            </a:pPr>
            <a:fld id="{93017788-EA5A-48A6-91B6-BA10FE15D3F6}" type="slidenum">
              <a:rPr lang="en-US" smtClean="0"/>
              <a:pPr>
                <a:defRPr/>
              </a:pPr>
              <a:t>41</a:t>
            </a:fld>
            <a:endParaRPr lang="th-TH"/>
          </a:p>
        </p:txBody>
      </p:sp>
    </p:spTree>
    <p:extLst>
      <p:ext uri="{BB962C8B-B14F-4D97-AF65-F5344CB8AC3E}">
        <p14:creationId xmlns:p14="http://schemas.microsoft.com/office/powerpoint/2010/main" val="24725802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FDDB7-1466-4637-A2F7-AC103B826D19}"/>
              </a:ext>
            </a:extLst>
          </p:cNvPr>
          <p:cNvSpPr>
            <a:spLocks noGrp="1"/>
          </p:cNvSpPr>
          <p:nvPr>
            <p:ph type="title"/>
          </p:nvPr>
        </p:nvSpPr>
        <p:spPr>
          <a:ln>
            <a:solidFill>
              <a:schemeClr val="accent1"/>
            </a:solidFill>
          </a:ln>
        </p:spPr>
        <p:txBody>
          <a:bodyPr/>
          <a:lstStyle/>
          <a:p>
            <a:r>
              <a:rPr lang="en-US" dirty="0"/>
              <a:t>Round 2: August 23,  2018</a:t>
            </a:r>
          </a:p>
        </p:txBody>
      </p:sp>
      <p:sp>
        <p:nvSpPr>
          <p:cNvPr id="3" name="Content Placeholder 2">
            <a:extLst>
              <a:ext uri="{FF2B5EF4-FFF2-40B4-BE49-F238E27FC236}">
                <a16:creationId xmlns:a16="http://schemas.microsoft.com/office/drawing/2014/main" id="{D274175A-6347-49B6-A45C-5B391F7DA0E1}"/>
              </a:ext>
            </a:extLst>
          </p:cNvPr>
          <p:cNvSpPr>
            <a:spLocks noGrp="1"/>
          </p:cNvSpPr>
          <p:nvPr>
            <p:ph idx="1"/>
          </p:nvPr>
        </p:nvSpPr>
        <p:spPr>
          <a:xfrm>
            <a:off x="467544" y="2420888"/>
            <a:ext cx="8211414" cy="3805883"/>
          </a:xfrm>
        </p:spPr>
        <p:txBody>
          <a:bodyPr>
            <a:normAutofit/>
          </a:bodyPr>
          <a:lstStyle/>
          <a:p>
            <a:r>
              <a:rPr lang="en-US" sz="2400" dirty="0"/>
              <a:t>U.S. imposes 25% tariff on $16 billion in Chinese exports benefiting from China’s industrial policies including “Made in China 2025”</a:t>
            </a:r>
          </a:p>
          <a:p>
            <a:r>
              <a:rPr lang="en-US" sz="2400" dirty="0"/>
              <a:t>China imposes 25% tariffs on $16 billion of U.S. Imports of chemical and energy products, medical equipment. </a:t>
            </a:r>
          </a:p>
        </p:txBody>
      </p:sp>
      <p:sp>
        <p:nvSpPr>
          <p:cNvPr id="4" name="Slide Number Placeholder 3">
            <a:extLst>
              <a:ext uri="{FF2B5EF4-FFF2-40B4-BE49-F238E27FC236}">
                <a16:creationId xmlns:a16="http://schemas.microsoft.com/office/drawing/2014/main" id="{1C804916-14A7-4A73-9197-D7CB357E1075}"/>
              </a:ext>
            </a:extLst>
          </p:cNvPr>
          <p:cNvSpPr>
            <a:spLocks noGrp="1"/>
          </p:cNvSpPr>
          <p:nvPr>
            <p:ph type="sldNum" sz="quarter" idx="12"/>
          </p:nvPr>
        </p:nvSpPr>
        <p:spPr/>
        <p:txBody>
          <a:bodyPr/>
          <a:lstStyle/>
          <a:p>
            <a:pPr>
              <a:defRPr/>
            </a:pPr>
            <a:fld id="{1C5CEEB1-4456-43D7-BF5D-6C21F6A9208D}" type="slidenum">
              <a:rPr lang="en-US" smtClean="0"/>
              <a:pPr>
                <a:defRPr/>
              </a:pPr>
              <a:t>42</a:t>
            </a:fld>
            <a:endParaRPr lang="th-TH"/>
          </a:p>
        </p:txBody>
      </p:sp>
    </p:spTree>
    <p:extLst>
      <p:ext uri="{BB962C8B-B14F-4D97-AF65-F5344CB8AC3E}">
        <p14:creationId xmlns:p14="http://schemas.microsoft.com/office/powerpoint/2010/main" val="5792110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63A7F-32A2-4F5C-85AB-08C811E01F8B}"/>
              </a:ext>
            </a:extLst>
          </p:cNvPr>
          <p:cNvSpPr>
            <a:spLocks noGrp="1"/>
          </p:cNvSpPr>
          <p:nvPr>
            <p:ph type="title"/>
          </p:nvPr>
        </p:nvSpPr>
        <p:spPr>
          <a:ln>
            <a:solidFill>
              <a:schemeClr val="accent1"/>
            </a:solidFill>
          </a:ln>
        </p:spPr>
        <p:txBody>
          <a:bodyPr/>
          <a:lstStyle/>
          <a:p>
            <a:r>
              <a:rPr lang="en-US" dirty="0"/>
              <a:t>Round 3: September 24, 2018 </a:t>
            </a:r>
          </a:p>
        </p:txBody>
      </p:sp>
      <p:sp>
        <p:nvSpPr>
          <p:cNvPr id="3" name="Content Placeholder 2">
            <a:extLst>
              <a:ext uri="{FF2B5EF4-FFF2-40B4-BE49-F238E27FC236}">
                <a16:creationId xmlns:a16="http://schemas.microsoft.com/office/drawing/2014/main" id="{28DCA868-E872-4106-A95E-4710A164D409}"/>
              </a:ext>
            </a:extLst>
          </p:cNvPr>
          <p:cNvSpPr>
            <a:spLocks noGrp="1"/>
          </p:cNvSpPr>
          <p:nvPr>
            <p:ph idx="1"/>
          </p:nvPr>
        </p:nvSpPr>
        <p:spPr/>
        <p:txBody>
          <a:bodyPr>
            <a:normAutofit lnSpcReduction="10000"/>
          </a:bodyPr>
          <a:lstStyle/>
          <a:p>
            <a:r>
              <a:rPr lang="en-US" sz="2800" dirty="0"/>
              <a:t>U.S. imposes 10% tariff on $200 billion in various Chinese imports including tobacco, </a:t>
            </a:r>
            <a:r>
              <a:rPr lang="en-US" sz="2800" dirty="0">
                <a:solidFill>
                  <a:srgbClr val="FF0000"/>
                </a:solidFill>
              </a:rPr>
              <a:t>small manufactures</a:t>
            </a:r>
            <a:r>
              <a:rPr lang="en-US" sz="2800" dirty="0"/>
              <a:t>, and chemicals</a:t>
            </a:r>
          </a:p>
          <a:p>
            <a:r>
              <a:rPr lang="en-US" sz="2800" dirty="0"/>
              <a:t>China imposes 5-10% tariff on $60 billion of U.S. Imports of agricultural, food, chemical, textile, metal,  and </a:t>
            </a:r>
            <a:r>
              <a:rPr lang="en-US" sz="2800" i="1" dirty="0">
                <a:solidFill>
                  <a:srgbClr val="FF0000"/>
                </a:solidFill>
              </a:rPr>
              <a:t>electrical equipment products</a:t>
            </a:r>
          </a:p>
        </p:txBody>
      </p:sp>
      <p:sp>
        <p:nvSpPr>
          <p:cNvPr id="4" name="Slide Number Placeholder 3">
            <a:extLst>
              <a:ext uri="{FF2B5EF4-FFF2-40B4-BE49-F238E27FC236}">
                <a16:creationId xmlns:a16="http://schemas.microsoft.com/office/drawing/2014/main" id="{EEE80A18-87E1-45F6-9049-428E9DA2D86F}"/>
              </a:ext>
            </a:extLst>
          </p:cNvPr>
          <p:cNvSpPr>
            <a:spLocks noGrp="1"/>
          </p:cNvSpPr>
          <p:nvPr>
            <p:ph type="sldNum" sz="quarter" idx="12"/>
          </p:nvPr>
        </p:nvSpPr>
        <p:spPr/>
        <p:txBody>
          <a:bodyPr/>
          <a:lstStyle/>
          <a:p>
            <a:pPr>
              <a:defRPr/>
            </a:pPr>
            <a:fld id="{1C5CEEB1-4456-43D7-BF5D-6C21F6A9208D}" type="slidenum">
              <a:rPr lang="en-US" smtClean="0"/>
              <a:pPr>
                <a:defRPr/>
              </a:pPr>
              <a:t>43</a:t>
            </a:fld>
            <a:endParaRPr lang="th-TH"/>
          </a:p>
        </p:txBody>
      </p:sp>
    </p:spTree>
    <p:extLst>
      <p:ext uri="{BB962C8B-B14F-4D97-AF65-F5344CB8AC3E}">
        <p14:creationId xmlns:p14="http://schemas.microsoft.com/office/powerpoint/2010/main" val="42432226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24D3A09-6BE1-42CD-9286-59685F8CC490}"/>
              </a:ext>
            </a:extLst>
          </p:cNvPr>
          <p:cNvSpPr>
            <a:spLocks noGrp="1"/>
          </p:cNvSpPr>
          <p:nvPr>
            <p:ph type="sldNum" sz="quarter" idx="12"/>
          </p:nvPr>
        </p:nvSpPr>
        <p:spPr/>
        <p:txBody>
          <a:bodyPr/>
          <a:lstStyle/>
          <a:p>
            <a:pPr>
              <a:defRPr/>
            </a:pPr>
            <a:fld id="{93017788-EA5A-48A6-91B6-BA10FE15D3F6}" type="slidenum">
              <a:rPr lang="en-US" smtClean="0"/>
              <a:pPr>
                <a:defRPr/>
              </a:pPr>
              <a:t>44</a:t>
            </a:fld>
            <a:endParaRPr lang="th-TH"/>
          </a:p>
        </p:txBody>
      </p:sp>
      <p:sp>
        <p:nvSpPr>
          <p:cNvPr id="4" name="Title 3">
            <a:extLst>
              <a:ext uri="{FF2B5EF4-FFF2-40B4-BE49-F238E27FC236}">
                <a16:creationId xmlns:a16="http://schemas.microsoft.com/office/drawing/2014/main" id="{F691D1BD-4038-4448-93C7-829494E1E30E}"/>
              </a:ext>
            </a:extLst>
          </p:cNvPr>
          <p:cNvSpPr>
            <a:spLocks noGrp="1"/>
          </p:cNvSpPr>
          <p:nvPr>
            <p:ph type="title" idx="4294967295"/>
          </p:nvPr>
        </p:nvSpPr>
        <p:spPr>
          <a:xfrm>
            <a:off x="0" y="274638"/>
            <a:ext cx="9144000" cy="1066800"/>
          </a:xfrm>
        </p:spPr>
        <p:txBody>
          <a:bodyPr>
            <a:noAutofit/>
          </a:bodyPr>
          <a:lstStyle/>
          <a:p>
            <a:r>
              <a:rPr lang="en-US" sz="2400" dirty="0"/>
              <a:t>Replacement effect depends on the substitutability  and competitive advantage of Thailand’s products </a:t>
            </a:r>
            <a:br>
              <a:rPr lang="en-US" sz="2400" dirty="0"/>
            </a:br>
            <a:r>
              <a:rPr lang="en-US" sz="2400" dirty="0"/>
              <a:t>in the American and Chinese markets</a:t>
            </a:r>
          </a:p>
        </p:txBody>
      </p:sp>
      <p:graphicFrame>
        <p:nvGraphicFramePr>
          <p:cNvPr id="3" name="Diagram 2">
            <a:extLst>
              <a:ext uri="{FF2B5EF4-FFF2-40B4-BE49-F238E27FC236}">
                <a16:creationId xmlns:a16="http://schemas.microsoft.com/office/drawing/2014/main" id="{4C4B21A8-F464-4F8D-8A97-F701B56E4928}"/>
              </a:ext>
            </a:extLst>
          </p:cNvPr>
          <p:cNvGraphicFramePr/>
          <p:nvPr>
            <p:extLst>
              <p:ext uri="{D42A27DB-BD31-4B8C-83A1-F6EECF244321}">
                <p14:modId xmlns:p14="http://schemas.microsoft.com/office/powerpoint/2010/main" val="480587056"/>
              </p:ext>
            </p:extLst>
          </p:nvPr>
        </p:nvGraphicFramePr>
        <p:xfrm>
          <a:off x="611560" y="1988840"/>
          <a:ext cx="756084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45709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07E7CCA6-1C4F-4437-88C4-ADDB591B2101}"/>
              </a:ext>
            </a:extLst>
          </p:cNvPr>
          <p:cNvGraphicFramePr>
            <a:graphicFrameLocks/>
          </p:cNvGraphicFramePr>
          <p:nvPr>
            <p:extLst>
              <p:ext uri="{D42A27DB-BD31-4B8C-83A1-F6EECF244321}">
                <p14:modId xmlns:p14="http://schemas.microsoft.com/office/powerpoint/2010/main" val="1553906965"/>
              </p:ext>
            </p:extLst>
          </p:nvPr>
        </p:nvGraphicFramePr>
        <p:xfrm>
          <a:off x="457200" y="136526"/>
          <a:ext cx="8229600" cy="6584950"/>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a:extLst>
              <a:ext uri="{FF2B5EF4-FFF2-40B4-BE49-F238E27FC236}">
                <a16:creationId xmlns:a16="http://schemas.microsoft.com/office/drawing/2014/main" id="{E9112D93-8F8D-4B32-882D-94830FE4567D}"/>
              </a:ext>
            </a:extLst>
          </p:cNvPr>
          <p:cNvSpPr>
            <a:spLocks noGrp="1"/>
          </p:cNvSpPr>
          <p:nvPr>
            <p:ph type="sldNum" sz="quarter" idx="12"/>
          </p:nvPr>
        </p:nvSpPr>
        <p:spPr/>
        <p:txBody>
          <a:bodyPr/>
          <a:lstStyle/>
          <a:p>
            <a:fld id="{D57F1E4F-1CFF-5643-939E-217C01CDF565}" type="slidenum">
              <a:rPr lang="en-US" smtClean="0"/>
              <a:pPr/>
              <a:t>45</a:t>
            </a:fld>
            <a:endParaRPr lang="en-US" dirty="0"/>
          </a:p>
        </p:txBody>
      </p:sp>
      <p:sp>
        <p:nvSpPr>
          <p:cNvPr id="4" name="TextBox 3">
            <a:extLst>
              <a:ext uri="{FF2B5EF4-FFF2-40B4-BE49-F238E27FC236}">
                <a16:creationId xmlns:a16="http://schemas.microsoft.com/office/drawing/2014/main" id="{A9005F73-EFCF-4873-95A0-A632173875D9}"/>
              </a:ext>
            </a:extLst>
          </p:cNvPr>
          <p:cNvSpPr txBox="1"/>
          <p:nvPr/>
        </p:nvSpPr>
        <p:spPr>
          <a:xfrm>
            <a:off x="2483768" y="5157192"/>
            <a:ext cx="4573488" cy="923330"/>
          </a:xfrm>
          <a:prstGeom prst="rect">
            <a:avLst/>
          </a:prstGeom>
          <a:solidFill>
            <a:srgbClr val="DAF5FE"/>
          </a:solidFill>
        </p:spPr>
        <p:txBody>
          <a:bodyPr wrap="square" rtlCol="0">
            <a:spAutoFit/>
          </a:bodyPr>
          <a:lstStyle/>
          <a:p>
            <a:r>
              <a:rPr lang="en-US" dirty="0">
                <a:solidFill>
                  <a:schemeClr val="bg1"/>
                </a:solidFill>
              </a:rPr>
              <a:t>By December 2018, when reality checked  in, export growth engine was completely shut down.</a:t>
            </a:r>
          </a:p>
        </p:txBody>
      </p:sp>
    </p:spTree>
    <p:extLst>
      <p:ext uri="{BB962C8B-B14F-4D97-AF65-F5344CB8AC3E}">
        <p14:creationId xmlns:p14="http://schemas.microsoft.com/office/powerpoint/2010/main" val="88859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CC039-83E2-44C6-88BA-D8738C2ECCCD}"/>
              </a:ext>
            </a:extLst>
          </p:cNvPr>
          <p:cNvSpPr>
            <a:spLocks noGrp="1"/>
          </p:cNvSpPr>
          <p:nvPr>
            <p:ph type="title"/>
          </p:nvPr>
        </p:nvSpPr>
        <p:spPr>
          <a:xfrm>
            <a:off x="457200" y="274638"/>
            <a:ext cx="8229600" cy="777875"/>
          </a:xfrm>
          <a:ln>
            <a:solidFill>
              <a:schemeClr val="accent1"/>
            </a:solidFill>
          </a:ln>
        </p:spPr>
        <p:txBody>
          <a:bodyPr>
            <a:normAutofit fontScale="90000"/>
          </a:bodyPr>
          <a:lstStyle/>
          <a:p>
            <a:r>
              <a:rPr lang="en-US" dirty="0"/>
              <a:t>The Trump tariffs and wider impacts</a:t>
            </a:r>
          </a:p>
        </p:txBody>
      </p:sp>
      <p:sp>
        <p:nvSpPr>
          <p:cNvPr id="3" name="Content Placeholder 2">
            <a:extLst>
              <a:ext uri="{FF2B5EF4-FFF2-40B4-BE49-F238E27FC236}">
                <a16:creationId xmlns:a16="http://schemas.microsoft.com/office/drawing/2014/main" id="{CAB9DB3A-16C9-4161-BF28-64C0404108B7}"/>
              </a:ext>
            </a:extLst>
          </p:cNvPr>
          <p:cNvSpPr>
            <a:spLocks noGrp="1"/>
          </p:cNvSpPr>
          <p:nvPr>
            <p:ph idx="1"/>
          </p:nvPr>
        </p:nvSpPr>
        <p:spPr>
          <a:xfrm>
            <a:off x="683568" y="1417638"/>
            <a:ext cx="7056784" cy="4938712"/>
          </a:xfrm>
        </p:spPr>
        <p:txBody>
          <a:bodyPr>
            <a:normAutofit/>
          </a:bodyPr>
          <a:lstStyle/>
          <a:p>
            <a:r>
              <a:rPr lang="en-US" dirty="0"/>
              <a:t>Some of the Trump tariffs could remain even after the conclusion of the trade deal between the U.S. and China (Ratchet effect)</a:t>
            </a:r>
          </a:p>
          <a:p>
            <a:r>
              <a:rPr lang="en-US" dirty="0">
                <a:solidFill>
                  <a:srgbClr val="FF0000"/>
                </a:solidFill>
              </a:rPr>
              <a:t>The chicken tax of 25%</a:t>
            </a:r>
            <a:r>
              <a:rPr lang="en-US" dirty="0"/>
              <a:t> on light trucks imposed in 1964 still remains until today and it has shielded the U.S. car manufacturers from imports of one-ton pickup trucks from Thailand. </a:t>
            </a:r>
          </a:p>
          <a:p>
            <a:r>
              <a:rPr lang="en-US" dirty="0"/>
              <a:t>The slowdown in the U.S. economy delays the Fed’s interest normalization policy, causing capital inflows and appreciation of the baht and regional currencies </a:t>
            </a:r>
          </a:p>
          <a:p>
            <a:endParaRPr lang="en-US" dirty="0"/>
          </a:p>
        </p:txBody>
      </p:sp>
      <p:sp>
        <p:nvSpPr>
          <p:cNvPr id="4" name="Slide Number Placeholder 3">
            <a:extLst>
              <a:ext uri="{FF2B5EF4-FFF2-40B4-BE49-F238E27FC236}">
                <a16:creationId xmlns:a16="http://schemas.microsoft.com/office/drawing/2014/main" id="{B856AB17-1FD4-4708-8257-AB8AD7F0D344}"/>
              </a:ext>
            </a:extLst>
          </p:cNvPr>
          <p:cNvSpPr>
            <a:spLocks noGrp="1"/>
          </p:cNvSpPr>
          <p:nvPr>
            <p:ph type="sldNum" sz="quarter" idx="12"/>
          </p:nvPr>
        </p:nvSpPr>
        <p:spPr/>
        <p:txBody>
          <a:bodyPr/>
          <a:lstStyle/>
          <a:p>
            <a:fld id="{D57F1E4F-1CFF-5643-939E-217C01CDF565}" type="slidenum">
              <a:rPr lang="en-US" smtClean="0"/>
              <a:pPr/>
              <a:t>46</a:t>
            </a:fld>
            <a:endParaRPr lang="en-US" dirty="0"/>
          </a:p>
        </p:txBody>
      </p:sp>
    </p:spTree>
    <p:extLst>
      <p:ext uri="{BB962C8B-B14F-4D97-AF65-F5344CB8AC3E}">
        <p14:creationId xmlns:p14="http://schemas.microsoft.com/office/powerpoint/2010/main" val="11920366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D1B79-384C-460B-A3BF-DAF441B542DE}"/>
              </a:ext>
            </a:extLst>
          </p:cNvPr>
          <p:cNvSpPr>
            <a:spLocks noGrp="1"/>
          </p:cNvSpPr>
          <p:nvPr>
            <p:ph type="title"/>
          </p:nvPr>
        </p:nvSpPr>
        <p:spPr>
          <a:ln>
            <a:solidFill>
              <a:schemeClr val="accent1"/>
            </a:solidFill>
          </a:ln>
        </p:spPr>
        <p:txBody>
          <a:bodyPr/>
          <a:lstStyle/>
          <a:p>
            <a:r>
              <a:rPr lang="en-US" dirty="0"/>
              <a:t>Indirect impact of the trade war</a:t>
            </a:r>
          </a:p>
        </p:txBody>
      </p:sp>
      <p:sp>
        <p:nvSpPr>
          <p:cNvPr id="3" name="Content Placeholder 2">
            <a:extLst>
              <a:ext uri="{FF2B5EF4-FFF2-40B4-BE49-F238E27FC236}">
                <a16:creationId xmlns:a16="http://schemas.microsoft.com/office/drawing/2014/main" id="{8D33CB8D-152E-4D67-9DB0-C553CF03A6D1}"/>
              </a:ext>
            </a:extLst>
          </p:cNvPr>
          <p:cNvSpPr>
            <a:spLocks noGrp="1"/>
          </p:cNvSpPr>
          <p:nvPr>
            <p:ph idx="1"/>
          </p:nvPr>
        </p:nvSpPr>
        <p:spPr/>
        <p:txBody>
          <a:bodyPr>
            <a:normAutofit/>
          </a:bodyPr>
          <a:lstStyle/>
          <a:p>
            <a:r>
              <a:rPr lang="en-US" dirty="0"/>
              <a:t>The trade war </a:t>
            </a:r>
            <a:r>
              <a:rPr lang="en-US" dirty="0">
                <a:solidFill>
                  <a:srgbClr val="FF0000"/>
                </a:solidFill>
              </a:rPr>
              <a:t>dampens consumer confidence </a:t>
            </a:r>
            <a:r>
              <a:rPr lang="en-US" dirty="0"/>
              <a:t>and depress investor sentiment, exacerbating the slowdown of the global growth.</a:t>
            </a:r>
          </a:p>
          <a:p>
            <a:r>
              <a:rPr lang="en-US" dirty="0"/>
              <a:t>If stock markets falls because of the  bad news from trade disputes, the wealth effect would further reduce private spending.</a:t>
            </a:r>
          </a:p>
          <a:p>
            <a:r>
              <a:rPr lang="en-US" dirty="0"/>
              <a:t>Due to a significant slowdown in China growth,  </a:t>
            </a:r>
            <a:r>
              <a:rPr lang="en-US" i="1" dirty="0">
                <a:solidFill>
                  <a:srgbClr val="FF0000"/>
                </a:solidFill>
              </a:rPr>
              <a:t>commodity prices fall</a:t>
            </a:r>
            <a:r>
              <a:rPr lang="en-US" dirty="0"/>
              <a:t>, decelerates the speed of poverty reduction and complicates income distribution issues. </a:t>
            </a:r>
          </a:p>
        </p:txBody>
      </p:sp>
      <p:sp>
        <p:nvSpPr>
          <p:cNvPr id="4" name="Slide Number Placeholder 3">
            <a:extLst>
              <a:ext uri="{FF2B5EF4-FFF2-40B4-BE49-F238E27FC236}">
                <a16:creationId xmlns:a16="http://schemas.microsoft.com/office/drawing/2014/main" id="{B2CBE940-0DCB-4CAF-A805-17FC461521B3}"/>
              </a:ext>
            </a:extLst>
          </p:cNvPr>
          <p:cNvSpPr>
            <a:spLocks noGrp="1"/>
          </p:cNvSpPr>
          <p:nvPr>
            <p:ph type="sldNum" sz="quarter" idx="12"/>
          </p:nvPr>
        </p:nvSpPr>
        <p:spPr/>
        <p:txBody>
          <a:bodyPr/>
          <a:lstStyle/>
          <a:p>
            <a:fld id="{D57F1E4F-1CFF-5643-939E-217C01CDF565}" type="slidenum">
              <a:rPr lang="en-US" smtClean="0"/>
              <a:pPr/>
              <a:t>47</a:t>
            </a:fld>
            <a:endParaRPr lang="en-US" dirty="0"/>
          </a:p>
        </p:txBody>
      </p:sp>
    </p:spTree>
    <p:extLst>
      <p:ext uri="{BB962C8B-B14F-4D97-AF65-F5344CB8AC3E}">
        <p14:creationId xmlns:p14="http://schemas.microsoft.com/office/powerpoint/2010/main" val="39440107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5E33DA0D-56B7-4F46-A938-79A8FAAE31EC}"/>
              </a:ext>
            </a:extLst>
          </p:cNvPr>
          <p:cNvGraphicFramePr>
            <a:graphicFrameLocks/>
          </p:cNvGraphicFramePr>
          <p:nvPr>
            <p:extLst>
              <p:ext uri="{D42A27DB-BD31-4B8C-83A1-F6EECF244321}">
                <p14:modId xmlns:p14="http://schemas.microsoft.com/office/powerpoint/2010/main" val="760812563"/>
              </p:ext>
            </p:extLst>
          </p:nvPr>
        </p:nvGraphicFramePr>
        <p:xfrm>
          <a:off x="251520" y="136526"/>
          <a:ext cx="8568952" cy="6721474"/>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a:extLst>
              <a:ext uri="{FF2B5EF4-FFF2-40B4-BE49-F238E27FC236}">
                <a16:creationId xmlns:a16="http://schemas.microsoft.com/office/drawing/2014/main" id="{A74A71BB-520B-4BCA-ADFD-7714EA7080C0}"/>
              </a:ext>
            </a:extLst>
          </p:cNvPr>
          <p:cNvSpPr>
            <a:spLocks noGrp="1"/>
          </p:cNvSpPr>
          <p:nvPr>
            <p:ph type="sldNum" sz="quarter" idx="12"/>
          </p:nvPr>
        </p:nvSpPr>
        <p:spPr/>
        <p:txBody>
          <a:bodyPr/>
          <a:lstStyle/>
          <a:p>
            <a:fld id="{D57F1E4F-1CFF-5643-939E-217C01CDF565}" type="slidenum">
              <a:rPr lang="en-US" smtClean="0"/>
              <a:pPr/>
              <a:t>48</a:t>
            </a:fld>
            <a:endParaRPr lang="en-US" dirty="0"/>
          </a:p>
        </p:txBody>
      </p:sp>
      <p:sp>
        <p:nvSpPr>
          <p:cNvPr id="4" name="TextBox 3">
            <a:extLst>
              <a:ext uri="{FF2B5EF4-FFF2-40B4-BE49-F238E27FC236}">
                <a16:creationId xmlns:a16="http://schemas.microsoft.com/office/drawing/2014/main" id="{9E4A91D2-6D99-49A5-A7FA-7CD274A19F60}"/>
              </a:ext>
            </a:extLst>
          </p:cNvPr>
          <p:cNvSpPr txBox="1"/>
          <p:nvPr/>
        </p:nvSpPr>
        <p:spPr>
          <a:xfrm>
            <a:off x="683568" y="6021288"/>
            <a:ext cx="7920880" cy="307777"/>
          </a:xfrm>
          <a:prstGeom prst="rect">
            <a:avLst/>
          </a:prstGeom>
          <a:solidFill>
            <a:schemeClr val="accent5">
              <a:lumMod val="20000"/>
              <a:lumOff val="80000"/>
            </a:schemeClr>
          </a:solidFill>
        </p:spPr>
        <p:txBody>
          <a:bodyPr wrap="square" rtlCol="0">
            <a:spAutoFit/>
          </a:bodyPr>
          <a:lstStyle/>
          <a:p>
            <a:r>
              <a:rPr lang="en-US" sz="1400" dirty="0">
                <a:solidFill>
                  <a:schemeClr val="bg1"/>
                </a:solidFill>
              </a:rPr>
              <a:t>Causal ordering: From China imports to  raw materials, and food prices</a:t>
            </a:r>
          </a:p>
        </p:txBody>
      </p:sp>
    </p:spTree>
    <p:extLst>
      <p:ext uri="{BB962C8B-B14F-4D97-AF65-F5344CB8AC3E}">
        <p14:creationId xmlns:p14="http://schemas.microsoft.com/office/powerpoint/2010/main" val="34465035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8350A6FB-0585-4B25-A863-BA45CDE6411E}"/>
              </a:ext>
            </a:extLst>
          </p:cNvPr>
          <p:cNvGraphicFramePr/>
          <p:nvPr>
            <p:extLst>
              <p:ext uri="{D42A27DB-BD31-4B8C-83A1-F6EECF244321}">
                <p14:modId xmlns:p14="http://schemas.microsoft.com/office/powerpoint/2010/main" val="1155690413"/>
              </p:ext>
            </p:extLst>
          </p:nvPr>
        </p:nvGraphicFramePr>
        <p:xfrm>
          <a:off x="539552" y="332656"/>
          <a:ext cx="8120578" cy="5832648"/>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a:extLst>
              <a:ext uri="{FF2B5EF4-FFF2-40B4-BE49-F238E27FC236}">
                <a16:creationId xmlns:a16="http://schemas.microsoft.com/office/drawing/2014/main" id="{E5EC2DFE-2C6E-4145-9721-A393001BEA00}"/>
              </a:ext>
            </a:extLst>
          </p:cNvPr>
          <p:cNvSpPr>
            <a:spLocks noGrp="1"/>
          </p:cNvSpPr>
          <p:nvPr>
            <p:ph type="sldNum" sz="quarter" idx="12"/>
          </p:nvPr>
        </p:nvSpPr>
        <p:spPr/>
        <p:txBody>
          <a:bodyPr/>
          <a:lstStyle/>
          <a:p>
            <a:fld id="{D57F1E4F-1CFF-5643-939E-217C01CDF565}" type="slidenum">
              <a:rPr lang="en-US" smtClean="0"/>
              <a:pPr/>
              <a:t>49</a:t>
            </a:fld>
            <a:endParaRPr lang="en-US" dirty="0"/>
          </a:p>
        </p:txBody>
      </p:sp>
      <p:sp>
        <p:nvSpPr>
          <p:cNvPr id="4" name="TextBox 3">
            <a:extLst>
              <a:ext uri="{FF2B5EF4-FFF2-40B4-BE49-F238E27FC236}">
                <a16:creationId xmlns:a16="http://schemas.microsoft.com/office/drawing/2014/main" id="{79D35835-6358-4280-83B5-7D2A8B4ACAB6}"/>
              </a:ext>
            </a:extLst>
          </p:cNvPr>
          <p:cNvSpPr txBox="1"/>
          <p:nvPr/>
        </p:nvSpPr>
        <p:spPr>
          <a:xfrm>
            <a:off x="2267744" y="6165304"/>
            <a:ext cx="6446958" cy="461665"/>
          </a:xfrm>
          <a:prstGeom prst="rect">
            <a:avLst/>
          </a:prstGeom>
          <a:solidFill>
            <a:srgbClr val="FFC000"/>
          </a:solidFill>
        </p:spPr>
        <p:txBody>
          <a:bodyPr wrap="none" rtlCol="0">
            <a:spAutoFit/>
          </a:bodyPr>
          <a:lstStyle/>
          <a:p>
            <a:r>
              <a:rPr lang="en-US" sz="2400" dirty="0">
                <a:solidFill>
                  <a:schemeClr val="bg1"/>
                </a:solidFill>
              </a:rPr>
              <a:t>Palm kernel is a close substitute to soybeans</a:t>
            </a:r>
          </a:p>
        </p:txBody>
      </p:sp>
    </p:spTree>
    <p:extLst>
      <p:ext uri="{BB962C8B-B14F-4D97-AF65-F5344CB8AC3E}">
        <p14:creationId xmlns:p14="http://schemas.microsoft.com/office/powerpoint/2010/main" val="22889663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A4F29-F43E-41CC-BB0F-BEE577FDD9B9}"/>
              </a:ext>
            </a:extLst>
          </p:cNvPr>
          <p:cNvSpPr>
            <a:spLocks noGrp="1"/>
          </p:cNvSpPr>
          <p:nvPr>
            <p:ph type="title"/>
          </p:nvPr>
        </p:nvSpPr>
        <p:spPr>
          <a:xfrm>
            <a:off x="457201" y="188641"/>
            <a:ext cx="7993468" cy="1747282"/>
          </a:xfrm>
        </p:spPr>
        <p:txBody>
          <a:bodyPr>
            <a:noAutofit/>
          </a:bodyPr>
          <a:lstStyle/>
          <a:p>
            <a:r>
              <a:rPr lang="en-US" sz="2000" b="0" dirty="0">
                <a:solidFill>
                  <a:srgbClr val="FF0000"/>
                </a:solidFill>
              </a:rPr>
              <a:t>Negative output effect </a:t>
            </a:r>
            <a:r>
              <a:rPr lang="en-US" sz="2000" b="0" dirty="0"/>
              <a:t>is stronger than Thailand’s ability to replace the fallout from American and Chinese exports products</a:t>
            </a:r>
          </a:p>
        </p:txBody>
      </p:sp>
      <p:sp>
        <p:nvSpPr>
          <p:cNvPr id="3" name="Content Placeholder 2">
            <a:extLst>
              <a:ext uri="{FF2B5EF4-FFF2-40B4-BE49-F238E27FC236}">
                <a16:creationId xmlns:a16="http://schemas.microsoft.com/office/drawing/2014/main" id="{BBB1BA37-165E-4AC3-8DA1-72B26C44ED39}"/>
              </a:ext>
            </a:extLst>
          </p:cNvPr>
          <p:cNvSpPr>
            <a:spLocks noGrp="1"/>
          </p:cNvSpPr>
          <p:nvPr>
            <p:ph idx="1"/>
          </p:nvPr>
        </p:nvSpPr>
        <p:spPr>
          <a:xfrm>
            <a:off x="457200" y="1901800"/>
            <a:ext cx="8229600" cy="4637112"/>
          </a:xfrm>
          <a:ln>
            <a:solidFill>
              <a:srgbClr val="0070C0"/>
            </a:solidFill>
          </a:ln>
        </p:spPr>
        <p:txBody>
          <a:bodyPr>
            <a:normAutofit fontScale="92500"/>
          </a:bodyPr>
          <a:lstStyle/>
          <a:p>
            <a:r>
              <a:rPr lang="en-US" sz="2400" dirty="0"/>
              <a:t>According to the estimated income and the real effective exchange rate elasticities, the negative impacts of the trade war on shrinking world trade volume outweigh the positive substitution effects on Thailand’s exports. </a:t>
            </a:r>
          </a:p>
          <a:p>
            <a:r>
              <a:rPr lang="en-US" sz="2400" dirty="0"/>
              <a:t>The latter effect depends on </a:t>
            </a:r>
            <a:r>
              <a:rPr lang="en-US" sz="2400" b="1" i="1" dirty="0"/>
              <a:t>Thailand’s ability </a:t>
            </a:r>
            <a:r>
              <a:rPr lang="en-US" sz="2400" b="1" i="1" dirty="0">
                <a:latin typeface="BookAntiqua"/>
              </a:rPr>
              <a:t>to compete successfully</a:t>
            </a:r>
            <a:r>
              <a:rPr lang="en-US" sz="2400" dirty="0">
                <a:latin typeface="BookAntiqua"/>
              </a:rPr>
              <a:t> in the United States and Chinese markets. </a:t>
            </a:r>
          </a:p>
          <a:p>
            <a:r>
              <a:rPr lang="en-US" sz="2400" dirty="0">
                <a:latin typeface="BookAntiqua"/>
              </a:rPr>
              <a:t>When considering the output and substitution effects among different export markets, the simulation from the trade war hurts countries that raise trade barriers more than hurting their trading partners. </a:t>
            </a:r>
          </a:p>
        </p:txBody>
      </p:sp>
      <p:sp>
        <p:nvSpPr>
          <p:cNvPr id="4" name="Slide Number Placeholder 3">
            <a:extLst>
              <a:ext uri="{FF2B5EF4-FFF2-40B4-BE49-F238E27FC236}">
                <a16:creationId xmlns:a16="http://schemas.microsoft.com/office/drawing/2014/main" id="{86E31D11-4225-48BD-8ABB-9C8D11C4E58B}"/>
              </a:ext>
            </a:extLst>
          </p:cNvPr>
          <p:cNvSpPr>
            <a:spLocks noGrp="1"/>
          </p:cNvSpPr>
          <p:nvPr>
            <p:ph type="sldNum" sz="quarter" idx="12"/>
          </p:nvPr>
        </p:nvSpPr>
        <p:spPr/>
        <p:txBody>
          <a:bodyPr/>
          <a:lstStyle/>
          <a:p>
            <a:pPr>
              <a:defRPr/>
            </a:pPr>
            <a:fld id="{1C5CEEB1-4456-43D7-BF5D-6C21F6A9208D}" type="slidenum">
              <a:rPr lang="en-US" smtClean="0"/>
              <a:pPr>
                <a:defRPr/>
              </a:pPr>
              <a:t>50</a:t>
            </a:fld>
            <a:endParaRPr lang="th-TH"/>
          </a:p>
        </p:txBody>
      </p:sp>
    </p:spTree>
    <p:extLst>
      <p:ext uri="{BB962C8B-B14F-4D97-AF65-F5344CB8AC3E}">
        <p14:creationId xmlns:p14="http://schemas.microsoft.com/office/powerpoint/2010/main" val="92385509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6E31D11-4225-48BD-8ABB-9C8D11C4E58B}"/>
              </a:ext>
            </a:extLst>
          </p:cNvPr>
          <p:cNvSpPr>
            <a:spLocks noGrp="1"/>
          </p:cNvSpPr>
          <p:nvPr>
            <p:ph type="sldNum" sz="quarter" idx="12"/>
          </p:nvPr>
        </p:nvSpPr>
        <p:spPr/>
        <p:txBody>
          <a:bodyPr/>
          <a:lstStyle/>
          <a:p>
            <a:pPr>
              <a:defRPr/>
            </a:pPr>
            <a:fld id="{1C5CEEB1-4456-43D7-BF5D-6C21F6A9208D}" type="slidenum">
              <a:rPr lang="en-US" smtClean="0"/>
              <a:pPr>
                <a:defRPr/>
              </a:pPr>
              <a:t>51</a:t>
            </a:fld>
            <a:endParaRPr lang="th-TH"/>
          </a:p>
        </p:txBody>
      </p:sp>
      <p:sp>
        <p:nvSpPr>
          <p:cNvPr id="3" name="Content Placeholder 2">
            <a:extLst>
              <a:ext uri="{FF2B5EF4-FFF2-40B4-BE49-F238E27FC236}">
                <a16:creationId xmlns:a16="http://schemas.microsoft.com/office/drawing/2014/main" id="{BBB1BA37-165E-4AC3-8DA1-72B26C44ED39}"/>
              </a:ext>
            </a:extLst>
          </p:cNvPr>
          <p:cNvSpPr>
            <a:spLocks noGrp="1"/>
          </p:cNvSpPr>
          <p:nvPr>
            <p:ph idx="4294967295"/>
          </p:nvPr>
        </p:nvSpPr>
        <p:spPr>
          <a:xfrm>
            <a:off x="0" y="404813"/>
            <a:ext cx="8892480" cy="5357812"/>
          </a:xfrm>
          <a:ln>
            <a:solidFill>
              <a:srgbClr val="0070C0"/>
            </a:solidFill>
          </a:ln>
        </p:spPr>
        <p:txBody>
          <a:bodyPr>
            <a:normAutofit lnSpcReduction="10000"/>
          </a:bodyPr>
          <a:lstStyle/>
          <a:p>
            <a:r>
              <a:rPr lang="en-US" sz="2800" dirty="0">
                <a:latin typeface="BookAntiqua"/>
              </a:rPr>
              <a:t>The third parties caught in the middle of the trade war are affected by decelerating global growth and experience an economic downturn.</a:t>
            </a:r>
          </a:p>
          <a:p>
            <a:r>
              <a:rPr lang="en-US" sz="2800" dirty="0">
                <a:latin typeface="BookAntiqua"/>
              </a:rPr>
              <a:t> There is also a negative terms of trade effect on commodity prices, which are influenced by China’s declining demand for commodities. </a:t>
            </a:r>
          </a:p>
          <a:p>
            <a:r>
              <a:rPr lang="en-US" sz="2800" dirty="0">
                <a:latin typeface="BookAntiqua"/>
              </a:rPr>
              <a:t>A full-blown trade war between the United States and China would immediately generate a negative impact on Thailand’s output growth. </a:t>
            </a:r>
          </a:p>
          <a:p>
            <a:r>
              <a:rPr lang="en-US" sz="2800" dirty="0">
                <a:latin typeface="BookAntiqua"/>
              </a:rPr>
              <a:t>The adverse effect will be long-lasting.</a:t>
            </a:r>
            <a:endParaRPr lang="en-US" sz="2800" dirty="0"/>
          </a:p>
        </p:txBody>
      </p:sp>
    </p:spTree>
    <p:extLst>
      <p:ext uri="{BB962C8B-B14F-4D97-AF65-F5344CB8AC3E}">
        <p14:creationId xmlns:p14="http://schemas.microsoft.com/office/powerpoint/2010/main" val="26204312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B832F-285F-4048-9EB5-88F8B298D5A3}"/>
              </a:ext>
            </a:extLst>
          </p:cNvPr>
          <p:cNvSpPr>
            <a:spLocks noGrp="1"/>
          </p:cNvSpPr>
          <p:nvPr>
            <p:ph type="title"/>
          </p:nvPr>
        </p:nvSpPr>
        <p:spPr>
          <a:xfrm>
            <a:off x="642413" y="332656"/>
            <a:ext cx="7765321" cy="1326321"/>
          </a:xfrm>
          <a:solidFill>
            <a:srgbClr val="FFFF00"/>
          </a:solidFill>
        </p:spPr>
        <p:txBody>
          <a:bodyPr>
            <a:normAutofit/>
          </a:bodyPr>
          <a:lstStyle/>
          <a:p>
            <a:r>
              <a:rPr lang="en-US" b="0" dirty="0">
                <a:solidFill>
                  <a:schemeClr val="bg1"/>
                </a:solidFill>
              </a:rPr>
              <a:t>Negative indirect impacts </a:t>
            </a:r>
          </a:p>
        </p:txBody>
      </p:sp>
      <p:sp>
        <p:nvSpPr>
          <p:cNvPr id="3" name="Content Placeholder 2">
            <a:extLst>
              <a:ext uri="{FF2B5EF4-FFF2-40B4-BE49-F238E27FC236}">
                <a16:creationId xmlns:a16="http://schemas.microsoft.com/office/drawing/2014/main" id="{5EC32AD6-D2DA-41D8-946A-F4050FAD30EA}"/>
              </a:ext>
            </a:extLst>
          </p:cNvPr>
          <p:cNvSpPr>
            <a:spLocks noGrp="1"/>
          </p:cNvSpPr>
          <p:nvPr>
            <p:ph idx="1"/>
          </p:nvPr>
        </p:nvSpPr>
        <p:spPr>
          <a:xfrm>
            <a:off x="899592" y="2060848"/>
            <a:ext cx="7508142" cy="4797152"/>
          </a:xfrm>
        </p:spPr>
        <p:txBody>
          <a:bodyPr>
            <a:normAutofit/>
          </a:bodyPr>
          <a:lstStyle/>
          <a:p>
            <a:r>
              <a:rPr lang="en-US" sz="2400" dirty="0"/>
              <a:t>The indirect impact of Trump’s tariffs is on the global slowdown, particularly in Thailand’s major trading partners. </a:t>
            </a:r>
          </a:p>
          <a:p>
            <a:r>
              <a:rPr lang="en-US" sz="2400" dirty="0"/>
              <a:t>The negative effect on output is stronger than the positive diversion effect that might occur from substitution effects. </a:t>
            </a:r>
          </a:p>
          <a:p>
            <a:r>
              <a:rPr lang="en-US" sz="2400" dirty="0"/>
              <a:t>Thailand’s GDP contracts, because of a slowdown in economic activities in the United States, China, and Japan.</a:t>
            </a:r>
          </a:p>
        </p:txBody>
      </p:sp>
      <p:sp>
        <p:nvSpPr>
          <p:cNvPr id="4" name="Slide Number Placeholder 3">
            <a:extLst>
              <a:ext uri="{FF2B5EF4-FFF2-40B4-BE49-F238E27FC236}">
                <a16:creationId xmlns:a16="http://schemas.microsoft.com/office/drawing/2014/main" id="{16B04524-B7E6-45BF-876F-09381F4B2BD4}"/>
              </a:ext>
            </a:extLst>
          </p:cNvPr>
          <p:cNvSpPr>
            <a:spLocks noGrp="1"/>
          </p:cNvSpPr>
          <p:nvPr>
            <p:ph type="sldNum" sz="quarter" idx="12"/>
          </p:nvPr>
        </p:nvSpPr>
        <p:spPr/>
        <p:txBody>
          <a:bodyPr/>
          <a:lstStyle/>
          <a:p>
            <a:pPr>
              <a:defRPr/>
            </a:pPr>
            <a:fld id="{1C5CEEB1-4456-43D7-BF5D-6C21F6A9208D}" type="slidenum">
              <a:rPr lang="en-US" smtClean="0"/>
              <a:pPr>
                <a:defRPr/>
              </a:pPr>
              <a:t>52</a:t>
            </a:fld>
            <a:endParaRPr lang="th-TH"/>
          </a:p>
        </p:txBody>
      </p:sp>
    </p:spTree>
    <p:extLst>
      <p:ext uri="{BB962C8B-B14F-4D97-AF65-F5344CB8AC3E}">
        <p14:creationId xmlns:p14="http://schemas.microsoft.com/office/powerpoint/2010/main" val="30124540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B832F-285F-4048-9EB5-88F8B298D5A3}"/>
              </a:ext>
            </a:extLst>
          </p:cNvPr>
          <p:cNvSpPr>
            <a:spLocks noGrp="1"/>
          </p:cNvSpPr>
          <p:nvPr>
            <p:ph type="title"/>
          </p:nvPr>
        </p:nvSpPr>
        <p:spPr>
          <a:xfrm>
            <a:off x="446314" y="332656"/>
            <a:ext cx="7870102" cy="710952"/>
          </a:xfrm>
          <a:solidFill>
            <a:srgbClr val="FFFF00"/>
          </a:solidFill>
        </p:spPr>
        <p:txBody>
          <a:bodyPr>
            <a:noAutofit/>
          </a:bodyPr>
          <a:lstStyle/>
          <a:p>
            <a:r>
              <a:rPr lang="en-US" sz="2400" dirty="0">
                <a:solidFill>
                  <a:schemeClr val="bg1"/>
                </a:solidFill>
              </a:rPr>
              <a:t>Profound negative indirect impacts </a:t>
            </a:r>
          </a:p>
        </p:txBody>
      </p:sp>
      <p:sp>
        <p:nvSpPr>
          <p:cNvPr id="3" name="Content Placeholder 2">
            <a:extLst>
              <a:ext uri="{FF2B5EF4-FFF2-40B4-BE49-F238E27FC236}">
                <a16:creationId xmlns:a16="http://schemas.microsoft.com/office/drawing/2014/main" id="{5EC32AD6-D2DA-41D8-946A-F4050FAD30EA}"/>
              </a:ext>
            </a:extLst>
          </p:cNvPr>
          <p:cNvSpPr>
            <a:spLocks noGrp="1"/>
          </p:cNvSpPr>
          <p:nvPr>
            <p:ph idx="1"/>
          </p:nvPr>
        </p:nvSpPr>
        <p:spPr>
          <a:xfrm>
            <a:off x="446313" y="1556792"/>
            <a:ext cx="8158135" cy="5395738"/>
          </a:xfrm>
        </p:spPr>
        <p:txBody>
          <a:bodyPr>
            <a:normAutofit/>
          </a:bodyPr>
          <a:lstStyle/>
          <a:p>
            <a:r>
              <a:rPr lang="en-US" sz="2400" dirty="0"/>
              <a:t>The negative impact on Thailand’s GDP will be even higher if we incorporate the negative effect of </a:t>
            </a:r>
            <a:r>
              <a:rPr lang="en-US" sz="2400" dirty="0">
                <a:solidFill>
                  <a:srgbClr val="FF0000"/>
                </a:solidFill>
              </a:rPr>
              <a:t>slackening global demand, which crimps on consumer and investor confidence</a:t>
            </a:r>
            <a:r>
              <a:rPr lang="en-US" sz="2400" dirty="0"/>
              <a:t>. </a:t>
            </a:r>
          </a:p>
          <a:p>
            <a:r>
              <a:rPr lang="en-US" sz="2400" dirty="0"/>
              <a:t>China’s economic slowdown translates into lower demand for commodities. </a:t>
            </a:r>
          </a:p>
          <a:p>
            <a:r>
              <a:rPr lang="en-US" sz="2400" dirty="0"/>
              <a:t>The result in declining commodity prices further complicates </a:t>
            </a:r>
            <a:r>
              <a:rPr lang="en-US" sz="2400" dirty="0">
                <a:solidFill>
                  <a:srgbClr val="FF0000"/>
                </a:solidFill>
              </a:rPr>
              <a:t>poverty eradication </a:t>
            </a:r>
            <a:r>
              <a:rPr lang="en-US" sz="2400" dirty="0"/>
              <a:t>and might retard long-term growth of the economy because capital spending is curtailed for the sake of agricultural subsidies.</a:t>
            </a:r>
          </a:p>
        </p:txBody>
      </p:sp>
      <p:sp>
        <p:nvSpPr>
          <p:cNvPr id="4" name="Slide Number Placeholder 3">
            <a:extLst>
              <a:ext uri="{FF2B5EF4-FFF2-40B4-BE49-F238E27FC236}">
                <a16:creationId xmlns:a16="http://schemas.microsoft.com/office/drawing/2014/main" id="{16B04524-B7E6-45BF-876F-09381F4B2BD4}"/>
              </a:ext>
            </a:extLst>
          </p:cNvPr>
          <p:cNvSpPr>
            <a:spLocks noGrp="1"/>
          </p:cNvSpPr>
          <p:nvPr>
            <p:ph type="sldNum" sz="quarter" idx="12"/>
          </p:nvPr>
        </p:nvSpPr>
        <p:spPr/>
        <p:txBody>
          <a:bodyPr/>
          <a:lstStyle/>
          <a:p>
            <a:pPr>
              <a:defRPr/>
            </a:pPr>
            <a:fld id="{1C5CEEB1-4456-43D7-BF5D-6C21F6A9208D}" type="slidenum">
              <a:rPr lang="en-US" smtClean="0"/>
              <a:pPr>
                <a:defRPr/>
              </a:pPr>
              <a:t>53</a:t>
            </a:fld>
            <a:endParaRPr lang="th-TH"/>
          </a:p>
        </p:txBody>
      </p:sp>
    </p:spTree>
    <p:extLst>
      <p:ext uri="{BB962C8B-B14F-4D97-AF65-F5344CB8AC3E}">
        <p14:creationId xmlns:p14="http://schemas.microsoft.com/office/powerpoint/2010/main" val="29077257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1A7A0-147D-4546-8F56-54FDBA9AA373}"/>
              </a:ext>
            </a:extLst>
          </p:cNvPr>
          <p:cNvSpPr>
            <a:spLocks noGrp="1"/>
          </p:cNvSpPr>
          <p:nvPr>
            <p:ph type="title"/>
          </p:nvPr>
        </p:nvSpPr>
        <p:spPr>
          <a:xfrm>
            <a:off x="689339" y="332656"/>
            <a:ext cx="7765321" cy="1326321"/>
          </a:xfrm>
          <a:ln>
            <a:solidFill>
              <a:srgbClr val="0070C0"/>
            </a:solidFill>
          </a:ln>
        </p:spPr>
        <p:txBody>
          <a:bodyPr>
            <a:noAutofit/>
          </a:bodyPr>
          <a:lstStyle/>
          <a:p>
            <a:r>
              <a:rPr lang="en-US" sz="3600" dirty="0"/>
              <a:t>Potential benefits from relocation of FDI</a:t>
            </a:r>
          </a:p>
        </p:txBody>
      </p:sp>
      <p:sp>
        <p:nvSpPr>
          <p:cNvPr id="3" name="Content Placeholder 2">
            <a:extLst>
              <a:ext uri="{FF2B5EF4-FFF2-40B4-BE49-F238E27FC236}">
                <a16:creationId xmlns:a16="http://schemas.microsoft.com/office/drawing/2014/main" id="{DDF14B42-776C-49A8-AC65-29C5F13FC2D0}"/>
              </a:ext>
            </a:extLst>
          </p:cNvPr>
          <p:cNvSpPr>
            <a:spLocks noGrp="1"/>
          </p:cNvSpPr>
          <p:nvPr>
            <p:ph idx="1"/>
          </p:nvPr>
        </p:nvSpPr>
        <p:spPr>
          <a:xfrm>
            <a:off x="755576" y="1844825"/>
            <a:ext cx="7361906" cy="4511526"/>
          </a:xfrm>
        </p:spPr>
        <p:txBody>
          <a:bodyPr>
            <a:normAutofit fontScale="85000" lnSpcReduction="10000"/>
          </a:bodyPr>
          <a:lstStyle/>
          <a:p>
            <a:r>
              <a:rPr lang="en-US" sz="2400" dirty="0"/>
              <a:t>There is also a long-term impact on output and exports in Southeast Asian emerging economies that </a:t>
            </a:r>
            <a:r>
              <a:rPr lang="en-US" sz="2400" dirty="0">
                <a:solidFill>
                  <a:srgbClr val="FF0000"/>
                </a:solidFill>
              </a:rPr>
              <a:t>might benefit from the relocation of production networks from China by the United States and Chinese companies. </a:t>
            </a:r>
          </a:p>
          <a:p>
            <a:r>
              <a:rPr lang="en-US" sz="2400" dirty="0"/>
              <a:t>The effect will be permanent as it will change the structure of value chains of manufacturing productions.</a:t>
            </a:r>
          </a:p>
          <a:p>
            <a:r>
              <a:rPr lang="en-US" sz="2400" dirty="0"/>
              <a:t>Because ASEAN economies have a different degree of vulnerability to trade shocks, the relative recessionary  impact of the trade war would hinge on the individual country’s international trade exposure as well as domestic policy responses. </a:t>
            </a:r>
          </a:p>
          <a:p>
            <a:endParaRPr lang="en-US" dirty="0"/>
          </a:p>
        </p:txBody>
      </p:sp>
      <p:sp>
        <p:nvSpPr>
          <p:cNvPr id="4" name="Slide Number Placeholder 3">
            <a:extLst>
              <a:ext uri="{FF2B5EF4-FFF2-40B4-BE49-F238E27FC236}">
                <a16:creationId xmlns:a16="http://schemas.microsoft.com/office/drawing/2014/main" id="{3017A29F-39C5-4907-BA8A-3828A4AA2CD8}"/>
              </a:ext>
            </a:extLst>
          </p:cNvPr>
          <p:cNvSpPr>
            <a:spLocks noGrp="1"/>
          </p:cNvSpPr>
          <p:nvPr>
            <p:ph type="sldNum" sz="quarter" idx="12"/>
          </p:nvPr>
        </p:nvSpPr>
        <p:spPr/>
        <p:txBody>
          <a:bodyPr/>
          <a:lstStyle/>
          <a:p>
            <a:pPr>
              <a:defRPr/>
            </a:pPr>
            <a:fld id="{1C5CEEB1-4456-43D7-BF5D-6C21F6A9208D}" type="slidenum">
              <a:rPr lang="en-US" smtClean="0"/>
              <a:pPr>
                <a:defRPr/>
              </a:pPr>
              <a:t>54</a:t>
            </a:fld>
            <a:endParaRPr lang="th-TH"/>
          </a:p>
        </p:txBody>
      </p:sp>
    </p:spTree>
    <p:extLst>
      <p:ext uri="{BB962C8B-B14F-4D97-AF65-F5344CB8AC3E}">
        <p14:creationId xmlns:p14="http://schemas.microsoft.com/office/powerpoint/2010/main" val="15061887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1A7A0-147D-4546-8F56-54FDBA9AA373}"/>
              </a:ext>
            </a:extLst>
          </p:cNvPr>
          <p:cNvSpPr>
            <a:spLocks noGrp="1"/>
          </p:cNvSpPr>
          <p:nvPr>
            <p:ph type="title"/>
          </p:nvPr>
        </p:nvSpPr>
        <p:spPr>
          <a:xfrm>
            <a:off x="827584" y="260648"/>
            <a:ext cx="7765321" cy="1326321"/>
          </a:xfrm>
          <a:ln>
            <a:solidFill>
              <a:srgbClr val="0070C0"/>
            </a:solidFill>
          </a:ln>
        </p:spPr>
        <p:txBody>
          <a:bodyPr>
            <a:normAutofit/>
          </a:bodyPr>
          <a:lstStyle/>
          <a:p>
            <a:r>
              <a:rPr lang="en-US" sz="4000" b="1" dirty="0"/>
              <a:t>1. Concluding remarks </a:t>
            </a:r>
          </a:p>
        </p:txBody>
      </p:sp>
      <p:sp>
        <p:nvSpPr>
          <p:cNvPr id="3" name="Content Placeholder 2">
            <a:extLst>
              <a:ext uri="{FF2B5EF4-FFF2-40B4-BE49-F238E27FC236}">
                <a16:creationId xmlns:a16="http://schemas.microsoft.com/office/drawing/2014/main" id="{DDF14B42-776C-49A8-AC65-29C5F13FC2D0}"/>
              </a:ext>
            </a:extLst>
          </p:cNvPr>
          <p:cNvSpPr>
            <a:spLocks noGrp="1"/>
          </p:cNvSpPr>
          <p:nvPr>
            <p:ph idx="1"/>
          </p:nvPr>
        </p:nvSpPr>
        <p:spPr>
          <a:xfrm>
            <a:off x="755576" y="1690689"/>
            <a:ext cx="8064896" cy="4698319"/>
          </a:xfrm>
        </p:spPr>
        <p:txBody>
          <a:bodyPr>
            <a:normAutofit lnSpcReduction="10000"/>
          </a:bodyPr>
          <a:lstStyle/>
          <a:p>
            <a:r>
              <a:rPr lang="en-US" sz="2400" dirty="0"/>
              <a:t>The baht real effective exchange rate moves in line with the renminbi and other ASEAN real effective exchange rates. </a:t>
            </a:r>
          </a:p>
          <a:p>
            <a:r>
              <a:rPr lang="en-US" sz="2400" dirty="0"/>
              <a:t>The policy implication is that </a:t>
            </a:r>
            <a:r>
              <a:rPr lang="en-US" sz="2400" dirty="0">
                <a:solidFill>
                  <a:srgbClr val="FF0000"/>
                </a:solidFill>
              </a:rPr>
              <a:t>stimulus policy packages </a:t>
            </a:r>
            <a:r>
              <a:rPr lang="en-US" sz="2400" dirty="0"/>
              <a:t>of China can ameliorate the contractionary effect of the trade war. </a:t>
            </a:r>
          </a:p>
          <a:p>
            <a:r>
              <a:rPr lang="en-US" sz="2400" dirty="0"/>
              <a:t>The People’s Bank of China and the U.S. Federal Reserve have already considered implementing monetary policy stimulus. China’s fiscal policy has become more expansionary in 2019. </a:t>
            </a:r>
          </a:p>
          <a:p>
            <a:endParaRPr lang="en-US" sz="2400" dirty="0"/>
          </a:p>
        </p:txBody>
      </p:sp>
      <p:sp>
        <p:nvSpPr>
          <p:cNvPr id="4" name="Slide Number Placeholder 3">
            <a:extLst>
              <a:ext uri="{FF2B5EF4-FFF2-40B4-BE49-F238E27FC236}">
                <a16:creationId xmlns:a16="http://schemas.microsoft.com/office/drawing/2014/main" id="{3017A29F-39C5-4907-BA8A-3828A4AA2CD8}"/>
              </a:ext>
            </a:extLst>
          </p:cNvPr>
          <p:cNvSpPr>
            <a:spLocks noGrp="1"/>
          </p:cNvSpPr>
          <p:nvPr>
            <p:ph type="sldNum" sz="quarter" idx="12"/>
          </p:nvPr>
        </p:nvSpPr>
        <p:spPr/>
        <p:txBody>
          <a:bodyPr/>
          <a:lstStyle/>
          <a:p>
            <a:pPr>
              <a:defRPr/>
            </a:pPr>
            <a:fld id="{1C5CEEB1-4456-43D7-BF5D-6C21F6A9208D}" type="slidenum">
              <a:rPr lang="en-US" smtClean="0"/>
              <a:pPr>
                <a:defRPr/>
              </a:pPr>
              <a:t>55</a:t>
            </a:fld>
            <a:endParaRPr lang="th-TH"/>
          </a:p>
        </p:txBody>
      </p:sp>
    </p:spTree>
    <p:extLst>
      <p:ext uri="{BB962C8B-B14F-4D97-AF65-F5344CB8AC3E}">
        <p14:creationId xmlns:p14="http://schemas.microsoft.com/office/powerpoint/2010/main" val="409219718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1A7A0-147D-4546-8F56-54FDBA9AA373}"/>
              </a:ext>
            </a:extLst>
          </p:cNvPr>
          <p:cNvSpPr>
            <a:spLocks noGrp="1"/>
          </p:cNvSpPr>
          <p:nvPr>
            <p:ph type="title"/>
          </p:nvPr>
        </p:nvSpPr>
        <p:spPr>
          <a:xfrm>
            <a:off x="827584" y="260648"/>
            <a:ext cx="7765321" cy="1326321"/>
          </a:xfrm>
          <a:ln>
            <a:solidFill>
              <a:srgbClr val="0070C0"/>
            </a:solidFill>
          </a:ln>
        </p:spPr>
        <p:txBody>
          <a:bodyPr>
            <a:normAutofit/>
          </a:bodyPr>
          <a:lstStyle/>
          <a:p>
            <a:r>
              <a:rPr lang="en-US" sz="4000" b="1" dirty="0"/>
              <a:t>2. Concluding remarks</a:t>
            </a:r>
          </a:p>
        </p:txBody>
      </p:sp>
      <p:sp>
        <p:nvSpPr>
          <p:cNvPr id="3" name="Content Placeholder 2">
            <a:extLst>
              <a:ext uri="{FF2B5EF4-FFF2-40B4-BE49-F238E27FC236}">
                <a16:creationId xmlns:a16="http://schemas.microsoft.com/office/drawing/2014/main" id="{DDF14B42-776C-49A8-AC65-29C5F13FC2D0}"/>
              </a:ext>
            </a:extLst>
          </p:cNvPr>
          <p:cNvSpPr>
            <a:spLocks noGrp="1"/>
          </p:cNvSpPr>
          <p:nvPr>
            <p:ph idx="1"/>
          </p:nvPr>
        </p:nvSpPr>
        <p:spPr>
          <a:xfrm>
            <a:off x="755576" y="1690689"/>
            <a:ext cx="6995120" cy="4698319"/>
          </a:xfrm>
        </p:spPr>
        <p:txBody>
          <a:bodyPr>
            <a:normAutofit/>
          </a:bodyPr>
          <a:lstStyle/>
          <a:p>
            <a:r>
              <a:rPr lang="en-US" sz="2400" dirty="0"/>
              <a:t>Unless China maintains high growth and currency appreciation, the U.S.–China trade disputes will remain for many years to come.</a:t>
            </a:r>
          </a:p>
          <a:p>
            <a:r>
              <a:rPr lang="en-US" sz="2400" dirty="0"/>
              <a:t>The indirect impact of the Trump tariffs is on the global slowdown, particularly in Thailand’s major trading partners. </a:t>
            </a:r>
          </a:p>
          <a:p>
            <a:r>
              <a:rPr lang="en-US" sz="2400" dirty="0"/>
              <a:t>The negative effect on output is stronger than the diversion effect that might occur from substitution and diversion effects.  </a:t>
            </a:r>
          </a:p>
          <a:p>
            <a:endParaRPr lang="en-US" sz="2400" dirty="0"/>
          </a:p>
          <a:p>
            <a:endParaRPr lang="en-US" sz="2400" dirty="0"/>
          </a:p>
        </p:txBody>
      </p:sp>
      <p:sp>
        <p:nvSpPr>
          <p:cNvPr id="4" name="Slide Number Placeholder 3">
            <a:extLst>
              <a:ext uri="{FF2B5EF4-FFF2-40B4-BE49-F238E27FC236}">
                <a16:creationId xmlns:a16="http://schemas.microsoft.com/office/drawing/2014/main" id="{3017A29F-39C5-4907-BA8A-3828A4AA2CD8}"/>
              </a:ext>
            </a:extLst>
          </p:cNvPr>
          <p:cNvSpPr>
            <a:spLocks noGrp="1"/>
          </p:cNvSpPr>
          <p:nvPr>
            <p:ph type="sldNum" sz="quarter" idx="12"/>
          </p:nvPr>
        </p:nvSpPr>
        <p:spPr/>
        <p:txBody>
          <a:bodyPr/>
          <a:lstStyle/>
          <a:p>
            <a:pPr>
              <a:defRPr/>
            </a:pPr>
            <a:fld id="{1C5CEEB1-4456-43D7-BF5D-6C21F6A9208D}" type="slidenum">
              <a:rPr lang="en-US" smtClean="0"/>
              <a:pPr>
                <a:defRPr/>
              </a:pPr>
              <a:t>56</a:t>
            </a:fld>
            <a:endParaRPr lang="th-TH"/>
          </a:p>
        </p:txBody>
      </p:sp>
    </p:spTree>
    <p:extLst>
      <p:ext uri="{BB962C8B-B14F-4D97-AF65-F5344CB8AC3E}">
        <p14:creationId xmlns:p14="http://schemas.microsoft.com/office/powerpoint/2010/main" val="135820125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8DAB7-44FB-438A-8E43-FC5E87217AD8}"/>
              </a:ext>
            </a:extLst>
          </p:cNvPr>
          <p:cNvSpPr>
            <a:spLocks noGrp="1"/>
          </p:cNvSpPr>
          <p:nvPr>
            <p:ph type="title"/>
          </p:nvPr>
        </p:nvSpPr>
        <p:spPr>
          <a:xfrm>
            <a:off x="457200" y="274638"/>
            <a:ext cx="8147248" cy="803075"/>
          </a:xfrm>
          <a:ln>
            <a:solidFill>
              <a:schemeClr val="accent1"/>
            </a:solidFill>
          </a:ln>
        </p:spPr>
        <p:txBody>
          <a:bodyPr>
            <a:normAutofit/>
          </a:bodyPr>
          <a:lstStyle/>
          <a:p>
            <a:r>
              <a:rPr lang="en-US" sz="4000" b="1" dirty="0"/>
              <a:t>3. Concluding </a:t>
            </a:r>
            <a:r>
              <a:rPr lang="en-US" sz="4000" dirty="0"/>
              <a:t>remarks</a:t>
            </a:r>
            <a:endParaRPr lang="en-US" sz="4000" b="1" dirty="0"/>
          </a:p>
        </p:txBody>
      </p:sp>
      <p:sp>
        <p:nvSpPr>
          <p:cNvPr id="3" name="Content Placeholder 2">
            <a:extLst>
              <a:ext uri="{FF2B5EF4-FFF2-40B4-BE49-F238E27FC236}">
                <a16:creationId xmlns:a16="http://schemas.microsoft.com/office/drawing/2014/main" id="{613EFCDC-70EB-4C9D-A994-3AC86094B256}"/>
              </a:ext>
            </a:extLst>
          </p:cNvPr>
          <p:cNvSpPr>
            <a:spLocks noGrp="1"/>
          </p:cNvSpPr>
          <p:nvPr>
            <p:ph idx="1"/>
          </p:nvPr>
        </p:nvSpPr>
        <p:spPr>
          <a:xfrm>
            <a:off x="628650" y="1268760"/>
            <a:ext cx="8147248" cy="5472608"/>
          </a:xfrm>
        </p:spPr>
        <p:txBody>
          <a:bodyPr>
            <a:normAutofit fontScale="85000" lnSpcReduction="10000"/>
          </a:bodyPr>
          <a:lstStyle/>
          <a:p>
            <a:r>
              <a:rPr lang="en-US" sz="3200" dirty="0"/>
              <a:t>Thailand’s GDP responds positively to output expansion in the US, China, and Japan. </a:t>
            </a:r>
          </a:p>
          <a:p>
            <a:r>
              <a:rPr lang="en-US" sz="3200" dirty="0"/>
              <a:t>The negative impact on GDP will be higher if we incorporate the negative impact of global growth deceleration on consumer confidence and investor sentiment on aggregate spending.  </a:t>
            </a:r>
          </a:p>
          <a:p>
            <a:r>
              <a:rPr lang="en-US" sz="3200" dirty="0"/>
              <a:t>The policy implication is that stimulus policy packages of these large economies can ameliorate the contractionary effect of the trade war. </a:t>
            </a:r>
          </a:p>
          <a:p>
            <a:endParaRPr lang="en-US" sz="3200" dirty="0"/>
          </a:p>
          <a:p>
            <a:endParaRPr lang="en-US" dirty="0"/>
          </a:p>
        </p:txBody>
      </p:sp>
      <p:sp>
        <p:nvSpPr>
          <p:cNvPr id="4" name="Slide Number Placeholder 3">
            <a:extLst>
              <a:ext uri="{FF2B5EF4-FFF2-40B4-BE49-F238E27FC236}">
                <a16:creationId xmlns:a16="http://schemas.microsoft.com/office/drawing/2014/main" id="{307C60CB-40FA-4FC0-B83F-504A35AFC307}"/>
              </a:ext>
            </a:extLst>
          </p:cNvPr>
          <p:cNvSpPr>
            <a:spLocks noGrp="1"/>
          </p:cNvSpPr>
          <p:nvPr>
            <p:ph type="sldNum" sz="quarter" idx="12"/>
          </p:nvPr>
        </p:nvSpPr>
        <p:spPr/>
        <p:txBody>
          <a:bodyPr/>
          <a:lstStyle/>
          <a:p>
            <a:fld id="{D57F1E4F-1CFF-5643-939E-217C01CDF565}" type="slidenum">
              <a:rPr lang="en-US" smtClean="0"/>
              <a:pPr/>
              <a:t>57</a:t>
            </a:fld>
            <a:endParaRPr lang="en-US" dirty="0"/>
          </a:p>
        </p:txBody>
      </p:sp>
    </p:spTree>
    <p:extLst>
      <p:ext uri="{BB962C8B-B14F-4D97-AF65-F5344CB8AC3E}">
        <p14:creationId xmlns:p14="http://schemas.microsoft.com/office/powerpoint/2010/main" val="71480782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FA30C-FD61-4712-95E2-B898CF03099F}"/>
              </a:ext>
            </a:extLst>
          </p:cNvPr>
          <p:cNvSpPr>
            <a:spLocks noGrp="1"/>
          </p:cNvSpPr>
          <p:nvPr>
            <p:ph type="title"/>
          </p:nvPr>
        </p:nvSpPr>
        <p:spPr>
          <a:xfrm>
            <a:off x="-19744" y="61324"/>
            <a:ext cx="9165704" cy="626389"/>
          </a:xfrm>
          <a:solidFill>
            <a:srgbClr val="FFFF00"/>
          </a:solidFill>
        </p:spPr>
        <p:txBody>
          <a:bodyPr>
            <a:normAutofit/>
          </a:bodyPr>
          <a:lstStyle/>
          <a:p>
            <a:r>
              <a:rPr lang="en-US" sz="3600" b="1" dirty="0">
                <a:solidFill>
                  <a:schemeClr val="bg1"/>
                </a:solidFill>
              </a:rPr>
              <a:t>4. Concluding remarks</a:t>
            </a:r>
          </a:p>
        </p:txBody>
      </p:sp>
      <p:sp>
        <p:nvSpPr>
          <p:cNvPr id="3" name="Content Placeholder 2">
            <a:extLst>
              <a:ext uri="{FF2B5EF4-FFF2-40B4-BE49-F238E27FC236}">
                <a16:creationId xmlns:a16="http://schemas.microsoft.com/office/drawing/2014/main" id="{7FC34E0A-9B07-43D4-8E89-4210B4ECC4C6}"/>
              </a:ext>
            </a:extLst>
          </p:cNvPr>
          <p:cNvSpPr>
            <a:spLocks noGrp="1"/>
          </p:cNvSpPr>
          <p:nvPr>
            <p:ph idx="1"/>
          </p:nvPr>
        </p:nvSpPr>
        <p:spPr>
          <a:xfrm>
            <a:off x="431540" y="895252"/>
            <a:ext cx="8280920" cy="5170586"/>
          </a:xfrm>
        </p:spPr>
        <p:txBody>
          <a:bodyPr>
            <a:normAutofit lnSpcReduction="10000"/>
          </a:bodyPr>
          <a:lstStyle/>
          <a:p>
            <a:r>
              <a:rPr lang="en-US" sz="3200" dirty="0"/>
              <a:t>Unless these economies sustain high growth, other countries in the region will also experience growth slowdown. </a:t>
            </a:r>
          </a:p>
          <a:p>
            <a:r>
              <a:rPr lang="en-US" sz="3200" dirty="0"/>
              <a:t>Since ASEAN economies have a different degree of vulnerability to trade shocks, the relative contractional impact of the trade war would hinge on the individual country’s international trade exposure as well as domestic policy responses. </a:t>
            </a:r>
          </a:p>
          <a:p>
            <a:endParaRPr lang="en-US" dirty="0"/>
          </a:p>
        </p:txBody>
      </p:sp>
      <p:sp>
        <p:nvSpPr>
          <p:cNvPr id="4" name="Slide Number Placeholder 3">
            <a:extLst>
              <a:ext uri="{FF2B5EF4-FFF2-40B4-BE49-F238E27FC236}">
                <a16:creationId xmlns:a16="http://schemas.microsoft.com/office/drawing/2014/main" id="{FD44E854-33C7-47DD-B81C-1225B7A25A8C}"/>
              </a:ext>
            </a:extLst>
          </p:cNvPr>
          <p:cNvSpPr>
            <a:spLocks noGrp="1"/>
          </p:cNvSpPr>
          <p:nvPr>
            <p:ph type="sldNum" sz="quarter" idx="12"/>
          </p:nvPr>
        </p:nvSpPr>
        <p:spPr/>
        <p:txBody>
          <a:bodyPr/>
          <a:lstStyle/>
          <a:p>
            <a:fld id="{D57F1E4F-1CFF-5643-939E-217C01CDF565}" type="slidenum">
              <a:rPr lang="en-US" smtClean="0"/>
              <a:pPr/>
              <a:t>58</a:t>
            </a:fld>
            <a:endParaRPr lang="en-US" dirty="0"/>
          </a:p>
        </p:txBody>
      </p:sp>
    </p:spTree>
    <p:extLst>
      <p:ext uri="{BB962C8B-B14F-4D97-AF65-F5344CB8AC3E}">
        <p14:creationId xmlns:p14="http://schemas.microsoft.com/office/powerpoint/2010/main" val="270604703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30C7A-0435-4E3D-A9CD-DFCAA2BE74AD}"/>
              </a:ext>
            </a:extLst>
          </p:cNvPr>
          <p:cNvSpPr>
            <a:spLocks noGrp="1"/>
          </p:cNvSpPr>
          <p:nvPr>
            <p:ph type="title"/>
          </p:nvPr>
        </p:nvSpPr>
        <p:spPr>
          <a:xfrm>
            <a:off x="715798" y="150709"/>
            <a:ext cx="7765321" cy="1326321"/>
          </a:xfrm>
          <a:solidFill>
            <a:srgbClr val="FFFF00"/>
          </a:solidFill>
        </p:spPr>
        <p:txBody>
          <a:bodyPr>
            <a:noAutofit/>
          </a:bodyPr>
          <a:lstStyle/>
          <a:p>
            <a:br>
              <a:rPr lang="en-US" dirty="0">
                <a:solidFill>
                  <a:schemeClr val="bg1"/>
                </a:solidFill>
              </a:rPr>
            </a:br>
            <a:r>
              <a:rPr lang="en-US" dirty="0">
                <a:solidFill>
                  <a:schemeClr val="bg1"/>
                </a:solidFill>
              </a:rPr>
              <a:t>6. Epilog: China factor</a:t>
            </a:r>
            <a:br>
              <a:rPr lang="en-US" dirty="0">
                <a:solidFill>
                  <a:schemeClr val="bg1"/>
                </a:solidFill>
              </a:rPr>
            </a:br>
            <a:r>
              <a:rPr lang="en-US" dirty="0">
                <a:solidFill>
                  <a:schemeClr val="bg1"/>
                </a:solidFill>
              </a:rPr>
              <a:t> Hydropower on the Mekong</a:t>
            </a:r>
            <a:r>
              <a:rPr lang="en-US" dirty="0"/>
              <a:t>	 </a:t>
            </a:r>
            <a:br>
              <a:rPr lang="en-US" dirty="0"/>
            </a:br>
            <a:endParaRPr lang="en-US" dirty="0"/>
          </a:p>
        </p:txBody>
      </p:sp>
      <p:sp>
        <p:nvSpPr>
          <p:cNvPr id="3" name="Content Placeholder 2">
            <a:extLst>
              <a:ext uri="{FF2B5EF4-FFF2-40B4-BE49-F238E27FC236}">
                <a16:creationId xmlns:a16="http://schemas.microsoft.com/office/drawing/2014/main" id="{9F4FCD1F-04DC-42C2-A49D-803C786FAA1F}"/>
              </a:ext>
            </a:extLst>
          </p:cNvPr>
          <p:cNvSpPr>
            <a:spLocks noGrp="1"/>
          </p:cNvSpPr>
          <p:nvPr>
            <p:ph idx="1"/>
          </p:nvPr>
        </p:nvSpPr>
        <p:spPr>
          <a:xfrm>
            <a:off x="251520" y="980728"/>
            <a:ext cx="8229600" cy="5472608"/>
          </a:xfrm>
        </p:spPr>
        <p:txBody>
          <a:bodyPr>
            <a:normAutofit/>
          </a:bodyPr>
          <a:lstStyle/>
          <a:p>
            <a:pPr marL="0" indent="0">
              <a:buNone/>
            </a:pPr>
            <a:r>
              <a:rPr lang="en-US" dirty="0"/>
              <a:t>	 </a:t>
            </a:r>
          </a:p>
          <a:p>
            <a:endParaRPr lang="en-US" dirty="0"/>
          </a:p>
        </p:txBody>
      </p:sp>
      <p:sp>
        <p:nvSpPr>
          <p:cNvPr id="4" name="Slide Number Placeholder 3">
            <a:extLst>
              <a:ext uri="{FF2B5EF4-FFF2-40B4-BE49-F238E27FC236}">
                <a16:creationId xmlns:a16="http://schemas.microsoft.com/office/drawing/2014/main" id="{7DAA21D5-2CA6-47FD-B699-4AE0618F10E1}"/>
              </a:ext>
            </a:extLst>
          </p:cNvPr>
          <p:cNvSpPr>
            <a:spLocks noGrp="1"/>
          </p:cNvSpPr>
          <p:nvPr>
            <p:ph type="sldNum" sz="quarter" idx="12"/>
          </p:nvPr>
        </p:nvSpPr>
        <p:spPr/>
        <p:txBody>
          <a:bodyPr/>
          <a:lstStyle/>
          <a:p>
            <a:pPr>
              <a:defRPr/>
            </a:pPr>
            <a:fld id="{1C5CEEB1-4456-43D7-BF5D-6C21F6A9208D}" type="slidenum">
              <a:rPr lang="en-US" smtClean="0"/>
              <a:pPr>
                <a:defRPr/>
              </a:pPr>
              <a:t>59</a:t>
            </a:fld>
            <a:endParaRPr lang="th-TH"/>
          </a:p>
        </p:txBody>
      </p:sp>
      <p:pic>
        <p:nvPicPr>
          <p:cNvPr id="5" name="Content Placeholder 5">
            <a:extLst>
              <a:ext uri="{FF2B5EF4-FFF2-40B4-BE49-F238E27FC236}">
                <a16:creationId xmlns:a16="http://schemas.microsoft.com/office/drawing/2014/main" id="{5A00CC5A-F629-4B3B-A79A-E2D5CAA78F9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6522" y="1947624"/>
            <a:ext cx="6470956" cy="4322616"/>
          </a:xfrm>
          <a:prstGeom prst="rect">
            <a:avLst/>
          </a:prstGeom>
        </p:spPr>
      </p:pic>
    </p:spTree>
    <p:extLst>
      <p:ext uri="{BB962C8B-B14F-4D97-AF65-F5344CB8AC3E}">
        <p14:creationId xmlns:p14="http://schemas.microsoft.com/office/powerpoint/2010/main" val="406814489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30C7A-0435-4E3D-A9CD-DFCAA2BE74AD}"/>
              </a:ext>
            </a:extLst>
          </p:cNvPr>
          <p:cNvSpPr>
            <a:spLocks noGrp="1"/>
          </p:cNvSpPr>
          <p:nvPr>
            <p:ph type="title"/>
          </p:nvPr>
        </p:nvSpPr>
        <p:spPr>
          <a:xfrm>
            <a:off x="899592" y="332656"/>
            <a:ext cx="7765321" cy="1326321"/>
          </a:xfrm>
          <a:solidFill>
            <a:srgbClr val="FFFF00"/>
          </a:solidFill>
        </p:spPr>
        <p:txBody>
          <a:bodyPr>
            <a:noAutofit/>
          </a:bodyPr>
          <a:lstStyle/>
          <a:p>
            <a:br>
              <a:rPr lang="en-US" sz="3600" dirty="0"/>
            </a:br>
            <a:r>
              <a:rPr lang="en-US" sz="2800" b="1" dirty="0">
                <a:solidFill>
                  <a:schemeClr val="bg1"/>
                </a:solidFill>
              </a:rPr>
              <a:t>The 130-billion-baht </a:t>
            </a:r>
            <a:r>
              <a:rPr lang="en-US" sz="2800" b="1" dirty="0" err="1">
                <a:solidFill>
                  <a:schemeClr val="bg1"/>
                </a:solidFill>
              </a:rPr>
              <a:t>Xayaburi</a:t>
            </a:r>
            <a:r>
              <a:rPr lang="en-US" sz="2800" b="1" dirty="0">
                <a:solidFill>
                  <a:schemeClr val="bg1"/>
                </a:solidFill>
              </a:rPr>
              <a:t> </a:t>
            </a:r>
            <a:br>
              <a:rPr lang="en-US" sz="2800" b="1" dirty="0">
                <a:solidFill>
                  <a:schemeClr val="bg1"/>
                </a:solidFill>
              </a:rPr>
            </a:br>
            <a:r>
              <a:rPr lang="en-US" sz="2800" b="1" dirty="0">
                <a:solidFill>
                  <a:schemeClr val="bg1"/>
                </a:solidFill>
              </a:rPr>
              <a:t>Hydroelectric Power Plant in Laos	 </a:t>
            </a:r>
            <a:br>
              <a:rPr lang="en-US" sz="2800" b="1" dirty="0">
                <a:solidFill>
                  <a:schemeClr val="bg1"/>
                </a:solidFill>
              </a:rPr>
            </a:br>
            <a:endParaRPr lang="en-US" sz="2800" b="1" dirty="0">
              <a:solidFill>
                <a:schemeClr val="bg1"/>
              </a:solidFill>
            </a:endParaRPr>
          </a:p>
        </p:txBody>
      </p:sp>
      <p:sp>
        <p:nvSpPr>
          <p:cNvPr id="3" name="Content Placeholder 2">
            <a:extLst>
              <a:ext uri="{FF2B5EF4-FFF2-40B4-BE49-F238E27FC236}">
                <a16:creationId xmlns:a16="http://schemas.microsoft.com/office/drawing/2014/main" id="{9F4FCD1F-04DC-42C2-A49D-803C786FAA1F}"/>
              </a:ext>
            </a:extLst>
          </p:cNvPr>
          <p:cNvSpPr>
            <a:spLocks noGrp="1"/>
          </p:cNvSpPr>
          <p:nvPr>
            <p:ph idx="1"/>
          </p:nvPr>
        </p:nvSpPr>
        <p:spPr>
          <a:xfrm>
            <a:off x="693332" y="1692580"/>
            <a:ext cx="8125361" cy="4832764"/>
          </a:xfrm>
        </p:spPr>
        <p:txBody>
          <a:bodyPr>
            <a:normAutofit fontScale="70000" lnSpcReduction="20000"/>
          </a:bodyPr>
          <a:lstStyle/>
          <a:p>
            <a:pPr marL="0" indent="0">
              <a:buNone/>
            </a:pPr>
            <a:r>
              <a:rPr lang="en-US" sz="2600" dirty="0"/>
              <a:t>	 </a:t>
            </a:r>
          </a:p>
          <a:p>
            <a:r>
              <a:rPr lang="en-US" sz="3100" dirty="0"/>
              <a:t>The power generation was set to start October 1, 2019 at the </a:t>
            </a:r>
            <a:r>
              <a:rPr lang="en-US" sz="3100" dirty="0" err="1"/>
              <a:t>Xayaburi</a:t>
            </a:r>
            <a:r>
              <a:rPr lang="en-US" sz="3100" dirty="0"/>
              <a:t> dam in northern Laos. </a:t>
            </a:r>
          </a:p>
          <a:p>
            <a:r>
              <a:rPr lang="en-US" sz="3100" dirty="0"/>
              <a:t>Since construction began in 2010, some 5million cubic meters of concrete have been poured into raising a 38-metre wall and structures on the greatest of all South-East Asian waterways. </a:t>
            </a:r>
          </a:p>
          <a:p>
            <a:r>
              <a:rPr lang="en-US" sz="3100" dirty="0"/>
              <a:t>The Mekong </a:t>
            </a:r>
            <a:r>
              <a:rPr lang="en-US" sz="3100" i="1" dirty="0">
                <a:solidFill>
                  <a:srgbClr val="FF0000"/>
                </a:solidFill>
              </a:rPr>
              <a:t>is the world’s largest inland fishery</a:t>
            </a:r>
            <a:r>
              <a:rPr lang="en-US" sz="3100" dirty="0"/>
              <a:t>, and the </a:t>
            </a:r>
            <a:r>
              <a:rPr lang="en-US" sz="3100" b="1" i="1" dirty="0">
                <a:solidFill>
                  <a:srgbClr val="00B050"/>
                </a:solidFill>
              </a:rPr>
              <a:t>most biodiverse </a:t>
            </a:r>
            <a:r>
              <a:rPr lang="en-US" sz="3100" dirty="0"/>
              <a:t>river after the Amazon. </a:t>
            </a:r>
          </a:p>
          <a:p>
            <a:r>
              <a:rPr lang="en-US" sz="3100" dirty="0"/>
              <a:t>Critics warn of devastating consequences for the flow of fish, sediments and nutrients of a river that feeds tens of millions of people.</a:t>
            </a:r>
          </a:p>
          <a:p>
            <a:endParaRPr lang="en-US" dirty="0"/>
          </a:p>
        </p:txBody>
      </p:sp>
      <p:sp>
        <p:nvSpPr>
          <p:cNvPr id="4" name="Slide Number Placeholder 3">
            <a:extLst>
              <a:ext uri="{FF2B5EF4-FFF2-40B4-BE49-F238E27FC236}">
                <a16:creationId xmlns:a16="http://schemas.microsoft.com/office/drawing/2014/main" id="{7DAA21D5-2CA6-47FD-B699-4AE0618F10E1}"/>
              </a:ext>
            </a:extLst>
          </p:cNvPr>
          <p:cNvSpPr>
            <a:spLocks noGrp="1"/>
          </p:cNvSpPr>
          <p:nvPr>
            <p:ph type="sldNum" sz="quarter" idx="12"/>
          </p:nvPr>
        </p:nvSpPr>
        <p:spPr/>
        <p:txBody>
          <a:bodyPr/>
          <a:lstStyle/>
          <a:p>
            <a:pPr>
              <a:defRPr/>
            </a:pPr>
            <a:fld id="{1C5CEEB1-4456-43D7-BF5D-6C21F6A9208D}" type="slidenum">
              <a:rPr lang="en-US" smtClean="0"/>
              <a:pPr>
                <a:defRPr/>
              </a:pPr>
              <a:t>60</a:t>
            </a:fld>
            <a:endParaRPr lang="th-TH"/>
          </a:p>
        </p:txBody>
      </p:sp>
    </p:spTree>
    <p:extLst>
      <p:ext uri="{BB962C8B-B14F-4D97-AF65-F5344CB8AC3E}">
        <p14:creationId xmlns:p14="http://schemas.microsoft.com/office/powerpoint/2010/main" val="21884009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492D4-3BAF-4234-A0FB-FC6252BB680D}"/>
              </a:ext>
            </a:extLst>
          </p:cNvPr>
          <p:cNvSpPr>
            <a:spLocks noGrp="1"/>
          </p:cNvSpPr>
          <p:nvPr>
            <p:ph type="title"/>
          </p:nvPr>
        </p:nvSpPr>
        <p:spPr/>
        <p:txBody>
          <a:bodyPr>
            <a:noAutofit/>
          </a:bodyPr>
          <a:lstStyle/>
          <a:p>
            <a:r>
              <a:rPr lang="en-US" sz="2800" b="1" dirty="0"/>
              <a:t>Laos exports electricity to Thailand</a:t>
            </a:r>
          </a:p>
        </p:txBody>
      </p:sp>
      <p:sp>
        <p:nvSpPr>
          <p:cNvPr id="3" name="Content Placeholder 2">
            <a:extLst>
              <a:ext uri="{FF2B5EF4-FFF2-40B4-BE49-F238E27FC236}">
                <a16:creationId xmlns:a16="http://schemas.microsoft.com/office/drawing/2014/main" id="{3FEE0A2F-1CA4-4F31-BD42-F6F4E55EA038}"/>
              </a:ext>
            </a:extLst>
          </p:cNvPr>
          <p:cNvSpPr>
            <a:spLocks noGrp="1"/>
          </p:cNvSpPr>
          <p:nvPr>
            <p:ph idx="1"/>
          </p:nvPr>
        </p:nvSpPr>
        <p:spPr>
          <a:xfrm>
            <a:off x="685346" y="2348880"/>
            <a:ext cx="7847093" cy="4032448"/>
          </a:xfrm>
        </p:spPr>
        <p:txBody>
          <a:bodyPr>
            <a:normAutofit fontScale="77500" lnSpcReduction="20000"/>
          </a:bodyPr>
          <a:lstStyle/>
          <a:p>
            <a:r>
              <a:rPr lang="en-US" sz="3000" dirty="0"/>
              <a:t>CKP holds a 37.5% stake via </a:t>
            </a:r>
            <a:r>
              <a:rPr lang="en-US" sz="3000" dirty="0" err="1"/>
              <a:t>Xayaburi</a:t>
            </a:r>
            <a:r>
              <a:rPr lang="en-US" sz="3000" dirty="0"/>
              <a:t> Power Co with </a:t>
            </a:r>
            <a:r>
              <a:rPr lang="en-US" sz="3000" dirty="0" err="1"/>
              <a:t>Natee</a:t>
            </a:r>
            <a:r>
              <a:rPr lang="en-US" sz="3000" dirty="0"/>
              <a:t> Synergy Co holding 25%, </a:t>
            </a:r>
            <a:r>
              <a:rPr lang="en-US" sz="3000" dirty="0" err="1"/>
              <a:t>Electricite</a:t>
            </a:r>
            <a:r>
              <a:rPr lang="en-US" sz="3000" dirty="0"/>
              <a:t> du Laos (</a:t>
            </a:r>
            <a:r>
              <a:rPr lang="en-US" sz="3000" dirty="0" err="1"/>
              <a:t>EdL</a:t>
            </a:r>
            <a:r>
              <a:rPr lang="en-US" sz="3000" dirty="0"/>
              <a:t>) 20%, Electricity Generation Plc 12.5%, and others 5%.</a:t>
            </a:r>
          </a:p>
          <a:p>
            <a:r>
              <a:rPr lang="en-US" sz="3000" dirty="0"/>
              <a:t>The seven turbine generators have a capacity of 175MW each and all 1,225MW is sold to </a:t>
            </a:r>
            <a:r>
              <a:rPr lang="en-US" sz="3000" dirty="0" err="1"/>
              <a:t>Egat</a:t>
            </a:r>
            <a:r>
              <a:rPr lang="en-US" sz="3000" dirty="0"/>
              <a:t> through </a:t>
            </a:r>
          </a:p>
          <a:p>
            <a:r>
              <a:rPr lang="en-US" sz="3000" dirty="0"/>
              <a:t>A 500-kilovolt (kV) transmission line in </a:t>
            </a:r>
            <a:r>
              <a:rPr lang="en-US" sz="3000" dirty="0" err="1"/>
              <a:t>Tha</a:t>
            </a:r>
            <a:r>
              <a:rPr lang="en-US" sz="3000" dirty="0"/>
              <a:t> Li district, </a:t>
            </a:r>
            <a:r>
              <a:rPr lang="en-US" sz="3000" dirty="0" err="1"/>
              <a:t>Loei</a:t>
            </a:r>
            <a:r>
              <a:rPr lang="en-US" sz="3000" dirty="0"/>
              <a:t> province.</a:t>
            </a:r>
          </a:p>
          <a:p>
            <a:r>
              <a:rPr lang="en-US" sz="3000" dirty="0"/>
              <a:t>The remaining capacity of 60MW is sold to </a:t>
            </a:r>
            <a:r>
              <a:rPr lang="en-US" sz="3000" b="1" dirty="0" err="1"/>
              <a:t>EdL</a:t>
            </a:r>
            <a:r>
              <a:rPr lang="en-US" sz="3000" dirty="0"/>
              <a:t> through a 115kV transmission line in Laos.</a:t>
            </a:r>
          </a:p>
          <a:p>
            <a:endParaRPr lang="en-US" dirty="0"/>
          </a:p>
          <a:p>
            <a:endParaRPr lang="en-US" dirty="0"/>
          </a:p>
        </p:txBody>
      </p:sp>
      <p:sp>
        <p:nvSpPr>
          <p:cNvPr id="4" name="Slide Number Placeholder 3">
            <a:extLst>
              <a:ext uri="{FF2B5EF4-FFF2-40B4-BE49-F238E27FC236}">
                <a16:creationId xmlns:a16="http://schemas.microsoft.com/office/drawing/2014/main" id="{D3486627-29FF-479F-A7C6-D88D70EDD7BC}"/>
              </a:ext>
            </a:extLst>
          </p:cNvPr>
          <p:cNvSpPr>
            <a:spLocks noGrp="1"/>
          </p:cNvSpPr>
          <p:nvPr>
            <p:ph type="sldNum" sz="quarter" idx="12"/>
          </p:nvPr>
        </p:nvSpPr>
        <p:spPr/>
        <p:txBody>
          <a:bodyPr/>
          <a:lstStyle/>
          <a:p>
            <a:pPr>
              <a:defRPr/>
            </a:pPr>
            <a:fld id="{1C5CEEB1-4456-43D7-BF5D-6C21F6A9208D}" type="slidenum">
              <a:rPr lang="en-US" smtClean="0"/>
              <a:pPr>
                <a:defRPr/>
              </a:pPr>
              <a:t>61</a:t>
            </a:fld>
            <a:endParaRPr lang="th-TH"/>
          </a:p>
        </p:txBody>
      </p:sp>
    </p:spTree>
    <p:extLst>
      <p:ext uri="{BB962C8B-B14F-4D97-AF65-F5344CB8AC3E}">
        <p14:creationId xmlns:p14="http://schemas.microsoft.com/office/powerpoint/2010/main" val="111122128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5DDDE-7A35-4006-8872-3B99871EFE56}"/>
              </a:ext>
            </a:extLst>
          </p:cNvPr>
          <p:cNvSpPr>
            <a:spLocks noGrp="1"/>
          </p:cNvSpPr>
          <p:nvPr>
            <p:ph type="title"/>
          </p:nvPr>
        </p:nvSpPr>
        <p:spPr>
          <a:xfrm>
            <a:off x="685346" y="260648"/>
            <a:ext cx="7765321" cy="1326321"/>
          </a:xfrm>
          <a:ln>
            <a:solidFill>
              <a:srgbClr val="FFC000"/>
            </a:solidFill>
          </a:ln>
        </p:spPr>
        <p:txBody>
          <a:bodyPr>
            <a:noAutofit/>
          </a:bodyPr>
          <a:lstStyle/>
          <a:p>
            <a:r>
              <a:rPr lang="en-US" sz="3600" b="1" dirty="0"/>
              <a:t>Negative transboundary impacts</a:t>
            </a:r>
          </a:p>
        </p:txBody>
      </p:sp>
      <p:sp>
        <p:nvSpPr>
          <p:cNvPr id="3" name="Content Placeholder 2">
            <a:extLst>
              <a:ext uri="{FF2B5EF4-FFF2-40B4-BE49-F238E27FC236}">
                <a16:creationId xmlns:a16="http://schemas.microsoft.com/office/drawing/2014/main" id="{5488FBF0-99C3-4A86-A34B-373C7B12F503}"/>
              </a:ext>
            </a:extLst>
          </p:cNvPr>
          <p:cNvSpPr>
            <a:spLocks noGrp="1"/>
          </p:cNvSpPr>
          <p:nvPr>
            <p:ph idx="1"/>
          </p:nvPr>
        </p:nvSpPr>
        <p:spPr>
          <a:xfrm>
            <a:off x="693332" y="1988840"/>
            <a:ext cx="7757336" cy="4608512"/>
          </a:xfrm>
        </p:spPr>
        <p:txBody>
          <a:bodyPr>
            <a:normAutofit fontScale="85000" lnSpcReduction="10000"/>
          </a:bodyPr>
          <a:lstStyle/>
          <a:p>
            <a:r>
              <a:rPr lang="en-US" sz="2800" dirty="0"/>
              <a:t>Unlike Chinese dams, any projects proposed on the lower Mekong must be tabled for discussion among the governments of the four countries -- Thailand, Laos, Cambodia and Vietnam -- that signed the Mekong Agreement in 1995 and formed the Mekong River Commission (MRC). </a:t>
            </a:r>
          </a:p>
          <a:p>
            <a:r>
              <a:rPr lang="en-US" sz="2800" dirty="0"/>
              <a:t>MRC cannot veto the projects but only raise concerns about negative transboundary impacts.</a:t>
            </a:r>
          </a:p>
          <a:p>
            <a:r>
              <a:rPr lang="en-US" sz="2800" dirty="0"/>
              <a:t>The hydroelectric power plant has a capacity of 1,285 megawatts. </a:t>
            </a:r>
          </a:p>
          <a:p>
            <a:endParaRPr lang="en-US" dirty="0"/>
          </a:p>
        </p:txBody>
      </p:sp>
      <p:sp>
        <p:nvSpPr>
          <p:cNvPr id="4" name="Slide Number Placeholder 3">
            <a:extLst>
              <a:ext uri="{FF2B5EF4-FFF2-40B4-BE49-F238E27FC236}">
                <a16:creationId xmlns:a16="http://schemas.microsoft.com/office/drawing/2014/main" id="{C4DCB7D4-0308-4054-83EE-32BB65D9BF27}"/>
              </a:ext>
            </a:extLst>
          </p:cNvPr>
          <p:cNvSpPr>
            <a:spLocks noGrp="1"/>
          </p:cNvSpPr>
          <p:nvPr>
            <p:ph type="sldNum" sz="quarter" idx="12"/>
          </p:nvPr>
        </p:nvSpPr>
        <p:spPr/>
        <p:txBody>
          <a:bodyPr/>
          <a:lstStyle/>
          <a:p>
            <a:pPr>
              <a:defRPr/>
            </a:pPr>
            <a:fld id="{1C5CEEB1-4456-43D7-BF5D-6C21F6A9208D}" type="slidenum">
              <a:rPr lang="en-US" smtClean="0"/>
              <a:pPr>
                <a:defRPr/>
              </a:pPr>
              <a:t>62</a:t>
            </a:fld>
            <a:endParaRPr lang="th-TH"/>
          </a:p>
        </p:txBody>
      </p:sp>
    </p:spTree>
    <p:extLst>
      <p:ext uri="{BB962C8B-B14F-4D97-AF65-F5344CB8AC3E}">
        <p14:creationId xmlns:p14="http://schemas.microsoft.com/office/powerpoint/2010/main" val="153502822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0303C79-A77F-41CC-9FF1-B53D7D3F183E}"/>
              </a:ext>
            </a:extLst>
          </p:cNvPr>
          <p:cNvSpPr>
            <a:spLocks noGrp="1"/>
          </p:cNvSpPr>
          <p:nvPr>
            <p:ph type="sldNum" sz="quarter" idx="12"/>
          </p:nvPr>
        </p:nvSpPr>
        <p:spPr/>
        <p:txBody>
          <a:bodyPr/>
          <a:lstStyle/>
          <a:p>
            <a:pPr>
              <a:defRPr/>
            </a:pPr>
            <a:fld id="{1C5CEEB1-4456-43D7-BF5D-6C21F6A9208D}" type="slidenum">
              <a:rPr lang="en-US" smtClean="0"/>
              <a:pPr>
                <a:defRPr/>
              </a:pPr>
              <a:t>63</a:t>
            </a:fld>
            <a:endParaRPr lang="th-TH"/>
          </a:p>
        </p:txBody>
      </p:sp>
      <p:pic>
        <p:nvPicPr>
          <p:cNvPr id="57346" name="Picture 2" descr="https://ci3.googleusercontent.com/proxy/MtTuuaENyL7seY9oUjlmq3gGex6V0kn6j7xAPZLrboQJiVcvmelno0EaPzGUk9Koc29gpc2c5yZW7C-GFLG5Jo0Khj4RiLcEIq46jnaZrjge_oBfhneDMEGooHjQOqUhk3QKXZLMNLDOAA0dsOh75b-Er0xTL5Ka2SR0xwqWteUAKw=s0-d-e1-ft#https://cdn.espresso.economist.com/files/public/styles/580_wide/public/images/20191102_DAM977.jpg?itok=neLl5EDj">
            <a:extLst>
              <a:ext uri="{FF2B5EF4-FFF2-40B4-BE49-F238E27FC236}">
                <a16:creationId xmlns:a16="http://schemas.microsoft.com/office/drawing/2014/main" id="{6C1176D7-57B5-419D-B4D7-A24725119B83}"/>
              </a:ext>
            </a:extLst>
          </p:cNvPr>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4660157" y="0"/>
            <a:ext cx="3263900" cy="67230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5393545-F613-49EE-BD00-95049887697A}"/>
              </a:ext>
            </a:extLst>
          </p:cNvPr>
          <p:cNvSpPr txBox="1"/>
          <p:nvPr/>
        </p:nvSpPr>
        <p:spPr>
          <a:xfrm>
            <a:off x="820018" y="3116867"/>
            <a:ext cx="2915816" cy="1200329"/>
          </a:xfrm>
          <a:prstGeom prst="rect">
            <a:avLst/>
          </a:prstGeom>
          <a:noFill/>
          <a:ln>
            <a:solidFill>
              <a:schemeClr val="accent1"/>
            </a:solidFill>
          </a:ln>
        </p:spPr>
        <p:txBody>
          <a:bodyPr wrap="square" rtlCol="0">
            <a:spAutoFit/>
          </a:bodyPr>
          <a:lstStyle/>
          <a:p>
            <a:r>
              <a:rPr lang="en-US" dirty="0" err="1"/>
              <a:t>Xayaburi</a:t>
            </a:r>
            <a:r>
              <a:rPr lang="en-US" dirty="0"/>
              <a:t> is only the first of a planned 11 dams on the Lower Mekong (9  are in Laos; 2 in Cambodia).</a:t>
            </a:r>
          </a:p>
        </p:txBody>
      </p:sp>
      <p:cxnSp>
        <p:nvCxnSpPr>
          <p:cNvPr id="7" name="Straight Arrow Connector 6">
            <a:extLst>
              <a:ext uri="{FF2B5EF4-FFF2-40B4-BE49-F238E27FC236}">
                <a16:creationId xmlns:a16="http://schemas.microsoft.com/office/drawing/2014/main" id="{01B614F4-CF73-4BFD-91A7-AA7710CBE24A}"/>
              </a:ext>
            </a:extLst>
          </p:cNvPr>
          <p:cNvCxnSpPr>
            <a:cxnSpLocks/>
          </p:cNvCxnSpPr>
          <p:nvPr/>
        </p:nvCxnSpPr>
        <p:spPr>
          <a:xfrm>
            <a:off x="3779912" y="3717032"/>
            <a:ext cx="1908720" cy="0"/>
          </a:xfrm>
          <a:prstGeom prst="straightConnector1">
            <a:avLst/>
          </a:prstGeom>
          <a:ln w="38100">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2" name="TextBox 1">
            <a:extLst>
              <a:ext uri="{FF2B5EF4-FFF2-40B4-BE49-F238E27FC236}">
                <a16:creationId xmlns:a16="http://schemas.microsoft.com/office/drawing/2014/main" id="{A06CD190-9E8D-4168-93DD-D9BCAEF46F49}"/>
              </a:ext>
            </a:extLst>
          </p:cNvPr>
          <p:cNvSpPr txBox="1"/>
          <p:nvPr/>
        </p:nvSpPr>
        <p:spPr>
          <a:xfrm>
            <a:off x="6382857" y="2204134"/>
            <a:ext cx="1835224" cy="369332"/>
          </a:xfrm>
          <a:prstGeom prst="rect">
            <a:avLst/>
          </a:prstGeom>
          <a:noFill/>
          <a:ln w="19050">
            <a:solidFill>
              <a:schemeClr val="tx1"/>
            </a:solidFill>
          </a:ln>
        </p:spPr>
        <p:txBody>
          <a:bodyPr wrap="square" rtlCol="0">
            <a:spAutoFit/>
          </a:bodyPr>
          <a:lstStyle/>
          <a:p>
            <a:r>
              <a:rPr lang="en-US" dirty="0">
                <a:solidFill>
                  <a:srgbClr val="FF0000"/>
                </a:solidFill>
              </a:rPr>
              <a:t> </a:t>
            </a:r>
            <a:r>
              <a:rPr lang="en-US" dirty="0">
                <a:solidFill>
                  <a:schemeClr val="bg1"/>
                </a:solidFill>
              </a:rPr>
              <a:t>operational</a:t>
            </a:r>
          </a:p>
        </p:txBody>
      </p:sp>
      <p:sp>
        <p:nvSpPr>
          <p:cNvPr id="3" name="TextBox 2">
            <a:extLst>
              <a:ext uri="{FF2B5EF4-FFF2-40B4-BE49-F238E27FC236}">
                <a16:creationId xmlns:a16="http://schemas.microsoft.com/office/drawing/2014/main" id="{36F34058-8043-4D4D-B602-469BA9F81C31}"/>
              </a:ext>
            </a:extLst>
          </p:cNvPr>
          <p:cNvSpPr txBox="1"/>
          <p:nvPr/>
        </p:nvSpPr>
        <p:spPr>
          <a:xfrm>
            <a:off x="6191704" y="1499327"/>
            <a:ext cx="2217530" cy="369332"/>
          </a:xfrm>
          <a:prstGeom prst="rect">
            <a:avLst/>
          </a:prstGeom>
          <a:noFill/>
          <a:ln w="19050">
            <a:solidFill>
              <a:srgbClr val="FF0000"/>
            </a:solidFill>
          </a:ln>
        </p:spPr>
        <p:txBody>
          <a:bodyPr wrap="none" rtlCol="0">
            <a:spAutoFit/>
          </a:bodyPr>
          <a:lstStyle/>
          <a:p>
            <a:r>
              <a:rPr lang="en-US" dirty="0">
                <a:solidFill>
                  <a:srgbClr val="FF0000"/>
                </a:solidFill>
              </a:rPr>
              <a:t>Under construction</a:t>
            </a:r>
          </a:p>
        </p:txBody>
      </p:sp>
      <p:sp>
        <p:nvSpPr>
          <p:cNvPr id="6" name="TextBox 5">
            <a:extLst>
              <a:ext uri="{FF2B5EF4-FFF2-40B4-BE49-F238E27FC236}">
                <a16:creationId xmlns:a16="http://schemas.microsoft.com/office/drawing/2014/main" id="{E7ECC69B-CD0B-4B3C-97CE-F2D45270959E}"/>
              </a:ext>
            </a:extLst>
          </p:cNvPr>
          <p:cNvSpPr txBox="1"/>
          <p:nvPr/>
        </p:nvSpPr>
        <p:spPr>
          <a:xfrm>
            <a:off x="6553200" y="4005064"/>
            <a:ext cx="1988045" cy="369332"/>
          </a:xfrm>
          <a:prstGeom prst="rect">
            <a:avLst/>
          </a:prstGeom>
          <a:noFill/>
          <a:ln w="38100">
            <a:solidFill>
              <a:srgbClr val="FFC000"/>
            </a:solidFill>
          </a:ln>
        </p:spPr>
        <p:txBody>
          <a:bodyPr wrap="none" rtlCol="0">
            <a:spAutoFit/>
          </a:bodyPr>
          <a:lstStyle/>
          <a:p>
            <a:r>
              <a:rPr lang="en-US" dirty="0">
                <a:solidFill>
                  <a:srgbClr val="FF0000"/>
                </a:solidFill>
              </a:rPr>
              <a:t>10 Planned dams</a:t>
            </a:r>
          </a:p>
        </p:txBody>
      </p:sp>
      <p:sp>
        <p:nvSpPr>
          <p:cNvPr id="9" name="TextBox 8">
            <a:extLst>
              <a:ext uri="{FF2B5EF4-FFF2-40B4-BE49-F238E27FC236}">
                <a16:creationId xmlns:a16="http://schemas.microsoft.com/office/drawing/2014/main" id="{DE6851B8-DEA7-4FC9-9B24-34F311C1D49B}"/>
              </a:ext>
            </a:extLst>
          </p:cNvPr>
          <p:cNvSpPr txBox="1"/>
          <p:nvPr/>
        </p:nvSpPr>
        <p:spPr>
          <a:xfrm>
            <a:off x="755576" y="502960"/>
            <a:ext cx="3816424" cy="646331"/>
          </a:xfrm>
          <a:prstGeom prst="rect">
            <a:avLst/>
          </a:prstGeom>
          <a:noFill/>
        </p:spPr>
        <p:txBody>
          <a:bodyPr wrap="square" rtlCol="0">
            <a:spAutoFit/>
          </a:bodyPr>
          <a:lstStyle/>
          <a:p>
            <a:r>
              <a:rPr lang="en-US" dirty="0"/>
              <a:t>Upstream Dam construction belongs to China’s sovereignty</a:t>
            </a:r>
          </a:p>
        </p:txBody>
      </p:sp>
      <p:sp>
        <p:nvSpPr>
          <p:cNvPr id="10" name="TextBox 9">
            <a:extLst>
              <a:ext uri="{FF2B5EF4-FFF2-40B4-BE49-F238E27FC236}">
                <a16:creationId xmlns:a16="http://schemas.microsoft.com/office/drawing/2014/main" id="{0FA6A919-8DCE-42DC-B7C9-E70D782C4338}"/>
              </a:ext>
            </a:extLst>
          </p:cNvPr>
          <p:cNvSpPr txBox="1"/>
          <p:nvPr/>
        </p:nvSpPr>
        <p:spPr>
          <a:xfrm>
            <a:off x="464686" y="1407262"/>
            <a:ext cx="3969485" cy="646331"/>
          </a:xfrm>
          <a:prstGeom prst="rect">
            <a:avLst/>
          </a:prstGeom>
          <a:noFill/>
        </p:spPr>
        <p:txBody>
          <a:bodyPr wrap="none" rtlCol="0">
            <a:spAutoFit/>
          </a:bodyPr>
          <a:lstStyle/>
          <a:p>
            <a:r>
              <a:rPr lang="en-US" dirty="0"/>
              <a:t>LCTV must agree on dam</a:t>
            </a:r>
          </a:p>
          <a:p>
            <a:r>
              <a:rPr lang="en-US" dirty="0"/>
              <a:t>Construction at the  lower </a:t>
            </a:r>
            <a:r>
              <a:rPr lang="en-US" dirty="0" err="1"/>
              <a:t>Mekhong</a:t>
            </a:r>
            <a:endParaRPr lang="en-US" dirty="0"/>
          </a:p>
        </p:txBody>
      </p:sp>
    </p:spTree>
    <p:extLst>
      <p:ext uri="{BB962C8B-B14F-4D97-AF65-F5344CB8AC3E}">
        <p14:creationId xmlns:p14="http://schemas.microsoft.com/office/powerpoint/2010/main" val="232971095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30C7A-0435-4E3D-A9CD-DFCAA2BE74AD}"/>
              </a:ext>
            </a:extLst>
          </p:cNvPr>
          <p:cNvSpPr>
            <a:spLocks noGrp="1"/>
          </p:cNvSpPr>
          <p:nvPr>
            <p:ph type="title"/>
          </p:nvPr>
        </p:nvSpPr>
        <p:spPr>
          <a:xfrm>
            <a:off x="457200" y="274638"/>
            <a:ext cx="8229600" cy="922114"/>
          </a:xfrm>
          <a:ln>
            <a:solidFill>
              <a:schemeClr val="bg1"/>
            </a:solidFill>
          </a:ln>
        </p:spPr>
        <p:txBody>
          <a:bodyPr>
            <a:noAutofit/>
          </a:bodyPr>
          <a:lstStyle/>
          <a:p>
            <a:r>
              <a:rPr lang="en-US" sz="3200" b="1" dirty="0"/>
              <a:t>Sold down the river: hydropower on the Mekong</a:t>
            </a:r>
            <a:r>
              <a:rPr lang="en-US" sz="3200" dirty="0"/>
              <a:t>	 </a:t>
            </a:r>
          </a:p>
        </p:txBody>
      </p:sp>
      <p:sp>
        <p:nvSpPr>
          <p:cNvPr id="3" name="Content Placeholder 2">
            <a:extLst>
              <a:ext uri="{FF2B5EF4-FFF2-40B4-BE49-F238E27FC236}">
                <a16:creationId xmlns:a16="http://schemas.microsoft.com/office/drawing/2014/main" id="{9F4FCD1F-04DC-42C2-A49D-803C786FAA1F}"/>
              </a:ext>
            </a:extLst>
          </p:cNvPr>
          <p:cNvSpPr>
            <a:spLocks noGrp="1"/>
          </p:cNvSpPr>
          <p:nvPr>
            <p:ph idx="1"/>
          </p:nvPr>
        </p:nvSpPr>
        <p:spPr>
          <a:xfrm>
            <a:off x="457200" y="1700808"/>
            <a:ext cx="8229600" cy="4752528"/>
          </a:xfrm>
        </p:spPr>
        <p:txBody>
          <a:bodyPr>
            <a:normAutofit lnSpcReduction="10000"/>
          </a:bodyPr>
          <a:lstStyle/>
          <a:p>
            <a:r>
              <a:rPr lang="en-US" sz="2800" dirty="0"/>
              <a:t>The World Bank and the Asian Development Bank </a:t>
            </a:r>
            <a:r>
              <a:rPr lang="en-US" sz="2800" b="1" i="1" dirty="0">
                <a:solidFill>
                  <a:srgbClr val="FF0000"/>
                </a:solidFill>
              </a:rPr>
              <a:t>refused</a:t>
            </a:r>
            <a:r>
              <a:rPr lang="en-US" sz="2800" dirty="0"/>
              <a:t> to back the project.</a:t>
            </a:r>
          </a:p>
          <a:p>
            <a:r>
              <a:rPr lang="en-US" sz="2800" dirty="0"/>
              <a:t>Thailand, whose banks financed it, will buy 95% of the energy. </a:t>
            </a:r>
          </a:p>
          <a:p>
            <a:r>
              <a:rPr lang="en-US" sz="2800" dirty="0"/>
              <a:t>The power and the profits will remain in Thailand and Laos; </a:t>
            </a:r>
          </a:p>
          <a:p>
            <a:r>
              <a:rPr lang="en-US" sz="2800" dirty="0"/>
              <a:t>The environmental and social consequences will largely be borne by the lower riparian countries, Cambodia and Vietnam.</a:t>
            </a:r>
          </a:p>
        </p:txBody>
      </p:sp>
      <p:sp>
        <p:nvSpPr>
          <p:cNvPr id="4" name="Slide Number Placeholder 3">
            <a:extLst>
              <a:ext uri="{FF2B5EF4-FFF2-40B4-BE49-F238E27FC236}">
                <a16:creationId xmlns:a16="http://schemas.microsoft.com/office/drawing/2014/main" id="{7DAA21D5-2CA6-47FD-B699-4AE0618F10E1}"/>
              </a:ext>
            </a:extLst>
          </p:cNvPr>
          <p:cNvSpPr>
            <a:spLocks noGrp="1"/>
          </p:cNvSpPr>
          <p:nvPr>
            <p:ph type="sldNum" sz="quarter" idx="12"/>
          </p:nvPr>
        </p:nvSpPr>
        <p:spPr/>
        <p:txBody>
          <a:bodyPr/>
          <a:lstStyle/>
          <a:p>
            <a:pPr>
              <a:defRPr/>
            </a:pPr>
            <a:fld id="{1C5CEEB1-4456-43D7-BF5D-6C21F6A9208D}" type="slidenum">
              <a:rPr lang="en-US" smtClean="0"/>
              <a:pPr>
                <a:defRPr/>
              </a:pPr>
              <a:t>64</a:t>
            </a:fld>
            <a:endParaRPr lang="th-TH"/>
          </a:p>
        </p:txBody>
      </p:sp>
    </p:spTree>
    <p:extLst>
      <p:ext uri="{BB962C8B-B14F-4D97-AF65-F5344CB8AC3E}">
        <p14:creationId xmlns:p14="http://schemas.microsoft.com/office/powerpoint/2010/main" val="295947194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068A1-7E58-4D2D-BEE2-49029F6B9EC2}"/>
              </a:ext>
            </a:extLst>
          </p:cNvPr>
          <p:cNvSpPr>
            <a:spLocks noGrp="1"/>
          </p:cNvSpPr>
          <p:nvPr>
            <p:ph type="title"/>
          </p:nvPr>
        </p:nvSpPr>
        <p:spPr/>
        <p:txBody>
          <a:bodyPr>
            <a:normAutofit fontScale="90000"/>
          </a:bodyPr>
          <a:lstStyle/>
          <a:p>
            <a:r>
              <a:rPr lang="en-US" dirty="0"/>
              <a:t>Fiery crossing to Laos from</a:t>
            </a:r>
            <a:br>
              <a:rPr lang="en-US" dirty="0"/>
            </a:br>
            <a:r>
              <a:rPr lang="en-US" dirty="0"/>
              <a:t> </a:t>
            </a:r>
            <a:r>
              <a:rPr lang="en-US" dirty="0" err="1"/>
              <a:t>MookDaharn</a:t>
            </a:r>
            <a:r>
              <a:rPr lang="en-US" dirty="0"/>
              <a:t>: October 2019</a:t>
            </a:r>
          </a:p>
        </p:txBody>
      </p:sp>
      <p:pic>
        <p:nvPicPr>
          <p:cNvPr id="6" name="Content Placeholder 5">
            <a:extLst>
              <a:ext uri="{FF2B5EF4-FFF2-40B4-BE49-F238E27FC236}">
                <a16:creationId xmlns:a16="http://schemas.microsoft.com/office/drawing/2014/main" id="{89AF6DA1-8CF8-4F46-97DC-A6AFE56850C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77559" y="2095500"/>
            <a:ext cx="4380944" cy="3695700"/>
          </a:xfrm>
        </p:spPr>
      </p:pic>
      <p:sp>
        <p:nvSpPr>
          <p:cNvPr id="4" name="Slide Number Placeholder 3">
            <a:extLst>
              <a:ext uri="{FF2B5EF4-FFF2-40B4-BE49-F238E27FC236}">
                <a16:creationId xmlns:a16="http://schemas.microsoft.com/office/drawing/2014/main" id="{5470819F-CB5A-47D9-87A8-F67AA8294F51}"/>
              </a:ext>
            </a:extLst>
          </p:cNvPr>
          <p:cNvSpPr>
            <a:spLocks noGrp="1"/>
          </p:cNvSpPr>
          <p:nvPr>
            <p:ph type="sldNum" sz="quarter" idx="12"/>
          </p:nvPr>
        </p:nvSpPr>
        <p:spPr/>
        <p:txBody>
          <a:bodyPr/>
          <a:lstStyle/>
          <a:p>
            <a:pPr>
              <a:defRPr/>
            </a:pPr>
            <a:fld id="{1C5CEEB1-4456-43D7-BF5D-6C21F6A9208D}" type="slidenum">
              <a:rPr lang="en-US" smtClean="0"/>
              <a:pPr>
                <a:defRPr/>
              </a:pPr>
              <a:t>65</a:t>
            </a:fld>
            <a:endParaRPr lang="th-TH"/>
          </a:p>
        </p:txBody>
      </p:sp>
    </p:spTree>
    <p:extLst>
      <p:ext uri="{BB962C8B-B14F-4D97-AF65-F5344CB8AC3E}">
        <p14:creationId xmlns:p14="http://schemas.microsoft.com/office/powerpoint/2010/main" val="200191319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13C85-F401-4CCF-A590-415710BC1404}"/>
              </a:ext>
            </a:extLst>
          </p:cNvPr>
          <p:cNvSpPr>
            <a:spLocks noGrp="1"/>
          </p:cNvSpPr>
          <p:nvPr>
            <p:ph type="title"/>
          </p:nvPr>
        </p:nvSpPr>
        <p:spPr/>
        <p:txBody>
          <a:bodyPr>
            <a:noAutofit/>
          </a:bodyPr>
          <a:lstStyle/>
          <a:p>
            <a:r>
              <a:rPr lang="en-US" sz="2800" b="1" dirty="0"/>
              <a:t>Tractor on the river floor: Dried up Mekong River </a:t>
            </a:r>
            <a:br>
              <a:rPr lang="en-US" sz="2800" b="1" dirty="0"/>
            </a:br>
            <a:r>
              <a:rPr lang="en-US" sz="2800" b="1" dirty="0" err="1"/>
              <a:t>Leoi</a:t>
            </a:r>
            <a:r>
              <a:rPr lang="en-US" sz="2800" b="1" dirty="0"/>
              <a:t> province: October 2019</a:t>
            </a:r>
          </a:p>
        </p:txBody>
      </p:sp>
      <p:pic>
        <p:nvPicPr>
          <p:cNvPr id="6" name="Content Placeholder 5">
            <a:extLst>
              <a:ext uri="{FF2B5EF4-FFF2-40B4-BE49-F238E27FC236}">
                <a16:creationId xmlns:a16="http://schemas.microsoft.com/office/drawing/2014/main" id="{5C6F4E99-D837-4B89-ADC1-883CBD74BD7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22034" y="2095500"/>
            <a:ext cx="4891995" cy="3695700"/>
          </a:xfrm>
        </p:spPr>
      </p:pic>
      <p:sp>
        <p:nvSpPr>
          <p:cNvPr id="4" name="Slide Number Placeholder 3">
            <a:extLst>
              <a:ext uri="{FF2B5EF4-FFF2-40B4-BE49-F238E27FC236}">
                <a16:creationId xmlns:a16="http://schemas.microsoft.com/office/drawing/2014/main" id="{63B31EFD-C291-4EEA-AD45-A9C70773A6B1}"/>
              </a:ext>
            </a:extLst>
          </p:cNvPr>
          <p:cNvSpPr>
            <a:spLocks noGrp="1"/>
          </p:cNvSpPr>
          <p:nvPr>
            <p:ph type="sldNum" sz="quarter" idx="12"/>
          </p:nvPr>
        </p:nvSpPr>
        <p:spPr/>
        <p:txBody>
          <a:bodyPr/>
          <a:lstStyle/>
          <a:p>
            <a:pPr>
              <a:defRPr/>
            </a:pPr>
            <a:fld id="{1C5CEEB1-4456-43D7-BF5D-6C21F6A9208D}" type="slidenum">
              <a:rPr lang="en-US" smtClean="0"/>
              <a:pPr>
                <a:defRPr/>
              </a:pPr>
              <a:t>66</a:t>
            </a:fld>
            <a:endParaRPr lang="th-TH"/>
          </a:p>
        </p:txBody>
      </p:sp>
    </p:spTree>
    <p:extLst>
      <p:ext uri="{BB962C8B-B14F-4D97-AF65-F5344CB8AC3E}">
        <p14:creationId xmlns:p14="http://schemas.microsoft.com/office/powerpoint/2010/main" val="7749351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Damask</Template>
  <TotalTime>2448</TotalTime>
  <Words>3060</Words>
  <Application>Microsoft Office PowerPoint</Application>
  <PresentationFormat>On-screen Show (4:3)</PresentationFormat>
  <Paragraphs>314</Paragraphs>
  <Slides>66</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66</vt:i4>
      </vt:variant>
    </vt:vector>
  </HeadingPairs>
  <TitlesOfParts>
    <vt:vector size="77" baseType="lpstr">
      <vt:lpstr>Aharoni</vt:lpstr>
      <vt:lpstr>Angsana New</vt:lpstr>
      <vt:lpstr>Arial</vt:lpstr>
      <vt:lpstr>Arial Rounded MT Bold</vt:lpstr>
      <vt:lpstr>BookAntiqua</vt:lpstr>
      <vt:lpstr>Bookman Old Style</vt:lpstr>
      <vt:lpstr>Cordia New</vt:lpstr>
      <vt:lpstr>Rockwell</vt:lpstr>
      <vt:lpstr>Times New Roman</vt:lpstr>
      <vt:lpstr>Verdana</vt:lpstr>
      <vt:lpstr>Damask</vt:lpstr>
      <vt:lpstr>China Factor  Impact of the U.S.-China Trade War</vt:lpstr>
      <vt:lpstr>Main themes</vt:lpstr>
      <vt:lpstr>1. China Rising</vt:lpstr>
      <vt:lpstr>Imports from the three largest economies</vt:lpstr>
      <vt:lpstr>PowerPoint Presentation</vt:lpstr>
      <vt:lpstr>PowerPoint Presentation</vt:lpstr>
      <vt:lpstr>Implication from the estimated elasticities</vt:lpstr>
      <vt:lpstr>PowerPoint Presentation</vt:lpstr>
      <vt:lpstr>PowerPoint Presentation</vt:lpstr>
      <vt:lpstr>PowerPoint Presentation</vt:lpstr>
      <vt:lpstr>PowerPoint Presentation</vt:lpstr>
      <vt:lpstr>PowerPoint Presentation</vt:lpstr>
      <vt:lpstr>PowerPoint Presentation</vt:lpstr>
      <vt:lpstr>2. ASEAN Business Synchronization</vt:lpstr>
      <vt:lpstr>China and ASEAN-4 Business Cycle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Global rebalancing</vt:lpstr>
      <vt:lpstr>China and the U.S trade disputes </vt:lpstr>
      <vt:lpstr>To correct the huge trade deficit between the US and China</vt:lpstr>
      <vt:lpstr>Global rebalancing</vt:lpstr>
      <vt:lpstr>To rebalance the trade disequilibrium between the two countries</vt:lpstr>
      <vt:lpstr> Chinese government’s actions</vt:lpstr>
      <vt:lpstr>Maturing Chinese Economy</vt:lpstr>
      <vt:lpstr>PowerPoint Presentation</vt:lpstr>
      <vt:lpstr>Is China a currency manipulator? The weakening yuan alone will not  solve  trade imbalances</vt:lpstr>
      <vt:lpstr> 4. U.S.-China Trade War Tariffs, 2018 </vt:lpstr>
      <vt:lpstr>Chicken game</vt:lpstr>
      <vt:lpstr>The Trade Conflict and China’s strategy</vt:lpstr>
      <vt:lpstr>Foggy outlook How the twists and turns of the trade war are hurting growth </vt:lpstr>
      <vt:lpstr>5. Impacts of the trade war on Thailand</vt:lpstr>
      <vt:lpstr>Thailand’s  export penetration in 2018  (% total imports)</vt:lpstr>
      <vt:lpstr>Long-lasting consequences</vt:lpstr>
      <vt:lpstr>Market exposures to shocks in exports of electrical machinery and equipment (% total exports in each country)</vt:lpstr>
      <vt:lpstr>PowerPoint Presentation</vt:lpstr>
      <vt:lpstr>Round 1 : July 6, 2018</vt:lpstr>
      <vt:lpstr>Round 2: August 23,  2018</vt:lpstr>
      <vt:lpstr>Round 3: September 24, 2018 </vt:lpstr>
      <vt:lpstr>Replacement effect depends on the substitutability  and competitive advantage of Thailand’s products  in the American and Chinese markets</vt:lpstr>
      <vt:lpstr>PowerPoint Presentation</vt:lpstr>
      <vt:lpstr>The Trump tariffs and wider impacts</vt:lpstr>
      <vt:lpstr>Indirect impact of the trade war</vt:lpstr>
      <vt:lpstr>PowerPoint Presentation</vt:lpstr>
      <vt:lpstr>PowerPoint Presentation</vt:lpstr>
      <vt:lpstr>Negative output effect is stronger than Thailand’s ability to replace the fallout from American and Chinese exports products</vt:lpstr>
      <vt:lpstr>PowerPoint Presentation</vt:lpstr>
      <vt:lpstr>Negative indirect impacts </vt:lpstr>
      <vt:lpstr>Profound negative indirect impacts </vt:lpstr>
      <vt:lpstr>Potential benefits from relocation of FDI</vt:lpstr>
      <vt:lpstr>1. Concluding remarks </vt:lpstr>
      <vt:lpstr>2. Concluding remarks</vt:lpstr>
      <vt:lpstr>3. Concluding remarks</vt:lpstr>
      <vt:lpstr>4. Concluding remarks</vt:lpstr>
      <vt:lpstr> 6. Epilog: China factor  Hydropower on the Mekong   </vt:lpstr>
      <vt:lpstr> The 130-billion-baht Xayaburi  Hydroelectric Power Plant in Laos   </vt:lpstr>
      <vt:lpstr>Laos exports electricity to Thailand</vt:lpstr>
      <vt:lpstr>Negative transboundary impacts</vt:lpstr>
      <vt:lpstr>PowerPoint Presentation</vt:lpstr>
      <vt:lpstr>Sold down the river: hydropower on the Mekong  </vt:lpstr>
      <vt:lpstr>Fiery crossing to Laos from  MookDaharn: October 2019</vt:lpstr>
      <vt:lpstr>Tractor on the river floor: Dried up Mekong River  Leoi province: October 2019</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External Adjustments and Increasing Integration</dc:title>
  <dc:creator>bhanupong</dc:creator>
  <cp:lastModifiedBy>pa nu</cp:lastModifiedBy>
  <cp:revision>364</cp:revision>
  <dcterms:created xsi:type="dcterms:W3CDTF">2008-03-16T02:35:56Z</dcterms:created>
  <dcterms:modified xsi:type="dcterms:W3CDTF">2020-04-07T15:16:54Z</dcterms:modified>
</cp:coreProperties>
</file>