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53" r:id="rId2"/>
    <p:sldId id="365" r:id="rId3"/>
    <p:sldId id="366" r:id="rId4"/>
    <p:sldId id="367" r:id="rId5"/>
    <p:sldId id="368" r:id="rId6"/>
    <p:sldId id="373" r:id="rId7"/>
    <p:sldId id="364" r:id="rId8"/>
    <p:sldId id="369" r:id="rId9"/>
    <p:sldId id="371" r:id="rId10"/>
    <p:sldId id="372" r:id="rId11"/>
    <p:sldId id="370" r:id="rId12"/>
    <p:sldId id="376" r:id="rId13"/>
    <p:sldId id="377" r:id="rId14"/>
    <p:sldId id="375" r:id="rId15"/>
    <p:sldId id="378" r:id="rId16"/>
    <p:sldId id="380" r:id="rId17"/>
    <p:sldId id="381" r:id="rId18"/>
    <p:sldId id="382" r:id="rId19"/>
    <p:sldId id="383" r:id="rId20"/>
    <p:sldId id="384" r:id="rId21"/>
    <p:sldId id="385" r:id="rId22"/>
    <p:sldId id="386" r:id="rId23"/>
    <p:sldId id="387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7F15872-934C-433F-868F-3715D0AD53A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CFDFD3-91BB-4C1B-BF5E-44F3266BE2B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A7EC22AB-425D-4E10-B22A-22A54FF4C502}" type="datetimeFigureOut">
              <a:rPr lang="en-US"/>
              <a:pPr>
                <a:defRPr/>
              </a:pPr>
              <a:t>11/20/2019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6F3E7E5-B185-4FD8-A499-BE9DA531486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441D580-3B1B-488C-880E-8BF1E53C09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CC126D-1ADE-4F56-9127-186FF3066B5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7A48C0-7D94-4402-956A-A8E70F88F0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E97E2A2D-E216-4FEE-BFE8-5151C4FB3488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id="{28AF0DD7-1330-43D1-9AAC-55BD941C033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2D46B4A-7FF0-4488-AA85-91125137B2E5}" type="slidenum">
              <a:rPr lang="en-US" altLang="en-US"/>
              <a:pPr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63D2EB64-D43A-4E09-9EA4-D310ABB1AC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6847C64F-678D-4140-A314-08EFC7DED3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323764" y="3228896"/>
            <a:ext cx="7280698" cy="305895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377904-1749-4C3C-A22E-585A63BC1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2A9B2-67D4-4D22-8A61-47EC2CD63B6C}" type="datetimeFigureOut">
              <a:rPr lang="en-US"/>
              <a:pPr>
                <a:defRPr/>
              </a:pPr>
              <a:t>11/20/2019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62E07D-7004-428A-ABE2-9B3245F70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D50C2E-FD55-42C9-8370-3EB574F76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2841A4-8FF6-4F78-846F-0B0E7BF985F9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879648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C6DDD3-5DFA-4665-B39D-94033C1E1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D9FA7-CD91-4940-A0DF-2D229BB4753E}" type="datetimeFigureOut">
              <a:rPr lang="en-US"/>
              <a:pPr>
                <a:defRPr/>
              </a:pPr>
              <a:t>11/20/2019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6BDD43-07B2-4A55-A5B4-4F4B54664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896985-E86A-41A7-B5B6-08BA39BD7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62936F-16F4-4C4F-BF56-41A2A62709DC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05073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7336D0-824B-4ECF-BDEC-7A17960F2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8F897A-9F7D-447F-BFC9-504082B58CBC}" type="datetimeFigureOut">
              <a:rPr lang="en-US"/>
              <a:pPr>
                <a:defRPr/>
              </a:pPr>
              <a:t>11/20/2019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DD9F83-B93A-4068-8E58-5A2E84AB9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980FAD-09D0-4A99-B6B5-A8543B91B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48346C-56C8-41B4-B0B8-A7149D9D8967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195395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B4C2B82-740A-4907-B725-16B79AC1F5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5A5EA-E9C0-4F45-88EF-61BE77C550CF}" type="datetimeFigureOut">
              <a:rPr lang="en-US"/>
              <a:pPr>
                <a:defRPr/>
              </a:pPr>
              <a:t>11/20/2019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A245BB0-6157-4CE4-B998-C129C4403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0BB1E77-8016-4180-96B7-47DF5B4C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D6F740-E861-4BF2-BBEB-FEF915AC9C0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654066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2A4FAB0-4775-49DF-9B82-CBB0A5F12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3CB13-E021-4537-91C5-F4BC8BB46F05}" type="datetimeFigureOut">
              <a:rPr lang="en-US"/>
              <a:pPr>
                <a:defRPr/>
              </a:pPr>
              <a:t>11/20/2019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8430CA9-E484-4BAE-BEBB-4A0E13B14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5A2620B-86C0-49CE-9D96-873D0C797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6FBADA-FB60-43BB-B67D-261A3BFFA726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751727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7D1D659-8D9E-4D15-AA75-829FCF397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558EF-4876-48BF-A2CF-F036222BD63E}" type="datetimeFigureOut">
              <a:rPr lang="en-US"/>
              <a:pPr>
                <a:defRPr/>
              </a:pPr>
              <a:t>11/20/2019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EE281DA-7FC2-4E83-9290-EB4E385FA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9C661E5-171F-40E0-8FB1-30E9BB7F6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08465-571A-4730-B6D6-4E2C092F546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9382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56BA1DB-A0B8-4383-92DC-A410D4ED5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7FA2F-CD6D-4603-8E00-35600D233F42}" type="datetimeFigureOut">
              <a:rPr lang="en-US"/>
              <a:pPr>
                <a:defRPr/>
              </a:pPr>
              <a:t>11/20/2019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1A11A28-4415-451A-B032-BAECF52AF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0073F4E-E9E5-4FD1-B7FE-BCAB8C3D8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4D3CCA-244A-40A9-80FC-0C04A503EED5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319574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1D3AC33-FE52-4424-948F-7A34862B6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002C6-DEC0-4FBE-A08C-C2C3228F7C76}" type="datetimeFigureOut">
              <a:rPr lang="en-US"/>
              <a:pPr>
                <a:defRPr/>
              </a:pPr>
              <a:t>11/20/2019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6BB3D90-2757-4797-B09E-217C2AAF1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D69BB8B-2B5E-492F-AB63-5B80FAC58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E46AD4-91DA-415C-A4A8-2227F63A956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875080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85EA494-3A24-462D-A47E-18BAC65A3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04842-9F64-41C4-A4F5-ABBBA9C38C91}" type="datetimeFigureOut">
              <a:rPr lang="en-US"/>
              <a:pPr>
                <a:defRPr/>
              </a:pPr>
              <a:t>11/20/2019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943D67D-4647-4CE1-93EA-2CF2CA60A3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25217C1-EFEB-4537-8713-C3B6ADDE4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204B53-4725-4E70-96B8-38D7B9638DA4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728043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003417-E6D0-46C6-9439-9BABD2DBE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31AA6-4177-4A19-A18E-33B08162A9DA}" type="datetimeFigureOut">
              <a:rPr lang="en-US"/>
              <a:pPr>
                <a:defRPr/>
              </a:pPr>
              <a:t>11/20/2019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89922D-FA45-4735-99E2-0518C7BB8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6E4220-C460-40B8-A718-04632801F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0F9C5F-85B2-4ABA-AE5C-AFA853D65781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977077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622A44-4321-4030-BB14-676ECDE61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6DC13-8713-4EA2-89CD-B059D391E49F}" type="datetimeFigureOut">
              <a:rPr lang="en-US"/>
              <a:pPr>
                <a:defRPr/>
              </a:pPr>
              <a:t>11/20/2019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832CDA-F300-4040-BA2F-6BA7EB515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EE884C-A1D3-41C0-A127-D5F42AD62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79E6E7-2A59-4442-B161-E973614EACE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773925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Placeholder 1">
            <a:extLst>
              <a:ext uri="{FF2B5EF4-FFF2-40B4-BE49-F238E27FC236}">
                <a16:creationId xmlns:a16="http://schemas.microsoft.com/office/drawing/2014/main" id="{4B2F32B2-BE71-4000-B1EC-BB87DFE8AC6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66563" name="Text Placeholder 2">
            <a:extLst>
              <a:ext uri="{FF2B5EF4-FFF2-40B4-BE49-F238E27FC236}">
                <a16:creationId xmlns:a16="http://schemas.microsoft.com/office/drawing/2014/main" id="{742A20BA-FC32-4BC4-BFB2-DD61A44169F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ADE55-0BB1-47B7-B0BD-60453A4B8F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585DCC36-64B7-4BF6-8C9D-B15D26A07D25}" type="datetimeFigureOut">
              <a:rPr lang="en-US"/>
              <a:pPr>
                <a:defRPr/>
              </a:pPr>
              <a:t>11/20/2019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F1D2EC-9419-4A19-BBC8-0FAF8AE611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FAC8A-6DBC-4200-9CF4-8862B32CFD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E9A198FD-0912-492A-9EDE-331544F4BB22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>
            <a:extLst>
              <a:ext uri="{FF2B5EF4-FFF2-40B4-BE49-F238E27FC236}">
                <a16:creationId xmlns:a16="http://schemas.microsoft.com/office/drawing/2014/main" id="{99FB2063-4C54-4D86-A521-B838C6636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6443BD7-68B9-4D8A-81EE-3B33EB301255}" type="slidenum">
              <a:rPr lang="en-US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075" name="Rectangle 2" descr="Recycled paper">
            <a:extLst>
              <a:ext uri="{FF2B5EF4-FFF2-40B4-BE49-F238E27FC236}">
                <a16:creationId xmlns:a16="http://schemas.microsoft.com/office/drawing/2014/main" id="{5B3C2436-C3E2-4735-8CA3-60D1345167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3206750"/>
            <a:ext cx="6477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Externalities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(Chapter 17)</a:t>
            </a: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12760996-B193-43E8-8525-78B61574361E}"/>
              </a:ext>
            </a:extLst>
          </p:cNvPr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14 Part 1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Externalities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47117" name="Rectangle 13">
            <a:extLst>
              <a:ext uri="{FF2B5EF4-FFF2-40B4-BE49-F238E27FC236}">
                <a16:creationId xmlns:a16="http://schemas.microsoft.com/office/drawing/2014/main" id="{EF273897-EF22-418E-9D8A-93AC85716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9417"/>
            <a:ext cx="8077200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en-US" sz="2400" b="1" u="sng" dirty="0">
                <a:latin typeface="+mj-lt"/>
              </a:rPr>
              <a:t>Externality</a:t>
            </a:r>
            <a:r>
              <a:rPr lang="en-US" sz="2400" dirty="0">
                <a:latin typeface="+mj-lt"/>
              </a:rPr>
              <a:t> is the “effect” imposed on </a:t>
            </a:r>
            <a:r>
              <a:rPr lang="en-US" sz="2400" u="sng" dirty="0">
                <a:latin typeface="+mj-lt"/>
              </a:rPr>
              <a:t>the third party</a:t>
            </a:r>
            <a:r>
              <a:rPr lang="en-US" sz="2400" dirty="0">
                <a:latin typeface="+mj-lt"/>
              </a:rPr>
              <a:t>, as a result of an action by any decision maker.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The effect can be </a:t>
            </a:r>
            <a:r>
              <a:rPr lang="en-US" sz="2400" b="1" dirty="0">
                <a:latin typeface="+mj-lt"/>
              </a:rPr>
              <a:t>negative (cost) or positive (benefit)</a:t>
            </a:r>
            <a:r>
              <a:rPr lang="en-US" sz="2400" dirty="0">
                <a:latin typeface="+mj-lt"/>
              </a:rPr>
              <a:t>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The action of an agent can be </a:t>
            </a:r>
            <a:r>
              <a:rPr lang="en-US" sz="2400" b="1" dirty="0">
                <a:latin typeface="+mj-lt"/>
              </a:rPr>
              <a:t>production or consumption</a:t>
            </a:r>
            <a:r>
              <a:rPr lang="en-US" sz="2400" dirty="0">
                <a:latin typeface="+mj-lt"/>
              </a:rPr>
              <a:t>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Externality is one cause of market failure.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b="1" u="sng" dirty="0">
                <a:latin typeface="+mj-lt"/>
              </a:rPr>
              <a:t>Market Failure</a:t>
            </a:r>
            <a:r>
              <a:rPr lang="en-US" sz="2400" dirty="0">
                <a:latin typeface="+mj-lt"/>
              </a:rPr>
              <a:t> is a situation in which the allocation of goods and services by a free market is not Pareto efficient.</a:t>
            </a:r>
          </a:p>
        </p:txBody>
      </p:sp>
    </p:spTree>
    <p:extLst>
      <p:ext uri="{BB962C8B-B14F-4D97-AF65-F5344CB8AC3E}">
        <p14:creationId xmlns:p14="http://schemas.microsoft.com/office/powerpoint/2010/main" val="9330716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Externalities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47117" name="Rectangle 13">
            <a:extLst>
              <a:ext uri="{FF2B5EF4-FFF2-40B4-BE49-F238E27FC236}">
                <a16:creationId xmlns:a16="http://schemas.microsoft.com/office/drawing/2014/main" id="{EF273897-EF22-418E-9D8A-93AC85716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9417"/>
            <a:ext cx="8077200" cy="489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en-US" sz="2400" b="1" u="sng" dirty="0">
                <a:latin typeface="+mj-lt"/>
              </a:rPr>
              <a:t>Examples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marL="457200" indent="-457200" algn="just">
              <a:buAutoNum type="arabicParenR"/>
              <a:defRPr/>
            </a:pPr>
            <a:r>
              <a:rPr lang="en-US" sz="2400" b="1" dirty="0">
                <a:latin typeface="+mj-lt"/>
              </a:rPr>
              <a:t>Negative Consumption Externality</a:t>
            </a:r>
          </a:p>
          <a:p>
            <a:pPr algn="just">
              <a:defRPr/>
            </a:pPr>
            <a:r>
              <a:rPr lang="en-US" sz="2400" dirty="0">
                <a:latin typeface="+mj-lt"/>
              </a:rPr>
              <a:t>Consumption of cigarettes harms nearby people.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marL="457200" indent="-457200" algn="just">
              <a:buFont typeface="+mj-lt"/>
              <a:buAutoNum type="arabicParenR" startAt="2"/>
              <a:defRPr/>
            </a:pPr>
            <a:r>
              <a:rPr lang="en-US" sz="2400" b="1" dirty="0">
                <a:latin typeface="+mj-lt"/>
              </a:rPr>
              <a:t>Positive Consumption Externality</a:t>
            </a:r>
          </a:p>
          <a:p>
            <a:pPr algn="just">
              <a:defRPr/>
            </a:pPr>
            <a:r>
              <a:rPr lang="en-US" sz="2400" dirty="0">
                <a:latin typeface="+mj-lt"/>
              </a:rPr>
              <a:t>Consumption of vaccine helps prevent contagious diseases.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marL="457200" indent="-457200" algn="just">
              <a:buFont typeface="+mj-lt"/>
              <a:buAutoNum type="arabicParenR" startAt="3"/>
              <a:defRPr/>
            </a:pPr>
            <a:r>
              <a:rPr lang="en-US" sz="2400" b="1" dirty="0">
                <a:latin typeface="+mj-lt"/>
              </a:rPr>
              <a:t>Negative Production Externality </a:t>
            </a:r>
            <a:r>
              <a:rPr lang="en-US" sz="2400" dirty="0">
                <a:solidFill>
                  <a:srgbClr val="FF0000"/>
                </a:solidFill>
                <a:latin typeface="+mj-lt"/>
              </a:rPr>
              <a:t>(We will focus on this one.)</a:t>
            </a:r>
          </a:p>
          <a:p>
            <a:pPr algn="just">
              <a:defRPr/>
            </a:pPr>
            <a:r>
              <a:rPr lang="en-US" sz="2400" dirty="0">
                <a:latin typeface="+mj-lt"/>
              </a:rPr>
              <a:t>Production of some goods creates pollution.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marL="457200" indent="-457200" algn="just">
              <a:buFont typeface="+mj-lt"/>
              <a:buAutoNum type="arabicParenR" startAt="4"/>
              <a:defRPr/>
            </a:pPr>
            <a:r>
              <a:rPr lang="en-US" sz="2400" b="1" dirty="0">
                <a:latin typeface="+mj-lt"/>
              </a:rPr>
              <a:t>Positive Production Externality</a:t>
            </a:r>
          </a:p>
          <a:p>
            <a:pPr algn="just">
              <a:defRPr/>
            </a:pPr>
            <a:r>
              <a:rPr lang="en-US" sz="2400" dirty="0">
                <a:latin typeface="+mj-lt"/>
              </a:rPr>
              <a:t>Bees from beekeeping help pollinate surrounding trees.</a:t>
            </a:r>
          </a:p>
        </p:txBody>
      </p:sp>
    </p:spTree>
    <p:extLst>
      <p:ext uri="{BB962C8B-B14F-4D97-AF65-F5344CB8AC3E}">
        <p14:creationId xmlns:p14="http://schemas.microsoft.com/office/powerpoint/2010/main" val="27429306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Key Terms (Production Side)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47117" name="Rectangle 13">
            <a:extLst>
              <a:ext uri="{FF2B5EF4-FFF2-40B4-BE49-F238E27FC236}">
                <a16:creationId xmlns:a16="http://schemas.microsoft.com/office/drawing/2014/main" id="{EF273897-EF22-418E-9D8A-93AC85716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9417"/>
            <a:ext cx="80772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2400" b="1" dirty="0">
                <a:latin typeface="+mj-lt"/>
              </a:rPr>
              <a:t>Marginal Private Cost (MPC) </a:t>
            </a:r>
            <a:r>
              <a:rPr lang="en-US" sz="2400" dirty="0">
                <a:latin typeface="+mj-lt"/>
              </a:rPr>
              <a:t>is the MC of </a:t>
            </a:r>
            <a:r>
              <a:rPr lang="en-US" sz="2400" u="sng" dirty="0">
                <a:latin typeface="+mj-lt"/>
              </a:rPr>
              <a:t>private firms</a:t>
            </a:r>
            <a:r>
              <a:rPr lang="en-US" sz="2400" dirty="0">
                <a:latin typeface="+mj-lt"/>
              </a:rPr>
              <a:t>.</a:t>
            </a:r>
          </a:p>
          <a:p>
            <a:pPr>
              <a:defRPr/>
            </a:pPr>
            <a:r>
              <a:rPr lang="en-US" sz="2400" dirty="0">
                <a:latin typeface="+mj-lt"/>
              </a:rPr>
              <a:t>Hence, MPC can be considered as the supply curve in a competitive market.</a:t>
            </a:r>
          </a:p>
          <a:p>
            <a:pPr>
              <a:defRPr/>
            </a:pPr>
            <a:endParaRPr lang="en-US" sz="2400" dirty="0">
              <a:latin typeface="+mj-lt"/>
            </a:endParaRPr>
          </a:p>
          <a:p>
            <a:pPr>
              <a:defRPr/>
            </a:pPr>
            <a:r>
              <a:rPr lang="en-US" sz="2400" b="1" dirty="0">
                <a:latin typeface="+mj-lt"/>
              </a:rPr>
              <a:t>Marginal External Cost (MEC) </a:t>
            </a:r>
            <a:r>
              <a:rPr lang="en-US" sz="2400" dirty="0">
                <a:latin typeface="+mj-lt"/>
              </a:rPr>
              <a:t>is the MC on the </a:t>
            </a:r>
            <a:r>
              <a:rPr lang="en-US" sz="2400" u="sng" dirty="0">
                <a:latin typeface="+mj-lt"/>
              </a:rPr>
              <a:t>third party</a:t>
            </a:r>
            <a:r>
              <a:rPr lang="en-US" sz="2400" dirty="0">
                <a:latin typeface="+mj-lt"/>
              </a:rPr>
              <a:t>.</a:t>
            </a:r>
          </a:p>
          <a:p>
            <a:pPr>
              <a:defRPr/>
            </a:pPr>
            <a:endParaRPr lang="en-US" sz="2400" dirty="0">
              <a:latin typeface="+mj-lt"/>
            </a:endParaRPr>
          </a:p>
          <a:p>
            <a:pPr>
              <a:defRPr/>
            </a:pPr>
            <a:r>
              <a:rPr lang="en-US" sz="2400" b="1" dirty="0">
                <a:latin typeface="+mj-lt"/>
              </a:rPr>
              <a:t>Marginal Social Cost (MSC) </a:t>
            </a:r>
            <a:r>
              <a:rPr lang="en-US" sz="2400" dirty="0">
                <a:latin typeface="+mj-lt"/>
              </a:rPr>
              <a:t>is the MC of the society (private firms + the third party).</a:t>
            </a:r>
          </a:p>
          <a:p>
            <a:pPr>
              <a:defRPr/>
            </a:pPr>
            <a:endParaRPr lang="en-US" sz="2400" dirty="0">
              <a:latin typeface="+mj-lt"/>
            </a:endParaRPr>
          </a:p>
          <a:p>
            <a:pPr>
              <a:defRPr/>
            </a:pPr>
            <a:r>
              <a:rPr lang="en-US" sz="2400" dirty="0">
                <a:latin typeface="+mj-lt"/>
              </a:rPr>
              <a:t>Thus, </a:t>
            </a:r>
            <a:r>
              <a:rPr lang="en-US" sz="2400" b="1" dirty="0">
                <a:latin typeface="+mj-lt"/>
              </a:rPr>
              <a:t>MSC = MPC + MEC</a:t>
            </a:r>
            <a:r>
              <a:rPr lang="en-US" sz="2400" dirty="0">
                <a:latin typeface="+mj-lt"/>
              </a:rPr>
              <a:t>.</a:t>
            </a:r>
          </a:p>
          <a:p>
            <a:pPr>
              <a:defRPr/>
            </a:pPr>
            <a:endParaRPr lang="en-US" sz="2400" dirty="0">
              <a:latin typeface="+mj-lt"/>
            </a:endParaRPr>
          </a:p>
          <a:p>
            <a:pPr>
              <a:defRPr/>
            </a:pPr>
            <a:r>
              <a:rPr lang="en-US" sz="2400" b="1" dirty="0">
                <a:latin typeface="+mj-lt"/>
              </a:rPr>
              <a:t>Without production externality, MSC = MPC = S.</a:t>
            </a:r>
          </a:p>
        </p:txBody>
      </p:sp>
    </p:spTree>
    <p:extLst>
      <p:ext uri="{BB962C8B-B14F-4D97-AF65-F5344CB8AC3E}">
        <p14:creationId xmlns:p14="http://schemas.microsoft.com/office/powerpoint/2010/main" val="22892886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Key Terms (Consumption Side)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47117" name="Rectangle 13">
            <a:extLst>
              <a:ext uri="{FF2B5EF4-FFF2-40B4-BE49-F238E27FC236}">
                <a16:creationId xmlns:a16="http://schemas.microsoft.com/office/drawing/2014/main" id="{EF273897-EF22-418E-9D8A-93AC85716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9417"/>
            <a:ext cx="80772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2400" b="1" dirty="0">
                <a:latin typeface="+mj-lt"/>
              </a:rPr>
              <a:t>Marginal Private Benefit (MPB) </a:t>
            </a:r>
            <a:r>
              <a:rPr lang="en-US" sz="2400" dirty="0">
                <a:latin typeface="+mj-lt"/>
              </a:rPr>
              <a:t>is the MB of </a:t>
            </a:r>
            <a:r>
              <a:rPr lang="en-US" sz="2400" u="sng" dirty="0">
                <a:latin typeface="+mj-lt"/>
              </a:rPr>
              <a:t>private consumers</a:t>
            </a:r>
            <a:r>
              <a:rPr lang="en-US" sz="2400" dirty="0">
                <a:latin typeface="+mj-lt"/>
              </a:rPr>
              <a:t>. Hence, MPB can be considered as the demand curve in a competitive market.</a:t>
            </a:r>
          </a:p>
          <a:p>
            <a:pPr>
              <a:defRPr/>
            </a:pPr>
            <a:endParaRPr lang="en-US" sz="2400" dirty="0">
              <a:latin typeface="+mj-lt"/>
            </a:endParaRPr>
          </a:p>
          <a:p>
            <a:pPr>
              <a:defRPr/>
            </a:pPr>
            <a:r>
              <a:rPr lang="en-US" sz="2400" b="1" dirty="0">
                <a:latin typeface="+mj-lt"/>
              </a:rPr>
              <a:t>Marginal External Benefit (MEB) </a:t>
            </a:r>
            <a:r>
              <a:rPr lang="en-US" sz="2400" dirty="0">
                <a:latin typeface="+mj-lt"/>
              </a:rPr>
              <a:t>is the MB on the </a:t>
            </a:r>
            <a:r>
              <a:rPr lang="en-US" sz="2400" u="sng" dirty="0">
                <a:latin typeface="+mj-lt"/>
              </a:rPr>
              <a:t>third party</a:t>
            </a:r>
            <a:r>
              <a:rPr lang="en-US" sz="2400" dirty="0">
                <a:latin typeface="+mj-lt"/>
              </a:rPr>
              <a:t>.</a:t>
            </a:r>
          </a:p>
          <a:p>
            <a:pPr>
              <a:defRPr/>
            </a:pPr>
            <a:endParaRPr lang="en-US" sz="2400" dirty="0">
              <a:latin typeface="+mj-lt"/>
            </a:endParaRPr>
          </a:p>
          <a:p>
            <a:pPr>
              <a:defRPr/>
            </a:pPr>
            <a:r>
              <a:rPr lang="en-US" sz="2400" b="1" dirty="0">
                <a:latin typeface="+mj-lt"/>
              </a:rPr>
              <a:t>Marginal Social Benefit (MSB) </a:t>
            </a:r>
            <a:r>
              <a:rPr lang="en-US" sz="2400" dirty="0">
                <a:latin typeface="+mj-lt"/>
              </a:rPr>
              <a:t>is the MB of the society (private consumers + the third party).</a:t>
            </a:r>
          </a:p>
          <a:p>
            <a:pPr>
              <a:defRPr/>
            </a:pPr>
            <a:endParaRPr lang="en-US" sz="2400" dirty="0">
              <a:latin typeface="+mj-lt"/>
            </a:endParaRPr>
          </a:p>
          <a:p>
            <a:pPr>
              <a:defRPr/>
            </a:pPr>
            <a:r>
              <a:rPr lang="en-US" sz="2400" dirty="0">
                <a:latin typeface="+mj-lt"/>
              </a:rPr>
              <a:t>Thus, </a:t>
            </a:r>
            <a:r>
              <a:rPr lang="en-US" sz="2400" b="1" dirty="0">
                <a:latin typeface="+mj-lt"/>
              </a:rPr>
              <a:t>MSB = MPB + MEB</a:t>
            </a:r>
            <a:r>
              <a:rPr lang="en-US" sz="2400" dirty="0">
                <a:latin typeface="+mj-lt"/>
              </a:rPr>
              <a:t>.</a:t>
            </a:r>
          </a:p>
          <a:p>
            <a:pPr>
              <a:defRPr/>
            </a:pPr>
            <a:endParaRPr lang="en-US" sz="2400" dirty="0">
              <a:latin typeface="+mj-lt"/>
            </a:endParaRPr>
          </a:p>
          <a:p>
            <a:pPr>
              <a:defRPr/>
            </a:pPr>
            <a:r>
              <a:rPr lang="en-US" sz="2400" b="1" dirty="0">
                <a:latin typeface="+mj-lt"/>
              </a:rPr>
              <a:t>Without consumption externality, MSB = MPB = D.</a:t>
            </a:r>
          </a:p>
        </p:txBody>
      </p:sp>
    </p:spTree>
    <p:extLst>
      <p:ext uri="{BB962C8B-B14F-4D97-AF65-F5344CB8AC3E}">
        <p14:creationId xmlns:p14="http://schemas.microsoft.com/office/powerpoint/2010/main" val="18368220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Social Efficiency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47117" name="Rectangle 13">
            <a:extLst>
              <a:ext uri="{FF2B5EF4-FFF2-40B4-BE49-F238E27FC236}">
                <a16:creationId xmlns:a16="http://schemas.microsoft.com/office/drawing/2014/main" id="{EF273897-EF22-418E-9D8A-93AC85716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9417"/>
            <a:ext cx="8077200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2400" u="sng" dirty="0">
                <a:latin typeface="+mj-lt"/>
              </a:rPr>
              <a:t>The point where D = S is the market equilibrium.</a:t>
            </a:r>
          </a:p>
          <a:p>
            <a:pPr>
              <a:defRPr/>
            </a:pPr>
            <a:r>
              <a:rPr lang="en-US" sz="2400" dirty="0">
                <a:latin typeface="+mj-lt"/>
              </a:rPr>
              <a:t>This is where the market is currently operating.</a:t>
            </a:r>
          </a:p>
          <a:p>
            <a:pPr>
              <a:defRPr/>
            </a:pPr>
            <a:endParaRPr lang="en-US" sz="2400" dirty="0">
              <a:latin typeface="+mj-lt"/>
            </a:endParaRPr>
          </a:p>
          <a:p>
            <a:pPr>
              <a:defRPr/>
            </a:pPr>
            <a:r>
              <a:rPr lang="en-US" sz="2400" u="sng" dirty="0">
                <a:latin typeface="+mj-lt"/>
              </a:rPr>
              <a:t>The point where MSC = MSB is the socially optimal equilibrium.</a:t>
            </a:r>
          </a:p>
          <a:p>
            <a:pPr>
              <a:defRPr/>
            </a:pPr>
            <a:r>
              <a:rPr lang="en-US" sz="2400" dirty="0">
                <a:latin typeface="+mj-lt"/>
              </a:rPr>
              <a:t>This is where the market should be in the society’s POV.</a:t>
            </a:r>
          </a:p>
          <a:p>
            <a:pPr>
              <a:defRPr/>
            </a:pPr>
            <a:endParaRPr lang="en-US" sz="2400" dirty="0">
              <a:latin typeface="+mj-lt"/>
            </a:endParaRPr>
          </a:p>
          <a:p>
            <a:pPr>
              <a:defRPr/>
            </a:pPr>
            <a:r>
              <a:rPr lang="en-US" sz="2400" dirty="0">
                <a:latin typeface="+mj-lt"/>
              </a:rPr>
              <a:t>At MSC = MSB, we have </a:t>
            </a:r>
            <a:r>
              <a:rPr lang="en-US" sz="2400" b="1" u="sng" dirty="0">
                <a:latin typeface="+mj-lt"/>
              </a:rPr>
              <a:t>social efficiency</a:t>
            </a:r>
            <a:r>
              <a:rPr lang="en-US" sz="2400" dirty="0">
                <a:latin typeface="+mj-lt"/>
              </a:rPr>
              <a:t>. This is the optimal allocation of resources in society, taking into account all external costs and benefits on the third party.</a:t>
            </a:r>
          </a:p>
          <a:p>
            <a:pPr>
              <a:defRPr/>
            </a:pPr>
            <a:endParaRPr lang="en-US" sz="2400" dirty="0">
              <a:latin typeface="+mj-lt"/>
            </a:endParaRPr>
          </a:p>
          <a:p>
            <a:pPr>
              <a:defRPr/>
            </a:pPr>
            <a:r>
              <a:rPr lang="en-US" sz="2400" b="1" dirty="0">
                <a:latin typeface="+mj-lt"/>
              </a:rPr>
              <a:t>Here, the society enjoys the maximum “net” benefit.</a:t>
            </a:r>
          </a:p>
        </p:txBody>
      </p:sp>
    </p:spTree>
    <p:extLst>
      <p:ext uri="{BB962C8B-B14F-4D97-AF65-F5344CB8AC3E}">
        <p14:creationId xmlns:p14="http://schemas.microsoft.com/office/powerpoint/2010/main" val="29280601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Negative Production Externalities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47117" name="Rectangle 13">
            <a:extLst>
              <a:ext uri="{FF2B5EF4-FFF2-40B4-BE49-F238E27FC236}">
                <a16:creationId xmlns:a16="http://schemas.microsoft.com/office/drawing/2014/main" id="{EF273897-EF22-418E-9D8A-93AC85716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9417"/>
            <a:ext cx="80772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en-US" sz="2400" b="1" u="sng" dirty="0">
                <a:latin typeface="+mj-lt"/>
              </a:rPr>
              <a:t>Consider the case of firms polluting the environment</a:t>
            </a:r>
          </a:p>
          <a:p>
            <a:pPr algn="just">
              <a:defRPr/>
            </a:pPr>
            <a:endParaRPr lang="en-US" sz="2400" b="1" u="sng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Given NO “consumption” externality, we have </a:t>
            </a:r>
            <a:r>
              <a:rPr lang="en-US" sz="2400" b="1" dirty="0">
                <a:latin typeface="+mj-lt"/>
              </a:rPr>
              <a:t>D = MPB = MSB</a:t>
            </a:r>
            <a:r>
              <a:rPr lang="en-US" sz="2400" dirty="0">
                <a:latin typeface="+mj-lt"/>
              </a:rPr>
              <a:t>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Because of the pollution, there is now cost to the third party.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MEC &gt; 0, and thus we have </a:t>
            </a:r>
            <a:r>
              <a:rPr lang="en-US" sz="2400" b="1" dirty="0">
                <a:latin typeface="+mj-lt"/>
              </a:rPr>
              <a:t>MSC &gt; MPC = S</a:t>
            </a:r>
            <a:r>
              <a:rPr lang="en-US" sz="2400" dirty="0">
                <a:latin typeface="+mj-lt"/>
              </a:rPr>
              <a:t>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b="1" dirty="0">
                <a:latin typeface="+mj-lt"/>
              </a:rPr>
              <a:t>MSC lies above MPC.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b="1" dirty="0">
                <a:latin typeface="+mj-lt"/>
              </a:rPr>
              <a:t>We assume that MEC is increasing</a:t>
            </a:r>
            <a:r>
              <a:rPr lang="en-US" sz="2400" dirty="0">
                <a:latin typeface="+mj-lt"/>
              </a:rPr>
              <a:t>, i.e. the more the firms produce, the higher the MC is on the third party.</a:t>
            </a:r>
          </a:p>
        </p:txBody>
      </p:sp>
    </p:spTree>
    <p:extLst>
      <p:ext uri="{BB962C8B-B14F-4D97-AF65-F5344CB8AC3E}">
        <p14:creationId xmlns:p14="http://schemas.microsoft.com/office/powerpoint/2010/main" val="9816013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Negative Production Externalities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8BF0076-F2B2-40CB-99D7-538703D79D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8000" y="1389575"/>
            <a:ext cx="5508000" cy="46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2447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Negative Production Externalities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52B4EA-C487-468A-9766-22508CEF2C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4000" y="1296555"/>
            <a:ext cx="6516000" cy="483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849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Negative Production Externalities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47117" name="Rectangle 13">
            <a:extLst>
              <a:ext uri="{FF2B5EF4-FFF2-40B4-BE49-F238E27FC236}">
                <a16:creationId xmlns:a16="http://schemas.microsoft.com/office/drawing/2014/main" id="{EF273897-EF22-418E-9D8A-93AC85716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9417"/>
            <a:ext cx="8077200" cy="489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en-US" sz="2400" b="1" u="sng" dirty="0">
                <a:latin typeface="+mj-lt"/>
              </a:rPr>
              <a:t>Consider the case of firms polluting the environment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MPC = S intersects D at Q</a:t>
            </a:r>
            <a:r>
              <a:rPr lang="en-US" sz="2400" baseline="-25000" dirty="0">
                <a:latin typeface="+mj-lt"/>
              </a:rPr>
              <a:t>1</a:t>
            </a:r>
            <a:r>
              <a:rPr lang="en-US" sz="2400" dirty="0">
                <a:latin typeface="+mj-lt"/>
              </a:rPr>
              <a:t>. This is the market quantity.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MSC intersects D = MSB at Q*.</a:t>
            </a:r>
          </a:p>
          <a:p>
            <a:pPr algn="just">
              <a:defRPr/>
            </a:pPr>
            <a:r>
              <a:rPr lang="en-US" sz="2400" dirty="0">
                <a:latin typeface="+mj-lt"/>
              </a:rPr>
              <a:t>This is the socially optimal quantity.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Since Q</a:t>
            </a:r>
            <a:r>
              <a:rPr lang="en-US" sz="2400" baseline="-25000" dirty="0">
                <a:latin typeface="+mj-lt"/>
              </a:rPr>
              <a:t>1</a:t>
            </a:r>
            <a:r>
              <a:rPr lang="en-US" sz="2400" dirty="0">
                <a:latin typeface="+mj-lt"/>
              </a:rPr>
              <a:t> &gt; Q*. This shows “</a:t>
            </a:r>
            <a:r>
              <a:rPr lang="en-US" sz="2400" b="1" u="sng" dirty="0">
                <a:latin typeface="+mj-lt"/>
              </a:rPr>
              <a:t>overproduction</a:t>
            </a:r>
            <a:r>
              <a:rPr lang="en-US" sz="2400" dirty="0">
                <a:latin typeface="+mj-lt"/>
              </a:rPr>
              <a:t>” of the good.</a:t>
            </a:r>
          </a:p>
          <a:p>
            <a:pPr algn="just">
              <a:defRPr/>
            </a:pPr>
            <a:r>
              <a:rPr lang="en-US" sz="2400" b="1" dirty="0">
                <a:latin typeface="+mj-lt"/>
              </a:rPr>
              <a:t>At Q</a:t>
            </a:r>
            <a:r>
              <a:rPr lang="en-US" sz="2400" b="1" baseline="-25000" dirty="0">
                <a:latin typeface="+mj-lt"/>
              </a:rPr>
              <a:t>1</a:t>
            </a:r>
            <a:r>
              <a:rPr lang="en-US" sz="2400" b="1" dirty="0">
                <a:latin typeface="+mj-lt"/>
              </a:rPr>
              <a:t>, MSC &gt; MSB, thus the social welfare is not maximized.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b="1" dirty="0">
                <a:latin typeface="+mj-lt"/>
              </a:rPr>
              <a:t>That is, most polluters is now producing too much. To increase social welfare, the government should intervene this free market to lower production of the good. </a:t>
            </a:r>
          </a:p>
        </p:txBody>
      </p:sp>
    </p:spTree>
    <p:extLst>
      <p:ext uri="{BB962C8B-B14F-4D97-AF65-F5344CB8AC3E}">
        <p14:creationId xmlns:p14="http://schemas.microsoft.com/office/powerpoint/2010/main" val="10700077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Exercise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9336D04-AF63-473C-944B-BFE3E3E00240}"/>
              </a:ext>
            </a:extLst>
          </p:cNvPr>
          <p:cNvGrpSpPr/>
          <p:nvPr/>
        </p:nvGrpSpPr>
        <p:grpSpPr>
          <a:xfrm>
            <a:off x="1314000" y="1476000"/>
            <a:ext cx="6516000" cy="1953000"/>
            <a:chOff x="1314000" y="2452500"/>
            <a:chExt cx="6516000" cy="1953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ABE22117-1B6C-40D5-930F-2ADEB798207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14000" y="2452500"/>
              <a:ext cx="6516000" cy="1953000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72451A4-F936-44A3-B0D0-A3A2B9A8F306}"/>
                </a:ext>
              </a:extLst>
            </p:cNvPr>
            <p:cNvSpPr/>
            <p:nvPr/>
          </p:nvSpPr>
          <p:spPr>
            <a:xfrm>
              <a:off x="6324600" y="3352800"/>
              <a:ext cx="1505400" cy="10527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37981713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Solutions to Pollution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47117" name="Rectangle 13">
            <a:extLst>
              <a:ext uri="{FF2B5EF4-FFF2-40B4-BE49-F238E27FC236}">
                <a16:creationId xmlns:a16="http://schemas.microsoft.com/office/drawing/2014/main" id="{EF273897-EF22-418E-9D8A-93AC85716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9417"/>
            <a:ext cx="8077200" cy="489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en-US" sz="2400" dirty="0">
                <a:latin typeface="+mj-lt"/>
              </a:rPr>
              <a:t>To correct externalities, the government should intervene the free market. Solutions to pollution include: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marL="457200" indent="-457200" algn="just">
              <a:buAutoNum type="arabicParenR"/>
              <a:defRPr/>
            </a:pPr>
            <a:r>
              <a:rPr lang="en-US" sz="2400" b="1" dirty="0">
                <a:latin typeface="+mj-lt"/>
              </a:rPr>
              <a:t>Emissions Standards</a:t>
            </a:r>
          </a:p>
          <a:p>
            <a:pPr lvl="1" indent="0" algn="just">
              <a:defRPr/>
            </a:pPr>
            <a:r>
              <a:rPr lang="en-US" sz="2400" dirty="0">
                <a:latin typeface="+mj-lt"/>
              </a:rPr>
              <a:t>An official limit on the amount of pollution emission.</a:t>
            </a:r>
          </a:p>
          <a:p>
            <a:pPr marL="457200" indent="-457200" algn="just">
              <a:buFont typeface="+mj-lt"/>
              <a:buAutoNum type="arabicParenR" startAt="2"/>
              <a:defRPr/>
            </a:pPr>
            <a:r>
              <a:rPr lang="en-US" sz="2400" b="1" dirty="0">
                <a:latin typeface="+mj-lt"/>
              </a:rPr>
              <a:t>Emissions Fees </a:t>
            </a:r>
            <a:r>
              <a:rPr lang="en-US" sz="2400" dirty="0">
                <a:solidFill>
                  <a:srgbClr val="FF0000"/>
                </a:solidFill>
                <a:latin typeface="+mj-lt"/>
              </a:rPr>
              <a:t>(We will focus on this one.)</a:t>
            </a:r>
          </a:p>
          <a:p>
            <a:pPr lvl="1" indent="0" algn="just">
              <a:defRPr/>
            </a:pPr>
            <a:r>
              <a:rPr lang="en-US" sz="2400" dirty="0">
                <a:latin typeface="+mj-lt"/>
              </a:rPr>
              <a:t>A tax on pollution released into the environment.</a:t>
            </a:r>
          </a:p>
          <a:p>
            <a:pPr marL="457200" indent="-457200" algn="just">
              <a:buFont typeface="+mj-lt"/>
              <a:buAutoNum type="arabicParenR" startAt="3"/>
              <a:defRPr/>
            </a:pPr>
            <a:r>
              <a:rPr lang="en-US" sz="2400" b="1" dirty="0">
                <a:latin typeface="+mj-lt"/>
              </a:rPr>
              <a:t>Emissions Permits </a:t>
            </a:r>
            <a:r>
              <a:rPr lang="en-US" sz="2400" dirty="0">
                <a:latin typeface="+mj-lt"/>
              </a:rPr>
              <a:t>(also called “Cap and Trade”)</a:t>
            </a:r>
          </a:p>
          <a:p>
            <a:pPr lvl="1" indent="0" algn="just">
              <a:defRPr/>
            </a:pPr>
            <a:r>
              <a:rPr lang="en-US" sz="2400" dirty="0">
                <a:latin typeface="+mj-lt"/>
              </a:rPr>
              <a:t>The government sets a fixed number of permits to emit pollution. Polluting firms can sell and buy these permits.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A </a:t>
            </a:r>
            <a:r>
              <a:rPr lang="en-US" sz="2400" b="1" dirty="0" err="1">
                <a:latin typeface="+mj-lt"/>
              </a:rPr>
              <a:t>Pigovian</a:t>
            </a:r>
            <a:r>
              <a:rPr lang="en-US" sz="2400" b="1" dirty="0">
                <a:latin typeface="+mj-lt"/>
              </a:rPr>
              <a:t> tax</a:t>
            </a:r>
            <a:r>
              <a:rPr lang="en-US" sz="2400" dirty="0">
                <a:latin typeface="+mj-lt"/>
              </a:rPr>
              <a:t> (also spelled </a:t>
            </a:r>
            <a:r>
              <a:rPr lang="en-US" sz="2400" b="1" dirty="0">
                <a:latin typeface="+mj-lt"/>
              </a:rPr>
              <a:t>Pigouvian tax</a:t>
            </a:r>
            <a:r>
              <a:rPr lang="en-US" sz="2400" dirty="0">
                <a:latin typeface="+mj-lt"/>
              </a:rPr>
              <a:t>) is a </a:t>
            </a:r>
            <a:r>
              <a:rPr lang="en-US" sz="2400" b="1" dirty="0">
                <a:latin typeface="+mj-lt"/>
              </a:rPr>
              <a:t>tax</a:t>
            </a:r>
            <a:r>
              <a:rPr lang="en-US" sz="2400" dirty="0">
                <a:latin typeface="+mj-lt"/>
              </a:rPr>
              <a:t> on any market activity that generates negative externalities.</a:t>
            </a:r>
          </a:p>
        </p:txBody>
      </p:sp>
    </p:spTree>
    <p:extLst>
      <p:ext uri="{BB962C8B-B14F-4D97-AF65-F5344CB8AC3E}">
        <p14:creationId xmlns:p14="http://schemas.microsoft.com/office/powerpoint/2010/main" val="13964459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Emission Fees / Pigouvian Tax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90724B-14E1-4C59-A622-F8F2216DA6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34011"/>
            <a:ext cx="5724000" cy="4572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67DD5D4-0B99-4917-8D15-C583840BF3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4000" y="3766011"/>
            <a:ext cx="4860000" cy="23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5685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Emission Fees / Pigouvian Tax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47117" name="Rectangle 13">
            <a:extLst>
              <a:ext uri="{FF2B5EF4-FFF2-40B4-BE49-F238E27FC236}">
                <a16:creationId xmlns:a16="http://schemas.microsoft.com/office/drawing/2014/main" id="{EF273897-EF22-418E-9D8A-93AC85716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9417"/>
            <a:ext cx="807720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en-US" sz="2400" dirty="0">
                <a:latin typeface="+mj-lt"/>
              </a:rPr>
              <a:t>Tax on firms means they face higher cost of production.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This will shift the supply curve or MPC to the left.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The optimal tax/fee will make supply curve or MPC intersect demand curve at Q* (where MSC = MSB = D).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b="1" dirty="0">
                <a:latin typeface="+mj-lt"/>
              </a:rPr>
              <a:t>To find the optimal tax, TAX = MEC(Q*).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At Q*, the market now becomes socially efficient.</a:t>
            </a:r>
          </a:p>
        </p:txBody>
      </p:sp>
    </p:spTree>
    <p:extLst>
      <p:ext uri="{BB962C8B-B14F-4D97-AF65-F5344CB8AC3E}">
        <p14:creationId xmlns:p14="http://schemas.microsoft.com/office/powerpoint/2010/main" val="113315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2B0AEAC-6D7C-4049-90FD-7FB12A9550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096" y="0"/>
            <a:ext cx="7951808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EB15257-7568-4470-97DB-8D638DB5994A}"/>
              </a:ext>
            </a:extLst>
          </p:cNvPr>
          <p:cNvSpPr/>
          <p:nvPr/>
        </p:nvSpPr>
        <p:spPr>
          <a:xfrm>
            <a:off x="4572000" y="5867400"/>
            <a:ext cx="3975904" cy="990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2577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Positive Consumption Externalities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47117" name="Rectangle 13">
            <a:extLst>
              <a:ext uri="{FF2B5EF4-FFF2-40B4-BE49-F238E27FC236}">
                <a16:creationId xmlns:a16="http://schemas.microsoft.com/office/drawing/2014/main" id="{EF273897-EF22-418E-9D8A-93AC85716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9417"/>
            <a:ext cx="807720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en-US" sz="2400" b="1" u="sng" dirty="0">
                <a:latin typeface="+mj-lt"/>
              </a:rPr>
              <a:t>Consider the case of consumers using vaccine</a:t>
            </a:r>
          </a:p>
          <a:p>
            <a:pPr algn="just">
              <a:defRPr/>
            </a:pPr>
            <a:endParaRPr lang="en-US" sz="2400" b="1" u="sng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Given NO “production” externality, we have </a:t>
            </a:r>
            <a:r>
              <a:rPr lang="en-US" sz="2400" b="1" dirty="0">
                <a:latin typeface="+mj-lt"/>
              </a:rPr>
              <a:t>S = MPC = MSC</a:t>
            </a:r>
            <a:r>
              <a:rPr lang="en-US" sz="2400" dirty="0">
                <a:latin typeface="+mj-lt"/>
              </a:rPr>
              <a:t>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Because of the vaccine, there is now benefit to the third party.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MEB &gt; 0, and thus we have </a:t>
            </a:r>
            <a:r>
              <a:rPr lang="en-US" sz="2400" b="1" dirty="0">
                <a:latin typeface="+mj-lt"/>
              </a:rPr>
              <a:t>MSB &gt; MPB = D</a:t>
            </a:r>
            <a:r>
              <a:rPr lang="en-US" sz="2400" dirty="0">
                <a:latin typeface="+mj-lt"/>
              </a:rPr>
              <a:t>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b="1" dirty="0">
                <a:latin typeface="+mj-lt"/>
              </a:rPr>
              <a:t>MSB lies above MPB.</a:t>
            </a:r>
          </a:p>
        </p:txBody>
      </p:sp>
    </p:spTree>
    <p:extLst>
      <p:ext uri="{BB962C8B-B14F-4D97-AF65-F5344CB8AC3E}">
        <p14:creationId xmlns:p14="http://schemas.microsoft.com/office/powerpoint/2010/main" val="22745310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Positive Consumption Externalities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BA66734-59D3-4053-B272-C125A90F9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000" y="1622350"/>
            <a:ext cx="7380000" cy="47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2785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Positive Consumption Externalities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BA4997-6A9C-4A16-B023-A3FCA48C15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00" y="2027350"/>
            <a:ext cx="8172000" cy="43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9169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Positive Consumption Externalities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47117" name="Rectangle 13">
            <a:extLst>
              <a:ext uri="{FF2B5EF4-FFF2-40B4-BE49-F238E27FC236}">
                <a16:creationId xmlns:a16="http://schemas.microsoft.com/office/drawing/2014/main" id="{EF273897-EF22-418E-9D8A-93AC85716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9417"/>
            <a:ext cx="80772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en-US" sz="2400" b="1" u="sng" dirty="0">
                <a:latin typeface="+mj-lt"/>
              </a:rPr>
              <a:t>Consider the case of consumers using vaccine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MPB = D intersects S at Q</a:t>
            </a:r>
            <a:r>
              <a:rPr lang="en-US" sz="2400" baseline="-25000" dirty="0">
                <a:latin typeface="+mj-lt"/>
              </a:rPr>
              <a:t>1</a:t>
            </a:r>
            <a:r>
              <a:rPr lang="en-US" sz="2400" dirty="0">
                <a:latin typeface="+mj-lt"/>
              </a:rPr>
              <a:t>. This is the market quantity.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MSB intersects S = MSC at Q*.</a:t>
            </a:r>
          </a:p>
          <a:p>
            <a:pPr algn="just">
              <a:defRPr/>
            </a:pPr>
            <a:r>
              <a:rPr lang="en-US" sz="2400" dirty="0">
                <a:latin typeface="+mj-lt"/>
              </a:rPr>
              <a:t>This is the socially optimal quantity.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Since Q</a:t>
            </a:r>
            <a:r>
              <a:rPr lang="en-US" sz="2400" baseline="-25000" dirty="0">
                <a:latin typeface="+mj-lt"/>
              </a:rPr>
              <a:t>1</a:t>
            </a:r>
            <a:r>
              <a:rPr lang="en-US" sz="2400" dirty="0">
                <a:latin typeface="+mj-lt"/>
              </a:rPr>
              <a:t> &lt; Q*. This shows “</a:t>
            </a:r>
            <a:r>
              <a:rPr lang="en-US" sz="2400" b="1" u="sng" dirty="0">
                <a:latin typeface="+mj-lt"/>
              </a:rPr>
              <a:t>underconsumption</a:t>
            </a:r>
            <a:r>
              <a:rPr lang="en-US" sz="2400" dirty="0">
                <a:latin typeface="+mj-lt"/>
              </a:rPr>
              <a:t>” of the good.</a:t>
            </a:r>
          </a:p>
          <a:p>
            <a:pPr algn="just">
              <a:defRPr/>
            </a:pPr>
            <a:r>
              <a:rPr lang="en-US" sz="2400" b="1" dirty="0">
                <a:latin typeface="+mj-lt"/>
              </a:rPr>
              <a:t>At Q</a:t>
            </a:r>
            <a:r>
              <a:rPr lang="en-US" sz="2400" b="1" baseline="-25000" dirty="0">
                <a:latin typeface="+mj-lt"/>
              </a:rPr>
              <a:t>1</a:t>
            </a:r>
            <a:r>
              <a:rPr lang="en-US" sz="2400" b="1" dirty="0">
                <a:latin typeface="+mj-lt"/>
              </a:rPr>
              <a:t>, MSB &gt; MSC, thus the social welfare is not maximized.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b="1" dirty="0">
                <a:latin typeface="+mj-lt"/>
              </a:rPr>
              <a:t>That is, people are consuming too little. To increase social welfare, the government can subsidize vaccine production.</a:t>
            </a:r>
          </a:p>
        </p:txBody>
      </p:sp>
    </p:spTree>
    <p:extLst>
      <p:ext uri="{BB962C8B-B14F-4D97-AF65-F5344CB8AC3E}">
        <p14:creationId xmlns:p14="http://schemas.microsoft.com/office/powerpoint/2010/main" val="23323158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Subsidy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47117" name="Rectangle 13">
            <a:extLst>
              <a:ext uri="{FF2B5EF4-FFF2-40B4-BE49-F238E27FC236}">
                <a16:creationId xmlns:a16="http://schemas.microsoft.com/office/drawing/2014/main" id="{EF273897-EF22-418E-9D8A-93AC85716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9417"/>
            <a:ext cx="807720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en-US" sz="2400" dirty="0">
                <a:latin typeface="+mj-lt"/>
              </a:rPr>
              <a:t>Subsidy on firms means they face lower cost of production.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This will shift the supply curve or MPC to the right.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The optimal subsidy will make supply curve or MPC intersect demand curve at Q* (where MSB = MSC = S).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b="1" dirty="0">
                <a:latin typeface="+mj-lt"/>
              </a:rPr>
              <a:t>To find the optimal subsidy, SUBSIDY = MEB(Q*).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At Q*, the market now becomes socially efficient.</a:t>
            </a:r>
          </a:p>
        </p:txBody>
      </p:sp>
    </p:spTree>
    <p:extLst>
      <p:ext uri="{BB962C8B-B14F-4D97-AF65-F5344CB8AC3E}">
        <p14:creationId xmlns:p14="http://schemas.microsoft.com/office/powerpoint/2010/main" val="32565930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Coase Theorem and Property Rights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47117" name="Rectangle 13">
            <a:extLst>
              <a:ext uri="{FF2B5EF4-FFF2-40B4-BE49-F238E27FC236}">
                <a16:creationId xmlns:a16="http://schemas.microsoft.com/office/drawing/2014/main" id="{EF273897-EF22-418E-9D8A-93AC85716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9417"/>
            <a:ext cx="8077200" cy="489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en-US" sz="2400" dirty="0">
                <a:latin typeface="+mj-lt"/>
              </a:rPr>
              <a:t>Apart from previously mentioned solutions, the government can correct externalities by assigning property rights.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b="1" u="sng" dirty="0">
                <a:latin typeface="+mj-lt"/>
              </a:rPr>
              <a:t>Property Right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dirty="0">
                <a:latin typeface="+mj-lt"/>
              </a:rPr>
              <a:t>is the exclusive control over the use of an asset or resource.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dirty="0">
                <a:latin typeface="+mj-lt"/>
              </a:rPr>
              <a:t>Property right “</a:t>
            </a:r>
            <a:r>
              <a:rPr lang="en-US" sz="2400" b="1" dirty="0">
                <a:latin typeface="+mj-lt"/>
              </a:rPr>
              <a:t>internalizes</a:t>
            </a:r>
            <a:r>
              <a:rPr lang="en-US" sz="2400" dirty="0">
                <a:latin typeface="+mj-lt"/>
              </a:rPr>
              <a:t>” the MEC of the firms.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b="1" dirty="0">
                <a:latin typeface="+mj-lt"/>
              </a:rPr>
              <a:t>Without property right</a:t>
            </a:r>
            <a:r>
              <a:rPr lang="en-US" sz="2400" dirty="0">
                <a:latin typeface="+mj-lt"/>
              </a:rPr>
              <a:t>, firms can pollute the area because no one has right over that area. </a:t>
            </a:r>
            <a:r>
              <a:rPr lang="en-US" sz="2400" u="sng" dirty="0">
                <a:latin typeface="+mj-lt"/>
              </a:rPr>
              <a:t>MEC here is external</a:t>
            </a:r>
            <a:r>
              <a:rPr lang="en-US" sz="2400" dirty="0">
                <a:latin typeface="+mj-lt"/>
              </a:rPr>
              <a:t>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b="1" dirty="0">
                <a:latin typeface="+mj-lt"/>
              </a:rPr>
              <a:t>With property right over the area</a:t>
            </a:r>
            <a:r>
              <a:rPr lang="en-US" sz="2400" dirty="0">
                <a:latin typeface="+mj-lt"/>
              </a:rPr>
              <a:t>, firms cannot pollute or they must compensate for pollution. </a:t>
            </a:r>
            <a:r>
              <a:rPr lang="en-US" sz="2400" u="sng" dirty="0">
                <a:latin typeface="+mj-lt"/>
              </a:rPr>
              <a:t>MEC is now internalized</a:t>
            </a:r>
            <a:r>
              <a:rPr lang="en-US" sz="2400" dirty="0">
                <a:latin typeface="+mj-lt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6179600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Coase Theorem and Property Rights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47117" name="Rectangle 13">
            <a:extLst>
              <a:ext uri="{FF2B5EF4-FFF2-40B4-BE49-F238E27FC236}">
                <a16:creationId xmlns:a16="http://schemas.microsoft.com/office/drawing/2014/main" id="{EF273897-EF22-418E-9D8A-93AC85716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9417"/>
            <a:ext cx="807720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th-TH" sz="2400" b="1" u="sng" dirty="0">
                <a:latin typeface="+mj-lt"/>
              </a:rPr>
              <a:t>Coase Theorem</a:t>
            </a:r>
            <a:r>
              <a:rPr lang="en-US" altLang="th-TH" sz="2400" b="1" dirty="0">
                <a:latin typeface="+mj-lt"/>
              </a:rPr>
              <a:t> </a:t>
            </a:r>
            <a:r>
              <a:rPr lang="en-US" altLang="th-TH" sz="2400" dirty="0">
                <a:latin typeface="+mj-lt"/>
              </a:rPr>
              <a:t>suggests that </a:t>
            </a:r>
            <a:r>
              <a:rPr lang="en-US" altLang="th-TH" sz="2400" u="sng" dirty="0">
                <a:latin typeface="+mj-lt"/>
              </a:rPr>
              <a:t>when bargaining is costless (zero transaction cost)</a:t>
            </a:r>
            <a:r>
              <a:rPr lang="en-US" altLang="th-TH" sz="2400" dirty="0">
                <a:latin typeface="+mj-lt"/>
              </a:rPr>
              <a:t>, assigning property rights for an externality leads to an efficient outcome.</a:t>
            </a:r>
          </a:p>
          <a:p>
            <a:pPr algn="just" eaLnBrk="1" hangingPunct="1"/>
            <a:endParaRPr lang="en-US" altLang="th-TH" sz="2400" dirty="0">
              <a:latin typeface="+mj-lt"/>
            </a:endParaRPr>
          </a:p>
          <a:p>
            <a:pPr algn="just" eaLnBrk="1" hangingPunct="1"/>
            <a:r>
              <a:rPr lang="en-US" altLang="th-TH" sz="2400" u="sng" dirty="0">
                <a:latin typeface="+mj-lt"/>
              </a:rPr>
              <a:t>Efficiency is achieved</a:t>
            </a:r>
            <a:r>
              <a:rPr lang="en-US" altLang="th-TH" sz="2400" dirty="0">
                <a:latin typeface="+mj-lt"/>
              </a:rPr>
              <a:t> regardless of who receives the property rights, but </a:t>
            </a:r>
            <a:r>
              <a:rPr lang="en-US" altLang="th-TH" sz="2400" u="sng" dirty="0">
                <a:latin typeface="+mj-lt"/>
              </a:rPr>
              <a:t>who gets the property rights affects the income distribution</a:t>
            </a:r>
            <a:r>
              <a:rPr lang="en-US" altLang="th-TH" sz="2400" dirty="0">
                <a:latin typeface="+mj-lt"/>
              </a:rPr>
              <a:t>.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213626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Coase Theorem and Property Rights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47117" name="Rectangle 13">
            <a:extLst>
              <a:ext uri="{FF2B5EF4-FFF2-40B4-BE49-F238E27FC236}">
                <a16:creationId xmlns:a16="http://schemas.microsoft.com/office/drawing/2014/main" id="{EF273897-EF22-418E-9D8A-93AC85716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9417"/>
            <a:ext cx="80772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th-TH" sz="2400" b="1" u="sng" dirty="0">
                <a:latin typeface="+mj-lt"/>
              </a:rPr>
              <a:t>Consider the following example</a:t>
            </a:r>
          </a:p>
          <a:p>
            <a:pPr algn="just" eaLnBrk="1" hangingPunct="1"/>
            <a:endParaRPr lang="en-US" sz="2400" dirty="0">
              <a:latin typeface="+mj-lt"/>
            </a:endParaRPr>
          </a:p>
          <a:p>
            <a:pPr algn="just" eaLnBrk="1" hangingPunct="1"/>
            <a:r>
              <a:rPr lang="en-US" sz="2400" b="1" dirty="0">
                <a:latin typeface="+mj-lt"/>
              </a:rPr>
              <a:t>Farm A</a:t>
            </a:r>
            <a:r>
              <a:rPr lang="en-US" sz="2400" dirty="0">
                <a:latin typeface="+mj-lt"/>
              </a:rPr>
              <a:t>: raise </a:t>
            </a:r>
            <a:r>
              <a:rPr lang="en-US" sz="2400" dirty="0" err="1">
                <a:latin typeface="+mj-lt"/>
              </a:rPr>
              <a:t>cattles</a:t>
            </a:r>
            <a:r>
              <a:rPr lang="en-US" sz="2400" dirty="0">
                <a:latin typeface="+mj-lt"/>
              </a:rPr>
              <a:t>		</a:t>
            </a:r>
            <a:r>
              <a:rPr lang="en-US" sz="2400" b="1" dirty="0">
                <a:latin typeface="+mj-lt"/>
              </a:rPr>
              <a:t>Farm B</a:t>
            </a:r>
            <a:r>
              <a:rPr lang="en-US" sz="2400" dirty="0">
                <a:latin typeface="+mj-lt"/>
              </a:rPr>
              <a:t>: raise crops</a:t>
            </a:r>
          </a:p>
          <a:p>
            <a:pPr algn="just" eaLnBrk="1" hangingPunct="1"/>
            <a:r>
              <a:rPr lang="en-US" sz="2400" dirty="0">
                <a:latin typeface="+mj-lt"/>
              </a:rPr>
              <a:t>Cattles of Farm A damage Crops of Farm B (Neg. Externality).</a:t>
            </a:r>
          </a:p>
          <a:p>
            <a:pPr algn="just" eaLnBrk="1" hangingPunct="1"/>
            <a:r>
              <a:rPr lang="en-US" sz="2400" dirty="0">
                <a:latin typeface="+mj-lt"/>
              </a:rPr>
              <a:t>Some party can build a fence to prevent the damage.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ECEBDC5-4BA4-4E42-9B2F-9036F960BD25}"/>
              </a:ext>
            </a:extLst>
          </p:cNvPr>
          <p:cNvGrpSpPr/>
          <p:nvPr/>
        </p:nvGrpSpPr>
        <p:grpSpPr>
          <a:xfrm>
            <a:off x="1260000" y="3852000"/>
            <a:ext cx="6624000" cy="3006000"/>
            <a:chOff x="1260000" y="3852000"/>
            <a:chExt cx="6624000" cy="3006000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436E4AFC-9F8D-4138-B98C-3F364129D6E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60000" y="3852000"/>
              <a:ext cx="6624000" cy="3006000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9924DC4-2529-44E5-AFE3-CB72838A7E6C}"/>
                </a:ext>
              </a:extLst>
            </p:cNvPr>
            <p:cNvSpPr/>
            <p:nvPr/>
          </p:nvSpPr>
          <p:spPr>
            <a:xfrm>
              <a:off x="6360000" y="4800600"/>
              <a:ext cx="1524000" cy="2057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6394362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1911</TotalTime>
  <Words>1213</Words>
  <Application>Microsoft Office PowerPoint</Application>
  <PresentationFormat>On-screen Show (4:3)</PresentationFormat>
  <Paragraphs>185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6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145</cp:revision>
  <dcterms:created xsi:type="dcterms:W3CDTF">2010-03-18T15:25:01Z</dcterms:created>
  <dcterms:modified xsi:type="dcterms:W3CDTF">2019-11-19T22:46:21Z</dcterms:modified>
</cp:coreProperties>
</file>