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5"/>
  </p:notesMasterIdLst>
  <p:sldIdLst>
    <p:sldId id="256" r:id="rId2"/>
    <p:sldId id="334" r:id="rId3"/>
    <p:sldId id="333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13" r:id="rId20"/>
    <p:sldId id="314" r:id="rId21"/>
    <p:sldId id="315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7" r:id="rId32"/>
    <p:sldId id="350" r:id="rId33"/>
    <p:sldId id="351" r:id="rId3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78DAE4"/>
    <a:srgbClr val="EF772D"/>
    <a:srgbClr val="FFFF99"/>
    <a:srgbClr val="FF66CC"/>
    <a:srgbClr val="FF3399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1092" autoAdjust="0"/>
  </p:normalViewPr>
  <p:slideViewPr>
    <p:cSldViewPr>
      <p:cViewPr varScale="1">
        <p:scale>
          <a:sx n="67" d="100"/>
          <a:sy n="67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olls-Royce_Limited" TargetMode="External"/><Relationship Id="rId7" Type="http://schemas.openxmlformats.org/officeDocument/2006/relationships/hyperlink" Target="https://en.wikipedia.org/wiki/Rolls-Royce_Motors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Midland_Hotel,_Manchester" TargetMode="External"/><Relationship Id="rId5" Type="http://schemas.openxmlformats.org/officeDocument/2006/relationships/hyperlink" Target="https://en.wikipedia.org/wiki/Charles_Rolls" TargetMode="External"/><Relationship Id="rId4" Type="http://schemas.openxmlformats.org/officeDocument/2006/relationships/hyperlink" Target="https://en.wikipedia.org/wiki/Henry_Royce" TargetMode="External"/></Relationships>
</file>

<file path=ppt/notesSlides/_rels/notes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anada_Pension_Plan_Investment_Board" TargetMode="External"/><Relationship Id="rId3" Type="http://schemas.openxmlformats.org/officeDocument/2006/relationships/hyperlink" Target="https://en.wikipedia.org/wiki/EBay" TargetMode="External"/><Relationship Id="rId7" Type="http://schemas.openxmlformats.org/officeDocument/2006/relationships/hyperlink" Target="https://en.wikipedia.org/wiki/Andreessen_Horowitz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ilver_Lake_Partners" TargetMode="External"/><Relationship Id="rId5" Type="http://schemas.openxmlformats.org/officeDocument/2006/relationships/hyperlink" Target="https://en.wikipedia.org/wiki/Skype#cite_note-19" TargetMode="External"/><Relationship Id="rId4" Type="http://schemas.openxmlformats.org/officeDocument/2006/relationships/hyperlink" Target="https://en.wikipedia.org/wiki/Skype#cite_note-18" TargetMode="External"/><Relationship Id="rId9" Type="http://schemas.openxmlformats.org/officeDocument/2006/relationships/hyperlink" Target="https://en.wikipedia.org/wiki/Microsoft" TargetMode="External"/></Relationships>
</file>

<file path=ppt/notesSlides/_rels/notes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anada_Pension_Plan_Investment_Board" TargetMode="External"/><Relationship Id="rId3" Type="http://schemas.openxmlformats.org/officeDocument/2006/relationships/hyperlink" Target="https://en.wikipedia.org/wiki/EBay" TargetMode="External"/><Relationship Id="rId7" Type="http://schemas.openxmlformats.org/officeDocument/2006/relationships/hyperlink" Target="https://en.wikipedia.org/wiki/Andreessen_Horowitz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ilver_Lake_Partners" TargetMode="External"/><Relationship Id="rId5" Type="http://schemas.openxmlformats.org/officeDocument/2006/relationships/hyperlink" Target="https://en.wikipedia.org/wiki/Skype#cite_note-19" TargetMode="External"/><Relationship Id="rId4" Type="http://schemas.openxmlformats.org/officeDocument/2006/relationships/hyperlink" Target="https://en.wikipedia.org/wiki/Skype#cite_note-18" TargetMode="External"/><Relationship Id="rId9" Type="http://schemas.openxmlformats.org/officeDocument/2006/relationships/hyperlink" Target="https://en.wikipedia.org/wiki/Microsoft" TargetMode="Externa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anada_Pension_Plan_Investment_Board" TargetMode="External"/><Relationship Id="rId3" Type="http://schemas.openxmlformats.org/officeDocument/2006/relationships/hyperlink" Target="https://en.wikipedia.org/wiki/EBay" TargetMode="External"/><Relationship Id="rId7" Type="http://schemas.openxmlformats.org/officeDocument/2006/relationships/hyperlink" Target="https://en.wikipedia.org/wiki/Andreessen_Horowitz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ilver_Lake_Partners" TargetMode="External"/><Relationship Id="rId5" Type="http://schemas.openxmlformats.org/officeDocument/2006/relationships/hyperlink" Target="https://en.wikipedia.org/wiki/Skype#cite_note-19" TargetMode="External"/><Relationship Id="rId4" Type="http://schemas.openxmlformats.org/officeDocument/2006/relationships/hyperlink" Target="https://en.wikipedia.org/wiki/Skype#cite_note-18" TargetMode="External"/><Relationship Id="rId9" Type="http://schemas.openxmlformats.org/officeDocument/2006/relationships/hyperlink" Target="https://en.wikipedia.org/wiki/Microsoft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Rolls-Royce Limited"/>
              </a:rPr>
              <a:t>Rolls-Royce Limited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was founded in 1906 by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Henry Royce"/>
              </a:rPr>
              <a:t>Henry Royce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Charles Rolls"/>
              </a:rPr>
              <a:t>Charles Rolls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at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Midland Hotel, Manchester"/>
              </a:rPr>
              <a:t>Midland Hotel, Manchester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as a manufacturer of luxury cars, before diversifying into aircraft engine manufacturing. The production of road vehicles remained a major activity of the company until the car business was split off in 1973 as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Rolls-Royce Motors"/>
              </a:rPr>
              <a:t>Rolls-Royce Motors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th-TH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รถราคา </a:t>
            </a:r>
            <a:r>
              <a:rPr lang="de-DE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 </a:t>
            </a:r>
            <a:r>
              <a:rPr lang="th-TH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ล้าน 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September 2005,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acquired Skype for $2.6 billion.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[18]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September 2009,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[19]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Silver Lake Partners"/>
              </a:rPr>
              <a:t>Silver Lake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dreessen Horowitz"/>
              </a:rPr>
              <a:t>Andreessen Horowitz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Canada Pension Plan Investment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Board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announced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acquisition of 65% of Skype for $1.9 billion from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valuing the business at $2.75 billion. Skype was later acquired by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icrosoft"/>
              </a:rPr>
              <a:t>Microsoft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May 2011 for $8.5 billion.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September 2005,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acquired Skype for $2.6 billion.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[18]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September 2009,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[19]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Silver Lake Partners"/>
              </a:rPr>
              <a:t>Silver Lake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dreessen Horowitz"/>
              </a:rPr>
              <a:t>Andreessen Horowitz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Canada Pension Plan Investment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Board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announced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acquisition of 65% of Skype for $1.9 billion from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valuing the business at $2.75 billion. 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Skype was later acquired by </a:t>
            </a:r>
            <a:r>
              <a:rPr lang="en-US" sz="12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icrosoft"/>
              </a:rPr>
              <a:t>Microsoft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May 2011 for $8.5 billion.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September 2005,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acquired Skype for $2.6 billion.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[18]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September 2009,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[19]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Silver Lake Partners"/>
              </a:rPr>
              <a:t>Silver Lake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dreessen Horowitz"/>
              </a:rPr>
              <a:t>Andreessen Horowitz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Canada Pension Plan Investment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Board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announced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acquisition of 65% of Skype for $1.9 billion from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valuing the business at $2.75 billion. 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Skype was later acquired by </a:t>
            </a:r>
            <a:r>
              <a:rPr lang="en-US" sz="12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icrosoft"/>
              </a:rPr>
              <a:t>Microsoft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May 2011 for $8.5 billion.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smtClean="0"/>
              <a:t>คนเล็กหัวใจใหญ่ </a:t>
            </a:r>
            <a:r>
              <a:rPr lang="en-US" smtClean="0"/>
              <a:t>https://www.youtube.com/watch?v</a:t>
            </a:r>
            <a:r>
              <a:rPr lang="en-US" dirty="0" smtClean="0"/>
              <a:t>=gVpZ1tmJ3_4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8/17/2015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400300" y="4876800"/>
            <a:ext cx="670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Cordia New" pitchFamily="34" charset="-34"/>
                <a:ea typeface="Adobe Fan Heiti Std B" pitchFamily="34" charset="-128"/>
                <a:cs typeface="Cordia New" pitchFamily="34" charset="-34"/>
              </a:rPr>
              <a:t>BI 201 Principle of Management</a:t>
            </a:r>
            <a:endParaRPr lang="en-US" sz="5400" b="1" dirty="0">
              <a:solidFill>
                <a:schemeClr val="bg1"/>
              </a:solidFill>
              <a:latin typeface="Cordia New" pitchFamily="34" charset="-34"/>
              <a:ea typeface="Adobe Fan Heiti Std B" pitchFamily="34" charset="-128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1993" y="2209800"/>
            <a:ext cx="8153400" cy="3200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moodle.lynfield.school.nz/pluginfile.php/14878/coursecat/description/keep-calm-and-lets-get-start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77424"/>
            <a:ext cx="5550411" cy="647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6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1993" y="2209800"/>
            <a:ext cx="8153400" cy="29718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Task 1: Self – Introduction </a:t>
            </a:r>
            <a:endParaRPr lang="en-US" sz="40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47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066799" y="2438400"/>
            <a:ext cx="7391401" cy="2743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Task 2: Let’s move your body Activity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68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600200" y="2438400"/>
            <a:ext cx="6705601" cy="2895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Task 3: Let’s Speed Dating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3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600200" y="2438400"/>
            <a:ext cx="6705601" cy="2895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Task 4: Forming up a group of 5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5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600200" y="2438400"/>
            <a:ext cx="6705601" cy="2895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Task 5: Creative Thinking Activity</a:t>
            </a:r>
          </a:p>
          <a:p>
            <a:pPr algn="ctr">
              <a:buNone/>
            </a:pP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“Create a product &amp; present”</a:t>
            </a:r>
            <a:r>
              <a:rPr lang="en-US" sz="4000" b="1" dirty="0" smtClean="0">
                <a:latin typeface="Cordia New" pitchFamily="34" charset="-34"/>
                <a:cs typeface="Cordia New" pitchFamily="34" charset="-34"/>
              </a:rPr>
              <a:t>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10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Keys to take away: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Presentation skill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power of </a:t>
            </a:r>
            <a:r>
              <a:rPr lang="en-US" sz="4800" b="1" dirty="0" smtClean="0">
                <a:latin typeface="Cordia New" pitchFamily="34" charset="-34"/>
                <a:cs typeface="Cordia New" pitchFamily="34" charset="-34"/>
              </a:rPr>
              <a:t>“What If”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57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power of “What if”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762000" y="1981200"/>
            <a:ext cx="7924800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“What if” questions provokes us and challenge our thinking. They challenge us to discover the business model. </a:t>
            </a: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refaeymuhammad.info/wp-content/uploads/2015/07/tumblr_m64g8gt2Vc1qkio2oo1_500_lar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971800"/>
            <a:ext cx="4762500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55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What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if furniture buyers picked up components in flat pack from a large warehouse and assemble the products themselves in their home. </a:t>
            </a: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s://lh4.googleusercontent.com/-ND0hfMnYpHk/AAAAAAAAAAI/AAAAAAAAAA4/YYln6aB4jDg/pho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16" y="3591516"/>
            <a:ext cx="3190284" cy="319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1.gstatic.com/images?q=tbn:ANd9GcQu-Db7C3L4cuOg-qmIAdRNN-Gd2ebeBrxLkhROwe90XmLbGTVQ2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810000"/>
            <a:ext cx="4114800" cy="246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5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Airlines didn’t buy engines for their airplane, but paid for every hour an engine runs?</a:t>
            </a: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s://upload.wikimedia.org/wikipedia/commons/a/af/Rolls_Royce_Triebwe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304962"/>
            <a:ext cx="2769168" cy="207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data:image/png;base64,iVBORw0KGgoAAAANSUhEUgAAAMIAAAEDCAMAAABQ/CumAAAAkFBMVEX///8AAAD19fX29vbx8fGtra0MDAwICAjv7+8QEBCzs7P6+vq2trbr6+u7u7va2trg4ODk5OTU1NTDw8PKysrFxcXNzc03Nzd7e3szMzOoqKgmJiZCQkKQkJAUFBQhISFubm6YmJgiIiIqKipZWVl1dXV+fn6Ghoafn59ra2tMTExhYWE/Pz9HR0dTU1NcXFz5K1dnAAAZ6ElEQVR4nO2dB3PiwJKANZIQAiUUDcIkE0Qw9v//d9c9WULY3ncM76qO3ionvLv9qfPMIFnWS17ykpe85CUveclLXvKSl7zkJS95yUte8pKXvMSQ+Nk9qbKKS9GVEiVXEisJmYypDAaDuq7HpW8SoCzcIHBAbNt2qfhSIippmk46kqC0cTVURid58ONx4JoiyJIom9gOKg6qR1zpSOpORejNNE/a+leadAC4LcI4HANEZYagcJ0oKen/J1yCugjVhWqlrrNSnyOlN0LB0XxoTFuKG2UAUecmCDLfDhIwNNO7lHpriuuaJ8qTelRv6X8j5aBeZI8n8DPXqcI4L+IBCgvAccj8tyN5SzgyN5eyGcXXLwCVKHB9u1xsGufhCGWaZmFcHmfEsJwzx7fHm+P40QRukYAX5QeyXA6FePLDA2XpkdBx/XFeBw9GyJIqD+MjWZG3qUnZr8iSTFw3KctHZ6VqkoRh/rYkTdQKWz2A20F8JxG1I7oV2iy8T0Oydty0qOJHI0QRxC5ZbqN2DupNRzrYrWDx+AkNzAAhXWXh4xEGYU28fdJP8Gf9e7XX7WG/jwgk1qJ6dDxXUXoXIekH6CHoUf7GrzhCHA8ejZAKhNY171pgwpuMdmFra691I1xrrM4u61f8yGEIg3FtCGGNWif19ADSHKtJ66qn+eLy/nleHxOt15seFpF+3cvDYRzp3mNni937eT92XRrUHKEeHB+MUOhWSA6iDl00gnSwJcQDGcLPMw6RJoRcfd1zBoQsfM153DX+Q/B3vIGrIRxrswgNVLiRRyB3fCiCb4I/2r6N4OdDUkfMexIyOrcQxoigCJxv+FdWZ6QfBYgQmEOYjGPpSA0hIXh0PFuSPfel9BNUueQRNOLJEevTkbkPIrh6HLQR3JIsPzIrCNINuQRYFzjC5mgEYaAhDND5M1A1ZQQn+DJ3eQBHa/iuZKEtECLeXoeA4MqCZoNPVjbWNGdypGOURNgYQkBHSiYcIUmvI1LQshyDzplKPf6ejLa+hqDKMEXAiYmKcyIkdVnP7bimEcJ8DFaYQA5VCGdEAInePfAcLXP68yXBxBMhgq2lfRcRbNlPOGCFRaAPC09ASBjCeIJZFB0JEdCjXL1yRRA33/5vCFAQCvibm8B+DkLcQgjRSb5QT3SemgynreyfIh2qPiHe2dE6OY7ginkt2MMvflaWLeZPyyhCCLHAEUa79elMyIjQAI6AqdYRoGCBJ02wEDME4fu+HQOCozsOMHjkOw348GyBT5pBmEziUkNYjYbeaDn6gr4NM9CUkHGkAQACRHoCqiNCIF2fI0jnx2tvxbSQHC2BYMgK5WSSIwJ1pBRL2xIrW8z0VlZQJWsGFvLbCFRpDYFf98BuiLcka6tlhc3i4QhJXqAVUoxi0Di2o6MsYPAladrrSi686IDaAkFed4mgFl7sIL3ivxWYRiirmCJMKMI4nURYDEraLldQY50WQcxUdymC5voORbA74lgY1YGjIzzekRIYBclojTk0XSACvfjLFSb/yN1CGRBmYJ0OtEl2B4Eq20FwBMOnR6rgGQh7DN9owaPX3XnkgN2CX0NEpr5MncEG/QjVjiiCLd2mg+Ak/OsAfDFuIRhwpCrLKUKqECLM/hlLQN5oPuElyw0wTEJEsBHB0t2+jWBda4sawgLnrJ6DQDVfYKeK2ceFq/+JFcxPl96ILNLAcYKg+AKCg+VKBC4BR5AuAgqvyDqCRtUqMRZadeEJCCx3nqE/oJ1mOgMlyOd6/w0DzIg0FvOeCPLvDGS73c5PFkVYztn3W89yHAIzxvnQvMNfrs1mpHwCQ35OlhTBx4zEZ13ogUiF45ZrL3BowwU+GHwKi3t/RIZDMeM1AUWQ379ZdpC8Ez61Ne26YMIKWQLG3mPr5h93X7nPQtc+7nYXagY38OvLCtT5bArLEc4eXXdCvkJEKM/ye4yJwCr2MLKRUyWrs6EGI1cIeO1xH0A0PUEgk6YToFtbgQTAbKmEOkrQ+d6mf0N8IxGOj0fA8aBABK3r7O4OdAtWO/s7sgjcvKR/NoowQQS3H8C2fwD4getWgicgtNS/o7kj1evX8/b3pAgr1MYQHN4nMAkeL2YRKrL6wq3hgUkZz0ZGEeYr0/tUBEcHUwgTiuCNQDxv5DER+0sPRBgZREiFI3Ffoh9r/oOHycCUI8UcYW8ZiWF2LIKejLBg0jCLELjtpNiRP6X+vle1dSRDGYkiZIjQyes/I/xdNIQh2194PEKWthGcfgbnD1f/JwJhBQMIWZZGGfnQrOD8aW8b3VwOyOrv3iUwaIUOAqgVrGefn+9S4MvPjly/TtPFoPKB489GMI4wlwjYXXzOYRRD+QBZcVkqGXmsXmxhgGg14D8QmEeY6ggJ2QoRJCspSwUDY5y3cYMfAsS9DefHZ6Qsi/yMbHUEx/rcbjsQK02WukFw3eIHd7q1gmkE3qc2czbHb7dcX9p8eKrjGI4UBRkV1q8E/pOtENQrsTixWdxK00zXONwrf1rcY+iJhSdZYUDXV4BhhTMzHYLxE/3Mmn8rqA4Kgpys/oB4GkKiIdgawgwQ7pVpqB7uXmf4I4KBBgMQ3OSOFThCu1Yr/RxrjFvtjKHpZXgSgg8Is6nVRnhjDB/WzSCq41AGhIBZIO7LS09FCH5CCHrPIIFYB84A2dV1gm6J6CltT0RgDHOOcLgzieUWjnuYc5dkb9WbKhBLX25Lf6MIVeXb1JEcHWH1xhg4gmOtV7RKd4rbiFgxWTKEEZmkAHXKKQTV+klWqCrXvrUCIiCEQAhSohGo+kyO1tJjBCPISicC1Xp0DAK9pj0NwdLyjkB4kwjQc3zobYY0w9LakBEXEhX4tUe82Oq6kesbQwirykaEg55p+hCmK26GUTsaikQhbKwRWwghF7vD4CuERy/Oxxxhav2MECyWDGE0tfVdXN+1JMJwazX8G/KROtKRfPp2CI7w+MV5aYV+hC3+OKAII9awjg6dgm3tlBnSUnxNyMTmCPRwgIZgwgrOXSu8baUjoRUEQiv3B41CGAdX8c2QRMKF+GapKYTw3xA+mBVEh0ERjgrhEATSJuTNEQYwjxD8DWGrHKllhYFCOFt2MJMMjTxmYhihcJxWLNg/IMw/ehBCieAtLdeeKKLMfRJC0HUk+1cEnSEYS51HJHC12CDXoAfh4Zu2wgqIIGvbf+pII4Kv+MoMudtB8M0gBMHdpPonRzq2EKCTWEszfAU6AgEEf/F4hEJHsH+zQp8jNS1HguYuV2aYuB0E1zTCf2IF66LCmdDzGa7Wctj/5xBWt1aAVlVq/EkRgrehqG9vypMc4UiNIYSf6kLQYwUF4Wt+tKbnBVQwQMshj1A63AqLRyOM/4CAA+VdRwpiDeFIeztnoRBiXxwEdT6ZFQwglL8jcCts+5IqzKQKoWIHa7WWY+OKQ3FoBf+/jXDTI9FQIDIUPJqQXN/WWo6pK1pzG6wA9jCH8LdwBit4bQQn14xwCWhnqiNc5Lluc1Yo/8kKN46kTQvg+Dbtrd1aIXxJBONW+PO80LaCo8ZO6kfsJBOM09y7yNkxj1DmPyMEAmHUh9AywsLhh7EajuCNyK5jhejZCLO2FT44gkpHpW4EMd/YF+J5dENiRE6uRHhnCA8vbTcIfGX7FmHEFmEAQcuo3lAZYcOMEEXBakhNgFjqxLewwsMRBrlEkL22/RPC8KCdpz0JI3ijocd7CXqoHgUPpZD6qQi6IwmEuY5Al5GGU2kFq1YEI1K6zAaRD/Wan6fxSKEOrANC9HSEWQdhRRGEFYJcJzgEPr9nhnsgnkTw1Rs+ESF9MsKsheB9tBG0UAZVr5IgsslQEpxt+RYUhpA+FUFf2XYCQFjpCJY29Y/I3PblWwRyzQhH9S4anyM8PKkO8piP/3YHYTZrW2EoEGgsWAudYClNAEbYaQjaO5nMIcTxzQqGtstzg7CkVgj8M6Gb0ZwgUgRRphHslB+lESJMjCK0rTDTNqrwyEuwGLJVebKH4WFAyFKVtK1mg8jRjZArggkipJOJUQTbvrXCSsUCInjE29hWNSOjpUSAkNUIWpHwRo3At+XMIYQUYdvZIrnZdwbfHxKyLi2rvJIhP9NAbQDZVF+sH2oIRardkogiJAYQ6jBkCEHbCjcIzeeisCz3OGcASw5A4kCzQWSfNIKL27rFAUVIDCCMexFG/AyGQMAjC1Zaf+FpU0UwIld8Y78icDeKYEginSDhCI0BhHGfIykEesotSPPjCRxpKPfYhBulmg1Sd6wIMJZ1gicgBB0EdpbnI64X+y96GlqqzxDAHphPvx2NINQJNr6mPx6rfiNkkmRN83CEQa8VPHGeCo9a356kAqL1mupLV1kYgX1UnYVH9nabgCFkgHB4NIJmBbsHQe02a+fAyNfADyJ2Y4kVm2nSyN3rNjjZbQCTCMwK805dGMozba0Nfw8PwE9jP4BSYC+YGdg9C9xs+zNBZhxh34OgEVDlCXlvxinMRmzAZGaAiMaFroboBAe7A2AWYYCd6sdejwVoIDjABz+LN7s0dZnC70fxgC9WR27DzLB2o1oHGJKje2ODzBzCkSGwA8/KCoQBrJb1OK8m9I59bhYuvoFoL0bkiA+YJEtaJiCFfwuQZQkiVNXh8Qj1AB1ptW9nJMLjeMQONtONEP42iqnDCSKbBTD5CvQ5bRfxepDcIiSmEdjRPJtun/FE5IkVl2DBz+GRKXUk+uYl3ldDLyQRyGfQdSJ+k0PzCPq7rQGBh/FQzPocAYdkK3CiLD4ervvgLMwwVQyD9CaSn4Kw7CLwRMQQXIGAPcXs/CFOwUSxMMOE0HxLgzntCQQdYfpwhPonBGLZ7IyasxBj2lDWYLJxvCHrSYML2cUVs8kh7SGoKo4wPTwVYUkRXL5zsxQLLtJnlsGCmyHJUjeNLoyh6oaBQijMIYzWtwg0eMXxLrX5pNInNKMTjtBgGkq5Ga5RD0GVGUM43kHg+cfih4okAnV3IQvnygOAZlJhhvGkg1AphP3UEILXRVjqCD7tiMSIQFbvl+mizrPI8aMjN0NNA6AkEBxDskpvjcARimcgOLQuiK404IeiBIJHpniIk+6gsTs9edx56Hx8ZgzHSSuS2f1JZ8ascAzshAzXrRtC1HcQUNkp7UzlAtdVdBk0k4YMAWablhPpVtg/GmEDCA4iBPcQWEeECExXiqAWuOi0PISem92Na0vo+zQ2XRtUBUdY7/dmEEgLwdEQfIngKQRtnTFjd2cgqwhrwWTDELAn1QmKomCOZAJhc4MAGbTm3QRHiKCzVgj63fLAk5bIAM6TU/+fEPYG3WPSISgqhnBaPx5h00agRaDmpdgjYs39LkK0J3gLXCjKDGHPzDCfdAjKpyGw4+K1zKBioesuQlpDBKMVlqyg5dwM485d0p+G4N4giEWuXgQM4Iyw93eTgt0rcM7M8JV07n3OECrDCOKA9b8gTHzC35++QE/COyByojaBQlibQ1AnxHsQ/EYiRJr+aIZvrvM1pQgl/7bJdACFcDKHoAgoArsLAHF+R2iEGfiYz0vDKKk0gDwvGMLFNALfvq+pviOFkN4gqOXSWiAM2J1xhScNKgmA99A3imB3Edya6zsEBJ47Wwj6eu8kFggHVgv49+RU6QT/PQSxWaYjtBas8c6lHGGWsgmTcIZMeRHeon5Gp7bL6WQQgZ8DpLfZuocwJNO0RSALMupMy1l24Qh1oT8mo2RW+L48HGEhEQQAvU/bHQSowgqBzzWpRBiw8WwjPUl/zodBhIVDERxFcA9h2LZCcoPQsIosgyNTTynJY7MIGUeQe34Kgd0+eJKmLSskuqSeUPmc0GImg2NQao9ZyU0iuL8hsOzv0QcaAEILIMmkFYa4Zopt9ZV70oE+kKSNsHs4wkIgaJvHqZiIEUEvYAyhZQOsZQohZ231niPMqlg96YYhFLtvAwg2R5AEOoKvENCNvBYCn2oUwpGWgmIhPKnUntXzBARFcMcKHmuqp92FuoFCOFS0Dsh6fbxF+DKC4OsIadpnBbzhLVdrqq9OYCXbK4QLQwjF7+4FQhiGFKF8AoI203ty+ztJWghZS0Qxxte2Ca1lpfjdeaUe9xRzhN3DEZqGIbiKAIdJj7cTYp+DIXiIoD/UCQrZQhLAixXNooWsFLl6XpVEuDwewZUIYpJxVxJh0EIYthDo6lChEUBPQdOoDHBylAQUIStLswhyGFMHcsg5uovAnqC0aiGcCqxkCuEgCQTC2QhCxBDUPDnXT9fRSoZTgCcRKvEEtCxe6gTwaoiuoxzpnAuCsVmEChEUQfsNzRuaf5KDtIJ6Llg2vb0bQA0IpQrwSj64Ld4aQmiaxqdWUEN95+EoLAH1IGAdbudXfD5dAQhjhaAePWfMChShUgjtUUBp2EXQnpyXl3o3h7LR6rV8dh63wuPDuYPQ1V9e4zaCvjIhZwJVh3cKYcEBFMLXwxEOB4agP9rvBgAQ1gLhlOmPLlQzjXpsYaxCnOy7CGcjCClHuKt/Rk9QiIqbFK2VibYPgd+UJw1hVgqEcGYOIWIId4JAVADlG6X0oBsCmv+PrUoRtxDyJyD02ACLQDJVCOvszsMvafLJa9JCOAhPCrcmEQqJ0ONDtAAc9dS/KG4jQDZz626hOJpHmDKE9E4U0BKQX/aanMpbAFGEm/W+I6dyoCHkT0Joqc/GYVWSMZZvEGQbgc8cVX2ReqTqYGAOYTpNGcI9gKroqwJxHvcA6DKgT4JlD6WEDwNzjgQIk1JD+Bmg7wG2vQBj7abC7JNRK1CEzjj5M0A3iG8s0CPmEVKVj7ogRX851kHiG+e/EdrmmUR4b4QclLQfYznt5pr9ft0jpzuyXhlD2COCd+deYA8Vush6NWGFSZI/D6E0gbBHBPIVj38LyPp/d9/qAetUzSGsJ7ch3G7l+sN3jH+66PczkhGEPUdIpPo92SfuTz6/Gu4pCIf9PhEInev/W/L8F/2NI8SIULUJHgwgEAozCJlEENHQ7qZhvofercx5Ow0/VAT4KG4eANDegaKh6Izo7yI2/wVESBDh2xQC3ehrVvi+hbdvMRGgCmU8faM58dxQM9TefLmRc8xmOScFahwvvmhm3l4WVOPjcs7exrGdL2vRqcLMahihUktbuDhKfQcmYSUNDvd4hl66EHw9gIsfL/THHBxAY31IqrFt5QjvBhFwZQsQdofpBf/bASXIQ3qzwkvTTOmjgq5xOI6/CflkZSSeg74lEOzwxbdp06zxmelfMUVYfTP5ojZjCNX72QBCJhBKvF1wjSgAcS2pEVC1Y1JQhzpBfb3GbDnlhAzxF/xeBgRn+K19UeBckIcHcmYIa7lBYhyhCgXClHkQbhAQRMC94lkidwiO8ONpyNxnATUNXQoIQvS/uJS5Jz6GFOEU0rgeqMETED5NIpRlwRHiEi4rppMF6JaoNBpugIF9Rgev4WOJGiJB2MmhDEFvtjnC1RgC7pJRBLq6DjkI7F9+QODGWh1AzzngFd0T8oFOdgSXGa/Bi8rBfxFhfYuQh3C1kzDGd2YnY72QwYWf5ajPmaaaU4V+syQkv3kgTs3jpT3ylMXbdfdohPW6KsYMIS8BYVAV+QYfUZbT9Em3aZQe0IqQHPP+GN/3OUuo5pB7qi7B+BaBNRhv7wYRckQQ6f0MIRCDu2zarUQMqXXMVRxiKINsUNkeBFUpKmmF3ADCVCAUuUSgh33HbGVu026G4iuWNdQR7DFk1x5ift3uksY/IMw+TSOQHa1sO/SfeEq0/QHazqE3sJYnlghghV0rH4mo+RS32S8wnvguj2GEnIZzHkIi+sJ9Pri+l7iNANe2oiMNIhRMZcytbf0ZwknsFbKWjyO8fT0YYb9eFyVDgEw0xTQJHaeH7RD8x0RbXKcCAf6dDwYtBKxZxw7AWIaz7M5zlpG2ZhAGeG8F7Ij2FIGVYV4G1hoDzZ98rFSONJ5iz9TSHzSnCNp8ERtE2N8i0Fz0HqMeQ7IRDBDCgLRlaUh3pPGwnUBxQmAIygaxQYT9vsxvEEJsQSGSISfhDr7Q7AzfFXy5l1kBV38HY+w3djz7wuVekIwh5HzqoSIQZk9CCLHdD6krDcmsGcCL9R7z4zimasMrDIF6T0jvqr8+wkAXHtcQSAzhIvKUjjA3gDBlCLQxRgRu+AtbW4r3rdWsOB/I3ERjgZeLRXvRKwsRQY1AOe96zSBMAaEWCGuBAP7g8Y4O798hhrZsLGM2FiWLuU+obVBNC2hOehESRDj/rtW/IRwOuUKoN5ucd3XhYLNZ5FTZeDM9XfaLQRZrSSdcbDalhhDnx2Z9OU03YVJiBIQbJTQgpBUejQCzooag1lnGeoNKVRp3RLwa6lknZ0sWIoLlKkge59IKj3akabPQENQq0b1dgjbErcR9kuux8PCkelgs8vgWQZjgB5K/6k+NgQhsBePxVmgWTY5D/qqgBPGNWoKDLf8KsL9qjwDiC4jrSZEv549u8zbNIYzLT0jivUvAf5BcunyPlPQPfoGTxqEqBl9fD789ctMcc9oTkfff5Kq+AqEftM8/C12FSsqq+d6FD0aI1vsLXMeGkEc+dbRfyqLMZ1+zPz1X8F+kOb/tgWGwMw2wzoq82m3nj/YjMMPsbd5Ag5RX5a/C9h2K/0gmVV5W0/mMOL/r9K8Srmbz9d+j+MfQ7RH1YpGv3z+H+eMJICktZ9vZYdBWpxSfe2xxK9XvUoSL8/U8r00QWNZ4tJ3NtvP38/mKz7tk9yHl9/57iLy9ve8ul93X+yo2QwDxcEKI69f5emXP7Hx7sHxShPneNUWAEPWaas6f9/eTzOn9q7SnS6Kor3plu307T2uTAC95yUte8pKXvOQlL3nJS17ykpe85CUveclLXvL/XP4HV8bHDRtlR10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2" name="Picture 6" descr="http://logok.org/wp-content/uploads/2014/03/Rolls-Royce-Motor-Cars-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39" y="3153415"/>
            <a:ext cx="19716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adwheels.com/Portals/0/LiveContent/457/Images/Wald_Rolls_Royce_Phantom_Black_Bison_Edition_Front_Profi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29000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66800" y="5782314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Rolls-Royce transformed itself from a money-losing British Manufacturer into a service firm that today is the world’s second biggest provider of large engine.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5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>
                <a:latin typeface="Cordia New" pitchFamily="34" charset="-34"/>
                <a:cs typeface="Cordia New" pitchFamily="34" charset="-34"/>
              </a:rPr>
              <a:t>Voice call were free worldwide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? 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http://akademie.dw.de/digitalsafety/wp-content/uploads/2013/12/skype_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2819400"/>
            <a:ext cx="552450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66800" y="5782314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2003 Skype launched a service that allowed free voice calling via Internet. After 5 years Skype had 400 millions registered users. It was bought by </a:t>
            </a:r>
            <a:r>
              <a:rPr lang="en-US" dirty="0" err="1" smtClean="0"/>
              <a:t>Ebay</a:t>
            </a:r>
            <a:r>
              <a:rPr lang="en-US" dirty="0" smtClean="0"/>
              <a:t> 2.6 Billion and then by Microsoft 8.5 Billion Dollars.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7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Car Manufacturers didn’t sell cars but provide mobility services?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ttp://media.emercedesbenz.com.s3.amazonaws.com/magazine/wp-content/uploads/smart-2go-847984_1574451_800_533_11C761_3-635x3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140" y="2895600"/>
            <a:ext cx="6048375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07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964702" y="1828800"/>
            <a:ext cx="7417298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Every villager in Bangladesh had access to a telephone? 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5105400"/>
            <a:ext cx="7848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Grammenphone</a:t>
            </a:r>
            <a:r>
              <a:rPr lang="en-US" dirty="0" smtClean="0"/>
              <a:t> is </a:t>
            </a:r>
            <a:r>
              <a:rPr lang="en-US" dirty="0"/>
              <a:t>a joint venture between Telenor and </a:t>
            </a:r>
            <a:r>
              <a:rPr lang="en-US" dirty="0" err="1"/>
              <a:t>Grameen</a:t>
            </a:r>
            <a:r>
              <a:rPr lang="en-US" dirty="0"/>
              <a:t> </a:t>
            </a:r>
            <a:r>
              <a:rPr lang="en-US" dirty="0" err="1" smtClean="0"/>
              <a:t>Teleco</a:t>
            </a:r>
            <a:r>
              <a:rPr lang="en-US" dirty="0" smtClean="0"/>
              <a:t> </a:t>
            </a:r>
            <a:r>
              <a:rPr lang="en-US" dirty="0"/>
              <a:t>Corporation, a non-profit sister concern of the microfinance organization and community development </a:t>
            </a:r>
            <a:r>
              <a:rPr lang="en-US" dirty="0" err="1"/>
              <a:t>bankGrameen</a:t>
            </a:r>
            <a:r>
              <a:rPr lang="en-US" dirty="0"/>
              <a:t> Bank. </a:t>
            </a:r>
            <a:r>
              <a:rPr lang="en-US" dirty="0" err="1"/>
              <a:t>Grameenphone</a:t>
            </a:r>
            <a:r>
              <a:rPr lang="en-US" dirty="0"/>
              <a:t> was the first company to introduce GSM technology in Bangladesh, and built the first cellular network to cover 99% of the country</a:t>
            </a:r>
            <a:r>
              <a:rPr lang="en-US" dirty="0" smtClean="0"/>
              <a:t>. Today </a:t>
            </a:r>
            <a:r>
              <a:rPr lang="en-US" dirty="0" err="1" smtClean="0"/>
              <a:t>Grameenphone</a:t>
            </a:r>
            <a:r>
              <a:rPr lang="en-US" dirty="0" smtClean="0"/>
              <a:t> is </a:t>
            </a:r>
            <a:r>
              <a:rPr lang="en-US" dirty="0" err="1" smtClean="0"/>
              <a:t>Bagladesh’s</a:t>
            </a:r>
            <a:r>
              <a:rPr lang="en-US" dirty="0" smtClean="0"/>
              <a:t> largest taxpayer.</a:t>
            </a:r>
            <a:endParaRPr lang="en-US" dirty="0"/>
          </a:p>
        </p:txBody>
      </p:sp>
      <p:sp>
        <p:nvSpPr>
          <p:cNvPr id="9" name="AutoShape 2" descr="data:image/jpeg;base64,/9j/4AAQSkZJRgABAQAAAQABAAD/2wCEAAkGBxASEhEQEBAUFhURFBQVFRQQFBQVFBUWFRUXFxcVFhcYHCghGB0lHBUUITEhJSo3Li4uFx81ODMsNyguLisBCgoKDg0OGxAQGywlICQsLC0vLCwsLCw0LSwsLCwsLCwsNCwsLCwsLCwsLCwsLCwsLCwsLCwsLDQsLCwsLCwsLP/AABEIAOEA4QMBEQACEQEDEQH/xAAcAAEAAQUBAQAAAAAAAAAAAAAAAQMEBQYHAgj/xABNEAABAwIDBAgBBwQPCQEAAAABAAIDBBEFEiEGMUFhBxMiMlFxgZGhFDNCUnKxwSNistEWNTZDU2N0dYKSorPC4fAVJTRFVHODtPEk/8QAGwEBAAIDAQEAAAAAAAAAAAAAAAUGAQMEAgf/xAAzEQEAAgECBAMHBAEEAwAAAAAAAQIDBBEFEiExMkFREyJhcZGhsYHR4fAzQlLB8RQVI//aAAwDAQACEQMRAD8A7eglAQEBAQEBAQEBAQEBAQEBBCAgEoKLquMb5GDzc39a9RS09ol4nLSO8x9UsqozukYfJwP4pNLR3iSMlJ7TH1Vbry9iCUBAQEEIJCCUBAQEBAQEBAQEBAQEBAQQUGFxfaemp7tc/M8fQj1d6nc31XVg0eXL1iNo9ZcGp4lgwdJnefSP70afiO3FS+4iDYhy7T/c6ewUri4Zir4+qBz8czX6Y45Y+stfqa6aTWSV7vtOJ+C7qYqU8MRCLyajLk8dpn9VtZbGkshuvKPFJ4jeKZ7eQcbex0K03wY7+KsOjFq82Kd6WmG6bNbZdY5sNSAHO0bI3RpPAOHA89yiNXw7kjnx9vRYdBxj2lox5uk+U/u3QKLTwgICDygkIJQEBAQEBAQEBAQEBAQEFOonaxrnvcGtaLkncAs1rNp2ju83vWkTa07RDnG0W2EkxMdOSyPdmGj3+v0Ry3/cp3S8PrT3snWftCra7i98vuYulfXzn9mrKTQcpQEEIJQEEhp3DfwtvusTt5sxvM9HbKMO6tgf3src3nYX+KqNtuaduz6Hj35I377Ky8vYgIPKCQglAQEBAQEBAQEBAQEBBBKDmO2e0BqJDDGfyUZ4bpHD6R8QOHurBoNJ7OvPbvP2VHi2vnNf2dJ92PvLWlIoYQSsgm4kNWN2HvKOJ9l53l62jzXFDh8s7ssMbneW4eZOg9VryZqYo3vOzbh02XPO2Osy3vZrZBsJEs5D5Bq1o7jD4/nHmoXVa+csclOkflZ+H8IrgmL5OtvtDbAo5NCAgIPKCQglAQEBAQEBAQEBAQEBBre3OLGGDIw2fNdotvDfpO9tPVd2gwe1y7z2jqi+Lar2GDaO9un7uY2ViUt5ussiCU3F9R4RUy/NwvPO1m+50WjJqMWPxWh04tFny+Ck/wB+bP0WwtQ7WV7Ix4Dtu+GnxXFk4pjjwRM/ZJ4eA5bf5LRH3bFh+xdJHYvBkP8AGHs/1R+K4MnEc1+3T5JbBwfTY+sxzT8WwQwtYA1rQ0DcGgAD0C4pmZneUnWtaxtWNoVFh6EBAQEHlBIQSgICAgICAgICAgICCCUHL9ua3rKpzb6RAMHnvcfc29FYuHY+TDE+vVTeM5/aaiax2r0/dg6WkklOWKNzz4MBPvbcuy+SlI3tOyPxYMmSdqRMz8Gw0Gw1S+xkLIxzOZ3s3T4rgycTxV8O8pXDwTPfreYr95bDR7CUzfnHPkPM5W+zdfiuG/E8tvDtH3SeLgenr45mft+Gbo8Gpovm4GA+OUE+51XJfUZb+K0pLFpMGLwUiP0X9lpdBZBKAgICAgICDygkIJQEBAQEBAQEEXQeJZ2NF3ODR4uIH3rMRM9oebWrXvOyxlx+kbvqY/RwP3LdGlzT2rP0c9tdp697x9VH9lFF/wBQ3+1+pe//AAs/+2Wv/wBlpf8AfBUbTUbWGTr2EDg03ceQbvWI0eeZ25ZZtxDTRXm54ceNVJWVTImXaama19MwDnXcfRuY+inr29jh+UK9g0tc+o3t13mZdzpaZkbQyNoa0bg0WCrVrWtO9p3la6Y60jasbQq2Xl7SgICAgICAgICAgIPKCQglAQEBAQEFtW10UTc0sjWD847/ACHH0XumO952rG7VlzY8Uc15iIapiW3kYuKeMv8AzpOy30G8/BSWLhdp65J2+SFz8ex16Yq7/Gen8/hrVdtVWS3vMWg8Ihk+O/4qQx6HBTy3+fVEZuK6rJ/q2+XT+WGlmLjdziT4uJJ+K64iK9nBa1rzvad3jOssbPElQ0byFh6rjtbspCtadxB9U3e/YWjur4ZWujmbNHYPjuWusDa4ynfyJC8ZMdcleW3Zux5cmnnnpO0uh4Jtwx1mVLQw/wAI3uH7Q3t+7yUPqOGWr72PrHp5p3Scbpf3c0bT6+X8NwY8EAggg6gjcVFdk7ExMbw9oyICAgICAgICAgIPKCQglAQEBBSqKhjGl73BrRvLjYBZrWbTtWN5eb3rSvNadoaVje3B1ZSj/wAjx+i38T7KX0/DPPL9Fd1fHP8ATgj9Z/4aZVVUkji+R5c48XG5/wAlLUx1pG1Y2V/JlvltzXneVEle3hSfIm73Wq2Mqw3RVfYHhFRWvMdOLNbpJM7uM5fnO/NHwXLqNVTDHXv6JDR8PtnneezpmCbDUVOAXRiaTjJOA835NPZb6BQeXWZcnntHwWTDpMWKOkG2OBUhpKl5p480cMj2OawNc1zWkghzbHeE02XJGWsc09ZhnU46TitMxHaXF6CchxBPAWPirJEqnnxxNd4Zdki9OCa7Nh2b2mkpiGm74idWE6t5s8PLcuPVaKuaN46W9f3SGh4lk008s9a+np8nTcPro5mCSJwc0+4PgRwKr2THbHbltHVb8OamakXpO8LpeG0QEBAQEBAQEBB5QSEEoCAgxmNY1FTNzPN3HusHecfwHNb8GnvmttXt6uTV6zHpq727z2jzlzTHMXmqHXldoD2WN7rfTieasGm09MUbV+qn63WZdRb356eUeUMWV0uJ5JWWVGSRYbK1WksnAI31qy+yuzUlc8gEthYfyso3n+Lj/O58PguLV6uMMbR3Suh0M5p5reF2TDsPigjbDCwMYwWDW/EnxJ3knUqvXva881u6y1pFY2hdLy9MRtd/wNZ/J5v0Ct2n/wAtfnDTqP8AFb5S+eA7Vp8FZlZ26TDO0ztAtiNyR1XUaNEsrgmMy0z88ZuD3mHuuHPwPNaNRpqZq7W+rp0msyaa/NTt5x6uqYRicdRGJYzodCDvaeLSq3mw2xW5bLpptTTUY+en/XwXy1OgQEBAQEBAQEHlBIQSgIMZj2LMpoy92rjoxvFzv1eJW/T4JzX5Y/VyazV102Pmnv5R6y5tWVD5HOmlddzuPgOAA4Dkp/HSKRFKx0VPLe15nLknef70hi3uubrpiEfad53eCvQoyPWHusLOaRHRSq/2bwKStm6ll2tbYzSD97adwHi42NvfguTVamMNd/PyhJaLRzntvPhh2vDKCKCNkMLQ1jBYAfEk8Sd5Krl7ze02t3WitYrG0LteXoQY/H4s9NUM+tDKPdhWzFO16z8YeMkb0mPg+cYheytCrW6M1SnQLYjsndeRo0WVQsvDJYDi76WUSN1adHt4Ob+scCubU6euanLPfydei1ltNk5o7ecerrFBWsmjbLGbtcLj8QfAhVrJjtjtNbd4XfDmplpF6TvErleG0QEBAQEBAQeUEhBKAUHK9pMSM9S837EZLGDhYHU+pufZWPSYYxYY9Z6ypev1M59TPpXpDFVMvBdNK+bhzX36QtitjS8PcsvURus5nrDopV6wrDpaiVkUQu950vuaOL3cgtObLXFSbWdmnwWzXilf1dr2ewWKkhbDEN2rnHvPed73cz8AAFWs2a2W/NZbcOKuKkVqyi1NogIKczMwLTxBHuLJE7MS+ahEWucw72uLT5g2VsrO8RKq5Y2mYZOnK9o+69iKy5rKwWWtNlgbDsdjpp5OrefyUh1v9F3B34H/ACXBrtL7WnNXxR90vwrX+wyclvDP2n1/d1BpVeXFKAgICAgICDygkIJQUqgkNcRwafuWa94ebeGXFA471btnzrmnfdBKy8vJRlbzvRupC1jjc9wY0ElxAAGpJO4BebWisby6qVmZiI7y7Fsbs22kiu6xmkAL3DgODByHxPoq5q9TOa/wjt+616LSRp6bec92xrkdogICCCg+fNqaXqq6qZ4TPI8nnOPg5WbS25sVZ+Cs6yvLltCjAV0oy8L2Jyy57QumrLTKoxt15mdisbySR2SJ3ZtWauhbB431jPk8h7cQ7JO9zN3uN3lZQXEdNyW9pXtP5Wvg2t9rT2Vp617fGP4bao1NiAgICAgIPKCQglBDgg49jlAYJ5IiNA4lvNp1afb7latNljLii393UHW6ecGe1J/T5MetzleHlZeohZSkk2AJJNgBqSTuAC8zO3d1Y6b9IdO2E2S+TgVE4/LOHZaf3oH/ABHj4bvFQOt1ntfcp4fz/C0aDQey/wDpfxfj+W6KOSggICAgIONdK9FkrRJbSaJp/pM7J+Aap3ht98W3pKC4nTbJFvWGrxFSUIW0LyIrLRaF3GVlz2XMG9eLdmcfiXbmXC17uqa7wpUNW+nlZKzew38xxB8xcLOTHGWk0nzasGa2nyxePJ2CiqWysZIw3a9ocPVVa9Zpaaz3hfceSuSkXr2lXXl7EBAQEBB5QSEEoCDEY9gMVU0B/Zc3uvbvHI+I5Lp0+pvgneO3o4tZoceqrtbpMdpaVVbD1bT2Cx44EOyn1B/WpanE8Mx13hXsnA9RWfdmJ+zzBsJVvNnujYOJLsx9gPxS/E8MR7u8vWLgmeZ96Yj7tr2e2Pp6UiT5yT67wOz9hv0fPfzUXqNbkzdO0eie0ugx6frHWfVsa5HcICAgICAg0Tpaw0vpmTgawP1+xJZp/tZFIcNycuSa+qO4lj5sXN6OVRFT0K3ZeRlZaLLuErLRaFzGdViY6NcTtLIxnRaJd9esLWrZxWykubPXru3Xo5xK7JKdx1j7bPsuOo9D+kojimHa0ZI81j4FqObHOKfLrHyluiik8ICAgICDygkIJQEBBFkCyCUBAQEBAQEBBbYlRtmikhf3ZGOYfJwtccxvXql5paLR5PN6xes1nzfPlTTPikfE8WdG4scObTbTkrTS0XrFo81Ry0mlprPkqxFbXLaF1GUaLLphRpmF7TvWq0OjFd6qNQsV7vWXrC42VrOqq4XX0c7I7yfp99j6LXrcfPhtHp1+jbwvN7LU1n16fV1wKsrwICAgICDygkIJQEBAQEBAQEBAQEBAQQUHK+lXBckrKtg7MtmSW4PaOyT5tFv6PNTXDc+9Zxz5dkHxTBtMZI/VpEJUqg7QvIystFlzG5Gm0LiN9liY3ea25ZV3PuF4iNpbpvE1W2ctIcN7SCPMar3Mbxs1Y7TW0TDtsEmZrXfWAPuLqozG07PotZ3iJVFhkQEBAQeUEhBKAgICAgICAgICAgICAgscZw1lTDJBJ3ZBa/Fp4OHMGxWzFknHeLR5NeXHGSk0nzcJxCgkp5XwSizmG3Ijg4ciNVZ8WSMlYtXzVLPitivNbEZWxx2hcMKy1TC4YVlqmHu6ww8P3IzDtGE/Mw3/AIKP9EKp5fHb5y+hYP8AHX5R+F4tbaICAgIPKCQglAQEBAQEBAQEBAQEBAQQQg1XbnZcVcfWRgdfGOzwzt35CfuPj5rt0eq9jbafDP8Ad3BrtHGem8eKP7s5K5haS1wILSQQRYgjQgjgVYYmJjeFUtExO0qsbl6aphXY5GuYVQ5Za9ksYXEMbvcQ0eZNgvNrcsTMveOk2tFY83b4I8rWtH0QB7CyqMzvO76HWNoiFRYZEBAQEHlBIQSgICAgICAgICAgICAgICCCg1Xa7ZBlVeWOzJgN/wBF9uDufNd2k1tsPu261/CO1vD6545q9Lfn5uX11BLA8xzMLHDgePMHcRzCnseWuSOas7qxmw3xW5bxspsctjnmFYOR4mG17A4M6WYVDh+ThNwTuc/gB5b/AGUbxHURSns47z+EzwfSTfJ7W0dI/P8ADpoUCtSUBAQEBB5QSEEoCAgICAgICAgICAgICAgICC1r6CKZuSaNr2+Dhe3MeB8l7pktSd6zs15MVMkbXjeGr1fR3SuN45JI+Vw9vx1+K76cTyx4oiUZk4NhtPuzMPVF0fUzSDJJJJb6OjWnztr8UvxPLaPdiIYx8FwVne0zP2bXT07I2hjGhrWiwa0WAUda02neZ3lLUpWkctY2hVWHoQEBAQEHlBIQSgICAgICAgICAgICAgICAgICAgICAgICAgICDygkIJQEBAQEBAQEBAQEBAQEBAQEBBhNmNpYq75V1THt+S1ElO/rMvadHa7m2J014oM2gICAgICAgIPKDX9stroMOjY+Vr3vmdkhhhGaSV+mjR6jXmN5ICDX5dva+EdfW4JPDTCxdKyWOV8bTve+NuoA4+CC9wzb+OfDqzEmQnJSvmaG5/nBEGkOBy9m4dusgpSdIgc+CGlopqiWSOGSZsOrKZswBAkfbvWN7W3BBcYztfWMqJaWjwipqHRWvI5zIYDmaHDI92jt9vRBRwbb15qoqDEaGWjnnBMJe9skUhG9rZG6X/8AmhIuFxjm31PSVU1LUMcBFTsnD2nM6Rz35GwsjtcuJ5oMcOkOohfE7EMKmpaad7WMndIx+Uv7vWsbrH67kFer27nkkkZheGy1jIXFkkwkZDFmHebG5/zhHJBmNkdrYK+nfUNa6IwvfHPHNo6J7Bdwdysb3+4ghBrsPSJVVRe7C8JmqYWOLevfKyBj7aEsz7/9Xsgy2y23LKqeSinp5aWqjbmME9jmb9Zjho4bvwugoY9t51dS6goaOWsqWC8jYnNZHFcaB8jtAdR7+KC0g6RJIZYocVw6Wj69wYyUvbNCXE6Nc9vd/wBcNUGV2k21goaqGnqBlZJDNM6Yu0YIgTlyWu4m1gBxKDCydINcGGqGB1JpA3P1hkjE2T6/U77W1/FBncT2zgZhjsWhaZYgxrw0HK45ntYWk62IJN/JBhYekKqqRnwzCZqmIEB0zpWQsLrdoR5+/Y3F/EIMxsdtvDXPmpnQyU9VT/O084GcDTttP0m3I15jgRcND2J2rjozicTYpJ6ifFarqaeAdtwFrvcToxg+sfwKDaqLb+ZlRDTYph0lGal2SGUyMlic/gxzm90nT39UGW2x2xgw8RNcySaec5YaeAXkkPjyGo1QYGq29xKBrp6vAp2QN1c+KeKV7W8XOYNRbna3GyDMY1t1TxYb/tWBvXxHq7NachOd4YQbg2IJNxyQY+fb6eZ724VhslYyJ2WSYSMihzfSbG53zhHL/NBl9jtroq8St6qSGemcGT083fjJvY8wbHXkgw1T0hyyzTQYVh0tYadxZJKHshhDgdWte7vcfwuNUFxge32epZQ19HLR1EgvEJC18ctt4ZI3Qnf+u+iDdEGibRU7X49hOYX6uCre0cMwAAPx+AQb2+MEFrgCCCCDuIO8FBxfZuBsez2NRt7rJ61rRya1gHwCDoXRvhENNh1K2JtjLFHLI46ufJIwFznHjwA8AAEGIm6R3SyyQ4Xh09b1Lix8rXNhgDhvAkcDf214XCDU9u8YxGaTCjV4V8kazEafJL8pjmcXE6sAYAQCBe/5iDYn4dFLtMXysDjBh7JI82oa/rS0Ot4gE280F305D/c1V9qD+/jQbfgVHHDTwRRMDGMjYGtbuGg/1dByqlNqPay2n/6ardzYboMjsh0m4JTUNJTuqsrooI2vaIZjZ4aM2oZY9q+qDHYntZQV2NYJJQS53MdOyV2SRhyuYMjTnaLjWT3KClsHtxhtDLiwrZ8k0uITuv1cry6Nps3VrToDn0QVOk7pCwetw2opoajPK7I6Nphmb2mvabhzmADS6C/xvD4qnF8BZOwPb8kfIWu1BcxmZuYce0AbckHU5Wggg8QQUHEKRttk61o3NlkA5AVTEHXtmKZkdHSRsaA1sEQAH2Ag1DF4wzaTD3tFjPRzskP1gzM5vre3sEFp0PUEXXYzUZB1pxGoiz8cgdmyjwF3E89PBBe9NkY+QROtqyspnNPFpzEXHoT7oPBiD9pgXC/VYZmZfXKXSkEjwNiR6oOhFoOhG/eCg+fqhuXZ/GIm6MixNzGN4NaJobAckHdcFw+KnghghYGRxsa1rRwFviSbkniSg0eBoixrGHsFicPhkPNwBAPs0INc6K+kDCKHDYKeeoyTZpXStEUru06V2UlzWEHsBnFBT6R9ucMrhh4op888NdA9p6qVha25uQXtA35NOSDtqDnW3eIto8Wwism7NOW1FO+U91jpAC3MeHn4Angg27F9pKOmhdUzVEYja24Ic0l+lwGAHtE8AEHKtlajrNnMZkLcvWS1jsp3jMyM2+KDp2zDC7DaRrd5o4gPMxABBqnQhiEDcOZSl7GT08kzZ4nENka4yuN3NOu6wvytwQYvpU2oo55sMo4Jmyyx4jTSP6rtMYAXNs540zEu3cjeyDP037pJ/wCbWf3yCenL9pqr7UH9/Gg3Wg+aj+wz9EIOW4JQPqINqYIhd8tVUtYPFxYbD1OiDYujLHKOooKePNGJqeJkU0T8rZGPjGQ3adbG29BnxjmHioZSieDr33yxtLS/sgk6DdoDv8EGj9H1VBR1uKYdVljJpKx9RCZbNEscwFurLt5Fhpz5FBu+LY1h1K3PUz08Y4Ziy58mjU+gQaxjjgdoMJItY0tVa262V1rIN/cdD5IOIU/7lK7/AL0n/tMQdF6P9qaarooHNlYJIomMmjc4B8b2NDXAg6gXBIPgg1+nxKOu2iidTOEkWHUkgklZqzrJSW5A7cdHcPqu8CguOh7/AJx/OlT/AIUFbpr/AGub/Kqb9NBY4/XsodoIKqpOSCqojTtld3GyNkzWc7c3h7oN3xXaGkpoXVE1RG2NovmztObS4DQNXE8AN6DitVA/9jWIVL2Fora75QxrhYhj54wD65Tqg73T9xv2R9yDRaaHPjeJx/Xw+Bv9YuH4oLDocxGBlJ/s2oyR1VFJNHJFLlDyDI54c2/eHbtceHMINzrMbw6GSKKSenbJK5rI2XYXuc42aA0a7yNd2qDMIMLtXWYeyJrMSdCIZ3hgFQAWOdYuF7iwtlvfh4oNb/Y1s3Qt+X9TTNbGM7XuldKLjVvVtc8gu00sL33IPHRXhAlwuX5TF+TxCaecxuuLxSkAA211Db+RCDfaWmZGxkUbcrI2ta1o3BrRYD2CDXse6P8ACqyQzVNGx0h3va58bnW+sY3DNppqgrwbE4YyOOJlHE1kUrJmhoIPWsuGvLr3cRc7yUGTbhMAqDViMde6MRGTW5jBzBu+29AxfCYKqJ1PUxiSN9szHXAOUhw3EHeAUF2xgAAG4AADkEFnh2EU8DpnwxhhqJDLKRftvO9xudPRBh8a2AwqrkMtRRRuedXPaXxucfFxjcMx5lBc4Dsdh1Ec1JSRxusRnALpLHeM7yXW0Gl0FbH9mKGtAbWU0cuXulwIe3xDXts4DyKDF4b0b4PA8SRUEWYagyF8tiNQQJHEA80GdmwinfPFVOiBmha5kcmt2teLOAF7aoL0hBz/AKTMJgpcDroaaMRss12VpJGZ08ZcdSd5QXrdgcKq4qeapo2PkdDFmeC9hd+Tbq7I4ZjzKDZMFwSlpI+qpYGRMvciMWud13He48yg9YXg9PTdb8niDOukdLJlv2pHd5xueKBi+EwVTBFUxiRgc1+V1wMzTdp0I3IPWKYVBUxmGphZLGd7JGhwvwIvuPMINbpui/BI3B7cPjJHB7pJG+rHuLT7INhxXB6ephNNURNfEct4zcN7JBb3SNxAQXzRbQcEFnHhUDZ31TYwJpGNY99zdzGm7Ra9tEGNx/YzDq1wfV0kcjxYZ+0x9huBewgkciUFLBdg8LpHiSmoo2vGoe7NI5p8WukJLfRBsSC1xHDoKhhiqImSsO9srQ5vnYoNfg6OMGY4Pbh8NwbjNmcL/ZcSD7INqaLaDggm6BdAugXQLoF0C6BdAugXQLoF0C6C3r6OKeN0M0bZI32zMkaHNdYgi4O/UA+iCtGwNAa0ABoAAGgAGgAQeroF0C6BdAugXQLoF0C6BdB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2" name="Picture 4" descr="http://www.maverickbd.com/wp-content/uploads/2014/08/G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514600"/>
            <a:ext cx="23241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60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2209800"/>
            <a:ext cx="8153400" cy="3886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Task 6: Imagine you want to start your dream business. What do you need to make your dream business comes true.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Make a list on your own.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Discuss with your group.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Pick up one business (or create new one), draw a picture and present it in front of the class. 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11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http://customerdevelopment.org/wp-content/uploads/2013/04/bmcanvas-basic-model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4" t="14590" r="16666" b="25856"/>
          <a:stretch/>
        </p:blipFill>
        <p:spPr bwMode="auto">
          <a:xfrm>
            <a:off x="964702" y="1609725"/>
            <a:ext cx="7411994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40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194" name="Picture 2" descr="http://thumbsup.in.th/wp-content/uploads/2012/04/Screen-Shot-2555-04-17-at-2.47.59-A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06" y="1186365"/>
            <a:ext cx="8232444" cy="608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218" name="Picture 2" descr="http://api.ning.com/files/V0EnpUkUMSVovD21-FHxuTOdW9hA3qcIV9ujGTaXVb*8Ze5vovoFxlnMeO8kt9YQU7GAkkZoDUQ9QbNW*OAUDH9--AIZStWx/ScreenShot20141128at2.22.50P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78" y="890713"/>
            <a:ext cx="8912479" cy="593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48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 business model describes the rational of how an organization creates, delivers, and capture value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85800" y="3124200"/>
            <a:ext cx="8153400" cy="2514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Value: </a:t>
            </a:r>
            <a:endPara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extent to which a good or service is perceived by its customer to meet his or her needs or wants, measured by customer's willingness to pay for it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Summarization of </a:t>
            </a: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why a consumer should buy a product or use a </a:t>
            </a: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customer's perception of the worth of the product than on its intrinsic value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0004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Price Profit Value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2" name="Picture 4" descr="http://www.tobyjenkins.com.au/wp-content/uploads/2011/12/Value-Pricing-grap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19249"/>
            <a:ext cx="4912103" cy="504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9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http://don-jai.com/wp-content/gallery/after-you/after_you_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68" y="2209800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apple.com/euro/support/products/images/iphone-hardwar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517" y="2514600"/>
            <a:ext cx="4121979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24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b="1" i="1" dirty="0" smtClean="0">
                <a:latin typeface="Cordia New" pitchFamily="34" charset="-34"/>
                <a:cs typeface="Cordia New" pitchFamily="34" charset="-34"/>
              </a:rPr>
              <a:t>Customer segments</a:t>
            </a:r>
            <a:endParaRPr lang="en-US" sz="36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 descr="http://www.sas.com/software/customer-intelligence/images/hero-ac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46" y="2420238"/>
            <a:ext cx="4420637" cy="3617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191000" y="1828800"/>
            <a:ext cx="4648200" cy="24003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 is the heart of any business model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 segment means group of customers that distinct from each other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 segments means different offer, distribution channels, type of relationship, profit and willingness to pay. </a:t>
            </a:r>
          </a:p>
          <a:p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5282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Value Propositions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2" name="Picture 2" descr="http://bp3.blogger.com/_K_3jgRj_Rj4/SJfYiEmWq6I/AAAAAAAABAA/WmPCVf2fnuo/s400/Value+Proposition+Woman+in+Cart+%24%24%24+signs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3" y="2514600"/>
            <a:ext cx="3816524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191000" y="2019300"/>
            <a:ext cx="4648200" cy="2209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28600" indent="-2286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Reason why customers turn to one company over another. </a:t>
            </a:r>
          </a:p>
          <a:p>
            <a:pPr marL="228600" indent="-2286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Newness, Design, Performance, Quality, Price, Speed of service, Customization, Accessibility, Convenience, Usability</a:t>
            </a:r>
          </a:p>
          <a:p>
            <a:pPr marL="342900" indent="-342900">
              <a:buFontTx/>
              <a:buChar char="-"/>
            </a:pP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0933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Channels</a:t>
            </a:r>
          </a:p>
          <a:p>
            <a:pPr>
              <a:buNone/>
            </a:pP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 descr="http://cms.outlookindia.com/images/articles/outlookbusiness/2009/7/11/P54_Met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295" y="1600200"/>
            <a:ext cx="4048876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36943" y="2286000"/>
            <a:ext cx="3741407" cy="15716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How a company communicates with and reaches its customer segments to deliver a value proposition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6148" name="Picture 4" descr="http://www.web-books.com/eLibrary/Books/B0/B66/IMG/fwk-collins-fig09_0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015" y="4038600"/>
            <a:ext cx="4171435" cy="244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4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Customer Relationships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70" name="Picture 2" descr="CRM Mod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133600"/>
            <a:ext cx="41910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64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Revenue streams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194" name="Picture 2" descr="http://1.bp.blogspot.com/-X1UXDylY-SM/T2nTpMUNK9I/AAAAAAAAAfk/KJlPqgrGook/s1600/cashi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300" y="2085975"/>
            <a:ext cx="423862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73418" y="2590800"/>
            <a:ext cx="3741407" cy="19431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28600" indent="-228600"/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cash a company generates from each customer segment</a:t>
            </a:r>
          </a:p>
          <a:p>
            <a:pPr marL="228600" indent="-2286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Transaction revenues</a:t>
            </a:r>
          </a:p>
          <a:p>
            <a:pPr marL="228600" indent="-2286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Recurring revenues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913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Resources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73419" y="2286000"/>
            <a:ext cx="3388982" cy="1234156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assets required to make a business model work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050" name="Picture 2" descr="http://market.industream.com/elopakweb/site/repository/jpg/11990-11998ima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600200"/>
            <a:ext cx="2763672" cy="222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exponent.com/files/Uploads/Images/Pharmaceuticals/due%20diligence%20and%20ip/pharma_ip_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461" y="4332346"/>
            <a:ext cx="1930898" cy="246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hillcollege.edu/Employment/images/newpeopl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91"/>
          <a:stretch/>
        </p:blipFill>
        <p:spPr bwMode="auto">
          <a:xfrm>
            <a:off x="3764662" y="4620635"/>
            <a:ext cx="2250376" cy="188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ivm4u.com/wp-content/uploads/2010/01/financial-asset-managemen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48" y="4229099"/>
            <a:ext cx="2526005" cy="252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/>
          <p:cNvCxnSpPr>
            <a:stCxn id="8" idx="3"/>
          </p:cNvCxnSpPr>
          <p:nvPr/>
        </p:nvCxnSpPr>
        <p:spPr>
          <a:xfrm>
            <a:off x="3962401" y="2903078"/>
            <a:ext cx="121919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2052" idx="0"/>
          </p:cNvCxnSpPr>
          <p:nvPr/>
        </p:nvCxnSpPr>
        <p:spPr>
          <a:xfrm flipH="1">
            <a:off x="2267910" y="3520156"/>
            <a:ext cx="322890" cy="812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505200" y="3520156"/>
            <a:ext cx="914400" cy="11004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962400" y="3520156"/>
            <a:ext cx="2601036" cy="9756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50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activities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36943" y="2286000"/>
            <a:ext cx="3273057" cy="1447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most important actions a company must take to operate successfully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074" name="Picture 2" descr="http://awareconsultinggroup.com/NoSQL/NoSQL_files/produ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7" y="1828800"/>
            <a:ext cx="370962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homeguides.sfgate.com/DM-Resize/photos.demandstudios.com/getty/article/165/212/stk119537rke.jpg%3Fw%3D600%26h%3D600%26keep_ratio%3D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3691"/>
          <a:stretch/>
        </p:blipFill>
        <p:spPr bwMode="auto">
          <a:xfrm>
            <a:off x="5334000" y="4114800"/>
            <a:ext cx="2907615" cy="290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88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Partnerships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68656" y="2590800"/>
            <a:ext cx="3806457" cy="2819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Networks/ alliances of suppliers and partners that make the business model work. 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Optimize business model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Reduce risks or uncertainty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Acquired resources and particular activities</a:t>
            </a:r>
          </a:p>
          <a:p>
            <a:pPr marL="457200" indent="-457200">
              <a:buFontTx/>
              <a:buChar char="-"/>
            </a:pP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098" name="Picture 2" descr="http://www.nevlandconsulting.com/wp-content/uploads/2012/10/scott-ellis-allianc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57474"/>
            <a:ext cx="4048125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70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Cost structure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2514600"/>
            <a:ext cx="3273057" cy="1219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All the cost incurred to operate business model </a:t>
            </a:r>
            <a:endParaRPr lang="en-US" sz="26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Fix cost, Variable cost 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5122" name="Picture 2" descr="http://www.tutor2u.net/business/images/break_eve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076449"/>
            <a:ext cx="4711700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1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Economies of scale &amp; Economies of scope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 descr="http://www.mindtools.com/media/Diagrams/EconsofScal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2133600"/>
            <a:ext cx="5140766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s.cdn3.123rf.com/168nwm/radiantskies/radiantskies1211/radiantskies121100044/16084053-abstract-word-cloud-for-economies-of-scope-with-related-tags-and-term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286" y="2630110"/>
            <a:ext cx="3059988" cy="293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42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7619999" cy="4343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Task 7: Think and set your goal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48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6943" y="1905000"/>
            <a:ext cx="8218450" cy="4343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Key to take away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Course content and method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Lessons from VDO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Homework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Recommend Reading: “Business Model Generation”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13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909</TotalTime>
  <Words>682</Words>
  <Application>Microsoft Office PowerPoint</Application>
  <PresentationFormat>On-screen Show (4:3)</PresentationFormat>
  <Paragraphs>155</Paragraphs>
  <Slides>33</Slides>
  <Notes>32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Galathea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power of “What if”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Business Model</vt:lpstr>
      <vt:lpstr>Business Model</vt:lpstr>
      <vt:lpstr>PowerPoint Presentation</vt:lpstr>
      <vt:lpstr>Business Model</vt:lpstr>
      <vt:lpstr>Price Profit Value</vt:lpstr>
      <vt:lpstr>PowerPoint Presentation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Economies of scale &amp; Economies of scope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105</cp:revision>
  <dcterms:created xsi:type="dcterms:W3CDTF">2011-03-03T05:26:32Z</dcterms:created>
  <dcterms:modified xsi:type="dcterms:W3CDTF">2015-08-17T05:17:46Z</dcterms:modified>
</cp:coreProperties>
</file>