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4" r:id="rId9"/>
    <p:sldId id="266" r:id="rId10"/>
    <p:sldId id="267" r:id="rId11"/>
    <p:sldId id="268" r:id="rId12"/>
    <p:sldId id="269" r:id="rId13"/>
    <p:sldId id="271" r:id="rId14"/>
    <p:sldId id="272" r:id="rId1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05F73A2-89C8-4ED3-B883-F2FA28C83928}" type="datetimeFigureOut">
              <a:rPr lang="en-ID" smtClean="0"/>
              <a:t>27/01/2021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088C48D-D296-4C37-9ACD-80A8AFA0163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98468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92291-583D-4E9C-9B11-B9676E565EBE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E04FF-731B-4BEC-942F-6FA214FF54B3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4220-1BC5-4270-A936-A94A5A3D4057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34F74-DEEF-4DFA-8348-9385F96C3005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B16A-CF09-4923-AE8D-7183B40DA565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60674-53E5-4CFA-AE33-DB32E13BDFAA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AE18C-CE71-44B6-AA08-4D5A6CF504AB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20A73-2791-40F1-8142-5999863218FD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D7A343F-98C1-4940-8584-3E51D7F538F6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7211C-E26C-44B1-BE50-15B05B1E3E56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67513-20E1-49C0-84ED-C130F26A8A31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A2261-CC05-42B1-8A8E-694728454491}" type="datetime1">
              <a:rPr lang="en-US" smtClean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E0015-F244-4068-A4FF-7864CD0348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US" sz="4800" dirty="0"/>
            </a:br>
            <a:r>
              <a:rPr lang="en-US" sz="4800" dirty="0" err="1"/>
              <a:t>ECOnomic</a:t>
            </a:r>
            <a:r>
              <a:rPr lang="en-US" sz="4800" dirty="0"/>
              <a:t> reform in </a:t>
            </a:r>
            <a:r>
              <a:rPr lang="en-US" sz="4800" dirty="0" err="1"/>
              <a:t>clMv</a:t>
            </a:r>
            <a:endParaRPr lang="en-ID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372EC2-445B-4408-BF94-D6945EEFB1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206259"/>
          </a:xfrm>
        </p:spPr>
        <p:txBody>
          <a:bodyPr>
            <a:noAutofit/>
          </a:bodyPr>
          <a:lstStyle/>
          <a:p>
            <a:r>
              <a:rPr lang="en-US" sz="1600" dirty="0"/>
              <a:t>Januar Hakim, </a:t>
            </a:r>
            <a:r>
              <a:rPr lang="en-US" sz="1600" dirty="0" err="1"/>
              <a:t>phd</a:t>
            </a:r>
            <a:endParaRPr lang="en-US" sz="1600" dirty="0"/>
          </a:p>
          <a:p>
            <a:r>
              <a:rPr lang="en-US" sz="1600" dirty="0"/>
              <a:t>Visiting instructor, Faculty of economics</a:t>
            </a:r>
          </a:p>
          <a:p>
            <a:r>
              <a:rPr lang="en-US" sz="1600" dirty="0"/>
              <a:t>Thammasat university</a:t>
            </a:r>
            <a:endParaRPr lang="en-ID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C58197-E095-4EFC-BC64-FA51E47D5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703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C238D-978A-4E27-953F-0E683BE5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ECONOMIC reform? 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C56729-ABD4-49CC-9258-0823BEA79DA5}"/>
              </a:ext>
            </a:extLst>
          </p:cNvPr>
          <p:cNvSpPr txBox="1"/>
          <p:nvPr/>
        </p:nvSpPr>
        <p:spPr>
          <a:xfrm>
            <a:off x="1396811" y="1853754"/>
            <a:ext cx="971281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Periods of uncertainty, economic downturn, government budget deficits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Production becomes inefficient, people cannot afford to buy their 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There is pressure for change. Government should take action.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Economic reform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lessen government restrictions in an economy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put in place policies to enable greater private entity participation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objective: to allow the economy to be more competitive and enable economic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CC81D-B62A-4466-B102-EF68928F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70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88EDDB-E6A8-4B4A-88F3-7312838F9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714986" cy="35618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B9BDB8-D30F-46C9-81C6-61C965A82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035" y="1994134"/>
            <a:ext cx="6365966" cy="41826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E0F0A5-C060-4C69-8969-6B905E6F95C6}"/>
              </a:ext>
            </a:extLst>
          </p:cNvPr>
          <p:cNvSpPr txBox="1"/>
          <p:nvPr/>
        </p:nvSpPr>
        <p:spPr>
          <a:xfrm>
            <a:off x="644434" y="4085480"/>
            <a:ext cx="4284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Exodus to the countryside - Cambodia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E6C959-EDD5-4759-945F-574CEB5EA155}"/>
              </a:ext>
            </a:extLst>
          </p:cNvPr>
          <p:cNvSpPr txBox="1"/>
          <p:nvPr/>
        </p:nvSpPr>
        <p:spPr>
          <a:xfrm>
            <a:off x="7241177" y="1094086"/>
            <a:ext cx="4284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War and social conflict – Viet Nam</a:t>
            </a:r>
            <a:endParaRPr lang="en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C6928-4C36-4FE9-A641-05179C94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46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ollectivization - Ella History 12">
            <a:extLst>
              <a:ext uri="{FF2B5EF4-FFF2-40B4-BE49-F238E27FC236}">
                <a16:creationId xmlns:a16="http://schemas.microsoft.com/office/drawing/2014/main" id="{BBC8395A-6D37-4188-926A-3A223DE9E6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" t="11316" r="2709" b="2817"/>
          <a:stretch/>
        </p:blipFill>
        <p:spPr bwMode="auto">
          <a:xfrm>
            <a:off x="0" y="0"/>
            <a:ext cx="5799908" cy="378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DE0ED8-176C-4BBD-B6EA-5F96F419238F}"/>
              </a:ext>
            </a:extLst>
          </p:cNvPr>
          <p:cNvSpPr txBox="1"/>
          <p:nvPr/>
        </p:nvSpPr>
        <p:spPr>
          <a:xfrm>
            <a:off x="5930536" y="568625"/>
            <a:ext cx="4763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Collective farming – Viet Nam</a:t>
            </a:r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BBD59B-CD28-484E-BF59-48864241E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331" y="2143939"/>
            <a:ext cx="5951977" cy="39607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3C1C1C-4984-4E0D-ACAE-1B8286AA681F}"/>
              </a:ext>
            </a:extLst>
          </p:cNvPr>
          <p:cNvSpPr txBox="1"/>
          <p:nvPr/>
        </p:nvSpPr>
        <p:spPr>
          <a:xfrm>
            <a:off x="2616925" y="5519448"/>
            <a:ext cx="4763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Ethnic conflict - Myanmar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07276-8F93-4265-A5B5-C25D93C69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991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71B468-4650-435C-80ED-12829A70157D}"/>
              </a:ext>
            </a:extLst>
          </p:cNvPr>
          <p:cNvSpPr txBox="1"/>
          <p:nvPr/>
        </p:nvSpPr>
        <p:spPr>
          <a:xfrm>
            <a:off x="1378470" y="2063931"/>
            <a:ext cx="94350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Short term</a:t>
            </a:r>
            <a:r>
              <a:rPr lang="en-US" sz="2400" dirty="0"/>
              <a:t>: macroeconomic stability: control inflation and stabilize exchange rates. This could be done through borrowing</a:t>
            </a:r>
          </a:p>
          <a:p>
            <a:endParaRPr lang="en-US" sz="2400" dirty="0"/>
          </a:p>
          <a:p>
            <a:r>
              <a:rPr lang="en-US" sz="2400" b="1" dirty="0"/>
              <a:t>Medium term</a:t>
            </a:r>
            <a:r>
              <a:rPr lang="en-US" sz="2400" dirty="0"/>
              <a:t>: open economy to foreign capital/investments. This will require creating a conducive business climate</a:t>
            </a:r>
          </a:p>
          <a:p>
            <a:endParaRPr lang="en-US" sz="2400" dirty="0"/>
          </a:p>
          <a:p>
            <a:r>
              <a:rPr lang="en-US" sz="2400" b="1" dirty="0"/>
              <a:t>Long term</a:t>
            </a:r>
            <a:r>
              <a:rPr lang="en-US" sz="2400" dirty="0"/>
              <a:t>: structural adjustment: ensure that economy is sustainable; will require changes in regulations, institutions and accepted norms</a:t>
            </a:r>
          </a:p>
          <a:p>
            <a:endParaRPr lang="en-ID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F7CA12-EE84-4F74-B56C-00A81481F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Reform Measures</a:t>
            </a:r>
            <a:endParaRPr lang="en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50E63-E99C-47B0-84D2-D84A21314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032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2BEF3-C909-4D6C-8C7E-BEDE11B37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adjustment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E86323-7DCC-4377-9892-B75744871956}"/>
              </a:ext>
            </a:extLst>
          </p:cNvPr>
          <p:cNvSpPr txBox="1"/>
          <p:nvPr/>
        </p:nvSpPr>
        <p:spPr>
          <a:xfrm>
            <a:off x="1451579" y="1924594"/>
            <a:ext cx="943506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Examples</a:t>
            </a:r>
          </a:p>
          <a:p>
            <a:endParaRPr lang="en-US" sz="2400" b="1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Rationalize state-owned enterprises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Decentralize state functions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Build human resource capacity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Better manage the environment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 productivity</a:t>
            </a:r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FA0821-A2AC-4A55-B86D-1435C0833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025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6B238-C54C-4F0B-A1F8-3341D9C1F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REFORM: benefits and risks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8B47EB-2C63-4CA8-8265-32B84F9488F3}"/>
              </a:ext>
            </a:extLst>
          </p:cNvPr>
          <p:cNvSpPr txBox="1"/>
          <p:nvPr/>
        </p:nvSpPr>
        <p:spPr>
          <a:xfrm>
            <a:off x="1323702" y="1853754"/>
            <a:ext cx="92746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Generate foreign exchange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Enable the country to compete internationally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Further socioeconomic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Strengthen government institutions</a:t>
            </a:r>
          </a:p>
          <a:p>
            <a:endParaRPr lang="en-US" sz="2400" dirty="0"/>
          </a:p>
          <a:p>
            <a:r>
              <a:rPr lang="en-US" sz="2400" b="1" dirty="0"/>
              <a:t>Risks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Crowd out domestic investors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Financial sector instability – vulnerable to external shocks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Risk of environmental degradation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Increase inequality</a:t>
            </a:r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026313-F83D-49C4-A5C2-68571975C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194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A61C3-F705-4059-8D75-E127F1438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reform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B2FD57-7A37-4013-946C-793EA223F18D}"/>
              </a:ext>
            </a:extLst>
          </p:cNvPr>
          <p:cNvSpPr txBox="1"/>
          <p:nvPr/>
        </p:nvSpPr>
        <p:spPr>
          <a:xfrm>
            <a:off x="1361977" y="1757959"/>
            <a:ext cx="97824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Post World War II (1960-1980)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Period of instability and social conflict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CLMV caught cold war between capitalism and communism</a:t>
            </a:r>
          </a:p>
          <a:p>
            <a:endParaRPr lang="en-ID" sz="2400" dirty="0"/>
          </a:p>
          <a:p>
            <a:r>
              <a:rPr lang="en-ID" sz="2400" dirty="0"/>
              <a:t>Transition period (1980-1990)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State led economic growth (central planning); inefficient production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Isolation from the rest of the world; mounting debt  </a:t>
            </a:r>
          </a:p>
          <a:p>
            <a:endParaRPr lang="en-ID" sz="2400" dirty="0"/>
          </a:p>
          <a:p>
            <a:r>
              <a:rPr lang="en-ID" sz="2400" dirty="0"/>
              <a:t>Reform era (1990-onwards)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Shift from central planning to market-based economy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Introduction of reform measures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Inflow of foreign aid and investments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9BD7B-177F-4641-BCE7-DDAA5A934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906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D50C5-C27C-4353-B76D-B62A76BB0F19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Cambodia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79FDE-30C1-4161-8902-FA997EE7CDCB}"/>
              </a:ext>
            </a:extLst>
          </p:cNvPr>
          <p:cNvSpPr txBox="1"/>
          <p:nvPr/>
        </p:nvSpPr>
        <p:spPr>
          <a:xfrm>
            <a:off x="1381910" y="1236617"/>
            <a:ext cx="99016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1979: End of Khmer Rouge, bringing more stability to Cambodia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1991: Paris Peace Talks unites conflicting parties to form coalition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1993: UN aids Cambodia towards peaceful political and economic transition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 policies and strategies: National Socioeconomic Development Plans, Rectangular  Strategy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With the introduction of reforms, ODA and FDI began to flow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10% (2000-2008) and 6% (2010-2016)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Main income generating sectors: garment, construction, agriculture,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natural disasters (flood and drought), widening gap between rich and poor; dependency on the 4 sectors; weak governance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4D2FA-E7B8-4F55-A38C-3B6AB250B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462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4CDD1-7100-469B-9858-CD6BCC5FDCC0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Lao PDR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4B7605-397A-4369-BC1A-A03AC9261342}"/>
              </a:ext>
            </a:extLst>
          </p:cNvPr>
          <p:cNvSpPr txBox="1"/>
          <p:nvPr/>
        </p:nvSpPr>
        <p:spPr>
          <a:xfrm>
            <a:off x="1381910" y="1236617"/>
            <a:ext cx="99016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1975: Monarchy was abolished and Pathet Lao comes to power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1986: 4</a:t>
            </a:r>
            <a:r>
              <a:rPr lang="en-US" sz="2400" baseline="30000" dirty="0"/>
              <a:t>th</a:t>
            </a:r>
            <a:r>
              <a:rPr lang="en-US" sz="2400" dirty="0"/>
              <a:t> Congress passes the New Economic Mechanism (NEM)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1997: Lao PDR joins ASEAN, joins AFTA in 2008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NEM: transition from central planning to market-based; stabilize the macro-economy, deregulate private sector, stabilize food prices, decentralization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Subsequent agricultural, enterprise and land laws issues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7% since 2004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Main income generating sectors: hydropower, natural resources and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weak human capacity and governance, environmental degradation, low agricultural productivity; low volume of exports 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CBF14-E428-4C1E-BB99-860E69CB1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953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CED98-93A7-43F9-A647-E0069D6B1C8C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Viet </a:t>
            </a:r>
            <a:r>
              <a:rPr lang="en-US" dirty="0" err="1"/>
              <a:t>nam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0571DC-FFC5-4AF8-9CE3-5D48EBED72E0}"/>
              </a:ext>
            </a:extLst>
          </p:cNvPr>
          <p:cNvSpPr txBox="1"/>
          <p:nvPr/>
        </p:nvSpPr>
        <p:spPr>
          <a:xfrm>
            <a:off x="1381910" y="1236617"/>
            <a:ext cx="990164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1975: Reunification of North and South Viet Nam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1986: 6</a:t>
            </a:r>
            <a:r>
              <a:rPr lang="en-US" sz="2400" baseline="30000" dirty="0"/>
              <a:t>th</a:t>
            </a:r>
            <a:r>
              <a:rPr lang="en-US" sz="2400" dirty="0"/>
              <a:t> Congress passes the </a:t>
            </a:r>
            <a:r>
              <a:rPr lang="en-US" sz="2400" i="1" dirty="0"/>
              <a:t>Doi Moi </a:t>
            </a:r>
            <a:r>
              <a:rPr lang="en-US" sz="2400" dirty="0"/>
              <a:t>(renovation) policy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1997: Lao PDR joins ASEAN, joins AFTA in 2008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/>
              <a:t>Doi Moi</a:t>
            </a:r>
            <a:r>
              <a:rPr lang="en-US" sz="2400" dirty="0"/>
              <a:t>: shift from central planning to market-based; stabilize the macro-economy, price liberalization, financial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Agriculture law and policies to increase rice production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Enterprise law and polices to attract foreign investment and private sector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increase: 2.7 times (2000-2019)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Poverty reduction: 26% in 1990 to 12% in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widening inequality, environmental degradation and pollution, balance between rural and urban development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B2D22E-F512-4C7D-99C1-37A8B7F5B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10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0A5D9-453A-4142-91AF-36127A2EE03C}"/>
              </a:ext>
            </a:extLst>
          </p:cNvPr>
          <p:cNvSpPr txBox="1">
            <a:spLocks/>
          </p:cNvSpPr>
          <p:nvPr/>
        </p:nvSpPr>
        <p:spPr>
          <a:xfrm>
            <a:off x="1381910" y="56067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Myanmar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FB373-3CDA-4DF9-989C-C3E9409F67C8}"/>
              </a:ext>
            </a:extLst>
          </p:cNvPr>
          <p:cNvSpPr txBox="1"/>
          <p:nvPr/>
        </p:nvSpPr>
        <p:spPr>
          <a:xfrm>
            <a:off x="1381909" y="1236617"/>
            <a:ext cx="1057495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1948-1962: successive civilian governments followed by military coup </a:t>
            </a:r>
            <a:r>
              <a:rPr lang="en-US" sz="2400" dirty="0" err="1"/>
              <a:t>d’etat</a:t>
            </a:r>
            <a:r>
              <a:rPr lang="en-US" sz="24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1987: reorientation towards market economy; however reform not carried out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2011: civilian government returns and pursues economic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 thrust: macroeconomic stabilization, adjustment of currency rate, relaxed import restrictions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Restructuring of state-owned enterprises (</a:t>
            </a:r>
            <a:r>
              <a:rPr lang="en-US" sz="2400" dirty="0" err="1"/>
              <a:t>telcom</a:t>
            </a:r>
            <a:r>
              <a:rPr lang="en-US" sz="2400" dirty="0"/>
              <a:t>, finance, energy)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Revaluation of the Myanmar Kyat resulted in large inflows of capital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Reforms of SOEs not forthcoming; limited inflow of capital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lack of skilled workers, technology, skepticism from foreign investors, over reliance on extractive industries (mining, forest products, energy)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125C9-2E0A-4649-8798-439235AF9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17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86709-9B03-4618-976C-05106BDDB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EDD54-55B8-4BD8-AA27-46FABF2A1A31}"/>
              </a:ext>
            </a:extLst>
          </p:cNvPr>
          <p:cNvSpPr txBox="1"/>
          <p:nvPr/>
        </p:nvSpPr>
        <p:spPr>
          <a:xfrm>
            <a:off x="1451579" y="1853754"/>
            <a:ext cx="952214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Since All CLMV countries except Myanmar have experienced annual GDP growth of between 6-10% (except during the 2007-08 global financial crisis)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reforms have focused on macroeconomic stabilization, opening up the economy to foreign capital and private sector deregulation; however structural adjustment is lagging behind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agricultural sector is still dominant in terms of employment; however productivity (except Viet Nam) is quite low. Tourism is becoming an important source of income. 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 </a:t>
            </a:r>
            <a:endParaRPr lang="en-ID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D56AC-DC69-4E9A-B852-B7EA5A01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122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105858D-96F7-490E-9526-084C0E1DE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F97997-0248-4DD8-9DBC-FDBC4246162C}"/>
              </a:ext>
            </a:extLst>
          </p:cNvPr>
          <p:cNvSpPr txBox="1"/>
          <p:nvPr/>
        </p:nvSpPr>
        <p:spPr>
          <a:xfrm>
            <a:off x="1451579" y="1853754"/>
            <a:ext cx="952214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Exports are increasing; however these are mostly low value goods (extractive and labor intensive manufacturing). Human skills, capital and technology are needed to produce higher value goods. 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Government will need to focus on human development (education, vocational skills, management) and health programs (access to health facilities, improving health care quality) to increase productivity and ensure competitiveness.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 </a:t>
            </a:r>
            <a:endParaRPr lang="en-ID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54779-03E3-4034-9BBA-12A96803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97796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135</TotalTime>
  <Words>896</Words>
  <Application>Microsoft Office PowerPoint</Application>
  <PresentationFormat>Widescreen</PresentationFormat>
  <Paragraphs>133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 MT</vt:lpstr>
      <vt:lpstr>Gallery</vt:lpstr>
      <vt:lpstr> ECOnomic reform in clMv</vt:lpstr>
      <vt:lpstr>What is ECONOMIC reform? </vt:lpstr>
      <vt:lpstr>PowerPoint Presentation</vt:lpstr>
      <vt:lpstr>PowerPoint Presentation</vt:lpstr>
      <vt:lpstr>Reform Measures</vt:lpstr>
      <vt:lpstr>Structural adjustment</vt:lpstr>
      <vt:lpstr>ECONOMIC REFORM: benefits and risks</vt:lpstr>
      <vt:lpstr>Economic reform in clmv</vt:lpstr>
      <vt:lpstr>PowerPoint Presentation</vt:lpstr>
      <vt:lpstr>PowerPoint Presentation</vt:lpstr>
      <vt:lpstr>PowerPoint Presentation</vt:lpstr>
      <vt:lpstr>PowerPoint Presentation</vt:lpstr>
      <vt:lpstr>conclusion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reform in cmlv</dc:title>
  <dc:creator>januar hakim</dc:creator>
  <cp:lastModifiedBy>januar hakim</cp:lastModifiedBy>
  <cp:revision>16</cp:revision>
  <cp:lastPrinted>2021-01-27T02:04:20Z</cp:lastPrinted>
  <dcterms:created xsi:type="dcterms:W3CDTF">2021-01-26T22:24:04Z</dcterms:created>
  <dcterms:modified xsi:type="dcterms:W3CDTF">2021-01-27T02:21:43Z</dcterms:modified>
</cp:coreProperties>
</file>