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3" r:id="rId1"/>
  </p:sldMasterIdLst>
  <p:notesMasterIdLst>
    <p:notesMasterId r:id="rId11"/>
  </p:notesMasterIdLst>
  <p:sldIdLst>
    <p:sldId id="306" r:id="rId2"/>
    <p:sldId id="311" r:id="rId3"/>
    <p:sldId id="312" r:id="rId4"/>
    <p:sldId id="313" r:id="rId5"/>
    <p:sldId id="314" r:id="rId6"/>
    <p:sldId id="315" r:id="rId7"/>
    <p:sldId id="316" r:id="rId8"/>
    <p:sldId id="319" r:id="rId9"/>
    <p:sldId id="318" r:id="rId10"/>
  </p:sldIdLst>
  <p:sldSz cx="9144000" cy="6858000" type="screen4x3"/>
  <p:notesSz cx="6858000" cy="9144000"/>
  <p:defaultTextStyle>
    <a:defPPr>
      <a:defRPr lang="th-TH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4" d="100"/>
          <a:sy n="104" d="100"/>
        </p:scale>
        <p:origin x="-17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th-TH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th-TH"/>
          </a:p>
        </p:txBody>
      </p:sp>
      <p:sp>
        <p:nvSpPr>
          <p:cNvPr id="307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30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h-TH" smtClean="0"/>
              <a:t>Click to edit Master text styles</a:t>
            </a:r>
          </a:p>
          <a:p>
            <a:pPr lvl="1"/>
            <a:r>
              <a:rPr lang="th-TH" smtClean="0"/>
              <a:t>Second level</a:t>
            </a:r>
          </a:p>
          <a:p>
            <a:pPr lvl="2"/>
            <a:r>
              <a:rPr lang="th-TH" smtClean="0"/>
              <a:t>Third level</a:t>
            </a:r>
          </a:p>
          <a:p>
            <a:pPr lvl="3"/>
            <a:r>
              <a:rPr lang="th-TH" smtClean="0"/>
              <a:t>Fourth level</a:t>
            </a:r>
          </a:p>
          <a:p>
            <a:pPr lvl="4"/>
            <a:r>
              <a:rPr lang="th-TH" smtClean="0"/>
              <a:t>Fifth level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th-TH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590B5C4D-90A1-4E48-B9A4-FBD307E24457}" type="slidenum">
              <a:rPr lang="en-US"/>
              <a:pPr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Tahoma" pitchFamily="34" charset="0"/>
      </a:defRPr>
    </a:lvl1pPr>
    <a:lvl2pPr marL="457200" algn="l" rtl="0" fontAlgn="base">
      <a:spcBef>
        <a:spcPct val="3000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Tahoma" pitchFamily="34" charset="0"/>
      </a:defRPr>
    </a:lvl2pPr>
    <a:lvl3pPr marL="914400" algn="l" rtl="0" fontAlgn="base">
      <a:spcBef>
        <a:spcPct val="3000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Tahoma" pitchFamily="34" charset="0"/>
      </a:defRPr>
    </a:lvl3pPr>
    <a:lvl4pPr marL="1371600" algn="l" rtl="0" fontAlgn="base">
      <a:spcBef>
        <a:spcPct val="3000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Tahoma" pitchFamily="34" charset="0"/>
      </a:defRPr>
    </a:lvl4pPr>
    <a:lvl5pPr marL="1828800" algn="l" rtl="0" fontAlgn="base">
      <a:spcBef>
        <a:spcPct val="3000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Tahoma" pitchFamily="34" charset="0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th-TH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h-TH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F17D96C-FD52-4647-8C2A-814D81257C90}" type="slidenum">
              <a:rPr lang="en-US" smtClean="0"/>
              <a:pPr/>
              <a:t>‹#›</a:t>
            </a:fld>
            <a:endParaRPr lang="th-TH"/>
          </a:p>
        </p:txBody>
      </p:sp>
      <p:sp>
        <p:nvSpPr>
          <p:cNvPr id="32" name="Rectangle 31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9" name="Rectangle 38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0" name="Rectangle 39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1" name="Rectangle 40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42" name="Rectangle 41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914400" y="4343400"/>
            <a:ext cx="7772400" cy="1975104"/>
          </a:xfrm>
        </p:spPr>
        <p:txBody>
          <a:bodyPr/>
          <a:lstStyle>
            <a:lvl1pPr marR="9144" algn="l">
              <a:defRPr sz="4000" b="1" cap="all" spc="0" baseline="0">
                <a:effectLst>
                  <a:reflection blurRad="12700" stA="34000" endA="740" endPos="53000" dir="5400000" sy="-100000" algn="bl" rotWithShape="0"/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914400" y="2834640"/>
            <a:ext cx="7772400" cy="1508760"/>
          </a:xfrm>
        </p:spPr>
        <p:txBody>
          <a:bodyPr lIns="100584" tIns="45720" anchor="b"/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56" name="Rectangle 55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5" name="Rectangle 64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6" name="Rectangle 65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7" name="Rectangle 66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E91DF58-9F5F-41F5-8FF4-07E5740E1F33}" type="slidenum">
              <a:rPr lang="en-US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Freeform 13"/>
          <p:cNvSpPr>
            <a:spLocks/>
          </p:cNvSpPr>
          <p:nvPr/>
        </p:nvSpPr>
        <p:spPr bwMode="auto">
          <a:xfrm>
            <a:off x="4828952" y="1073888"/>
            <a:ext cx="4322136" cy="5791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3648"/>
              </a:cxn>
              <a:cxn ang="0">
                <a:pos x="720" y="2016"/>
              </a:cxn>
              <a:cxn ang="0">
                <a:pos x="2736" y="0"/>
              </a:cxn>
              <a:cxn ang="0">
                <a:pos x="2736" y="96"/>
              </a:cxn>
              <a:cxn ang="0">
                <a:pos x="744" y="2038"/>
              </a:cxn>
              <a:cxn ang="0">
                <a:pos x="48" y="3648"/>
              </a:cxn>
              <a:cxn ang="0">
                <a:pos x="0" y="3648"/>
              </a:cxn>
            </a:cxnLst>
            <a:rect l="0" t="0" r="0" b="0"/>
            <a:pathLst>
              <a:path w="2736" h="3648">
                <a:moveTo>
                  <a:pt x="0" y="3648"/>
                </a:moveTo>
                <a:lnTo>
                  <a:pt x="720" y="2016"/>
                </a:lnTo>
                <a:lnTo>
                  <a:pt x="2736" y="672"/>
                </a:lnTo>
                <a:lnTo>
                  <a:pt x="2736" y="720"/>
                </a:lnTo>
                <a:lnTo>
                  <a:pt x="744" y="2038"/>
                </a:lnTo>
                <a:lnTo>
                  <a:pt x="48" y="3648"/>
                </a:lnTo>
                <a:lnTo>
                  <a:pt x="48" y="3648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5" name="Freeform 14"/>
          <p:cNvSpPr>
            <a:spLocks/>
          </p:cNvSpPr>
          <p:nvPr/>
        </p:nvSpPr>
        <p:spPr bwMode="auto">
          <a:xfrm>
            <a:off x="373966" y="0"/>
            <a:ext cx="5514536" cy="661533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4080"/>
              </a:cxn>
              <a:cxn ang="0">
                <a:pos x="0" y="4128"/>
              </a:cxn>
              <a:cxn ang="0">
                <a:pos x="3504" y="2640"/>
              </a:cxn>
              <a:cxn ang="0">
                <a:pos x="2880" y="0"/>
              </a:cxn>
              <a:cxn ang="0">
                <a:pos x="2832" y="0"/>
              </a:cxn>
              <a:cxn ang="0">
                <a:pos x="3465" y="2619"/>
              </a:cxn>
              <a:cxn ang="0">
                <a:pos x="0" y="4080"/>
              </a:cxn>
            </a:cxnLst>
            <a:rect l="0" t="0" r="0" b="0"/>
            <a:pathLst>
              <a:path w="3504" h="4128">
                <a:moveTo>
                  <a:pt x="0" y="4080"/>
                </a:moveTo>
                <a:lnTo>
                  <a:pt x="0" y="4128"/>
                </a:lnTo>
                <a:lnTo>
                  <a:pt x="3504" y="2640"/>
                </a:lnTo>
                <a:lnTo>
                  <a:pt x="2880" y="0"/>
                </a:lnTo>
                <a:lnTo>
                  <a:pt x="2832" y="0"/>
                </a:lnTo>
                <a:lnTo>
                  <a:pt x="3465" y="2619"/>
                </a:lnTo>
                <a:lnTo>
                  <a:pt x="0" y="4080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3" name="Freeform 12"/>
          <p:cNvSpPr>
            <a:spLocks/>
          </p:cNvSpPr>
          <p:nvPr/>
        </p:nvSpPr>
        <p:spPr bwMode="auto">
          <a:xfrm rot="5236414">
            <a:off x="4462128" y="1483600"/>
            <a:ext cx="4114800" cy="118872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6" name="Freeform 15"/>
          <p:cNvSpPr>
            <a:spLocks/>
          </p:cNvSpPr>
          <p:nvPr/>
        </p:nvSpPr>
        <p:spPr bwMode="auto">
          <a:xfrm>
            <a:off x="5943600" y="0"/>
            <a:ext cx="27432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104" y="0"/>
              </a:cxn>
              <a:cxn ang="0">
                <a:pos x="1728" y="0"/>
              </a:cxn>
              <a:cxn ang="0">
                <a:pos x="0" y="2688"/>
              </a:cxn>
              <a:cxn ang="0">
                <a:pos x="1104" y="0"/>
              </a:cxn>
            </a:cxnLst>
            <a:rect l="0" t="0" r="0" b="0"/>
            <a:pathLst>
              <a:path w="1728" h="2688">
                <a:moveTo>
                  <a:pt x="1104" y="0"/>
                </a:moveTo>
                <a:lnTo>
                  <a:pt x="1728" y="0"/>
                </a:lnTo>
                <a:lnTo>
                  <a:pt x="0" y="2688"/>
                </a:lnTo>
                <a:lnTo>
                  <a:pt x="110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7" name="Freeform 16"/>
          <p:cNvSpPr>
            <a:spLocks/>
          </p:cNvSpPr>
          <p:nvPr/>
        </p:nvSpPr>
        <p:spPr bwMode="auto">
          <a:xfrm>
            <a:off x="5943600" y="4267200"/>
            <a:ext cx="3200400" cy="11430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2016" y="240"/>
              </a:cxn>
              <a:cxn ang="0">
                <a:pos x="2016" y="720"/>
              </a:cxn>
              <a:cxn ang="0">
                <a:pos x="0" y="0"/>
              </a:cxn>
            </a:cxnLst>
            <a:rect l="0" t="0" r="0" b="0"/>
            <a:pathLst>
              <a:path w="2016" h="720">
                <a:moveTo>
                  <a:pt x="0" y="0"/>
                </a:moveTo>
                <a:lnTo>
                  <a:pt x="2016" y="240"/>
                </a:lnTo>
                <a:lnTo>
                  <a:pt x="2016" y="72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8" name="Freeform 17"/>
          <p:cNvSpPr>
            <a:spLocks/>
          </p:cNvSpPr>
          <p:nvPr/>
        </p:nvSpPr>
        <p:spPr bwMode="auto">
          <a:xfrm>
            <a:off x="5943600" y="0"/>
            <a:ext cx="13716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864" y="0"/>
              </a:cxn>
              <a:cxn ang="0">
                <a:pos x="0" y="2688"/>
              </a:cxn>
              <a:cxn ang="0">
                <a:pos x="768" y="0"/>
              </a:cxn>
              <a:cxn ang="0">
                <a:pos x="864" y="0"/>
              </a:cxn>
            </a:cxnLst>
            <a:rect l="0" t="0" r="0" b="0"/>
            <a:pathLst>
              <a:path w="864" h="2688">
                <a:moveTo>
                  <a:pt x="864" y="0"/>
                </a:moveTo>
                <a:lnTo>
                  <a:pt x="0" y="2688"/>
                </a:lnTo>
                <a:lnTo>
                  <a:pt x="768" y="0"/>
                </a:lnTo>
                <a:lnTo>
                  <a:pt x="86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9" name="Freeform 18"/>
          <p:cNvSpPr>
            <a:spLocks/>
          </p:cNvSpPr>
          <p:nvPr/>
        </p:nvSpPr>
        <p:spPr bwMode="auto">
          <a:xfrm>
            <a:off x="5948363" y="4246563"/>
            <a:ext cx="2090737" cy="26114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71" y="1645"/>
              </a:cxn>
              <a:cxn ang="0">
                <a:pos x="1317" y="1645"/>
              </a:cxn>
              <a:cxn ang="0">
                <a:pos x="0" y="0"/>
              </a:cxn>
              <a:cxn ang="0">
                <a:pos x="1071" y="1645"/>
              </a:cxn>
            </a:cxnLst>
            <a:rect l="0" t="0" r="0" b="0"/>
            <a:pathLst>
              <a:path w="1317" h="1645">
                <a:moveTo>
                  <a:pt x="1071" y="1645"/>
                </a:moveTo>
                <a:lnTo>
                  <a:pt x="1317" y="1645"/>
                </a:lnTo>
                <a:lnTo>
                  <a:pt x="0" y="0"/>
                </a:lnTo>
                <a:lnTo>
                  <a:pt x="1071" y="1645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0" name="Freeform 19"/>
          <p:cNvSpPr>
            <a:spLocks/>
          </p:cNvSpPr>
          <p:nvPr/>
        </p:nvSpPr>
        <p:spPr bwMode="auto">
          <a:xfrm>
            <a:off x="5943600" y="4267200"/>
            <a:ext cx="16002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08" y="1632"/>
              </a:cxn>
              <a:cxn ang="0">
                <a:pos x="0" y="0"/>
              </a:cxn>
              <a:cxn ang="0">
                <a:pos x="960" y="1632"/>
              </a:cxn>
              <a:cxn ang="0">
                <a:pos x="1008" y="1632"/>
              </a:cxn>
            </a:cxnLst>
            <a:rect l="0" t="0" r="0" b="0"/>
            <a:pathLst>
              <a:path w="1008" h="1632">
                <a:moveTo>
                  <a:pt x="1008" y="1632"/>
                </a:moveTo>
                <a:lnTo>
                  <a:pt x="0" y="0"/>
                </a:lnTo>
                <a:lnTo>
                  <a:pt x="960" y="1632"/>
                </a:lnTo>
                <a:lnTo>
                  <a:pt x="1008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1" name="Freeform 20"/>
          <p:cNvSpPr>
            <a:spLocks/>
          </p:cNvSpPr>
          <p:nvPr/>
        </p:nvSpPr>
        <p:spPr bwMode="auto">
          <a:xfrm>
            <a:off x="5943600" y="1371600"/>
            <a:ext cx="3200400" cy="2895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2016" y="144"/>
              </a:cxn>
              <a:cxn ang="0">
                <a:pos x="0" y="1824"/>
              </a:cxn>
              <a:cxn ang="0">
                <a:pos x="2016" y="0"/>
              </a:cxn>
            </a:cxnLst>
            <a:rect l="0" t="0" r="0" b="0"/>
            <a:pathLst>
              <a:path w="2016" h="1824">
                <a:moveTo>
                  <a:pt x="2016" y="0"/>
                </a:moveTo>
                <a:lnTo>
                  <a:pt x="2016" y="144"/>
                </a:lnTo>
                <a:lnTo>
                  <a:pt x="0" y="1824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2" name="Freeform 21"/>
          <p:cNvSpPr>
            <a:spLocks/>
          </p:cNvSpPr>
          <p:nvPr/>
        </p:nvSpPr>
        <p:spPr bwMode="auto">
          <a:xfrm>
            <a:off x="5943600" y="1752600"/>
            <a:ext cx="3200400" cy="2514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0" y="1584"/>
              </a:cxn>
              <a:cxn ang="0">
                <a:pos x="2016" y="48"/>
              </a:cxn>
              <a:cxn ang="0">
                <a:pos x="2016" y="0"/>
              </a:cxn>
            </a:cxnLst>
            <a:rect l="0" t="0" r="0" b="0"/>
            <a:pathLst>
              <a:path w="2016" h="1584">
                <a:moveTo>
                  <a:pt x="2016" y="0"/>
                </a:moveTo>
                <a:lnTo>
                  <a:pt x="0" y="1584"/>
                </a:lnTo>
                <a:lnTo>
                  <a:pt x="2016" y="48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3" name="Freeform 22"/>
          <p:cNvSpPr>
            <a:spLocks/>
          </p:cNvSpPr>
          <p:nvPr/>
        </p:nvSpPr>
        <p:spPr bwMode="auto">
          <a:xfrm>
            <a:off x="990600" y="4267200"/>
            <a:ext cx="4953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120" y="0"/>
              </a:cxn>
              <a:cxn ang="0">
                <a:pos x="1056" y="1632"/>
              </a:cxn>
              <a:cxn ang="0">
                <a:pos x="0" y="1632"/>
              </a:cxn>
            </a:cxnLst>
            <a:rect l="0" t="0" r="0" b="0"/>
            <a:pathLst>
              <a:path w="3120" h="1632">
                <a:moveTo>
                  <a:pt x="0" y="1632"/>
                </a:moveTo>
                <a:lnTo>
                  <a:pt x="3120" y="0"/>
                </a:lnTo>
                <a:lnTo>
                  <a:pt x="1056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4" name="Freeform 23"/>
          <p:cNvSpPr>
            <a:spLocks/>
          </p:cNvSpPr>
          <p:nvPr/>
        </p:nvSpPr>
        <p:spPr bwMode="auto">
          <a:xfrm>
            <a:off x="533400" y="4267200"/>
            <a:ext cx="5334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360" y="0"/>
              </a:cxn>
              <a:cxn ang="0">
                <a:pos x="144" y="1632"/>
              </a:cxn>
              <a:cxn ang="0">
                <a:pos x="0" y="1632"/>
              </a:cxn>
            </a:cxnLst>
            <a:rect l="0" t="0" r="0" b="0"/>
            <a:pathLst>
              <a:path w="3360" h="1632">
                <a:moveTo>
                  <a:pt x="0" y="1632"/>
                </a:moveTo>
                <a:lnTo>
                  <a:pt x="3360" y="0"/>
                </a:lnTo>
                <a:lnTo>
                  <a:pt x="144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5" name="Freeform 24"/>
          <p:cNvSpPr>
            <a:spLocks/>
          </p:cNvSpPr>
          <p:nvPr/>
        </p:nvSpPr>
        <p:spPr bwMode="auto">
          <a:xfrm>
            <a:off x="366824" y="2438400"/>
            <a:ext cx="5638800" cy="1828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152"/>
              </a:cxn>
              <a:cxn ang="0">
                <a:pos x="0" y="384"/>
              </a:cxn>
              <a:cxn ang="0">
                <a:pos x="0" y="0"/>
              </a:cxn>
            </a:cxnLst>
            <a:rect l="0" t="0" r="0" b="0"/>
            <a:pathLst>
              <a:path w="3552" h="1152">
                <a:moveTo>
                  <a:pt x="0" y="0"/>
                </a:moveTo>
                <a:lnTo>
                  <a:pt x="3504" y="1152"/>
                </a:lnTo>
                <a:lnTo>
                  <a:pt x="0" y="384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6" name="Freeform 25"/>
          <p:cNvSpPr>
            <a:spLocks/>
          </p:cNvSpPr>
          <p:nvPr/>
        </p:nvSpPr>
        <p:spPr bwMode="auto">
          <a:xfrm>
            <a:off x="366824" y="2133600"/>
            <a:ext cx="5638800" cy="2133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7" name="Freeform 26"/>
          <p:cNvSpPr>
            <a:spLocks/>
          </p:cNvSpPr>
          <p:nvPr/>
        </p:nvSpPr>
        <p:spPr bwMode="auto">
          <a:xfrm>
            <a:off x="4572000" y="4267200"/>
            <a:ext cx="13716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96" y="1632"/>
              </a:cxn>
              <a:cxn ang="0">
                <a:pos x="864" y="0"/>
              </a:cxn>
              <a:cxn ang="0">
                <a:pos x="0" y="1632"/>
              </a:cxn>
            </a:cxnLst>
            <a:rect l="0" t="0" r="0" b="0"/>
            <a:pathLst>
              <a:path w="864" h="1632">
                <a:moveTo>
                  <a:pt x="0" y="1632"/>
                </a:moveTo>
                <a:lnTo>
                  <a:pt x="96" y="1632"/>
                </a:lnTo>
                <a:lnTo>
                  <a:pt x="864" y="0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06902" y="1351672"/>
            <a:ext cx="5718048" cy="977486"/>
          </a:xfrm>
        </p:spPr>
        <p:txBody>
          <a:bodyPr lIns="82296" tIns="45720" bIns="0" anchor="t"/>
          <a:lstStyle>
            <a:lvl1pPr marL="54864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1A1FF1F-D41F-4354-89E8-9AA64ABCABA8}" type="slidenum">
              <a:rPr lang="en-US" smtClean="0"/>
              <a:pPr/>
              <a:t>‹#›</a:t>
            </a:fld>
            <a:endParaRPr lang="th-TH"/>
          </a:p>
        </p:txBody>
      </p:sp>
      <p:sp>
        <p:nvSpPr>
          <p:cNvPr id="7" name="Rectangle 6"/>
          <p:cNvSpPr/>
          <p:nvPr/>
        </p:nvSpPr>
        <p:spPr>
          <a:xfrm>
            <a:off x="363160" y="402264"/>
            <a:ext cx="850392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6902" y="512064"/>
            <a:ext cx="8156448" cy="777240"/>
          </a:xfrm>
        </p:spPr>
        <p:txBody>
          <a:bodyPr tIns="64008"/>
          <a:lstStyle>
            <a:lvl1pPr algn="l">
              <a:buNone/>
              <a:defRPr sz="3800" b="0" cap="none" spc="-150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 flipH="1">
            <a:off x="371538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Rectangle 8"/>
          <p:cNvSpPr/>
          <p:nvPr/>
        </p:nvSpPr>
        <p:spPr>
          <a:xfrm flipH="1">
            <a:off x="411109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0" name="Rectangle 9"/>
          <p:cNvSpPr/>
          <p:nvPr/>
        </p:nvSpPr>
        <p:spPr>
          <a:xfrm flipH="1">
            <a:off x="44845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 flipH="1">
            <a:off x="476702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Rectangle 11"/>
          <p:cNvSpPr/>
          <p:nvPr/>
        </p:nvSpPr>
        <p:spPr>
          <a:xfrm>
            <a:off x="500478" y="680477"/>
            <a:ext cx="36576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2064"/>
            <a:ext cx="8229600" cy="9144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64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55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C0DFDA2-2B6A-403D-94E4-CEEB82CCF58E}" type="slidenum">
              <a:rPr lang="en-US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/>
          <p:cNvSpPr/>
          <p:nvPr/>
        </p:nvSpPr>
        <p:spPr>
          <a:xfrm>
            <a:off x="0" y="402265"/>
            <a:ext cx="886708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4824" y="512064"/>
            <a:ext cx="7772400" cy="914400"/>
          </a:xfrm>
        </p:spPr>
        <p:txBody>
          <a:bodyPr anchor="t"/>
          <a:lstStyle>
            <a:lvl1pPr>
              <a:defRPr sz="400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09750"/>
            <a:ext cx="4040188" cy="639762"/>
          </a:xfrm>
        </p:spPr>
        <p:txBody>
          <a:bodyPr anchor="ctr"/>
          <a:lstStyle>
            <a:lvl1pPr marL="73152" indent="0" algn="l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09750"/>
            <a:ext cx="4041775" cy="639762"/>
          </a:xfrm>
        </p:spPr>
        <p:txBody>
          <a:bodyPr anchor="ctr"/>
          <a:lstStyle>
            <a:lvl1pPr marL="73152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459037"/>
            <a:ext cx="4040188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59037"/>
            <a:ext cx="4041775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8A92DB6-7CC4-4F9C-815B-2BE5CE9D723C}" type="slidenum">
              <a:rPr lang="en-US" smtClean="0"/>
              <a:pPr/>
              <a:t>‹#›</a:t>
            </a:fld>
            <a:endParaRPr lang="th-TH"/>
          </a:p>
        </p:txBody>
      </p:sp>
      <p:sp>
        <p:nvSpPr>
          <p:cNvPr id="16" name="Rectangle 15"/>
          <p:cNvSpPr/>
          <p:nvPr/>
        </p:nvSpPr>
        <p:spPr>
          <a:xfrm>
            <a:off x="87790" y="680477"/>
            <a:ext cx="45720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7" name="Rectangle 16"/>
          <p:cNvSpPr/>
          <p:nvPr/>
        </p:nvSpPr>
        <p:spPr>
          <a:xfrm>
            <a:off x="47305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8" name="Rectangle 17"/>
          <p:cNvSpPr/>
          <p:nvPr/>
        </p:nvSpPr>
        <p:spPr>
          <a:xfrm>
            <a:off x="2825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>
          <a:xfrm>
            <a:off x="0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0" name="Rectangle 19"/>
          <p:cNvSpPr/>
          <p:nvPr/>
        </p:nvSpPr>
        <p:spPr>
          <a:xfrm flipH="1">
            <a:off x="149770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1" name="Rectangle 20"/>
          <p:cNvSpPr/>
          <p:nvPr/>
        </p:nvSpPr>
        <p:spPr>
          <a:xfrm flipH="1">
            <a:off x="189341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Rectangle 21"/>
          <p:cNvSpPr/>
          <p:nvPr/>
        </p:nvSpPr>
        <p:spPr>
          <a:xfrm flipH="1">
            <a:off x="22668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9" name="Rectangle 28"/>
          <p:cNvSpPr/>
          <p:nvPr/>
        </p:nvSpPr>
        <p:spPr>
          <a:xfrm flipH="1">
            <a:off x="254934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30" name="Rectangle 29"/>
          <p:cNvSpPr/>
          <p:nvPr/>
        </p:nvSpPr>
        <p:spPr>
          <a:xfrm>
            <a:off x="278710" y="680477"/>
            <a:ext cx="36576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</p:spPr>
        <p:txBody>
          <a:bodyPr/>
          <a:lstStyle>
            <a:lvl1pPr>
              <a:defRPr sz="4000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F6C2308-BD31-4938-A680-C835F2C9E68D}" type="slidenum">
              <a:rPr lang="en-US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FCFA6B2-CCF6-421C-A01E-3DEDF12FA064}" type="slidenum">
              <a:rPr lang="en-US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73050"/>
            <a:ext cx="8229600" cy="1162050"/>
          </a:xfrm>
        </p:spPr>
        <p:txBody>
          <a:bodyPr anchor="ctr"/>
          <a:lstStyle>
            <a:lvl1pPr algn="l">
              <a:buNone/>
              <a:defRPr sz="3600" b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435100"/>
            <a:ext cx="2514600" cy="4572000"/>
          </a:xfrm>
        </p:spPr>
        <p:txBody>
          <a:bodyPr/>
          <a:lstStyle>
            <a:lvl1pPr marL="54864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429000" y="1435100"/>
            <a:ext cx="54864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22C1B12-F082-43AF-B9C9-3F58A5E8475F}" type="slidenum">
              <a:rPr lang="en-US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368032" y="0"/>
            <a:ext cx="8778240" cy="1878037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9" name="Straight Connector 8"/>
          <p:cNvCxnSpPr/>
          <p:nvPr/>
        </p:nvCxnSpPr>
        <p:spPr>
          <a:xfrm flipV="1">
            <a:off x="363195" y="1885028"/>
            <a:ext cx="8782622" cy="0"/>
          </a:xfrm>
          <a:prstGeom prst="line">
            <a:avLst/>
          </a:prstGeom>
          <a:noFill/>
          <a:ln w="19050" cap="flat" cmpd="sng" algn="ctr">
            <a:solidFill>
              <a:srgbClr val="FFFFFF">
                <a:alpha val="100000"/>
              </a:srgbClr>
            </a:soli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10" name="Group 9"/>
          <p:cNvGrpSpPr/>
          <p:nvPr/>
        </p:nvGrpSpPr>
        <p:grpSpPr>
          <a:xfrm rot="5400000">
            <a:off x="8514581" y="1219200"/>
            <a:ext cx="132763" cy="128466"/>
            <a:chOff x="6668087" y="1297746"/>
            <a:chExt cx="161840" cy="156602"/>
          </a:xfrm>
        </p:grpSpPr>
        <p:cxnSp>
          <p:nvCxnSpPr>
            <p:cNvPr id="15" name="Straight Connector 14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 bwMode="grayWhite">
          <a:xfrm>
            <a:off x="914400" y="441251"/>
            <a:ext cx="6858000" cy="701749"/>
          </a:xfrm>
        </p:spPr>
        <p:txBody>
          <a:bodyPr anchor="b"/>
          <a:lstStyle>
            <a:lvl1pPr algn="l">
              <a:buNone/>
              <a:defRPr sz="2100" b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68032" y="1893781"/>
            <a:ext cx="8778240" cy="4960144"/>
          </a:xfrm>
          <a:solidFill>
            <a:schemeClr val="bg2"/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White">
          <a:xfrm>
            <a:off x="914400" y="1150144"/>
            <a:ext cx="6858000" cy="685800"/>
          </a:xfrm>
        </p:spPr>
        <p:txBody>
          <a:bodyPr/>
          <a:lstStyle>
            <a:lvl1pPr marL="27432" indent="0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grpSp>
        <p:nvGrpSpPr>
          <p:cNvPr id="14" name="Group 13"/>
          <p:cNvGrpSpPr/>
          <p:nvPr/>
        </p:nvGrpSpPr>
        <p:grpSpPr>
          <a:xfrm rot="5400000">
            <a:off x="8666981" y="1371600"/>
            <a:ext cx="132763" cy="128466"/>
            <a:chOff x="6668087" y="1297746"/>
            <a:chExt cx="161840" cy="156602"/>
          </a:xfrm>
        </p:grpSpPr>
        <p:cxnSp>
          <p:nvCxnSpPr>
            <p:cNvPr id="11" name="Straight Connector 10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Group 17"/>
          <p:cNvGrpSpPr/>
          <p:nvPr/>
        </p:nvGrpSpPr>
        <p:grpSpPr>
          <a:xfrm rot="5400000">
            <a:off x="8320088" y="1474763"/>
            <a:ext cx="132763" cy="128466"/>
            <a:chOff x="6668087" y="1297746"/>
            <a:chExt cx="161840" cy="156602"/>
          </a:xfrm>
        </p:grpSpPr>
        <p:cxnSp>
          <p:nvCxnSpPr>
            <p:cNvPr id="19" name="Straight Connector 18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477000" y="55499"/>
            <a:ext cx="2133600" cy="365125"/>
          </a:xfrm>
        </p:spPr>
        <p:txBody>
          <a:bodyPr/>
          <a:lstStyle>
            <a:extLst/>
          </a:lstStyle>
          <a:p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4400" y="55499"/>
            <a:ext cx="5562600" cy="365125"/>
          </a:xfrm>
        </p:spPr>
        <p:txBody>
          <a:bodyPr/>
          <a:lstStyle>
            <a:extLst/>
          </a:lstStyle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55499"/>
            <a:ext cx="457200" cy="365125"/>
          </a:xfrm>
        </p:spPr>
        <p:txBody>
          <a:bodyPr/>
          <a:lstStyle>
            <a:extLst/>
          </a:lstStyle>
          <a:p>
            <a:fld id="{7A2231C5-B957-43BF-B826-D20B64F7B92E}" type="slidenum">
              <a:rPr lang="en-US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1251984-420B-4A5D-92F0-5450A9077790}" type="slidenum">
              <a:rPr lang="en-US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981200" cy="5851525"/>
          </a:xfrm>
        </p:spPr>
        <p:txBody>
          <a:bodyPr vert="eaVert"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58674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892B838-3FB9-462D-A746-9E2193813D5C}" type="slidenum">
              <a:rPr lang="en-US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Rectangle 11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5" name="Rectangle 14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6" name="Rectangle 15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7" name="Rectangle 16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  <a:prstGeom prst="rect">
            <a:avLst/>
          </a:prstGeom>
        </p:spPr>
        <p:txBody>
          <a:bodyPr vert="horz" anchor="t">
            <a:no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914400" y="1783560"/>
            <a:ext cx="7772400" cy="457200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4770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416675"/>
            <a:ext cx="55626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endParaRPr lang="th-TH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610600" y="64166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  <a:extLst/>
          </a:lstStyle>
          <a:p>
            <a:fld id="{7012C15E-DFE0-48A1-AB2C-D16D840F1B12}" type="slidenum">
              <a:rPr lang="en-US" smtClean="0"/>
              <a:pPr/>
              <a:t>‹#›</a:t>
            </a:fld>
            <a:endParaRPr lang="th-TH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 spc="-100" baseline="0">
          <a:solidFill>
            <a:schemeClr val="tx2">
              <a:satMod val="200000"/>
            </a:schemeClr>
          </a:solidFill>
          <a:latin typeface="+mj-lt"/>
          <a:ea typeface="+mj-ea"/>
          <a:cs typeface="+mj-cs"/>
        </a:defRPr>
      </a:lvl1pPr>
      <a:extLst/>
    </p:titleStyle>
    <p:bodyStyle>
      <a:lvl1pPr marL="411480" indent="-342900" algn="l" rtl="0" eaLnBrk="1" latinLnBrk="0" hangingPunct="1">
        <a:spcBef>
          <a:spcPts val="700"/>
        </a:spcBef>
        <a:buClr>
          <a:schemeClr val="tx2"/>
        </a:buClr>
        <a:buSzPct val="95000"/>
        <a:buFont typeface="Wingdings"/>
        <a:buChar char="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40664" indent="-28575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2"/>
        </a:buClr>
        <a:buFont typeface="Wingdings 2"/>
        <a:buChar char="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61872" indent="-228600" algn="l" rtl="0" eaLnBrk="1" latinLnBrk="0" hangingPunct="1">
        <a:spcBef>
          <a:spcPct val="20000"/>
        </a:spcBef>
        <a:buClr>
          <a:schemeClr val="accent3"/>
        </a:buClr>
        <a:buFont typeface="Wingdings 3"/>
        <a:buChar char="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14813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99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01952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93976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500042"/>
            <a:ext cx="8229600" cy="857256"/>
          </a:xfrm>
        </p:spPr>
        <p:txBody>
          <a:bodyPr/>
          <a:lstStyle/>
          <a:p>
            <a:r>
              <a:rPr lang="en-US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cs typeface="Microsoft Sans Serif" pitchFamily="34" charset="0"/>
              </a:rPr>
              <a:t>Acquisition of Property Right</a:t>
            </a:r>
            <a:endParaRPr lang="th-TH" b="1" dirty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cs typeface="Microsoft Sans Serif" pitchFamily="34" charset="0"/>
            </a:endParaRPr>
          </a:p>
        </p:txBody>
      </p:sp>
      <p:sp>
        <p:nvSpPr>
          <p:cNvPr id="18435" name="Rectangle 3"/>
          <p:cNvSpPr>
            <a:spLocks noGrp="1" noChangeArrowheads="1"/>
          </p:cNvSpPr>
          <p:nvPr>
            <p:ph idx="1"/>
          </p:nvPr>
        </p:nvSpPr>
        <p:spPr>
          <a:xfrm>
            <a:off x="214282" y="1643050"/>
            <a:ext cx="8715436" cy="5214949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US" sz="3600" b="1" dirty="0" smtClean="0">
                <a:latin typeface="Calibri" pitchFamily="34" charset="0"/>
                <a:cs typeface="Microsoft Sans Serif" pitchFamily="34" charset="0"/>
              </a:rPr>
              <a:t>Possession</a:t>
            </a:r>
          </a:p>
          <a:p>
            <a:pPr lvl="1">
              <a:lnSpc>
                <a:spcPct val="90000"/>
              </a:lnSpc>
            </a:pPr>
            <a:r>
              <a:rPr lang="en-US" sz="3200" i="1" dirty="0" smtClean="0">
                <a:latin typeface="Calibri" pitchFamily="34" charset="0"/>
                <a:cs typeface="Microsoft Sans Serif" pitchFamily="34" charset="0"/>
              </a:rPr>
              <a:t>Res nullius – </a:t>
            </a:r>
            <a:r>
              <a:rPr lang="en-US" sz="3200" dirty="0" smtClean="0">
                <a:latin typeface="Calibri" pitchFamily="34" charset="0"/>
                <a:cs typeface="Microsoft Sans Serif" pitchFamily="34" charset="0"/>
              </a:rPr>
              <a:t>property</a:t>
            </a:r>
            <a:endParaRPr lang="en-US" sz="3200" i="1" dirty="0" smtClean="0">
              <a:latin typeface="Calibri" pitchFamily="34" charset="0"/>
              <a:cs typeface="Microsoft Sans Serif" pitchFamily="34" charset="0"/>
            </a:endParaRPr>
          </a:p>
          <a:p>
            <a:pPr lvl="1">
              <a:lnSpc>
                <a:spcPct val="90000"/>
              </a:lnSpc>
            </a:pPr>
            <a:r>
              <a:rPr lang="en-US" sz="3200" i="1" dirty="0" smtClean="0">
                <a:latin typeface="Calibri" pitchFamily="34" charset="0"/>
                <a:cs typeface="Microsoft Sans Serif" pitchFamily="34" charset="0"/>
              </a:rPr>
              <a:t>Res </a:t>
            </a:r>
            <a:r>
              <a:rPr lang="en-US" sz="3200" i="1" dirty="0" err="1" smtClean="0">
                <a:latin typeface="Calibri" pitchFamily="34" charset="0"/>
                <a:cs typeface="Microsoft Sans Serif" pitchFamily="34" charset="0"/>
              </a:rPr>
              <a:t>derelictæ</a:t>
            </a:r>
            <a:endParaRPr lang="en-US" sz="3200" i="1" dirty="0" smtClean="0">
              <a:latin typeface="Calibri" pitchFamily="34" charset="0"/>
              <a:cs typeface="Microsoft Sans Serif" pitchFamily="34" charset="0"/>
            </a:endParaRPr>
          </a:p>
          <a:p>
            <a:pPr lvl="1">
              <a:lnSpc>
                <a:spcPct val="90000"/>
              </a:lnSpc>
            </a:pPr>
            <a:r>
              <a:rPr lang="en-US" sz="3200" i="1" dirty="0" err="1" smtClean="0">
                <a:latin typeface="Calibri" pitchFamily="34" charset="0"/>
                <a:cs typeface="Microsoft Sans Serif" pitchFamily="34" charset="0"/>
              </a:rPr>
              <a:t>Feræ</a:t>
            </a:r>
            <a:r>
              <a:rPr lang="en-US" sz="3200" i="1" dirty="0" smtClean="0">
                <a:latin typeface="Calibri" pitchFamily="34" charset="0"/>
                <a:cs typeface="Microsoft Sans Serif" pitchFamily="34" charset="0"/>
              </a:rPr>
              <a:t> </a:t>
            </a:r>
            <a:r>
              <a:rPr lang="en-US" sz="3200" i="1" dirty="0" err="1" smtClean="0">
                <a:latin typeface="Calibri" pitchFamily="34" charset="0"/>
                <a:cs typeface="Microsoft Sans Serif" pitchFamily="34" charset="0"/>
              </a:rPr>
              <a:t>naturæ</a:t>
            </a:r>
            <a:r>
              <a:rPr lang="en-US" sz="3200" i="1" dirty="0" smtClean="0">
                <a:latin typeface="Calibri" pitchFamily="34" charset="0"/>
                <a:cs typeface="Microsoft Sans Serif" pitchFamily="34" charset="0"/>
              </a:rPr>
              <a:t> – </a:t>
            </a:r>
            <a:r>
              <a:rPr lang="en-US" sz="3200" dirty="0" smtClean="0">
                <a:latin typeface="Calibri" pitchFamily="34" charset="0"/>
                <a:cs typeface="Microsoft Sans Serif" pitchFamily="34" charset="0"/>
              </a:rPr>
              <a:t>not yet a property</a:t>
            </a:r>
            <a:endParaRPr lang="en-US" sz="3200" i="1" dirty="0" smtClean="0">
              <a:latin typeface="Calibri" pitchFamily="34" charset="0"/>
              <a:cs typeface="Microsoft Sans Serif" pitchFamily="34" charset="0"/>
            </a:endParaRPr>
          </a:p>
          <a:p>
            <a:pPr lvl="1">
              <a:lnSpc>
                <a:spcPct val="90000"/>
              </a:lnSpc>
            </a:pPr>
            <a:r>
              <a:rPr lang="en-US" sz="3200" i="1" dirty="0" smtClean="0">
                <a:latin typeface="Calibri" pitchFamily="34" charset="0"/>
                <a:cs typeface="Microsoft Sans Serif" pitchFamily="34" charset="0"/>
              </a:rPr>
              <a:t>Bona </a:t>
            </a:r>
            <a:r>
              <a:rPr lang="en-US" sz="3200" i="1" dirty="0" err="1" smtClean="0">
                <a:latin typeface="Calibri" pitchFamily="34" charset="0"/>
                <a:cs typeface="Microsoft Sans Serif" pitchFamily="34" charset="0"/>
              </a:rPr>
              <a:t>vacantia</a:t>
            </a:r>
            <a:r>
              <a:rPr lang="en-US" sz="3200" i="1" dirty="0" smtClean="0">
                <a:latin typeface="Calibri" pitchFamily="34" charset="0"/>
                <a:cs typeface="Microsoft Sans Serif" pitchFamily="34" charset="0"/>
              </a:rPr>
              <a:t> – </a:t>
            </a:r>
            <a:r>
              <a:rPr lang="en-US" sz="3200" dirty="0" smtClean="0">
                <a:latin typeface="Calibri" pitchFamily="34" charset="0"/>
                <a:cs typeface="Microsoft Sans Serif" pitchFamily="34" charset="0"/>
              </a:rPr>
              <a:t>ownerless</a:t>
            </a:r>
            <a:endParaRPr lang="en-US" sz="3200" i="1" dirty="0" smtClean="0">
              <a:latin typeface="Calibri" pitchFamily="34" charset="0"/>
              <a:cs typeface="Microsoft Sans Serif" pitchFamily="34" charset="0"/>
            </a:endParaRPr>
          </a:p>
          <a:p>
            <a:pPr lvl="1">
              <a:lnSpc>
                <a:spcPct val="90000"/>
              </a:lnSpc>
            </a:pPr>
            <a:r>
              <a:rPr lang="en-US" sz="3200" b="1" u="sng" dirty="0" smtClean="0">
                <a:latin typeface="Calibri" pitchFamily="34" charset="0"/>
                <a:cs typeface="Microsoft Sans Serif" pitchFamily="34" charset="0"/>
              </a:rPr>
              <a:t>Rule of First Possession/Appropriation</a:t>
            </a:r>
          </a:p>
          <a:p>
            <a:pPr>
              <a:lnSpc>
                <a:spcPct val="90000"/>
              </a:lnSpc>
            </a:pPr>
            <a:r>
              <a:rPr lang="en-US" sz="3600" b="1" dirty="0" smtClean="0">
                <a:latin typeface="Calibri" pitchFamily="34" charset="0"/>
                <a:cs typeface="Microsoft Sans Serif" pitchFamily="34" charset="0"/>
              </a:rPr>
              <a:t>Accession</a:t>
            </a:r>
          </a:p>
          <a:p>
            <a:pPr>
              <a:lnSpc>
                <a:spcPct val="90000"/>
              </a:lnSpc>
            </a:pPr>
            <a:r>
              <a:rPr lang="en-US" sz="3600" b="1" dirty="0" smtClean="0">
                <a:latin typeface="Calibri" pitchFamily="34" charset="0"/>
                <a:cs typeface="Microsoft Sans Serif" pitchFamily="34" charset="0"/>
              </a:rPr>
              <a:t>Negotiation</a:t>
            </a:r>
          </a:p>
          <a:p>
            <a:pPr>
              <a:lnSpc>
                <a:spcPct val="90000"/>
              </a:lnSpc>
            </a:pPr>
            <a:r>
              <a:rPr lang="en-US" sz="3600" b="1" dirty="0" smtClean="0">
                <a:latin typeface="Calibri" pitchFamily="34" charset="0"/>
                <a:cs typeface="Microsoft Sans Serif" pitchFamily="34" charset="0"/>
              </a:rPr>
              <a:t>Legal Mandates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500042"/>
            <a:ext cx="8229600" cy="857256"/>
          </a:xfrm>
        </p:spPr>
        <p:txBody>
          <a:bodyPr/>
          <a:lstStyle/>
          <a:p>
            <a:r>
              <a:rPr lang="en-US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cs typeface="Microsoft Sans Serif" pitchFamily="34" charset="0"/>
              </a:rPr>
              <a:t>Evolution of Rule of First Possession</a:t>
            </a:r>
            <a:endParaRPr lang="th-TH" b="1" dirty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cs typeface="Microsoft Sans Serif" pitchFamily="34" charset="0"/>
            </a:endParaRPr>
          </a:p>
        </p:txBody>
      </p:sp>
      <p:sp>
        <p:nvSpPr>
          <p:cNvPr id="18435" name="Rectangle 3"/>
          <p:cNvSpPr>
            <a:spLocks noGrp="1" noChangeArrowheads="1"/>
          </p:cNvSpPr>
          <p:nvPr>
            <p:ph idx="1"/>
          </p:nvPr>
        </p:nvSpPr>
        <p:spPr>
          <a:xfrm>
            <a:off x="214282" y="1643050"/>
            <a:ext cx="8715436" cy="5214949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US" sz="3600" dirty="0" smtClean="0">
                <a:latin typeface="Calibri" pitchFamily="34" charset="0"/>
                <a:cs typeface="Microsoft Sans Serif" pitchFamily="34" charset="0"/>
              </a:rPr>
              <a:t>In absence of property right, everyone need to exert </a:t>
            </a:r>
            <a:r>
              <a:rPr lang="en-US" sz="3600" i="1" dirty="0" smtClean="0">
                <a:latin typeface="Calibri" pitchFamily="34" charset="0"/>
                <a:cs typeface="Microsoft Sans Serif" pitchFamily="34" charset="0"/>
              </a:rPr>
              <a:t>private</a:t>
            </a:r>
            <a:r>
              <a:rPr lang="en-US" sz="3600" dirty="0" smtClean="0">
                <a:latin typeface="Calibri" pitchFamily="34" charset="0"/>
                <a:cs typeface="Microsoft Sans Serif" pitchFamily="34" charset="0"/>
              </a:rPr>
              <a:t> effort to protect and to use the resource.</a:t>
            </a:r>
          </a:p>
          <a:p>
            <a:pPr>
              <a:lnSpc>
                <a:spcPct val="90000"/>
              </a:lnSpc>
            </a:pPr>
            <a:r>
              <a:rPr lang="en-US" sz="3600" b="1" dirty="0" smtClean="0">
                <a:latin typeface="Calibri" pitchFamily="34" charset="0"/>
                <a:cs typeface="Microsoft Sans Serif" pitchFamily="34" charset="0"/>
              </a:rPr>
              <a:t>Condition(s)?</a:t>
            </a:r>
          </a:p>
          <a:p>
            <a:pPr lvl="1">
              <a:lnSpc>
                <a:spcPct val="90000"/>
              </a:lnSpc>
            </a:pPr>
            <a:r>
              <a:rPr lang="en-US" sz="3200" dirty="0" smtClean="0">
                <a:latin typeface="Calibri" pitchFamily="34" charset="0"/>
                <a:cs typeface="Microsoft Sans Serif" pitchFamily="34" charset="0"/>
              </a:rPr>
              <a:t>Preference</a:t>
            </a:r>
          </a:p>
          <a:p>
            <a:pPr lvl="1">
              <a:lnSpc>
                <a:spcPct val="90000"/>
              </a:lnSpc>
            </a:pPr>
            <a:r>
              <a:rPr lang="en-US" sz="3200" dirty="0" smtClean="0">
                <a:latin typeface="Calibri" pitchFamily="34" charset="0"/>
                <a:cs typeface="Microsoft Sans Serif" pitchFamily="34" charset="0"/>
              </a:rPr>
              <a:t>Private (personal) ability</a:t>
            </a:r>
          </a:p>
          <a:p>
            <a:pPr lvl="1">
              <a:lnSpc>
                <a:spcPct val="90000"/>
              </a:lnSpc>
            </a:pPr>
            <a:endParaRPr lang="en-US" sz="3200" dirty="0" smtClean="0">
              <a:latin typeface="Calibri" pitchFamily="34" charset="0"/>
              <a:cs typeface="Microsoft Sans Serif" pitchFamily="34" charset="0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500042"/>
            <a:ext cx="8229600" cy="857256"/>
          </a:xfrm>
        </p:spPr>
        <p:txBody>
          <a:bodyPr/>
          <a:lstStyle/>
          <a:p>
            <a:r>
              <a:rPr lang="en-US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cs typeface="Microsoft Sans Serif" pitchFamily="34" charset="0"/>
              </a:rPr>
              <a:t>Accession</a:t>
            </a:r>
            <a:endParaRPr lang="th-TH" b="1" dirty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cs typeface="Microsoft Sans Serif" pitchFamily="34" charset="0"/>
            </a:endParaRPr>
          </a:p>
        </p:txBody>
      </p:sp>
      <p:sp>
        <p:nvSpPr>
          <p:cNvPr id="18435" name="Rectangle 3"/>
          <p:cNvSpPr>
            <a:spLocks noGrp="1" noChangeArrowheads="1"/>
          </p:cNvSpPr>
          <p:nvPr>
            <p:ph idx="1"/>
          </p:nvPr>
        </p:nvSpPr>
        <p:spPr>
          <a:xfrm>
            <a:off x="214282" y="1643050"/>
            <a:ext cx="8715436" cy="5214949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US" sz="3600" dirty="0" smtClean="0">
                <a:latin typeface="Calibri" pitchFamily="34" charset="0"/>
                <a:cs typeface="Microsoft Sans Serif" pitchFamily="34" charset="0"/>
              </a:rPr>
              <a:t>Improvement of existing property</a:t>
            </a:r>
          </a:p>
          <a:p>
            <a:pPr>
              <a:lnSpc>
                <a:spcPct val="90000"/>
              </a:lnSpc>
            </a:pPr>
            <a:r>
              <a:rPr lang="en-US" sz="3600" dirty="0" smtClean="0">
                <a:latin typeface="Calibri" pitchFamily="34" charset="0"/>
                <a:cs typeface="Microsoft Sans Serif" pitchFamily="34" charset="0"/>
              </a:rPr>
              <a:t>Given there is a property right on the existing property</a:t>
            </a:r>
          </a:p>
          <a:p>
            <a:pPr>
              <a:lnSpc>
                <a:spcPct val="90000"/>
              </a:lnSpc>
            </a:pPr>
            <a:r>
              <a:rPr lang="en-US" sz="3600" dirty="0" smtClean="0">
                <a:latin typeface="Calibri" pitchFamily="34" charset="0"/>
                <a:cs typeface="Microsoft Sans Serif" pitchFamily="34" charset="0"/>
              </a:rPr>
              <a:t>Additional property shall belong to the improver</a:t>
            </a:r>
          </a:p>
          <a:p>
            <a:pPr>
              <a:lnSpc>
                <a:spcPct val="90000"/>
              </a:lnSpc>
            </a:pPr>
            <a:r>
              <a:rPr lang="en-US" sz="3600" i="1" dirty="0" smtClean="0">
                <a:latin typeface="Calibri" pitchFamily="34" charset="0"/>
                <a:cs typeface="Microsoft Sans Serif" pitchFamily="34" charset="0"/>
              </a:rPr>
              <a:t>Marginal Concept</a:t>
            </a:r>
          </a:p>
          <a:p>
            <a:pPr>
              <a:lnSpc>
                <a:spcPct val="90000"/>
              </a:lnSpc>
            </a:pPr>
            <a:r>
              <a:rPr lang="en-US" sz="3600" dirty="0" smtClean="0">
                <a:latin typeface="Calibri" pitchFamily="34" charset="0"/>
                <a:cs typeface="Microsoft Sans Serif" pitchFamily="34" charset="0"/>
              </a:rPr>
              <a:t>Examples: </a:t>
            </a:r>
          </a:p>
          <a:p>
            <a:pPr lvl="1">
              <a:lnSpc>
                <a:spcPct val="90000"/>
              </a:lnSpc>
            </a:pPr>
            <a:r>
              <a:rPr lang="en-US" sz="2800" dirty="0" smtClean="0">
                <a:latin typeface="Calibri" pitchFamily="34" charset="0"/>
                <a:cs typeface="Microsoft Sans Serif" pitchFamily="34" charset="0"/>
              </a:rPr>
              <a:t>Mango</a:t>
            </a:r>
          </a:p>
          <a:p>
            <a:pPr lvl="1">
              <a:lnSpc>
                <a:spcPct val="90000"/>
              </a:lnSpc>
            </a:pPr>
            <a:r>
              <a:rPr lang="en-US" sz="2800" dirty="0" smtClean="0">
                <a:latin typeface="Calibri" pitchFamily="34" charset="0"/>
                <a:cs typeface="Microsoft Sans Serif" pitchFamily="34" charset="0"/>
              </a:rPr>
              <a:t>Building in someone’s land</a:t>
            </a:r>
          </a:p>
          <a:p>
            <a:pPr lvl="1">
              <a:lnSpc>
                <a:spcPct val="90000"/>
              </a:lnSpc>
            </a:pPr>
            <a:endParaRPr lang="en-US" sz="3200" dirty="0" smtClean="0">
              <a:latin typeface="Calibri" pitchFamily="34" charset="0"/>
              <a:cs typeface="Microsoft Sans Serif" pitchFamily="34" charset="0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500042"/>
            <a:ext cx="8229600" cy="857256"/>
          </a:xfrm>
        </p:spPr>
        <p:txBody>
          <a:bodyPr/>
          <a:lstStyle/>
          <a:p>
            <a:r>
              <a:rPr lang="en-US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cs typeface="Microsoft Sans Serif" pitchFamily="34" charset="0"/>
              </a:rPr>
              <a:t>Negotiation</a:t>
            </a:r>
            <a:endParaRPr lang="th-TH" b="1" dirty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cs typeface="Microsoft Sans Serif" pitchFamily="34" charset="0"/>
            </a:endParaRPr>
          </a:p>
        </p:txBody>
      </p:sp>
      <p:sp>
        <p:nvSpPr>
          <p:cNvPr id="18435" name="Rectangle 3"/>
          <p:cNvSpPr>
            <a:spLocks noGrp="1" noChangeArrowheads="1"/>
          </p:cNvSpPr>
          <p:nvPr>
            <p:ph idx="1"/>
          </p:nvPr>
        </p:nvSpPr>
        <p:spPr>
          <a:xfrm>
            <a:off x="214282" y="1643050"/>
            <a:ext cx="8715436" cy="5214949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US" sz="3600" dirty="0" smtClean="0">
                <a:latin typeface="Calibri" pitchFamily="34" charset="0"/>
                <a:cs typeface="Microsoft Sans Serif" pitchFamily="34" charset="0"/>
              </a:rPr>
              <a:t>Different endowment: someone already own something that we want</a:t>
            </a:r>
          </a:p>
          <a:p>
            <a:pPr>
              <a:lnSpc>
                <a:spcPct val="90000"/>
              </a:lnSpc>
            </a:pPr>
            <a:r>
              <a:rPr lang="en-US" sz="3600" dirty="0" smtClean="0">
                <a:latin typeface="Calibri" pitchFamily="34" charset="0"/>
                <a:cs typeface="Microsoft Sans Serif" pitchFamily="34" charset="0"/>
              </a:rPr>
              <a:t>Negotiation is how to change property right from one to another</a:t>
            </a:r>
          </a:p>
          <a:p>
            <a:pPr>
              <a:lnSpc>
                <a:spcPct val="90000"/>
              </a:lnSpc>
            </a:pPr>
            <a:r>
              <a:rPr lang="en-US" sz="3600" b="1" i="1" dirty="0" smtClean="0">
                <a:latin typeface="Calibri" pitchFamily="34" charset="0"/>
                <a:cs typeface="Microsoft Sans Serif" pitchFamily="34" charset="0"/>
              </a:rPr>
              <a:t>Condition(s)?</a:t>
            </a:r>
          </a:p>
          <a:p>
            <a:pPr>
              <a:lnSpc>
                <a:spcPct val="90000"/>
              </a:lnSpc>
            </a:pPr>
            <a:r>
              <a:rPr lang="en-US" sz="3600" b="1" i="1" dirty="0" smtClean="0">
                <a:latin typeface="Calibri" pitchFamily="34" charset="0"/>
                <a:cs typeface="Microsoft Sans Serif" pitchFamily="34" charset="0"/>
              </a:rPr>
              <a:t>Same as the rule of first possession?</a:t>
            </a:r>
            <a:endParaRPr lang="en-US" sz="3600" dirty="0" smtClean="0">
              <a:latin typeface="Calibri" pitchFamily="34" charset="0"/>
              <a:cs typeface="Microsoft Sans Serif" pitchFamily="34" charset="0"/>
            </a:endParaRPr>
          </a:p>
          <a:p>
            <a:pPr>
              <a:lnSpc>
                <a:spcPct val="90000"/>
              </a:lnSpc>
            </a:pPr>
            <a:r>
              <a:rPr lang="en-US" sz="3600" dirty="0" smtClean="0">
                <a:latin typeface="Calibri" pitchFamily="34" charset="0"/>
                <a:cs typeface="Microsoft Sans Serif" pitchFamily="34" charset="0"/>
              </a:rPr>
              <a:t>What is the difference?</a:t>
            </a:r>
            <a:endParaRPr lang="en-US" sz="3200" dirty="0" smtClean="0">
              <a:latin typeface="Calibri" pitchFamily="34" charset="0"/>
              <a:cs typeface="Microsoft Sans Serif" pitchFamily="34" charset="0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500042"/>
            <a:ext cx="8229600" cy="857256"/>
          </a:xfrm>
        </p:spPr>
        <p:txBody>
          <a:bodyPr/>
          <a:lstStyle/>
          <a:p>
            <a:r>
              <a:rPr lang="en-US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cs typeface="Microsoft Sans Serif" pitchFamily="34" charset="0"/>
              </a:rPr>
              <a:t>Legal Mandate</a:t>
            </a:r>
            <a:endParaRPr lang="th-TH" b="1" dirty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cs typeface="Microsoft Sans Serif" pitchFamily="34" charset="0"/>
            </a:endParaRPr>
          </a:p>
        </p:txBody>
      </p:sp>
      <p:sp>
        <p:nvSpPr>
          <p:cNvPr id="18435" name="Rectangle 3"/>
          <p:cNvSpPr>
            <a:spLocks noGrp="1" noChangeArrowheads="1"/>
          </p:cNvSpPr>
          <p:nvPr>
            <p:ph idx="1"/>
          </p:nvPr>
        </p:nvSpPr>
        <p:spPr>
          <a:xfrm>
            <a:off x="214282" y="1643050"/>
            <a:ext cx="8715436" cy="5214949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US" sz="3600" dirty="0" smtClean="0">
                <a:latin typeface="Calibri" pitchFamily="34" charset="0"/>
                <a:cs typeface="Microsoft Sans Serif" pitchFamily="34" charset="0"/>
              </a:rPr>
              <a:t>The state uses the power of law and enforcement to assign the property right</a:t>
            </a:r>
          </a:p>
          <a:p>
            <a:pPr lvl="1">
              <a:lnSpc>
                <a:spcPct val="90000"/>
              </a:lnSpc>
            </a:pPr>
            <a:r>
              <a:rPr lang="en-US" sz="2800" dirty="0" smtClean="0">
                <a:latin typeface="Calibri" pitchFamily="34" charset="0"/>
                <a:cs typeface="Microsoft Sans Serif" pitchFamily="34" charset="0"/>
              </a:rPr>
              <a:t>Concession</a:t>
            </a:r>
          </a:p>
          <a:p>
            <a:pPr lvl="1">
              <a:lnSpc>
                <a:spcPct val="90000"/>
              </a:lnSpc>
            </a:pPr>
            <a:r>
              <a:rPr lang="en-US" sz="2800" i="1" dirty="0" smtClean="0">
                <a:latin typeface="Calibri" pitchFamily="34" charset="0"/>
                <a:cs typeface="Microsoft Sans Serif" pitchFamily="34" charset="0"/>
              </a:rPr>
              <a:t>Bona </a:t>
            </a:r>
            <a:r>
              <a:rPr lang="en-US" sz="2800" i="1" dirty="0" err="1" smtClean="0">
                <a:latin typeface="Calibri" pitchFamily="34" charset="0"/>
                <a:cs typeface="Microsoft Sans Serif" pitchFamily="34" charset="0"/>
              </a:rPr>
              <a:t>vacantia</a:t>
            </a:r>
            <a:r>
              <a:rPr lang="en-US" sz="2800" i="1" dirty="0" smtClean="0">
                <a:latin typeface="Calibri" pitchFamily="34" charset="0"/>
                <a:cs typeface="Microsoft Sans Serif" pitchFamily="34" charset="0"/>
              </a:rPr>
              <a:t> </a:t>
            </a:r>
            <a:r>
              <a:rPr lang="en-US" sz="2800" dirty="0" smtClean="0">
                <a:latin typeface="Calibri" pitchFamily="34" charset="0"/>
                <a:cs typeface="Microsoft Sans Serif" pitchFamily="34" charset="0"/>
              </a:rPr>
              <a:t>+ Lost, mislaid, and abandoned property </a:t>
            </a:r>
          </a:p>
          <a:p>
            <a:pPr lvl="2">
              <a:lnSpc>
                <a:spcPct val="90000"/>
              </a:lnSpc>
            </a:pPr>
            <a:r>
              <a:rPr lang="en-US" dirty="0" smtClean="0">
                <a:latin typeface="Calibri" pitchFamily="34" charset="0"/>
                <a:cs typeface="Microsoft Sans Serif" pitchFamily="34" charset="0"/>
              </a:rPr>
              <a:t>(a finder has no right in mislaid property, has better right than anyone except the true owner in lost property, and has entitlement over the abandoned property) </a:t>
            </a:r>
          </a:p>
          <a:p>
            <a:pPr lvl="1">
              <a:lnSpc>
                <a:spcPct val="90000"/>
              </a:lnSpc>
            </a:pPr>
            <a:r>
              <a:rPr lang="en-US" dirty="0" smtClean="0">
                <a:latin typeface="Calibri" pitchFamily="34" charset="0"/>
                <a:cs typeface="Microsoft Sans Serif" pitchFamily="34" charset="0"/>
              </a:rPr>
              <a:t>State property</a:t>
            </a:r>
          </a:p>
          <a:p>
            <a:pPr lvl="1">
              <a:lnSpc>
                <a:spcPct val="90000"/>
              </a:lnSpc>
            </a:pPr>
            <a:r>
              <a:rPr lang="en-US" dirty="0" smtClean="0">
                <a:latin typeface="Calibri" pitchFamily="34" charset="0"/>
                <a:cs typeface="Microsoft Sans Serif" pitchFamily="34" charset="0"/>
              </a:rPr>
              <a:t>Adverse Possession </a:t>
            </a:r>
          </a:p>
          <a:p>
            <a:pPr lvl="1">
              <a:lnSpc>
                <a:spcPct val="90000"/>
              </a:lnSpc>
            </a:pPr>
            <a:endParaRPr lang="en-US" sz="2800" dirty="0" smtClean="0">
              <a:latin typeface="Calibri" pitchFamily="34" charset="0"/>
              <a:cs typeface="Microsoft Sans Serif" pitchFamily="34" charset="0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85728"/>
            <a:ext cx="8229600" cy="857256"/>
          </a:xfrm>
        </p:spPr>
        <p:txBody>
          <a:bodyPr/>
          <a:lstStyle/>
          <a:p>
            <a:r>
              <a:rPr lang="en-US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cs typeface="Microsoft Sans Serif" pitchFamily="34" charset="0"/>
              </a:rPr>
              <a:t>Why many rules are used for acquiring property rights?</a:t>
            </a:r>
            <a:endParaRPr lang="th-TH" b="1" dirty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cs typeface="Microsoft Sans Serif" pitchFamily="34" charset="0"/>
            </a:endParaRPr>
          </a:p>
        </p:txBody>
      </p:sp>
      <p:sp>
        <p:nvSpPr>
          <p:cNvPr id="18435" name="Rectangle 3"/>
          <p:cNvSpPr>
            <a:spLocks noGrp="1" noChangeArrowheads="1"/>
          </p:cNvSpPr>
          <p:nvPr>
            <p:ph idx="1"/>
          </p:nvPr>
        </p:nvSpPr>
        <p:spPr>
          <a:xfrm>
            <a:off x="214282" y="1643050"/>
            <a:ext cx="8715436" cy="5214949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US" sz="3600" dirty="0" smtClean="0">
                <a:latin typeface="Calibri" pitchFamily="34" charset="0"/>
                <a:cs typeface="Microsoft Sans Serif" pitchFamily="34" charset="0"/>
              </a:rPr>
              <a:t>All rules must be backed by the state (or the government) – to enforce it.</a:t>
            </a:r>
          </a:p>
          <a:p>
            <a:pPr>
              <a:lnSpc>
                <a:spcPct val="90000"/>
              </a:lnSpc>
            </a:pPr>
            <a:r>
              <a:rPr lang="en-US" sz="3600" dirty="0" smtClean="0">
                <a:latin typeface="Calibri" pitchFamily="34" charset="0"/>
                <a:cs typeface="Microsoft Sans Serif" pitchFamily="34" charset="0"/>
              </a:rPr>
              <a:t>Rules shall be used ‘appropriately’</a:t>
            </a:r>
          </a:p>
          <a:p>
            <a:pPr>
              <a:lnSpc>
                <a:spcPct val="90000"/>
              </a:lnSpc>
            </a:pPr>
            <a:r>
              <a:rPr lang="en-US" sz="3600" dirty="0" smtClean="0">
                <a:latin typeface="Calibri" pitchFamily="34" charset="0"/>
                <a:cs typeface="Microsoft Sans Serif" pitchFamily="34" charset="0"/>
              </a:rPr>
              <a:t>What is ‘appropriate’?</a:t>
            </a:r>
          </a:p>
          <a:p>
            <a:pPr>
              <a:lnSpc>
                <a:spcPct val="90000"/>
              </a:lnSpc>
            </a:pPr>
            <a:r>
              <a:rPr lang="en-US" sz="3600" dirty="0" smtClean="0">
                <a:latin typeface="Calibri" pitchFamily="34" charset="0"/>
                <a:cs typeface="Microsoft Sans Serif" pitchFamily="34" charset="0"/>
              </a:rPr>
              <a:t>Enhancing economic efficiency</a:t>
            </a:r>
            <a:endParaRPr lang="en-US" dirty="0" smtClean="0">
              <a:latin typeface="Calibri" pitchFamily="34" charset="0"/>
              <a:cs typeface="Microsoft Sans Serif" pitchFamily="34" charset="0"/>
            </a:endParaRPr>
          </a:p>
          <a:p>
            <a:pPr lvl="1">
              <a:lnSpc>
                <a:spcPct val="90000"/>
              </a:lnSpc>
            </a:pPr>
            <a:endParaRPr lang="en-US" sz="2800" dirty="0" smtClean="0">
              <a:latin typeface="Calibri" pitchFamily="34" charset="0"/>
              <a:cs typeface="Microsoft Sans Serif" pitchFamily="34" charset="0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500042"/>
            <a:ext cx="8229600" cy="857256"/>
          </a:xfrm>
        </p:spPr>
        <p:txBody>
          <a:bodyPr/>
          <a:lstStyle/>
          <a:p>
            <a:r>
              <a:rPr lang="en-US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cs typeface="Microsoft Sans Serif" pitchFamily="34" charset="0"/>
              </a:rPr>
              <a:t>Pros and Cons for each Rule</a:t>
            </a:r>
            <a:endParaRPr lang="th-TH" b="1" dirty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cs typeface="Microsoft Sans Serif" pitchFamily="34" charset="0"/>
            </a:endParaRPr>
          </a:p>
        </p:txBody>
      </p:sp>
      <p:sp>
        <p:nvSpPr>
          <p:cNvPr id="18435" name="Rectangle 3"/>
          <p:cNvSpPr>
            <a:spLocks noGrp="1" noChangeArrowheads="1"/>
          </p:cNvSpPr>
          <p:nvPr>
            <p:ph idx="1"/>
          </p:nvPr>
        </p:nvSpPr>
        <p:spPr>
          <a:xfrm>
            <a:off x="214282" y="1643050"/>
            <a:ext cx="8715436" cy="5214949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US" sz="3600" dirty="0" smtClean="0">
                <a:latin typeface="Calibri" pitchFamily="34" charset="0"/>
                <a:cs typeface="Microsoft Sans Serif" pitchFamily="34" charset="0"/>
              </a:rPr>
              <a:t>Possession</a:t>
            </a:r>
          </a:p>
          <a:p>
            <a:pPr lvl="1">
              <a:lnSpc>
                <a:spcPct val="90000"/>
              </a:lnSpc>
            </a:pPr>
            <a:r>
              <a:rPr lang="en-US" sz="3200" dirty="0" smtClean="0">
                <a:latin typeface="Calibri" pitchFamily="34" charset="0"/>
                <a:cs typeface="Microsoft Sans Serif" pitchFamily="34" charset="0"/>
              </a:rPr>
              <a:t>+/– </a:t>
            </a:r>
          </a:p>
          <a:p>
            <a:pPr>
              <a:lnSpc>
                <a:spcPct val="90000"/>
              </a:lnSpc>
            </a:pPr>
            <a:r>
              <a:rPr lang="en-US" sz="3600" dirty="0" smtClean="0">
                <a:latin typeface="Calibri" pitchFamily="34" charset="0"/>
                <a:cs typeface="Microsoft Sans Serif" pitchFamily="34" charset="0"/>
              </a:rPr>
              <a:t>Accession</a:t>
            </a:r>
          </a:p>
          <a:p>
            <a:pPr lvl="1">
              <a:lnSpc>
                <a:spcPct val="90000"/>
              </a:lnSpc>
            </a:pPr>
            <a:r>
              <a:rPr lang="en-US" sz="3200" dirty="0" smtClean="0">
                <a:latin typeface="Calibri" pitchFamily="34" charset="0"/>
                <a:cs typeface="Microsoft Sans Serif" pitchFamily="34" charset="0"/>
              </a:rPr>
              <a:t>+/–</a:t>
            </a:r>
            <a:endParaRPr lang="en-US" sz="3600" dirty="0" smtClean="0">
              <a:latin typeface="Calibri" pitchFamily="34" charset="0"/>
              <a:cs typeface="Microsoft Sans Serif" pitchFamily="34" charset="0"/>
            </a:endParaRPr>
          </a:p>
          <a:p>
            <a:pPr>
              <a:lnSpc>
                <a:spcPct val="90000"/>
              </a:lnSpc>
            </a:pPr>
            <a:r>
              <a:rPr lang="en-US" sz="3600" dirty="0" smtClean="0">
                <a:latin typeface="Calibri" pitchFamily="34" charset="0"/>
                <a:cs typeface="Microsoft Sans Serif" pitchFamily="34" charset="0"/>
              </a:rPr>
              <a:t>Negotiation</a:t>
            </a:r>
          </a:p>
          <a:p>
            <a:pPr lvl="1">
              <a:lnSpc>
                <a:spcPct val="90000"/>
              </a:lnSpc>
            </a:pPr>
            <a:r>
              <a:rPr lang="en-US" sz="3200" dirty="0" smtClean="0">
                <a:latin typeface="Calibri" pitchFamily="34" charset="0"/>
                <a:cs typeface="Microsoft Sans Serif" pitchFamily="34" charset="0"/>
              </a:rPr>
              <a:t>+/–</a:t>
            </a:r>
            <a:endParaRPr lang="en-US" sz="3600" dirty="0" smtClean="0">
              <a:latin typeface="Calibri" pitchFamily="34" charset="0"/>
              <a:cs typeface="Microsoft Sans Serif" pitchFamily="34" charset="0"/>
            </a:endParaRPr>
          </a:p>
          <a:p>
            <a:pPr>
              <a:lnSpc>
                <a:spcPct val="90000"/>
              </a:lnSpc>
            </a:pPr>
            <a:r>
              <a:rPr lang="en-US" sz="3600" dirty="0" smtClean="0">
                <a:latin typeface="Calibri" pitchFamily="34" charset="0"/>
                <a:cs typeface="Microsoft Sans Serif" pitchFamily="34" charset="0"/>
              </a:rPr>
              <a:t>Legal mandate</a:t>
            </a:r>
          </a:p>
          <a:p>
            <a:pPr lvl="1">
              <a:lnSpc>
                <a:spcPct val="90000"/>
              </a:lnSpc>
            </a:pPr>
            <a:r>
              <a:rPr lang="en-US" sz="3600" dirty="0" smtClean="0">
                <a:latin typeface="Calibri" pitchFamily="34" charset="0"/>
                <a:cs typeface="Microsoft Sans Serif" pitchFamily="34" charset="0"/>
              </a:rPr>
              <a:t>+/–</a:t>
            </a:r>
            <a:endParaRPr lang="en-US" sz="4000" dirty="0" smtClean="0">
              <a:latin typeface="Calibri" pitchFamily="34" charset="0"/>
              <a:cs typeface="Microsoft Sans Serif" pitchFamily="34" charset="0"/>
            </a:endParaRPr>
          </a:p>
          <a:p>
            <a:pPr>
              <a:lnSpc>
                <a:spcPct val="90000"/>
              </a:lnSpc>
            </a:pPr>
            <a:endParaRPr lang="en-US" dirty="0" smtClean="0">
              <a:latin typeface="Calibri" pitchFamily="34" charset="0"/>
              <a:cs typeface="Microsoft Sans Serif" pitchFamily="34" charset="0"/>
            </a:endParaRPr>
          </a:p>
          <a:p>
            <a:pPr lvl="1">
              <a:lnSpc>
                <a:spcPct val="90000"/>
              </a:lnSpc>
            </a:pPr>
            <a:endParaRPr lang="en-US" sz="2800" dirty="0" smtClean="0">
              <a:latin typeface="Calibri" pitchFamily="34" charset="0"/>
              <a:cs typeface="Microsoft Sans Serif" pitchFamily="34" charset="0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85728"/>
            <a:ext cx="8229600" cy="857256"/>
          </a:xfrm>
        </p:spPr>
        <p:txBody>
          <a:bodyPr/>
          <a:lstStyle/>
          <a:p>
            <a:r>
              <a:rPr lang="en-US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cs typeface="Microsoft Sans Serif" pitchFamily="34" charset="0"/>
              </a:rPr>
              <a:t>Exemptions of Property Right Supremacy/Exclusivity</a:t>
            </a:r>
            <a:endParaRPr lang="th-TH" b="1" dirty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cs typeface="Microsoft Sans Serif" pitchFamily="34" charset="0"/>
            </a:endParaRPr>
          </a:p>
        </p:txBody>
      </p:sp>
      <p:sp>
        <p:nvSpPr>
          <p:cNvPr id="18435" name="Rectangle 3"/>
          <p:cNvSpPr>
            <a:spLocks noGrp="1" noChangeArrowheads="1"/>
          </p:cNvSpPr>
          <p:nvPr>
            <p:ph idx="1"/>
          </p:nvPr>
        </p:nvSpPr>
        <p:spPr>
          <a:xfrm>
            <a:off x="214282" y="1643050"/>
            <a:ext cx="8715436" cy="5214949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US" sz="3600" dirty="0" smtClean="0">
                <a:latin typeface="Calibri" pitchFamily="34" charset="0"/>
                <a:cs typeface="Microsoft Sans Serif" pitchFamily="34" charset="0"/>
              </a:rPr>
              <a:t>Normally, an owner has exclusive rights to enjoy every aspect of </a:t>
            </a:r>
            <a:r>
              <a:rPr lang="en-US" sz="3600" smtClean="0">
                <a:latin typeface="Calibri" pitchFamily="34" charset="0"/>
                <a:cs typeface="Microsoft Sans Serif" pitchFamily="34" charset="0"/>
              </a:rPr>
              <a:t>his/her </a:t>
            </a:r>
            <a:r>
              <a:rPr lang="en-US" sz="3600" smtClean="0">
                <a:latin typeface="Calibri" pitchFamily="34" charset="0"/>
                <a:cs typeface="Microsoft Sans Serif" pitchFamily="34" charset="0"/>
              </a:rPr>
              <a:t>property</a:t>
            </a:r>
            <a:endParaRPr lang="en-US" sz="3600" dirty="0" smtClean="0">
              <a:latin typeface="Calibri" pitchFamily="34" charset="0"/>
              <a:cs typeface="Microsoft Sans Serif" pitchFamily="34" charset="0"/>
            </a:endParaRPr>
          </a:p>
          <a:p>
            <a:pPr>
              <a:lnSpc>
                <a:spcPct val="90000"/>
              </a:lnSpc>
            </a:pPr>
            <a:r>
              <a:rPr lang="en-US" sz="3600" dirty="0" smtClean="0">
                <a:latin typeface="Calibri" pitchFamily="34" charset="0"/>
                <a:cs typeface="Microsoft Sans Serif" pitchFamily="34" charset="0"/>
              </a:rPr>
              <a:t>E.g. </a:t>
            </a:r>
            <a:r>
              <a:rPr lang="en-US" sz="3600" b="1" dirty="0" smtClean="0">
                <a:latin typeface="Calibri" pitchFamily="34" charset="0"/>
                <a:cs typeface="Microsoft Sans Serif" pitchFamily="34" charset="0"/>
              </a:rPr>
              <a:t>land</a:t>
            </a:r>
            <a:r>
              <a:rPr lang="en-US" sz="3600" dirty="0" smtClean="0">
                <a:latin typeface="Calibri" pitchFamily="34" charset="0"/>
                <a:cs typeface="Microsoft Sans Serif" pitchFamily="34" charset="0"/>
              </a:rPr>
              <a:t> – the land surface + the air above + everything underground</a:t>
            </a:r>
          </a:p>
          <a:p>
            <a:pPr>
              <a:lnSpc>
                <a:spcPct val="90000"/>
              </a:lnSpc>
            </a:pPr>
            <a:r>
              <a:rPr lang="en-US" sz="3600" dirty="0" smtClean="0">
                <a:latin typeface="Calibri" pitchFamily="34" charset="0"/>
                <a:cs typeface="Microsoft Sans Serif" pitchFamily="34" charset="0"/>
              </a:rPr>
              <a:t>But in reality???</a:t>
            </a:r>
          </a:p>
          <a:p>
            <a:pPr>
              <a:lnSpc>
                <a:spcPct val="90000"/>
              </a:lnSpc>
            </a:pPr>
            <a:r>
              <a:rPr lang="en-US" sz="3600" dirty="0" smtClean="0">
                <a:latin typeface="Calibri" pitchFamily="34" charset="0"/>
                <a:cs typeface="Microsoft Sans Serif" pitchFamily="34" charset="0"/>
              </a:rPr>
              <a:t>E.g. 2 </a:t>
            </a:r>
            <a:r>
              <a:rPr lang="en-US" sz="3600" b="1" dirty="0" smtClean="0">
                <a:latin typeface="Calibri" pitchFamily="34" charset="0"/>
                <a:cs typeface="Microsoft Sans Serif" pitchFamily="34" charset="0"/>
              </a:rPr>
              <a:t>battery</a:t>
            </a:r>
            <a:r>
              <a:rPr lang="en-US" sz="3600" dirty="0" smtClean="0">
                <a:latin typeface="Calibri" pitchFamily="34" charset="0"/>
                <a:cs typeface="Microsoft Sans Serif" pitchFamily="34" charset="0"/>
              </a:rPr>
              <a:t> – the electrical charge + the containers + chemicals</a:t>
            </a:r>
          </a:p>
          <a:p>
            <a:pPr>
              <a:lnSpc>
                <a:spcPct val="90000"/>
              </a:lnSpc>
            </a:pPr>
            <a:r>
              <a:rPr lang="en-US" sz="3600" dirty="0" smtClean="0">
                <a:latin typeface="Calibri" pitchFamily="34" charset="0"/>
                <a:cs typeface="Microsoft Sans Serif" pitchFamily="34" charset="0"/>
              </a:rPr>
              <a:t>In reality???</a:t>
            </a:r>
          </a:p>
          <a:p>
            <a:pPr>
              <a:lnSpc>
                <a:spcPct val="90000"/>
              </a:lnSpc>
            </a:pPr>
            <a:r>
              <a:rPr lang="en-US" sz="3600" dirty="0" smtClean="0">
                <a:latin typeface="Calibri" pitchFamily="34" charset="0"/>
                <a:cs typeface="Microsoft Sans Serif" pitchFamily="34" charset="0"/>
              </a:rPr>
              <a:t>Some exemptions to induce more efficiency</a:t>
            </a:r>
            <a:endParaRPr lang="en-US" sz="4000" dirty="0" smtClean="0">
              <a:latin typeface="Calibri" pitchFamily="34" charset="0"/>
              <a:cs typeface="Microsoft Sans Serif" pitchFamily="34" charset="0"/>
            </a:endParaRPr>
          </a:p>
          <a:p>
            <a:pPr>
              <a:lnSpc>
                <a:spcPct val="90000"/>
              </a:lnSpc>
            </a:pPr>
            <a:endParaRPr lang="en-US" dirty="0" smtClean="0">
              <a:latin typeface="Calibri" pitchFamily="34" charset="0"/>
              <a:cs typeface="Microsoft Sans Serif" pitchFamily="34" charset="0"/>
            </a:endParaRPr>
          </a:p>
          <a:p>
            <a:pPr lvl="1">
              <a:lnSpc>
                <a:spcPct val="90000"/>
              </a:lnSpc>
            </a:pPr>
            <a:endParaRPr lang="en-US" sz="2800" dirty="0" smtClean="0">
              <a:latin typeface="Calibri" pitchFamily="34" charset="0"/>
              <a:cs typeface="Microsoft Sans Serif" pitchFamily="34" charset="0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5" name="Rectangle 3"/>
          <p:cNvSpPr>
            <a:spLocks noGrp="1" noChangeArrowheads="1"/>
          </p:cNvSpPr>
          <p:nvPr>
            <p:ph idx="1"/>
          </p:nvPr>
        </p:nvSpPr>
        <p:spPr>
          <a:xfrm>
            <a:off x="214282" y="1643050"/>
            <a:ext cx="8715436" cy="5214949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endParaRPr lang="en-US" dirty="0" smtClean="0">
              <a:latin typeface="Calibri" pitchFamily="34" charset="0"/>
              <a:cs typeface="Microsoft Sans Serif" pitchFamily="34" charset="0"/>
            </a:endParaRPr>
          </a:p>
          <a:p>
            <a:pPr lvl="1">
              <a:lnSpc>
                <a:spcPct val="90000"/>
              </a:lnSpc>
            </a:pPr>
            <a:endParaRPr lang="en-US" sz="2800" dirty="0" smtClean="0">
              <a:latin typeface="Calibri" pitchFamily="34" charset="0"/>
              <a:cs typeface="Microsoft Sans Serif" pitchFamily="34" charset="0"/>
            </a:endParaRPr>
          </a:p>
        </p:txBody>
      </p:sp>
      <p:pic>
        <p:nvPicPr>
          <p:cNvPr id="5" name="Picture 2" descr="91647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4213" y="400050"/>
            <a:ext cx="7920037" cy="5949950"/>
          </a:xfrm>
          <a:prstGeom prst="rect">
            <a:avLst/>
          </a:prstGeom>
          <a:noFill/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tro">
  <a:themeElements>
    <a:clrScheme name="Aspect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Metro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etro">
      <a:fillStyleLst>
        <a:solidFill>
          <a:schemeClr val="phClr"/>
        </a:solidFill>
        <a:gradFill rotWithShape="1">
          <a:gsLst>
            <a:gs pos="0">
              <a:schemeClr val="phClr">
                <a:tint val="25000"/>
                <a:satMod val="125000"/>
              </a:schemeClr>
            </a:gs>
            <a:gs pos="40000">
              <a:schemeClr val="phClr">
                <a:tint val="55000"/>
                <a:satMod val="130000"/>
              </a:schemeClr>
            </a:gs>
            <a:gs pos="50000">
              <a:schemeClr val="phClr">
                <a:tint val="59000"/>
                <a:satMod val="130000"/>
              </a:schemeClr>
            </a:gs>
            <a:gs pos="65000">
              <a:schemeClr val="phClr">
                <a:tint val="55000"/>
                <a:satMod val="130000"/>
              </a:schemeClr>
            </a:gs>
            <a:gs pos="100000">
              <a:schemeClr val="phClr">
                <a:tint val="20000"/>
                <a:satMod val="12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48000"/>
                <a:satMod val="138000"/>
              </a:schemeClr>
            </a:gs>
            <a:gs pos="25000">
              <a:schemeClr val="phClr">
                <a:tint val="85000"/>
              </a:schemeClr>
            </a:gs>
            <a:gs pos="40000">
              <a:schemeClr val="phClr">
                <a:tint val="92000"/>
              </a:schemeClr>
            </a:gs>
            <a:gs pos="50000">
              <a:schemeClr val="phClr">
                <a:tint val="93000"/>
              </a:schemeClr>
            </a:gs>
            <a:gs pos="60000">
              <a:schemeClr val="phClr">
                <a:tint val="92000"/>
              </a:schemeClr>
            </a:gs>
            <a:gs pos="75000">
              <a:schemeClr val="phClr">
                <a:tint val="83000"/>
                <a:satMod val="108000"/>
              </a:schemeClr>
            </a:gs>
            <a:gs pos="100000">
              <a:schemeClr val="phClr">
                <a:tint val="48000"/>
                <a:satMod val="150000"/>
              </a:schemeClr>
            </a:gs>
          </a:gsLst>
          <a:lin ang="5400000" scaled="0"/>
        </a:gradFill>
      </a:fillStyleLst>
      <a:lnStyleLst>
        <a:ln w="12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</a:effectStyle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phClr">
                <a:tint val="70000"/>
              </a:schemeClr>
            </a:contourClr>
          </a:sp3d>
        </a:effectStyle>
        <a:effectStyle>
          <a:effectLst>
            <a:glow rad="101500">
              <a:schemeClr val="phClr">
                <a:alpha val="42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glow" dir="t">
              <a:rot lat="0" lon="0" rev="4800000"/>
            </a:lightRig>
          </a:scene3d>
          <a:sp3d prstMaterial="powder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bg1">
                <a:shade val="100000"/>
                <a:satMod val="150000"/>
              </a:schemeClr>
            </a:gs>
            <a:gs pos="65000">
              <a:schemeClr val="bg1">
                <a:shade val="90000"/>
                <a:satMod val="375000"/>
              </a:schemeClr>
            </a:gs>
            <a:gs pos="100000">
              <a:schemeClr val="phClr">
                <a:tint val="88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0000"/>
                <a:satMod val="180000"/>
              </a:schemeClr>
              <a:schemeClr val="phClr">
                <a:tint val="90000"/>
                <a:satMod val="20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Pixel</Template>
  <TotalTime>434</TotalTime>
  <Words>311</Words>
  <Application>Microsoft Office PowerPoint</Application>
  <PresentationFormat>On-screen Show (4:3)</PresentationFormat>
  <Paragraphs>57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Metro</vt:lpstr>
      <vt:lpstr>Acquisition of Property Right</vt:lpstr>
      <vt:lpstr>Evolution of Rule of First Possession</vt:lpstr>
      <vt:lpstr>Accession</vt:lpstr>
      <vt:lpstr>Negotiation</vt:lpstr>
      <vt:lpstr>Legal Mandate</vt:lpstr>
      <vt:lpstr>Why many rules are used for acquiring property rights?</vt:lpstr>
      <vt:lpstr>Pros and Cons for each Rule</vt:lpstr>
      <vt:lpstr>Exemptions of Property Right Supremacy/Exclusivity</vt:lpstr>
      <vt:lpstr>Slide 9</vt:lpstr>
    </vt:vector>
  </TitlesOfParts>
  <Company>econlab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Law and Economics</dc:title>
  <dc:creator>supruet</dc:creator>
  <cp:lastModifiedBy>test</cp:lastModifiedBy>
  <cp:revision>61</cp:revision>
  <dcterms:created xsi:type="dcterms:W3CDTF">2008-01-10T11:28:32Z</dcterms:created>
  <dcterms:modified xsi:type="dcterms:W3CDTF">2011-09-21T10:12:22Z</dcterms:modified>
</cp:coreProperties>
</file>