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B0D5F-9A2F-430D-A44E-15FDC891B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A0A384-B988-4CC3-9D71-B59325A4D9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8551E-AB62-46FA-814E-234B7A2C0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2D226-90F4-4249-AC40-6D24C6F98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75ACB-014C-477A-B6CD-EE46D2223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642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3EDCC-9FD3-4512-BCF1-81556B54E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9E5D6-D9A0-44B3-8733-2FDD72205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B9CC7-F14E-4B5E-9B2D-A7849EA6A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3BFF12-D225-48AB-9249-CB7A78701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3CFB9-308A-4F1D-BB7D-7BD2E1ABA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29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69247-5CFE-4DD0-A0AC-8AF83FE54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50EA3-CA8E-4C0C-842F-E2532C704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B11C0-92E5-4D16-8A23-9CDC3AE8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BABFA-D13E-47C8-814F-CDD8680EF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C0D91-28E9-46CA-B039-955F0D4A3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644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E7E5B-6EED-443A-8282-DA044486B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2204A-302B-4ADA-B9A0-854266D730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016348-AC9A-4F74-B84E-A5E353D87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8740E-73CF-4BB4-9E0C-61B9A4200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55256-0364-4C22-8966-70B704155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EF431-FD72-4B0E-A620-CA2449285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0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4FB2A-D83D-4019-BB06-5936A6CB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DF1D5-C38E-4C9C-A37C-EE02EFB83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341895-EA42-4945-80A3-62D54754F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AB6A60-5C59-4B5A-B836-8F5BCB5027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137743-911F-46A0-B373-087ECCB808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8FED6E-AB8B-417F-94A9-80E5F83AB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D14BFE-F772-49E1-A19E-DEFE5F8A8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B50747-6138-41D3-A67E-CDE22EEA9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15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832F6-69B6-477B-9C5D-698F04649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CAD52A-7D41-4E17-BBE5-DBDE4C097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151EF7-15E2-4F6D-AA1C-3774EADDA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080AE-CCD0-456C-8F66-8B6B394D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87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702BD-4C62-4887-9648-D39EF0C34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431963-EB2B-42E3-9553-59CB8D26E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DC9AE5-12FC-4F49-804B-A1E14F283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28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333AD-CC85-4ECE-A6CE-FB3C6EE5F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BD2F3-4E50-4237-B14B-6CBC58C1CB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00F87-8E12-4C4E-8B88-630D608B3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C7AEB8-E2EB-49DC-9BA4-649E06E8D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D3B07-A02F-4EF7-83D0-36E0DF19E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23008-4D21-4B32-AC71-2F47CC121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80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8837C-CF2A-4291-8CE5-375C0BA78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AD4A8F-3FE3-4871-842E-6A3840A154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D72AF-F0A6-4DE5-A0D4-D3EA3136FF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CD145-E968-49A1-9200-1E191E6C2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02C4B3-2ABD-4C8C-BE10-3CE31FCE3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13C66-0544-46F6-8D6B-74B6777F9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80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AC06C-CACD-40D2-9704-5D9F631B1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EBABBF-EADB-47C7-8806-D2B4C03DC4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3E130-C937-4679-AA77-A8B24788A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09130-7A8C-458C-A3E3-1BD9A6E1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A04C7-9A38-4BCB-BCBF-9D5C22C9C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23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F7C60E-BE45-4E05-B0C9-E149D659B7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757292-4D7C-44C2-93F4-92FC70666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69D6B-49B7-4D27-B85B-408584A3F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C3C8B-7331-49ED-ABB3-07990AEB1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08D90-B33C-488E-91B5-D0BBB468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640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4D8623-3F23-4001-AF77-2AFD748D9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CD1D56-029E-491F-93A2-5A382F5B0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4D510-DB3B-4BE9-8485-FA92C3C280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ED920-B900-439F-80B4-BC157B7A5655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93350-28F9-4933-800D-5EE1DB640F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817AB-3871-4272-987C-7C54788B7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23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192890"/>
              </p:ext>
            </p:extLst>
          </p:nvPr>
        </p:nvGraphicFramePr>
        <p:xfrm>
          <a:off x="89037" y="1523433"/>
          <a:ext cx="12013926" cy="50891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80616">
                  <a:extLst>
                    <a:ext uri="{9D8B030D-6E8A-4147-A177-3AD203B41FA5}">
                      <a16:colId xmlns:a16="http://schemas.microsoft.com/office/drawing/2014/main" val="1547546018"/>
                    </a:ext>
                  </a:extLst>
                </a:gridCol>
                <a:gridCol w="1132130">
                  <a:extLst>
                    <a:ext uri="{9D8B030D-6E8A-4147-A177-3AD203B41FA5}">
                      <a16:colId xmlns:a16="http://schemas.microsoft.com/office/drawing/2014/main" val="689260016"/>
                    </a:ext>
                  </a:extLst>
                </a:gridCol>
                <a:gridCol w="1132130">
                  <a:extLst>
                    <a:ext uri="{9D8B030D-6E8A-4147-A177-3AD203B41FA5}">
                      <a16:colId xmlns:a16="http://schemas.microsoft.com/office/drawing/2014/main" val="491583754"/>
                    </a:ext>
                  </a:extLst>
                </a:gridCol>
                <a:gridCol w="1132130">
                  <a:extLst>
                    <a:ext uri="{9D8B030D-6E8A-4147-A177-3AD203B41FA5}">
                      <a16:colId xmlns:a16="http://schemas.microsoft.com/office/drawing/2014/main" val="3745831814"/>
                    </a:ext>
                  </a:extLst>
                </a:gridCol>
                <a:gridCol w="1371401">
                  <a:extLst>
                    <a:ext uri="{9D8B030D-6E8A-4147-A177-3AD203B41FA5}">
                      <a16:colId xmlns:a16="http://schemas.microsoft.com/office/drawing/2014/main" val="2589418476"/>
                    </a:ext>
                  </a:extLst>
                </a:gridCol>
                <a:gridCol w="1371401">
                  <a:extLst>
                    <a:ext uri="{9D8B030D-6E8A-4147-A177-3AD203B41FA5}">
                      <a16:colId xmlns:a16="http://schemas.microsoft.com/office/drawing/2014/main" val="3996213519"/>
                    </a:ext>
                  </a:extLst>
                </a:gridCol>
                <a:gridCol w="894118">
                  <a:extLst>
                    <a:ext uri="{9D8B030D-6E8A-4147-A177-3AD203B41FA5}">
                      <a16:colId xmlns:a16="http://schemas.microsoft.com/office/drawing/2014/main" val="2934544497"/>
                    </a:ext>
                  </a:extLst>
                </a:gridCol>
              </a:tblGrid>
              <a:tr h="62449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Sector</a:t>
                      </a:r>
                      <a:endParaRPr lang="en-US" sz="3000" b="1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Age</a:t>
                      </a:r>
                      <a:endParaRPr lang="en-US" sz="3000" b="1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0565019"/>
                  </a:ext>
                </a:extLst>
              </a:tr>
              <a:tr h="5810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15-18</a:t>
                      </a:r>
                      <a:endParaRPr lang="en-US" sz="3000" b="1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19-21</a:t>
                      </a:r>
                      <a:endParaRPr lang="en-US" sz="3000" b="1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22-25</a:t>
                      </a:r>
                      <a:endParaRPr lang="en-US" sz="3000" b="1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26-28</a:t>
                      </a:r>
                      <a:endParaRPr lang="en-US" sz="3000" b="1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29 and above</a:t>
                      </a:r>
                      <a:endParaRPr lang="en-US" sz="3000" b="1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i="0" dirty="0">
                          <a:effectLst/>
                          <a:latin typeface="FreesiaUPC" panose="020B0604020202020204" pitchFamily="34" charset="-34"/>
                          <a:ea typeface="Calibri" panose="020F0502020204030204" pitchFamily="34" charset="0"/>
                          <a:cs typeface="FreesiaUPC" panose="020B0604020202020204" pitchFamily="34" charset="-34"/>
                        </a:rPr>
                        <a:t>Total</a:t>
                      </a: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83459462"/>
                  </a:ext>
                </a:extLst>
              </a:tr>
              <a:tr h="58104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1.Agriculture</a:t>
                      </a:r>
                      <a:endParaRPr lang="en-US" sz="3000" b="0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40.42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28.65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20.71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16.25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33.29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31.16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858623013"/>
                  </a:ext>
                </a:extLst>
              </a:tr>
              <a:tr h="58104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2.Food processing</a:t>
                      </a:r>
                      <a:endParaRPr lang="en-US" sz="3000" b="0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4.68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6.03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5.46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5.05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3.65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3.98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577608578"/>
                  </a:ext>
                </a:extLst>
              </a:tr>
              <a:tr h="58104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</a:t>
                      </a:r>
                      <a:r>
                        <a:rPr lang="en-US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.Construction</a:t>
                      </a:r>
                      <a:endParaRPr lang="en-US" sz="3000" b="0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9.95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8.50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6.52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5.80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6.09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6.24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409911772"/>
                  </a:ext>
                </a:extLst>
              </a:tr>
              <a:tr h="58104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4. </a:t>
                      </a:r>
                      <a:r>
                        <a:rPr lang="en-US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Wholesale &amp; Retail</a:t>
                      </a:r>
                      <a:endParaRPr lang="en-US" sz="3000" b="0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19.86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19.67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20.88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20.57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15.93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16.80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742076187"/>
                  </a:ext>
                </a:extLst>
              </a:tr>
              <a:tr h="58104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5</a:t>
                      </a:r>
                      <a:r>
                        <a:rPr lang="en-US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.Hotel and restaurant</a:t>
                      </a:r>
                      <a:endParaRPr lang="en-US" sz="3000" b="0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10.58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9.85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8.02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7.69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6.96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7.24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975701371"/>
                  </a:ext>
                </a:extLst>
              </a:tr>
              <a:tr h="58104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</a:t>
                      </a:r>
                      <a:r>
                        <a:rPr lang="en-US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.Logistics</a:t>
                      </a:r>
                      <a:endParaRPr lang="en-US" sz="3000" b="0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1.07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1.90</a:t>
                      </a:r>
                      <a:endParaRPr lang="en-US" sz="3000" b="0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2.75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3.33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3.30</a:t>
                      </a:r>
                      <a:endParaRPr lang="en-US" sz="3000" b="0" i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0" i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3.18</a:t>
                      </a:r>
                      <a:endParaRPr lang="en-US" sz="3000" b="0" i="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525480277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Life Course by Economic Sector</a:t>
            </a:r>
          </a:p>
        </p:txBody>
      </p:sp>
    </p:spTree>
    <p:extLst>
      <p:ext uri="{BB962C8B-B14F-4D97-AF65-F5344CB8AC3E}">
        <p14:creationId xmlns:p14="http://schemas.microsoft.com/office/powerpoint/2010/main" val="3041596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0"/>
            <a:ext cx="10359683" cy="675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5510" y="473908"/>
            <a:ext cx="784977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Chances of becoming a Boss</a:t>
            </a:r>
            <a:r>
              <a:rPr lang="th-TH" sz="45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54D6CA-B3E1-4909-8C4E-F8661523B0A7}"/>
              </a:ext>
            </a:extLst>
          </p:cNvPr>
          <p:cNvSpPr txBox="1"/>
          <p:nvPr/>
        </p:nvSpPr>
        <p:spPr>
          <a:xfrm>
            <a:off x="7885043" y="251791"/>
            <a:ext cx="2756453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Postgraduate degree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E3B5E9-0F64-4807-B246-FBB7BBFCEBC6}"/>
              </a:ext>
            </a:extLst>
          </p:cNvPr>
          <p:cNvSpPr txBox="1"/>
          <p:nvPr/>
        </p:nvSpPr>
        <p:spPr>
          <a:xfrm>
            <a:off x="6818243" y="3669864"/>
            <a:ext cx="2756453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Undergraduate degree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EBC224-92DC-4AB6-A2C1-E830FBC6D119}"/>
              </a:ext>
            </a:extLst>
          </p:cNvPr>
          <p:cNvSpPr txBox="1"/>
          <p:nvPr/>
        </p:nvSpPr>
        <p:spPr>
          <a:xfrm>
            <a:off x="5691808" y="4790778"/>
            <a:ext cx="2756453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Vocational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8A18FD-B863-4C30-BEDD-7815543ED90D}"/>
              </a:ext>
            </a:extLst>
          </p:cNvPr>
          <p:cNvSpPr txBox="1"/>
          <p:nvPr/>
        </p:nvSpPr>
        <p:spPr>
          <a:xfrm>
            <a:off x="3326297" y="4975444"/>
            <a:ext cx="2209594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Upper secondary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28997C-4166-496F-AB5D-5E306836815F}"/>
              </a:ext>
            </a:extLst>
          </p:cNvPr>
          <p:cNvSpPr txBox="1"/>
          <p:nvPr/>
        </p:nvSpPr>
        <p:spPr>
          <a:xfrm>
            <a:off x="2725515" y="5380059"/>
            <a:ext cx="188624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Lower secondary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81D1F0-83DC-4CC8-9D32-F24BBA40E7A1}"/>
              </a:ext>
            </a:extLst>
          </p:cNvPr>
          <p:cNvSpPr txBox="1"/>
          <p:nvPr/>
        </p:nvSpPr>
        <p:spPr>
          <a:xfrm>
            <a:off x="838198" y="5507243"/>
            <a:ext cx="188624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Primary or lower</a:t>
            </a:r>
          </a:p>
        </p:txBody>
      </p:sp>
    </p:spTree>
    <p:extLst>
      <p:ext uri="{BB962C8B-B14F-4D97-AF65-F5344CB8AC3E}">
        <p14:creationId xmlns:p14="http://schemas.microsoft.com/office/powerpoint/2010/main" val="15397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C8953-E9D0-466A-8740-BADA1BE21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Monthly income by sector (in Baht)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326FF8F-8E10-4C63-A608-5D5B648CF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438326"/>
              </p:ext>
            </p:extLst>
          </p:nvPr>
        </p:nvGraphicFramePr>
        <p:xfrm>
          <a:off x="172278" y="2140296"/>
          <a:ext cx="11728174" cy="37043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5113">
                  <a:extLst>
                    <a:ext uri="{9D8B030D-6E8A-4147-A177-3AD203B41FA5}">
                      <a16:colId xmlns:a16="http://schemas.microsoft.com/office/drawing/2014/main" val="1065511831"/>
                    </a:ext>
                  </a:extLst>
                </a:gridCol>
                <a:gridCol w="1205948">
                  <a:extLst>
                    <a:ext uri="{9D8B030D-6E8A-4147-A177-3AD203B41FA5}">
                      <a16:colId xmlns:a16="http://schemas.microsoft.com/office/drawing/2014/main" val="2479049627"/>
                    </a:ext>
                  </a:extLst>
                </a:gridCol>
                <a:gridCol w="1192696">
                  <a:extLst>
                    <a:ext uri="{9D8B030D-6E8A-4147-A177-3AD203B41FA5}">
                      <a16:colId xmlns:a16="http://schemas.microsoft.com/office/drawing/2014/main" val="426393381"/>
                    </a:ext>
                  </a:extLst>
                </a:gridCol>
                <a:gridCol w="1277996">
                  <a:extLst>
                    <a:ext uri="{9D8B030D-6E8A-4147-A177-3AD203B41FA5}">
                      <a16:colId xmlns:a16="http://schemas.microsoft.com/office/drawing/2014/main" val="2557687466"/>
                    </a:ext>
                  </a:extLst>
                </a:gridCol>
                <a:gridCol w="1266421">
                  <a:extLst>
                    <a:ext uri="{9D8B030D-6E8A-4147-A177-3AD203B41FA5}">
                      <a16:colId xmlns:a16="http://schemas.microsoft.com/office/drawing/2014/main" val="318993791"/>
                    </a:ext>
                  </a:extLst>
                </a:gridCol>
              </a:tblGrid>
              <a:tr h="409902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Sector</a:t>
                      </a:r>
                      <a:endParaRPr lang="th-TH" sz="2800" b="1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2002</a:t>
                      </a:r>
                      <a:endParaRPr lang="en-US" sz="2800" b="1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2007</a:t>
                      </a:r>
                    </a:p>
                  </a:txBody>
                  <a:tcPr marL="5933" marR="5933" marT="59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2012 </a:t>
                      </a:r>
                      <a:endParaRPr lang="en-US" sz="2800" b="1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2017</a:t>
                      </a:r>
                      <a:endParaRPr lang="en-US" sz="2800" b="1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433454"/>
                  </a:ext>
                </a:extLst>
              </a:tr>
              <a:tr h="49202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Agriculture</a:t>
                      </a:r>
                      <a:endParaRPr lang="th-TH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2,454.4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3,490.4</a:t>
                      </a:r>
                      <a:endParaRPr lang="en-US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4,781.6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5,846.8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2865215"/>
                  </a:ext>
                </a:extLst>
              </a:tr>
              <a:tr h="409902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Manufacturing</a:t>
                      </a:r>
                      <a:endParaRPr lang="th-TH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5,868.5</a:t>
                      </a:r>
                      <a:endParaRPr lang="en-US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6,737.6</a:t>
                      </a:r>
                      <a:endParaRPr lang="en-US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9,391.9</a:t>
                      </a:r>
                      <a:endParaRPr lang="en-US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12,188.0</a:t>
                      </a:r>
                      <a:endParaRPr lang="en-US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3286287"/>
                  </a:ext>
                </a:extLst>
              </a:tr>
              <a:tr h="43950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Wholesale and retail</a:t>
                      </a:r>
                      <a:endParaRPr lang="th-TH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6,716.8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7,084.6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9,933.3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12,396.0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4674542"/>
                  </a:ext>
                </a:extLst>
              </a:tr>
              <a:tr h="428658"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 </a:t>
                      </a:r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Hotel and restaurant</a:t>
                      </a:r>
                      <a:endParaRPr lang="th-TH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5,066.9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5,949.3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7,557.6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10,494.3</a:t>
                      </a:r>
                      <a:endParaRPr lang="en-US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991612"/>
                  </a:ext>
                </a:extLst>
              </a:tr>
              <a:tr h="42865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Financial intermediary</a:t>
                      </a:r>
                      <a:endParaRPr lang="th-TH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15,593.8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18,360.1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22,794.4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24,495.9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836853"/>
                  </a:ext>
                </a:extLst>
              </a:tr>
              <a:tr h="4728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Government</a:t>
                      </a:r>
                      <a:endParaRPr lang="th-TH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9,628.3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11,540.4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14,741.4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17,557.6</a:t>
                      </a:r>
                      <a:endParaRPr lang="en-US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9879819"/>
                  </a:ext>
                </a:extLst>
              </a:tr>
              <a:tr h="5694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Health and </a:t>
                      </a:r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social welfare</a:t>
                      </a:r>
                      <a:endParaRPr lang="th-TH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9,223.3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10,599.5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16,290.6</a:t>
                      </a:r>
                      <a:endParaRPr lang="en-US" sz="2800" b="0" i="0" u="none" strike="noStrike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800" u="none" strike="noStrike" dirty="0"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18,304.7</a:t>
                      </a:r>
                      <a:endParaRPr lang="en-US" sz="2800" b="0" i="0" u="none" strike="noStrike" dirty="0">
                        <a:effectLst/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5933" marR="5933" marT="59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24199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962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149</Words>
  <Application>Microsoft Office PowerPoint</Application>
  <PresentationFormat>Widescreen</PresentationFormat>
  <Paragraphs>99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BrowalliaUPC</vt:lpstr>
      <vt:lpstr>Calibri</vt:lpstr>
      <vt:lpstr>Calibri Light</vt:lpstr>
      <vt:lpstr>FreesiaUPC</vt:lpstr>
      <vt:lpstr>Office Theme</vt:lpstr>
      <vt:lpstr>Life Course by Economic Sector</vt:lpstr>
      <vt:lpstr>PowerPoint Presentation</vt:lpstr>
      <vt:lpstr>Monthly income by sector (in Baht)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สัดส่วนของภาคเศรษฐกิจเมื่อเทียบกับเศรษฐกิจของประเทศปี พ.ศ. 2535 ถึง 2558</dc:title>
  <dc:creator>Kiatanantha Lounkaew</dc:creator>
  <cp:lastModifiedBy>Kiatanan Lounkaew</cp:lastModifiedBy>
  <cp:revision>22</cp:revision>
  <dcterms:created xsi:type="dcterms:W3CDTF">2017-08-23T06:15:29Z</dcterms:created>
  <dcterms:modified xsi:type="dcterms:W3CDTF">2018-05-09T23:59:39Z</dcterms:modified>
</cp:coreProperties>
</file>