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1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2" d="100"/>
          <a:sy n="122" d="100"/>
        </p:scale>
        <p:origin x="-152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3522-4629-2348-8755-4A379E356BE0}" type="datetimeFigureOut">
              <a:rPr lang="en-US" smtClean="0"/>
              <a:t>9/8/17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7311-B3C1-F54E-9748-49A7AB1F8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626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3522-4629-2348-8755-4A379E356BE0}" type="datetimeFigureOut">
              <a:rPr lang="en-US" smtClean="0"/>
              <a:t>9/8/17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7311-B3C1-F54E-9748-49A7AB1F8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012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3522-4629-2348-8755-4A379E356BE0}" type="datetimeFigureOut">
              <a:rPr lang="en-US" smtClean="0"/>
              <a:t>9/8/17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7311-B3C1-F54E-9748-49A7AB1F8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398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3522-4629-2348-8755-4A379E356BE0}" type="datetimeFigureOut">
              <a:rPr lang="en-US" smtClean="0"/>
              <a:t>9/8/17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7311-B3C1-F54E-9748-49A7AB1F8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329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3522-4629-2348-8755-4A379E356BE0}" type="datetimeFigureOut">
              <a:rPr lang="en-US" smtClean="0"/>
              <a:t>9/8/17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7311-B3C1-F54E-9748-49A7AB1F8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759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3522-4629-2348-8755-4A379E356BE0}" type="datetimeFigureOut">
              <a:rPr lang="en-US" smtClean="0"/>
              <a:t>9/8/17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7311-B3C1-F54E-9748-49A7AB1F8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07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3522-4629-2348-8755-4A379E356BE0}" type="datetimeFigureOut">
              <a:rPr lang="en-US" smtClean="0"/>
              <a:t>9/8/17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7311-B3C1-F54E-9748-49A7AB1F8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455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3522-4629-2348-8755-4A379E356BE0}" type="datetimeFigureOut">
              <a:rPr lang="en-US" smtClean="0"/>
              <a:t>9/8/17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7311-B3C1-F54E-9748-49A7AB1F8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846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3522-4629-2348-8755-4A379E356BE0}" type="datetimeFigureOut">
              <a:rPr lang="en-US" smtClean="0"/>
              <a:t>9/8/17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7311-B3C1-F54E-9748-49A7AB1F8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926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3522-4629-2348-8755-4A379E356BE0}" type="datetimeFigureOut">
              <a:rPr lang="en-US" smtClean="0"/>
              <a:t>9/8/17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7311-B3C1-F54E-9748-49A7AB1F8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653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3522-4629-2348-8755-4A379E356BE0}" type="datetimeFigureOut">
              <a:rPr lang="en-US" smtClean="0"/>
              <a:t>9/8/17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37311-B3C1-F54E-9748-49A7AB1F8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855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3522-4629-2348-8755-4A379E356BE0}" type="datetimeFigureOut">
              <a:rPr lang="en-US" smtClean="0"/>
              <a:t>9/8/17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37311-B3C1-F54E-9748-49A7AB1F82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833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Discussion – Human capital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EE 462 Development Macroeconomics</a:t>
            </a:r>
          </a:p>
          <a:p>
            <a:r>
              <a:rPr lang="en-US" dirty="0" smtClean="0"/>
              <a:t>Week </a:t>
            </a:r>
            <a:r>
              <a:rPr lang="en-US" dirty="0"/>
              <a:t>4</a:t>
            </a:r>
            <a:endParaRPr lang="en-US" dirty="0" smtClean="0"/>
          </a:p>
          <a:p>
            <a:r>
              <a:rPr lang="en-US" dirty="0" smtClean="0"/>
              <a:t>E. </a:t>
            </a:r>
            <a:r>
              <a:rPr lang="en-US" dirty="0" err="1" smtClean="0"/>
              <a:t>Hanushek</a:t>
            </a:r>
            <a:r>
              <a:rPr lang="en-US" dirty="0" smtClean="0"/>
              <a:t> and L. </a:t>
            </a:r>
            <a:r>
              <a:rPr lang="en-US" dirty="0" err="1" smtClean="0"/>
              <a:t>Woessman</a:t>
            </a:r>
            <a:endParaRPr lang="en-US" dirty="0" smtClean="0"/>
          </a:p>
          <a:p>
            <a:r>
              <a:rPr lang="en-US" dirty="0" smtClean="0"/>
              <a:t>“The role of education quality in economic growth”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7901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Round 1</a:t>
            </a:r>
            <a:br>
              <a:rPr lang="en-US" dirty="0" smtClean="0"/>
            </a:br>
            <a:r>
              <a:rPr lang="en-US" sz="3100" dirty="0" smtClean="0"/>
              <a:t>(pp. 1-4)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Explain the difference between education quality and education quantity?</a:t>
            </a:r>
          </a:p>
          <a:p>
            <a:pPr lvl="1"/>
            <a:r>
              <a:rPr lang="en-US" dirty="0" smtClean="0"/>
              <a:t>Quantity: how many years of schooling someone has had</a:t>
            </a:r>
          </a:p>
          <a:p>
            <a:pPr lvl="1"/>
            <a:r>
              <a:rPr lang="en-US" dirty="0" smtClean="0"/>
              <a:t>Quality: how much people know</a:t>
            </a:r>
          </a:p>
          <a:p>
            <a:pPr lvl="1"/>
            <a:endParaRPr lang="en-US" dirty="0"/>
          </a:p>
          <a:p>
            <a:r>
              <a:rPr lang="en-US" dirty="0" smtClean="0"/>
              <a:t>How is each measured? (quality: near top p. 3)</a:t>
            </a:r>
          </a:p>
          <a:p>
            <a:pPr lvl="1"/>
            <a:r>
              <a:rPr lang="en-US" dirty="0" smtClean="0"/>
              <a:t>Quantity: number of years of schooling</a:t>
            </a:r>
          </a:p>
          <a:p>
            <a:pPr lvl="1"/>
            <a:r>
              <a:rPr lang="en-US" dirty="0" smtClean="0"/>
              <a:t>Quality: test score results (in this case international test scores of 15 year olds)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Has quality or quantity data generally been used in the empirical analysis of growth across countries? Why?</a:t>
            </a:r>
          </a:p>
          <a:p>
            <a:pPr lvl="1"/>
            <a:r>
              <a:rPr lang="en-US" dirty="0" smtClean="0"/>
              <a:t>Quantity, because data more readily available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Which type of data do the authors favor?</a:t>
            </a:r>
          </a:p>
          <a:p>
            <a:pPr lvl="1"/>
            <a:r>
              <a:rPr lang="en-US" dirty="0" smtClean="0"/>
              <a:t>Quality data (because stronger correlation with growth)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2849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Round 2</a:t>
            </a:r>
            <a:br>
              <a:rPr lang="en-US" dirty="0" smtClean="0"/>
            </a:br>
            <a:r>
              <a:rPr lang="en-US" sz="2700" dirty="0" smtClean="0"/>
              <a:t>(p. 33)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What is the dependent variable? (also known as the y variable or the LHS variable)</a:t>
            </a:r>
          </a:p>
          <a:p>
            <a:pPr lvl="1"/>
            <a:r>
              <a:rPr lang="en-US" dirty="0" smtClean="0"/>
              <a:t>Annual average growth rate in GDP per capita 1960-2000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Explain the differences between the results in column (1) and those in column (2).</a:t>
            </a:r>
          </a:p>
          <a:p>
            <a:pPr lvl="1"/>
            <a:r>
              <a:rPr lang="en-US" dirty="0" smtClean="0"/>
              <a:t>In 2, education quality is added and there is a strong correlation with growth</a:t>
            </a:r>
          </a:p>
          <a:p>
            <a:endParaRPr lang="en-US" dirty="0" smtClean="0"/>
          </a:p>
          <a:p>
            <a:r>
              <a:rPr lang="en-US" dirty="0" smtClean="0"/>
              <a:t>Why is it important that the </a:t>
            </a:r>
            <a:r>
              <a:rPr lang="en-US" i="1" dirty="0" smtClean="0"/>
              <a:t>t</a:t>
            </a:r>
            <a:r>
              <a:rPr lang="en-US" dirty="0" smtClean="0"/>
              <a:t>-statistic for years of schooling falls from 3.23 to 0.34? What does it tell us?</a:t>
            </a:r>
          </a:p>
          <a:p>
            <a:pPr lvl="1"/>
            <a:r>
              <a:rPr lang="en-US" dirty="0" smtClean="0"/>
              <a:t>Quantity of education is insignificant when quality is added to the equation</a:t>
            </a:r>
          </a:p>
          <a:p>
            <a:pPr lvl="1"/>
            <a:r>
              <a:rPr lang="en-US" dirty="0" smtClean="0"/>
              <a:t>Need a t statistic of about 2 </a:t>
            </a:r>
            <a:r>
              <a:rPr lang="en-US" dirty="0" smtClean="0"/>
              <a:t>or higher to </a:t>
            </a:r>
            <a:r>
              <a:rPr lang="en-US" dirty="0" smtClean="0"/>
              <a:t>be significant</a:t>
            </a:r>
          </a:p>
          <a:p>
            <a:pPr lvl="1"/>
            <a:r>
              <a:rPr lang="en-US" dirty="0" smtClean="0"/>
              <a:t>Education quality is more important for growth than education quantity</a:t>
            </a:r>
          </a:p>
          <a:p>
            <a:endParaRPr lang="en-US" dirty="0" smtClean="0"/>
          </a:p>
          <a:p>
            <a:r>
              <a:rPr lang="en-US" dirty="0"/>
              <a:t>T</a:t>
            </a:r>
            <a:r>
              <a:rPr lang="en-US" dirty="0" smtClean="0"/>
              <a:t>he adjusted R</a:t>
            </a:r>
            <a:r>
              <a:rPr lang="en-US" baseline="30000" dirty="0" smtClean="0"/>
              <a:t>2</a:t>
            </a:r>
            <a:r>
              <a:rPr lang="en-US" dirty="0" smtClean="0"/>
              <a:t> rises from 0.252 to 0.728. What does this mean? </a:t>
            </a:r>
          </a:p>
          <a:p>
            <a:pPr lvl="1"/>
            <a:r>
              <a:rPr lang="en-US" dirty="0" smtClean="0"/>
              <a:t>A much large part of economic growth is explained when we use quality instead of quantity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904032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Round 3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Does putting more resources into education (money, creating more classrooms for smaller class sizes, increased teacher training) create better student results? (p. 3)</a:t>
            </a:r>
          </a:p>
          <a:p>
            <a:pPr lvl="1"/>
            <a:r>
              <a:rPr lang="en-US" dirty="0" smtClean="0"/>
              <a:t>Generally the evidence is that ‘no</a:t>
            </a:r>
            <a:r>
              <a:rPr lang="en-US" dirty="0" smtClean="0"/>
              <a:t>’ more resources do “not reliably lead to improvements in student outcomes” (2</a:t>
            </a:r>
            <a:r>
              <a:rPr lang="en-US" baseline="30000" dirty="0" smtClean="0"/>
              <a:t>nd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.). But th</a:t>
            </a:r>
            <a:r>
              <a:rPr lang="en-US" dirty="0" smtClean="0"/>
              <a:t>e </a:t>
            </a:r>
            <a:r>
              <a:rPr lang="en-US" dirty="0" smtClean="0"/>
              <a:t>authors</a:t>
            </a:r>
            <a:r>
              <a:rPr lang="en-US" dirty="0" smtClean="0"/>
              <a:t>’ </a:t>
            </a:r>
            <a:r>
              <a:rPr lang="en-US" dirty="0" smtClean="0"/>
              <a:t>question these </a:t>
            </a:r>
            <a:r>
              <a:rPr lang="en-US" dirty="0" smtClean="0"/>
              <a:t>results and suggest that resources can be important but often not correlated in </a:t>
            </a:r>
            <a:r>
              <a:rPr lang="en-US" dirty="0" smtClean="0"/>
              <a:t>data (3</a:t>
            </a:r>
            <a:r>
              <a:rPr lang="en-US" baseline="30000" dirty="0" smtClean="0"/>
              <a:t>rd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.). Teacher quality is important but there is no strong relationship between student outcomes and such </a:t>
            </a:r>
            <a:r>
              <a:rPr lang="en-US" dirty="0" smtClean="0"/>
              <a:t>teacher quality measures as teacher education and training, experience, certification or salaries. </a:t>
            </a:r>
            <a:endParaRPr lang="en-US" dirty="0" smtClean="0"/>
          </a:p>
          <a:p>
            <a:r>
              <a:rPr lang="en-US" dirty="0" smtClean="0"/>
              <a:t>How do the figures on p. 57 combine education quantity and quality measures?</a:t>
            </a:r>
          </a:p>
          <a:p>
            <a:pPr lvl="1"/>
            <a:r>
              <a:rPr lang="en-US" dirty="0" smtClean="0"/>
              <a:t>Show both the share of students with so many years of school (quantity) and the share of those who finished grade 9 who either had or did not have basic skills (quality</a:t>
            </a:r>
            <a:r>
              <a:rPr lang="en-US" dirty="0" smtClean="0"/>
              <a:t>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85323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459</Words>
  <Application>Microsoft Macintosh PowerPoint</Application>
  <PresentationFormat>On-screen Show (4:3)</PresentationFormat>
  <Paragraphs>39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Discussion – Human capital </vt:lpstr>
      <vt:lpstr>Round 1 (pp. 1-4)</vt:lpstr>
      <vt:lpstr>Round 2 (p. 33)</vt:lpstr>
      <vt:lpstr>Round 3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Discussion – Human capital </dc:title>
  <dc:creator>Akiko Vandenberg</dc:creator>
  <cp:lastModifiedBy>Akiko Vandenberg</cp:lastModifiedBy>
  <cp:revision>11</cp:revision>
  <dcterms:created xsi:type="dcterms:W3CDTF">2016-11-30T08:52:08Z</dcterms:created>
  <dcterms:modified xsi:type="dcterms:W3CDTF">2017-09-08T08:14:08Z</dcterms:modified>
</cp:coreProperties>
</file>