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3" r:id="rId11"/>
    <p:sldId id="266" r:id="rId12"/>
    <p:sldId id="268" r:id="rId13"/>
    <p:sldId id="269" r:id="rId14"/>
    <p:sldId id="267" r:id="rId15"/>
    <p:sldId id="274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358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20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281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278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91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666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80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900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73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777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723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7338C-DBF2-4673-AF18-E03B3E354181}" type="datetimeFigureOut">
              <a:rPr lang="en-US" smtClean="0"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49208-4C44-46AC-B33B-3032CA0841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72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Equilibrium Analysis in Economics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Ch.3</a:t>
            </a:r>
          </a:p>
        </p:txBody>
      </p:sp>
    </p:spTree>
    <p:extLst>
      <p:ext uri="{BB962C8B-B14F-4D97-AF65-F5344CB8AC3E}">
        <p14:creationId xmlns:p14="http://schemas.microsoft.com/office/powerpoint/2010/main" val="770875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meaning of equilibrium</a:t>
            </a:r>
          </a:p>
          <a:p>
            <a:r>
              <a:rPr lang="en-US" dirty="0"/>
              <a:t>Partial market equilibrium – A linear model</a:t>
            </a:r>
          </a:p>
          <a:p>
            <a:r>
              <a:rPr lang="en-US" dirty="0"/>
              <a:t>Partial market equilibrium – A nonlinear model</a:t>
            </a:r>
          </a:p>
          <a:p>
            <a:r>
              <a:rPr lang="en-US" dirty="0"/>
              <a:t>General market equilibrium*</a:t>
            </a:r>
          </a:p>
          <a:p>
            <a:r>
              <a:rPr lang="en-US" dirty="0"/>
              <a:t>Equilibrium in National-Income Analysis*</a:t>
            </a:r>
          </a:p>
        </p:txBody>
      </p:sp>
    </p:spTree>
    <p:extLst>
      <p:ext uri="{BB962C8B-B14F-4D97-AF65-F5344CB8AC3E}">
        <p14:creationId xmlns:p14="http://schemas.microsoft.com/office/powerpoint/2010/main" val="1361156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Meaning of Equilibrium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An </a:t>
            </a:r>
            <a:r>
              <a:rPr lang="en-US" b="1" i="1" dirty="0"/>
              <a:t>equilibrium</a:t>
            </a:r>
            <a:r>
              <a:rPr lang="en-US" dirty="0"/>
              <a:t> is a state of </a:t>
            </a:r>
            <a:r>
              <a:rPr lang="en-US" i="1" dirty="0"/>
              <a:t>selected</a:t>
            </a:r>
            <a:r>
              <a:rPr lang="en-US" dirty="0"/>
              <a:t> interrelated variables so adjusted to one another that no inherent tendency to change prevails in the model which they constitute</a:t>
            </a:r>
          </a:p>
          <a:p>
            <a:r>
              <a:rPr lang="en-US" dirty="0"/>
              <a:t>Equilibrium depends on </a:t>
            </a:r>
            <a:r>
              <a:rPr lang="en-US" i="1" dirty="0"/>
              <a:t>selected</a:t>
            </a:r>
            <a:r>
              <a:rPr lang="en-US" dirty="0"/>
              <a:t> variables included into the model under consideration.</a:t>
            </a:r>
          </a:p>
          <a:p>
            <a:r>
              <a:rPr lang="en-US" dirty="0"/>
              <a:t>In order for equilibrium to occur, all variables in the model must simultaneously be in a state of rest. Moreover, the state of rest of each variable must be compatible with that of every other variable.</a:t>
            </a:r>
          </a:p>
          <a:p>
            <a:r>
              <a:rPr lang="en-US" dirty="0"/>
              <a:t>In defining an equilibrium, the state of rest involved is based only on the balancing of the internal forces of the model, while the external forces are assumed to be fixed.</a:t>
            </a:r>
          </a:p>
        </p:txBody>
      </p:sp>
    </p:spTree>
    <p:extLst>
      <p:ext uri="{BB962C8B-B14F-4D97-AF65-F5344CB8AC3E}">
        <p14:creationId xmlns:p14="http://schemas.microsoft.com/office/powerpoint/2010/main" val="22818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Meaning of Equilibrium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</a:t>
            </a:r>
            <a:r>
              <a:rPr lang="en-US" b="1" i="1" dirty="0"/>
              <a:t>equilibrium</a:t>
            </a:r>
            <a:r>
              <a:rPr lang="en-US" dirty="0"/>
              <a:t> for a specified model is a state where internal forces are balanced and in the absence of external influences, the equilibrium will not change</a:t>
            </a:r>
          </a:p>
          <a:p>
            <a:r>
              <a:rPr lang="en-US" dirty="0"/>
              <a:t>It is for this reason that the analysis of equilibrium is referred to as </a:t>
            </a:r>
            <a:r>
              <a:rPr lang="en-US" b="1" i="1" dirty="0"/>
              <a:t>statics</a:t>
            </a:r>
            <a:r>
              <a:rPr lang="en-US" dirty="0"/>
              <a:t>.</a:t>
            </a:r>
          </a:p>
          <a:p>
            <a:r>
              <a:rPr lang="en-US" dirty="0"/>
              <a:t>This is the concept of </a:t>
            </a:r>
            <a:r>
              <a:rPr lang="en-US" b="1" i="1" dirty="0"/>
              <a:t>rest point</a:t>
            </a:r>
            <a:r>
              <a:rPr lang="en-US" dirty="0"/>
              <a:t>, where if this point is attained, it will be there forever, fixing any changes in the external forces.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861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Partial Market Equilibrium – A Linear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In a static-equilibrium model, the standard problem is that of finding the set of values of endogenous variables which will satisfy the equilibrium condition of the model.</a:t>
                </a:r>
              </a:p>
              <a:p>
                <a:r>
                  <a:rPr lang="en-US" dirty="0"/>
                  <a:t>Let us start with a model of price determination in an isolated market.</a:t>
                </a:r>
              </a:p>
              <a:p>
                <a:r>
                  <a:rPr lang="en-US" dirty="0"/>
                  <a:t>Let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en-US" dirty="0"/>
                  <a:t> 	represents the quantity demanded of the commodity</a:t>
                </a:r>
              </a:p>
              <a:p>
                <a:pPr marL="0" indent="0">
                  <a:buNone/>
                </a:pPr>
                <a:r>
                  <a:rPr lang="en-US" dirty="0"/>
                  <a:t>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 	represents the quantity supplied of the commodity</a:t>
                </a:r>
              </a:p>
              <a:p>
                <a:pPr marL="0" indent="0">
                  <a:buNone/>
                </a:pPr>
                <a:r>
                  <a:rPr lang="en-US" dirty="0"/>
                  <a:t>	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dirty="0"/>
                  <a:t> 	represents the price of the commodity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9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7417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of Price Determination in An Isolated Market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The model can be written as:</a:t>
                </a:r>
              </a:p>
              <a:p>
                <a:pPr marL="0" indent="0"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𝑏𝑃</m:t>
                    </m:r>
                  </m:oMath>
                </a14:m>
                <a:r>
                  <a:rPr lang="en-US" b="0" dirty="0">
                    <a:latin typeface="Cambria Math" panose="02040503050406030204" pitchFamily="18" charset="0"/>
                  </a:rPr>
                  <a:t>,</a:t>
                </a:r>
                <a:r>
                  <a:rPr lang="en-US" b="0" i="1" dirty="0">
                    <a:latin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&gt;0)</m:t>
                    </m:r>
                  </m:oMath>
                </a14:m>
                <a:r>
                  <a:rPr lang="en-US" b="0" i="1" dirty="0">
                    <a:latin typeface="Cambria Math" panose="02040503050406030204" pitchFamily="18" charset="0"/>
                  </a:rPr>
                  <a:t>		</a:t>
                </a:r>
                <a:r>
                  <a:rPr lang="en-US" b="0" dirty="0">
                    <a:latin typeface="Cambria Math" panose="02040503050406030204" pitchFamily="18" charset="0"/>
                  </a:rPr>
                  <a:t>(3.1)</a:t>
                </a:r>
              </a:p>
              <a:p>
                <a:pPr marL="0" indent="0"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𝑑𝑃</m:t>
                    </m:r>
                  </m:oMath>
                </a14:m>
                <a:r>
                  <a:rPr lang="en-US" dirty="0"/>
                  <a:t>, 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&gt;0)</m:t>
                    </m:r>
                  </m:oMath>
                </a14:m>
                <a:endParaRPr lang="en-US" dirty="0"/>
              </a:p>
              <a:p>
                <a:r>
                  <a:rPr lang="en-US" dirty="0"/>
                  <a:t>The solution values are those that satisfy the 3 equations in (3.1) simultaneously, i.e. they are values that when substituted into the 3 equations will make they all true.</a:t>
                </a:r>
              </a:p>
              <a:p>
                <a:r>
                  <a:rPr lang="en-US" dirty="0"/>
                  <a:t>They are </a:t>
                </a:r>
                <a:r>
                  <a:rPr lang="en-US" i="1" dirty="0"/>
                  <a:t>equilibrium values</a:t>
                </a:r>
                <a:r>
                  <a:rPr lang="en-US" dirty="0"/>
                  <a:t> of the specified variables.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1628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Equilibrium Notation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Let endogenous variable with an asterisk represents the solution value.</a:t>
                </a:r>
              </a:p>
              <a:p>
                <a:r>
                  <a:rPr lang="en-US" dirty="0"/>
                  <a:t>That is the solution values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, and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dirty="0"/>
                  <a:t> are denoted by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,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, respectively. However, since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, they can be replaced by a single symbol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. </a:t>
                </a:r>
              </a:p>
              <a:p>
                <a:r>
                  <a:rPr lang="en-US" dirty="0"/>
                  <a:t>Hence, an equilibrium solution of the model can be denoted by an ordered pair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In case the solution is not unique several ordered pairs may each satisfy the system of simultaneous equations. However, the multiple-solution-equilibrium case cannot happen in a linear model.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b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6303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Solution Method</a:t>
            </a:r>
            <a:br>
              <a:rPr lang="en-US" dirty="0"/>
            </a:br>
            <a:r>
              <a:rPr lang="en-US" dirty="0"/>
              <a:t>(by Elimination of Variables)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From the third equation, let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Then, the system (3.1) can be reduced to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𝑏𝑃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𝑑𝑃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Since the LHS of the equations are the same, then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𝑏𝑃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𝑑𝑃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dirty="0"/>
                  <a:t>		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den>
                    </m:f>
                  </m:oMath>
                </a14:m>
                <a:r>
                  <a:rPr lang="en-US" dirty="0"/>
                  <a:t>				(A)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3098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Solution Method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Substituting (A) into the demand (or supply) function, we have</a:t>
                </a:r>
              </a:p>
              <a:p>
                <a:pPr marL="0" indent="0"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</m:d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</m:d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</m:d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𝑎𝑑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𝑏𝑐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den>
                    </m:f>
                  </m:oMath>
                </a14:m>
                <a:r>
                  <a:rPr lang="en-US" dirty="0"/>
                  <a:t>		(B)</a:t>
                </a:r>
              </a:p>
              <a:p>
                <a:r>
                  <a:rPr lang="en-US" dirty="0"/>
                  <a:t>Therefore, (A) and (B) are the equilibrium price and quantity of this model.</a:t>
                </a:r>
              </a:p>
              <a:p>
                <a:r>
                  <a:rPr lang="en-US" dirty="0"/>
                  <a:t>To be economically meaningful,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 must be positive. That is we need additional restriction that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𝑎𝑑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𝑏𝑐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Let’s think about the graph here!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7819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Graph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 txBox="1">
                <a:spLocks/>
              </p:cNvSpPr>
              <p:nvPr/>
            </p:nvSpPr>
            <p:spPr>
              <a:xfrm>
                <a:off x="897194" y="1550321"/>
                <a:ext cx="3134033" cy="829085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00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sz="20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𝑏𝑃</m:t>
                    </m:r>
                  </m:oMath>
                </a14:m>
                <a:r>
                  <a:rPr lang="en-US" sz="2000" dirty="0">
                    <a:latin typeface="Cambria Math" panose="02040503050406030204" pitchFamily="18" charset="0"/>
                  </a:rPr>
                  <a:t>,</a:t>
                </a:r>
                <a:r>
                  <a:rPr lang="en-US" sz="2000" i="1" dirty="0">
                    <a:latin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&gt;0)</m:t>
                    </m:r>
                  </m:oMath>
                </a14:m>
                <a:endParaRPr lang="en-US" sz="2000" dirty="0">
                  <a:latin typeface="Cambria Math" panose="02040503050406030204" pitchFamily="18" charset="0"/>
                </a:endParaRPr>
              </a:p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00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𝑑𝑃</m:t>
                    </m:r>
                  </m:oMath>
                </a14:m>
                <a:r>
                  <a:rPr lang="en-US" sz="2000" dirty="0"/>
                  <a:t>, 	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&gt;0)</m:t>
                    </m:r>
                  </m:oMath>
                </a14:m>
                <a:endParaRPr lang="en-US" sz="2000" dirty="0"/>
              </a:p>
            </p:txBody>
          </p:sp>
        </mc:Choice>
        <mc:Fallback>
          <p:sp>
            <p:nvSpPr>
              <p:cNvPr id="3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194" y="1550321"/>
                <a:ext cx="3134033" cy="829085"/>
              </a:xfrm>
              <a:prstGeom prst="rect">
                <a:avLst/>
              </a:prstGeom>
              <a:blipFill>
                <a:blip r:embed="rId2"/>
                <a:stretch>
                  <a:fillRect l="-584" t="-7353" b="-58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 flipV="1">
            <a:off x="2949677" y="2615381"/>
            <a:ext cx="0" cy="36969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2389238" y="5368410"/>
            <a:ext cx="57912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546555" y="5309416"/>
            <a:ext cx="521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65807" y="5299582"/>
            <a:ext cx="41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39940" y="2531799"/>
            <a:ext cx="41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3740969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Partial Market Equilibrium – A Nonlinear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Now, consider the model:</a:t>
                </a:r>
              </a:p>
              <a:p>
                <a:pPr marL="0" indent="0"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=4−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b="0" i="1" dirty="0">
                    <a:latin typeface="Cambria Math" panose="02040503050406030204" pitchFamily="18" charset="0"/>
                  </a:rPr>
                  <a:t>				</a:t>
                </a:r>
                <a:r>
                  <a:rPr lang="en-US" b="0" dirty="0">
                    <a:latin typeface="Cambria Math" panose="02040503050406030204" pitchFamily="18" charset="0"/>
                  </a:rPr>
                  <a:t>(3.6)</a:t>
                </a:r>
              </a:p>
              <a:p>
                <a:pPr marL="0" indent="0">
                  <a:buNone/>
                </a:pPr>
                <a:r>
                  <a:rPr lang="en-US" dirty="0"/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=4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dirty="0"/>
                  <a:t>, 	</a:t>
                </a:r>
              </a:p>
              <a:p>
                <a:r>
                  <a:rPr lang="en-US" dirty="0"/>
                  <a:t>Similar to the previous case, the solution values are those that satisfy the 3 equations in (3.6) simultaneously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5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0716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*The Quadratic Formula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Consider a quadratic equation of the form: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𝑏𝑥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 2 solutions can be obtained from: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,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−4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This is called the </a:t>
                </a:r>
                <a:r>
                  <a:rPr lang="en-US" b="1" i="1" dirty="0"/>
                  <a:t>quadratic formula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59580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*The Quadratic Formula: Derivation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475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𝑏𝑥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90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70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70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−4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𝑎𝑐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6834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Solution Method</a:t>
            </a:r>
            <a:br>
              <a:rPr lang="en-US" dirty="0"/>
            </a:br>
            <a:r>
              <a:rPr lang="en-US" dirty="0"/>
              <a:t>(by Elimination of Variables)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en-US" dirty="0"/>
                  <a:t>Let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Then,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4−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−5=0</m:t>
                      </m:r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−1)=0</m:t>
                      </m:r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dirty="0"/>
                  <a:t>		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and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−5</m:t>
                    </m:r>
                  </m:oMath>
                </a14:m>
                <a:r>
                  <a:rPr lang="en-US" dirty="0"/>
                  <a:t>			(A)</a:t>
                </a:r>
              </a:p>
              <a:p>
                <a:r>
                  <a:rPr lang="en-US" dirty="0"/>
                  <a:t> However, price must be positive. Hence,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/>
                  <a:t> and</a:t>
                </a:r>
              </a:p>
              <a:p>
                <a:pPr marL="0" indent="0">
                  <a:buNone/>
                </a:pPr>
                <a:r>
                  <a:rPr lang="en-US" dirty="0"/>
                  <a:t>		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dirty="0"/>
                  <a:t>				(B)</a:t>
                </a:r>
              </a:p>
              <a:p>
                <a:r>
                  <a:rPr lang="en-US" dirty="0"/>
                  <a:t>Let’s think about the graph here!	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928" t="-2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53592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Graph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 txBox="1">
                <a:spLocks/>
              </p:cNvSpPr>
              <p:nvPr/>
            </p:nvSpPr>
            <p:spPr>
              <a:xfrm>
                <a:off x="897194" y="1550321"/>
                <a:ext cx="3134033" cy="829085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=4−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3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194" y="1550321"/>
                <a:ext cx="3134033" cy="82908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 flipV="1">
            <a:off x="4149213" y="2615381"/>
            <a:ext cx="0" cy="36969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2389238" y="5368410"/>
            <a:ext cx="57912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746091" y="5309416"/>
            <a:ext cx="521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65807" y="5299582"/>
            <a:ext cx="41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39476" y="2531799"/>
            <a:ext cx="41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21398726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Higher-Degree Polynomial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en-US" dirty="0"/>
                  <a:t>One useful method is </a:t>
                </a:r>
                <a:r>
                  <a:rPr lang="en-US" b="1" i="1" dirty="0"/>
                  <a:t>factoring the function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Since the constant term must be the product of the roots, each root must be a divisor of the constant term.</a:t>
                </a:r>
              </a:p>
              <a:p>
                <a:r>
                  <a:rPr lang="en-US" b="1" dirty="0"/>
                  <a:t>Theorem 1</a:t>
                </a:r>
                <a:r>
                  <a:rPr lang="en-US" dirty="0"/>
                  <a:t>: Given the polynomial equation with integer coefficients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If there exists integer roots, then each of the roots must be a divisor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E.g. for an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−4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+4=0</m:t>
                    </m:r>
                  </m:oMath>
                </a14:m>
                <a:r>
                  <a:rPr lang="en-US" dirty="0"/>
                  <a:t>,</a:t>
                </a:r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1,−1,2,−2, 4,−4</m:t>
                        </m:r>
                      </m:e>
                    </m:d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The solutions actually are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=1,2,−2</m:t>
                    </m:r>
                  </m:oMath>
                </a14:m>
                <a:r>
                  <a:rPr lang="en-US" dirty="0"/>
                  <a:t>. These make the equation true.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0670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Higher-Degree Polynomial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b="1" dirty="0"/>
                  <a:t>Theorem 2</a:t>
                </a:r>
                <a:r>
                  <a:rPr lang="en-US" dirty="0"/>
                  <a:t>: Given the polynomial equation with integer coefficients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If there exists a rational root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dirty="0"/>
                  <a:t>,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dirty="0"/>
                  <a:t> are integers, then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US" dirty="0"/>
                  <a:t> is a divisor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dirty="0"/>
                  <a:t> is a divisor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E.g. for an equation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+5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−11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−20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+12=0</m:t>
                    </m:r>
                  </m:oMath>
                </a14:m>
                <a:r>
                  <a:rPr lang="en-US" dirty="0"/>
                  <a:t>,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1,−1,2,−2,3,−3,4,−4,6,−6,12,−12</m:t>
                        </m:r>
                      </m:e>
                    </m:d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∈{1,−1,2,−2,}</m:t>
                    </m:r>
                  </m:oMath>
                </a14:m>
                <a:endParaRPr lang="en-US" dirty="0"/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∈{1,−1,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,2,−2,3,−3,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,4,−4,6,−6,12,−12}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The solutions are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,2,−2,−3</m:t>
                    </m:r>
                  </m:oMath>
                </a14:m>
                <a:r>
                  <a:rPr lang="en-US" dirty="0"/>
                  <a:t>. These make the equation true.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 r="-1623" b="-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7681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Higher-Degree Polynomial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b="1" dirty="0"/>
                  <a:t>Theorem 3</a:t>
                </a:r>
                <a:r>
                  <a:rPr lang="en-US" dirty="0"/>
                  <a:t>: Given the polynomial equation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If the coefficients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add up to zero, then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/>
                  <a:t> is a root of the equation.</a:t>
                </a:r>
              </a:p>
              <a:p>
                <a:r>
                  <a:rPr lang="en-US" dirty="0"/>
                  <a:t>E.g. for an equation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−4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+4=0</m:t>
                    </m:r>
                  </m:oMath>
                </a14:m>
                <a:r>
                  <a:rPr lang="en-US" dirty="0"/>
                  <a:t>,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/>
                  <a:t> is a root of this equation.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4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9320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993</Words>
  <Application>Microsoft Office PowerPoint</Application>
  <PresentationFormat>Widescreen</PresentationFormat>
  <Paragraphs>120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Office Theme</vt:lpstr>
      <vt:lpstr>Equilibrium Analysis in Economics</vt:lpstr>
      <vt:lpstr>Outline</vt:lpstr>
      <vt:lpstr>The Meaning of Equilibrium</vt:lpstr>
      <vt:lpstr>The Meaning of Equilibrium</vt:lpstr>
      <vt:lpstr>Partial Market Equilibrium – A Linear Model</vt:lpstr>
      <vt:lpstr>Model of Price Determination in An Isolated Market</vt:lpstr>
      <vt:lpstr>Equilibrium Notation</vt:lpstr>
      <vt:lpstr>A Solution Method (by Elimination of Variables)</vt:lpstr>
      <vt:lpstr>A Solution Method</vt:lpstr>
      <vt:lpstr>The Graph</vt:lpstr>
      <vt:lpstr>Partial Market Equilibrium – A Nonlinear Model</vt:lpstr>
      <vt:lpstr>*The Quadratic Formula</vt:lpstr>
      <vt:lpstr>*The Quadratic Formula: Derivation</vt:lpstr>
      <vt:lpstr>A Solution Method (by Elimination of Variables)</vt:lpstr>
      <vt:lpstr>The Graph</vt:lpstr>
      <vt:lpstr>Higher-Degree Polynomial Equations</vt:lpstr>
      <vt:lpstr>Higher-Degree Polynomial Equations</vt:lpstr>
      <vt:lpstr>Higher-Degree Polynomial Equations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Equilibrium Analysis in Economics</dc:title>
  <dc:creator>Pawin S</dc:creator>
  <cp:lastModifiedBy>Pawin S</cp:lastModifiedBy>
  <cp:revision>12</cp:revision>
  <dcterms:created xsi:type="dcterms:W3CDTF">2017-01-22T07:43:47Z</dcterms:created>
  <dcterms:modified xsi:type="dcterms:W3CDTF">2017-01-23T01:16:03Z</dcterms:modified>
</cp:coreProperties>
</file>