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90" r:id="rId2"/>
    <p:sldId id="292" r:id="rId3"/>
    <p:sldId id="295" r:id="rId4"/>
    <p:sldId id="297" r:id="rId5"/>
    <p:sldId id="300" r:id="rId6"/>
    <p:sldId id="299" r:id="rId7"/>
    <p:sldId id="293" r:id="rId8"/>
    <p:sldId id="285" r:id="rId9"/>
    <p:sldId id="281" r:id="rId10"/>
    <p:sldId id="282" r:id="rId11"/>
    <p:sldId id="286" r:id="rId12"/>
    <p:sldId id="277" r:id="rId13"/>
    <p:sldId id="301" r:id="rId14"/>
    <p:sldId id="279" r:id="rId15"/>
    <p:sldId id="283" r:id="rId16"/>
    <p:sldId id="302" r:id="rId17"/>
    <p:sldId id="287" r:id="rId18"/>
    <p:sldId id="288" r:id="rId19"/>
    <p:sldId id="289" r:id="rId20"/>
    <p:sldId id="294" r:id="rId21"/>
    <p:sldId id="274" r:id="rId22"/>
    <p:sldId id="304" r:id="rId23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0080FF"/>
    <a:srgbClr val="666666"/>
    <a:srgbClr val="66CCFF"/>
    <a:srgbClr val="B3B3B3"/>
    <a:srgbClr val="808080"/>
    <a:srgbClr val="FF6666"/>
    <a:srgbClr val="FF0080"/>
    <a:srgbClr val="00FF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ลักษณะ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ลักษณะสีอ่อน 1 - เน้น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ลักษณะ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ลักษณะสีอ่อน 1 - เน้น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ลักษณะ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2" autoAdjust="0"/>
    <p:restoredTop sz="94715" autoAdjust="0"/>
  </p:normalViewPr>
  <p:slideViewPr>
    <p:cSldViewPr>
      <p:cViewPr varScale="1">
        <p:scale>
          <a:sx n="75" d="100"/>
          <a:sy n="75" d="100"/>
        </p:scale>
        <p:origin x="1023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/>
              <a:t>ระดับที่สอง</a:t>
            </a:r>
          </a:p>
          <a:p>
            <a:pPr lvl="2"/>
            <a:r>
              <a:rPr lang="th-TH" noProof="0"/>
              <a:t>ระดับที่สาม</a:t>
            </a:r>
          </a:p>
          <a:p>
            <a:pPr lvl="3"/>
            <a:r>
              <a:rPr lang="th-TH" noProof="0"/>
              <a:t>ระดับที่สี่</a:t>
            </a:r>
          </a:p>
          <a:p>
            <a:pPr lvl="4"/>
            <a:r>
              <a:rPr lang="th-TH" noProof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95313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000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07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2765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282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CEA9F-C1C9-5141-A9BD-4420ECD537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2010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4309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293636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Figure 13.9(a), where horizontal differentiation is weak, the firm’s demand is quite sensitive to a change in its own price and the prices of its rivals. A relatively small increase in the firm’s own price (from $30 to $35) results in a relatively large decrease in quantity (from 40 to 20 units), and a small decrease in the price charged by a com- </a:t>
            </a:r>
            <a:r>
              <a:rPr lang="en-US" sz="18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petitor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also results in a large decrease in the quantity sold by the firm, illustrated by the large leftward shift in the demand curve from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 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 </a:t>
            </a:r>
            <a:endParaRPr lang="en-US" dirty="0"/>
          </a:p>
          <a:p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Figure 13.9(b), where horizontal differentiation is strong, the firm’s demand is much less sensitive to a change in its own price and the prices of its rivals. A small increase in the firm’s own price (from $30 to $35) results in only a small decrease in quantity (from 40 to 38 units), and a small decrease in the price charged by a </a:t>
            </a:r>
            <a:r>
              <a:rPr lang="en-US" sz="18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competi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tor also results in only a small decrease in the quantity sold by the firm, illustrated by the small leftward shift in the demand curve from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 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</a:t>
            </a:r>
            <a:r>
              <a:rPr lang="en-US" sz="18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</a:t>
            </a: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 </a:t>
            </a:r>
            <a:endParaRPr lang="en-US" dirty="0"/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8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firm’s demand is much less sensitive to a change in its own price and the prices of its rivals.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167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09/09/62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86400" y="61976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22AC7F-5DC9-4A84-BE40-988143A9797A}"/>
              </a:ext>
            </a:extLst>
          </p:cNvPr>
          <p:cNvSpPr txBox="1"/>
          <p:nvPr/>
        </p:nvSpPr>
        <p:spPr>
          <a:xfrm>
            <a:off x="228600" y="2174454"/>
            <a:ext cx="8534400" cy="1200329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rgbClr val="0000FF"/>
                </a:solidFill>
              </a:rPr>
              <a:t>Chapter 4: </a:t>
            </a:r>
            <a:r>
              <a:rPr lang="en-US" sz="3600" b="1" dirty="0">
                <a:solidFill>
                  <a:srgbClr val="0000FF"/>
                </a:solidFill>
              </a:rPr>
              <a:t>Service Market Analysis (Structure, Conduct and Performance)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15954E8-F133-4EEF-98D4-9AD3720066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61"/>
          <a:stretch/>
        </p:blipFill>
        <p:spPr>
          <a:xfrm>
            <a:off x="5334000" y="3604054"/>
            <a:ext cx="3225085" cy="225044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8C62CA1-D149-42A1-9460-6C115A08C0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655111"/>
            <a:ext cx="3733800" cy="280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9697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916104"/>
              </p:ext>
            </p:extLst>
          </p:nvPr>
        </p:nvGraphicFramePr>
        <p:xfrm>
          <a:off x="0" y="659411"/>
          <a:ext cx="9144000" cy="5873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55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20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4324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Perfect Competition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Monopolistic</a:t>
                      </a:r>
                      <a:r>
                        <a:rPr lang="en-US" sz="2200" baseline="0" dirty="0"/>
                        <a:t> Competition</a:t>
                      </a:r>
                      <a:endParaRPr lang="en-US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Oligopoly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200" dirty="0"/>
                        <a:t>Monopoly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436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Number of firm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Very 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Many/ Several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Few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3111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Freedom of entry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Restricted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aseline="0" dirty="0"/>
                        <a:t>Completely blocked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Nature of product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Homogeneous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Differentiated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Homogeneous or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Differentiated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Unique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Implications for demand curve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faced by firm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Horizontal </a:t>
                      </a:r>
                    </a:p>
                    <a:p>
                      <a:pPr algn="ctr"/>
                      <a:r>
                        <a:rPr lang="en-US" sz="1500" dirty="0"/>
                        <a:t>(Price taker)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Downward</a:t>
                      </a:r>
                      <a:r>
                        <a:rPr lang="en-US" sz="1500" baseline="0" dirty="0"/>
                        <a:t> sloping, but relatively elastic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Downward sloping, relatively inelastic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Downward sloping, more inelastic than oligopoly.</a:t>
                      </a:r>
                      <a:r>
                        <a:rPr lang="en-US" sz="1500" baseline="0" dirty="0"/>
                        <a:t> 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Firm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size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Small</a:t>
                      </a:r>
                      <a:r>
                        <a:rPr lang="en-US" sz="1500" baseline="0" dirty="0"/>
                        <a:t> firms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Small firms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Few large firms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One big firm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Possible consumer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demand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</a:t>
                      </a:r>
                      <a:r>
                        <a:rPr lang="en-US" sz="1500" baseline="0" dirty="0"/>
                        <a:t> elastic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Inelastic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 inelastic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0390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Firm</a:t>
                      </a:r>
                      <a:r>
                        <a:rPr lang="en-US" sz="1500" b="1" baseline="0" dirty="0">
                          <a:solidFill>
                            <a:srgbClr val="0000FF"/>
                          </a:solidFill>
                        </a:rPr>
                        <a:t> Profit</a:t>
                      </a:r>
                      <a:endParaRPr lang="en-US" sz="1500" b="1" dirty="0">
                        <a:solidFill>
                          <a:srgbClr val="0000FF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Normal profits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Economic profits in short run; normal profits over</a:t>
                      </a:r>
                      <a:r>
                        <a:rPr lang="en-US" sz="1500" baseline="0" dirty="0"/>
                        <a:t> long run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Losses to normal</a:t>
                      </a:r>
                      <a:r>
                        <a:rPr lang="en-US" sz="1500" baseline="0" dirty="0"/>
                        <a:t> and economic profits in short run and long run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Economic profits in short run and long run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6645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Government Intervention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Moderate to highly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Highly to nationalization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6645">
                <a:tc>
                  <a:txBody>
                    <a:bodyPr/>
                    <a:lstStyle/>
                    <a:p>
                      <a:r>
                        <a:rPr lang="en-US" sz="1500" b="1" dirty="0">
                          <a:solidFill>
                            <a:srgbClr val="0000FF"/>
                          </a:solidFill>
                        </a:rPr>
                        <a:t>Example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Agricultural products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Retail</a:t>
                      </a:r>
                      <a:r>
                        <a:rPr lang="en-US" sz="1500" baseline="0" dirty="0"/>
                        <a:t> stores and restaurant</a:t>
                      </a:r>
                      <a:endParaRPr lang="en-US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Automobiles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/>
                        <a:t>Public utilities</a:t>
                      </a:r>
                      <a:r>
                        <a:rPr lang="en-US" sz="1500" baseline="0" dirty="0"/>
                        <a:t> </a:t>
                      </a:r>
                      <a:endParaRPr lang="en-US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0" y="6541474"/>
            <a:ext cx="56190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dirty="0"/>
              <a:t>Source</a:t>
            </a:r>
            <a:r>
              <a:rPr lang="en-US" sz="1400" dirty="0"/>
              <a:t>: </a:t>
            </a:r>
            <a:r>
              <a:rPr lang="en-US" sz="1400" dirty="0" err="1"/>
              <a:t>Pindyck</a:t>
            </a:r>
            <a:r>
              <a:rPr lang="en-US" sz="1400" dirty="0"/>
              <a:t> and </a:t>
            </a:r>
            <a:r>
              <a:rPr lang="en-US" sz="1400" dirty="0" err="1"/>
              <a:t>Rubinfeld</a:t>
            </a:r>
            <a:r>
              <a:rPr lang="en-US" sz="1400" dirty="0"/>
              <a:t> (2013): Microeconomics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1061434" cy="5697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1066800" y="-15025"/>
            <a:ext cx="807720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Market Structure</a:t>
            </a:r>
          </a:p>
        </p:txBody>
      </p:sp>
    </p:spTree>
    <p:extLst>
      <p:ext uri="{BB962C8B-B14F-4D97-AF65-F5344CB8AC3E}">
        <p14:creationId xmlns:p14="http://schemas.microsoft.com/office/powerpoint/2010/main" val="12267856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1061434" cy="56975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1066800" y="-15025"/>
            <a:ext cx="8077200" cy="58477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Arial" panose="020B0604020202020204" pitchFamily="34" charset="0"/>
              </a:rPr>
              <a:t>Market</a:t>
            </a:r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Structure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304800" y="914400"/>
            <a:ext cx="83058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u="sng" dirty="0">
                <a:solidFill>
                  <a:srgbClr val="0000FF"/>
                </a:solidFill>
              </a:rPr>
              <a:t>Market Power 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</a:rPr>
              <a:t>(examples of measures)</a:t>
            </a:r>
          </a:p>
          <a:p>
            <a:endParaRPr lang="en-US" sz="3600" b="1" u="sng" dirty="0">
              <a:solidFill>
                <a:srgbClr val="0000FF"/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/>
              <a:t>The Lerner Index</a:t>
            </a:r>
          </a:p>
          <a:p>
            <a:pPr lvl="1"/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/>
              <a:t>The Concentration Ratio</a:t>
            </a:r>
          </a:p>
          <a:p>
            <a:pPr lvl="1"/>
            <a:endParaRPr lang="en-US" dirty="0"/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dirty="0" err="1"/>
              <a:t>Herfindahl</a:t>
            </a:r>
            <a:r>
              <a:rPr lang="en-US" dirty="0"/>
              <a:t> Index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endParaRPr lang="en-US" dirty="0"/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b="1" dirty="0">
              <a:solidFill>
                <a:srgbClr val="0000FF"/>
              </a:solidFill>
            </a:endParaRP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0045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The Lerner Index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Lerner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(L)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Firm’s ability to set its’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product price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(P)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 above marginal cost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(MC)</a:t>
            </a:r>
            <a:r>
              <a:rPr lang="en-US" sz="2400" dirty="0">
                <a:latin typeface="+mj-lt"/>
              </a:rPr>
              <a:t>. It measures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firm’s market power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46452" y="1622581"/>
                <a:ext cx="2602417" cy="722634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n-US" sz="2000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𝑀𝐶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𝜂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52" y="1622581"/>
                <a:ext cx="2602417" cy="72263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5059936-92F5-4635-9E0F-8B6E7A612AAE}"/>
                  </a:ext>
                </a:extLst>
              </p:cNvPr>
              <p:cNvSpPr/>
              <p:nvPr/>
            </p:nvSpPr>
            <p:spPr>
              <a:xfrm>
                <a:off x="4139272" y="1598758"/>
                <a:ext cx="1400704" cy="72943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i="1" smtClean="0">
                          <a:latin typeface="Cambria Math" panose="02040503050406030204" pitchFamily="18" charset="0"/>
                        </a:rPr>
                        <m:t>𝜂</m:t>
                      </m:r>
                      <m:r>
                        <a:rPr lang="en-US" sz="2000" i="0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r>
                            <a:rPr lang="en-US" sz="2000" i="0">
                              <a:latin typeface="Cambria Math" panose="02040503050406030204" pitchFamily="18" charset="0"/>
                            </a:rPr>
                            <m:t>𝜕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den>
                      </m:f>
                      <m:r>
                        <a:rPr lang="en-US" sz="2000" i="0">
                          <a:latin typeface="Cambria Math" panose="02040503050406030204" pitchFamily="18" charset="0"/>
                        </a:rPr>
                        <m:t>∗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𝑝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𝑞</m:t>
                          </m:r>
                        </m:den>
                      </m:f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15059936-92F5-4635-9E0F-8B6E7A612AA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272" y="1598758"/>
                <a:ext cx="1400704" cy="72943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00A57F47-27AA-49D5-A873-0686E49A476E}"/>
              </a:ext>
            </a:extLst>
          </p:cNvPr>
          <p:cNvSpPr txBox="1"/>
          <p:nvPr/>
        </p:nvSpPr>
        <p:spPr>
          <a:xfrm>
            <a:off x="3236051" y="1776852"/>
            <a:ext cx="9117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+mj-lt"/>
              </a:rPr>
              <a:t>where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695444-EFA3-493F-AA04-798C987A41CC}"/>
              </a:ext>
            </a:extLst>
          </p:cNvPr>
          <p:cNvSpPr txBox="1"/>
          <p:nvPr/>
        </p:nvSpPr>
        <p:spPr>
          <a:xfrm>
            <a:off x="5838523" y="1749601"/>
            <a:ext cx="2057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>
                <a:latin typeface="Calibri" panose="020F0502020204030204" pitchFamily="34" charset="0"/>
                <a:cs typeface="Calibri" panose="020F0502020204030204" pitchFamily="34" charset="0"/>
              </a:rPr>
              <a:t>ɳ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 = Price elasticity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682D7D-771A-4E90-9227-A5ECC3595B66}"/>
              </a:ext>
            </a:extLst>
          </p:cNvPr>
          <p:cNvSpPr txBox="1"/>
          <p:nvPr/>
        </p:nvSpPr>
        <p:spPr>
          <a:xfrm>
            <a:off x="319322" y="2599345"/>
            <a:ext cx="2124983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00FF"/>
                </a:solidFill>
              </a:rPr>
              <a:t>Perfect competition market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4D23B87F-43C7-4F3C-893E-72483EB067E3}"/>
              </a:ext>
            </a:extLst>
          </p:cNvPr>
          <p:cNvSpPr/>
          <p:nvPr/>
        </p:nvSpPr>
        <p:spPr>
          <a:xfrm>
            <a:off x="2657435" y="2900063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C69C9F-582C-4DE8-A9D9-2F73A08FEBF9}"/>
              </a:ext>
            </a:extLst>
          </p:cNvPr>
          <p:cNvSpPr txBox="1"/>
          <p:nvPr/>
        </p:nvSpPr>
        <p:spPr>
          <a:xfrm>
            <a:off x="2966673" y="2609104"/>
            <a:ext cx="137917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800" dirty="0"/>
              <a:t>Firm is price taker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4E811744-30BD-4607-A139-8DDAAB89CE59}"/>
              </a:ext>
            </a:extLst>
          </p:cNvPr>
          <p:cNvSpPr/>
          <p:nvPr/>
        </p:nvSpPr>
        <p:spPr>
          <a:xfrm>
            <a:off x="4512607" y="2823863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86C479-1BD4-41ED-B35E-A91A849F9C3A}"/>
              </a:ext>
            </a:extLst>
          </p:cNvPr>
          <p:cNvSpPr txBox="1"/>
          <p:nvPr/>
        </p:nvSpPr>
        <p:spPr>
          <a:xfrm>
            <a:off x="4897961" y="2608760"/>
            <a:ext cx="137917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dirty="0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16C391A0-7C8B-4414-9EDA-53D2CC2A73D4}"/>
              </a:ext>
            </a:extLst>
          </p:cNvPr>
          <p:cNvSpPr/>
          <p:nvPr/>
        </p:nvSpPr>
        <p:spPr>
          <a:xfrm>
            <a:off x="6445502" y="2782405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18F2757-09ED-4DBC-9C80-E10289E95D25}"/>
              </a:ext>
            </a:extLst>
          </p:cNvPr>
          <p:cNvSpPr txBox="1"/>
          <p:nvPr/>
        </p:nvSpPr>
        <p:spPr>
          <a:xfrm>
            <a:off x="6799499" y="2608760"/>
            <a:ext cx="215325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i="1" dirty="0">
              <a:solidFill>
                <a:srgbClr val="C00000"/>
              </a:solidFill>
            </a:endParaRPr>
          </a:p>
          <a:p>
            <a:endParaRPr lang="en-US" sz="18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0E9EDB-80E9-48A6-A951-A77CE81B4AEA}"/>
              </a:ext>
            </a:extLst>
          </p:cNvPr>
          <p:cNvSpPr txBox="1"/>
          <p:nvPr/>
        </p:nvSpPr>
        <p:spPr>
          <a:xfrm>
            <a:off x="319322" y="3711034"/>
            <a:ext cx="2124983" cy="92333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00FF"/>
                </a:solidFill>
              </a:rPr>
              <a:t>When firm has some market power</a:t>
            </a:r>
          </a:p>
        </p:txBody>
      </p:sp>
      <p:sp>
        <p:nvSpPr>
          <p:cNvPr id="19" name="Arrow: Right 18">
            <a:extLst>
              <a:ext uri="{FF2B5EF4-FFF2-40B4-BE49-F238E27FC236}">
                <a16:creationId xmlns:a16="http://schemas.microsoft.com/office/drawing/2014/main" id="{CE9AE625-AB3C-450C-B372-208D05ACBC05}"/>
              </a:ext>
            </a:extLst>
          </p:cNvPr>
          <p:cNvSpPr/>
          <p:nvPr/>
        </p:nvSpPr>
        <p:spPr>
          <a:xfrm>
            <a:off x="2596649" y="4012826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EAB5D04-8EF7-445D-B70A-2EA371EC47CE}"/>
              </a:ext>
            </a:extLst>
          </p:cNvPr>
          <p:cNvSpPr txBox="1"/>
          <p:nvPr/>
        </p:nvSpPr>
        <p:spPr>
          <a:xfrm>
            <a:off x="2980516" y="3725817"/>
            <a:ext cx="1379170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dirty="0"/>
          </a:p>
          <a:p>
            <a:endParaRPr lang="en-US" sz="1800" dirty="0"/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60C5D8D3-3A4A-4B8F-8A8A-1B2EBC9B2025}"/>
              </a:ext>
            </a:extLst>
          </p:cNvPr>
          <p:cNvSpPr/>
          <p:nvPr/>
        </p:nvSpPr>
        <p:spPr>
          <a:xfrm>
            <a:off x="4490889" y="4054162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95323DA-2116-4947-BFB3-2E4B4E849C84}"/>
              </a:ext>
            </a:extLst>
          </p:cNvPr>
          <p:cNvSpPr txBox="1"/>
          <p:nvPr/>
        </p:nvSpPr>
        <p:spPr>
          <a:xfrm>
            <a:off x="4895897" y="3743784"/>
            <a:ext cx="2153256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i="1" dirty="0">
              <a:solidFill>
                <a:srgbClr val="C00000"/>
              </a:solidFill>
            </a:endParaRPr>
          </a:p>
          <a:p>
            <a:endParaRPr lang="en-US" sz="1800" b="1" i="1" dirty="0">
              <a:solidFill>
                <a:srgbClr val="C0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F633C25-53FA-450E-9101-EBE623BA9C3B}"/>
              </a:ext>
            </a:extLst>
          </p:cNvPr>
          <p:cNvSpPr txBox="1"/>
          <p:nvPr/>
        </p:nvSpPr>
        <p:spPr>
          <a:xfrm>
            <a:off x="1032322" y="4879509"/>
            <a:ext cx="2153085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00FF"/>
                </a:solidFill>
              </a:rPr>
              <a:t>When L close to 1  </a:t>
            </a: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C28B483E-3616-4A81-9476-EA2704A028E0}"/>
              </a:ext>
            </a:extLst>
          </p:cNvPr>
          <p:cNvSpPr/>
          <p:nvPr/>
        </p:nvSpPr>
        <p:spPr>
          <a:xfrm>
            <a:off x="3305678" y="4967129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AC5BAA2-6137-4CA4-926B-2DAC53222255}"/>
              </a:ext>
            </a:extLst>
          </p:cNvPr>
          <p:cNvSpPr txBox="1"/>
          <p:nvPr/>
        </p:nvSpPr>
        <p:spPr>
          <a:xfrm>
            <a:off x="3656258" y="4859010"/>
            <a:ext cx="338998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1032322" y="5436379"/>
            <a:ext cx="6272427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14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4" grpId="0"/>
      <p:bldP spid="9" grpId="0"/>
      <p:bldP spid="6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4" grpId="0" animBg="1"/>
      <p:bldP spid="25" grpId="0" animBg="1"/>
      <p:bldP spid="28" grpId="0" animBg="1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The Concentration Ratio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Concentration Ratio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(CR)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The sum of market share of large firms in the industry. It m</a:t>
            </a:r>
            <a:r>
              <a:rPr lang="en-US" sz="2400" dirty="0">
                <a:latin typeface="+mj-lt"/>
              </a:rPr>
              <a:t>easures the industry’s 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market power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46452" y="1622581"/>
                <a:ext cx="8216548" cy="400110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𝐶𝑅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−4=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𝑇𝑜𝑡𝑎𝑙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𝑚𝑎𝑟𝑘𝑒𝑡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𝑠h𝑎𝑟𝑒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𝑜𝑓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𝑓𝑜𝑢𝑟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𝑙𝑎𝑟𝑔𝑒𝑠𝑡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𝑓𝑖𝑟𝑚𝑠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𝑖𝑛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𝑡h𝑒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𝑖𝑛𝑑𝑢𝑠𝑡𝑟𝑦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452" y="1622581"/>
                <a:ext cx="8216548" cy="400110"/>
              </a:xfrm>
              <a:prstGeom prst="rect">
                <a:avLst/>
              </a:prstGeom>
              <a:blipFill>
                <a:blip r:embed="rId3"/>
                <a:stretch>
                  <a:fillRect b="-166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528790" y="2778798"/>
            <a:ext cx="8368948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0000FF"/>
                </a:solidFill>
              </a:rPr>
              <a:t>The higher CR the higher industry market power and the higher monopoly level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/>
              <p:nvPr/>
            </p:nvSpPr>
            <p:spPr>
              <a:xfrm>
                <a:off x="537369" y="2133063"/>
                <a:ext cx="8216548" cy="400110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−8, 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−12</m:t>
                    </m:r>
                  </m:oMath>
                </a14:m>
                <a:r>
                  <a:rPr lang="en-US" sz="2000" i="1" dirty="0"/>
                  <a:t>, </a:t>
                </a:r>
                <a14:m>
                  <m:oMath xmlns:m="http://schemas.openxmlformats.org/officeDocument/2006/math">
                    <m:r>
                      <a:rPr lang="en-US" sz="2000" i="1">
                        <a:latin typeface="Cambria Math" panose="02040503050406030204" pitchFamily="18" charset="0"/>
                      </a:rPr>
                      <m:t>𝐶𝑅</m:t>
                    </m:r>
                    <m:r>
                      <a:rPr lang="en-US" sz="2000" i="1">
                        <a:latin typeface="Cambria Math" panose="02040503050406030204" pitchFamily="18" charset="0"/>
                      </a:rPr>
                      <m:t>−15, ……………….</m:t>
                    </m:r>
                  </m:oMath>
                </a14:m>
                <a:endParaRPr lang="en-US" sz="2000" i="1" dirty="0"/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69" y="2133063"/>
                <a:ext cx="8216548" cy="400110"/>
              </a:xfrm>
              <a:prstGeom prst="rect">
                <a:avLst/>
              </a:prstGeom>
              <a:blipFill>
                <a:blip r:embed="rId4"/>
                <a:stretch>
                  <a:fillRect t="-7576" b="-272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1D2D4C1E-D49D-469D-8F08-AB13921A2BEA}"/>
              </a:ext>
            </a:extLst>
          </p:cNvPr>
          <p:cNvSpPr txBox="1"/>
          <p:nvPr/>
        </p:nvSpPr>
        <p:spPr>
          <a:xfrm>
            <a:off x="537369" y="3599558"/>
            <a:ext cx="8368948" cy="175432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2000" b="1" dirty="0">
                <a:solidFill>
                  <a:srgbClr val="0000FF"/>
                </a:solidFill>
              </a:rPr>
              <a:t>Limitation of CR</a:t>
            </a:r>
          </a:p>
          <a:p>
            <a:endParaRPr lang="en-US" sz="800" b="1" dirty="0">
              <a:solidFill>
                <a:srgbClr val="0000FF"/>
              </a:solidFill>
            </a:endParaRP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000" dirty="0"/>
              <a:t>No information about number of firms in the market</a:t>
            </a:r>
          </a:p>
          <a:p>
            <a:pPr marL="742950" lvl="1" indent="-285750">
              <a:buFont typeface="Wingdings" panose="05000000000000000000" pitchFamily="2" charset="2"/>
              <a:buChar char="§"/>
            </a:pPr>
            <a:r>
              <a:rPr lang="en-US" sz="2000" dirty="0"/>
              <a:t>Markets with the same level of CR-4 do not have the same level of monopoly if number of firms and market share of those 4 firms are different </a:t>
            </a:r>
          </a:p>
        </p:txBody>
      </p:sp>
    </p:spTree>
    <p:extLst>
      <p:ext uri="{BB962C8B-B14F-4D97-AF65-F5344CB8AC3E}">
        <p14:creationId xmlns:p14="http://schemas.microsoft.com/office/powerpoint/2010/main" val="402263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29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CB14D382-DBF1-46D9-B769-A0CAE9A172CE}"/>
              </a:ext>
            </a:extLst>
          </p:cNvPr>
          <p:cNvSpPr/>
          <p:nvPr/>
        </p:nvSpPr>
        <p:spPr>
          <a:xfrm>
            <a:off x="5366" y="0"/>
            <a:ext cx="909034" cy="44664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BBC69D9-D150-4BDA-AE17-3613393F7614}"/>
              </a:ext>
            </a:extLst>
          </p:cNvPr>
          <p:cNvSpPr txBox="1"/>
          <p:nvPr/>
        </p:nvSpPr>
        <p:spPr>
          <a:xfrm>
            <a:off x="914400" y="-15025"/>
            <a:ext cx="8229600" cy="461665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Market Power Measures: </a:t>
            </a:r>
            <a:r>
              <a:rPr lang="en-US" sz="2400" b="1" dirty="0" err="1">
                <a:solidFill>
                  <a:schemeClr val="bg1"/>
                </a:solidFill>
                <a:cs typeface="Arial" panose="020B0604020202020204" pitchFamily="34" charset="0"/>
              </a:rPr>
              <a:t>Herfindahl</a:t>
            </a:r>
            <a:r>
              <a:rPr lang="en-US" sz="2400" b="1" dirty="0">
                <a:solidFill>
                  <a:schemeClr val="bg1"/>
                </a:solidFill>
                <a:cs typeface="Arial" panose="020B0604020202020204" pitchFamily="34" charset="0"/>
              </a:rPr>
              <a:t> Index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EA5F6CD-1966-46DB-A16F-5F6114CAC3FD}"/>
              </a:ext>
            </a:extLst>
          </p:cNvPr>
          <p:cNvSpPr txBox="1"/>
          <p:nvPr/>
        </p:nvSpPr>
        <p:spPr>
          <a:xfrm>
            <a:off x="179617" y="1041052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A9E3B5-8D2A-453B-BB66-27862AA4B95F}"/>
              </a:ext>
            </a:extLst>
          </p:cNvPr>
          <p:cNvSpPr txBox="1"/>
          <p:nvPr/>
        </p:nvSpPr>
        <p:spPr>
          <a:xfrm>
            <a:off x="0" y="619783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b="1" dirty="0" err="1">
                <a:solidFill>
                  <a:srgbClr val="0000FF"/>
                </a:solidFill>
                <a:latin typeface="+mj-lt"/>
              </a:rPr>
              <a:t>Herfindahl</a:t>
            </a:r>
            <a:r>
              <a:rPr lang="en-US" sz="2400" b="1" dirty="0">
                <a:solidFill>
                  <a:srgbClr val="0000FF"/>
                </a:solidFill>
                <a:latin typeface="+mj-lt"/>
              </a:rPr>
              <a:t>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(HI) </a:t>
            </a:r>
            <a:r>
              <a:rPr lang="en-US" sz="2400" b="1" i="1" dirty="0">
                <a:solidFill>
                  <a:srgbClr val="0000FF"/>
                </a:solidFill>
                <a:latin typeface="+mj-lt"/>
              </a:rPr>
              <a:t>or </a:t>
            </a:r>
            <a:r>
              <a:rPr lang="en-US" sz="2400" b="1" i="1" dirty="0" err="1">
                <a:solidFill>
                  <a:srgbClr val="0000FF"/>
                </a:solidFill>
                <a:latin typeface="+mj-lt"/>
              </a:rPr>
              <a:t>Herfindahl</a:t>
            </a:r>
            <a:r>
              <a:rPr lang="en-US" sz="2400" b="1" i="1" dirty="0">
                <a:solidFill>
                  <a:srgbClr val="0000FF"/>
                </a:solidFill>
                <a:latin typeface="+mj-lt"/>
              </a:rPr>
              <a:t>-Hirschman Index </a:t>
            </a:r>
            <a:r>
              <a:rPr lang="en-US" sz="2400" b="1" i="1" dirty="0">
                <a:solidFill>
                  <a:srgbClr val="C00000"/>
                </a:solidFill>
                <a:latin typeface="+mj-lt"/>
              </a:rPr>
              <a:t>(HHI)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rPr>
              <a:t>: The sum of square of market share of each firm competing in the market</a:t>
            </a:r>
            <a:endParaRPr lang="en-US" sz="2400" b="1" i="1" dirty="0">
              <a:solidFill>
                <a:srgbClr val="0000FF"/>
              </a:solidFill>
              <a:latin typeface="+mj-l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/>
              <p:nvPr/>
            </p:nvSpPr>
            <p:spPr>
              <a:xfrm>
                <a:off x="537368" y="1494416"/>
                <a:ext cx="4263231" cy="419987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𝑯𝑰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𝒐𝒓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2000" b="1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𝑯𝑯𝑰</m:t>
                      </m:r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b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...</m:t>
                      </m:r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bSup>
                        <m:sSubSupPr>
                          <m:ctrlP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𝑺</m:t>
                          </m:r>
                        </m:e>
                        <m:sub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𝒏</m:t>
                          </m:r>
                        </m:sub>
                        <m:sup>
                          <m:r>
                            <a:rPr lang="en-US" sz="2000" b="1" i="1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bSup>
                      <m:r>
                        <a:rPr lang="en-US" sz="2000" b="1" i="1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n-US" sz="2000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891A18D3-5C91-4547-A57B-1A87EFC07FA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7368" y="1494416"/>
                <a:ext cx="4263231" cy="419987"/>
              </a:xfrm>
              <a:prstGeom prst="rect">
                <a:avLst/>
              </a:prstGeom>
              <a:blipFill>
                <a:blip r:embed="rId3"/>
                <a:stretch>
                  <a:fillRect b="-5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>
            <a:extLst>
              <a:ext uri="{FF2B5EF4-FFF2-40B4-BE49-F238E27FC236}">
                <a16:creationId xmlns:a16="http://schemas.microsoft.com/office/drawing/2014/main" id="{4714B033-F4E0-464B-B715-DE9EEEDF9FB8}"/>
              </a:ext>
            </a:extLst>
          </p:cNvPr>
          <p:cNvSpPr txBox="1"/>
          <p:nvPr/>
        </p:nvSpPr>
        <p:spPr>
          <a:xfrm>
            <a:off x="400107" y="2538754"/>
            <a:ext cx="836894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Unlike Concentration Ratio, </a:t>
            </a:r>
            <a:r>
              <a:rPr lang="en-US" sz="1800" b="1" i="1" dirty="0">
                <a:solidFill>
                  <a:srgbClr val="0000FF"/>
                </a:solidFill>
              </a:rPr>
              <a:t>HI</a:t>
            </a:r>
            <a:r>
              <a:rPr lang="en-US" sz="1800" dirty="0"/>
              <a:t> employs market share of all firms in the market in the calculation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/>
              <p:nvPr/>
            </p:nvSpPr>
            <p:spPr>
              <a:xfrm>
                <a:off x="552507" y="2029048"/>
                <a:ext cx="8216548" cy="389274"/>
              </a:xfrm>
              <a:prstGeom prst="rect">
                <a:avLst/>
              </a:prstGeom>
              <a:solidFill>
                <a:srgbClr val="FFFFCC"/>
              </a:solidFill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sSubSup>
                      <m:sSubSupPr>
                        <m:ctrlPr>
                          <a:rPr lang="en-US" sz="1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𝑺</m:t>
                        </m:r>
                      </m:e>
                      <m:sub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𝒊</m:t>
                        </m:r>
                      </m:sub>
                      <m:sup>
                        <m:r>
                          <a:rPr lang="en-US" sz="1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</m:oMath>
                </a14:m>
                <a:r>
                  <a:rPr lang="en-US" sz="18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1800" i="1" dirty="0"/>
                  <a:t>= Market share of firm </a:t>
                </a:r>
                <a:r>
                  <a:rPr lang="en-US" sz="1800" b="1" i="1" dirty="0" err="1">
                    <a:solidFill>
                      <a:srgbClr val="0000FF"/>
                    </a:solidFill>
                  </a:rPr>
                  <a:t>i</a:t>
                </a:r>
                <a:r>
                  <a:rPr lang="en-US" sz="1800" i="1" dirty="0"/>
                  <a:t>.  Suppose there are </a:t>
                </a:r>
                <a:r>
                  <a:rPr lang="en-US" sz="1800" b="1" i="1" dirty="0">
                    <a:solidFill>
                      <a:srgbClr val="0000FF"/>
                    </a:solidFill>
                  </a:rPr>
                  <a:t>n</a:t>
                </a:r>
                <a:r>
                  <a:rPr lang="en-US" sz="1800" i="1" dirty="0"/>
                  <a:t> firms in the market</a:t>
                </a:r>
              </a:p>
            </p:txBody>
          </p:sp>
        </mc:Choice>
        <mc:Fallback xmlns=""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F5C7C780-08DC-4170-B858-391ABA086F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507" y="2029048"/>
                <a:ext cx="8216548" cy="389274"/>
              </a:xfrm>
              <a:prstGeom prst="rect">
                <a:avLst/>
              </a:prstGeom>
              <a:blipFill>
                <a:blip r:embed="rId4"/>
                <a:stretch>
                  <a:fillRect t="-4688" b="-23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1D2D4C1E-D49D-469D-8F08-AB13921A2BEA}"/>
              </a:ext>
            </a:extLst>
          </p:cNvPr>
          <p:cNvSpPr txBox="1"/>
          <p:nvPr/>
        </p:nvSpPr>
        <p:spPr>
          <a:xfrm>
            <a:off x="400107" y="3328481"/>
            <a:ext cx="411083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is </a:t>
            </a:r>
            <a:r>
              <a:rPr lang="en-US" sz="1800" b="1" dirty="0">
                <a:solidFill>
                  <a:srgbClr val="0000FF"/>
                </a:solidFill>
              </a:rPr>
              <a:t>one firm </a:t>
            </a:r>
            <a:r>
              <a:rPr lang="en-US" sz="1800" dirty="0"/>
              <a:t>in the market</a:t>
            </a:r>
          </a:p>
        </p:txBody>
      </p:sp>
      <p:sp>
        <p:nvSpPr>
          <p:cNvPr id="10" name="Arrow: Right 9">
            <a:extLst>
              <a:ext uri="{FF2B5EF4-FFF2-40B4-BE49-F238E27FC236}">
                <a16:creationId xmlns:a16="http://schemas.microsoft.com/office/drawing/2014/main" id="{53BCEA95-0410-4C54-86FA-2974FE09A338}"/>
              </a:ext>
            </a:extLst>
          </p:cNvPr>
          <p:cNvSpPr/>
          <p:nvPr/>
        </p:nvSpPr>
        <p:spPr>
          <a:xfrm>
            <a:off x="4612845" y="3394196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FCA6780-9633-4004-BB43-8174FE045789}"/>
              </a:ext>
            </a:extLst>
          </p:cNvPr>
          <p:cNvSpPr txBox="1"/>
          <p:nvPr/>
        </p:nvSpPr>
        <p:spPr>
          <a:xfrm>
            <a:off x="396574" y="3814060"/>
            <a:ext cx="409569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are </a:t>
            </a:r>
            <a:r>
              <a:rPr lang="en-US" sz="1800" b="1" dirty="0">
                <a:solidFill>
                  <a:srgbClr val="0000FF"/>
                </a:solidFill>
              </a:rPr>
              <a:t>two firms </a:t>
            </a:r>
            <a:r>
              <a:rPr lang="en-US" sz="1800" dirty="0"/>
              <a:t>in the market with the same market share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B9595F5A-BE86-4881-92CB-D8653A47FB99}"/>
              </a:ext>
            </a:extLst>
          </p:cNvPr>
          <p:cNvSpPr/>
          <p:nvPr/>
        </p:nvSpPr>
        <p:spPr>
          <a:xfrm>
            <a:off x="4626214" y="4028111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7608D1-3502-4EB2-A097-9843907227EA}"/>
              </a:ext>
            </a:extLst>
          </p:cNvPr>
          <p:cNvSpPr/>
          <p:nvPr/>
        </p:nvSpPr>
        <p:spPr>
          <a:xfrm>
            <a:off x="4943656" y="3789630"/>
            <a:ext cx="3525108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600" b="1" dirty="0">
              <a:solidFill>
                <a:srgbClr val="0000FF"/>
              </a:solidFill>
            </a:endParaRPr>
          </a:p>
          <a:p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ACC94D4-4A40-46FE-B578-1B3AE5F50502}"/>
              </a:ext>
            </a:extLst>
          </p:cNvPr>
          <p:cNvSpPr/>
          <p:nvPr/>
        </p:nvSpPr>
        <p:spPr>
          <a:xfrm>
            <a:off x="4943656" y="3308311"/>
            <a:ext cx="382539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A2A271-4C7C-45D6-9D24-02E176E5B833}"/>
              </a:ext>
            </a:extLst>
          </p:cNvPr>
          <p:cNvSpPr txBox="1"/>
          <p:nvPr/>
        </p:nvSpPr>
        <p:spPr>
          <a:xfrm>
            <a:off x="396573" y="4544572"/>
            <a:ext cx="4095693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If there are </a:t>
            </a:r>
            <a:r>
              <a:rPr lang="en-US" sz="1800" b="1" dirty="0">
                <a:solidFill>
                  <a:srgbClr val="0000FF"/>
                </a:solidFill>
              </a:rPr>
              <a:t>n firms </a:t>
            </a:r>
            <a:r>
              <a:rPr lang="en-US" sz="1800" dirty="0"/>
              <a:t>in the market with the same market share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890E49C1-478F-4690-A13A-15C7B8128273}"/>
              </a:ext>
            </a:extLst>
          </p:cNvPr>
          <p:cNvSpPr/>
          <p:nvPr/>
        </p:nvSpPr>
        <p:spPr>
          <a:xfrm>
            <a:off x="4584581" y="4760505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60F3C0-B7ED-48EC-8B5A-5FB0E6354B55}"/>
              </a:ext>
            </a:extLst>
          </p:cNvPr>
          <p:cNvSpPr/>
          <p:nvPr/>
        </p:nvSpPr>
        <p:spPr>
          <a:xfrm>
            <a:off x="4924480" y="4544572"/>
            <a:ext cx="3870601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600" b="1" dirty="0">
              <a:solidFill>
                <a:srgbClr val="0000FF"/>
              </a:solidFill>
            </a:endParaRPr>
          </a:p>
          <a:p>
            <a:endParaRPr lang="en-US" sz="1600" b="1" dirty="0">
              <a:solidFill>
                <a:srgbClr val="0000FF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4225038-E287-4281-81D6-E0CBEFE77840}"/>
              </a:ext>
            </a:extLst>
          </p:cNvPr>
          <p:cNvSpPr txBox="1"/>
          <p:nvPr/>
        </p:nvSpPr>
        <p:spPr>
          <a:xfrm>
            <a:off x="379922" y="5345529"/>
            <a:ext cx="4420678" cy="64633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So if </a:t>
            </a:r>
            <a:r>
              <a:rPr lang="en-US" sz="1800" b="1" dirty="0">
                <a:solidFill>
                  <a:srgbClr val="0000FF"/>
                </a:solidFill>
              </a:rPr>
              <a:t>n</a:t>
            </a:r>
            <a:r>
              <a:rPr lang="en-US" sz="1800" dirty="0"/>
              <a:t> is large and each firm does not have market share larger than others</a:t>
            </a:r>
          </a:p>
        </p:txBody>
      </p:sp>
      <p:sp>
        <p:nvSpPr>
          <p:cNvPr id="20" name="Arrow: Right 19">
            <a:extLst>
              <a:ext uri="{FF2B5EF4-FFF2-40B4-BE49-F238E27FC236}">
                <a16:creationId xmlns:a16="http://schemas.microsoft.com/office/drawing/2014/main" id="{3662628A-6901-4218-907D-61145EA0EF6E}"/>
              </a:ext>
            </a:extLst>
          </p:cNvPr>
          <p:cNvSpPr/>
          <p:nvPr/>
        </p:nvSpPr>
        <p:spPr>
          <a:xfrm>
            <a:off x="4924480" y="5592494"/>
            <a:ext cx="216983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1058519-41C6-41F1-9BC4-84732AF8B3E3}"/>
              </a:ext>
            </a:extLst>
          </p:cNvPr>
          <p:cNvSpPr/>
          <p:nvPr/>
        </p:nvSpPr>
        <p:spPr>
          <a:xfrm>
            <a:off x="5294637" y="5404718"/>
            <a:ext cx="319078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800" b="1" dirty="0">
              <a:solidFill>
                <a:srgbClr val="0000FF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25D9211-C95D-4070-BD16-5C9A9BCE551E}"/>
              </a:ext>
            </a:extLst>
          </p:cNvPr>
          <p:cNvSpPr txBox="1"/>
          <p:nvPr/>
        </p:nvSpPr>
        <p:spPr>
          <a:xfrm>
            <a:off x="378408" y="6132536"/>
            <a:ext cx="1909371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en-US" sz="1800" dirty="0"/>
              <a:t>So </a:t>
            </a:r>
            <a:r>
              <a:rPr lang="en-US" sz="1800" b="1" dirty="0">
                <a:solidFill>
                  <a:srgbClr val="0000FF"/>
                </a:solidFill>
              </a:rPr>
              <a:t>0 &lt; </a:t>
            </a:r>
            <a:r>
              <a:rPr lang="en-US" sz="1800" b="1" i="1" dirty="0">
                <a:solidFill>
                  <a:srgbClr val="0000FF"/>
                </a:solidFill>
              </a:rPr>
              <a:t>HI</a:t>
            </a:r>
            <a:r>
              <a:rPr lang="en-US" sz="1800" b="1" dirty="0">
                <a:solidFill>
                  <a:srgbClr val="0000FF"/>
                </a:solidFill>
              </a:rPr>
              <a:t> &lt; 1 </a:t>
            </a:r>
            <a:endParaRPr lang="en-US" sz="18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C7152-AFB3-4C44-A732-EAE4623F08D2}"/>
              </a:ext>
            </a:extLst>
          </p:cNvPr>
          <p:cNvSpPr/>
          <p:nvPr/>
        </p:nvSpPr>
        <p:spPr>
          <a:xfrm>
            <a:off x="2362199" y="6132536"/>
            <a:ext cx="670559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026290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animBg="1"/>
      <p:bldP spid="29" grpId="0" animBg="1"/>
      <p:bldP spid="26" grpId="0" animBg="1"/>
      <p:bldP spid="27" grpId="0" animBg="1"/>
      <p:bldP spid="10" grpId="0" animBg="1"/>
      <p:bldP spid="12" grpId="0" animBg="1"/>
      <p:bldP spid="13" grpId="0" animBg="1"/>
      <p:bldP spid="16" grpId="0" animBg="1"/>
      <p:bldP spid="17" grpId="0" animBg="1"/>
      <p:bldP spid="19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914400" y="1004028"/>
            <a:ext cx="815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0000FF"/>
                </a:solidFill>
                <a:latin typeface="+mj-lt"/>
              </a:rPr>
              <a:t>Price strategy</a:t>
            </a:r>
            <a:endParaRPr lang="en-US" dirty="0">
              <a:solidFill>
                <a:srgbClr val="0000FF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0" y="3210580"/>
            <a:ext cx="746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b="1" dirty="0">
                <a:solidFill>
                  <a:srgbClr val="0000FF"/>
                </a:solidFill>
                <a:latin typeface="+mj-lt"/>
              </a:rPr>
              <a:t>Non-price strategy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95400" y="1679686"/>
            <a:ext cx="73152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For example</a:t>
            </a:r>
          </a:p>
          <a:p>
            <a:endParaRPr lang="en-US" sz="1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Two-part tariff pricing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Bundling strategy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DEF0E0C-D499-40AB-A197-C16955D578A4}"/>
              </a:ext>
            </a:extLst>
          </p:cNvPr>
          <p:cNvSpPr txBox="1"/>
          <p:nvPr/>
        </p:nvSpPr>
        <p:spPr>
          <a:xfrm>
            <a:off x="1219200" y="3852735"/>
            <a:ext cx="731520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For example</a:t>
            </a:r>
          </a:p>
          <a:p>
            <a:endParaRPr lang="en-US" sz="1000" dirty="0">
              <a:latin typeface="+mj-lt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dirty="0">
                <a:latin typeface="+mj-lt"/>
              </a:rPr>
              <a:t>Product differentiation</a:t>
            </a:r>
          </a:p>
        </p:txBody>
      </p:sp>
    </p:spTree>
    <p:extLst>
      <p:ext uri="{BB962C8B-B14F-4D97-AF65-F5344CB8AC3E}">
        <p14:creationId xmlns:p14="http://schemas.microsoft.com/office/powerpoint/2010/main" val="2540314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28600" y="1219200"/>
            <a:ext cx="8686800" cy="4876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2" name="TextBox 1"/>
          <p:cNvSpPr txBox="1"/>
          <p:nvPr/>
        </p:nvSpPr>
        <p:spPr>
          <a:xfrm>
            <a:off x="381000" y="1524000"/>
            <a:ext cx="8153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00FF"/>
                </a:solidFill>
                <a:latin typeface="+mj-lt"/>
              </a:rPr>
              <a:t>The Two-Part Tariff </a:t>
            </a:r>
            <a:r>
              <a:rPr lang="en-US" sz="2400" dirty="0">
                <a:latin typeface="+mj-lt"/>
              </a:rPr>
              <a:t>is related to price discrimination and provides another means of extracting </a:t>
            </a:r>
            <a:r>
              <a:rPr lang="en-US" sz="2400" b="1" i="1" u="sng" dirty="0">
                <a:solidFill>
                  <a:srgbClr val="000090"/>
                </a:solidFill>
                <a:latin typeface="+mj-lt"/>
              </a:rPr>
              <a:t>consumer surplus</a:t>
            </a:r>
            <a:r>
              <a:rPr lang="en-US" sz="2400" dirty="0">
                <a:latin typeface="+mj-lt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4884003"/>
            <a:ext cx="746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b="1" dirty="0">
                <a:latin typeface="+mj-lt"/>
              </a:rPr>
              <a:t>Example:</a:t>
            </a:r>
            <a:r>
              <a:rPr lang="en-US" sz="2400" dirty="0">
                <a:latin typeface="+mj-lt"/>
              </a:rPr>
              <a:t> Tennis and golf club, Telephone service, Credit card services, and Disneyland ticket.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1000" y="2953336"/>
            <a:ext cx="8686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400" dirty="0">
                <a:latin typeface="+mj-lt"/>
              </a:rPr>
              <a:t>This price strategy can be divided into two parts: </a:t>
            </a:r>
            <a:r>
              <a:rPr lang="en-US" sz="2400" b="1" i="1" u="sng" dirty="0">
                <a:solidFill>
                  <a:srgbClr val="FF0000"/>
                </a:solidFill>
                <a:latin typeface="+mj-lt"/>
              </a:rPr>
              <a:t>The entry fee </a:t>
            </a:r>
            <a:r>
              <a:rPr lang="en-US" sz="2400" dirty="0">
                <a:latin typeface="+mj-lt"/>
              </a:rPr>
              <a:t>(or membership fee) and  </a:t>
            </a:r>
            <a:r>
              <a:rPr lang="en-US" sz="2400" b="1" i="1" u="sng" dirty="0">
                <a:solidFill>
                  <a:srgbClr val="FF0000"/>
                </a:solidFill>
                <a:latin typeface="+mj-lt"/>
              </a:rPr>
              <a:t>the usage fee </a:t>
            </a:r>
            <a:r>
              <a:rPr lang="en-US" sz="2400" dirty="0">
                <a:latin typeface="+mj-lt"/>
              </a:rPr>
              <a:t>(or a fee of each unit used )</a:t>
            </a:r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</a:t>
            </a:r>
          </a:p>
        </p:txBody>
      </p:sp>
    </p:spTree>
    <p:extLst>
      <p:ext uri="{BB962C8B-B14F-4D97-AF65-F5344CB8AC3E}">
        <p14:creationId xmlns:p14="http://schemas.microsoft.com/office/powerpoint/2010/main" val="569924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Right Triangle 64"/>
          <p:cNvSpPr/>
          <p:nvPr/>
        </p:nvSpPr>
        <p:spPr>
          <a:xfrm>
            <a:off x="1828800" y="3352800"/>
            <a:ext cx="2362200" cy="1981200"/>
          </a:xfrm>
          <a:prstGeom prst="rtTriangle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63"/>
          <p:cNvSpPr/>
          <p:nvPr/>
        </p:nvSpPr>
        <p:spPr>
          <a:xfrm>
            <a:off x="762000" y="3276600"/>
            <a:ext cx="1143000" cy="2057400"/>
          </a:xfrm>
          <a:prstGeom prst="rect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ight Triangle 62"/>
          <p:cNvSpPr/>
          <p:nvPr/>
        </p:nvSpPr>
        <p:spPr>
          <a:xfrm>
            <a:off x="762000" y="2286000"/>
            <a:ext cx="1066800" cy="990600"/>
          </a:xfrm>
          <a:prstGeom prst="rt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66" y="0"/>
            <a:ext cx="11376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-14541"/>
            <a:ext cx="80050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762000" y="1600200"/>
            <a:ext cx="0" cy="449580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762000" y="6096000"/>
            <a:ext cx="4953000" cy="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>
            <a:cxnSpLocks/>
          </p:cNvCxnSpPr>
          <p:nvPr/>
        </p:nvCxnSpPr>
        <p:spPr>
          <a:xfrm>
            <a:off x="723900" y="2308708"/>
            <a:ext cx="3886200" cy="3429000"/>
          </a:xfrm>
          <a:prstGeom prst="line">
            <a:avLst/>
          </a:prstGeom>
          <a:ln w="571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762000" y="5334000"/>
            <a:ext cx="4495800" cy="0"/>
          </a:xfrm>
          <a:prstGeom prst="line">
            <a:avLst/>
          </a:prstGeom>
          <a:ln w="57150" cmpd="sng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533400" y="762000"/>
            <a:ext cx="8839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Case1</a:t>
            </a:r>
            <a:r>
              <a:rPr lang="en-US" sz="2000" dirty="0">
                <a:latin typeface="Arial"/>
                <a:cs typeface="Arial"/>
              </a:rPr>
              <a:t>: When consumers have homogeneous demand (one consumer is representative of the market. (MC is assumed to be constant) 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762000" y="2286000"/>
            <a:ext cx="1371600" cy="35814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5410200" y="5105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MC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209800" y="55626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MR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495800" y="5638800"/>
            <a:ext cx="114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Demand</a:t>
            </a:r>
          </a:p>
        </p:txBody>
      </p:sp>
      <p:cxnSp>
        <p:nvCxnSpPr>
          <p:cNvPr id="51" name="Straight Connector 50"/>
          <p:cNvCxnSpPr>
            <a:cxnSpLocks/>
          </p:cNvCxnSpPr>
          <p:nvPr/>
        </p:nvCxnSpPr>
        <p:spPr>
          <a:xfrm>
            <a:off x="1905000" y="3276600"/>
            <a:ext cx="0" cy="28194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762000" y="3276600"/>
            <a:ext cx="1066800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0" y="1447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Price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825832" y="6172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Quantity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28600" y="2971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m</a:t>
            </a:r>
            <a:endParaRPr lang="en-US" sz="1800" b="1" dirty="0"/>
          </a:p>
        </p:txBody>
      </p:sp>
      <p:sp>
        <p:nvSpPr>
          <p:cNvPr id="62" name="TextBox 61"/>
          <p:cNvSpPr txBox="1"/>
          <p:nvPr/>
        </p:nvSpPr>
        <p:spPr>
          <a:xfrm>
            <a:off x="281588" y="5105400"/>
            <a:ext cx="609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1066800" y="27432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990600" y="40487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209800" y="40487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Adapted from </a:t>
            </a:r>
            <a:r>
              <a:rPr lang="en-US" sz="1100" dirty="0" err="1">
                <a:latin typeface="Arial"/>
                <a:cs typeface="Arial"/>
              </a:rPr>
              <a:t>Pindyck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Rubinfeld</a:t>
            </a:r>
            <a:r>
              <a:rPr lang="en-US" sz="1100" dirty="0">
                <a:latin typeface="Arial"/>
                <a:cs typeface="Arial"/>
              </a:rPr>
              <a:t> (2012) </a:t>
            </a:r>
            <a:endParaRPr lang="en-US" sz="1100" dirty="0"/>
          </a:p>
        </p:txBody>
      </p:sp>
      <p:sp>
        <p:nvSpPr>
          <p:cNvPr id="70" name="TextBox 69"/>
          <p:cNvSpPr txBox="1"/>
          <p:nvPr/>
        </p:nvSpPr>
        <p:spPr>
          <a:xfrm>
            <a:off x="1524000" y="6172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err="1"/>
              <a:t>Q</a:t>
            </a:r>
            <a:r>
              <a:rPr lang="en-US" sz="1800" b="1" baseline="-25000" dirty="0" err="1"/>
              <a:t>m</a:t>
            </a:r>
            <a:endParaRPr lang="en-US" sz="180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3915973" y="6172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cxnSp>
        <p:nvCxnSpPr>
          <p:cNvPr id="72" name="Straight Connector 71"/>
          <p:cNvCxnSpPr/>
          <p:nvPr/>
        </p:nvCxnSpPr>
        <p:spPr>
          <a:xfrm>
            <a:off x="4161226" y="5356708"/>
            <a:ext cx="0" cy="7620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5019619"/>
              </p:ext>
            </p:extLst>
          </p:nvPr>
        </p:nvGraphicFramePr>
        <p:xfrm>
          <a:off x="5105400" y="1600200"/>
          <a:ext cx="3810000" cy="3108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Uniform</a:t>
                      </a:r>
                      <a:r>
                        <a:rPr lang="en-US" sz="1800" baseline="0" dirty="0"/>
                        <a:t> p</a:t>
                      </a:r>
                      <a:r>
                        <a:rPr lang="en-US" sz="1800" dirty="0"/>
                        <a:t>ricing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Two</a:t>
                      </a:r>
                      <a:r>
                        <a:rPr lang="en-US" sz="1800" baseline="0" dirty="0"/>
                        <a:t>-part Tariff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Price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US" sz="1800" dirty="0"/>
                        <a:t>Quantity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aseline="0" dirty="0"/>
                        <a:t>CS</a:t>
                      </a:r>
                      <a:endParaRPr lang="en-US" sz="1800" b="1" baseline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US" sz="1800" dirty="0"/>
                        <a:t>PS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dirty="0"/>
                        <a:t>Total surplus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mr-IN" sz="1800" i="0" dirty="0">
                        <a:effectLst/>
                        <a:latin typeface="+mj-lt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dirty="0"/>
                        <a:t>DWL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6228214" y="5657043"/>
            <a:ext cx="2814858" cy="923330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rgbClr val="0000FF"/>
                </a:solidFill>
                <a:latin typeface="Arial"/>
                <a:cs typeface="Arial"/>
              </a:rPr>
              <a:t>In this case, firm takes all consumer surpluses (Area ABC).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200AE72-48AB-4AA1-A22C-501460790FBC}"/>
              </a:ext>
            </a:extLst>
          </p:cNvPr>
          <p:cNvSpPr txBox="1"/>
          <p:nvPr/>
        </p:nvSpPr>
        <p:spPr>
          <a:xfrm>
            <a:off x="6239821" y="5216332"/>
            <a:ext cx="2827979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rgbClr val="FF0000"/>
                </a:solidFill>
              </a:rPr>
              <a:t>An entry fee =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10EBB93-D084-45AD-BE33-7D4C8E177A6E}"/>
              </a:ext>
            </a:extLst>
          </p:cNvPr>
          <p:cNvSpPr txBox="1"/>
          <p:nvPr/>
        </p:nvSpPr>
        <p:spPr>
          <a:xfrm>
            <a:off x="6248400" y="4774657"/>
            <a:ext cx="2743200" cy="4001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</a:rPr>
              <a:t>The usage fee =</a:t>
            </a:r>
          </a:p>
        </p:txBody>
      </p:sp>
    </p:spTree>
    <p:extLst>
      <p:ext uri="{BB962C8B-B14F-4D97-AF65-F5344CB8AC3E}">
        <p14:creationId xmlns:p14="http://schemas.microsoft.com/office/powerpoint/2010/main" val="42607198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Rectangle 40"/>
          <p:cNvSpPr/>
          <p:nvPr/>
        </p:nvSpPr>
        <p:spPr>
          <a:xfrm>
            <a:off x="381000" y="685800"/>
            <a:ext cx="8839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ü"/>
            </a:pPr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Case1</a:t>
            </a:r>
            <a:r>
              <a:rPr lang="en-US" sz="2000" dirty="0">
                <a:latin typeface="Arial"/>
                <a:cs typeface="Arial"/>
              </a:rPr>
              <a:t>: When consumers have homogeneous demand (one consumer is representative of the market. 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pic>
        <p:nvPicPr>
          <p:cNvPr id="2" name="Picture 1" descr="Screen Shot 2560-09-09 at 16.12.40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07" t="23768" r="3396" b="7580"/>
          <a:stretch/>
        </p:blipFill>
        <p:spPr>
          <a:xfrm>
            <a:off x="-76200" y="1828800"/>
            <a:ext cx="5334000" cy="4419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921849"/>
              </p:ext>
            </p:extLst>
          </p:nvPr>
        </p:nvGraphicFramePr>
        <p:xfrm>
          <a:off x="5301532" y="2133600"/>
          <a:ext cx="381000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7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0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Uniform</a:t>
                      </a:r>
                      <a:r>
                        <a:rPr lang="en-US" sz="1800" baseline="0" dirty="0"/>
                        <a:t> p</a:t>
                      </a:r>
                      <a:r>
                        <a:rPr lang="en-US" sz="1800" dirty="0"/>
                        <a:t>ricing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Two</a:t>
                      </a:r>
                      <a:r>
                        <a:rPr lang="en-US" sz="1800" baseline="0" dirty="0"/>
                        <a:t>-part Tariff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b="1" dirty="0"/>
                        <a:t>Price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r>
                        <a:rPr lang="en-US" sz="1800" b="1" dirty="0"/>
                        <a:t>Quantity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="1" baseline="0" dirty="0"/>
                        <a:t>CS</a:t>
                      </a:r>
                      <a:endParaRPr lang="en-US" sz="1800" b="1" baseline="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2880">
                <a:tc>
                  <a:txBody>
                    <a:bodyPr/>
                    <a:lstStyle/>
                    <a:p>
                      <a:r>
                        <a:rPr lang="en-US" sz="1800" b="1" dirty="0"/>
                        <a:t>PS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0520">
                <a:tc>
                  <a:txBody>
                    <a:bodyPr/>
                    <a:lstStyle/>
                    <a:p>
                      <a:r>
                        <a:rPr lang="en-US" sz="1800" b="1" dirty="0"/>
                        <a:t>Total surplus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mr-IN" sz="1800" i="1" dirty="0">
                        <a:effectLst/>
                        <a:latin typeface="+mj-lt"/>
                        <a:cs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i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b="1" dirty="0"/>
                        <a:t>DWL</a:t>
                      </a:r>
                      <a:endParaRPr lang="en-US" sz="18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i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029200" y="6412468"/>
            <a:ext cx="388620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rgbClr val="FF0000"/>
                </a:solidFill>
              </a:rPr>
              <a:t>A entry fee =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029200" y="5955268"/>
            <a:ext cx="3810000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²"/>
            </a:pPr>
            <a:r>
              <a:rPr lang="en-US" sz="1800" b="1" dirty="0">
                <a:solidFill>
                  <a:schemeClr val="accent4">
                    <a:lumMod val="75000"/>
                  </a:schemeClr>
                </a:solidFill>
              </a:rPr>
              <a:t>The usage fee =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1371600"/>
            <a:ext cx="84582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ü"/>
            </a:pPr>
            <a:r>
              <a:rPr lang="en-US" sz="1800" dirty="0"/>
              <a:t>The producer captures </a:t>
            </a:r>
            <a:r>
              <a:rPr lang="en-US" sz="1800" b="1" i="1" dirty="0">
                <a:solidFill>
                  <a:schemeClr val="accent6">
                    <a:lumMod val="50000"/>
                  </a:schemeClr>
                </a:solidFill>
              </a:rPr>
              <a:t>all the surplus </a:t>
            </a:r>
            <a:r>
              <a:rPr lang="en-US" sz="1800" dirty="0"/>
              <a:t>and there is no deadweight loss </a:t>
            </a:r>
          </a:p>
          <a:p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0E80B64-AEF8-4328-A079-8CFE394DFB0D}"/>
              </a:ext>
            </a:extLst>
          </p:cNvPr>
          <p:cNvSpPr/>
          <p:nvPr/>
        </p:nvSpPr>
        <p:spPr>
          <a:xfrm>
            <a:off x="5366" y="0"/>
            <a:ext cx="10614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9AE3DBA-17EF-4EA9-9C9A-3223C0C10860}"/>
              </a:ext>
            </a:extLst>
          </p:cNvPr>
          <p:cNvSpPr txBox="1"/>
          <p:nvPr/>
        </p:nvSpPr>
        <p:spPr>
          <a:xfrm>
            <a:off x="1066800" y="-14541"/>
            <a:ext cx="80812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</p:spTree>
    <p:extLst>
      <p:ext uri="{BB962C8B-B14F-4D97-AF65-F5344CB8AC3E}">
        <p14:creationId xmlns:p14="http://schemas.microsoft.com/office/powerpoint/2010/main" val="70154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Right Triangle 90"/>
          <p:cNvSpPr/>
          <p:nvPr/>
        </p:nvSpPr>
        <p:spPr>
          <a:xfrm>
            <a:off x="2362200" y="3581400"/>
            <a:ext cx="533400" cy="533400"/>
          </a:xfrm>
          <a:prstGeom prst="rtTriangl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381000" y="3591580"/>
            <a:ext cx="990600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Triangle 52"/>
          <p:cNvSpPr/>
          <p:nvPr/>
        </p:nvSpPr>
        <p:spPr>
          <a:xfrm>
            <a:off x="381000" y="1752600"/>
            <a:ext cx="1981200" cy="1828800"/>
          </a:xfrm>
          <a:prstGeom prst="rt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ight Triangle 51"/>
          <p:cNvSpPr/>
          <p:nvPr/>
        </p:nvSpPr>
        <p:spPr>
          <a:xfrm>
            <a:off x="381000" y="2667000"/>
            <a:ext cx="990600" cy="914400"/>
          </a:xfrm>
          <a:prstGeom prst="rtTriangl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/>
          <p:cNvSpPr/>
          <p:nvPr/>
        </p:nvSpPr>
        <p:spPr>
          <a:xfrm>
            <a:off x="685800" y="587514"/>
            <a:ext cx="8153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/>
                <a:cs typeface="Arial"/>
              </a:rPr>
              <a:t>Case2</a:t>
            </a:r>
            <a:r>
              <a:rPr lang="en-US" sz="2000" dirty="0">
                <a:latin typeface="Arial"/>
                <a:cs typeface="Arial"/>
              </a:rPr>
              <a:t>: When consumers have heterogeneous demand. </a:t>
            </a:r>
          </a:p>
          <a:p>
            <a:r>
              <a:rPr lang="en-US" sz="2000" dirty="0">
                <a:latin typeface="Arial"/>
                <a:cs typeface="Arial"/>
              </a:rPr>
              <a:t>(MC is assumed to be constant)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6200" y="6596390"/>
            <a:ext cx="3962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Pindyck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Rubinfeld</a:t>
            </a:r>
            <a:r>
              <a:rPr lang="en-US" sz="1100" dirty="0">
                <a:latin typeface="Arial"/>
                <a:cs typeface="Arial"/>
              </a:rPr>
              <a:t> (2012)</a:t>
            </a:r>
            <a:endParaRPr lang="en-US" sz="11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1371600"/>
            <a:ext cx="0" cy="487680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381000" y="6248400"/>
            <a:ext cx="4953000" cy="0"/>
          </a:xfrm>
          <a:prstGeom prst="line">
            <a:avLst/>
          </a:prstGeom>
          <a:ln w="19050" cmpd="sng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0" y="10668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Price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724400" y="6336268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Quantity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381000" y="4114800"/>
            <a:ext cx="4495800" cy="0"/>
          </a:xfrm>
          <a:prstGeom prst="line">
            <a:avLst/>
          </a:prstGeom>
          <a:ln w="57150" cmpd="sng"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endCxn id="75" idx="0"/>
          </p:cNvCxnSpPr>
          <p:nvPr/>
        </p:nvCxnSpPr>
        <p:spPr>
          <a:xfrm>
            <a:off x="381000" y="2590800"/>
            <a:ext cx="3200400" cy="3124200"/>
          </a:xfrm>
          <a:prstGeom prst="line">
            <a:avLst/>
          </a:prstGeom>
          <a:ln w="57150" cmpd="sng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81000" y="1676400"/>
            <a:ext cx="3886200" cy="3733800"/>
          </a:xfrm>
          <a:prstGeom prst="line">
            <a:avLst/>
          </a:prstGeom>
          <a:ln w="57150" cmpd="sng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81000" y="3581400"/>
            <a:ext cx="1981200" cy="0"/>
          </a:xfrm>
          <a:prstGeom prst="line">
            <a:avLst/>
          </a:prstGeom>
          <a:ln>
            <a:solidFill>
              <a:schemeClr val="tx1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stCxn id="53" idx="3"/>
          </p:cNvCxnSpPr>
          <p:nvPr/>
        </p:nvCxnSpPr>
        <p:spPr>
          <a:xfrm>
            <a:off x="1371600" y="3581400"/>
            <a:ext cx="0" cy="25908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2362200" y="3657600"/>
            <a:ext cx="0" cy="25146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4495799" y="4228467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MC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3200400" y="57150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</a:t>
            </a:r>
            <a:r>
              <a:rPr lang="en-US" sz="1800" b="1" baseline="-25000" dirty="0"/>
              <a:t>1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267200" y="5410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D</a:t>
            </a:r>
            <a:r>
              <a:rPr lang="en-US" sz="1800" b="1" baseline="-25000" dirty="0"/>
              <a:t>2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-34355" y="38978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81" name="TextBox 80"/>
          <p:cNvSpPr txBox="1"/>
          <p:nvPr/>
        </p:nvSpPr>
        <p:spPr>
          <a:xfrm>
            <a:off x="457200" y="30480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133600" y="6248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2</a:t>
            </a:r>
            <a:endParaRPr lang="en-US" sz="1800" b="1" dirty="0"/>
          </a:p>
        </p:txBody>
      </p:sp>
      <p:sp>
        <p:nvSpPr>
          <p:cNvPr id="83" name="TextBox 82"/>
          <p:cNvSpPr txBox="1"/>
          <p:nvPr/>
        </p:nvSpPr>
        <p:spPr>
          <a:xfrm>
            <a:off x="1219200" y="6260068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1</a:t>
            </a:r>
            <a:endParaRPr lang="en-US" sz="1800" b="1" dirty="0"/>
          </a:p>
        </p:txBody>
      </p:sp>
      <p:sp>
        <p:nvSpPr>
          <p:cNvPr id="84" name="TextBox 83"/>
          <p:cNvSpPr txBox="1"/>
          <p:nvPr/>
        </p:nvSpPr>
        <p:spPr>
          <a:xfrm>
            <a:off x="-76200" y="32766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P</a:t>
            </a:r>
            <a:r>
              <a:rPr lang="en-US" sz="1800" b="1" baseline="-25000" dirty="0"/>
              <a:t>m</a:t>
            </a:r>
            <a:endParaRPr lang="en-US" sz="1800" b="1" dirty="0"/>
          </a:p>
        </p:txBody>
      </p:sp>
      <p:sp>
        <p:nvSpPr>
          <p:cNvPr id="85" name="TextBox 84"/>
          <p:cNvSpPr txBox="1"/>
          <p:nvPr/>
        </p:nvSpPr>
        <p:spPr>
          <a:xfrm>
            <a:off x="838200" y="2514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</a:t>
            </a:r>
          </a:p>
        </p:txBody>
      </p:sp>
      <p:cxnSp>
        <p:nvCxnSpPr>
          <p:cNvPr id="86" name="Straight Connector 85"/>
          <p:cNvCxnSpPr/>
          <p:nvPr/>
        </p:nvCxnSpPr>
        <p:spPr>
          <a:xfrm>
            <a:off x="2895600" y="4038600"/>
            <a:ext cx="0" cy="2232000"/>
          </a:xfrm>
          <a:prstGeom prst="line">
            <a:avLst/>
          </a:prstGeom>
          <a:ln>
            <a:solidFill>
              <a:srgbClr val="000000"/>
            </a:solidFill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2667000" y="6248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/>
              <a:t>Q</a:t>
            </a:r>
            <a:r>
              <a:rPr lang="en-US" sz="1800" b="1" baseline="-25000" dirty="0"/>
              <a:t>c</a:t>
            </a:r>
            <a:endParaRPr lang="en-US" sz="1800" b="1" dirty="0"/>
          </a:p>
        </p:txBody>
      </p:sp>
      <p:sp>
        <p:nvSpPr>
          <p:cNvPr id="88" name="TextBox 87"/>
          <p:cNvSpPr txBox="1"/>
          <p:nvPr/>
        </p:nvSpPr>
        <p:spPr>
          <a:xfrm>
            <a:off x="609600" y="359158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89" name="TextBox 88"/>
          <p:cNvSpPr txBox="1"/>
          <p:nvPr/>
        </p:nvSpPr>
        <p:spPr>
          <a:xfrm>
            <a:off x="1295400" y="3657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1905000" y="35052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362200" y="3657600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F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5257800" y="2133600"/>
            <a:ext cx="4038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C00000"/>
                </a:solidFill>
                <a:latin typeface="Arial"/>
                <a:cs typeface="Arial"/>
              </a:rPr>
              <a:t>The usage price = P</a:t>
            </a:r>
            <a:r>
              <a:rPr lang="en-US" sz="2000" b="1" baseline="-25000" dirty="0">
                <a:solidFill>
                  <a:srgbClr val="C00000"/>
                </a:solidFill>
                <a:latin typeface="Arial"/>
                <a:cs typeface="Arial"/>
              </a:rPr>
              <a:t>m </a:t>
            </a:r>
            <a:r>
              <a:rPr lang="en-US" sz="2000" b="1" dirty="0">
                <a:solidFill>
                  <a:srgbClr val="C00000"/>
                </a:solidFill>
                <a:latin typeface="Arial"/>
                <a:cs typeface="Arial"/>
              </a:rPr>
              <a:t> (P&gt;MC)</a:t>
            </a:r>
            <a:endParaRPr lang="en-US" sz="2000" b="1" baseline="-25000" dirty="0">
              <a:solidFill>
                <a:srgbClr val="C00000"/>
              </a:solidFill>
              <a:latin typeface="Arial"/>
              <a:cs typeface="Arial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5867400" y="1371600"/>
            <a:ext cx="2590800" cy="4572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Strategies 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5257800" y="3175337"/>
            <a:ext cx="388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000090"/>
                </a:solidFill>
                <a:latin typeface="Arial"/>
                <a:cs typeface="Arial"/>
              </a:rPr>
              <a:t>The entry fee= area A (Surplus of consumer with the smaller demand.)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257800" y="4552890"/>
            <a:ext cx="4196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charset="2"/>
              <a:buChar char="²"/>
            </a:pP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Profit = 2A+(P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m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-MC)(Q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1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+Q</a:t>
            </a:r>
            <a:r>
              <a:rPr lang="en-US" sz="2000" b="1" baseline="-25000" dirty="0">
                <a:solidFill>
                  <a:srgbClr val="800080"/>
                </a:solidFill>
                <a:latin typeface="Arial"/>
                <a:cs typeface="Arial"/>
              </a:rPr>
              <a:t>2</a:t>
            </a:r>
            <a:r>
              <a:rPr lang="en-US" sz="2000" b="1" dirty="0">
                <a:solidFill>
                  <a:srgbClr val="800080"/>
                </a:solidFill>
                <a:latin typeface="Arial"/>
                <a:cs typeface="Arial"/>
              </a:rPr>
              <a:t>)</a:t>
            </a:r>
            <a:endParaRPr lang="en-US" sz="2000" b="1" baseline="-25000" dirty="0">
              <a:solidFill>
                <a:srgbClr val="800080"/>
              </a:solidFill>
              <a:latin typeface="Arial"/>
              <a:cs typeface="Arial"/>
            </a:endParaRPr>
          </a:p>
        </p:txBody>
      </p:sp>
      <p:sp>
        <p:nvSpPr>
          <p:cNvPr id="100" name="Down Arrow 99"/>
          <p:cNvSpPr/>
          <p:nvPr/>
        </p:nvSpPr>
        <p:spPr>
          <a:xfrm rot="2932614" flipH="1">
            <a:off x="794827" y="1948589"/>
            <a:ext cx="265148" cy="1219200"/>
          </a:xfrm>
          <a:prstGeom prst="downArrow">
            <a:avLst/>
          </a:prstGeom>
          <a:solidFill>
            <a:srgbClr val="FF00FF"/>
          </a:solidFill>
          <a:ln w="28575" cmpd="sng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TextBox 100"/>
          <p:cNvSpPr txBox="1"/>
          <p:nvPr/>
        </p:nvSpPr>
        <p:spPr>
          <a:xfrm>
            <a:off x="1524000" y="1828800"/>
            <a:ext cx="2133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The entry fee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83BB2725-6854-418A-99AE-B9EC742C94C4}"/>
              </a:ext>
            </a:extLst>
          </p:cNvPr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2.1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EF417A6-E451-4E24-9966-9F55F5826473}"/>
              </a:ext>
            </a:extLst>
          </p:cNvPr>
          <p:cNvSpPr txBox="1"/>
          <p:nvPr/>
        </p:nvSpPr>
        <p:spPr>
          <a:xfrm>
            <a:off x="990600" y="-14541"/>
            <a:ext cx="8157437" cy="55399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Strategy: Two-Part Tariff Strategy (Cont.)</a:t>
            </a:r>
          </a:p>
        </p:txBody>
      </p:sp>
    </p:spTree>
    <p:extLst>
      <p:ext uri="{BB962C8B-B14F-4D97-AF65-F5344CB8AC3E}">
        <p14:creationId xmlns:p14="http://schemas.microsoft.com/office/powerpoint/2010/main" val="15603739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Strategy: Bundling Strategy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37128"/>
            <a:ext cx="805473" cy="449691"/>
          </a:xfrm>
        </p:spPr>
      </p:pic>
      <p:sp>
        <p:nvSpPr>
          <p:cNvPr id="9" name="Rectangle 8"/>
          <p:cNvSpPr/>
          <p:nvPr/>
        </p:nvSpPr>
        <p:spPr>
          <a:xfrm>
            <a:off x="3886200" y="748605"/>
            <a:ext cx="52197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i="0" u="none" strike="noStrike" baseline="0" dirty="0">
                <a:solidFill>
                  <a:srgbClr val="40A6FF"/>
                </a:solidFill>
                <a:cs typeface="Arial" panose="020B0604020202020204" pitchFamily="34" charset="0"/>
              </a:rPr>
              <a:t>Bundling </a:t>
            </a:r>
            <a:r>
              <a:rPr lang="en-US" sz="2000" b="0" i="0" u="none" strike="noStrike" baseline="0" dirty="0">
                <a:solidFill>
                  <a:srgbClr val="000000"/>
                </a:solidFill>
                <a:cs typeface="Arial" panose="020B0604020202020204" pitchFamily="34" charset="0"/>
              </a:rPr>
              <a:t>refers to sales in which customers are required to either purchase goods in</a:t>
            </a:r>
            <a:r>
              <a:rPr lang="en-US" sz="2000" b="0" i="0" u="none" strike="noStrike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en-US" sz="2400" b="1" i="1" u="sng" strike="noStrike" baseline="0" dirty="0">
                <a:solidFill>
                  <a:schemeClr val="accent4">
                    <a:lumMod val="75000"/>
                  </a:schemeClr>
                </a:solidFill>
                <a:cs typeface="Arial" panose="020B0604020202020204" pitchFamily="34" charset="0"/>
              </a:rPr>
              <a:t>a package</a:t>
            </a:r>
            <a:r>
              <a:rPr lang="en-US" sz="2000" dirty="0">
                <a:solidFill>
                  <a:srgbClr val="000000"/>
                </a:solidFill>
                <a:cs typeface="Arial" panose="020B0604020202020204" pitchFamily="34" charset="0"/>
              </a:rPr>
              <a:t> or purchase goods separately. </a:t>
            </a:r>
            <a:endParaRPr lang="en-US" sz="2000" dirty="0"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86200" y="2133600"/>
            <a:ext cx="5177562" cy="1631216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99FF"/>
                </a:solidFill>
                <a:cs typeface="Arial" panose="020B0604020202020204" pitchFamily="34" charset="0"/>
              </a:rPr>
              <a:t>Bundling</a:t>
            </a:r>
            <a:r>
              <a:rPr lang="en-US" sz="2000" dirty="0">
                <a:cs typeface="Arial" panose="020B0604020202020204" pitchFamily="34" charset="0"/>
              </a:rPr>
              <a:t> can increase profits when customers have </a:t>
            </a:r>
            <a:r>
              <a:rPr lang="en-US" sz="2000" b="1" i="1" u="sng" dirty="0">
                <a:solidFill>
                  <a:srgbClr val="00B050"/>
                </a:solidFill>
                <a:cs typeface="Arial" panose="020B0604020202020204" pitchFamily="34" charset="0"/>
              </a:rPr>
              <a:t>different tastes </a:t>
            </a:r>
            <a:r>
              <a:rPr lang="en-US" sz="2000" dirty="0">
                <a:cs typeface="Arial" panose="020B0604020202020204" pitchFamily="34" charset="0"/>
              </a:rPr>
              <a:t>(different willingness to pay) for the two products and when the firm cannot </a:t>
            </a:r>
            <a:r>
              <a:rPr lang="en-US" sz="2000" b="1" i="1" u="sng" dirty="0">
                <a:solidFill>
                  <a:schemeClr val="accent2"/>
                </a:solidFill>
                <a:cs typeface="Arial" panose="020B0604020202020204" pitchFamily="34" charset="0"/>
              </a:rPr>
              <a:t>price discriminate</a:t>
            </a:r>
            <a:r>
              <a:rPr lang="en-US" sz="2000" dirty="0"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8" y="2386518"/>
            <a:ext cx="2728098" cy="2747894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H="1">
            <a:off x="2924956" y="1693015"/>
            <a:ext cx="762000" cy="762000"/>
          </a:xfrm>
          <a:prstGeom prst="straightConnector1">
            <a:avLst/>
          </a:prstGeom>
          <a:ln>
            <a:solidFill>
              <a:srgbClr val="0099FF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124200" y="3048000"/>
            <a:ext cx="1150821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 flipV="1">
            <a:off x="3073065" y="4114800"/>
            <a:ext cx="1150821" cy="83820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909020" y="3810000"/>
            <a:ext cx="5177562" cy="40011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000" b="1" dirty="0">
                <a:solidFill>
                  <a:srgbClr val="0099FF"/>
                </a:solidFill>
                <a:cs typeface="Arial" panose="020B0604020202020204" pitchFamily="34" charset="0"/>
              </a:rPr>
              <a:t>Example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4879869"/>
            <a:ext cx="1350034" cy="159713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214" y="4717093"/>
            <a:ext cx="1265064" cy="99790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6441711" y="5525869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822" y="5951166"/>
            <a:ext cx="1433097" cy="906834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419600" y="41910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FF5050"/>
                </a:solidFill>
              </a:rPr>
              <a:t>Restaurant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5999214" y="4154269"/>
            <a:ext cx="1616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accent5"/>
                </a:solidFill>
              </a:rPr>
              <a:t>Vacation Package 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493859" y="4126468"/>
            <a:ext cx="1536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Insurance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249" y="5878151"/>
            <a:ext cx="1229314" cy="9221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0883" y="4419600"/>
            <a:ext cx="1446680" cy="96416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8052102" y="5410200"/>
            <a:ext cx="558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620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8889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838200" y="762000"/>
          <a:ext cx="6400800" cy="2103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3383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Reservation price </a:t>
                      </a:r>
                    </a:p>
                    <a:p>
                      <a:pPr algn="ctr"/>
                      <a:r>
                        <a:rPr lang="en-US" sz="1800" dirty="0"/>
                        <a:t>(Maximum</a:t>
                      </a:r>
                      <a:r>
                        <a:rPr lang="en-US" sz="1800" baseline="0" dirty="0"/>
                        <a:t> willingness to pay)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Hotel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       Airline</a:t>
                      </a:r>
                      <a:r>
                        <a:rPr lang="en-US" sz="1800" b="1" baseline="0" dirty="0"/>
                        <a:t> Ticket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Customer 1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Customer 2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8434">
                <a:tc>
                  <a:txBody>
                    <a:bodyPr/>
                    <a:lstStyle/>
                    <a:p>
                      <a:r>
                        <a:rPr lang="en-US" sz="1800" dirty="0"/>
                        <a:t>Marginal Cost 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9" y="3018663"/>
            <a:ext cx="1342096" cy="1342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15" y="4186397"/>
            <a:ext cx="1722521" cy="13793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2" name="Straight Arrow Connector 11"/>
          <p:cNvCxnSpPr/>
          <p:nvPr/>
        </p:nvCxnSpPr>
        <p:spPr>
          <a:xfrm flipV="1">
            <a:off x="1778987" y="3183947"/>
            <a:ext cx="1196140" cy="3048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cxnSpLocks/>
          </p:cNvCxnSpPr>
          <p:nvPr/>
        </p:nvCxnSpPr>
        <p:spPr>
          <a:xfrm>
            <a:off x="1765116" y="3696651"/>
            <a:ext cx="1130484" cy="3255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3276600" y="3069693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=$1,200</a:t>
            </a:r>
          </a:p>
        </p:txBody>
      </p:sp>
      <p:sp>
        <p:nvSpPr>
          <p:cNvPr id="42" name="Rectangle 41"/>
          <p:cNvSpPr/>
          <p:nvPr/>
        </p:nvSpPr>
        <p:spPr>
          <a:xfrm>
            <a:off x="3245562" y="3846436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=$1,500</a:t>
            </a:r>
          </a:p>
        </p:txBody>
      </p:sp>
      <p:sp>
        <p:nvSpPr>
          <p:cNvPr id="49" name="Rectangle 48"/>
          <p:cNvSpPr/>
          <p:nvPr/>
        </p:nvSpPr>
        <p:spPr>
          <a:xfrm>
            <a:off x="3276600" y="4542937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=$400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276600" y="5239438"/>
            <a:ext cx="1447800" cy="35149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=$600</a:t>
            </a:r>
          </a:p>
        </p:txBody>
      </p:sp>
      <p:cxnSp>
        <p:nvCxnSpPr>
          <p:cNvPr id="51" name="Straight Arrow Connector 50"/>
          <p:cNvCxnSpPr>
            <a:cxnSpLocks/>
          </p:cNvCxnSpPr>
          <p:nvPr/>
        </p:nvCxnSpPr>
        <p:spPr>
          <a:xfrm flipV="1">
            <a:off x="1901675" y="4665345"/>
            <a:ext cx="1181214" cy="33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cxnSpLocks/>
          </p:cNvCxnSpPr>
          <p:nvPr/>
        </p:nvCxnSpPr>
        <p:spPr>
          <a:xfrm>
            <a:off x="1892761" y="4903810"/>
            <a:ext cx="1079039" cy="5303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1" name="Picture 6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47" y="5832660"/>
            <a:ext cx="807453" cy="807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312" y="5863096"/>
            <a:ext cx="964476" cy="7723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3" name="TextBox 62"/>
          <p:cNvSpPr txBox="1"/>
          <p:nvPr/>
        </p:nvSpPr>
        <p:spPr>
          <a:xfrm>
            <a:off x="848452" y="5939476"/>
            <a:ext cx="99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2253273" y="6249270"/>
            <a:ext cx="75011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64" name="Rectangle 63"/>
          <p:cNvSpPr/>
          <p:nvPr/>
        </p:nvSpPr>
        <p:spPr>
          <a:xfrm>
            <a:off x="3245562" y="6007378"/>
            <a:ext cx="1447800" cy="458016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/>
              <a:t>Price =$1,800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76200" y="8382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Ex.1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240514" y="808851"/>
            <a:ext cx="1905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aseline="30000" dirty="0"/>
              <a:t>Bundling can </a:t>
            </a:r>
            <a:r>
              <a:rPr lang="en-US" b="1" i="1" baseline="30000" dirty="0">
                <a:solidFill>
                  <a:srgbClr val="FF0000"/>
                </a:solidFill>
              </a:rPr>
              <a:t>increase profit </a:t>
            </a:r>
            <a:r>
              <a:rPr lang="en-US" baseline="30000" dirty="0"/>
              <a:t>when customer preferences are </a:t>
            </a:r>
          </a:p>
          <a:p>
            <a:endParaRPr lang="en-US" b="1" i="1" baseline="30000">
              <a:solidFill>
                <a:srgbClr val="660066"/>
              </a:solidFill>
            </a:endParaRPr>
          </a:p>
          <a:p>
            <a:r>
              <a:rPr lang="en-US" b="1" i="1" baseline="30000">
                <a:solidFill>
                  <a:srgbClr val="660066"/>
                </a:solidFill>
              </a:rPr>
              <a:t>negatively </a:t>
            </a:r>
            <a:r>
              <a:rPr lang="en-US" b="1" i="1" baseline="30000" dirty="0">
                <a:solidFill>
                  <a:srgbClr val="660066"/>
                </a:solidFill>
              </a:rPr>
              <a:t>correlated</a:t>
            </a:r>
            <a:endParaRPr lang="en-US" b="1" i="1" dirty="0">
              <a:solidFill>
                <a:srgbClr val="66006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0015" y="650464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54" name="TextBox 53"/>
          <p:cNvSpPr txBox="1"/>
          <p:nvPr/>
        </p:nvSpPr>
        <p:spPr>
          <a:xfrm>
            <a:off x="0" y="28956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Without bundling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0" y="5523003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 bundling </a:t>
            </a:r>
          </a:p>
        </p:txBody>
      </p:sp>
      <p:pic>
        <p:nvPicPr>
          <p:cNvPr id="59" name="Content Placeholder 5">
            <a:extLst>
              <a:ext uri="{FF2B5EF4-FFF2-40B4-BE49-F238E27FC236}">
                <a16:creationId xmlns:a16="http://schemas.microsoft.com/office/drawing/2014/main" id="{5B64FBD1-1858-4238-8621-8542B08CDDD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2667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2047387"/>
              </p:ext>
            </p:extLst>
          </p:nvPr>
        </p:nvGraphicFramePr>
        <p:xfrm>
          <a:off x="1600200" y="1402080"/>
          <a:ext cx="6400800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974">
                <a:tc>
                  <a:txBody>
                    <a:bodyPr/>
                    <a:lstStyle/>
                    <a:p>
                      <a:endParaRPr lang="en-US" sz="18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Reservation price </a:t>
                      </a:r>
                    </a:p>
                    <a:p>
                      <a:pPr algn="ctr"/>
                      <a:r>
                        <a:rPr lang="en-US" sz="1800" dirty="0"/>
                        <a:t>(Maximum</a:t>
                      </a:r>
                      <a:r>
                        <a:rPr lang="en-US" sz="1800" baseline="0" dirty="0"/>
                        <a:t> willingness to pay)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endParaRPr lang="en-US" sz="1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baseline="0" dirty="0"/>
                        <a:t>House Insurance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/>
                        <a:t>       </a:t>
                      </a:r>
                      <a:r>
                        <a:rPr lang="en-US" sz="1800" b="1" baseline="0" dirty="0"/>
                        <a:t> Car Insurance</a:t>
                      </a:r>
                      <a:endParaRPr lang="en-US" sz="1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Customer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Marginal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838200" y="4690646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9900"/>
                </a:solidFill>
              </a:rPr>
              <a:t>Sale only  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52400" y="5543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 </a:t>
            </a:r>
            <a:r>
              <a:rPr lang="en-US" sz="2000" b="1" dirty="0">
                <a:solidFill>
                  <a:srgbClr val="FF0000"/>
                </a:solidFill>
              </a:rPr>
              <a:t>$500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4826193" y="4766846"/>
            <a:ext cx="1295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accent4">
                    <a:lumMod val="75000"/>
                  </a:schemeClr>
                </a:solidFill>
              </a:rPr>
              <a:t>Sale only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800600" y="5543490"/>
            <a:ext cx="428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</a:t>
            </a:r>
            <a:r>
              <a:rPr lang="en-US" sz="2000" b="1" dirty="0">
                <a:solidFill>
                  <a:srgbClr val="FF0000"/>
                </a:solidFill>
              </a:rPr>
              <a:t>$800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6781800" y="3962400"/>
            <a:ext cx="60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+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2019300" y="5943600"/>
            <a:ext cx="1600200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$800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28600" y="16002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Ex.2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67437"/>
            <a:ext cx="94488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charset="2"/>
              <a:buChar char="Ø"/>
            </a:pPr>
            <a:r>
              <a:rPr lang="en-US" baseline="30000" dirty="0"/>
              <a:t>Bundling can not</a:t>
            </a:r>
            <a:r>
              <a:rPr lang="en-US" dirty="0"/>
              <a:t> </a:t>
            </a:r>
            <a:r>
              <a:rPr lang="en-US" b="1" i="1" baseline="30000" dirty="0">
                <a:solidFill>
                  <a:srgbClr val="1F497D"/>
                </a:solidFill>
              </a:rPr>
              <a:t>increase profit </a:t>
            </a:r>
            <a:r>
              <a:rPr lang="en-US" baseline="30000" dirty="0"/>
              <a:t>when customer preferences are </a:t>
            </a:r>
            <a:r>
              <a:rPr lang="en-US" b="1" i="1" baseline="30000" dirty="0">
                <a:solidFill>
                  <a:schemeClr val="accent6">
                    <a:lumMod val="75000"/>
                  </a:schemeClr>
                </a:solidFill>
              </a:rPr>
              <a:t>positively correlated</a:t>
            </a:r>
            <a:endParaRPr lang="en-US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2" name="Picture 7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760232"/>
            <a:ext cx="1446680" cy="96416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3726081"/>
            <a:ext cx="1229314" cy="92211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52400" y="3471446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Without bundling 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514600" y="5543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70C0"/>
                </a:solidFill>
              </a:rPr>
              <a:t>Profit =  </a:t>
            </a:r>
            <a:r>
              <a:rPr lang="en-US" sz="2000" b="1" dirty="0">
                <a:solidFill>
                  <a:srgbClr val="FF0000"/>
                </a:solidFill>
              </a:rPr>
              <a:t>$300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14300" y="6025087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F6228"/>
                </a:solidFill>
              </a:rPr>
              <a:t>Total profit</a:t>
            </a:r>
          </a:p>
        </p:txBody>
      </p:sp>
      <p:pic>
        <p:nvPicPr>
          <p:cNvPr id="78" name="Picture 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3581400"/>
            <a:ext cx="1446680" cy="96416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657600"/>
            <a:ext cx="1229314" cy="922119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>
            <a:off x="4648200" y="3733800"/>
            <a:ext cx="0" cy="2971800"/>
          </a:xfrm>
          <a:prstGeom prst="line">
            <a:avLst/>
          </a:prstGeom>
          <a:ln w="38100" cmpd="sng">
            <a:prstDash val="sys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52400" y="50862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Sale=  </a:t>
            </a:r>
            <a:r>
              <a:rPr lang="en-US" sz="2000" b="1" dirty="0">
                <a:solidFill>
                  <a:srgbClr val="804000"/>
                </a:solidFill>
              </a:rPr>
              <a:t>$1,500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514600" y="50862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Sale=  </a:t>
            </a:r>
            <a:r>
              <a:rPr lang="en-US" sz="2000" b="1" dirty="0">
                <a:solidFill>
                  <a:srgbClr val="804000"/>
                </a:solidFill>
              </a:rPr>
              <a:t>$600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800600" y="5162490"/>
            <a:ext cx="167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FF5050"/>
                </a:solidFill>
              </a:rPr>
              <a:t>Sale =  </a:t>
            </a:r>
            <a:r>
              <a:rPr lang="en-US" sz="2000" b="1" dirty="0">
                <a:solidFill>
                  <a:srgbClr val="804000"/>
                </a:solidFill>
              </a:rPr>
              <a:t>$2,100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764312" y="6000690"/>
            <a:ext cx="190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F6228"/>
                </a:solidFill>
              </a:rPr>
              <a:t>Total profit</a:t>
            </a:r>
          </a:p>
        </p:txBody>
      </p:sp>
      <p:sp>
        <p:nvSpPr>
          <p:cNvPr id="84" name="Rectangle 83"/>
          <p:cNvSpPr/>
          <p:nvPr/>
        </p:nvSpPr>
        <p:spPr>
          <a:xfrm>
            <a:off x="6751223" y="5943600"/>
            <a:ext cx="1600200" cy="6096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$800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4953000" y="3429000"/>
            <a:ext cx="2514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en-US" sz="1600" b="1" dirty="0">
                <a:solidFill>
                  <a:schemeClr val="accent3">
                    <a:lumMod val="50000"/>
                  </a:schemeClr>
                </a:solidFill>
              </a:rPr>
              <a:t>With bundling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34" name="วงรี 19"/>
          <p:cNvSpPr/>
          <p:nvPr/>
        </p:nvSpPr>
        <p:spPr>
          <a:xfrm>
            <a:off x="2133600" y="46482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35" name="วงรี 19"/>
          <p:cNvSpPr/>
          <p:nvPr/>
        </p:nvSpPr>
        <p:spPr>
          <a:xfrm>
            <a:off x="6096000" y="4724400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156FA01-F51F-49F1-90D1-010369C5C7FB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79F9A14-35DB-41FB-AFE0-730FCC92C61C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32" name="Content Placeholder 5">
            <a:extLst>
              <a:ext uri="{FF2B5EF4-FFF2-40B4-BE49-F238E27FC236}">
                <a16:creationId xmlns:a16="http://schemas.microsoft.com/office/drawing/2014/main" id="{78BECE72-FADE-43FB-8D59-E779D7566A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521846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179316"/>
              </p:ext>
            </p:extLst>
          </p:nvPr>
        </p:nvGraphicFramePr>
        <p:xfrm>
          <a:off x="714155" y="2307297"/>
          <a:ext cx="6324599" cy="39319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58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8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85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2974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Reservation price </a:t>
                      </a:r>
                    </a:p>
                    <a:p>
                      <a:pPr algn="ctr"/>
                      <a:r>
                        <a:rPr lang="en-US" sz="2400" dirty="0"/>
                        <a:t>(Maximum</a:t>
                      </a:r>
                      <a:r>
                        <a:rPr lang="en-US" sz="2400" baseline="0" dirty="0"/>
                        <a:t> willingness to pay) (Per year)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Fitness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dirty="0"/>
                        <a:t>       </a:t>
                      </a:r>
                      <a:r>
                        <a:rPr lang="en-US" sz="2400" b="1" baseline="0" dirty="0"/>
                        <a:t> Boxing</a:t>
                      </a:r>
                      <a:endParaRPr lang="en-US" sz="2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2400" b="1" dirty="0"/>
                        <a:t>Customer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$900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$800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2400" b="1" dirty="0"/>
                        <a:t>Customer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Customer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/>
                        <a:t>$1,300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$400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/>
                        <a:t>Customer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2400" b="1" dirty="0"/>
                        <a:t>Marginal Cost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$300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457200" y="1550015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5050"/>
                </a:solidFill>
              </a:rPr>
              <a:t>Ex.3: Mixed Bundling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801469"/>
            <a:ext cx="9448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charset="2"/>
              <a:buChar char="Ø"/>
            </a:pPr>
            <a:r>
              <a:rPr lang="en-US" sz="1800" b="1" dirty="0"/>
              <a:t>Firms often allow customers to purchase components </a:t>
            </a:r>
            <a:r>
              <a:rPr lang="en-US" sz="1800" b="1" i="1" dirty="0">
                <a:solidFill>
                  <a:srgbClr val="984807"/>
                </a:solidFill>
              </a:rPr>
              <a:t>individually</a:t>
            </a:r>
            <a:r>
              <a:rPr lang="en-US" sz="1800" b="1" dirty="0"/>
              <a:t>, as well as offering </a:t>
            </a:r>
            <a:r>
              <a:rPr lang="en-US" sz="1800" b="1" i="1" dirty="0">
                <a:solidFill>
                  <a:schemeClr val="accent2">
                    <a:lumMod val="75000"/>
                  </a:schemeClr>
                </a:solidFill>
              </a:rPr>
              <a:t>a bundle.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2" name="Left Brace 1"/>
          <p:cNvSpPr/>
          <p:nvPr/>
        </p:nvSpPr>
        <p:spPr>
          <a:xfrm flipH="1" flipV="1">
            <a:off x="6910277" y="4488228"/>
            <a:ext cx="304800" cy="762000"/>
          </a:xfrm>
          <a:prstGeom prst="leftBrac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391400" y="4380635"/>
            <a:ext cx="16002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>
                <a:latin typeface="Arial"/>
                <a:cs typeface="Arial"/>
              </a:rPr>
              <a:t>The preference of consumer 2 and 3 is </a:t>
            </a:r>
            <a:r>
              <a:rPr lang="en-US" sz="1800" b="1" i="1" dirty="0">
                <a:solidFill>
                  <a:srgbClr val="FF0000"/>
                </a:solidFill>
                <a:latin typeface="Arial"/>
                <a:cs typeface="Arial"/>
              </a:rPr>
              <a:t>negatively correlated</a:t>
            </a:r>
            <a:endParaRPr lang="en-US" sz="18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BE76A7-3E43-44C8-A903-9DD26D545C00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99893F4-F174-4BBE-AC59-F0BE8D75D23B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14" name="Content Placeholder 5">
            <a:extLst>
              <a:ext uri="{FF2B5EF4-FFF2-40B4-BE49-F238E27FC236}">
                <a16:creationId xmlns:a16="http://schemas.microsoft.com/office/drawing/2014/main" id="{94477E0C-C201-41E4-93D7-5918F613F9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4473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266700" y="1551162"/>
          <a:ext cx="8763000" cy="4754880"/>
        </p:xfrm>
        <a:graphic>
          <a:graphicData uri="http://schemas.openxmlformats.org/drawingml/2006/table">
            <a:tbl>
              <a:tblPr firstRow="1" bandRow="1">
                <a:tableStyleId>{F2DE63D5-997A-4646-A377-4702673A728D}</a:tableStyleId>
              </a:tblPr>
              <a:tblGrid>
                <a:gridCol w="19736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47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83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6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4557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Option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Price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Sale</a:t>
                      </a:r>
                      <a:r>
                        <a:rPr lang="en-US" sz="1800" b="1" baseline="0" dirty="0"/>
                        <a:t> for customer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/>
                        <a:t>Profit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4557">
                <a:tc>
                  <a:txBody>
                    <a:bodyPr/>
                    <a:lstStyle/>
                    <a:p>
                      <a:r>
                        <a:rPr lang="en-US" sz="1800" b="1" dirty="0"/>
                        <a:t>1.No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Fitness:</a:t>
                      </a:r>
                      <a:r>
                        <a:rPr lang="en-US" sz="1800" baseline="0" dirty="0"/>
                        <a:t> $1,300</a:t>
                      </a:r>
                    </a:p>
                    <a:p>
                      <a:pPr algn="l"/>
                      <a:endParaRPr lang="en-US" sz="1800" baseline="0" dirty="0"/>
                    </a:p>
                    <a:p>
                      <a:pPr algn="l"/>
                      <a:r>
                        <a:rPr lang="en-US" sz="1800" baseline="0" dirty="0"/>
                        <a:t>Boxing: $600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+</a:t>
                      </a:r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(1,300-1,000)*2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$600</a:t>
                      </a:r>
                    </a:p>
                    <a:p>
                      <a:pPr algn="ctr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(600-300)*2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$300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</a:t>
                      </a:r>
                      <a:r>
                        <a:rPr lang="en-US" sz="1800" b="1" baseline="0" dirty="0">
                          <a:solidFill>
                            <a:srgbClr val="FF0000"/>
                          </a:solidFill>
                        </a:rPr>
                        <a:t> profit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</a:t>
                      </a:r>
                      <a:r>
                        <a:rPr lang="en-US" sz="1800" b="1" baseline="0" dirty="0">
                          <a:solidFill>
                            <a:srgbClr val="FF0000"/>
                          </a:solidFill>
                        </a:rPr>
                        <a:t>1,200</a:t>
                      </a: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r>
                        <a:rPr lang="en-US" sz="1800" b="1" dirty="0"/>
                        <a:t>2.Pure</a:t>
                      </a:r>
                      <a:r>
                        <a:rPr lang="en-US" sz="1800" b="1" baseline="0" dirty="0"/>
                        <a:t> bundling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Fitness &amp; Boxing</a:t>
                      </a:r>
                    </a:p>
                    <a:p>
                      <a:pPr algn="ctr"/>
                      <a:r>
                        <a:rPr lang="en-US" sz="1800" dirty="0"/>
                        <a:t>$1,700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        +          +         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</a:t>
                      </a:r>
                    </a:p>
                    <a:p>
                      <a:pPr algn="l"/>
                      <a:r>
                        <a:rPr lang="en-US" sz="1800" dirty="0"/>
                        <a:t>(1,700-1,300)*4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$1,600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3.Mixed</a:t>
                      </a:r>
                      <a:r>
                        <a:rPr lang="en-US" sz="1800" b="1" baseline="0" dirty="0"/>
                        <a:t> bundling </a:t>
                      </a:r>
                      <a:endParaRPr lang="en-US" sz="1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Fitness:$ 1,499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Boxing: $799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Fitness &amp; Boxing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(negative</a:t>
                      </a:r>
                      <a:r>
                        <a:rPr lang="en-US" sz="1800" baseline="0" dirty="0"/>
                        <a:t> relationship)</a:t>
                      </a:r>
                      <a:endParaRPr lang="en-US" sz="18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endParaRPr lang="en-US" sz="1800" dirty="0"/>
                    </a:p>
                    <a:p>
                      <a:pPr algn="ctr"/>
                      <a:r>
                        <a:rPr lang="en-US" sz="18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1,499-1,000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algn="l"/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799-300 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$499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>
                          <a:solidFill>
                            <a:schemeClr val="tx1"/>
                          </a:solidFill>
                        </a:rPr>
                        <a:t>(1,700-1,300)*2 </a:t>
                      </a:r>
                      <a:r>
                        <a:rPr lang="en-US" sz="1800" b="0" dirty="0">
                          <a:solidFill>
                            <a:srgbClr val="FF0000"/>
                          </a:solidFill>
                        </a:rPr>
                        <a:t>= </a:t>
                      </a: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$800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1" dirty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Total profit = $1,798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52400" y="838200"/>
            <a:ext cx="4191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FF5050"/>
                </a:solidFill>
              </a:rPr>
              <a:t>Ex.3: Mixed Bundling 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sp>
        <p:nvSpPr>
          <p:cNvPr id="9" name="วงรี 19"/>
          <p:cNvSpPr/>
          <p:nvPr/>
        </p:nvSpPr>
        <p:spPr>
          <a:xfrm>
            <a:off x="4572000" y="1981200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2" name="วงรี 19"/>
          <p:cNvSpPr/>
          <p:nvPr/>
        </p:nvSpPr>
        <p:spPr>
          <a:xfrm>
            <a:off x="5562600" y="19812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3" name="วงรี 19"/>
          <p:cNvSpPr/>
          <p:nvPr/>
        </p:nvSpPr>
        <p:spPr>
          <a:xfrm>
            <a:off x="4572000" y="252222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4" name="วงรี 19"/>
          <p:cNvSpPr/>
          <p:nvPr/>
        </p:nvSpPr>
        <p:spPr>
          <a:xfrm>
            <a:off x="5562600" y="2538368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5" name="วงรี 19"/>
          <p:cNvSpPr/>
          <p:nvPr/>
        </p:nvSpPr>
        <p:spPr>
          <a:xfrm>
            <a:off x="4173691" y="3425537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16" name="วงรี 19"/>
          <p:cNvSpPr/>
          <p:nvPr/>
        </p:nvSpPr>
        <p:spPr>
          <a:xfrm>
            <a:off x="4797233" y="3403512"/>
            <a:ext cx="491819" cy="395663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17" name="วงรี 19"/>
          <p:cNvSpPr/>
          <p:nvPr/>
        </p:nvSpPr>
        <p:spPr>
          <a:xfrm>
            <a:off x="5403238" y="3418206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18" name="วงรี 19"/>
          <p:cNvSpPr/>
          <p:nvPr/>
        </p:nvSpPr>
        <p:spPr>
          <a:xfrm>
            <a:off x="6009941" y="3403512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19" name="วงรี 19"/>
          <p:cNvSpPr/>
          <p:nvPr/>
        </p:nvSpPr>
        <p:spPr>
          <a:xfrm>
            <a:off x="5105400" y="4114800"/>
            <a:ext cx="457200" cy="381000"/>
          </a:xfrm>
          <a:prstGeom prst="ellipse">
            <a:avLst/>
          </a:prstGeom>
          <a:solidFill>
            <a:srgbClr val="8064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4</a:t>
            </a:r>
            <a:endParaRPr lang="th-TH" b="1" dirty="0"/>
          </a:p>
        </p:txBody>
      </p:sp>
      <p:sp>
        <p:nvSpPr>
          <p:cNvPr id="20" name="วงรี 19"/>
          <p:cNvSpPr/>
          <p:nvPr/>
        </p:nvSpPr>
        <p:spPr>
          <a:xfrm>
            <a:off x="5105400" y="4572000"/>
            <a:ext cx="457200" cy="381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1</a:t>
            </a:r>
            <a:endParaRPr lang="th-TH" b="1" dirty="0"/>
          </a:p>
        </p:txBody>
      </p:sp>
      <p:sp>
        <p:nvSpPr>
          <p:cNvPr id="21" name="วงรี 19"/>
          <p:cNvSpPr/>
          <p:nvPr/>
        </p:nvSpPr>
        <p:spPr>
          <a:xfrm>
            <a:off x="4648200" y="5143137"/>
            <a:ext cx="457200" cy="381000"/>
          </a:xfrm>
          <a:prstGeom prst="ellipse">
            <a:avLst/>
          </a:prstGeom>
          <a:solidFill>
            <a:srgbClr val="8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2</a:t>
            </a:r>
            <a:endParaRPr lang="th-TH" b="1" dirty="0"/>
          </a:p>
        </p:txBody>
      </p:sp>
      <p:sp>
        <p:nvSpPr>
          <p:cNvPr id="22" name="วงรี 19"/>
          <p:cNvSpPr/>
          <p:nvPr/>
        </p:nvSpPr>
        <p:spPr>
          <a:xfrm>
            <a:off x="5486400" y="5126989"/>
            <a:ext cx="457200" cy="381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3</a:t>
            </a:r>
            <a:endParaRPr lang="th-TH" b="1" dirty="0"/>
          </a:p>
        </p:txBody>
      </p:sp>
      <p:sp>
        <p:nvSpPr>
          <p:cNvPr id="24" name="Oval 23"/>
          <p:cNvSpPr/>
          <p:nvPr/>
        </p:nvSpPr>
        <p:spPr>
          <a:xfrm>
            <a:off x="7848600" y="5548962"/>
            <a:ext cx="770585" cy="628080"/>
          </a:xfrm>
          <a:prstGeom prst="ellipse">
            <a:avLst/>
          </a:prstGeom>
          <a:noFill/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425C82F-9639-46DB-8E65-680483C56DD1}"/>
              </a:ext>
            </a:extLst>
          </p:cNvPr>
          <p:cNvSpPr/>
          <p:nvPr/>
        </p:nvSpPr>
        <p:spPr>
          <a:xfrm>
            <a:off x="5366" y="0"/>
            <a:ext cx="1343752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2.2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149031-F823-4925-998F-0D94B6C7C843}"/>
              </a:ext>
            </a:extLst>
          </p:cNvPr>
          <p:cNvSpPr txBox="1"/>
          <p:nvPr/>
        </p:nvSpPr>
        <p:spPr>
          <a:xfrm>
            <a:off x="1343752" y="-15025"/>
            <a:ext cx="7800248" cy="553998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         Strategy: Bundling Strategy (Cont.)</a:t>
            </a:r>
          </a:p>
        </p:txBody>
      </p:sp>
      <p:pic>
        <p:nvPicPr>
          <p:cNvPr id="27" name="Content Placeholder 5">
            <a:extLst>
              <a:ext uri="{FF2B5EF4-FFF2-40B4-BE49-F238E27FC236}">
                <a16:creationId xmlns:a16="http://schemas.microsoft.com/office/drawing/2014/main" id="{160CAF6A-D88F-4FB9-8741-1DA3C3E71B9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47800" y="37128"/>
            <a:ext cx="805473" cy="44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16065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0"/>
            <a:ext cx="1338386" cy="662083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3752" y="-15025"/>
            <a:ext cx="7800248" cy="67710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800" b="1" dirty="0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</a:t>
            </a:r>
          </a:p>
        </p:txBody>
      </p:sp>
      <p:sp>
        <p:nvSpPr>
          <p:cNvPr id="2" name="Rectangle 1"/>
          <p:cNvSpPr/>
          <p:nvPr/>
        </p:nvSpPr>
        <p:spPr>
          <a:xfrm>
            <a:off x="283420" y="921603"/>
            <a:ext cx="883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charset="2"/>
              <a:buChar char="Ø"/>
            </a:pPr>
            <a:r>
              <a:rPr lang="en-US" sz="2400" b="1" dirty="0">
                <a:solidFill>
                  <a:srgbClr val="0000FF"/>
                </a:solidFill>
              </a:rPr>
              <a:t>Definition</a:t>
            </a:r>
            <a:r>
              <a:rPr lang="en-US" sz="2400" dirty="0">
                <a:solidFill>
                  <a:srgbClr val="0000FF"/>
                </a:solidFill>
              </a:rPr>
              <a:t>: Two goods are differentiated good if they are substitutes but not perfect substitutes.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1000" y="2133600"/>
            <a:ext cx="4191000" cy="762000"/>
          </a:xfrm>
          <a:prstGeom prst="rect">
            <a:avLst/>
          </a:prstGeom>
          <a:solidFill>
            <a:srgbClr val="66CC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Horizontal Differentiation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48200" y="2133600"/>
            <a:ext cx="4191000" cy="762000"/>
          </a:xfrm>
          <a:prstGeom prst="rect">
            <a:avLst/>
          </a:prstGeom>
          <a:solidFill>
            <a:srgbClr val="FF66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Vertical Differentiation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1000" y="3048000"/>
            <a:ext cx="4191000" cy="1752600"/>
          </a:xfrm>
          <a:prstGeom prst="rect">
            <a:avLst/>
          </a:prstGeom>
          <a:solidFill>
            <a:srgbClr val="B3B3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charset="2"/>
              <a:buChar char="ü"/>
            </a:pPr>
            <a:r>
              <a:rPr lang="en-US" sz="2200" dirty="0">
                <a:solidFill>
                  <a:schemeClr val="bg2">
                    <a:lumMod val="25000"/>
                  </a:schemeClr>
                </a:solidFill>
              </a:rPr>
              <a:t>Goods are </a:t>
            </a:r>
            <a:r>
              <a:rPr lang="en-US" sz="2200" b="1" u="sng" dirty="0">
                <a:solidFill>
                  <a:schemeClr val="bg2">
                    <a:lumMod val="25000"/>
                  </a:schemeClr>
                </a:solidFill>
              </a:rPr>
              <a:t>different</a:t>
            </a:r>
            <a:r>
              <a:rPr lang="en-US" sz="2200" dirty="0">
                <a:solidFill>
                  <a:schemeClr val="bg2">
                    <a:lumMod val="25000"/>
                  </a:schemeClr>
                </a:solidFill>
              </a:rPr>
              <a:t> but at the same price some consumers will buy one and some will buy other, it really depends </a:t>
            </a:r>
            <a:r>
              <a:rPr lang="en-US" sz="2200" b="1" u="sng" dirty="0">
                <a:solidFill>
                  <a:schemeClr val="bg2">
                    <a:lumMod val="25000"/>
                  </a:schemeClr>
                </a:solidFill>
              </a:rPr>
              <a:t>on their preferences.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48200" y="3048000"/>
            <a:ext cx="4191000" cy="1752600"/>
          </a:xfrm>
          <a:prstGeom prst="rect">
            <a:avLst/>
          </a:prstGeom>
          <a:solidFill>
            <a:srgbClr val="B3B3B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" charset="2"/>
              <a:buChar char="ü"/>
            </a:pPr>
            <a:r>
              <a:rPr lang="en-US" sz="2200" dirty="0">
                <a:solidFill>
                  <a:srgbClr val="4A452A"/>
                </a:solidFill>
              </a:rPr>
              <a:t>Goods are </a:t>
            </a:r>
            <a:r>
              <a:rPr lang="en-US" sz="2200" b="1" u="sng" dirty="0">
                <a:solidFill>
                  <a:srgbClr val="4A452A"/>
                </a:solidFill>
              </a:rPr>
              <a:t>different</a:t>
            </a:r>
            <a:r>
              <a:rPr lang="en-US" sz="2200" dirty="0">
                <a:solidFill>
                  <a:srgbClr val="4A452A"/>
                </a:solidFill>
              </a:rPr>
              <a:t> and all consumers would prefer one to the other if they were sold at the same price. </a:t>
            </a:r>
            <a:r>
              <a:rPr lang="en-US" sz="2200" b="1" u="sng" dirty="0">
                <a:solidFill>
                  <a:srgbClr val="4A452A"/>
                </a:solidFill>
              </a:rPr>
              <a:t>Goods are of different qualities. </a:t>
            </a:r>
          </a:p>
        </p:txBody>
      </p:sp>
      <p:pic>
        <p:nvPicPr>
          <p:cNvPr id="17" name="Picture 16" descr="1200px-Coca-Cola_logo.sv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5410200"/>
            <a:ext cx="1523999" cy="685800"/>
          </a:xfrm>
          <a:prstGeom prst="rect">
            <a:avLst/>
          </a:prstGeom>
        </p:spPr>
      </p:pic>
      <p:pic>
        <p:nvPicPr>
          <p:cNvPr id="18" name="Picture 17" descr="bmw-logo-248C3D90E6-seeklogo.co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5143500"/>
            <a:ext cx="1333500" cy="1333500"/>
          </a:xfrm>
          <a:prstGeom prst="rect">
            <a:avLst/>
          </a:prstGeom>
        </p:spPr>
      </p:pic>
      <p:pic>
        <p:nvPicPr>
          <p:cNvPr id="19" name="Picture 18" descr="download1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5181600"/>
            <a:ext cx="1600200" cy="1088371"/>
          </a:xfrm>
          <a:prstGeom prst="rect">
            <a:avLst/>
          </a:prstGeom>
        </p:spPr>
      </p:pic>
      <p:pic>
        <p:nvPicPr>
          <p:cNvPr id="20" name="Picture 19" descr="Pepsi_logo_2008.svg.p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334000"/>
            <a:ext cx="2194061" cy="83820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659639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557132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66" y="1"/>
            <a:ext cx="1137634" cy="58120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43000" y="-6165"/>
            <a:ext cx="8001000" cy="5847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(Cont.)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723741"/>
            <a:ext cx="8077200" cy="81047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b="1" baseline="30000" dirty="0">
                <a:solidFill>
                  <a:srgbClr val="0000FF"/>
                </a:solidFill>
                <a:cs typeface="Arial" panose="020B0604020202020204" pitchFamily="34" charset="0"/>
              </a:rPr>
              <a:t>Horizontal differentiation </a:t>
            </a:r>
            <a:r>
              <a:rPr lang="en-US" baseline="30000" dirty="0">
                <a:cs typeface="Arial" panose="020B0604020202020204" pitchFamily="34" charset="0"/>
              </a:rPr>
              <a:t>is an important concept for the theory of </a:t>
            </a:r>
            <a:r>
              <a:rPr lang="en-US" b="1" baseline="30000" dirty="0">
                <a:solidFill>
                  <a:srgbClr val="C00000"/>
                </a:solidFill>
                <a:cs typeface="Arial" panose="020B0604020202020204" pitchFamily="34" charset="0"/>
              </a:rPr>
              <a:t>oligopoly</a:t>
            </a:r>
            <a:r>
              <a:rPr lang="en-US" baseline="30000" dirty="0">
                <a:cs typeface="Arial" panose="020B0604020202020204" pitchFamily="34" charset="0"/>
              </a:rPr>
              <a:t> and </a:t>
            </a:r>
            <a:r>
              <a:rPr lang="en-US" b="1" baseline="30000" dirty="0">
                <a:solidFill>
                  <a:srgbClr val="C00000"/>
                </a:solidFill>
                <a:cs typeface="Arial" panose="020B0604020202020204" pitchFamily="34" charset="0"/>
              </a:rPr>
              <a:t>monopolistic competition</a:t>
            </a:r>
            <a:r>
              <a:rPr lang="en-US" baseline="30000" dirty="0">
                <a:cs typeface="Arial" panose="020B0604020202020204" pitchFamily="34" charset="0"/>
              </a:rPr>
              <a:t>.</a:t>
            </a:r>
            <a:endParaRPr lang="en-US" dirty="0">
              <a:cs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9769" y="1511429"/>
            <a:ext cx="8458200" cy="810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baseline="30000" dirty="0">
                <a:solidFill>
                  <a:srgbClr val="0000FF"/>
                </a:solidFill>
              </a:rPr>
              <a:t>This is because some consumers have loyalties toward one brand over the other, and thus do not regard the products as perfect substitutes.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7200" y="5715000"/>
            <a:ext cx="42672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54061"/>
                </a:solidFill>
                <a:latin typeface="+mn-lt"/>
              </a:rPr>
              <a:t>The firm’s demand is quite sensitive to a change in its own price and the prices of its rivals.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105400" y="5715000"/>
            <a:ext cx="396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254061"/>
                </a:solidFill>
                <a:latin typeface="+mj-lt"/>
              </a:rPr>
              <a:t>The firm’s demand is much less sensitive to a change in its own price and the prices of its rivals.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-9769" y="6477000"/>
            <a:ext cx="30480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Source</a:t>
            </a:r>
            <a:r>
              <a:rPr lang="en-US" sz="1100" dirty="0">
                <a:latin typeface="Arial"/>
                <a:cs typeface="Arial"/>
              </a:rPr>
              <a:t>: </a:t>
            </a:r>
            <a:r>
              <a:rPr lang="en-US" sz="1100" dirty="0" err="1">
                <a:latin typeface="Arial"/>
                <a:cs typeface="Arial"/>
              </a:rPr>
              <a:t>Besanko</a:t>
            </a:r>
            <a:r>
              <a:rPr lang="en-US" sz="1100" dirty="0">
                <a:latin typeface="Arial"/>
                <a:cs typeface="Arial"/>
              </a:rPr>
              <a:t> and </a:t>
            </a:r>
            <a:r>
              <a:rPr lang="en-US" sz="1100" dirty="0" err="1">
                <a:latin typeface="Arial"/>
                <a:cs typeface="Arial"/>
              </a:rPr>
              <a:t>Braeutigam</a:t>
            </a:r>
            <a:r>
              <a:rPr lang="en-US" sz="1100" dirty="0">
                <a:latin typeface="Arial"/>
                <a:cs typeface="Arial"/>
              </a:rPr>
              <a:t> (2011)</a:t>
            </a:r>
            <a:endParaRPr lang="en-US" sz="1100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838200" y="2971800"/>
            <a:ext cx="0" cy="2286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838200" y="5257800"/>
            <a:ext cx="28194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7" name="Group 36"/>
          <p:cNvGrpSpPr/>
          <p:nvPr/>
        </p:nvGrpSpPr>
        <p:grpSpPr>
          <a:xfrm>
            <a:off x="381000" y="2602468"/>
            <a:ext cx="5105400" cy="3100864"/>
            <a:chOff x="4038600" y="2602468"/>
            <a:chExt cx="5105400" cy="3100864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4495800" y="3962400"/>
              <a:ext cx="2743200" cy="304800"/>
            </a:xfrm>
            <a:prstGeom prst="line">
              <a:avLst/>
            </a:prstGeom>
            <a:ln w="38100" cmpd="sng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495800" y="4419600"/>
              <a:ext cx="2743200" cy="304800"/>
            </a:xfrm>
            <a:prstGeom prst="line">
              <a:avLst/>
            </a:prstGeom>
            <a:ln w="28575" cmpd="sng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495800" y="4114800"/>
              <a:ext cx="9906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495800" y="4267200"/>
              <a:ext cx="23622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4102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6858000" y="4267200"/>
              <a:ext cx="0" cy="10668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4343400" y="2602468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 ($)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7391400" y="5181600"/>
              <a:ext cx="1752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Q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5257800" y="5334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20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629400" y="5334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40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38600" y="41148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30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038600" y="38978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35</a:t>
              </a:r>
            </a:p>
          </p:txBody>
        </p:sp>
      </p:grpSp>
      <p:sp>
        <p:nvSpPr>
          <p:cNvPr id="39" name="Rectangle 38"/>
          <p:cNvSpPr/>
          <p:nvPr/>
        </p:nvSpPr>
        <p:spPr>
          <a:xfrm>
            <a:off x="762000" y="2252246"/>
            <a:ext cx="3886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A: Weak horizontal differentiation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657600" y="4004846"/>
            <a:ext cx="381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657599" y="4538246"/>
            <a:ext cx="4571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D’</a:t>
            </a:r>
          </a:p>
        </p:txBody>
      </p:sp>
      <p:grpSp>
        <p:nvGrpSpPr>
          <p:cNvPr id="68" name="Group 67"/>
          <p:cNvGrpSpPr/>
          <p:nvPr/>
        </p:nvGrpSpPr>
        <p:grpSpPr>
          <a:xfrm>
            <a:off x="4724400" y="2252246"/>
            <a:ext cx="4038600" cy="3462754"/>
            <a:chOff x="4724400" y="2252246"/>
            <a:chExt cx="4038600" cy="3462754"/>
          </a:xfrm>
        </p:grpSpPr>
        <p:sp>
          <p:nvSpPr>
            <p:cNvPr id="40" name="Rectangle 39"/>
            <p:cNvSpPr/>
            <p:nvPr/>
          </p:nvSpPr>
          <p:spPr>
            <a:xfrm>
              <a:off x="4876800" y="2252246"/>
              <a:ext cx="3886200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b="1" dirty="0">
                  <a:solidFill>
                    <a:schemeClr val="accent1">
                      <a:lumMod val="50000"/>
                    </a:schemeClr>
                  </a:solidFill>
                  <a:latin typeface="+mn-lt"/>
                </a:rPr>
                <a:t>Figure B: Strong horizontal differentiation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953000" y="2667000"/>
              <a:ext cx="7620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 ($)</a:t>
              </a:r>
            </a:p>
          </p:txBody>
        </p:sp>
        <p:cxnSp>
          <p:nvCxnSpPr>
            <p:cNvPr id="45" name="Straight Connector 44"/>
            <p:cNvCxnSpPr/>
            <p:nvPr/>
          </p:nvCxnSpPr>
          <p:spPr>
            <a:xfrm>
              <a:off x="5105400" y="3048000"/>
              <a:ext cx="0" cy="2286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105400" y="5334000"/>
              <a:ext cx="28194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6400800" y="3048000"/>
              <a:ext cx="1371600" cy="1981200"/>
            </a:xfrm>
            <a:prstGeom prst="line">
              <a:avLst/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6248400" y="3124200"/>
              <a:ext cx="1371600" cy="198120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5105400" y="4191000"/>
              <a:ext cx="20574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5105400" y="4038600"/>
              <a:ext cx="1981200" cy="0"/>
            </a:xfrm>
            <a:prstGeom prst="line">
              <a:avLst/>
            </a:prstGeom>
            <a:ln>
              <a:solidFill>
                <a:schemeClr val="tx1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70104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7162800" y="4114800"/>
              <a:ext cx="0" cy="1219200"/>
            </a:xfrm>
            <a:prstGeom prst="line">
              <a:avLst/>
            </a:prstGeom>
            <a:ln>
              <a:solidFill>
                <a:srgbClr val="000000"/>
              </a:solidFill>
              <a:prstDash val="dot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4724400" y="40502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30</a:t>
              </a: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4724400" y="3810000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35</a:t>
              </a: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6781800" y="53456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38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086600" y="5345668"/>
              <a:ext cx="4572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40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7772400" y="4766846"/>
              <a:ext cx="3810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/>
                <a:t>D</a:t>
              </a:r>
            </a:p>
          </p:txBody>
        </p:sp>
      </p:grpSp>
      <p:sp>
        <p:nvSpPr>
          <p:cNvPr id="66" name="TextBox 65"/>
          <p:cNvSpPr txBox="1"/>
          <p:nvPr/>
        </p:nvSpPr>
        <p:spPr>
          <a:xfrm>
            <a:off x="7543799" y="4995446"/>
            <a:ext cx="4571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/>
              <a:t>D’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8077200" y="5181600"/>
            <a:ext cx="53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Q</a:t>
            </a:r>
          </a:p>
        </p:txBody>
      </p:sp>
    </p:spTree>
    <p:extLst>
      <p:ext uri="{BB962C8B-B14F-4D97-AF65-F5344CB8AC3E}">
        <p14:creationId xmlns:p14="http://schemas.microsoft.com/office/powerpoint/2010/main" val="2254308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1230484" y="5889742"/>
            <a:ext cx="4264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n-lt"/>
              </a:rPr>
              <a:t>Q</a:t>
            </a:r>
            <a:r>
              <a:rPr lang="en-US" sz="1800" b="1" baseline="-25000" dirty="0">
                <a:latin typeface="+mn-lt"/>
              </a:rPr>
              <a:t>1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-670350" y="85623"/>
            <a:ext cx="5279622" cy="6261024"/>
            <a:chOff x="-1245952" y="-1054025"/>
            <a:chExt cx="7039496" cy="6261024"/>
          </a:xfrm>
        </p:grpSpPr>
        <p:sp>
          <p:nvSpPr>
            <p:cNvPr id="43" name="Rectangle 42"/>
            <p:cNvSpPr/>
            <p:nvPr/>
          </p:nvSpPr>
          <p:spPr>
            <a:xfrm>
              <a:off x="743240" y="2405575"/>
              <a:ext cx="1155899" cy="279012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4" name="Straight Connector 43"/>
            <p:cNvCxnSpPr/>
            <p:nvPr/>
          </p:nvCxnSpPr>
          <p:spPr>
            <a:xfrm>
              <a:off x="717452" y="928468"/>
              <a:ext cx="14068" cy="368573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731520" y="4614203"/>
              <a:ext cx="4431323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675408" y="1968020"/>
              <a:ext cx="4304715" cy="1688123"/>
            </a:xfrm>
            <a:prstGeom prst="line">
              <a:avLst/>
            </a:prstGeom>
            <a:ln w="28575">
              <a:solidFill>
                <a:schemeClr val="accent3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>
              <a:cxnSpLocks/>
            </p:cNvCxnSpPr>
            <p:nvPr/>
          </p:nvCxnSpPr>
          <p:spPr>
            <a:xfrm>
              <a:off x="717452" y="1927274"/>
              <a:ext cx="2952108" cy="2789772"/>
            </a:xfrm>
            <a:prstGeom prst="line">
              <a:avLst/>
            </a:prstGeom>
            <a:ln w="317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1899139" y="2405575"/>
              <a:ext cx="0" cy="2208628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743240" y="2684587"/>
              <a:ext cx="1237957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Arc 50"/>
            <p:cNvSpPr/>
            <p:nvPr/>
          </p:nvSpPr>
          <p:spPr>
            <a:xfrm rot="5602087">
              <a:off x="-1398009" y="-901968"/>
              <a:ext cx="4447550" cy="4143435"/>
            </a:xfrm>
            <a:prstGeom prst="arc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2715064" y="745590"/>
              <a:ext cx="74167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MC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705920" y="2499921"/>
              <a:ext cx="7582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4115975" y="3652076"/>
              <a:ext cx="16775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D=AR=P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751617" y="4837667"/>
              <a:ext cx="10468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MR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4847372" y="4682756"/>
              <a:ext cx="470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-99256" y="2499921"/>
              <a:ext cx="9143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ATC</a:t>
              </a:r>
              <a:r>
                <a:rPr lang="en-US" sz="1800" b="1" baseline="-25000" dirty="0">
                  <a:latin typeface="+mj-lt"/>
                </a:rPr>
                <a:t>1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52400" y="2174024"/>
              <a:ext cx="7272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</a:t>
              </a:r>
              <a:r>
                <a:rPr lang="en-US" sz="1800" b="1" baseline="-25000" dirty="0">
                  <a:latin typeface="+mj-lt"/>
                </a:rPr>
                <a:t>1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227011" y="448669"/>
              <a:ext cx="14009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j-lt"/>
                </a:rPr>
                <a:t>P, costs</a:t>
              </a:r>
            </a:p>
          </p:txBody>
        </p:sp>
        <p:cxnSp>
          <p:nvCxnSpPr>
            <p:cNvPr id="60" name="Straight Arrow Connector 59"/>
            <p:cNvCxnSpPr/>
            <p:nvPr/>
          </p:nvCxnSpPr>
          <p:spPr>
            <a:xfrm flipV="1">
              <a:off x="1547446" y="1927274"/>
              <a:ext cx="120751" cy="5726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TextBox 60"/>
            <p:cNvSpPr txBox="1"/>
            <p:nvPr/>
          </p:nvSpPr>
          <p:spPr>
            <a:xfrm>
              <a:off x="1090245" y="1474346"/>
              <a:ext cx="1856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Economic Profit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3579976" y="123303"/>
            <a:ext cx="6689274" cy="6106113"/>
            <a:chOff x="4604477" y="193976"/>
            <a:chExt cx="8919032" cy="6106113"/>
          </a:xfrm>
        </p:grpSpPr>
        <p:sp>
          <p:nvSpPr>
            <p:cNvPr id="36" name="Rectangle 35"/>
            <p:cNvSpPr/>
            <p:nvPr/>
          </p:nvSpPr>
          <p:spPr>
            <a:xfrm>
              <a:off x="6593669" y="3105827"/>
              <a:ext cx="1155899" cy="826761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6567881" y="2176469"/>
              <a:ext cx="14068" cy="3685735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6581949" y="5862204"/>
              <a:ext cx="4431323" cy="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7749568" y="3054723"/>
              <a:ext cx="0" cy="2801009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6593669" y="3932588"/>
              <a:ext cx="1237957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Arc 23"/>
            <p:cNvSpPr/>
            <p:nvPr/>
          </p:nvSpPr>
          <p:spPr>
            <a:xfrm rot="10124266">
              <a:off x="6586416" y="1188270"/>
              <a:ext cx="6937093" cy="2859358"/>
            </a:xfrm>
            <a:prstGeom prst="arc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Arc 24"/>
            <p:cNvSpPr/>
            <p:nvPr/>
          </p:nvSpPr>
          <p:spPr>
            <a:xfrm rot="5602087">
              <a:off x="4452420" y="346033"/>
              <a:ext cx="4447550" cy="4143435"/>
            </a:xfrm>
            <a:prstGeom prst="arc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8565493" y="1993591"/>
              <a:ext cx="88330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MC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0207389" y="3639479"/>
              <a:ext cx="7582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9966404" y="4900077"/>
              <a:ext cx="151439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D=AR=P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8636000" y="5486400"/>
              <a:ext cx="104686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MR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697801" y="5930757"/>
              <a:ext cx="47021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791200" y="3747922"/>
              <a:ext cx="10881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ATC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043730" y="2917476"/>
              <a:ext cx="72728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P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791200" y="1696670"/>
              <a:ext cx="122684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P, costs</a:t>
              </a:r>
            </a:p>
          </p:txBody>
        </p:sp>
        <p:cxnSp>
          <p:nvCxnSpPr>
            <p:cNvPr id="38" name="Straight Arrow Connector 37"/>
            <p:cNvCxnSpPr/>
            <p:nvPr/>
          </p:nvCxnSpPr>
          <p:spPr>
            <a:xfrm flipV="1">
              <a:off x="7551777" y="2655100"/>
              <a:ext cx="120751" cy="572647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6863302" y="2158824"/>
              <a:ext cx="18569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Economic Profit</a:t>
              </a:r>
            </a:p>
          </p:txBody>
        </p:sp>
        <p:cxnSp>
          <p:nvCxnSpPr>
            <p:cNvPr id="63" name="Straight Connector 62"/>
            <p:cNvCxnSpPr/>
            <p:nvPr/>
          </p:nvCxnSpPr>
          <p:spPr>
            <a:xfrm>
              <a:off x="6593669" y="2357831"/>
              <a:ext cx="4129920" cy="2567638"/>
            </a:xfrm>
            <a:prstGeom prst="line">
              <a:avLst/>
            </a:prstGeom>
            <a:ln w="28575">
              <a:solidFill>
                <a:srgbClr val="4F62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>
              <a:off x="6581949" y="2366674"/>
              <a:ext cx="1948376" cy="316915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6549474" y="3088492"/>
              <a:ext cx="1201825" cy="0"/>
            </a:xfrm>
            <a:prstGeom prst="line">
              <a:avLst/>
            </a:prstGeom>
            <a:ln>
              <a:solidFill>
                <a:srgbClr val="7030A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7547344" y="5927367"/>
              <a:ext cx="56856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800" b="1" dirty="0">
                  <a:latin typeface="+mn-lt"/>
                </a:rPr>
                <a:t>Q</a:t>
              </a:r>
              <a:r>
                <a:rPr lang="en-US" sz="1800" b="1" baseline="-25000" dirty="0">
                  <a:latin typeface="+mn-lt"/>
                </a:rPr>
                <a:t>1</a:t>
              </a:r>
            </a:p>
          </p:txBody>
        </p:sp>
      </p:grpSp>
      <p:sp>
        <p:nvSpPr>
          <p:cNvPr id="66" name="Rectangle 65"/>
          <p:cNvSpPr/>
          <p:nvPr/>
        </p:nvSpPr>
        <p:spPr>
          <a:xfrm>
            <a:off x="228600" y="1143000"/>
            <a:ext cx="4343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A: Weak horizontal differentiation</a:t>
            </a:r>
          </a:p>
        </p:txBody>
      </p:sp>
      <p:sp>
        <p:nvSpPr>
          <p:cNvPr id="67" name="Rectangle 66"/>
          <p:cNvSpPr/>
          <p:nvPr/>
        </p:nvSpPr>
        <p:spPr>
          <a:xfrm>
            <a:off x="4648200" y="1143000"/>
            <a:ext cx="42672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Figure B: Strong horizontal differentiation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55222A0-70C8-402E-B5C1-7F88CA2A0679}"/>
              </a:ext>
            </a:extLst>
          </p:cNvPr>
          <p:cNvSpPr/>
          <p:nvPr/>
        </p:nvSpPr>
        <p:spPr>
          <a:xfrm>
            <a:off x="5366" y="1"/>
            <a:ext cx="1137634" cy="596442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2.3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E356C44-C64D-440B-B503-B1F2B5EDC989}"/>
              </a:ext>
            </a:extLst>
          </p:cNvPr>
          <p:cNvSpPr txBox="1"/>
          <p:nvPr/>
        </p:nvSpPr>
        <p:spPr>
          <a:xfrm>
            <a:off x="1143000" y="0"/>
            <a:ext cx="8001000" cy="584775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Strategy: Product Differentiation (Cont.) 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767770" y="3559576"/>
            <a:ext cx="928468" cy="0"/>
          </a:xfrm>
          <a:prstGeom prst="line">
            <a:avLst/>
          </a:prstGeom>
          <a:ln>
            <a:solidFill>
              <a:srgbClr val="7030A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Arc 61">
            <a:extLst>
              <a:ext uri="{FF2B5EF4-FFF2-40B4-BE49-F238E27FC236}">
                <a16:creationId xmlns:a16="http://schemas.microsoft.com/office/drawing/2014/main" id="{A9C14E3B-4614-4D3B-991D-13900B53CE17}"/>
              </a:ext>
            </a:extLst>
          </p:cNvPr>
          <p:cNvSpPr/>
          <p:nvPr/>
        </p:nvSpPr>
        <p:spPr>
          <a:xfrm rot="10124266">
            <a:off x="974389" y="1177718"/>
            <a:ext cx="5202820" cy="2859358"/>
          </a:xfrm>
          <a:prstGeom prst="arc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8771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20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5366" y="0"/>
            <a:ext cx="985234" cy="53340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  <a:p>
            <a:pPr algn="ctr"/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0600" y="-15025"/>
            <a:ext cx="8153400" cy="553998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chemeClr val="bg1"/>
                </a:solidFill>
                <a:cs typeface="Arial" panose="020B0604020202020204" pitchFamily="34" charset="0"/>
              </a:rPr>
              <a:t>Performance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C44F18-1613-4B07-81A8-64ED17560D53}"/>
              </a:ext>
            </a:extLst>
          </p:cNvPr>
          <p:cNvSpPr txBox="1"/>
          <p:nvPr/>
        </p:nvSpPr>
        <p:spPr>
          <a:xfrm>
            <a:off x="381000" y="762000"/>
            <a:ext cx="8686800" cy="590931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Performance measures might depend on a firm’s </a:t>
            </a:r>
            <a:r>
              <a:rPr lang="en-US" sz="2000" b="1" dirty="0">
                <a:solidFill>
                  <a:srgbClr val="0000FF"/>
                </a:solidFill>
              </a:rPr>
              <a:t>short term goals </a:t>
            </a:r>
            <a:r>
              <a:rPr lang="en-US" sz="2000" dirty="0"/>
              <a:t>and/or </a:t>
            </a:r>
            <a:r>
              <a:rPr lang="en-US" sz="2000" b="1" dirty="0">
                <a:solidFill>
                  <a:srgbClr val="0000FF"/>
                </a:solidFill>
              </a:rPr>
              <a:t>long term goals</a:t>
            </a:r>
            <a:r>
              <a:rPr lang="en-US" sz="2000" dirty="0"/>
              <a:t>. Might include for example,</a:t>
            </a:r>
          </a:p>
          <a:p>
            <a:endParaRPr lang="en-US" sz="14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  <a:p>
            <a:pPr lvl="1">
              <a:lnSpc>
                <a:spcPct val="150000"/>
              </a:lnSpc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61975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304800" y="1600200"/>
            <a:ext cx="8534400" cy="2895600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752600" y="3810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28600" y="1789093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+mn-lt"/>
                <a:cs typeface="Arial"/>
              </a:rPr>
              <a:t>David </a:t>
            </a:r>
            <a:r>
              <a:rPr lang="en-US" dirty="0" err="1">
                <a:latin typeface="+mn-lt"/>
                <a:cs typeface="Arial"/>
              </a:rPr>
              <a:t>Besanko</a:t>
            </a:r>
            <a:r>
              <a:rPr lang="en-US" dirty="0">
                <a:latin typeface="+mn-lt"/>
                <a:cs typeface="Arial"/>
              </a:rPr>
              <a:t>, and Ronald </a:t>
            </a:r>
            <a:r>
              <a:rPr lang="en-US" dirty="0" err="1">
                <a:latin typeface="+mn-lt"/>
                <a:cs typeface="Arial"/>
              </a:rPr>
              <a:t>Braeutigam</a:t>
            </a:r>
            <a:r>
              <a:rPr lang="en-US" dirty="0">
                <a:latin typeface="+mn-lt"/>
                <a:cs typeface="Arial"/>
              </a:rPr>
              <a:t>, </a:t>
            </a:r>
          </a:p>
          <a:p>
            <a:r>
              <a:rPr lang="en-US" dirty="0">
                <a:latin typeface="Arial"/>
                <a:cs typeface="Arial"/>
              </a:rPr>
              <a:t>    </a:t>
            </a:r>
            <a:r>
              <a:rPr lang="en-US" dirty="0">
                <a:latin typeface="+mj-lt"/>
              </a:rPr>
              <a:t>Microeconomics, 4</a:t>
            </a:r>
            <a:r>
              <a:rPr lang="en-US" baseline="30000" dirty="0">
                <a:latin typeface="+mj-lt"/>
              </a:rPr>
              <a:t>th</a:t>
            </a:r>
            <a:r>
              <a:rPr lang="en-US" dirty="0">
                <a:latin typeface="+mj-lt"/>
              </a:rPr>
              <a:t> edition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28600" y="3034605"/>
            <a:ext cx="8458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>
                <a:latin typeface="+mn-lt"/>
                <a:cs typeface="Arial"/>
              </a:rPr>
              <a:t>Robert </a:t>
            </a:r>
            <a:r>
              <a:rPr lang="en-US" dirty="0" err="1">
                <a:latin typeface="+mn-lt"/>
                <a:cs typeface="Arial"/>
              </a:rPr>
              <a:t>Pindyck</a:t>
            </a:r>
            <a:r>
              <a:rPr lang="en-US" dirty="0">
                <a:latin typeface="+mn-lt"/>
                <a:cs typeface="Arial"/>
              </a:rPr>
              <a:t> and </a:t>
            </a:r>
            <a:r>
              <a:rPr lang="en-US" dirty="0">
                <a:latin typeface="+mn-lt"/>
              </a:rPr>
              <a:t>Daniel </a:t>
            </a:r>
            <a:r>
              <a:rPr lang="en-US" dirty="0" err="1">
                <a:latin typeface="+mn-lt"/>
                <a:cs typeface="Arial"/>
              </a:rPr>
              <a:t>Rubinfeld</a:t>
            </a:r>
            <a:r>
              <a:rPr lang="en-US" dirty="0">
                <a:latin typeface="+mn-lt"/>
                <a:cs typeface="Arial"/>
              </a:rPr>
              <a:t> (2012), </a:t>
            </a:r>
          </a:p>
          <a:p>
            <a:r>
              <a:rPr lang="en-US" dirty="0">
                <a:latin typeface="+mn-lt"/>
                <a:cs typeface="Arial"/>
              </a:rPr>
              <a:t>     </a:t>
            </a:r>
            <a:r>
              <a:rPr lang="en-US" dirty="0">
                <a:latin typeface="+mn-lt"/>
              </a:rPr>
              <a:t>Microeconomics, 8</a:t>
            </a:r>
            <a:r>
              <a:rPr lang="en-US" baseline="30000" dirty="0">
                <a:latin typeface="+mn-lt"/>
              </a:rPr>
              <a:t>th</a:t>
            </a:r>
            <a:r>
              <a:rPr lang="en-US" dirty="0">
                <a:latin typeface="+mn-lt"/>
              </a:rPr>
              <a:t>  edition </a:t>
            </a:r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1A434-F1A5-4C69-9232-0253D5DE4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r>
              <a:rPr lang="en-US" sz="3600" b="1" dirty="0">
                <a:solidFill>
                  <a:schemeClr val="bg1"/>
                </a:solidFill>
              </a:rPr>
              <a:t>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6C0B9-99BC-427A-8CE9-CDB6CD9007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458200" cy="5190332"/>
          </a:xfrm>
        </p:spPr>
        <p:txBody>
          <a:bodyPr/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600" dirty="0"/>
              <a:t>Explain </a:t>
            </a:r>
            <a:r>
              <a:rPr lang="en-US" sz="2600" b="1" dirty="0">
                <a:solidFill>
                  <a:srgbClr val="0000FF"/>
                </a:solidFill>
              </a:rPr>
              <a:t>market structure </a:t>
            </a:r>
            <a:r>
              <a:rPr lang="en-US" sz="2600" dirty="0"/>
              <a:t>of your group service industry.</a:t>
            </a:r>
          </a:p>
          <a:p>
            <a:pPr marL="514350" indent="-514350">
              <a:buAutoNum type="arabicPeriod"/>
            </a:pPr>
            <a:r>
              <a:rPr lang="en-US" sz="2600" dirty="0"/>
              <a:t>Provide examples of price strategy in the form of </a:t>
            </a:r>
            <a:r>
              <a:rPr lang="en-US" sz="2600" b="1" dirty="0">
                <a:solidFill>
                  <a:srgbClr val="0000FF"/>
                </a:solidFill>
              </a:rPr>
              <a:t>two-part tariff pricing </a:t>
            </a:r>
            <a:r>
              <a:rPr lang="en-US" sz="2600" dirty="0"/>
              <a:t>and </a:t>
            </a:r>
            <a:r>
              <a:rPr lang="en-US" sz="2600" b="1" dirty="0">
                <a:solidFill>
                  <a:srgbClr val="0000FF"/>
                </a:solidFill>
              </a:rPr>
              <a:t>bundling strategy </a:t>
            </a:r>
            <a:r>
              <a:rPr lang="en-US" sz="2600" dirty="0"/>
              <a:t>of your group service industry.</a:t>
            </a:r>
          </a:p>
          <a:p>
            <a:pPr marL="514350" indent="-514350">
              <a:buAutoNum type="arabicPeriod"/>
            </a:pPr>
            <a:r>
              <a:rPr lang="en-US" sz="2600" dirty="0"/>
              <a:t>Do your group service industry has the characteristic of product differentiation both in terms of </a:t>
            </a:r>
            <a:r>
              <a:rPr lang="en-US" sz="2600" b="1" dirty="0">
                <a:solidFill>
                  <a:srgbClr val="0000FF"/>
                </a:solidFill>
              </a:rPr>
              <a:t>horizontal differentiation</a:t>
            </a:r>
            <a:r>
              <a:rPr lang="en-US" sz="2600" dirty="0"/>
              <a:t> and </a:t>
            </a:r>
            <a:r>
              <a:rPr lang="en-US" sz="2600" b="1" dirty="0">
                <a:solidFill>
                  <a:srgbClr val="0000FF"/>
                </a:solidFill>
              </a:rPr>
              <a:t>vertical differentiation</a:t>
            </a:r>
            <a:r>
              <a:rPr lang="en-US" sz="2600" dirty="0"/>
              <a:t>? </a:t>
            </a:r>
          </a:p>
          <a:p>
            <a:pPr marL="514350" indent="-514350">
              <a:buAutoNum type="arabicPeriod"/>
            </a:pPr>
            <a:r>
              <a:rPr lang="en-US" sz="2600" dirty="0"/>
              <a:t>If there exists a horizontal product differentiation in your group service industry. Do you think it is a </a:t>
            </a:r>
            <a:r>
              <a:rPr lang="en-US" sz="2600" b="1" dirty="0">
                <a:solidFill>
                  <a:srgbClr val="0000FF"/>
                </a:solidFill>
              </a:rPr>
              <a:t>weak or strong horizontal differentiation</a:t>
            </a:r>
            <a:r>
              <a:rPr lang="en-US" sz="2600" dirty="0"/>
              <a:t>? </a:t>
            </a:r>
          </a:p>
          <a:p>
            <a:pPr marL="514350" indent="-514350">
              <a:buAutoNum type="arabicPeriod"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4BF7FE-5B39-4D97-B479-5DC54BDF6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814183"/>
      </p:ext>
    </p:extLst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5086</TotalTime>
  <Words>1966</Words>
  <Application>Microsoft Office PowerPoint</Application>
  <PresentationFormat>On-screen Show (4:3)</PresentationFormat>
  <Paragraphs>441</Paragraphs>
  <Slides>22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Cambria Math</vt:lpstr>
      <vt:lpstr>Wingdings</vt:lpstr>
      <vt:lpstr>ชุดรูปแบบของ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Discussion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windows</cp:lastModifiedBy>
  <cp:revision>310</cp:revision>
  <dcterms:created xsi:type="dcterms:W3CDTF">2017-08-03T02:20:02Z</dcterms:created>
  <dcterms:modified xsi:type="dcterms:W3CDTF">2019-09-08T18:00:01Z</dcterms:modified>
</cp:coreProperties>
</file>