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64" r:id="rId4"/>
    <p:sldId id="259" r:id="rId5"/>
    <p:sldId id="260" r:id="rId6"/>
    <p:sldId id="265" r:id="rId7"/>
    <p:sldId id="261" r:id="rId8"/>
    <p:sldId id="271" r:id="rId9"/>
    <p:sldId id="262" r:id="rId10"/>
    <p:sldId id="282" r:id="rId11"/>
    <p:sldId id="267" r:id="rId12"/>
    <p:sldId id="283" r:id="rId13"/>
    <p:sldId id="268" r:id="rId14"/>
    <p:sldId id="284" r:id="rId15"/>
    <p:sldId id="269" r:id="rId16"/>
    <p:sldId id="270" r:id="rId17"/>
    <p:sldId id="266" r:id="rId18"/>
    <p:sldId id="277" r:id="rId19"/>
    <p:sldId id="278" r:id="rId20"/>
    <p:sldId id="275" r:id="rId21"/>
    <p:sldId id="273" r:id="rId22"/>
    <p:sldId id="272" r:id="rId23"/>
    <p:sldId id="274" r:id="rId24"/>
    <p:sldId id="280" r:id="rId25"/>
    <p:sldId id="279" r:id="rId26"/>
    <p:sldId id="281" r:id="rId2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2" d="100"/>
          <a:sy n="52" d="100"/>
        </p:scale>
        <p:origin x="104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1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Data_Extract_From_World_Development_Indicators%20(12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400" dirty="0"/>
              <a:t>Poverty headcount ratio (% of</a:t>
            </a:r>
            <a:r>
              <a:rPr lang="en-US" sz="2400" baseline="0" dirty="0"/>
              <a:t> pop.)</a:t>
            </a:r>
            <a:endParaRPr lang="en-US" sz="2400" dirty="0"/>
          </a:p>
          <a:p>
            <a:pPr>
              <a:defRPr/>
            </a:pPr>
            <a:r>
              <a:rPr lang="en-US" sz="1800" dirty="0"/>
              <a:t>National poverty line, Thailand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2799771556333203"/>
          <c:y val="0.23303327932641102"/>
          <c:w val="0.80905086516963098"/>
          <c:h val="0.63250185651097923"/>
        </c:manualLayout>
      </c:layout>
      <c:scatterChart>
        <c:scatterStyle val="lineMarker"/>
        <c:varyColors val="0"/>
        <c:ser>
          <c:idx val="0"/>
          <c:order val="0"/>
          <c:tx>
            <c:strRef>
              <c:f>Data!$B$8</c:f>
              <c:strCache>
                <c:ptCount val="1"/>
                <c:pt idx="0">
                  <c:v>Poverty headcount ratio at national poverty lines (% of population)</c:v>
                </c:pt>
              </c:strCache>
            </c:strRef>
          </c:tx>
          <c:spPr>
            <a:ln w="47625">
              <a:noFill/>
            </a:ln>
          </c:spPr>
          <c:xVal>
            <c:numRef>
              <c:f>Data!$A$9:$A$20</c:f>
              <c:numCache>
                <c:formatCode>General</c:formatCode>
                <c:ptCount val="12"/>
                <c:pt idx="0">
                  <c:v>2000</c:v>
                </c:pt>
                <c:pt idx="1">
                  <c:v>2002</c:v>
                </c:pt>
                <c:pt idx="2">
                  <c:v>2004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</c:numCache>
            </c:numRef>
          </c:xVal>
          <c:yVal>
            <c:numRef>
              <c:f>Data!$B$9:$B$20</c:f>
              <c:numCache>
                <c:formatCode>General</c:formatCode>
                <c:ptCount val="12"/>
                <c:pt idx="0">
                  <c:v>42.3</c:v>
                </c:pt>
                <c:pt idx="1">
                  <c:v>32.4</c:v>
                </c:pt>
                <c:pt idx="2">
                  <c:v>26.8</c:v>
                </c:pt>
                <c:pt idx="3">
                  <c:v>21.9</c:v>
                </c:pt>
                <c:pt idx="4">
                  <c:v>20</c:v>
                </c:pt>
                <c:pt idx="5">
                  <c:v>20.399999999999999</c:v>
                </c:pt>
                <c:pt idx="6">
                  <c:v>17.899999999999999</c:v>
                </c:pt>
                <c:pt idx="7">
                  <c:v>16.399999999999999</c:v>
                </c:pt>
                <c:pt idx="8">
                  <c:v>13.2</c:v>
                </c:pt>
                <c:pt idx="9">
                  <c:v>12.6</c:v>
                </c:pt>
                <c:pt idx="10">
                  <c:v>10.9</c:v>
                </c:pt>
                <c:pt idx="11">
                  <c:v>10.5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7C4B-4450-90FA-A8F1FBC140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2022528"/>
        <c:axId val="32024064"/>
      </c:scatterChart>
      <c:valAx>
        <c:axId val="32022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2024064"/>
        <c:crosses val="autoZero"/>
        <c:crossBetween val="midCat"/>
      </c:valAx>
      <c:valAx>
        <c:axId val="3202406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800" dirty="0"/>
                  <a:t>% of population</a:t>
                </a:r>
                <a:r>
                  <a:rPr lang="en-US" sz="1800" baseline="0" dirty="0"/>
                  <a:t> below poverty line</a:t>
                </a:r>
                <a:endParaRPr lang="en-US" sz="1800" dirty="0"/>
              </a:p>
            </c:rich>
          </c:tx>
          <c:layout>
            <c:manualLayout>
              <c:xMode val="edge"/>
              <c:yMode val="edge"/>
              <c:x val="4.1296296296296303E-2"/>
              <c:y val="0.2243918034681240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3202252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7.6253888402838504E-2"/>
          <c:y val="3.6478424591628297E-2"/>
          <c:w val="0.91184978613784406"/>
          <c:h val="0.86203488627724101"/>
        </c:manualLayout>
      </c:layout>
      <c:lineChart>
        <c:grouping val="standard"/>
        <c:varyColors val="0"/>
        <c:ser>
          <c:idx val="0"/>
          <c:order val="0"/>
          <c:tx>
            <c:strRef>
              <c:f>Sheet1!$B$5</c:f>
              <c:strCache>
                <c:ptCount val="1"/>
                <c:pt idx="0">
                  <c:v>$1.90/day</c:v>
                </c:pt>
              </c:strCache>
            </c:strRef>
          </c:tx>
          <c:cat>
            <c:numRef>
              <c:f>Sheet1!$A$6:$A$35</c:f>
              <c:numCache>
                <c:formatCode>General</c:formatCode>
                <c:ptCount val="30"/>
                <c:pt idx="0">
                  <c:v>1981</c:v>
                </c:pt>
                <c:pt idx="1">
                  <c:v>1982</c:v>
                </c:pt>
                <c:pt idx="2">
                  <c:v>1983</c:v>
                </c:pt>
                <c:pt idx="3">
                  <c:v>1984</c:v>
                </c:pt>
                <c:pt idx="4">
                  <c:v>1985</c:v>
                </c:pt>
                <c:pt idx="5">
                  <c:v>1986</c:v>
                </c:pt>
                <c:pt idx="6">
                  <c:v>1987</c:v>
                </c:pt>
                <c:pt idx="7">
                  <c:v>1988</c:v>
                </c:pt>
                <c:pt idx="8">
                  <c:v>1990</c:v>
                </c:pt>
                <c:pt idx="9">
                  <c:v>1992</c:v>
                </c:pt>
                <c:pt idx="10">
                  <c:v>1993</c:v>
                </c:pt>
                <c:pt idx="11">
                  <c:v>1994</c:v>
                </c:pt>
                <c:pt idx="12">
                  <c:v>1995</c:v>
                </c:pt>
                <c:pt idx="13">
                  <c:v>1996</c:v>
                </c:pt>
                <c:pt idx="14">
                  <c:v>1997</c:v>
                </c:pt>
                <c:pt idx="15">
                  <c:v>1998</c:v>
                </c:pt>
                <c:pt idx="16">
                  <c:v>1999</c:v>
                </c:pt>
                <c:pt idx="17">
                  <c:v>2000</c:v>
                </c:pt>
                <c:pt idx="18">
                  <c:v>2001</c:v>
                </c:pt>
                <c:pt idx="19">
                  <c:v>2002</c:v>
                </c:pt>
                <c:pt idx="20">
                  <c:v>2003</c:v>
                </c:pt>
                <c:pt idx="21">
                  <c:v>2004</c:v>
                </c:pt>
                <c:pt idx="22">
                  <c:v>2005</c:v>
                </c:pt>
                <c:pt idx="23">
                  <c:v>2006</c:v>
                </c:pt>
                <c:pt idx="24">
                  <c:v>2007</c:v>
                </c:pt>
                <c:pt idx="25">
                  <c:v>2008</c:v>
                </c:pt>
                <c:pt idx="26">
                  <c:v>2009</c:v>
                </c:pt>
                <c:pt idx="27">
                  <c:v>2010</c:v>
                </c:pt>
                <c:pt idx="28">
                  <c:v>2011</c:v>
                </c:pt>
                <c:pt idx="29">
                  <c:v>2012</c:v>
                </c:pt>
              </c:numCache>
            </c:numRef>
          </c:cat>
          <c:val>
            <c:numRef>
              <c:f>Sheet1!$B$6:$B$35</c:f>
              <c:numCache>
                <c:formatCode>General</c:formatCode>
                <c:ptCount val="30"/>
                <c:pt idx="0">
                  <c:v>19.57</c:v>
                </c:pt>
                <c:pt idx="7">
                  <c:v>14.31</c:v>
                </c:pt>
                <c:pt idx="8">
                  <c:v>9.370000000000001</c:v>
                </c:pt>
                <c:pt idx="9">
                  <c:v>6.6499999999999986</c:v>
                </c:pt>
                <c:pt idx="11">
                  <c:v>3.19</c:v>
                </c:pt>
                <c:pt idx="13">
                  <c:v>2.25</c:v>
                </c:pt>
                <c:pt idx="15">
                  <c:v>1.5</c:v>
                </c:pt>
                <c:pt idx="16">
                  <c:v>2.54</c:v>
                </c:pt>
                <c:pt idx="17">
                  <c:v>2.5499999999999998</c:v>
                </c:pt>
                <c:pt idx="19">
                  <c:v>1.1400000000000001</c:v>
                </c:pt>
                <c:pt idx="21">
                  <c:v>0.75000000000000011</c:v>
                </c:pt>
                <c:pt idx="23">
                  <c:v>0.69000000000000006</c:v>
                </c:pt>
                <c:pt idx="24">
                  <c:v>0.34</c:v>
                </c:pt>
                <c:pt idx="25">
                  <c:v>0.15000000000000002</c:v>
                </c:pt>
                <c:pt idx="26">
                  <c:v>0.17</c:v>
                </c:pt>
                <c:pt idx="27">
                  <c:v>0.14000000000000001</c:v>
                </c:pt>
                <c:pt idx="28">
                  <c:v>4.0000000000000008E-2</c:v>
                </c:pt>
                <c:pt idx="29">
                  <c:v>6.0000000000000005E-2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5E0-4665-927A-3882773FB5F6}"/>
            </c:ext>
          </c:extLst>
        </c:ser>
        <c:ser>
          <c:idx val="1"/>
          <c:order val="1"/>
          <c:tx>
            <c:strRef>
              <c:f>Sheet1!$C$5</c:f>
              <c:strCache>
                <c:ptCount val="1"/>
                <c:pt idx="0">
                  <c:v>$3.10/day</c:v>
                </c:pt>
              </c:strCache>
            </c:strRef>
          </c:tx>
          <c:cat>
            <c:numRef>
              <c:f>Sheet1!$A$6:$A$35</c:f>
              <c:numCache>
                <c:formatCode>General</c:formatCode>
                <c:ptCount val="30"/>
                <c:pt idx="0">
                  <c:v>1981</c:v>
                </c:pt>
                <c:pt idx="1">
                  <c:v>1982</c:v>
                </c:pt>
                <c:pt idx="2">
                  <c:v>1983</c:v>
                </c:pt>
                <c:pt idx="3">
                  <c:v>1984</c:v>
                </c:pt>
                <c:pt idx="4">
                  <c:v>1985</c:v>
                </c:pt>
                <c:pt idx="5">
                  <c:v>1986</c:v>
                </c:pt>
                <c:pt idx="6">
                  <c:v>1987</c:v>
                </c:pt>
                <c:pt idx="7">
                  <c:v>1988</c:v>
                </c:pt>
                <c:pt idx="8">
                  <c:v>1990</c:v>
                </c:pt>
                <c:pt idx="9">
                  <c:v>1992</c:v>
                </c:pt>
                <c:pt idx="10">
                  <c:v>1993</c:v>
                </c:pt>
                <c:pt idx="11">
                  <c:v>1994</c:v>
                </c:pt>
                <c:pt idx="12">
                  <c:v>1995</c:v>
                </c:pt>
                <c:pt idx="13">
                  <c:v>1996</c:v>
                </c:pt>
                <c:pt idx="14">
                  <c:v>1997</c:v>
                </c:pt>
                <c:pt idx="15">
                  <c:v>1998</c:v>
                </c:pt>
                <c:pt idx="16">
                  <c:v>1999</c:v>
                </c:pt>
                <c:pt idx="17">
                  <c:v>2000</c:v>
                </c:pt>
                <c:pt idx="18">
                  <c:v>2001</c:v>
                </c:pt>
                <c:pt idx="19">
                  <c:v>2002</c:v>
                </c:pt>
                <c:pt idx="20">
                  <c:v>2003</c:v>
                </c:pt>
                <c:pt idx="21">
                  <c:v>2004</c:v>
                </c:pt>
                <c:pt idx="22">
                  <c:v>2005</c:v>
                </c:pt>
                <c:pt idx="23">
                  <c:v>2006</c:v>
                </c:pt>
                <c:pt idx="24">
                  <c:v>2007</c:v>
                </c:pt>
                <c:pt idx="25">
                  <c:v>2008</c:v>
                </c:pt>
                <c:pt idx="26">
                  <c:v>2009</c:v>
                </c:pt>
                <c:pt idx="27">
                  <c:v>2010</c:v>
                </c:pt>
                <c:pt idx="28">
                  <c:v>2011</c:v>
                </c:pt>
                <c:pt idx="29">
                  <c:v>2012</c:v>
                </c:pt>
              </c:numCache>
            </c:numRef>
          </c:cat>
          <c:val>
            <c:numRef>
              <c:f>Sheet1!$C$6:$C$35</c:f>
              <c:numCache>
                <c:formatCode>General</c:formatCode>
                <c:ptCount val="30"/>
                <c:pt idx="0">
                  <c:v>41.53</c:v>
                </c:pt>
                <c:pt idx="7">
                  <c:v>38.220000000000006</c:v>
                </c:pt>
                <c:pt idx="8">
                  <c:v>34.309999999999995</c:v>
                </c:pt>
                <c:pt idx="9">
                  <c:v>27.36</c:v>
                </c:pt>
                <c:pt idx="11">
                  <c:v>17.87</c:v>
                </c:pt>
                <c:pt idx="13">
                  <c:v>13.93</c:v>
                </c:pt>
                <c:pt idx="15">
                  <c:v>12.93</c:v>
                </c:pt>
                <c:pt idx="16">
                  <c:v>17.16</c:v>
                </c:pt>
                <c:pt idx="17">
                  <c:v>16.97</c:v>
                </c:pt>
                <c:pt idx="19">
                  <c:v>10.75</c:v>
                </c:pt>
                <c:pt idx="21">
                  <c:v>8.01</c:v>
                </c:pt>
                <c:pt idx="23">
                  <c:v>5.51</c:v>
                </c:pt>
                <c:pt idx="24">
                  <c:v>3.74</c:v>
                </c:pt>
                <c:pt idx="25">
                  <c:v>2.9699999999999998</c:v>
                </c:pt>
                <c:pt idx="26">
                  <c:v>2.59</c:v>
                </c:pt>
                <c:pt idx="27">
                  <c:v>2.09</c:v>
                </c:pt>
                <c:pt idx="28">
                  <c:v>1.1700000000000002</c:v>
                </c:pt>
                <c:pt idx="29">
                  <c:v>1.23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5E0-4665-927A-3882773FB5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076352"/>
        <c:axId val="35102720"/>
      </c:lineChart>
      <c:dateAx>
        <c:axId val="35076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5102720"/>
        <c:crosses val="autoZero"/>
        <c:auto val="0"/>
        <c:lblOffset val="100"/>
        <c:baseTimeUnit val="days"/>
      </c:dateAx>
      <c:valAx>
        <c:axId val="351027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076352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2000"/>
            </a:pPr>
            <a:endParaRPr lang="en-US"/>
          </a:p>
        </c:txPr>
      </c:legendEntry>
      <c:legendEntry>
        <c:idx val="1"/>
        <c:txPr>
          <a:bodyPr/>
          <a:lstStyle/>
          <a:p>
            <a:pPr>
              <a:defRPr sz="2000"/>
            </a:pPr>
            <a:endParaRPr lang="en-US"/>
          </a:p>
        </c:txPr>
      </c:legendEntry>
      <c:layout>
        <c:manualLayout>
          <c:xMode val="edge"/>
          <c:yMode val="edge"/>
          <c:x val="0.63580246913580207"/>
          <c:y val="0.11814678997596802"/>
          <c:w val="0.26388888888888912"/>
          <c:h val="0.21091776490439704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E9570-16DF-43A7-B2D5-021D3715042C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BDB39-5AED-4B16-B816-909F0AC98F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084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7A16A-2961-45FB-B698-3B2CE3F27FF1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B82CB8-2D8E-4DAD-9ACD-4EBDE321E7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12896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12548-B7E1-46B7-8D37-60129A8F44A2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5EFE8D-7092-4293-9B58-FCA706C8DFA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0912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8E039-BE5F-462C-8BD5-E8BAE8FDF826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7D0A3-BA1A-4DA2-91C8-9A19C5E4311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2065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D0958-CD3E-4D73-8869-DA8B56715D7D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C6657-0867-4C37-B46E-1495BEFBBBA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6886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B6DB4-2985-41FF-AFDF-F87E028741DB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808D2F-C685-4E2F-8AF1-49D11E3591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1479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CC09B-57DD-4918-AC3D-DACEB07E4CE3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D3EFA1-65B5-4C61-9081-A7043397D7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8855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C8FF5-8F13-416F-A324-BCA452A47845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92D131-91A3-443F-A693-4C31A390B53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92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17209-038B-4092-A0C2-0072D4AD1B2A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8385C-1D31-4540-B9C9-BD70E4F0AB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3301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F1641-9753-4BC5-B36B-E56EC193AB0F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019278-B7A9-4A18-9CD0-BB8CF6CF66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237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17EAA-D1B4-4AA2-944F-B33045AC9F5E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3F5CE-85E9-40FF-9781-178B70A2ADF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6293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A02540-2A92-4B5B-9CC8-464B7DE09F05}" type="datetimeFigureOut">
              <a:rPr lang="en-US"/>
              <a:pPr>
                <a:defRPr/>
              </a:pPr>
              <a:t>9/28/2016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F9D89CA2-FA59-44FC-98C8-9A79DB1DBB8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Poverty and Inequality</a:t>
            </a:r>
            <a:endParaRPr lang="en-US" altLang="en-US" sz="36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Lecture 7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EE 462 – Dr. Paul Vandenberg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Semester 1 – 2016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Faculty of Economics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Poverty and inequality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Two important indicators of welfare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Deal with different things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Poverty is low level of income/consumption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Inequality is about the distribution of income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Level of poverty is based in setting poverty line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 how many are below it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Inequality is distribution of income between income strata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Between those with more income and those with less 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between rich, middle (class) and the poor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Poverty and inequality can move in the same or different directions 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Poverty can decline while inequality declines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Poverty can decline while inequality rises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Poverty: Why important?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Indicator of welfare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Moral issue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people should have enough eat, to wear, to protect them from the elements (rain, cold, heat, etc.), to be free of illness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Is the economy working?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so that people can secure a minimum standard of living?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Can people seize opportunities? 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Need strength to work and farm, and to send kids to school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Be part of and contribute to economic development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Poverty trap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Households and economy stuck in a low level equilibrium because can’t work and invest in their human capital</a:t>
            </a:r>
          </a:p>
          <a:p>
            <a:pPr marL="914400" lvl="2" indent="0" fontAlgn="auto">
              <a:spcAft>
                <a:spcPts val="0"/>
              </a:spcAft>
              <a:buFont typeface="Arial"/>
              <a:buNone/>
              <a:defRPr/>
            </a:pPr>
            <a:endParaRPr lang="en-US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endParaRPr lang="en-US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Poverty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Low income or low expenditure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Expenditure = consumption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Expenditure is more stable as indicator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Statistics more accurate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Set a “poverty line” 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Defines poverty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Distinguishes poor from non-poor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Based on necessities, especially food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A few other items (clothing, fuel, transport, etc.)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Poverty 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Two types: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Country PL: each country sets own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Global PL: used for comparison across countries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Initially based on poverty lines set in poorest countries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Country PL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Based on basic minimum of consumption, notably food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Converted into cost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How much does it cost to buy 2,000 calories?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Often includes other necessities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Costs might be different in parts of the country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Food may cost more in city than countryside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In one region of another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Thus, instead of a single poverty line there may be a set of PLs</a:t>
            </a:r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Poverty measures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Poverty headcount ratio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Share (%) of the population living below the poverty line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H = q/n	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H = headcount ratio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q = number of poor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N = population 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Easy to calculate, understand and compare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US" dirty="0"/>
              <a:t>Drawback: doesn’t indicate the depth of poverty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How far below the poverty line people are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Are they just below the poverty line or far below?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If just below, then small increases in income/expenditures can see large change in the ratio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If far below, increase in income/expenditure means they likely to remain poor</a:t>
            </a:r>
          </a:p>
          <a:p>
            <a:pPr lvl="2"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  <a:p>
            <a:pPr marL="457200" lvl="1" indent="0" fontAlgn="auto">
              <a:spcAft>
                <a:spcPts val="0"/>
              </a:spcAft>
              <a:buFont typeface="Arial"/>
              <a:buNone/>
              <a:defRPr/>
            </a:pPr>
            <a:endParaRPr lang="en-US" dirty="0"/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Thailand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Poverty line recalculated in 2004</a:t>
            </a:r>
          </a:p>
          <a:p>
            <a:r>
              <a:rPr lang="en-US" altLang="en-US" dirty="0"/>
              <a:t>Move from income to expenditure base</a:t>
            </a:r>
          </a:p>
          <a:p>
            <a:r>
              <a:rPr lang="en-US" altLang="en-US" dirty="0"/>
              <a:t>Most recent figures I have are:</a:t>
            </a:r>
          </a:p>
          <a:p>
            <a:pPr lvl="1"/>
            <a:r>
              <a:rPr lang="en-US" altLang="en-US" dirty="0"/>
              <a:t>1,586 baht per month (2011)</a:t>
            </a:r>
          </a:p>
          <a:p>
            <a:pPr lvl="1"/>
            <a:r>
              <a:rPr lang="en-US" altLang="en-US" dirty="0"/>
              <a:t>52.87 baht per day (2011)</a:t>
            </a:r>
          </a:p>
          <a:p>
            <a:pPr marL="457200" lvl="1" indent="0"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3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Next slide has poverty rate in Thailand over time (2000-2014)</a:t>
            </a:r>
          </a:p>
          <a:p>
            <a:endParaRPr lang="en-CA" dirty="0"/>
          </a:p>
          <a:p>
            <a:r>
              <a:rPr lang="en-CA" dirty="0"/>
              <a:t>What do you notice?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079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272166"/>
          <a:ext cx="8229600" cy="58539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3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What does the table tell us about income inequality within regions?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717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Income distribution within regions</a:t>
            </a:r>
            <a:br>
              <a:rPr lang="en-US" dirty="0"/>
            </a:br>
            <a:r>
              <a:rPr lang="en-US" sz="3100" dirty="0"/>
              <a:t>Thailand, 2013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871663"/>
          <a:ext cx="8229600" cy="444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40143">
                <a:tc>
                  <a:txBody>
                    <a:bodyPr/>
                    <a:lstStyle/>
                    <a:p>
                      <a:r>
                        <a:rPr lang="en-US" sz="1800" dirty="0"/>
                        <a:t>Population</a:t>
                      </a:r>
                      <a:r>
                        <a:rPr lang="en-US" sz="1800" baseline="0" dirty="0"/>
                        <a:t> quintiles</a:t>
                      </a:r>
                      <a:endParaRPr lang="en-US" sz="1800" dirty="0"/>
                    </a:p>
                  </a:txBody>
                  <a:tcPr marT="45724" marB="45724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Percentage</a:t>
                      </a:r>
                      <a:r>
                        <a:rPr lang="en-US" sz="2400" baseline="0" dirty="0"/>
                        <a:t> (%) share of current income</a:t>
                      </a:r>
                      <a:endParaRPr lang="en-US" sz="2400" dirty="0"/>
                    </a:p>
                  </a:txBody>
                  <a:tcPr marT="45724" marB="45724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Gr. Bangkok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Central 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North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Northeast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South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7.6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7.0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7.6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8.0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5.0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12.3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13.5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11.8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11.6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12.0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13.8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17.2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15.0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15.2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15.5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19.6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21.9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20.2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20.6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21.3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46.7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40.4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45.4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44.6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46.2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4231">
                <a:tc gridSpan="6">
                  <a:txBody>
                    <a:bodyPr/>
                    <a:lstStyle/>
                    <a:p>
                      <a:r>
                        <a:rPr lang="en-US" sz="1800" dirty="0"/>
                        <a:t>Source: National</a:t>
                      </a:r>
                      <a:r>
                        <a:rPr lang="en-US" sz="1800" baseline="0" dirty="0"/>
                        <a:t> Statistics Office, Thailand, web.nso.go.th </a:t>
                      </a:r>
                      <a:endParaRPr lang="en-US" sz="1800" dirty="0"/>
                    </a:p>
                  </a:txBody>
                  <a:tcPr marT="45724" marB="45724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3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What does the table tell us about inequality between regions?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819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Incomes and distribution</a:t>
            </a:r>
            <a:br>
              <a:rPr lang="en-US" dirty="0"/>
            </a:br>
            <a:r>
              <a:rPr lang="en-US" sz="3100" dirty="0"/>
              <a:t>Thailand, 2013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871663"/>
          <a:ext cx="8229600" cy="444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40143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Population</a:t>
                      </a:r>
                      <a:r>
                        <a:rPr lang="en-US" sz="1800" baseline="0" dirty="0"/>
                        <a:t> quintiles</a:t>
                      </a:r>
                      <a:endParaRPr lang="en-US" sz="1800" dirty="0"/>
                    </a:p>
                  </a:txBody>
                  <a:tcPr marT="45724" marB="45724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Per capita current income, baht (mean,</a:t>
                      </a:r>
                      <a:r>
                        <a:rPr lang="en-US" sz="2400" baseline="0" dirty="0"/>
                        <a:t> median?</a:t>
                      </a:r>
                      <a:r>
                        <a:rPr lang="en-US" sz="2400" dirty="0"/>
                        <a:t>)</a:t>
                      </a:r>
                    </a:p>
                  </a:txBody>
                  <a:tcPr marT="45724" marB="45724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Gr. Bangkok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Central 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North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Northeast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South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4,570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2,524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2,088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1,856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1,695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8,627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5,178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3,637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3,105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4,619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11,787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7,568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5,105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4,376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6,770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16,431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11,277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7,405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6,496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10,299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423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39,745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25,175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18,585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16,125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25,642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4231">
                <a:tc gridSpan="6">
                  <a:txBody>
                    <a:bodyPr/>
                    <a:lstStyle/>
                    <a:p>
                      <a:r>
                        <a:rPr lang="en-US" sz="1800" dirty="0"/>
                        <a:t>Source: National</a:t>
                      </a:r>
                      <a:r>
                        <a:rPr lang="en-US" sz="1800" baseline="0" dirty="0"/>
                        <a:t> Statistics Office, Thailand, web.nso.go.th </a:t>
                      </a:r>
                      <a:endParaRPr lang="en-US" sz="1800" dirty="0"/>
                    </a:p>
                  </a:txBody>
                  <a:tcPr marT="45724" marB="45724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3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Is Thailand’s poverty line above or below global poverty lines?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417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Poverty Headcount</a:t>
            </a:r>
            <a:br>
              <a:rPr lang="en-US" dirty="0"/>
            </a:br>
            <a:r>
              <a:rPr lang="en-US" sz="3100" dirty="0"/>
              <a:t>Thailand, Global poverty lines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4579" name="TextBox 4"/>
          <p:cNvSpPr txBox="1">
            <a:spLocks noChangeArrowheads="1"/>
          </p:cNvSpPr>
          <p:nvPr/>
        </p:nvSpPr>
        <p:spPr bwMode="auto">
          <a:xfrm rot="-5400000">
            <a:off x="-738981" y="3515519"/>
            <a:ext cx="23923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/>
              <a:t>Share (%) of population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Poverty Gap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Measure of the depth of poverty</a:t>
            </a:r>
          </a:p>
          <a:p>
            <a:r>
              <a:rPr lang="en-US" altLang="en-US" dirty="0"/>
              <a:t>Defined:</a:t>
            </a:r>
          </a:p>
          <a:p>
            <a:pPr lvl="1"/>
            <a:r>
              <a:rPr lang="en-US" altLang="en-US" dirty="0"/>
              <a:t>Mean distance between the income (or expenditure) of the poor and the poverty line as a percentage of the poverty line</a:t>
            </a:r>
          </a:p>
          <a:p>
            <a:pPr lvl="1"/>
            <a:r>
              <a:rPr lang="en-US" altLang="en-US" dirty="0"/>
              <a:t>Multiplied by the headcount index</a:t>
            </a:r>
          </a:p>
          <a:p>
            <a:r>
              <a:rPr lang="en-CA" altLang="en-US" dirty="0"/>
              <a:t>PG = [(PL-MC)/PL] x H</a:t>
            </a:r>
            <a:endParaRPr lang="en-US" altLang="en-US" dirty="0"/>
          </a:p>
          <a:p>
            <a:r>
              <a:rPr lang="en-CA" altLang="en-US" dirty="0"/>
              <a:t>PL = poverty line, MC = mean consumption</a:t>
            </a:r>
            <a:endParaRPr lang="en-US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Poverty gap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altLang="en-US"/>
              <a:t>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609725" y="1814513"/>
            <a:ext cx="0" cy="36290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609725" y="5443538"/>
            <a:ext cx="472916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1609725" y="3511550"/>
            <a:ext cx="4729163" cy="444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462" name="TextBox 10"/>
          <p:cNvSpPr txBox="1">
            <a:spLocks noChangeArrowheads="1"/>
          </p:cNvSpPr>
          <p:nvPr/>
        </p:nvSpPr>
        <p:spPr bwMode="auto">
          <a:xfrm rot="-5400000">
            <a:off x="-30162" y="3556000"/>
            <a:ext cx="13223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/>
              <a:t>Expenditure</a:t>
            </a:r>
          </a:p>
        </p:txBody>
      </p:sp>
      <p:sp>
        <p:nvSpPr>
          <p:cNvPr id="19463" name="TextBox 11"/>
          <p:cNvSpPr txBox="1">
            <a:spLocks noChangeArrowheads="1"/>
          </p:cNvSpPr>
          <p:nvPr/>
        </p:nvSpPr>
        <p:spPr bwMode="auto">
          <a:xfrm>
            <a:off x="947738" y="3371850"/>
            <a:ext cx="6619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/>
              <a:t>Exp</a:t>
            </a:r>
            <a:r>
              <a:rPr lang="en-US" altLang="en-US" baseline="-25000"/>
              <a:t>PL</a:t>
            </a:r>
          </a:p>
        </p:txBody>
      </p:sp>
      <p:sp>
        <p:nvSpPr>
          <p:cNvPr id="19464" name="TextBox 12"/>
          <p:cNvSpPr txBox="1">
            <a:spLocks noChangeArrowheads="1"/>
          </p:cNvSpPr>
          <p:nvPr/>
        </p:nvSpPr>
        <p:spPr bwMode="auto">
          <a:xfrm>
            <a:off x="6429375" y="3371850"/>
            <a:ext cx="1301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/>
              <a:t>Poverty line</a:t>
            </a:r>
          </a:p>
        </p:txBody>
      </p:sp>
      <p:sp>
        <p:nvSpPr>
          <p:cNvPr id="14" name="Oval 13"/>
          <p:cNvSpPr/>
          <p:nvPr/>
        </p:nvSpPr>
        <p:spPr>
          <a:xfrm>
            <a:off x="2709863" y="4683125"/>
            <a:ext cx="363537" cy="341313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892675" y="2962275"/>
            <a:ext cx="361950" cy="339725"/>
          </a:xfrm>
          <a:prstGeom prst="ellipse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2709863" y="3741738"/>
            <a:ext cx="363537" cy="339725"/>
          </a:xfrm>
          <a:prstGeom prst="ellipse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892675" y="3741738"/>
            <a:ext cx="361950" cy="33972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469" name="TextBox 17"/>
          <p:cNvSpPr txBox="1">
            <a:spLocks noChangeArrowheads="1"/>
          </p:cNvSpPr>
          <p:nvPr/>
        </p:nvSpPr>
        <p:spPr bwMode="auto">
          <a:xfrm>
            <a:off x="2522538" y="5634038"/>
            <a:ext cx="10175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/>
              <a:t>Person A</a:t>
            </a:r>
          </a:p>
        </p:txBody>
      </p:sp>
      <p:sp>
        <p:nvSpPr>
          <p:cNvPr id="19470" name="TextBox 19"/>
          <p:cNvSpPr txBox="1">
            <a:spLocks noChangeArrowheads="1"/>
          </p:cNvSpPr>
          <p:nvPr/>
        </p:nvSpPr>
        <p:spPr bwMode="auto">
          <a:xfrm>
            <a:off x="4630738" y="5622925"/>
            <a:ext cx="10175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/>
              <a:t>Person B</a:t>
            </a:r>
          </a:p>
        </p:txBody>
      </p:sp>
      <p:cxnSp>
        <p:nvCxnSpPr>
          <p:cNvPr id="22" name="Straight Arrow Connector 21"/>
          <p:cNvCxnSpPr>
            <a:stCxn id="14" idx="0"/>
            <a:endCxn id="16" idx="4"/>
          </p:cNvCxnSpPr>
          <p:nvPr/>
        </p:nvCxnSpPr>
        <p:spPr>
          <a:xfrm flipV="1">
            <a:off x="2890838" y="4081463"/>
            <a:ext cx="0" cy="601662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7" idx="0"/>
            <a:endCxn id="15" idx="4"/>
          </p:cNvCxnSpPr>
          <p:nvPr/>
        </p:nvCxnSpPr>
        <p:spPr>
          <a:xfrm flipV="1">
            <a:off x="5073650" y="3302000"/>
            <a:ext cx="0" cy="439738"/>
          </a:xfrm>
          <a:prstGeom prst="straightConnector1">
            <a:avLst/>
          </a:prstGeom>
          <a:ln>
            <a:solidFill>
              <a:srgbClr val="77933C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473" name="TextBox 24"/>
          <p:cNvSpPr txBox="1">
            <a:spLocks noChangeArrowheads="1"/>
          </p:cNvSpPr>
          <p:nvPr/>
        </p:nvSpPr>
        <p:spPr bwMode="auto">
          <a:xfrm>
            <a:off x="3333750" y="3556000"/>
            <a:ext cx="137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/>
              <a:t>Increase in</a:t>
            </a:r>
          </a:p>
          <a:p>
            <a:pPr algn="ctr"/>
            <a:r>
              <a:rPr lang="en-US" altLang="en-US"/>
              <a:t>expenditure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2982913" y="4081463"/>
            <a:ext cx="441325" cy="3206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4579938" y="3640138"/>
            <a:ext cx="312737" cy="101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476" name="TextBox 29"/>
          <p:cNvSpPr txBox="1">
            <a:spLocks noChangeArrowheads="1"/>
          </p:cNvSpPr>
          <p:nvPr/>
        </p:nvSpPr>
        <p:spPr bwMode="auto">
          <a:xfrm>
            <a:off x="1609725" y="3640138"/>
            <a:ext cx="7445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/>
              <a:t>Poor</a:t>
            </a:r>
          </a:p>
        </p:txBody>
      </p:sp>
      <p:sp>
        <p:nvSpPr>
          <p:cNvPr id="19477" name="TextBox 30"/>
          <p:cNvSpPr txBox="1">
            <a:spLocks noChangeArrowheads="1"/>
          </p:cNvSpPr>
          <p:nvPr/>
        </p:nvSpPr>
        <p:spPr bwMode="auto">
          <a:xfrm>
            <a:off x="1609725" y="3001963"/>
            <a:ext cx="133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/>
              <a:t>Non Poor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985000" y="1208088"/>
            <a:ext cx="1893888" cy="17541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Despite a larger increase in expenditure A remains poor whereas B exits poverty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62788" y="4081463"/>
            <a:ext cx="1893887" cy="17541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Poverty gap: </a:t>
            </a:r>
            <a:r>
              <a:rPr lang="en-US" dirty="0"/>
              <a:t>difference between the poverty line and actual expenditure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What are the ways in which poverty is reduced?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207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Reducing poverty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Investments in health and education</a:t>
            </a:r>
          </a:p>
          <a:p>
            <a:r>
              <a:rPr lang="en-CA" dirty="0"/>
              <a:t>Economic growth</a:t>
            </a:r>
          </a:p>
          <a:p>
            <a:r>
              <a:rPr lang="en-CA" dirty="0"/>
              <a:t>Social safety nets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2254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Inequality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Distribution of income (or consumption)</a:t>
            </a:r>
          </a:p>
          <a:p>
            <a:r>
              <a:rPr lang="en-CA" sz="2400" dirty="0"/>
              <a:t>Once thought there was a relationship with economic development</a:t>
            </a:r>
          </a:p>
          <a:p>
            <a:pPr lvl="1"/>
            <a:r>
              <a:rPr lang="en-CA" sz="2400" dirty="0"/>
              <a:t>Low in very poor countries (nearly everyone engaged in agriculture)</a:t>
            </a:r>
          </a:p>
          <a:p>
            <a:pPr lvl="1"/>
            <a:r>
              <a:rPr lang="en-CA" sz="2400" dirty="0"/>
              <a:t>Then rises with growth and development (as some move into manufacturing and services while others remain in rural areas)</a:t>
            </a:r>
          </a:p>
          <a:p>
            <a:pPr lvl="1"/>
            <a:r>
              <a:rPr lang="en-CA" sz="2400" dirty="0"/>
              <a:t>Then falls again as move to modern economy</a:t>
            </a:r>
          </a:p>
          <a:p>
            <a:pPr lvl="1"/>
            <a:r>
              <a:rPr lang="en-CA" sz="2400" dirty="0"/>
              <a:t>Inverted U curve Kuznets curve</a:t>
            </a:r>
          </a:p>
          <a:p>
            <a:r>
              <a:rPr lang="en-CA" sz="2800" dirty="0"/>
              <a:t>Detailed evidence does not support this</a:t>
            </a:r>
          </a:p>
          <a:p>
            <a:pPr lvl="1"/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3880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Lorenz 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Graphic representation of the inequality and the Gini coefficient</a:t>
            </a:r>
          </a:p>
          <a:p>
            <a:r>
              <a:rPr lang="en-CA" dirty="0"/>
              <a:t>Plot cumulative income of population</a:t>
            </a:r>
          </a:p>
          <a:p>
            <a:r>
              <a:rPr lang="en-CA" dirty="0"/>
              <a:t>Add 45 degree line</a:t>
            </a:r>
          </a:p>
          <a:p>
            <a:r>
              <a:rPr lang="en-CA" dirty="0"/>
              <a:t>Curve below the 45 degree line</a:t>
            </a:r>
          </a:p>
          <a:p>
            <a:r>
              <a:rPr lang="en-CA" dirty="0"/>
              <a:t>Gini coefficient is A divided by A+B</a:t>
            </a:r>
          </a:p>
          <a:p>
            <a:r>
              <a:rPr lang="en-CA" dirty="0"/>
              <a:t>Larger is area A, the greater is inequality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5242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Lorenz 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   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209369" y="1799303"/>
            <a:ext cx="6902244" cy="3539613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209369" y="1799303"/>
            <a:ext cx="6902244" cy="353961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/>
          <p:cNvSpPr/>
          <p:nvPr/>
        </p:nvSpPr>
        <p:spPr>
          <a:xfrm>
            <a:off x="1224116" y="1814052"/>
            <a:ext cx="6872749" cy="3495367"/>
          </a:xfrm>
          <a:custGeom>
            <a:avLst/>
            <a:gdLst>
              <a:gd name="connsiteX0" fmla="*/ 0 w 6872749"/>
              <a:gd name="connsiteY0" fmla="*/ 3495367 h 3495367"/>
              <a:gd name="connsiteX1" fmla="*/ 1637071 w 6872749"/>
              <a:gd name="connsiteY1" fmla="*/ 3318387 h 3495367"/>
              <a:gd name="connsiteX2" fmla="*/ 2551471 w 6872749"/>
              <a:gd name="connsiteY2" fmla="*/ 3082413 h 3495367"/>
              <a:gd name="connsiteX3" fmla="*/ 3569110 w 6872749"/>
              <a:gd name="connsiteY3" fmla="*/ 2728451 h 3495367"/>
              <a:gd name="connsiteX4" fmla="*/ 4483510 w 6872749"/>
              <a:gd name="connsiteY4" fmla="*/ 2344993 h 3495367"/>
              <a:gd name="connsiteX5" fmla="*/ 5471652 w 6872749"/>
              <a:gd name="connsiteY5" fmla="*/ 1710813 h 3495367"/>
              <a:gd name="connsiteX6" fmla="*/ 6238568 w 6872749"/>
              <a:gd name="connsiteY6" fmla="*/ 1106129 h 3495367"/>
              <a:gd name="connsiteX7" fmla="*/ 6563032 w 6872749"/>
              <a:gd name="connsiteY7" fmla="*/ 619432 h 3495367"/>
              <a:gd name="connsiteX8" fmla="*/ 6872749 w 6872749"/>
              <a:gd name="connsiteY8" fmla="*/ 0 h 3495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72749" h="3495367">
                <a:moveTo>
                  <a:pt x="0" y="3495367"/>
                </a:moveTo>
                <a:cubicBezTo>
                  <a:pt x="605913" y="3441290"/>
                  <a:pt x="1211826" y="3387213"/>
                  <a:pt x="1637071" y="3318387"/>
                </a:cubicBezTo>
                <a:cubicBezTo>
                  <a:pt x="2062316" y="3249561"/>
                  <a:pt x="2229464" y="3180736"/>
                  <a:pt x="2551471" y="3082413"/>
                </a:cubicBezTo>
                <a:cubicBezTo>
                  <a:pt x="2873478" y="2984090"/>
                  <a:pt x="3247104" y="2851354"/>
                  <a:pt x="3569110" y="2728451"/>
                </a:cubicBezTo>
                <a:cubicBezTo>
                  <a:pt x="3891116" y="2605548"/>
                  <a:pt x="4166420" y="2514599"/>
                  <a:pt x="4483510" y="2344993"/>
                </a:cubicBezTo>
                <a:cubicBezTo>
                  <a:pt x="4800600" y="2175387"/>
                  <a:pt x="5179142" y="1917290"/>
                  <a:pt x="5471652" y="1710813"/>
                </a:cubicBezTo>
                <a:cubicBezTo>
                  <a:pt x="5764162" y="1504336"/>
                  <a:pt x="6056671" y="1288026"/>
                  <a:pt x="6238568" y="1106129"/>
                </a:cubicBezTo>
                <a:cubicBezTo>
                  <a:pt x="6420465" y="924232"/>
                  <a:pt x="6457335" y="803787"/>
                  <a:pt x="6563032" y="619432"/>
                </a:cubicBezTo>
                <a:cubicBezTo>
                  <a:pt x="6668729" y="435077"/>
                  <a:pt x="6770739" y="217538"/>
                  <a:pt x="6872749" y="0"/>
                </a:cubicBezTo>
              </a:path>
            </a:pathLst>
          </a:cu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3303639" y="5491981"/>
            <a:ext cx="2993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Cumulative % of population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 rot="16200000">
            <a:off x="-1505006" y="3408670"/>
            <a:ext cx="4467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Cumulative % of income (or consumption)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153597" y="2978552"/>
            <a:ext cx="1646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45 degree line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696848" y="3561735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Lorenz curve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235677" y="3593336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A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987845" y="466049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8107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Gini coefficient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Can be derived form the Lorenz curve (as noted)</a:t>
            </a:r>
          </a:p>
          <a:p>
            <a:r>
              <a:rPr lang="en-CA" dirty="0"/>
              <a:t>Tends to range between .25 and .65</a:t>
            </a:r>
          </a:p>
          <a:p>
            <a:r>
              <a:rPr lang="en-CA" dirty="0"/>
              <a:t>Tends to be high in Latin America and lower in Asia</a:t>
            </a:r>
          </a:p>
          <a:p>
            <a:r>
              <a:rPr lang="en-CA" dirty="0"/>
              <a:t>Many high-growth Asian economies had lower Gini – but high in some small economies such as Hong Kong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3940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Why might inequality affect (reduce) growth?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7319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Does inequality affect growth?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Main arguments</a:t>
            </a:r>
          </a:p>
          <a:p>
            <a:r>
              <a:rPr lang="en-CA" dirty="0"/>
              <a:t>Poor have difficulty accumulating human capital and cannot </a:t>
            </a:r>
            <a:r>
              <a:rPr lang="en-CA" b="1" dirty="0"/>
              <a:t>contribute their human capital </a:t>
            </a:r>
            <a:r>
              <a:rPr lang="en-CA" dirty="0"/>
              <a:t>to economic growth</a:t>
            </a:r>
          </a:p>
          <a:p>
            <a:r>
              <a:rPr lang="en-CA" dirty="0"/>
              <a:t>Poor have </a:t>
            </a:r>
            <a:r>
              <a:rPr lang="en-CA" b="1" dirty="0"/>
              <a:t>low demand </a:t>
            </a:r>
            <a:r>
              <a:rPr lang="en-CA" dirty="0"/>
              <a:t>for goods and services because they don’t have income. Therefore limits demand growth in the economy</a:t>
            </a:r>
          </a:p>
          <a:p>
            <a:r>
              <a:rPr lang="en-CA" dirty="0"/>
              <a:t>Leads to </a:t>
            </a:r>
            <a:r>
              <a:rPr lang="en-CA" b="1" dirty="0"/>
              <a:t>social unrest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555867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Evidence – inequality and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Some evidence that inequality limits growth</a:t>
            </a:r>
          </a:p>
          <a:p>
            <a:r>
              <a:rPr lang="en-CA" dirty="0"/>
              <a:t>But evidence not conclusive and some </a:t>
            </a:r>
            <a:r>
              <a:rPr lang="en-CA"/>
              <a:t>studies indicate that </a:t>
            </a:r>
            <a:r>
              <a:rPr lang="en-CA" dirty="0"/>
              <a:t>it does not impact growth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510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2019</TotalTime>
  <Words>1003</Words>
  <Application>Microsoft Office PowerPoint</Application>
  <PresentationFormat>On-screen Show (4:3)</PresentationFormat>
  <Paragraphs>236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Calibri</vt:lpstr>
      <vt:lpstr>Arial</vt:lpstr>
      <vt:lpstr>Office Theme</vt:lpstr>
      <vt:lpstr>Poverty and Inequality</vt:lpstr>
      <vt:lpstr>Poverty and inequality</vt:lpstr>
      <vt:lpstr>Poverty: Why important?</vt:lpstr>
      <vt:lpstr>Poverty</vt:lpstr>
      <vt:lpstr>Poverty lines</vt:lpstr>
      <vt:lpstr>Poverty measures</vt:lpstr>
      <vt:lpstr>Thailand</vt:lpstr>
      <vt:lpstr>Take 3 minutes</vt:lpstr>
      <vt:lpstr>PowerPoint Presentation</vt:lpstr>
      <vt:lpstr>Take 3 minutes</vt:lpstr>
      <vt:lpstr>Income distribution within regions Thailand, 2013</vt:lpstr>
      <vt:lpstr>Take 3 minutes</vt:lpstr>
      <vt:lpstr>Incomes and distribution Thailand, 2013</vt:lpstr>
      <vt:lpstr>Take 3 minutes</vt:lpstr>
      <vt:lpstr>Poverty Headcount Thailand, Global poverty lines</vt:lpstr>
      <vt:lpstr>Poverty Gap</vt:lpstr>
      <vt:lpstr>Poverty gap</vt:lpstr>
      <vt:lpstr>Take 5 minutes</vt:lpstr>
      <vt:lpstr>Reducing poverty</vt:lpstr>
      <vt:lpstr>Inequality</vt:lpstr>
      <vt:lpstr>Lorenz curve</vt:lpstr>
      <vt:lpstr>Lorenz Curve</vt:lpstr>
      <vt:lpstr>Gini coefficient</vt:lpstr>
      <vt:lpstr>Take 5 minutes</vt:lpstr>
      <vt:lpstr>Does inequality affect growth?</vt:lpstr>
      <vt:lpstr>Evidence – inequality and growth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Patterns of  Growth and Development</dc:title>
  <dc:creator>Akiko Vandenberg</dc:creator>
  <cp:lastModifiedBy>PAUL</cp:lastModifiedBy>
  <cp:revision>66</cp:revision>
  <dcterms:created xsi:type="dcterms:W3CDTF">2016-07-14T09:10:46Z</dcterms:created>
  <dcterms:modified xsi:type="dcterms:W3CDTF">2016-09-28T01:37:23Z</dcterms:modified>
</cp:coreProperties>
</file>