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 id="259" r:id="rId5"/>
    <p:sldId id="260" r:id="rId6"/>
    <p:sldId id="262"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641"/>
    <p:restoredTop sz="92969"/>
  </p:normalViewPr>
  <p:slideViewPr>
    <p:cSldViewPr snapToGrid="0" snapToObjects="1">
      <p:cViewPr varScale="1">
        <p:scale>
          <a:sx n="129" d="100"/>
          <a:sy n="129" d="100"/>
        </p:scale>
        <p:origin x="33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theme" Target="theme/theme1.xml"/><Relationship Id="rId1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presProps" Target="presProps.xml"/><Relationship Id="rId1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CEB2A87-7FA2-0B45-BDDF-1964C3884A56}" type="datetimeFigureOut">
              <a:rPr lang="en-US" smtClean="0"/>
              <a:t>3/6/18</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774631E7-FD3E-3E48-B354-AC2102D32791}" type="slidenum">
              <a:rPr lang="en-US" smtClean="0"/>
              <a:t>‹#›</a:t>
            </a:fld>
            <a:endParaRPr lang="en-US"/>
          </a:p>
        </p:txBody>
      </p:sp>
    </p:spTree>
    <p:extLst>
      <p:ext uri="{BB962C8B-B14F-4D97-AF65-F5344CB8AC3E}">
        <p14:creationId xmlns:p14="http://schemas.microsoft.com/office/powerpoint/2010/main" val="174783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CEB2A87-7FA2-0B45-BDDF-1964C3884A56}" type="datetimeFigureOut">
              <a:rPr lang="en-US" smtClean="0"/>
              <a:t>3/6/18</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74631E7-FD3E-3E48-B354-AC2102D32791}" type="slidenum">
              <a:rPr lang="en-US" smtClean="0"/>
              <a:t>‹#›</a:t>
            </a:fld>
            <a:endParaRPr lang="en-US"/>
          </a:p>
        </p:txBody>
      </p:sp>
    </p:spTree>
    <p:extLst>
      <p:ext uri="{BB962C8B-B14F-4D97-AF65-F5344CB8AC3E}">
        <p14:creationId xmlns:p14="http://schemas.microsoft.com/office/powerpoint/2010/main" val="1979063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EB2A87-7FA2-0B45-BDDF-1964C3884A56}" type="datetimeFigureOut">
              <a:rPr lang="en-US" smtClean="0"/>
              <a:t>3/6/18</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74631E7-FD3E-3E48-B354-AC2102D32791}" type="slidenum">
              <a:rPr lang="en-US" smtClean="0"/>
              <a:t>‹#›</a:t>
            </a:fld>
            <a:endParaRPr lang="en-US"/>
          </a:p>
        </p:txBody>
      </p:sp>
    </p:spTree>
    <p:extLst>
      <p:ext uri="{BB962C8B-B14F-4D97-AF65-F5344CB8AC3E}">
        <p14:creationId xmlns:p14="http://schemas.microsoft.com/office/powerpoint/2010/main" val="18929987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CEB2A87-7FA2-0B45-BDDF-1964C3884A56}" type="datetimeFigureOut">
              <a:rPr lang="en-US" smtClean="0"/>
              <a:t>3/6/18</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774631E7-FD3E-3E48-B354-AC2102D32791}" type="slidenum">
              <a:rPr lang="en-US" smtClean="0"/>
              <a:t>‹#›</a:t>
            </a:fld>
            <a:endParaRPr lang="en-US"/>
          </a:p>
        </p:txBody>
      </p:sp>
    </p:spTree>
    <p:extLst>
      <p:ext uri="{BB962C8B-B14F-4D97-AF65-F5344CB8AC3E}">
        <p14:creationId xmlns:p14="http://schemas.microsoft.com/office/powerpoint/2010/main" val="659710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CEB2A87-7FA2-0B45-BDDF-1964C3884A56}" type="datetimeFigureOut">
              <a:rPr lang="en-US" smtClean="0"/>
              <a:t>3/6/18</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774631E7-FD3E-3E48-B354-AC2102D32791}" type="slidenum">
              <a:rPr lang="en-US" smtClean="0"/>
              <a:t>‹#›</a:t>
            </a:fld>
            <a:endParaRPr lang="en-US"/>
          </a:p>
        </p:txBody>
      </p:sp>
    </p:spTree>
    <p:extLst>
      <p:ext uri="{BB962C8B-B14F-4D97-AF65-F5344CB8AC3E}">
        <p14:creationId xmlns:p14="http://schemas.microsoft.com/office/powerpoint/2010/main" val="2967074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CEB2A87-7FA2-0B45-BDDF-1964C3884A56}" type="datetimeFigureOut">
              <a:rPr lang="en-US" smtClean="0"/>
              <a:t>3/6/18</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774631E7-FD3E-3E48-B354-AC2102D32791}" type="slidenum">
              <a:rPr lang="en-US" smtClean="0"/>
              <a:t>‹#›</a:t>
            </a:fld>
            <a:endParaRPr lang="en-US"/>
          </a:p>
        </p:txBody>
      </p:sp>
    </p:spTree>
    <p:extLst>
      <p:ext uri="{BB962C8B-B14F-4D97-AF65-F5344CB8AC3E}">
        <p14:creationId xmlns:p14="http://schemas.microsoft.com/office/powerpoint/2010/main" val="304361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EB2A87-7FA2-0B45-BDDF-1964C3884A56}" type="datetimeFigureOut">
              <a:rPr lang="en-US" smtClean="0"/>
              <a:t>3/6/18</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774631E7-FD3E-3E48-B354-AC2102D32791}" type="slidenum">
              <a:rPr lang="en-US" smtClean="0"/>
              <a:t>‹#›</a:t>
            </a:fld>
            <a:endParaRPr lang="en-US"/>
          </a:p>
        </p:txBody>
      </p:sp>
    </p:spTree>
    <p:extLst>
      <p:ext uri="{BB962C8B-B14F-4D97-AF65-F5344CB8AC3E}">
        <p14:creationId xmlns:p14="http://schemas.microsoft.com/office/powerpoint/2010/main" val="91212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EB2A87-7FA2-0B45-BDDF-1964C3884A56}" type="datetimeFigureOut">
              <a:rPr lang="en-US" smtClean="0"/>
              <a:t>3/6/18</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774631E7-FD3E-3E48-B354-AC2102D32791}" type="slidenum">
              <a:rPr lang="en-US" smtClean="0"/>
              <a:t>‹#›</a:t>
            </a:fld>
            <a:endParaRPr lang="en-US"/>
          </a:p>
        </p:txBody>
      </p:sp>
    </p:spTree>
    <p:extLst>
      <p:ext uri="{BB962C8B-B14F-4D97-AF65-F5344CB8AC3E}">
        <p14:creationId xmlns:p14="http://schemas.microsoft.com/office/powerpoint/2010/main" val="18551850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EB2A87-7FA2-0B45-BDDF-1964C3884A56}" type="datetimeFigureOut">
              <a:rPr lang="en-US" smtClean="0"/>
              <a:t>3/6/18</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74631E7-FD3E-3E48-B354-AC2102D32791}" type="slidenum">
              <a:rPr lang="en-US" smtClean="0"/>
              <a:t>‹#›</a:t>
            </a:fld>
            <a:endParaRPr lang="en-US"/>
          </a:p>
        </p:txBody>
      </p:sp>
    </p:spTree>
    <p:extLst>
      <p:ext uri="{BB962C8B-B14F-4D97-AF65-F5344CB8AC3E}">
        <p14:creationId xmlns:p14="http://schemas.microsoft.com/office/powerpoint/2010/main" val="779997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EB2A87-7FA2-0B45-BDDF-1964C3884A56}" type="datetimeFigureOut">
              <a:rPr lang="en-US" smtClean="0"/>
              <a:t>3/6/18</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74631E7-FD3E-3E48-B354-AC2102D32791}" type="slidenum">
              <a:rPr lang="en-US" smtClean="0"/>
              <a:t>‹#›</a:t>
            </a:fld>
            <a:endParaRPr lang="en-US"/>
          </a:p>
        </p:txBody>
      </p:sp>
    </p:spTree>
    <p:extLst>
      <p:ext uri="{BB962C8B-B14F-4D97-AF65-F5344CB8AC3E}">
        <p14:creationId xmlns:p14="http://schemas.microsoft.com/office/powerpoint/2010/main" val="11749272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EB2A87-7FA2-0B45-BDDF-1964C3884A56}" type="datetimeFigureOut">
              <a:rPr lang="en-US" smtClean="0"/>
              <a:t>3/6/18</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74631E7-FD3E-3E48-B354-AC2102D32791}"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895683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8CEB2A87-7FA2-0B45-BDDF-1964C3884A56}" type="datetimeFigureOut">
              <a:rPr lang="en-US" smtClean="0"/>
              <a:t>3/6/18</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74631E7-FD3E-3E48-B354-AC2102D32791}" type="slidenum">
              <a:rPr lang="en-US" smtClean="0"/>
              <a:t>‹#›</a:t>
            </a:fld>
            <a:endParaRPr lang="en-US"/>
          </a:p>
        </p:txBody>
      </p:sp>
    </p:spTree>
    <p:extLst>
      <p:ext uri="{BB962C8B-B14F-4D97-AF65-F5344CB8AC3E}">
        <p14:creationId xmlns:p14="http://schemas.microsoft.com/office/powerpoint/2010/main" val="1939399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8CEB2A87-7FA2-0B45-BDDF-1964C3884A56}" type="datetimeFigureOut">
              <a:rPr lang="en-US" smtClean="0"/>
              <a:t>3/6/18</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74631E7-FD3E-3E48-B354-AC2102D32791}"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8163160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8CEB2A87-7FA2-0B45-BDDF-1964C3884A56}" type="datetimeFigureOut">
              <a:rPr lang="en-US" smtClean="0"/>
              <a:t>3/6/18</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74631E7-FD3E-3E48-B354-AC2102D32791}" type="slidenum">
              <a:rPr lang="en-US" smtClean="0"/>
              <a:t>‹#›</a:t>
            </a:fld>
            <a:endParaRPr lang="en-US"/>
          </a:p>
        </p:txBody>
      </p:sp>
    </p:spTree>
    <p:extLst>
      <p:ext uri="{BB962C8B-B14F-4D97-AF65-F5344CB8AC3E}">
        <p14:creationId xmlns:p14="http://schemas.microsoft.com/office/powerpoint/2010/main" val="3440287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CEB2A87-7FA2-0B45-BDDF-1964C3884A56}" type="datetimeFigureOut">
              <a:rPr lang="en-US" smtClean="0"/>
              <a:t>3/6/18</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74631E7-FD3E-3E48-B354-AC2102D32791}" type="slidenum">
              <a:rPr lang="en-US" smtClean="0"/>
              <a:t>‹#›</a:t>
            </a:fld>
            <a:endParaRPr lang="en-US"/>
          </a:p>
        </p:txBody>
      </p:sp>
    </p:spTree>
    <p:extLst>
      <p:ext uri="{BB962C8B-B14F-4D97-AF65-F5344CB8AC3E}">
        <p14:creationId xmlns:p14="http://schemas.microsoft.com/office/powerpoint/2010/main" val="10649882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CEB2A87-7FA2-0B45-BDDF-1964C3884A56}" type="datetimeFigureOut">
              <a:rPr lang="en-US" smtClean="0"/>
              <a:t>3/6/18</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74631E7-FD3E-3E48-B354-AC2102D32791}" type="slidenum">
              <a:rPr lang="en-US" smtClean="0"/>
              <a:t>‹#›</a:t>
            </a:fld>
            <a:endParaRPr lang="en-US"/>
          </a:p>
        </p:txBody>
      </p:sp>
    </p:spTree>
    <p:extLst>
      <p:ext uri="{BB962C8B-B14F-4D97-AF65-F5344CB8AC3E}">
        <p14:creationId xmlns:p14="http://schemas.microsoft.com/office/powerpoint/2010/main" val="212843389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8CEB2A87-7FA2-0B45-BDDF-1964C3884A56}" type="datetimeFigureOut">
              <a:rPr lang="en-US" smtClean="0"/>
              <a:t>3/6/18</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774631E7-FD3E-3E48-B354-AC2102D32791}" type="slidenum">
              <a:rPr lang="en-US" smtClean="0"/>
              <a:t>‹#›</a:t>
            </a:fld>
            <a:endParaRPr lang="en-US"/>
          </a:p>
        </p:txBody>
      </p:sp>
    </p:spTree>
    <p:extLst>
      <p:ext uri="{BB962C8B-B14F-4D97-AF65-F5344CB8AC3E}">
        <p14:creationId xmlns:p14="http://schemas.microsoft.com/office/powerpoint/2010/main" val="19343684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Class activity:</a:t>
            </a:r>
            <a:br>
              <a:rPr lang="en-US" dirty="0" smtClean="0"/>
            </a:br>
            <a:r>
              <a:rPr lang="en-US" dirty="0" smtClean="0"/>
              <a:t>Guideline on your proposal presentation </a:t>
            </a:r>
            <a:endParaRPr lang="en-US" dirty="0"/>
          </a:p>
        </p:txBody>
      </p:sp>
      <p:sp>
        <p:nvSpPr>
          <p:cNvPr id="3" name="Subtitle 2"/>
          <p:cNvSpPr>
            <a:spLocks noGrp="1"/>
          </p:cNvSpPr>
          <p:nvPr>
            <p:ph type="subTitle" idx="1"/>
          </p:nvPr>
        </p:nvSpPr>
        <p:spPr/>
        <p:txBody>
          <a:bodyPr/>
          <a:lstStyle/>
          <a:p>
            <a:r>
              <a:rPr lang="en-US" dirty="0" smtClean="0"/>
              <a:t>EE479</a:t>
            </a:r>
            <a:endParaRPr lang="en-US" dirty="0"/>
          </a:p>
        </p:txBody>
      </p:sp>
    </p:spTree>
    <p:extLst>
      <p:ext uri="{BB962C8B-B14F-4D97-AF65-F5344CB8AC3E}">
        <p14:creationId xmlns:p14="http://schemas.microsoft.com/office/powerpoint/2010/main" val="1510278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(Maximum 4 pages)</a:t>
            </a:r>
            <a:endParaRPr lang="en-US" dirty="0"/>
          </a:p>
        </p:txBody>
      </p:sp>
      <p:sp>
        <p:nvSpPr>
          <p:cNvPr id="3" name="Content Placeholder 2"/>
          <p:cNvSpPr>
            <a:spLocks noGrp="1"/>
          </p:cNvSpPr>
          <p:nvPr>
            <p:ph idx="1"/>
          </p:nvPr>
        </p:nvSpPr>
        <p:spPr/>
        <p:txBody>
          <a:bodyPr>
            <a:normAutofit/>
          </a:bodyPr>
          <a:lstStyle/>
          <a:p>
            <a:pPr>
              <a:buFont typeface="Wingdings" charset="2"/>
              <a:buChar char="v"/>
            </a:pPr>
            <a:r>
              <a:rPr lang="en-US" sz="2800" dirty="0" smtClean="0"/>
              <a:t>Objective </a:t>
            </a:r>
            <a:r>
              <a:rPr lang="en-US" sz="2800" dirty="0"/>
              <a:t>of your </a:t>
            </a:r>
            <a:r>
              <a:rPr lang="en-US" sz="2800" dirty="0" smtClean="0"/>
              <a:t>paper</a:t>
            </a:r>
          </a:p>
          <a:p>
            <a:pPr>
              <a:buFont typeface="Wingdings" charset="2"/>
              <a:buChar char="v"/>
            </a:pPr>
            <a:r>
              <a:rPr lang="en-US" sz="2800" dirty="0" smtClean="0"/>
              <a:t>Supported Statistics (Graph or Table)</a:t>
            </a:r>
          </a:p>
          <a:p>
            <a:pPr marL="342900" lvl="1" indent="-342900">
              <a:buFont typeface="Wingdings" charset="2"/>
              <a:buChar char="v"/>
            </a:pPr>
            <a:r>
              <a:rPr lang="en-US" sz="2800" dirty="0"/>
              <a:t>Contribution of your paper- Is there anything that you think your paper will fill the gap on existing paper? </a:t>
            </a:r>
          </a:p>
          <a:p>
            <a:pPr>
              <a:buFont typeface="Wingdings" charset="2"/>
              <a:buChar char="v"/>
            </a:pPr>
            <a:r>
              <a:rPr lang="en-US" sz="2800" dirty="0" smtClean="0"/>
              <a:t>Background </a:t>
            </a:r>
            <a:endParaRPr lang="en-US" sz="2800" dirty="0"/>
          </a:p>
          <a:p>
            <a:endParaRPr lang="en-US" dirty="0"/>
          </a:p>
        </p:txBody>
      </p:sp>
    </p:spTree>
    <p:extLst>
      <p:ext uri="{BB962C8B-B14F-4D97-AF65-F5344CB8AC3E}">
        <p14:creationId xmlns:p14="http://schemas.microsoft.com/office/powerpoint/2010/main" val="1565217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Literature </a:t>
            </a:r>
            <a:r>
              <a:rPr lang="en-US" dirty="0" smtClean="0"/>
              <a:t>reviews</a:t>
            </a:r>
            <a:r>
              <a:rPr lang="en-US" dirty="0"/>
              <a:t>(Maximum 4 pages)</a:t>
            </a:r>
            <a:r>
              <a:rPr lang="en-US" dirty="0" smtClean="0"/>
              <a:t> </a:t>
            </a:r>
            <a:r>
              <a:rPr lang="en-US" dirty="0"/>
              <a:t/>
            </a:r>
            <a:br>
              <a:rPr lang="en-US" dirty="0"/>
            </a:br>
            <a:endParaRPr lang="en-US" dirty="0"/>
          </a:p>
        </p:txBody>
      </p:sp>
      <p:sp>
        <p:nvSpPr>
          <p:cNvPr id="3" name="Content Placeholder 2"/>
          <p:cNvSpPr>
            <a:spLocks noGrp="1"/>
          </p:cNvSpPr>
          <p:nvPr>
            <p:ph idx="1"/>
          </p:nvPr>
        </p:nvSpPr>
        <p:spPr/>
        <p:txBody>
          <a:bodyPr/>
          <a:lstStyle/>
          <a:p>
            <a:pPr lvl="1">
              <a:buFont typeface="Wingdings" charset="2"/>
              <a:buChar char="v"/>
            </a:pPr>
            <a:r>
              <a:rPr lang="en-US" sz="2800" dirty="0" smtClean="0"/>
              <a:t>What </a:t>
            </a:r>
            <a:r>
              <a:rPr lang="en-US" sz="2800" dirty="0"/>
              <a:t>have been done already? </a:t>
            </a:r>
          </a:p>
          <a:p>
            <a:pPr lvl="1">
              <a:buFont typeface="Wingdings" charset="2"/>
              <a:buChar char="v"/>
            </a:pPr>
            <a:r>
              <a:rPr lang="en-US" sz="2800" dirty="0"/>
              <a:t>What do you learn from their papers? </a:t>
            </a:r>
          </a:p>
          <a:p>
            <a:pPr lvl="1">
              <a:buFont typeface="Wingdings" charset="2"/>
              <a:buChar char="v"/>
            </a:pPr>
            <a:r>
              <a:rPr lang="en-US" sz="2800" dirty="0"/>
              <a:t>What methodology and results that they get on their paper? </a:t>
            </a:r>
          </a:p>
          <a:p>
            <a:endParaRPr lang="en-US" dirty="0"/>
          </a:p>
        </p:txBody>
      </p:sp>
    </p:spTree>
    <p:extLst>
      <p:ext uri="{BB962C8B-B14F-4D97-AF65-F5344CB8AC3E}">
        <p14:creationId xmlns:p14="http://schemas.microsoft.com/office/powerpoint/2010/main" val="17067311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on Literature </a:t>
            </a:r>
            <a:r>
              <a:rPr lang="en-US" dirty="0"/>
              <a:t>reviews</a:t>
            </a:r>
            <a:r>
              <a:rPr lang="en-US" dirty="0" smtClean="0"/>
              <a:t>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89393599"/>
              </p:ext>
            </p:extLst>
          </p:nvPr>
        </p:nvGraphicFramePr>
        <p:xfrm>
          <a:off x="288234" y="1905000"/>
          <a:ext cx="11676222" cy="3017520"/>
        </p:xfrm>
        <a:graphic>
          <a:graphicData uri="http://schemas.openxmlformats.org/drawingml/2006/table">
            <a:tbl>
              <a:tblPr firstRow="1" bandRow="1">
                <a:tableStyleId>{7DF18680-E054-41AD-8BC1-D1AEF772440D}</a:tableStyleId>
              </a:tblPr>
              <a:tblGrid>
                <a:gridCol w="1663721"/>
                <a:gridCol w="4199711"/>
                <a:gridCol w="1541780"/>
                <a:gridCol w="2592705"/>
                <a:gridCol w="1678305"/>
              </a:tblGrid>
              <a:tr h="370840">
                <a:tc>
                  <a:txBody>
                    <a:bodyPr/>
                    <a:lstStyle/>
                    <a:p>
                      <a:pPr algn="ctr"/>
                      <a:r>
                        <a:rPr lang="en-US" sz="2800" dirty="0" smtClean="0">
                          <a:solidFill>
                            <a:schemeClr val="tx1"/>
                          </a:solidFill>
                        </a:rPr>
                        <a:t>Paper</a:t>
                      </a:r>
                      <a:r>
                        <a:rPr lang="en-US" sz="2800" baseline="0" dirty="0" smtClean="0">
                          <a:solidFill>
                            <a:schemeClr val="tx1"/>
                          </a:solidFill>
                        </a:rPr>
                        <a:t> title</a:t>
                      </a:r>
                      <a:endParaRPr lang="en-US" sz="2800" dirty="0">
                        <a:solidFill>
                          <a:schemeClr val="tx1"/>
                        </a:solidFill>
                      </a:endParaRPr>
                    </a:p>
                  </a:txBody>
                  <a:tcPr/>
                </a:tc>
                <a:tc>
                  <a:txBody>
                    <a:bodyPr/>
                    <a:lstStyle/>
                    <a:p>
                      <a:pPr algn="ctr"/>
                      <a:r>
                        <a:rPr lang="en-US" sz="2800" dirty="0" smtClean="0">
                          <a:solidFill>
                            <a:schemeClr val="tx1"/>
                          </a:solidFill>
                        </a:rPr>
                        <a:t>Authors</a:t>
                      </a:r>
                      <a:r>
                        <a:rPr lang="en-US" sz="2800" baseline="0" dirty="0" smtClean="0">
                          <a:solidFill>
                            <a:schemeClr val="tx1"/>
                          </a:solidFill>
                        </a:rPr>
                        <a:t> </a:t>
                      </a:r>
                    </a:p>
                    <a:p>
                      <a:pPr algn="ctr"/>
                      <a:r>
                        <a:rPr lang="en-US" sz="2800" baseline="0" dirty="0" smtClean="0">
                          <a:solidFill>
                            <a:schemeClr val="tx1"/>
                          </a:solidFill>
                        </a:rPr>
                        <a:t>(Year of publication)</a:t>
                      </a:r>
                      <a:endParaRPr lang="en-US" sz="2800" dirty="0">
                        <a:solidFill>
                          <a:schemeClr val="tx1"/>
                        </a:solidFill>
                      </a:endParaRPr>
                    </a:p>
                  </a:txBody>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2800" dirty="0" smtClean="0">
                          <a:solidFill>
                            <a:schemeClr val="tx1"/>
                          </a:solidFill>
                        </a:rPr>
                        <a:t>Journal</a:t>
                      </a:r>
                    </a:p>
                    <a:p>
                      <a:pPr algn="ctr"/>
                      <a:endParaRPr lang="en-US" sz="2800" dirty="0">
                        <a:solidFill>
                          <a:schemeClr val="tx1"/>
                        </a:solidFill>
                      </a:endParaRPr>
                    </a:p>
                  </a:txBody>
                  <a:tcPr/>
                </a:tc>
                <a:tc>
                  <a:txBody>
                    <a:bodyPr/>
                    <a:lstStyle/>
                    <a:p>
                      <a:pPr algn="ctr"/>
                      <a:r>
                        <a:rPr lang="en-US" sz="2800" dirty="0" smtClean="0">
                          <a:solidFill>
                            <a:schemeClr val="tx1"/>
                          </a:solidFill>
                        </a:rPr>
                        <a:t>Methodology</a:t>
                      </a:r>
                      <a:endParaRPr lang="en-US" sz="2800" dirty="0">
                        <a:solidFill>
                          <a:schemeClr val="tx1"/>
                        </a:solidFill>
                      </a:endParaRPr>
                    </a:p>
                  </a:txBody>
                  <a:tcPr/>
                </a:tc>
                <a:tc>
                  <a:txBody>
                    <a:bodyPr/>
                    <a:lstStyle/>
                    <a:p>
                      <a:pPr algn="ctr"/>
                      <a:r>
                        <a:rPr lang="en-US" sz="2800" dirty="0" smtClean="0">
                          <a:solidFill>
                            <a:schemeClr val="tx1"/>
                          </a:solidFill>
                        </a:rPr>
                        <a:t>Findings</a:t>
                      </a:r>
                      <a:endParaRPr lang="en-US" sz="2800" dirty="0">
                        <a:solidFill>
                          <a:schemeClr val="tx1"/>
                        </a:solidFill>
                      </a:endParaRPr>
                    </a:p>
                  </a:txBody>
                  <a:tcPr/>
                </a:tc>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800" dirty="0" smtClean="0">
                          <a:solidFill>
                            <a:schemeClr val="tx1"/>
                          </a:solidFill>
                        </a:rPr>
                        <a:t>1.</a:t>
                      </a:r>
                    </a:p>
                  </a:txBody>
                  <a:tcPr/>
                </a:tc>
                <a:tc>
                  <a:txBody>
                    <a:bodyPr/>
                    <a:lstStyle/>
                    <a:p>
                      <a:endParaRPr lang="en-US" sz="2800" dirty="0">
                        <a:solidFill>
                          <a:schemeClr val="tx1"/>
                        </a:solidFill>
                      </a:endParaRPr>
                    </a:p>
                  </a:txBody>
                  <a:tcPr/>
                </a:tc>
                <a:tc>
                  <a:txBody>
                    <a:bodyPr/>
                    <a:lstStyle/>
                    <a:p>
                      <a:endParaRPr lang="en-US" sz="2800" dirty="0">
                        <a:solidFill>
                          <a:schemeClr val="tx1"/>
                        </a:solidFill>
                      </a:endParaRPr>
                    </a:p>
                  </a:txBody>
                  <a:tcPr/>
                </a:tc>
                <a:tc>
                  <a:txBody>
                    <a:bodyPr/>
                    <a:lstStyle/>
                    <a:p>
                      <a:endParaRPr lang="en-US" sz="2800" dirty="0">
                        <a:solidFill>
                          <a:schemeClr val="tx1"/>
                        </a:solidFill>
                      </a:endParaRPr>
                    </a:p>
                  </a:txBody>
                  <a:tcPr/>
                </a:tc>
                <a:tc>
                  <a:txBody>
                    <a:bodyPr/>
                    <a:lstStyle/>
                    <a:p>
                      <a:endParaRPr lang="en-US" sz="2800">
                        <a:solidFill>
                          <a:schemeClr val="tx1"/>
                        </a:solidFill>
                      </a:endParaRPr>
                    </a:p>
                  </a:txBody>
                  <a:tcPr/>
                </a:tc>
              </a:tr>
              <a:tr h="370840">
                <a:tc>
                  <a:txBody>
                    <a:bodyPr/>
                    <a:lstStyle/>
                    <a:p>
                      <a:r>
                        <a:rPr lang="en-US" sz="2800" dirty="0" smtClean="0">
                          <a:solidFill>
                            <a:schemeClr val="tx1"/>
                          </a:solidFill>
                        </a:rPr>
                        <a:t>2.</a:t>
                      </a:r>
                      <a:endParaRPr lang="en-US" sz="2800" dirty="0">
                        <a:solidFill>
                          <a:schemeClr val="tx1"/>
                        </a:solidFill>
                      </a:endParaRPr>
                    </a:p>
                  </a:txBody>
                  <a:tcPr/>
                </a:tc>
                <a:tc>
                  <a:txBody>
                    <a:bodyPr/>
                    <a:lstStyle/>
                    <a:p>
                      <a:endParaRPr lang="en-US" sz="2800" dirty="0">
                        <a:solidFill>
                          <a:schemeClr val="tx1"/>
                        </a:solidFill>
                      </a:endParaRPr>
                    </a:p>
                  </a:txBody>
                  <a:tcPr/>
                </a:tc>
                <a:tc>
                  <a:txBody>
                    <a:bodyPr/>
                    <a:lstStyle/>
                    <a:p>
                      <a:endParaRPr lang="en-US" sz="2800" dirty="0">
                        <a:solidFill>
                          <a:schemeClr val="tx1"/>
                        </a:solidFill>
                      </a:endParaRPr>
                    </a:p>
                  </a:txBody>
                  <a:tcPr/>
                </a:tc>
                <a:tc>
                  <a:txBody>
                    <a:bodyPr/>
                    <a:lstStyle/>
                    <a:p>
                      <a:endParaRPr lang="en-US" sz="2800" dirty="0">
                        <a:solidFill>
                          <a:schemeClr val="tx1"/>
                        </a:solidFill>
                      </a:endParaRPr>
                    </a:p>
                  </a:txBody>
                  <a:tcPr/>
                </a:tc>
                <a:tc>
                  <a:txBody>
                    <a:bodyPr/>
                    <a:lstStyle/>
                    <a:p>
                      <a:endParaRPr lang="en-US" sz="2800" dirty="0">
                        <a:solidFill>
                          <a:schemeClr val="tx1"/>
                        </a:solidFill>
                      </a:endParaRPr>
                    </a:p>
                  </a:txBody>
                  <a:tcPr/>
                </a:tc>
              </a:tr>
              <a:tr h="370840">
                <a:tc>
                  <a:txBody>
                    <a:bodyPr/>
                    <a:lstStyle/>
                    <a:p>
                      <a:r>
                        <a:rPr lang="en-US" sz="2800" dirty="0" smtClean="0">
                          <a:solidFill>
                            <a:schemeClr val="tx1"/>
                          </a:solidFill>
                        </a:rPr>
                        <a:t>3.</a:t>
                      </a:r>
                      <a:endParaRPr lang="en-US" sz="2800" dirty="0">
                        <a:solidFill>
                          <a:schemeClr val="tx1"/>
                        </a:solidFill>
                      </a:endParaRPr>
                    </a:p>
                  </a:txBody>
                  <a:tcPr/>
                </a:tc>
                <a:tc>
                  <a:txBody>
                    <a:bodyPr/>
                    <a:lstStyle/>
                    <a:p>
                      <a:endParaRPr lang="en-US" sz="2800">
                        <a:solidFill>
                          <a:schemeClr val="tx1"/>
                        </a:solidFill>
                      </a:endParaRPr>
                    </a:p>
                  </a:txBody>
                  <a:tcPr/>
                </a:tc>
                <a:tc>
                  <a:txBody>
                    <a:bodyPr/>
                    <a:lstStyle/>
                    <a:p>
                      <a:endParaRPr lang="en-US" sz="2800" dirty="0">
                        <a:solidFill>
                          <a:schemeClr val="tx1"/>
                        </a:solidFill>
                      </a:endParaRPr>
                    </a:p>
                  </a:txBody>
                  <a:tcPr/>
                </a:tc>
                <a:tc>
                  <a:txBody>
                    <a:bodyPr/>
                    <a:lstStyle/>
                    <a:p>
                      <a:endParaRPr lang="en-US" sz="2800" dirty="0">
                        <a:solidFill>
                          <a:schemeClr val="tx1"/>
                        </a:solidFill>
                      </a:endParaRPr>
                    </a:p>
                  </a:txBody>
                  <a:tcPr/>
                </a:tc>
                <a:tc>
                  <a:txBody>
                    <a:bodyPr/>
                    <a:lstStyle/>
                    <a:p>
                      <a:endParaRPr lang="en-US" sz="2800" dirty="0">
                        <a:solidFill>
                          <a:schemeClr val="tx1"/>
                        </a:solidFill>
                      </a:endParaRPr>
                    </a:p>
                  </a:txBody>
                  <a:tcPr/>
                </a:tc>
              </a:tr>
              <a:tr h="370840">
                <a:tc>
                  <a:txBody>
                    <a:bodyPr/>
                    <a:lstStyle/>
                    <a:p>
                      <a:r>
                        <a:rPr lang="en-US" sz="2800" dirty="0" smtClean="0">
                          <a:solidFill>
                            <a:schemeClr val="tx1"/>
                          </a:solidFill>
                        </a:rPr>
                        <a:t>4.</a:t>
                      </a:r>
                      <a:endParaRPr lang="en-US" sz="2800" dirty="0">
                        <a:solidFill>
                          <a:schemeClr val="tx1"/>
                        </a:solidFill>
                      </a:endParaRPr>
                    </a:p>
                  </a:txBody>
                  <a:tcPr/>
                </a:tc>
                <a:tc>
                  <a:txBody>
                    <a:bodyPr/>
                    <a:lstStyle/>
                    <a:p>
                      <a:endParaRPr lang="en-US" sz="2800">
                        <a:solidFill>
                          <a:schemeClr val="tx1"/>
                        </a:solidFill>
                      </a:endParaRPr>
                    </a:p>
                  </a:txBody>
                  <a:tcPr/>
                </a:tc>
                <a:tc>
                  <a:txBody>
                    <a:bodyPr/>
                    <a:lstStyle/>
                    <a:p>
                      <a:endParaRPr lang="en-US" sz="2800" dirty="0">
                        <a:solidFill>
                          <a:schemeClr val="tx1"/>
                        </a:solidFill>
                      </a:endParaRPr>
                    </a:p>
                  </a:txBody>
                  <a:tcPr/>
                </a:tc>
                <a:tc>
                  <a:txBody>
                    <a:bodyPr/>
                    <a:lstStyle/>
                    <a:p>
                      <a:endParaRPr lang="en-US" sz="2800" dirty="0">
                        <a:solidFill>
                          <a:schemeClr val="tx1"/>
                        </a:solidFill>
                      </a:endParaRPr>
                    </a:p>
                  </a:txBody>
                  <a:tcPr/>
                </a:tc>
                <a:tc>
                  <a:txBody>
                    <a:bodyPr/>
                    <a:lstStyle/>
                    <a:p>
                      <a:endParaRPr lang="en-US" sz="2800" dirty="0">
                        <a:solidFill>
                          <a:schemeClr val="tx1"/>
                        </a:solidFill>
                      </a:endParaRPr>
                    </a:p>
                  </a:txBody>
                  <a:tcPr/>
                </a:tc>
              </a:tr>
            </a:tbl>
          </a:graphicData>
        </a:graphic>
      </p:graphicFrame>
    </p:spTree>
    <p:extLst>
      <p:ext uri="{BB962C8B-B14F-4D97-AF65-F5344CB8AC3E}">
        <p14:creationId xmlns:p14="http://schemas.microsoft.com/office/powerpoint/2010/main" val="13048816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Economics Theoretical Framework</a:t>
            </a:r>
          </a:p>
        </p:txBody>
      </p:sp>
      <p:sp>
        <p:nvSpPr>
          <p:cNvPr id="3" name="Content Placeholder 2"/>
          <p:cNvSpPr>
            <a:spLocks noGrp="1"/>
          </p:cNvSpPr>
          <p:nvPr>
            <p:ph idx="1"/>
          </p:nvPr>
        </p:nvSpPr>
        <p:spPr/>
        <p:txBody>
          <a:bodyPr>
            <a:normAutofit/>
          </a:bodyPr>
          <a:lstStyle/>
          <a:p>
            <a:pPr>
              <a:buFont typeface="Wingdings" charset="2"/>
              <a:buChar char="v"/>
            </a:pPr>
            <a:r>
              <a:rPr lang="en-US" sz="2800" dirty="0" smtClean="0"/>
              <a:t>How </a:t>
            </a:r>
            <a:r>
              <a:rPr lang="en-US" sz="2800" dirty="0"/>
              <a:t>does it apply to your study? </a:t>
            </a:r>
            <a:endParaRPr lang="en-US" sz="2800" dirty="0" smtClean="0"/>
          </a:p>
          <a:p>
            <a:pPr>
              <a:buFont typeface="Wingdings" charset="2"/>
              <a:buChar char="v"/>
            </a:pPr>
            <a:r>
              <a:rPr lang="en-US" sz="2800" dirty="0" smtClean="0"/>
              <a:t>Any Implication ?</a:t>
            </a:r>
          </a:p>
          <a:p>
            <a:pPr>
              <a:buFont typeface="Wingdings" charset="2"/>
              <a:buChar char="v"/>
            </a:pPr>
            <a:r>
              <a:rPr lang="en-US" sz="2800" dirty="0" smtClean="0"/>
              <a:t>Assumption?</a:t>
            </a:r>
            <a:endParaRPr lang="en-US" sz="2800" dirty="0"/>
          </a:p>
          <a:p>
            <a:pPr>
              <a:buFont typeface="Wingdings" charset="2"/>
              <a:buChar char="v"/>
            </a:pPr>
            <a:endParaRPr lang="en-US" sz="2800" dirty="0"/>
          </a:p>
        </p:txBody>
      </p:sp>
    </p:spTree>
    <p:extLst>
      <p:ext uri="{BB962C8B-B14F-4D97-AF65-F5344CB8AC3E}">
        <p14:creationId xmlns:p14="http://schemas.microsoft.com/office/powerpoint/2010/main" val="9654822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a:t>
            </a:r>
          </a:p>
        </p:txBody>
      </p:sp>
      <p:sp>
        <p:nvSpPr>
          <p:cNvPr id="3" name="Content Placeholder 2"/>
          <p:cNvSpPr>
            <a:spLocks noGrp="1"/>
          </p:cNvSpPr>
          <p:nvPr>
            <p:ph idx="1"/>
          </p:nvPr>
        </p:nvSpPr>
        <p:spPr>
          <a:xfrm>
            <a:off x="2380490" y="1368287"/>
            <a:ext cx="8915400" cy="3777622"/>
          </a:xfrm>
        </p:spPr>
        <p:txBody>
          <a:bodyPr>
            <a:noAutofit/>
          </a:bodyPr>
          <a:lstStyle/>
          <a:p>
            <a:pPr>
              <a:buFont typeface="Wingdings" charset="2"/>
              <a:buChar char="v"/>
            </a:pPr>
            <a:r>
              <a:rPr lang="en-US" sz="2800" dirty="0" smtClean="0"/>
              <a:t>What </a:t>
            </a:r>
            <a:r>
              <a:rPr lang="en-US" sz="2800" dirty="0"/>
              <a:t>kind of data are you planning to use? </a:t>
            </a:r>
          </a:p>
          <a:p>
            <a:pPr>
              <a:buFont typeface="Wingdings" charset="2"/>
              <a:buChar char="v"/>
            </a:pPr>
            <a:r>
              <a:rPr lang="en-US" sz="2800" dirty="0"/>
              <a:t>Primary or Secondary data sets? </a:t>
            </a:r>
          </a:p>
          <a:p>
            <a:pPr>
              <a:buFont typeface="Wingdings" charset="2"/>
              <a:buChar char="v"/>
            </a:pPr>
            <a:r>
              <a:rPr lang="en-US" sz="2800" dirty="0" smtClean="0"/>
              <a:t>If </a:t>
            </a:r>
            <a:r>
              <a:rPr lang="en-US" sz="2800" dirty="0"/>
              <a:t>you plan to use primary data set, how do you construct your own survey? What is your target population or sample group? What is your plan on collecting the data? </a:t>
            </a:r>
          </a:p>
          <a:p>
            <a:pPr>
              <a:buFont typeface="Wingdings" charset="2"/>
              <a:buChar char="v"/>
            </a:pPr>
            <a:r>
              <a:rPr lang="en-US" sz="2800" dirty="0" smtClean="0"/>
              <a:t>If </a:t>
            </a:r>
            <a:r>
              <a:rPr lang="en-US" sz="2800" dirty="0"/>
              <a:t>you plan to use secondary data set, what type of data are you going to use? Where are you going to get the data from? How many sample in those data sets and what variables do you think you will use from those data sets? </a:t>
            </a:r>
          </a:p>
          <a:p>
            <a:pPr>
              <a:buFont typeface="Wingdings" charset="2"/>
              <a:buChar char="v"/>
            </a:pPr>
            <a:endParaRPr lang="en-US" sz="2800" dirty="0"/>
          </a:p>
        </p:txBody>
      </p:sp>
    </p:spTree>
    <p:extLst>
      <p:ext uri="{BB962C8B-B14F-4D97-AF65-F5344CB8AC3E}">
        <p14:creationId xmlns:p14="http://schemas.microsoft.com/office/powerpoint/2010/main" val="7648483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Methodology</a:t>
            </a:r>
          </a:p>
        </p:txBody>
      </p:sp>
      <p:sp>
        <p:nvSpPr>
          <p:cNvPr id="3" name="Content Placeholder 2"/>
          <p:cNvSpPr>
            <a:spLocks noGrp="1"/>
          </p:cNvSpPr>
          <p:nvPr>
            <p:ph idx="1"/>
          </p:nvPr>
        </p:nvSpPr>
        <p:spPr/>
        <p:txBody>
          <a:bodyPr>
            <a:normAutofit/>
          </a:bodyPr>
          <a:lstStyle/>
          <a:p>
            <a:pPr>
              <a:buFont typeface="Wingdings" charset="2"/>
              <a:buChar char="v"/>
            </a:pPr>
            <a:r>
              <a:rPr lang="en-US" sz="2800" dirty="0" smtClean="0"/>
              <a:t>What </a:t>
            </a:r>
            <a:r>
              <a:rPr lang="en-US" sz="2800" dirty="0"/>
              <a:t>methodology are you planning to use? </a:t>
            </a:r>
          </a:p>
          <a:p>
            <a:pPr>
              <a:buFont typeface="Wingdings" charset="2"/>
              <a:buChar char="v"/>
            </a:pPr>
            <a:r>
              <a:rPr lang="en-US" sz="2800" dirty="0"/>
              <a:t>What is your specification? </a:t>
            </a:r>
          </a:p>
          <a:p>
            <a:endParaRPr lang="en-US" sz="2800" dirty="0"/>
          </a:p>
        </p:txBody>
      </p:sp>
    </p:spTree>
    <p:extLst>
      <p:ext uri="{BB962C8B-B14F-4D97-AF65-F5344CB8AC3E}">
        <p14:creationId xmlns:p14="http://schemas.microsoft.com/office/powerpoint/2010/main" val="2117330663"/>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8</TotalTime>
  <Words>227</Words>
  <Application>Microsoft Macintosh PowerPoint</Application>
  <PresentationFormat>Widescreen</PresentationFormat>
  <Paragraphs>34</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Century Gothic</vt:lpstr>
      <vt:lpstr>Wingdings</vt:lpstr>
      <vt:lpstr>Wingdings 3</vt:lpstr>
      <vt:lpstr>Arial</vt:lpstr>
      <vt:lpstr>Wisp</vt:lpstr>
      <vt:lpstr>Class activity: Guideline on your proposal presentation </vt:lpstr>
      <vt:lpstr>Introduction (Maximum 4 pages)</vt:lpstr>
      <vt:lpstr>Literature reviews(Maximum 4 pages)  </vt:lpstr>
      <vt:lpstr>Example on Literature reviews </vt:lpstr>
      <vt:lpstr>Economics Theoretical Framework</vt:lpstr>
      <vt:lpstr>Data</vt:lpstr>
      <vt:lpstr>Methodology</vt:lpstr>
    </vt:vector>
  </TitlesOfParts>
  <Company/>
  <LinksUpToDate>false</LinksUpToDate>
  <SharedDoc>false</SharedDoc>
  <HyperlinksChanged>false</HyperlinksChanged>
  <AppVersion>15.0023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Guideline on your proposal presentation </dc:title>
  <dc:creator>Microsoft Office User</dc:creator>
  <cp:lastModifiedBy>Microsoft Office User</cp:lastModifiedBy>
  <cp:revision>4</cp:revision>
  <dcterms:created xsi:type="dcterms:W3CDTF">2018-03-06T02:42:11Z</dcterms:created>
  <dcterms:modified xsi:type="dcterms:W3CDTF">2018-03-06T02:50:53Z</dcterms:modified>
</cp:coreProperties>
</file>