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1" r:id="rId5"/>
    <p:sldId id="263" r:id="rId6"/>
    <p:sldId id="264" r:id="rId7"/>
    <p:sldId id="266" r:id="rId8"/>
    <p:sldId id="267" r:id="rId9"/>
    <p:sldId id="299" r:id="rId10"/>
    <p:sldId id="300" r:id="rId11"/>
    <p:sldId id="268" r:id="rId12"/>
    <p:sldId id="269" r:id="rId13"/>
    <p:sldId id="301" r:id="rId14"/>
    <p:sldId id="302" r:id="rId15"/>
    <p:sldId id="303" r:id="rId16"/>
    <p:sldId id="304" r:id="rId17"/>
    <p:sldId id="270" r:id="rId18"/>
    <p:sldId id="306" r:id="rId19"/>
    <p:sldId id="274" r:id="rId20"/>
    <p:sldId id="275" r:id="rId21"/>
    <p:sldId id="276" r:id="rId22"/>
    <p:sldId id="278" r:id="rId23"/>
    <p:sldId id="305" r:id="rId24"/>
    <p:sldId id="280" r:id="rId25"/>
    <p:sldId id="283" r:id="rId26"/>
    <p:sldId id="284" r:id="rId27"/>
    <p:sldId id="285" r:id="rId28"/>
    <p:sldId id="286" r:id="rId29"/>
    <p:sldId id="288" r:id="rId30"/>
    <p:sldId id="289" r:id="rId31"/>
    <p:sldId id="291" r:id="rId32"/>
    <p:sldId id="292" r:id="rId33"/>
    <p:sldId id="294" r:id="rId34"/>
    <p:sldId id="295" r:id="rId35"/>
    <p:sldId id="297" r:id="rId36"/>
    <p:sldId id="298" r:id="rId37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 autoAdjust="0"/>
    <p:restoredTop sz="94681" autoAdjust="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10E6B5-89C6-4BE2-B5DB-8DF3F8FA3987}" type="datetimeFigureOut">
              <a:rPr lang="th-TH" smtClean="0"/>
              <a:pPr/>
              <a:t>17/10/60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3DF66-C021-4F85-A62C-2BA9E2D022A6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Post 1932 Politics</a:t>
            </a:r>
            <a:br>
              <a:rPr lang="en-US" dirty="0" smtClean="0"/>
            </a:br>
            <a:r>
              <a:rPr lang="en-US" dirty="0" smtClean="0"/>
              <a:t>The rise and fall of </a:t>
            </a:r>
            <a:r>
              <a:rPr lang="en-US" dirty="0" err="1" smtClean="0"/>
              <a:t>Khana-ratsadorn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dirty="0" smtClean="0"/>
              <a:t>1/2017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Phibul’s</a:t>
            </a:r>
            <a:r>
              <a:rPr lang="en-US" dirty="0" smtClean="0"/>
              <a:t> military nationalism</a:t>
            </a:r>
          </a:p>
          <a:p>
            <a:r>
              <a:rPr lang="en-US" dirty="0" err="1" smtClean="0"/>
              <a:t>Pridi’s</a:t>
            </a:r>
            <a:r>
              <a:rPr lang="en-US" dirty="0" smtClean="0"/>
              <a:t> social revolution</a:t>
            </a:r>
          </a:p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 err="1" smtClean="0"/>
              <a:t>Thanarat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The events of 1932-3 </a:t>
            </a:r>
            <a:r>
              <a:rPr lang="en-US" dirty="0" smtClean="0"/>
              <a:t>revealed </a:t>
            </a:r>
            <a:r>
              <a:rPr lang="en-US" dirty="0"/>
              <a:t>the critical importance </a:t>
            </a:r>
            <a:r>
              <a:rPr lang="en-US" dirty="0" smtClean="0"/>
              <a:t>military </a:t>
            </a:r>
            <a:r>
              <a:rPr lang="en-US" dirty="0"/>
              <a:t>units in </a:t>
            </a:r>
            <a:r>
              <a:rPr lang="en-US" dirty="0" smtClean="0"/>
              <a:t>Bangkok.</a:t>
            </a:r>
          </a:p>
          <a:p>
            <a:r>
              <a:rPr lang="en-US" dirty="0"/>
              <a:t>Occupying the center of power, the military consolidate and extend its power. </a:t>
            </a:r>
          </a:p>
          <a:p>
            <a:pPr lvl="1"/>
            <a:r>
              <a:rPr lang="en-US" dirty="0"/>
              <a:t>From 1933-1937, military budget accounted to around 26% of national budget.</a:t>
            </a:r>
          </a:p>
          <a:p>
            <a:pPr lvl="1"/>
            <a:r>
              <a:rPr lang="en-US" dirty="0"/>
              <a:t>In 3 years after 1932, military personnel almost doubled. </a:t>
            </a:r>
          </a:p>
          <a:p>
            <a:r>
              <a:rPr lang="en-US" dirty="0"/>
              <a:t>Military </a:t>
            </a:r>
            <a:r>
              <a:rPr lang="en-US" dirty="0" smtClean="0"/>
              <a:t>and its </a:t>
            </a:r>
            <a:r>
              <a:rPr lang="en-US" dirty="0"/>
              <a:t>new political ideology. </a:t>
            </a:r>
          </a:p>
          <a:p>
            <a:pPr lvl="1"/>
            <a:r>
              <a:rPr lang="en-US" dirty="0"/>
              <a:t>"Your country if your house, the army is its fence".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military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The rise in military power was not held back by </a:t>
            </a:r>
            <a:r>
              <a:rPr lang="en-US" dirty="0" err="1"/>
              <a:t>Khana-Ratsadorn</a:t>
            </a:r>
            <a:r>
              <a:rPr lang="en-US" dirty="0"/>
              <a:t>, who wanted to remain the guiding force in post 1932 politics. </a:t>
            </a:r>
          </a:p>
          <a:p>
            <a:pPr lvl="1"/>
            <a:r>
              <a:rPr lang="en-US" dirty="0" smtClean="0"/>
              <a:t>1933, 1937, and 1940 </a:t>
            </a:r>
            <a:r>
              <a:rPr lang="en-US" dirty="0"/>
              <a:t>Constitution </a:t>
            </a:r>
            <a:r>
              <a:rPr lang="en-US" dirty="0" smtClean="0"/>
              <a:t>all with limited roles of </a:t>
            </a:r>
            <a:r>
              <a:rPr lang="en-US" dirty="0" smtClean="0"/>
              <a:t>elected representatives</a:t>
            </a:r>
          </a:p>
          <a:p>
            <a:r>
              <a:rPr lang="en-US" dirty="0" smtClean="0"/>
              <a:t>For a decade </a:t>
            </a:r>
            <a:r>
              <a:rPr lang="en-US" dirty="0"/>
              <a:t>after 1932, </a:t>
            </a:r>
            <a:r>
              <a:rPr lang="en-US" dirty="0" err="1" smtClean="0"/>
              <a:t>Khanarat</a:t>
            </a:r>
            <a:r>
              <a:rPr lang="en-US" dirty="0" smtClean="0"/>
              <a:t> effectively </a:t>
            </a:r>
            <a:r>
              <a:rPr lang="en-US" dirty="0"/>
              <a:t>controlled political </a:t>
            </a:r>
            <a:r>
              <a:rPr lang="en-US" dirty="0" smtClean="0"/>
              <a:t>power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reformists who supported 1932 </a:t>
            </a:r>
            <a:r>
              <a:rPr lang="en-US" dirty="0" smtClean="0"/>
              <a:t>hoped </a:t>
            </a:r>
            <a:r>
              <a:rPr lang="en-US" dirty="0"/>
              <a:t>to participate. </a:t>
            </a:r>
          </a:p>
          <a:p>
            <a:pPr lvl="2"/>
            <a:r>
              <a:rPr lang="en-US" dirty="0"/>
              <a:t>Businessmen who eventually formed Chamber of Commerce.</a:t>
            </a:r>
          </a:p>
          <a:p>
            <a:pPr lvl="2"/>
            <a:r>
              <a:rPr lang="en-US" dirty="0" err="1"/>
              <a:t>Labour</a:t>
            </a:r>
            <a:r>
              <a:rPr lang="en-US" dirty="0"/>
              <a:t> leaders, journalists, progressive Buddhist Sangha. </a:t>
            </a:r>
          </a:p>
          <a:p>
            <a:pPr lvl="1"/>
            <a:r>
              <a:rPr lang="en-US" dirty="0"/>
              <a:t>But </a:t>
            </a:r>
            <a:r>
              <a:rPr lang="en-US" dirty="0" smtClean="0"/>
              <a:t>they were </a:t>
            </a:r>
            <a:r>
              <a:rPr lang="en-US" dirty="0"/>
              <a:t>neglected or suppressed under </a:t>
            </a:r>
            <a:r>
              <a:rPr lang="en-US" dirty="0" err="1"/>
              <a:t>Phibul’s</a:t>
            </a:r>
            <a:r>
              <a:rPr lang="en-US" dirty="0"/>
              <a:t> military nationalism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4186238" cy="4612032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</a:t>
            </a:r>
            <a:r>
              <a:rPr lang="en-US" dirty="0" smtClean="0"/>
              <a:t>eveloped </a:t>
            </a:r>
            <a:r>
              <a:rPr lang="en-US" dirty="0"/>
              <a:t>the ideology of the military as the central institution of </a:t>
            </a:r>
            <a:r>
              <a:rPr lang="en-US" dirty="0" err="1"/>
              <a:t>SIam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Monarchy, assembly, </a:t>
            </a:r>
            <a:r>
              <a:rPr lang="en-US" dirty="0" smtClean="0"/>
              <a:t>bureaucracy</a:t>
            </a:r>
            <a:r>
              <a:rPr lang="en-US" dirty="0"/>
              <a:t>, and the (abiding and permanent) </a:t>
            </a:r>
            <a:r>
              <a:rPr lang="en-US" dirty="0" smtClean="0"/>
              <a:t>military</a:t>
            </a:r>
          </a:p>
          <a:p>
            <a:r>
              <a:rPr lang="en-US" dirty="0"/>
              <a:t>C</a:t>
            </a:r>
            <a:r>
              <a:rPr lang="en-US" dirty="0" smtClean="0"/>
              <a:t>oncentrated </a:t>
            </a:r>
            <a:r>
              <a:rPr lang="en-US" dirty="0"/>
              <a:t>the army power in Bangkok, and having his allies controlling the key positions., </a:t>
            </a:r>
          </a:p>
          <a:p>
            <a:pPr lvl="1"/>
            <a:r>
              <a:rPr lang="en-US" dirty="0"/>
              <a:t>Raise military budget </a:t>
            </a:r>
            <a:r>
              <a:rPr lang="en-US" dirty="0" smtClean="0"/>
              <a:t>while refused to reveal details. </a:t>
            </a:r>
          </a:p>
          <a:p>
            <a:r>
              <a:rPr lang="en-US" dirty="0" err="1" smtClean="0"/>
              <a:t>Phibul’s</a:t>
            </a:r>
            <a:r>
              <a:rPr lang="en-US" dirty="0" smtClean="0"/>
              <a:t> rise to power eventually led to his neglect of other </a:t>
            </a:r>
            <a:r>
              <a:rPr lang="en-US" dirty="0" err="1" smtClean="0"/>
              <a:t>Khanarat</a:t>
            </a:r>
            <a:r>
              <a:rPr lang="en-US" dirty="0" smtClean="0"/>
              <a:t>.</a:t>
            </a:r>
          </a:p>
          <a:p>
            <a:pPr lvl="1"/>
            <a:endParaRPr lang="en-US" dirty="0"/>
          </a:p>
          <a:p>
            <a:endParaRPr lang="th-TH" dirty="0"/>
          </a:p>
        </p:txBody>
      </p:sp>
      <p:pic>
        <p:nvPicPr>
          <p:cNvPr id="40962" name="Picture 2" descr="http://img-196.uamulet.com/uauctions/AU383/2014/6/19/U142145463538771730480307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857364"/>
            <a:ext cx="3143208" cy="3143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rise of military power brought with it the ideology of military nationalism. </a:t>
            </a:r>
          </a:p>
          <a:p>
            <a:r>
              <a:rPr lang="en-US" dirty="0"/>
              <a:t>Military-bureaucrats as those who bring progress to the nation </a:t>
            </a:r>
          </a:p>
          <a:p>
            <a:pPr lvl="1"/>
            <a:r>
              <a:rPr lang="en-US" dirty="0"/>
              <a:t>Core of military nationalist ideas include</a:t>
            </a:r>
          </a:p>
          <a:p>
            <a:pPr lvl="2"/>
            <a:r>
              <a:rPr lang="en-US" dirty="0"/>
              <a:t>Combining Fascism and absolutist nationalism </a:t>
            </a:r>
          </a:p>
          <a:p>
            <a:pPr lvl="2"/>
            <a:r>
              <a:rPr lang="en-US" dirty="0"/>
              <a:t>Fighting for territories &amp; Economic nationalism </a:t>
            </a:r>
          </a:p>
          <a:p>
            <a:pPr lvl="2"/>
            <a:r>
              <a:rPr lang="en-US" dirty="0" err="1"/>
              <a:t>Ratthaniyom</a:t>
            </a:r>
            <a:r>
              <a:rPr lang="en-US" dirty="0"/>
              <a:t> culture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Luang-Wichit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0552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Wichit</a:t>
            </a:r>
            <a:r>
              <a:rPr lang="en-US" dirty="0"/>
              <a:t> </a:t>
            </a:r>
            <a:r>
              <a:rPr lang="en-US" dirty="0" err="1"/>
              <a:t>Wathakarn</a:t>
            </a:r>
            <a:r>
              <a:rPr lang="en-US" dirty="0"/>
              <a:t> (</a:t>
            </a:r>
            <a:r>
              <a:rPr lang="en-US" dirty="0" err="1" smtClean="0"/>
              <a:t>Luang-wichit</a:t>
            </a:r>
            <a:r>
              <a:rPr lang="en-US" dirty="0" smtClean="0"/>
              <a:t>)</a:t>
            </a:r>
            <a:r>
              <a:rPr lang="en-US" dirty="0"/>
              <a:t> </a:t>
            </a:r>
            <a:r>
              <a:rPr lang="en-US" dirty="0" smtClean="0"/>
              <a:t>was </a:t>
            </a:r>
            <a:r>
              <a:rPr lang="en-US" dirty="0" smtClean="0"/>
              <a:t>a </a:t>
            </a:r>
            <a:r>
              <a:rPr lang="en-US" dirty="0"/>
              <a:t>chief ideologist of </a:t>
            </a:r>
            <a:r>
              <a:rPr lang="en-US" dirty="0" err="1"/>
              <a:t>Phibun</a:t>
            </a:r>
            <a:r>
              <a:rPr lang="en-US" dirty="0"/>
              <a:t> </a:t>
            </a:r>
          </a:p>
          <a:p>
            <a:r>
              <a:rPr lang="en-US" dirty="0"/>
              <a:t>Borrowed fascist from Europe and Japan, combined with Thai nationalism built under absolutism</a:t>
            </a:r>
          </a:p>
          <a:p>
            <a:r>
              <a:rPr lang="en-US" dirty="0"/>
              <a:t>Military as expression of popular will. </a:t>
            </a:r>
          </a:p>
          <a:p>
            <a:r>
              <a:rPr lang="en-US" dirty="0" err="1"/>
              <a:t>Musolini</a:t>
            </a:r>
            <a:r>
              <a:rPr lang="en-US" dirty="0"/>
              <a:t> and Bushido</a:t>
            </a:r>
          </a:p>
          <a:p>
            <a:r>
              <a:rPr lang="en-US" dirty="0"/>
              <a:t>Anti-Chinese sentiment </a:t>
            </a:r>
          </a:p>
          <a:p>
            <a:endParaRPr lang="th-TH" dirty="0"/>
          </a:p>
        </p:txBody>
      </p:sp>
      <p:pic>
        <p:nvPicPr>
          <p:cNvPr id="4" name="Picture 4" descr="http://atibhop.files.wordpress.com/2013/07/02wichi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500174"/>
            <a:ext cx="3429024" cy="44826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Military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Luang-wichit’s</a:t>
            </a:r>
            <a:r>
              <a:rPr lang="en-US" dirty="0" smtClean="0"/>
              <a:t> justification of military </a:t>
            </a:r>
            <a:r>
              <a:rPr lang="en-US" dirty="0"/>
              <a:t>dictatorship</a:t>
            </a:r>
          </a:p>
          <a:p>
            <a:pPr lvl="1"/>
            <a:r>
              <a:rPr lang="en-US" dirty="0"/>
              <a:t>Thai nation needed strong leadership to oppose internal and external threats. </a:t>
            </a:r>
            <a:endParaRPr lang="en-US" dirty="0" smtClean="0"/>
          </a:p>
          <a:p>
            <a:pPr lvl="1"/>
            <a:r>
              <a:rPr lang="en-US" dirty="0" smtClean="0"/>
              <a:t>Require people’s complete </a:t>
            </a:r>
            <a:r>
              <a:rPr lang="en-US" dirty="0"/>
              <a:t>subjection to power. </a:t>
            </a:r>
          </a:p>
          <a:p>
            <a:pPr lvl="1"/>
            <a:r>
              <a:rPr lang="en-US" dirty="0"/>
              <a:t>Thais as fundamentally militaristic people. </a:t>
            </a:r>
            <a:endParaRPr lang="en-US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14356"/>
            <a:ext cx="8229600" cy="5411807"/>
          </a:xfrm>
        </p:spPr>
        <p:txBody>
          <a:bodyPr/>
          <a:lstStyle/>
          <a:p>
            <a:pPr>
              <a:buNone/>
            </a:pPr>
            <a:r>
              <a:rPr lang="th-TH" b="1" dirty="0" smtClean="0"/>
              <a:t>ตื่นเถิดชาวไทย</a:t>
            </a:r>
          </a:p>
          <a:p>
            <a:pPr>
              <a:buNone/>
            </a:pPr>
            <a:r>
              <a:rPr lang="th-TH" dirty="0" smtClean="0"/>
              <a:t>(สร้อย)ตื่นเถิดชาวไทย อย่ามัวหลับใหลลุ่มหลงชาติจะเรืองดำรง ก็เพราะเราทั้งหลายถ้ามัวหลับมัวหลง เราก็คงมลายเราต้องเร่งขวนขวาย ตื่นเถิดชาวไทย</a:t>
            </a:r>
          </a:p>
          <a:p>
            <a:pPr>
              <a:buNone/>
            </a:pPr>
            <a:r>
              <a:rPr lang="th-TH" dirty="0" smtClean="0"/>
              <a:t>บ้านเมืองยามเฟื่องฟุ้งรุ่งเรือง ก็อย่าลืมขวนขวายเผลอตัวศึกมา เราจะพากันตายจำไว้เถอะสหาย ตื่นเถิดชาวไทย</a:t>
            </a:r>
          </a:p>
          <a:p>
            <a:pPr>
              <a:buNone/>
            </a:pPr>
            <a:r>
              <a:rPr lang="th-TH" dirty="0" smtClean="0"/>
              <a:t>(สร้อย)ชาติไทยเราไม่น้อมยอมใคร จะสู้จนชีพสลายหวังผดุงแหลมทอง เราพี่น้องหญิงชายอย่าให้ชาติสูญหาย ตื่นเถิดชาวไทย(สร้อย)</a:t>
            </a:r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4290"/>
            <a:ext cx="8229600" cy="635798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th-TH" b="1" dirty="0" smtClean="0"/>
              <a:t>เพลงต้นตระกูลไทย</a:t>
            </a:r>
          </a:p>
          <a:p>
            <a:pPr>
              <a:buNone/>
            </a:pPr>
            <a:r>
              <a:rPr lang="th-TH" dirty="0" smtClean="0"/>
              <a:t>ต้นตระกูลไทย ใจท่านเหี้ยมหาญ รักษาดินแดนไทย ไว้ให้ลูกหลานสู้จนสูญเสีย แม้ชีวิตของท่าน เพื่อถนอมบ้าน เมืองไว้ให้เราลุกขึ้นเถิด พี่น้องไทย อย่าให้ชีวิตสูญเปล่ารักชาติยิ่งชีพของเรา เหมือนดังพงศ์เผ่า ต้นตระกูลไทย</a:t>
            </a:r>
          </a:p>
          <a:p>
            <a:pPr>
              <a:buNone/>
            </a:pPr>
            <a:r>
              <a:rPr lang="th-TH" dirty="0" smtClean="0"/>
              <a:t>ท่านพระยาราม ผู้มีความแข็งขัน สู้รบป้องกัน มิได้ยอมแพ้พ่าย  พระราชมนู ทหารสมัยกู้ชาติ แสดงความสามารถ ได้ชัยชนะมากหลาย  เจ้าพระยาโกษาเหล็ก ท่านเป็นแม่ทัพชั้นเอก ของสมเด็จพระนารายณ์สีหราชเดโช ผจญสงครามใหญ่โต ต่อตีศัตรูแพ้พ่ายเจ้าคุณพิชัยดาบหัก ผู้กล้าหาญยิ่งนัก ล้วนเป็นต้นตระกูลไทย</a:t>
            </a:r>
          </a:p>
          <a:p>
            <a:pPr>
              <a:buNone/>
            </a:pPr>
            <a:r>
              <a:rPr lang="th-TH" dirty="0" smtClean="0"/>
              <a:t>หมู่บุคคลสำคัญ หัวหน้าชาวบางระจัน ที่เราหาชื่อได้นายแท่น นายดอก นายอิน นายเมือง ขุนสรรค์ พันเรือง นายทองแสงใหญ่ นายโชติ นายทองเหม็น ท่านพวกนี้ล้วนเป็น ผู้กล้าหาญชาญชัยนายจันหนวดเขี้ยว กับนายทองแก้ว ทำชื่อเสียงเพริศแพร้ว ไว้ลายเลือดไทยชาวบางระจัน สำคัญยิ่งใหญ่ เป็นต้นตระกูลของไทย ที่ควรระลึกตลอดกาล</a:t>
            </a:r>
          </a:p>
          <a:p>
            <a:pPr>
              <a:buNone/>
            </a:pPr>
            <a:r>
              <a:rPr lang="th-TH" dirty="0" smtClean="0"/>
              <a:t>องค์พระสุริโยทัย ยอดมิ่งหญิงไทย สละพระชนม์เพื่อชาติ  ท้าวเทพสตรี ท้าวศรีสุนทร ป้องกันถลางนคร ไว้ด้วยความสามารถ  ท้าวสุรนารี ผู้เป็นนักรบสตรี กล้าหาญองอาจป้องกันอีสาน ต้านศัตรูของชาติ ล้วนเป็นสตรีสามารถ ต้นตระกูลของไทย</a:t>
            </a:r>
            <a:endParaRPr lang="th-TH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Economic Nationalism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Economic nationalism </a:t>
            </a:r>
            <a:endParaRPr lang="en-US" dirty="0" smtClean="0"/>
          </a:p>
          <a:p>
            <a:pPr lvl="1"/>
            <a:r>
              <a:rPr lang="en-US" dirty="0" smtClean="0"/>
              <a:t>Support </a:t>
            </a:r>
            <a:r>
              <a:rPr lang="en-US" dirty="0"/>
              <a:t>gov't </a:t>
            </a:r>
            <a:r>
              <a:rPr lang="en-US" dirty="0" smtClean="0"/>
              <a:t>intervention in the economy </a:t>
            </a:r>
          </a:p>
          <a:p>
            <a:pPr lvl="2"/>
            <a:r>
              <a:rPr lang="en-US" dirty="0" smtClean="0"/>
              <a:t>prosperity </a:t>
            </a:r>
            <a:r>
              <a:rPr lang="en-US" dirty="0"/>
              <a:t>and self-reliance.</a:t>
            </a:r>
          </a:p>
          <a:p>
            <a:pPr lvl="2"/>
            <a:r>
              <a:rPr lang="en-US" dirty="0" smtClean="0"/>
              <a:t>“Thai </a:t>
            </a:r>
            <a:r>
              <a:rPr lang="en-US" dirty="0"/>
              <a:t>economy for the Thai </a:t>
            </a:r>
            <a:r>
              <a:rPr lang="en-US" dirty="0" smtClean="0"/>
              <a:t>people”. </a:t>
            </a:r>
            <a:endParaRPr lang="en-US" dirty="0"/>
          </a:p>
          <a:p>
            <a:pPr lvl="1"/>
            <a:r>
              <a:rPr lang="en-US" dirty="0"/>
              <a:t>Against the role of Chinese in Thai economy. </a:t>
            </a:r>
            <a:r>
              <a:rPr lang="en-US" dirty="0" err="1"/>
              <a:t>Gov't</a:t>
            </a:r>
            <a:r>
              <a:rPr lang="en-US" dirty="0"/>
              <a:t> control trade, distribution, industries. Jobs reserved for Thais.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Maha-Anachak</a:t>
            </a:r>
            <a:r>
              <a:rPr lang="en-US" dirty="0" smtClean="0"/>
              <a:t> 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idea of “lost territories” </a:t>
            </a:r>
            <a:endParaRPr lang="en-US" dirty="0" smtClean="0"/>
          </a:p>
          <a:p>
            <a:pPr lvl="1"/>
            <a:r>
              <a:rPr lang="en-US" dirty="0" smtClean="0"/>
              <a:t>Khmer</a:t>
            </a:r>
            <a:r>
              <a:rPr lang="en-US" dirty="0"/>
              <a:t>, Mon, Shan, all part of "golden peninsula". </a:t>
            </a:r>
          </a:p>
          <a:p>
            <a:pPr lvl="1"/>
            <a:r>
              <a:rPr lang="en-US" dirty="0"/>
              <a:t>The idea of </a:t>
            </a:r>
            <a:r>
              <a:rPr lang="en-US" dirty="0" smtClean="0"/>
              <a:t>“</a:t>
            </a:r>
            <a:r>
              <a:rPr lang="en-US" dirty="0" smtClean="0"/>
              <a:t>Thai” as  major race. </a:t>
            </a:r>
            <a:endParaRPr lang="en-US" dirty="0"/>
          </a:p>
          <a:p>
            <a:r>
              <a:rPr lang="en-US" dirty="0"/>
              <a:t>Based on Hitler's model, </a:t>
            </a:r>
            <a:r>
              <a:rPr lang="en-US" dirty="0" err="1"/>
              <a:t>Phibun</a:t>
            </a:r>
            <a:r>
              <a:rPr lang="en-US" dirty="0"/>
              <a:t> promoted the </a:t>
            </a:r>
            <a:r>
              <a:rPr lang="en-US" dirty="0" err="1"/>
              <a:t>the</a:t>
            </a:r>
            <a:r>
              <a:rPr lang="en-US" dirty="0"/>
              <a:t> idea of "</a:t>
            </a:r>
            <a:r>
              <a:rPr lang="en-US" dirty="0" err="1"/>
              <a:t>Maha</a:t>
            </a:r>
            <a:r>
              <a:rPr lang="en-US" dirty="0"/>
              <a:t>-</a:t>
            </a:r>
            <a:r>
              <a:rPr lang="en-US" dirty="0" err="1"/>
              <a:t>anachak</a:t>
            </a:r>
            <a:r>
              <a:rPr lang="en-US" dirty="0"/>
              <a:t>-Thai". </a:t>
            </a:r>
          </a:p>
          <a:p>
            <a:pPr lvl="1"/>
            <a:r>
              <a:rPr lang="en-US" dirty="0" smtClean="0"/>
              <a:t>Military </a:t>
            </a:r>
            <a:r>
              <a:rPr lang="en-US" dirty="0"/>
              <a:t>campaign to recover lost territories from France, invasion of Burma and Chinese to reclaim Shan territories.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Thorn\Dropbox\Teaching\EC405\1411444972-1-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0477" y="0"/>
            <a:ext cx="538304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www.bloggang.com/data/klongrongmoo/picture/12189478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3568936" cy="2857520"/>
          </a:xfrm>
          <a:prstGeom prst="rect">
            <a:avLst/>
          </a:prstGeom>
          <a:noFill/>
        </p:spPr>
      </p:pic>
      <p:pic>
        <p:nvPicPr>
          <p:cNvPr id="46088" name="Picture 8" descr="http://i287.photobucket.com/albums/ll155/boongert/chang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04"/>
            <a:ext cx="3724275" cy="6096000"/>
          </a:xfrm>
          <a:prstGeom prst="rect">
            <a:avLst/>
          </a:prstGeom>
          <a:noFill/>
        </p:spPr>
      </p:pic>
      <p:pic>
        <p:nvPicPr>
          <p:cNvPr id="46090" name="Picture 10" descr="loading pictur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472" y="3929066"/>
            <a:ext cx="3607301" cy="257176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214282" y="214290"/>
            <a:ext cx="41434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March for the lost territories</a:t>
            </a:r>
            <a:endParaRPr lang="th-TH" sz="24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http://sv6.postjung.com/wb/data/677/677973-topic-ix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786190"/>
            <a:ext cx="4260149" cy="2714644"/>
          </a:xfrm>
          <a:prstGeom prst="rect">
            <a:avLst/>
          </a:prstGeom>
          <a:noFill/>
        </p:spPr>
      </p:pic>
      <p:pic>
        <p:nvPicPr>
          <p:cNvPr id="48134" name="Picture 6" descr="http://sv6.postjung.com/wb/data/677/677973-topic-ix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596" y="909643"/>
            <a:ext cx="4188989" cy="2662233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642910" y="214290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/>
              <a:t>สงครามอินโดจีน</a:t>
            </a:r>
            <a:endParaRPr lang="th-TH" b="1" dirty="0"/>
          </a:p>
        </p:txBody>
      </p:sp>
      <p:sp>
        <p:nvSpPr>
          <p:cNvPr id="48136" name="AutoShape 8" descr="data:image/jpeg;base64,/9j/4AAQSkZJRgABAQAAAQABAAD/2wCEAAkGBxQSEhUUEBQUFBQVFRQVFRQUFRQUFBQVFBUWFhUUFRQYHCggGBwlHBQUITEhJSkrLi4uFx8zODMsNygtLisBCgoKDg0OFxAQFy4fHyQvLCwsLCwsLCwsLCwsLCwsLCwsLCwsLCwsLCwsLCwsLCwsLCwsLCwsNCwsLCwsLCwsLP/AABEIANEA8QMBIgACEQEDEQH/xAAcAAACAwEBAQEAAAAAAAAAAAABAgADBAUGBwj/xABIEAABAwIDBAYECgcHBQEAAAABAAIRAyEEEjEFQVFhBhMiMnGBkaGxwRQjM0JSYnKy0fAHFXOCwtLhFlNUg5KTsyQ0RGTxF//EABkBAQEAAwEAAAAAAAAAAAAAAAABAgMEBf/EACcRAQABAwMEAgIDAQAAAAAAAAABAhESAwRREyExQTJhQnEjM4Ei/9oADAMBAAIRAxEAPwDyICMJwFIXrWc6uEYTQjCti5YUhPCkJZLkhCFZCmVLLcmVM2mnATAKWADUS1NCOVLBC1AqwhIQlghUhNCLWpYJCELqYvY76bA90aNJG9ubSfV6VzS1Y0zFXeFmJjySEpCchAhZWYlARhGFISwWFITQoAlgsKQnhAoFhRFFrEsFRhPkQcgSFEyipcwCkIhRUBQIohUSFITQpCIWFMqfKoilTtSwmCCxoQhAFNKgBalLVeFHNQZ4V2Gpy5o4uA9JS5Fr2cyalMfXb94KVdokp8vWbSpyKwP90fSASF4Mr6FiRL6n7P3FeBLFybPxLo3HmFJCUhWlKQuyzmIAjCMKEJYIUQoWpmtQKUExCgCCNanARASuQB7lWUSoGoBCisyKIFaUUoRCjIAnCEKBVDhMQgAmhBAlTtQc1UImhHKiQgARQCKAhOCqwnlEFbdjtmsz7Q9V1hAXT2DTmuwcz90rDUm1E/plR8oeqdeo/wCw32cl4Z4XuqTfjXjk3luXhnniuTZ/l/jo3PplLVCxXQEZkQu5ys4agQrCEpQDKjCICDkFcJwFAEURCkITFQBAgYiiSklBZCiWVECBRMApCxZlCYIQmAVBaUwKUBPCIYFSUqIVERURhAGhGEzQmhQKGpsiiYIFhdbo2Pjm8g72R71zAxdrowz4390+0LXrT/HUz0vnDv4c/HVPALxlUAOPiR617Kh8q/y9q8djmw932ne0rl2fmW/c+meoAqSrSVU4LvcghHKqwEyBiApZKVFBHNVcK0BVvVQqUlEhTKgRQBEtUhVDQgrOr5t9Kil4UgCiKijMIUhFEBVECZABFEMAplUBRlFBMlCZAwRlKCigKJSooh2ld7ooJqO5N9/9F54Fek6HDtVD9j+JaNx/XLbo/OHWpfLPXj9on42p9t/3ivX0flXryW1R8dU+272rm2fylv3PiGFAhWlKvQcaqFCrsqPVIM5KgVzqSUtRCApSnKOQIEACBKchJlQIQonIShURRFRQKEVIRhYs0ARCgCICqCQhCYBGFUKAomAUhAAEYRARhRQUhMoqAioiiBC9R0ObZ55t9QP4rzIXrOiFP4tx4v8AY0fiubdT/HLdt/nDVhvlH+7xXldtD4+p9r3Beqwgio+eenivMbdHx9TxH3Wrn2fzn9N+5+MOepCKBXouFawp1Swq6FApSOarg0cU0BBjFNEsWowq3PCDO6mlyK11RUuKokBAlKgEQ8opYURUhSFYAhCxZlARARRCqJCICMIgIBCEJ4QVQAE0KJgEAAUhMpCgWEYTAIwqkkAXvNg4Xq6TAReMx49q8HyIHkvJ7Hw4fWaC0uEyWgOMxe+VpMaTZewd8JcW9XQcAT2i4sFo3S4HWNy4N5X4ph17an8mPCd87pk+ubrg9JaMVp+k0HzFvcF6Wps6swSBRDhEB1V0uuJHciYlcjap66mZaWVaVyx1nZSO146Tzy2ladvVjXF23XjKibPOQlIVkJSF6rzyQiEUEQS5DOgUEEJSFMgilKEJ0EQhCATFQBA0KJ1EEhCE4CELCGwoaiAmARCyQoCaEwCICIQBSFZCEIEhNCMJoQCFCE0KQgUBMGohYm7QPwg0clgzPnnwtli+u4qTMR5LXdWviK+Gwz8ThGtc9k58x7tFt3lo3n3DfovQbL25Txjc9Go54aSCHZhBIBHeHsXiOnONqNwVOjSHype6ocwEU2O7sSDBP3SFX+iPM01/ollM2s1pJfAjfab8l5W471TLv0e0RD6VUp2P9VgrtDwG1Z7M5Hj5Sn4HQj6pkcrLpk/n/wCFc7EAGRMTaRqJi60xLc8ficXTp1BTqODXu0HG8Dlc2Cd68OekD31xiKzWuc0ATGS1wRbeJ3716/ZtXrKbarhd4zAfRabgeiJ4nyXq6Orm83UoxaISwrYSwuhqVEIQrSEIQVEIQrSEsIEhCE5CEIKyEWhMQgAgaEU0KIAEwanDEzQtd2xWGFNlWvDOE3C6LqNNwtH9VJqsuN3EARAV1ejlMJcqzuwkgCkJ4UyqivKmATZUwCBYUhWZVMqCqF5LYVR1XHPe4FsNqdg94AFrMrvV6F7SnSJIA1JTdHujjKGao+XVqnaqSQWtdJcWs0kSd65teuKZpu26VE1RNnH6dPf8HZTbSzSwEVMpc67pLWxprfxT/oxpPYyq2oxzCcpGdpYXAAgluaMwBjwkcV62jhB1jqonMWhsyQMrSSIGguTdX4jEBrTme1pvBc4WtO/0ea8+urK7tpptZ0ALeX53LzfTAluFrFpIIY5wIJBBbcEHkQt+ytuU60tzUs+ZwDGvDiWiO1prfQSud0m2iwB1JzHPa6lUNRzSOw3K4AEakuggQPQsIZy+OUHuNR1Q3LXda4nUku71twJv4r6bh3hzGub3XNaWxwIBHqXj9n9F6rw09YGFwIMSS4PAEHSLexe9fgCxojQAAjhFvMLu2+pTTMxMuLV06pi8QywhCNCoHAOaZB0KJXdDlkhCEJygqiuEFYUIQIQlVhCVAhCgCYoBA8KIqIGanaOXLzQATELU2g1WMfCQBEBUX1KmbVVFqgRSOxPcIUhMpCyQsJgFITAIIAt1PBta0vrENET2jlEWuTu3pNnMb1jesYXsBBe0CZaNQRwXXNfBGepwTWPkgVDSY0tjUteBm3buK5NzrTT/AMw36Onl3lbhejtGzzjcsgEZBQaAHCY7QcdCtQ2XhBZ2IrVOPxpHj8i0Lj4XCNZYU7WNh3sxFyM2vitGcXDWxYXOWLxEc1581zLsiizoNwuzmgfFmpP0jWqekVHclZRr4Rk9Tg2AjQijSbPg4AkLlUX2tJA3+XJq0k3GUECSLZj5wplJi1bT2jRrNDMTh5ptM7pa7c5pEFpubggi65VXoLgar+tbiKrH2EGqxxgXAJeMzt2pKs2jhn5RlY/UGQ0i1pJ5KUCCDmAIG/L9XfBv6EymDGPS1/RKjTucY5ugkNoDWwHaBjcFVV2C7XB4gV4Az0qzmGfrMqU2jIeRaWn6tylq5KjczQCL3g3sBoTfUhZGVMvbEiDILbECTpBtorkYzywGkMxpOa6jVAkUqgymLSWm4e2/eaSOayOavV1ccyo3q8XTbVZqHaPaYMOBEX+s0grjbV2c2kQ6lWNVj5gOjOwjUOcIzC9pE21K7trrd8Zcm40+2TlkIEKwhAhdzkVQhCchSFUVkJSrS1JCCshQBOQhCCKJlEVc0IrTiqFGmHE4rD9nUFzg7WAQ2DMrjHbuHmG1A48Ggk+hc0atHLo6dXDfCaFy39IKDSA4uaTMS2JI3Dndaf1o3dTrmdIovMngLXNlerRydOrhsCaFmdiKsAjB4y+g+DVZPkG8lY+lixc4HEATGl/Rqp1qOTp1cLoUhCpgMeLjAVSLX62iDf6pdM8lopbF2g5gd8Dy62dWpBwg7xmTr0cnSqUwunsHZvwirkJI7JdaN0cd11gwGzNo1252YTDU25ntitUrNfNNxY6criNWm4sdy7ezNj7WpSWM2ewkR8pXJI1InIY0C11bmLdmUaM37vQ4Togxl877iNWjhPzeSvp9E6A1zEc3E+M+teXxW2Ns4fM6phsPWY2nnPVVKhIJdAaAcpJsbCdQut0a6XDG081JgD2nLVpOa4vpP+i4E6SDfkuSqcpvLfTEx2h6CjsWkzugCOMmPX4pzgKI1DZt9Hdpu5LL11T6ManuNAAG+8pfhVUmGvEzEA0wZ4RCx7cL35dBmHpDQC/CPcrQ1v0Xehy5zqeIO5w/zI9hVGKwtcCQHvktEB9wC4AuOZ4EAGTeYFgdFb/SW+3Tr025TLCRF4aZjlv9Cwfqek64yu5kXJ5lsD1Ll7bwr6TZcRBPeBdLYggzYi53cFNn7VqRfI/W5aJ9LSOaxmY9rFM+YacR0VaQQ1zmi8AFpuY3lnILJU6GgjL1j44yyT2piYtw810f1yRrT0EyHuHDdBjULz+2/wBIjKNanh6NF9evUv1bHjstIlpcS202gefCURSt6odZvRZtpc7T6Q9B7N/FY9p9FszZZGbzN9/59Sw7N6QbSrsZVbgOw5stBrtZMn6OeQ4RF41KNTbW02kn9WVOUYmiR5gvdPlBWVMxTN4YzeYtLg43APpGHtjnqD5rLC9CemLnHq8Zs7EtJBjq2Grmy62DQI13lcba2Nw4gili6Bd3W1qDmB3JsnmNJXbRuYn5OarQn0yEILDU23RAl78n2xl9qZm16DjAqNJ8/wAFv6tHMNXTq4aylKrGMpn57fSEwqtOjgfAhZRVE+2OMoUpRLxxHpUVugqIoqj1OwdoYvFVWCvh2toZT1jqopOcSG2yhptJjUGy9hQwzGiGtaIsIAHsXg9o7TquLnMq1KbYs2m4NESYmxOY23rHVc4AuqYnEGBJHwiqySBNg0jhC8XOHqYy+kuwjHHMWtJbZpIFuMer0LRkGvDTzXx7YeNe6kXvxOIDTUqZR8JqtGVkgnvTByn0rr4XKQD8JqmTvxNUknebu3QfUrnCYS+oAIr5jWwlJrHE1ahd9bEVSZNh8+6x1Nn0TBIB8XF1gLanip1IOm+sEjfHp4IVa7QDLmgcSQBdfLKGzqEA9WzNE90Hd+Lh6kG4emKjYYBcmMhmwc30Tl3JmvT+30o7Xw+hr0f91m/zUG3cMP8AyKH+7T/FeGa1hu1km8EUzExIGmu5QU2NIaWbjA6t2g/d8PSpmdN6+rtyg/rGNq03GW91wPZy5gbHi1wSbApsDqlSmxodU7zw2HODIDA528STbmvlG2ms62q8wH56TAMpaQ3JnkTdp5jivefo+xL3UqrXS408rWmAXODjPaMaiIngRwlZxVdjNNod+o6WvfDQTo5pyzMTMG4vv1V7aha5kGM0T87gQPSYgceSr6p4p5cpmXWh1gdJNp0VpouNRji2wgzliCABYGYvHoRiejiSXuGbRoMa6wN2ipZUeaZOd2oA1EaSdefqVlCi8F3ZN8sHNwdwmJhBuDf1ZbABJJtH1b3PI/m6qOX0iqA4emTvmxJuZbNz5rlYWqI8L3EyLcPAeldPpOwto0gZkTNwSIy8r71xsM2DI38ZA4e/1LVX5b6PDfW6R4ChUdSq16VOoIzNqOgw8BzRfcQQVwcNQw36wpVsK5rxWyONRpzZnMe5ph07gwC3PmvN9PsG12Lq5xTJNOibsmT1DBMwY0tdcOhtAivhKHco0i0WkF3WkvuZ0GYWtv5Lb4avL9CYOA08n1f+VxV5K+RYCnRdRBqZSZOZznG5zQTJMG8rdSpUQQGlgBaZ7cCQ5sb+BP5ha82WD6W9gseB9tvepEjyIXz1rmgHq6j2kAwW1XzoSDGbVPh8RXzEDE17Qe80jtTYnLfQq5wmD3j8O1whzQRwIBCz19mUqjMlSmx7YghzQZjx8F474diQYGJqa72UzaJ3t5FGrtPFtDi3ETBntUqWk3mAOduSZwYy7VTodgSC04WhE/3bBF81rW13LI/9H+BMjqo3iHvbqI1B4grANtYxpE1KLrXmi4aWmz09LpFjIBc3CukaDrWk7xqSrlBaWHD/AKMMKyq8ONVzX5XtHW1G5Q2GvaS1wzcZN1srfo1ww+TqYin4VAfvArLtPppXZ1bzQpwKhYSKjspDmmfm8p8l0m9LqkAuw4NpltXd4FiRVCWlzf8A8zd/jq/op/yqLtf2uP8Ah3/62KLLP7TH6eUoBtzkmST3QLCwifALJtOsQzIGnNUcAO7JG4axrkC3ZXSO7cgWk6STw5lZWtc/FAS0tpXPZPeIncebfNq545b2ijhBTaGtp9oBu5k8ATfl+d+xtoAYdADdosZ5+KGJzAi7STuiIAEfS3SExY4GZaScvzT/ADeJRRo1iwAOY6TJtljWYF9BMIUcWc8lhkmBdsxbdPIGysrMcZdmFhuafEx2uSSnhjY5rgmwbpaJud2ZIGqnmLrDURd1ryT6oVFTM5wPZ7pIl2mY6G1u6E7A/WWiA4A5b3kHfN4WelScA52e18ogDugAemFkjVQxDmCC0SXGO07efs7tPJB9R7qgJiA0gAm4ky4mG8gnrYQ9kCodZjsmLERpwlZaheC4B+h3BvCTbzKg81tjFkk9k9qtVINjOQCnMeBC6HR7pM/CBzaYGR5a52hcCIBgOtoNLcVydpsLeqEhxDXPvInrHEi9+ErBXqDOSSW5W5dbbjI3H+pWcMZfXKG3qtRoqU3SxwEdiDZzgT3fzHNN+s8R2RnM2k5WiYBkdy0rxmx+mNGnQY14qEtaJLQ25N99Zp38AuizplQPzKtuTeG7/qVbTynbh6IY+vJOd27s8NZOn5hZnGq8UxUqVHdW5r+89uZzdC7IRPhpyXK/tbQ3CpxPyfP/ANjkl/tlQiB1sgaxRnnbr4S0nbh1tqVHPYS6TvgkmLiYk+5Z8O8AAGQeE7vP95cZ/SWg8ODnYiIMxTpaeVX2I4HbWGaIFXEWjvMYPSC4wsZpmVipz+nNVra7y6oGDqaLoNPOD2IEnKdYt4L57h8aHYii6CMppNAsT2SBPJev6ebdwdShUpsrVTXy0w1rmENcOsa65DI0zHXULwGCqZajDr228I7wN1t9NXt9VwrnHDFoY8kvrtB7EAtrVIk5pHitdF5IvTfe0S0Xg6Q7ks2yMwpujKfjKkXMXIeIPg9dCg17203jINKgEn5zCIJj6xWhv9DgajpLerdc6QDbK2Zud8rdhX0AdGBxaCQWQRA8Fza2IqU3ttp2rO11Bbds+9LQrh0WOaSLnQTzjl60ReMku5ExM2uQI9iD3sJIJEECYeeY0m9vao6qTMNdMC8t11jXw3KqsTMwb+Gu8aqKL6jJaA7UkHtk89ZtaUMxFg8wSPoRBMSLTAsstNhGYQYkncdbjQ2RwbMxcKtOLgSW5g4RqLHhEHmqirpJg5w9Q5iSB1gNtG97dwlTA1S6mx2YXAm0mSL3kDUetXPoU4jLYh4PZPzgI3aRK4nReo0U3U3gA03uE3BOh+8HKo63wQfSP+h/4op/htD+8H+478VEv9Flz++3z9izbJ+Wrfab7XqKKemToYjvj8/OCepu8f4XKKKKGI7vkPYFrdr5fyoKKwjO7uebvepT+SPn95BRI8jbiNB5+0rm1NHfvexRRUea2p36X7Oj7XLlbX+Sqfn5yiizhjLbge6fP2sXoTqooskYToPtD2OVx+b9tn3gooiObtTX/M/hC0YHT90ewIqIrxnSzU/Z/iK42E+Z9tvtCiistft9f6O/Jv8A2n8FJdjZ/wAhT/ZM+6FFFp9t3pi2n32+DvaFiwXePifaFFFJ8ENfzvMe9NW+Z+0HsKKiis7u8/y9q6DPxUUVQjfd/C5cTYn/AHGM/aD/AJKqiiyYtCiiiMn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48138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857232"/>
            <a:ext cx="391123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haab.catholic.or.th/web/images/0a02%E0%B8%AD%E0%B8%B2%E0%B8%81%E0%B8%A3%E0%B9%81%E0%B8%AA%E0%B8%95%E0%B8%A1%E0%B8%9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95336" y="357166"/>
            <a:ext cx="4105490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</a:t>
            </a:r>
            <a:r>
              <a:rPr lang="en-US" dirty="0" err="1" smtClean="0"/>
              <a:t>Ratthaiyom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A</a:t>
            </a:r>
            <a:r>
              <a:rPr lang="en-US" dirty="0" smtClean="0"/>
              <a:t> new cultural project "</a:t>
            </a:r>
            <a:r>
              <a:rPr lang="en-US" dirty="0" err="1" smtClean="0"/>
              <a:t>Ratthaniyom</a:t>
            </a:r>
            <a:r>
              <a:rPr lang="en-US" dirty="0"/>
              <a:t>"</a:t>
            </a:r>
          </a:p>
          <a:p>
            <a:pPr lvl="1"/>
            <a:r>
              <a:rPr lang="en-US" dirty="0" smtClean="0"/>
              <a:t>Thailand </a:t>
            </a:r>
            <a:r>
              <a:rPr lang="en-US" dirty="0"/>
              <a:t>as modern nation. </a:t>
            </a:r>
            <a:r>
              <a:rPr lang="en-US" dirty="0" smtClean="0"/>
              <a:t>Western </a:t>
            </a:r>
            <a:r>
              <a:rPr lang="en-US" dirty="0"/>
              <a:t>standard for dress, discouraging local habits. </a:t>
            </a:r>
            <a:r>
              <a:rPr lang="en-US" dirty="0" smtClean="0"/>
              <a:t>National </a:t>
            </a:r>
            <a:r>
              <a:rPr lang="en-US" dirty="0"/>
              <a:t>events </a:t>
            </a:r>
            <a:r>
              <a:rPr lang="en-US" dirty="0" smtClean="0"/>
              <a:t>replaced many </a:t>
            </a:r>
            <a:r>
              <a:rPr lang="en-US" dirty="0"/>
              <a:t>royal-focused festivities. 24 June as national day. </a:t>
            </a:r>
            <a:endParaRPr lang="en-US" dirty="0" smtClean="0"/>
          </a:p>
          <a:p>
            <a:pPr lvl="1"/>
            <a:r>
              <a:rPr lang="en-US" dirty="0"/>
              <a:t>Undermining Royalism and old order. </a:t>
            </a:r>
          </a:p>
          <a:p>
            <a:pPr lvl="2"/>
            <a:r>
              <a:rPr lang="en-US" dirty="0"/>
              <a:t>Abolished royal titles, and against the Royal </a:t>
            </a:r>
            <a:r>
              <a:rPr lang="en-US" dirty="0" err="1"/>
              <a:t>priviledges</a:t>
            </a:r>
            <a:r>
              <a:rPr lang="en-US" dirty="0"/>
              <a:t> of </a:t>
            </a:r>
            <a:r>
              <a:rPr lang="en-US" dirty="0" err="1"/>
              <a:t>Thammayut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/>
              <a:t>Phibun</a:t>
            </a:r>
            <a:r>
              <a:rPr lang="en-US" dirty="0"/>
              <a:t> as "the leader". </a:t>
            </a:r>
            <a:endParaRPr lang="en-US" dirty="0" smtClean="0"/>
          </a:p>
          <a:p>
            <a:pPr lvl="2"/>
            <a:r>
              <a:rPr lang="en-US" dirty="0" smtClean="0"/>
              <a:t>“</a:t>
            </a:r>
            <a:r>
              <a:rPr lang="en-US" dirty="0"/>
              <a:t>Our Nation's Security Depends on Believing in Our Leader” (</a:t>
            </a:r>
            <a:r>
              <a:rPr lang="th-TH" dirty="0"/>
              <a:t>เชื่อผู้นำชาติพ้นภัย</a:t>
            </a:r>
            <a:r>
              <a:rPr lang="en-US" dirty="0"/>
              <a:t>). 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Phraya Song’s Rebel</a:t>
            </a:r>
            <a:endParaRPr lang="th-TH" dirty="0"/>
          </a:p>
        </p:txBody>
      </p:sp>
      <p:pic>
        <p:nvPicPr>
          <p:cNvPr id="60418" name="Picture 2" descr="http://www.oknation.net/blog/home/blog_data/262/14262/images/MyKing/SonOfRama5/ChaiNartNaReanTorn/0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1428736"/>
            <a:ext cx="3124882" cy="4805375"/>
          </a:xfrm>
          <a:prstGeom prst="rect">
            <a:avLst/>
          </a:prstGeom>
          <a:noFill/>
        </p:spPr>
      </p:pic>
      <p:pic>
        <p:nvPicPr>
          <p:cNvPr id="60420" name="Picture 4" descr="https://upload.wikimedia.org/wikipedia/commons/thumb/f/fd/Phraya_Sonsuradet.jpg/200px-Phraya_Sonsurade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1500174"/>
            <a:ext cx="2428892" cy="36069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Phibun’s</a:t>
            </a:r>
            <a:r>
              <a:rPr lang="en-US" dirty="0" smtClean="0"/>
              <a:t> </a:t>
            </a:r>
            <a:r>
              <a:rPr lang="en-US" dirty="0" err="1" smtClean="0"/>
              <a:t>Ratthaiyom</a:t>
            </a:r>
            <a:endParaRPr lang="th-TH" dirty="0"/>
          </a:p>
        </p:txBody>
      </p:sp>
      <p:pic>
        <p:nvPicPr>
          <p:cNvPr id="5" name="Picture 2" descr="http://file.siam2web.com/somkhitsin/ksf/2010118_252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00174"/>
            <a:ext cx="6228499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</a:t>
            </a:r>
            <a:r>
              <a:rPr lang="en-US" dirty="0" smtClean="0"/>
              <a:t>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Phibun's</a:t>
            </a:r>
            <a:r>
              <a:rPr lang="en-US" dirty="0" smtClean="0"/>
              <a:t> reign interrupted </a:t>
            </a:r>
            <a:r>
              <a:rPr lang="en-US" dirty="0"/>
              <a:t>by the invasion of Japan. </a:t>
            </a:r>
            <a:endParaRPr lang="en-US" dirty="0" smtClean="0"/>
          </a:p>
          <a:p>
            <a:r>
              <a:rPr lang="en-US" dirty="0" err="1" smtClean="0"/>
              <a:t>Phibun’s</a:t>
            </a:r>
            <a:r>
              <a:rPr lang="en-US" dirty="0" smtClean="0"/>
              <a:t> military already faced challenges from </a:t>
            </a:r>
            <a:r>
              <a:rPr lang="en-US" dirty="0"/>
              <a:t>groups who aspired to change Siam in pre 2475 </a:t>
            </a:r>
            <a:r>
              <a:rPr lang="en-US" dirty="0" smtClean="0"/>
              <a:t>times</a:t>
            </a:r>
          </a:p>
          <a:p>
            <a:pPr lvl="1"/>
            <a:r>
              <a:rPr lang="en-US" dirty="0" smtClean="0"/>
              <a:t>Merchants, leaders of </a:t>
            </a:r>
            <a:r>
              <a:rPr lang="en-US" dirty="0" err="1" smtClean="0"/>
              <a:t>labour</a:t>
            </a:r>
            <a:r>
              <a:rPr lang="en-US" dirty="0" smtClean="0"/>
              <a:t>, urban intellectuals, provincial notables. </a:t>
            </a:r>
          </a:p>
          <a:p>
            <a:pPr lvl="1"/>
            <a:r>
              <a:rPr lang="en-US" dirty="0" smtClean="0"/>
              <a:t>Against </a:t>
            </a:r>
            <a:r>
              <a:rPr lang="en-US" dirty="0" err="1"/>
              <a:t>Phibun</a:t>
            </a:r>
            <a:r>
              <a:rPr lang="en-US" dirty="0"/>
              <a:t>, they galvanized under </a:t>
            </a:r>
            <a:r>
              <a:rPr lang="en-US" dirty="0" err="1"/>
              <a:t>Pridi</a:t>
            </a:r>
            <a:r>
              <a:rPr lang="en-US" dirty="0"/>
              <a:t> </a:t>
            </a:r>
            <a:r>
              <a:rPr lang="en-US" dirty="0" err="1"/>
              <a:t>Banomyong</a:t>
            </a:r>
            <a:r>
              <a:rPr lang="en-US" dirty="0"/>
              <a:t>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social </a:t>
            </a:r>
            <a:r>
              <a:rPr lang="en-US" dirty="0" smtClean="0"/>
              <a:t>revolution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Pridi's</a:t>
            </a:r>
            <a:r>
              <a:rPr lang="en-US" dirty="0"/>
              <a:t> </a:t>
            </a:r>
            <a:r>
              <a:rPr lang="en-US" dirty="0" smtClean="0"/>
              <a:t>ideology </a:t>
            </a:r>
            <a:r>
              <a:rPr lang="en-US" dirty="0" smtClean="0"/>
              <a:t>VS </a:t>
            </a:r>
            <a:r>
              <a:rPr lang="en-US" dirty="0" err="1" smtClean="0"/>
              <a:t>Phibun’s</a:t>
            </a:r>
            <a:r>
              <a:rPr lang="en-US" dirty="0" smtClean="0"/>
              <a:t>. </a:t>
            </a:r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 end </a:t>
            </a:r>
            <a:r>
              <a:rPr lang="en-US" dirty="0" smtClean="0"/>
              <a:t>of </a:t>
            </a:r>
            <a:r>
              <a:rPr lang="en-US" dirty="0"/>
              <a:t>absolutism as opening up participation in economic progress and politics. </a:t>
            </a:r>
          </a:p>
          <a:p>
            <a:pPr lvl="1"/>
            <a:r>
              <a:rPr lang="en-US" dirty="0" smtClean="0"/>
              <a:t>Intended </a:t>
            </a:r>
            <a:r>
              <a:rPr lang="en-US" dirty="0"/>
              <a:t>to give "freedom, equality, and security to all". Promote economic development and provide "the greatest education possible</a:t>
            </a:r>
            <a:r>
              <a:rPr lang="en-US" dirty="0" smtClean="0"/>
              <a:t>".</a:t>
            </a:r>
          </a:p>
          <a:p>
            <a:pPr lvl="2"/>
            <a:r>
              <a:rPr lang="en-US" dirty="0" smtClean="0"/>
              <a:t>As reflected in </a:t>
            </a:r>
            <a:r>
              <a:rPr lang="en-US" dirty="0" err="1" smtClean="0"/>
              <a:t>Pridi's</a:t>
            </a:r>
            <a:r>
              <a:rPr lang="en-US" dirty="0" smtClean="0"/>
              <a:t> </a:t>
            </a:r>
            <a:r>
              <a:rPr lang="en-US" dirty="0"/>
              <a:t>economic plan </a:t>
            </a:r>
            <a:endParaRPr lang="en-US" dirty="0" smtClean="0"/>
          </a:p>
          <a:p>
            <a:pPr lvl="2"/>
            <a:r>
              <a:rPr lang="en-US" dirty="0" err="1" smtClean="0"/>
              <a:t>Thammasat</a:t>
            </a:r>
            <a:r>
              <a:rPr lang="en-US" dirty="0" smtClean="0"/>
              <a:t> </a:t>
            </a:r>
            <a:r>
              <a:rPr lang="en-US" dirty="0"/>
              <a:t>as alternative to </a:t>
            </a:r>
            <a:r>
              <a:rPr lang="en-US" dirty="0" err="1"/>
              <a:t>Chulalongkorn</a:t>
            </a:r>
            <a:r>
              <a:rPr lang="en-US" dirty="0"/>
              <a:t>. </a:t>
            </a:r>
          </a:p>
          <a:p>
            <a:pPr lvl="3"/>
            <a:r>
              <a:rPr lang="en-US" dirty="0"/>
              <a:t>Modern bureaucrats VS </a:t>
            </a:r>
            <a:r>
              <a:rPr lang="en-US" dirty="0" smtClean="0"/>
              <a:t>King’s bureaucrats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Pridi’s</a:t>
            </a:r>
            <a:r>
              <a:rPr lang="en-US" dirty="0" smtClean="0"/>
              <a:t> alliances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M</a:t>
            </a:r>
            <a:r>
              <a:rPr lang="en-US" dirty="0" smtClean="0"/>
              <a:t>erchants </a:t>
            </a:r>
            <a:endParaRPr lang="en-US" dirty="0"/>
          </a:p>
          <a:p>
            <a:pPr lvl="1"/>
            <a:r>
              <a:rPr lang="en-US" dirty="0" smtClean="0"/>
              <a:t>Rebuilding alliance after </a:t>
            </a:r>
            <a:r>
              <a:rPr lang="en-US" dirty="0"/>
              <a:t>the failure of his economic plan. </a:t>
            </a:r>
            <a:r>
              <a:rPr lang="en-US" dirty="0" err="1" smtClean="0"/>
              <a:t>Pridi</a:t>
            </a:r>
            <a:r>
              <a:rPr lang="en-US" dirty="0" smtClean="0"/>
              <a:t> </a:t>
            </a:r>
            <a:r>
              <a:rPr lang="en-US" dirty="0"/>
              <a:t>played crucial roles in renegotiating unequal </a:t>
            </a:r>
            <a:r>
              <a:rPr lang="en-US" dirty="0" smtClean="0"/>
              <a:t>treaties. </a:t>
            </a:r>
          </a:p>
          <a:p>
            <a:pPr lvl="1"/>
            <a:r>
              <a:rPr lang="en-US" dirty="0" err="1" smtClean="0"/>
              <a:t>Pridi</a:t>
            </a:r>
            <a:r>
              <a:rPr lang="en-US" dirty="0" smtClean="0"/>
              <a:t> supported </a:t>
            </a:r>
            <a:r>
              <a:rPr lang="en-US" dirty="0"/>
              <a:t>joint government-business </a:t>
            </a:r>
            <a:r>
              <a:rPr lang="en-US" dirty="0" smtClean="0"/>
              <a:t>ventures</a:t>
            </a:r>
            <a:r>
              <a:rPr lang="en-US" dirty="0"/>
              <a:t> </a:t>
            </a:r>
            <a:r>
              <a:rPr lang="en-US" dirty="0" smtClean="0"/>
              <a:t>and the </a:t>
            </a:r>
            <a:r>
              <a:rPr lang="en-US" dirty="0" smtClean="0"/>
              <a:t>business </a:t>
            </a:r>
            <a:r>
              <a:rPr lang="en-US" dirty="0"/>
              <a:t>enterprises </a:t>
            </a:r>
            <a:r>
              <a:rPr lang="en-US" dirty="0" smtClean="0"/>
              <a:t>return</a:t>
            </a:r>
            <a:r>
              <a:rPr lang="en-US" dirty="0" smtClean="0"/>
              <a:t> </a:t>
            </a:r>
            <a:r>
              <a:rPr lang="en-US" dirty="0"/>
              <a:t>supports</a:t>
            </a:r>
            <a:r>
              <a:rPr lang="en-US" dirty="0" smtClean="0"/>
              <a:t>.</a:t>
            </a:r>
          </a:p>
          <a:p>
            <a:r>
              <a:rPr lang="en-US" dirty="0"/>
              <a:t>Isan politicians</a:t>
            </a:r>
          </a:p>
          <a:p>
            <a:pPr lvl="1"/>
            <a:r>
              <a:rPr lang="en-US" dirty="0"/>
              <a:t>The Isan MPs resented the </a:t>
            </a:r>
            <a:r>
              <a:rPr lang="en-US" dirty="0" err="1"/>
              <a:t>centralisation</a:t>
            </a:r>
            <a:r>
              <a:rPr lang="en-US" dirty="0"/>
              <a:t> of power and wealth in Bangkok. </a:t>
            </a:r>
          </a:p>
          <a:p>
            <a:pPr lvl="1"/>
            <a:r>
              <a:rPr lang="en-US" dirty="0" smtClean="0"/>
              <a:t>Isan </a:t>
            </a:r>
            <a:r>
              <a:rPr lang="en-US" dirty="0"/>
              <a:t>MPs requested for equal treatment of Isan people, diversion of funds to Isan provinces. </a:t>
            </a:r>
          </a:p>
          <a:p>
            <a:pPr lvl="1"/>
            <a:r>
              <a:rPr lang="en-US" dirty="0" smtClean="0"/>
              <a:t>Also against </a:t>
            </a:r>
            <a:r>
              <a:rPr lang="en-US" dirty="0" err="1"/>
              <a:t>Phibun's</a:t>
            </a:r>
            <a:r>
              <a:rPr lang="en-US" dirty="0"/>
              <a:t> control of press and his military spending.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Isan’s</a:t>
            </a:r>
            <a:r>
              <a:rPr lang="en-US" dirty="0" smtClean="0"/>
              <a:t> 4 Tigers</a:t>
            </a:r>
            <a:endParaRPr lang="th-TH" dirty="0"/>
          </a:p>
        </p:txBody>
      </p:sp>
      <p:pic>
        <p:nvPicPr>
          <p:cNvPr id="51202" name="Picture 2" descr="http://upload.wikimedia.org/wikipedia/th/thumb/b/bd/%E0%B8%96%E0%B8%A7%E0%B8%B4%E0%B8%A5_%E0%B8%AD%E0%B8%B8%E0%B8%94%E0%B8%A5.jpg/200px-%E0%B8%96%E0%B8%A7%E0%B8%B4%E0%B8%A5_%E0%B8%AD%E0%B8%B8%E0%B8%94%E0%B8%A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9546" y="1500174"/>
            <a:ext cx="1905000" cy="2581275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282" y="4143380"/>
            <a:ext cx="2071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dirty="0" smtClean="0"/>
              <a:t>ถวิล อุดล</a:t>
            </a:r>
            <a:endParaRPr lang="th-TH" dirty="0"/>
          </a:p>
        </p:txBody>
      </p:sp>
      <p:pic>
        <p:nvPicPr>
          <p:cNvPr id="51204" name="Picture 4" descr="http://upload.wikimedia.org/wikipedia/th/0/0b/Thong_in_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3497" y="1500174"/>
            <a:ext cx="2259941" cy="2643206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478855" y="4143380"/>
            <a:ext cx="20217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ทองอินทร์ ภูริพัฒน์</a:t>
            </a:r>
          </a:p>
        </p:txBody>
      </p:sp>
      <p:sp>
        <p:nvSpPr>
          <p:cNvPr id="51206" name="AutoShape 6" descr="data:image/jpeg;base64,/9j/4AAQSkZJRgABAQAAAQABAAD/2wCEAAkGBxQTEhUUExQWFhQXGBoYFxgXGBQYGhwXGBoXFxQWHRwYHCggGBwlHRQUITEhJSkrLi4uFx8zODMsNygtLisBCgoKDg0OFxAPFywcHBwsLCwsLCwsLCwsLCwsLCwsLCwsLCwsLCssLCwsLCssKyw3LDcsKyssLCsrKys3KywsK//AABEIAQAAqQMBIgACEQEDEQH/xAAbAAABBQEBAAAAAAAAAAAAAAAFAgMEBgcBAP/EAEAQAAECBAIHBAUKBgMBAAAAAAEAAgMEESEFMQYSQVFhcbEigZGhE1NywfAWIyQyNFKSstHhFTNCYnPxFEOCov/EABgBAQEBAQEAAAAAAAAAAAAAAAABAgME/8QAIhEBAQACAgICAgMAAAAAAAAAAAECESExElEDQRMiMmFx/9oADAMBAAIRAxEAPwC8xHWWLQp6JX+Y9o4Od+t1skU2Kw12Sz8cVO/jccZRon4iuHSCY9dE/EUPou6q6agn/wAemfXP/EVw49M+uifiKiCH/uibpdNT0qf8oJj1z/xFJ+UUx69/4ipGE6OxI3aJ1If3iM+QrdEvSyss4ajNd33nX8NyzdegKg4vOvNGvjO5ayVM4vOs+u+M2oqKkosNKqu1S2gOZB2AcuCrmO4qYr9YVGzPZuSf4FfKKZ9dE8SlMx6bOUWKe8oL6d2VTTmlMmCCtanoFhpHM+uieJXnaRTPron4lGhzLDkNU8MuKdnCHdstG7s8FNT0FHSSa9fE/EvfKSZ9fE8UNjMz4fFEybK6noGRpJMj/vieKUNJpr18TxQOqcYnjPQM/KWa9fE8R+i98pZr17/FDNRITxno22bReO58pBc9xc5zKkniitUE0RP0KW/xN6IxVee9h6KbFYechyC26K6x5FYxAZYHgF0+O9oTDh1/RO+iT8KGnQxb2I0OESaDPJJYWQ4rdejgCKgZWzCNYfA+biRL1AoABvzdXYKKrTAqSk5FoxzSEPYGsFG7qqqRI96rxcaUCacUmOlcdEJ5pt7k8INqrr4X+1oR2Q6myffKUrVwtuXYVgkPcSVAhwAFjdOy83QU4gqO5ibcqCEzNVNLU/XNMTMMChAOqd5rfaooUqDHoLioypxUEaqcY5eiQS11Dnn43SqKiVDfZNxF7JNvJQbDon9jlv8ACz8oRdCNFPsct/hh/kCLVXlvalx8jyKyCVbbPYFr8weyeR6LH4LbA8Aunx/aVMgw92Se9GmWp2G/vV2aSI0ZzYBAdqguNRtO7mFW4gurjikNgkwaXN62z3dypesSaAVWsaVxzF6HAPFSYEOuxGpKTFkuSaCRJudsS/4Y6otZXaUw1tFMhyjRag7wsea6UeDgb3Czf2Xfk64HIq/tYBkuGGp51VCfgBGxBcaw3UyWlxoeaqeOy+e1XHLkUhpUhkTlu/VImIWq4pkldkSzEBdUbk7CZfNNSkIuBPd8eCd1KKbNJXoxRRI0NSA6yjxDdNDX9G20lZcboUP8gRND8FFJeCN0Nn5Qp1V5VOTLuy7keiySVb2RyHRaxMnsu5HosrYeyt4fYWHX5JxiZgmqlALYk6QzwdLNaAeyaV4gVKqbXHLx4o1Ou7Dhvy6V8ECAutYzgFpa1B3o3h8QKvQb2RrDoR35LNFukooIU2iGYbL0Hx4IiCuQ7RIcUpMxCgaj0uq1jTQKn90cjk04qrYvr1zNN2fetQVbFvrKApuIMO1RpaAXvaz7xA8Tdd50CshDpDFc3Vd3bOikCFUJuai9txbZos0f2iwTjX1+OCzUMxYdioMTaicZ1lAiG6sNtlw1vzUP2GflCk6qYkP5cP2G9ApNF5lNx39l3I9FlcM1ArnRahHPZd7J6LK4Nx3LeAmy4UoBMwO9SAbLdCDB1rUKBmWoSEfdPejZqjNxz4blzDJQRdeuY6beiS6AuXhgUqVYZKGAK12KuYjAOuQzIZJEB72n64Helm0aNJRLKU5yz2BikVhvlVWCRxjXoDmsXGqsDnJBQTFJ97BYUtmqvOYnFP1nHfTMpMdi5zk0xoqXBBZmcZEFG3NEAa5rm1c596nLdntTMOEK1a9amIRi0Ox4KHgkPtl2rWgNL0oTt426qbPXaaeSRBNGUGfxVdJ0iU2WsP7iKLkSXIrwCmaOwzEBqbNdXxH7BTcVlwwc1i3nSq09puoxddFIrbbOKHubfvWpRs8tZreQ6J6qZgZDkPcnaLzKizTvm3+y7oVl0oaUWnzLqQ3nc13QrNYA33XXD7ROhBPByjsKc9JVaDM82oB3e9TNGXEsj8gOqjvbUHyUjRo0EYbwD1UvQHTEuXEpDYRoG7siEWlAC6hU5koCck2B7pUPhClnNuSRWu+69o/AHpgOKKTbQyGTS3vSdF4F9Yqb4Bualg4UIsqtiOCOa8ubdpqDQbNyuLnJokLEuhUcPwFoY63bcMzs4JcDRmG0VJJdt3KyxCocw6y15VVfxCVa1uqKBBhI3NL7+9G59+5IjOAhHVFTt5my1KH9FJakFzvvPPgKDrVRdJZirtUf058/gI1Ks9HCYPui/M3PVVB3aJNMySe8mik5uxHiPsmIZq7vHmQnpliYl29oe00f/QXTaabRCyHJLSWrtV5lDpw/NP8AZd0Kz1hstCnh81E9h3QrPKLpgHQU8BsTUNqk6q2j0JlxXffkprZlpjPDRRpYQByUMjYlQGdrjceSgalo1Hm9FYJWM0gKrPHaU+ViJYHp6ZEZ2oLNb5n3IzgjmtbQUqqvGgAE6tk/hsB+tmSlnAukVyih6GtlIhAIcQURl5choqanaSuavPNqoXPzIAKITjbKqT7qOKuM2I03MmqJ4NCMWhpRjTVx3kZNHxsVfmXq+YZA1IENu0NFeZueq3lxBA0imfRw+du7aqxCFuKLaUguFb2IA5uKr1aV9o9T+iuE4SpUw26jwh2mcXtHmEiJFPkvSRrEh+238wWtcDYQV1daEpeXSh89/Kiew7oVnTRVaNiA+Ziew7oVnjGLrgHWWTwckFi9sW0OwbnPvSmuuOCjCIuhygRN2KRCj0C7OA58PgqDAjZqid/zG1zRPC8Rhgmpz2quPprcEVw+DBdTWF+aWCxjGYLaDW70xN46CPmgXHvSmQpZgqGtLuN0qHF20sufCoUPFXuaQ9tCh80yt/HvRGbAzHxRDZg0WoIUpLekjNZsJvXcLnors82QSFhwDGvbURANYHjuRiBE14YdTMX5ix86qZUAMUJNh98HvFT1IQR0Aix5q2TEt31Nae9V6YNXO2ZqwDIsJekGfPQv8jfzBSHruHCseF7beostfSNcaF2i80rtVwEDER8zF9h3QqgMWgYl/Jiew7oVn73eC64dD3pFx0VM1Sjkb5LQ5r2onAVH114xk0bPm6hz8t6OIW1+CkPmb+CMY/K11YgyIFedE6AiHCJRORwzW4KDBfSlURl5ugolBWWwUC+spX/E8svBC4eIkbVLhzznCwWLtTM+RkM1Fl5YveGjvPBSjCLzRoucyjEjKCG2mZOZV3pHWQKCmzJRIMX0MQsf9R5q12wOObTzzREuULENVzCH3adm1Z0PYtEDGOJyAOSqc8AMrgm1dysEDCHvhBsWIQz+ltAXAbATXyTU5o5rACG6pBpcUFOfBWaiqmXklO4O6sxC9tvUI8dEYl/nG176oZh0m+FMwWvaWkxG0rtocxvXTymk01JdokVXarzqhYq6kGJ7DuizWNHGzYtFxs/R4vsO6LLSSuvxoeEY1SnxKqI4lL1811Q76QDmka5KZJvdcERA8cwtBgS4iQQ07lTMDw0x4hoaBtz7grlhAc0arth8ti5Z1QWfwRzLi7d6FluVVoRFa1VS0iMJr6M+ttAyTHIR5SBUhH5PDjTtWHmlaOsb6JrgO0c+aKErNoahwmtFAKJuI5Lc5NRSACTkoIc7NBjSShcvPm8R2WTRxUKbjGPFDW5VoOW9TJ6Df0bP6WinxvW9Au2Y12tofrGh6uopLCKUFbG2ylLUQKTf6FoEU6ocat3NcNh8UXlphsS4PHV4+9Zqp2sBlfwTboYdqhwBo4EcCLgrxYNnNID6OHMBZBcFe1kkOSqrIH48fo8X2Csuc0rUcfH0eL7BWZawyXf40MF10nXS3tTWqugS4pIK85cVF20CYPRxHb3AeAr71ZSFVtCJoCG9hN9cEd4A9ys7ivPn2IONT/oodszYe8qkMFTU80W0kmdd+qDYWQuG4A0435LeM4Fj0RmP5jdlj7lYC9V3CQBHtk5tQrCAsZdjrVWNJMVqdRuW1EtIsS9Cyg+s7yVLlWOixABckq4z7VaNGJMBpinN1QLbNpSBCP8AyTUbTn4jop8qO1qimpDAa0cdp6pL21mARarfGhTfIexOUERmq4AnjW3gq+/DokHWIdQf0gGoJ415OR7FYxa1pG+njmhYjF2qKmpI9/7qSglJa5YHOJrlqmwqOqkSWuCNYgkvoKCgAts8V6YrSxpuUaHHpFhN3uHnX3VUFlC6kgrtVkRdIvs0X2Csx1a0utO0iH0eL7JWcuZku2CIrm0CYiKVMZKOW5LoiO5eolRB7kqXh6zg0DMgKgho+PpEMbyK9fcrfjmIiE0gHtHyVaxyVMFzXNNLeYzQiPNucBrGq568uVSYsxep251TDo11CdEXC9b0LbgbyfROAqWvIPI/BVonptsJhcTy4quaFMpDfEO+g8LoZj2IGK6m6y5Wboiz04Yry4oxg8EQ2OftybzO1A5SGS4Dj8c1ZIrRVrBsF+//AGrfQlybw3VaL2JPOv6JTWdoO5+bh+ikwIWqBbZ+56qDEPZY4cetVhUjFcme2ENhtpEpudTz/wBohix7LOL2qDLurMav95PhU+5J0DcyaAqsyk0XTsAV/rr3apojOOxtVjuNv1VUwCLrz8L2j5NctYzijTw5dqmwlrkGtIj9Hiez7ws71j3LQdJPs8Tl7ws2jO37F2wZcmT0sob38uqcc6ouo7m7afFqLopJdVEtHhrR2cD7kKqjeiLQY3KvRTLoGtMYdYQO408VSA5XfSqZb6MNr2q1p1VJICnx9Fca2teC8Gp5rRReNFsE5fGC2CITRTMk80Oc+6OaM4Y1/acKgKDpHKCHGoBQG9FiWb0JuDwa1duv4ZI3Iwa9o5m9dyhSIbDgXzIy6BE8EdVtdxoPIrGVVNjAgGiC4m40DN2ZyFwbc0cnbNrXJAtIYpoKUrnXup7ys4idOkOhQy4bv0UbCTWZedgBp36v7rj360sw7iOq9grqRYh4U81foRtMJmgoN3VAdED9Mhc3fkcpGlc5ruoAPrE12mlgo+hv2yF/6/I5dJP1RqLUuqaqlay8zRnSY/RonIdQs1jvWi6Wu+jRO7qFmDyvRh0w8bpBd8fHeuhySTf42roGnp+UnHQ7sJB2lIXtSnvQJjxHONXGpSYexLKTVA40kJEQLoNEqFHAcCRUAgkbxW4QX/ApX0cFg2kVPMoDpKA6YaNwBKtMCO17WvaeyRZU/EX60Z7+NPBcce1LjRKim74KsGAnsDmVWmHaVZMH+qO9MuhNnTWg4oFjrhUDgfGyLzr8kBxp1X03N/dTETZF+tLAbnAeYSIUUMiPpu/UqPo8atcOIPx4KJMO+df3rWuQExeLWIdtFO0M+2Qv/X5XIPMPq4nii+hf2yHyd+Urpl/EjTiVyq5VeXlaQ9MH0ln8x1Cy6I6q0nTZ/wBFfzb1WZRCvR8fTBxr7rwib9lk00WPBKB81sKISy+tvgJBt3dN6myWHOe0vp2QMztKlVBqAkPevOaual6BUcJSmJcMVN14sogMYHi/oocRh5s5mx/VOAWqg0u06wtZF2vqsWD0RWfC20YOSrMV9FY8KiAtAGwfusZdByfNL0rannZBMUs4E7bI3POqWjeR+yA41MVc4DYQO+l0xVzReLR5b95vRIxTsui+Ve5RMFj6sZm6tPGyc0miAOLRwB7vgLev2RXnI3oX9rh8nflKBuKOaFfbGey7otZdUjTF6i9rLlV5lCtMITny5axpc4uFh5lURuER/VP8FqtFxy3jlYjKnYTGb/1O8E1/DYvq3fhK1UpsrX5KMwbh8Wt4b9n9JVoIe2C5urW1AADtFgeKspXQs3PYy50hF9W/8JSP+HE9W/8ACVqi8VfyUZWJd+2G78JU/BpQui0cx1KVuDRaGUpqfkppn+JfzSGsNBQZHnu4qOXusKEeK0hyS21vMp5qz6NMVbcIjgEyA6hOYsOV1cbJOqNylyAqNGa27jZUqfmw57yDYmy0kwwcwPBIMqz7jfAJjloZpAj3btumZ+Y13V+MqLUGyEL1bPwhJfhEA5wmfhC3+T+kZM5HtBx9Laf7H+5XYYFL+oZ4BPSuDwYbtdkNrXZVG45qX5NwTQF2nNdXlyV/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27335" y="1500174"/>
            <a:ext cx="174492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Rectangle 9"/>
          <p:cNvSpPr/>
          <p:nvPr/>
        </p:nvSpPr>
        <p:spPr>
          <a:xfrm>
            <a:off x="4714876" y="4143380"/>
            <a:ext cx="17443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จำลอง ดาวเรือง</a:t>
            </a:r>
          </a:p>
        </p:txBody>
      </p:sp>
      <p:pic>
        <p:nvPicPr>
          <p:cNvPr id="51209" name="Picture 9" descr="http://4.bp.blogspot.com/_m5sLnita1h8/TP-gCEhikPI/AAAAAAAAIgw/xnXpF-zQBYA/s400/social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581" y="1471619"/>
            <a:ext cx="2142699" cy="2671761"/>
          </a:xfrm>
          <a:prstGeom prst="rect">
            <a:avLst/>
          </a:prstGeom>
          <a:noFill/>
        </p:spPr>
      </p:pic>
      <p:sp>
        <p:nvSpPr>
          <p:cNvPr id="12" name="Rectangle 11"/>
          <p:cNvSpPr/>
          <p:nvPr/>
        </p:nvSpPr>
        <p:spPr>
          <a:xfrm>
            <a:off x="7028306" y="4143380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 smtClean="0"/>
              <a:t>เตียง ศิริขันธ์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55576" y="4797152"/>
            <a:ext cx="76328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 smtClean="0"/>
              <a:t>"ข้าพเจ้าต้องการให้ทุก ๆ คนบนพื้นอันเป็นสยามประเทศนี้ เป็นราษฎรเสมอหน้ากันหมด ปราศจากความเหลื่อมล้ำต่ำสูง" </a:t>
            </a:r>
          </a:p>
          <a:p>
            <a:pPr algn="r"/>
            <a:r>
              <a:rPr lang="th-TH" dirty="0" smtClean="0"/>
              <a:t>เตียง ศิริขันธ์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err="1"/>
              <a:t>Pridi's</a:t>
            </a:r>
            <a:r>
              <a:rPr lang="en-US" dirty="0"/>
              <a:t> </a:t>
            </a:r>
            <a:r>
              <a:rPr lang="en-US" dirty="0" smtClean="0"/>
              <a:t>political opportunities came with Japan's </a:t>
            </a:r>
            <a:r>
              <a:rPr lang="en-US" dirty="0"/>
              <a:t>invasion. </a:t>
            </a:r>
          </a:p>
          <a:p>
            <a:r>
              <a:rPr lang="en-US" dirty="0"/>
              <a:t>"Seri-Thai" became opposition to </a:t>
            </a:r>
            <a:r>
              <a:rPr lang="en-US" dirty="0" err="1"/>
              <a:t>Phibun's</a:t>
            </a:r>
            <a:r>
              <a:rPr lang="en-US" dirty="0"/>
              <a:t> alignment with Japan. </a:t>
            </a:r>
          </a:p>
          <a:p>
            <a:r>
              <a:rPr lang="en-US" dirty="0"/>
              <a:t>Seri-Thai </a:t>
            </a:r>
            <a:r>
              <a:rPr lang="en-US" dirty="0" smtClean="0"/>
              <a:t>2 fractions 1) </a:t>
            </a:r>
            <a:r>
              <a:rPr lang="en-US" dirty="0" err="1" smtClean="0"/>
              <a:t>Seni</a:t>
            </a:r>
            <a:r>
              <a:rPr lang="en-US" dirty="0" smtClean="0"/>
              <a:t> </a:t>
            </a:r>
            <a:r>
              <a:rPr lang="en-US" dirty="0" err="1" smtClean="0"/>
              <a:t>Pramoj’s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smtClean="0"/>
              <a:t>international); and 2) </a:t>
            </a:r>
            <a:r>
              <a:rPr lang="en-US" dirty="0" err="1" smtClean="0"/>
              <a:t>Pridi’s</a:t>
            </a:r>
            <a:r>
              <a:rPr lang="en-US" dirty="0" smtClean="0"/>
              <a:t> (domestic) </a:t>
            </a:r>
          </a:p>
          <a:p>
            <a:r>
              <a:rPr lang="en-US" dirty="0" err="1"/>
              <a:t>Pridi’s</a:t>
            </a:r>
            <a:r>
              <a:rPr lang="en-US" dirty="0"/>
              <a:t> Seri-Thai fraction </a:t>
            </a:r>
            <a:endParaRPr lang="en-US" dirty="0" smtClean="0"/>
          </a:p>
          <a:p>
            <a:pPr lvl="1"/>
            <a:r>
              <a:rPr lang="en-US" dirty="0" err="1" smtClean="0"/>
              <a:t>Pridi's</a:t>
            </a:r>
            <a:r>
              <a:rPr lang="en-US" dirty="0" smtClean="0"/>
              <a:t> </a:t>
            </a:r>
            <a:r>
              <a:rPr lang="en-US" dirty="0"/>
              <a:t>civilian group, some naval officers, Isan MPs, some Bangkok-Chinese</a:t>
            </a:r>
          </a:p>
          <a:p>
            <a:pPr lvl="1"/>
            <a:r>
              <a:rPr lang="en-US" dirty="0"/>
              <a:t>Isan MPs, for example, envisioned the independence of Laos or gaining back of Laos territories.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Seri-Thai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00174"/>
            <a:ext cx="8229600" cy="685792"/>
          </a:xfrm>
        </p:spPr>
        <p:txBody>
          <a:bodyPr>
            <a:normAutofit/>
          </a:bodyPr>
          <a:lstStyle/>
          <a:p>
            <a:r>
              <a:rPr lang="en-US" dirty="0" smtClean="0"/>
              <a:t>The story of </a:t>
            </a:r>
            <a:r>
              <a:rPr lang="en-US" dirty="0" err="1" smtClean="0"/>
              <a:t>Chumkad</a:t>
            </a:r>
            <a:r>
              <a:rPr lang="en-US" dirty="0" smtClean="0"/>
              <a:t> </a:t>
            </a:r>
            <a:r>
              <a:rPr lang="en-US" dirty="0" err="1" smtClean="0"/>
              <a:t>Palangul</a:t>
            </a:r>
            <a:endParaRPr lang="en-US" dirty="0"/>
          </a:p>
          <a:p>
            <a:endParaRPr lang="th-TH" dirty="0"/>
          </a:p>
        </p:txBody>
      </p:sp>
      <p:pic>
        <p:nvPicPr>
          <p:cNvPr id="4" name="Picture 2" descr="http://www.siamintelligence.com/wp-content/uploads/2013/08/%E0%B8%88%E0%B8%B3%E0%B8%81%E0%B8%B1%E0%B8%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57422" y="2143116"/>
            <a:ext cx="4500594" cy="4096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end of </a:t>
            </a:r>
            <a:r>
              <a:rPr lang="en-US" dirty="0" err="1" smtClean="0"/>
              <a:t>Khanarat</a:t>
            </a:r>
            <a:r>
              <a:rPr lang="en-US" dirty="0" smtClean="0"/>
              <a:t> and </a:t>
            </a:r>
            <a:br>
              <a:rPr lang="en-US" dirty="0" smtClean="0"/>
            </a:br>
            <a:r>
              <a:rPr lang="en-US" b="1" dirty="0" smtClean="0"/>
              <a:t>The </a:t>
            </a:r>
            <a:r>
              <a:rPr lang="en-US" b="1" dirty="0"/>
              <a:t>rise of </a:t>
            </a:r>
            <a:r>
              <a:rPr lang="en-US" b="1" dirty="0" err="1"/>
              <a:t>Sarit</a:t>
            </a:r>
            <a:r>
              <a:rPr lang="en-US" b="1" dirty="0"/>
              <a:t> </a:t>
            </a:r>
            <a:r>
              <a:rPr lang="en-US" b="1" dirty="0" err="1" smtClean="0"/>
              <a:t>Thanarat</a:t>
            </a:r>
            <a:endParaRPr lang="th-TH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As WWII ended, political conflict and debate </a:t>
            </a:r>
            <a:r>
              <a:rPr lang="en-US" dirty="0" smtClean="0"/>
              <a:t>broadened.</a:t>
            </a:r>
          </a:p>
          <a:p>
            <a:r>
              <a:rPr lang="en-US" dirty="0" err="1" smtClean="0"/>
              <a:t>Pridi</a:t>
            </a:r>
            <a:r>
              <a:rPr lang="en-US" dirty="0" smtClean="0"/>
              <a:t> VS </a:t>
            </a:r>
            <a:r>
              <a:rPr lang="en-US" dirty="0" err="1" smtClean="0"/>
              <a:t>Phibun</a:t>
            </a:r>
            <a:r>
              <a:rPr lang="en-US" dirty="0"/>
              <a:t> </a:t>
            </a:r>
            <a:r>
              <a:rPr lang="en-US" dirty="0" smtClean="0"/>
              <a:t>absorbed </a:t>
            </a:r>
            <a:r>
              <a:rPr lang="en-US" dirty="0"/>
              <a:t>to a wider contest</a:t>
            </a:r>
            <a:r>
              <a:rPr lang="en-US"/>
              <a:t>, </a:t>
            </a:r>
            <a:r>
              <a:rPr lang="en-US" smtClean="0"/>
              <a:t>sparked by the revival of royalism. </a:t>
            </a:r>
          </a:p>
          <a:p>
            <a:pPr lvl="1"/>
            <a:r>
              <a:rPr lang="en-US" smtClean="0"/>
              <a:t>“Socialism VS </a:t>
            </a:r>
            <a:r>
              <a:rPr lang="en-US" smtClean="0"/>
              <a:t>R</a:t>
            </a:r>
            <a:r>
              <a:rPr lang="en-US" smtClean="0"/>
              <a:t>oyalist </a:t>
            </a:r>
            <a:r>
              <a:rPr lang="en-US" smtClean="0"/>
              <a:t>R</a:t>
            </a:r>
            <a:r>
              <a:rPr lang="en-US" smtClean="0"/>
              <a:t>estoration"</a:t>
            </a:r>
          </a:p>
          <a:p>
            <a:pPr lvl="1"/>
            <a:r>
              <a:rPr lang="en-US" smtClean="0"/>
              <a:t>Pridi </a:t>
            </a:r>
            <a:r>
              <a:rPr lang="en-US" dirty="0"/>
              <a:t>pulled to radical </a:t>
            </a:r>
            <a:r>
              <a:rPr lang="en-US" dirty="0" smtClean="0"/>
              <a:t>alliances, while </a:t>
            </a:r>
            <a:r>
              <a:rPr lang="en-US" dirty="0" err="1"/>
              <a:t>Phibun</a:t>
            </a:r>
            <a:r>
              <a:rPr lang="en-US" dirty="0"/>
              <a:t> dragged to army </a:t>
            </a:r>
            <a:r>
              <a:rPr lang="en-US" dirty="0" smtClean="0"/>
              <a:t>alignment </a:t>
            </a:r>
            <a:r>
              <a:rPr lang="en-US" dirty="0"/>
              <a:t>to royal causes.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Pridi’s</a:t>
            </a:r>
            <a:r>
              <a:rPr lang="en-US" dirty="0" smtClean="0"/>
              <a:t> brief leadership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29196"/>
          </a:xfrm>
        </p:spPr>
        <p:txBody>
          <a:bodyPr>
            <a:normAutofit/>
          </a:bodyPr>
          <a:lstStyle/>
          <a:p>
            <a:r>
              <a:rPr lang="en-US" dirty="0" err="1" smtClean="0"/>
              <a:t>Pridi</a:t>
            </a:r>
            <a:r>
              <a:rPr lang="en-US" dirty="0" smtClean="0"/>
              <a:t> initially propelled </a:t>
            </a:r>
            <a:r>
              <a:rPr lang="en-US" dirty="0"/>
              <a:t>to </a:t>
            </a:r>
            <a:r>
              <a:rPr lang="en-US" dirty="0" smtClean="0"/>
              <a:t>power post-WWII</a:t>
            </a:r>
            <a:endParaRPr lang="en-US" dirty="0"/>
          </a:p>
          <a:p>
            <a:pPr lvl="1"/>
            <a:r>
              <a:rPr lang="en-US" dirty="0" smtClean="0"/>
              <a:t>Tried to </a:t>
            </a:r>
            <a:r>
              <a:rPr lang="en-US" dirty="0" smtClean="0"/>
              <a:t>reduce </a:t>
            </a:r>
            <a:r>
              <a:rPr lang="en-US" dirty="0" smtClean="0"/>
              <a:t>the </a:t>
            </a:r>
            <a:r>
              <a:rPr lang="en-US" dirty="0"/>
              <a:t>military's </a:t>
            </a:r>
            <a:r>
              <a:rPr lang="en-US" dirty="0" smtClean="0"/>
              <a:t>power and increased the power of the elected. </a:t>
            </a:r>
            <a:endParaRPr lang="en-US" dirty="0"/>
          </a:p>
          <a:p>
            <a:pPr lvl="1"/>
            <a:r>
              <a:rPr lang="en-US" dirty="0" smtClean="0"/>
              <a:t>Russia’s influence &amp; repeal of </a:t>
            </a:r>
            <a:r>
              <a:rPr lang="en-US" dirty="0"/>
              <a:t>anti-communist law </a:t>
            </a:r>
            <a:endParaRPr lang="en-US" dirty="0" smtClean="0"/>
          </a:p>
          <a:p>
            <a:pPr lvl="2"/>
            <a:r>
              <a:rPr lang="en-US" dirty="0" smtClean="0"/>
              <a:t>CPT </a:t>
            </a:r>
            <a:r>
              <a:rPr lang="en-US" dirty="0"/>
              <a:t>entered election, found supports among students, </a:t>
            </a:r>
            <a:r>
              <a:rPr lang="en-US" dirty="0" err="1"/>
              <a:t>labour</a:t>
            </a:r>
            <a:r>
              <a:rPr lang="en-US" dirty="0"/>
              <a:t>, and had its own newspaper. </a:t>
            </a:r>
          </a:p>
          <a:p>
            <a:pPr lvl="1"/>
            <a:r>
              <a:rPr lang="en-US" dirty="0" err="1"/>
              <a:t>Labour</a:t>
            </a:r>
            <a:r>
              <a:rPr lang="en-US" dirty="0"/>
              <a:t> leaders expanded and carried out strikes, while </a:t>
            </a:r>
            <a:r>
              <a:rPr lang="en-US" dirty="0" err="1"/>
              <a:t>Isan</a:t>
            </a:r>
            <a:r>
              <a:rPr lang="en-US" dirty="0"/>
              <a:t> MPs supported Indo-Chinese nationalist </a:t>
            </a:r>
            <a:r>
              <a:rPr lang="en-US" dirty="0" smtClean="0"/>
              <a:t>groups. 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Re-emergence of </a:t>
            </a:r>
            <a:r>
              <a:rPr lang="en-US" dirty="0" err="1" smtClean="0"/>
              <a:t>Royalism</a:t>
            </a:r>
            <a:r>
              <a:rPr lang="en-US" dirty="0" smtClean="0"/>
              <a:t>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85000" lnSpcReduction="10000"/>
          </a:bodyPr>
          <a:lstStyle/>
          <a:p>
            <a:r>
              <a:rPr lang="en-US" dirty="0" smtClean="0"/>
              <a:t>Royalists </a:t>
            </a:r>
            <a:r>
              <a:rPr lang="en-US" dirty="0"/>
              <a:t>and </a:t>
            </a:r>
            <a:r>
              <a:rPr lang="en-US" dirty="0" err="1"/>
              <a:t>Pridi</a:t>
            </a:r>
            <a:r>
              <a:rPr lang="en-US" dirty="0"/>
              <a:t> initially cooperated. </a:t>
            </a:r>
          </a:p>
          <a:p>
            <a:pPr lvl="1"/>
            <a:r>
              <a:rPr lang="en-US" dirty="0" smtClean="0"/>
              <a:t>R</a:t>
            </a:r>
            <a:r>
              <a:rPr lang="en-US" dirty="0" smtClean="0"/>
              <a:t>eleased of imprisoned royals, </a:t>
            </a:r>
            <a:r>
              <a:rPr lang="en-US" dirty="0" smtClean="0"/>
              <a:t>returning </a:t>
            </a:r>
            <a:r>
              <a:rPr lang="en-US" dirty="0" smtClean="0"/>
              <a:t>those </a:t>
            </a:r>
            <a:r>
              <a:rPr lang="en-US" dirty="0"/>
              <a:t>in exile </a:t>
            </a:r>
            <a:endParaRPr lang="en-US" dirty="0" smtClean="0"/>
          </a:p>
          <a:p>
            <a:pPr lvl="1"/>
            <a:r>
              <a:rPr lang="en-US" dirty="0" smtClean="0"/>
              <a:t>The </a:t>
            </a:r>
            <a:r>
              <a:rPr lang="en-US" dirty="0"/>
              <a:t>royalists </a:t>
            </a:r>
            <a:r>
              <a:rPr lang="en-US" dirty="0" smtClean="0"/>
              <a:t>re-expanded </a:t>
            </a:r>
            <a:r>
              <a:rPr lang="en-US" dirty="0"/>
              <a:t>their ideas that the "King" is the core institution of Thailand. </a:t>
            </a:r>
          </a:p>
          <a:p>
            <a:pPr lvl="1"/>
            <a:r>
              <a:rPr lang="en-US" dirty="0" smtClean="0"/>
              <a:t>Formation of the </a:t>
            </a:r>
            <a:r>
              <a:rPr lang="en-US" dirty="0" smtClean="0"/>
              <a:t>Democrat </a:t>
            </a:r>
            <a:r>
              <a:rPr lang="en-US" dirty="0"/>
              <a:t>Party. </a:t>
            </a:r>
            <a:endParaRPr lang="en-US" dirty="0" smtClean="0"/>
          </a:p>
          <a:p>
            <a:r>
              <a:rPr lang="en-US" dirty="0"/>
              <a:t>But the </a:t>
            </a:r>
            <a:r>
              <a:rPr lang="en-US" dirty="0" smtClean="0"/>
              <a:t>cooperation ended quickly. Royalist shifted </a:t>
            </a:r>
            <a:r>
              <a:rPr lang="en-US" dirty="0"/>
              <a:t>their alliance to </a:t>
            </a:r>
            <a:r>
              <a:rPr lang="en-US" dirty="0" smtClean="0"/>
              <a:t>the army</a:t>
            </a:r>
            <a:r>
              <a:rPr lang="en-US" dirty="0"/>
              <a:t>. 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alliance between the army and the royalists was alarmed by the victory of the Communist Party in China. </a:t>
            </a:r>
            <a:endParaRPr lang="en-US" dirty="0" smtClean="0"/>
          </a:p>
          <a:p>
            <a:pPr lvl="1"/>
            <a:r>
              <a:rPr lang="en-US" dirty="0" smtClean="0"/>
              <a:t>Growing </a:t>
            </a:r>
            <a:r>
              <a:rPr lang="en-US" dirty="0"/>
              <a:t>urban disorder seen as prelude to  the rise of communism in Thailand linked to </a:t>
            </a:r>
            <a:r>
              <a:rPr lang="en-US" dirty="0" err="1"/>
              <a:t>Pridi</a:t>
            </a:r>
            <a:r>
              <a:rPr lang="en-US" dirty="0"/>
              <a:t>. </a:t>
            </a:r>
          </a:p>
          <a:p>
            <a:r>
              <a:rPr lang="en-US" dirty="0" err="1"/>
              <a:t>Pridi</a:t>
            </a:r>
            <a:r>
              <a:rPr lang="en-US" dirty="0"/>
              <a:t> political future ended with the </a:t>
            </a:r>
            <a:r>
              <a:rPr lang="en-US" dirty="0" smtClean="0"/>
              <a:t>death </a:t>
            </a:r>
            <a:r>
              <a:rPr lang="en-US" dirty="0"/>
              <a:t>of </a:t>
            </a:r>
            <a:r>
              <a:rPr lang="en-US" dirty="0" smtClean="0"/>
              <a:t>Rama VIII</a:t>
            </a:r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return of </a:t>
            </a:r>
            <a:r>
              <a:rPr lang="en-US" dirty="0" err="1" smtClean="0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As US </a:t>
            </a:r>
            <a:r>
              <a:rPr lang="en-US" dirty="0"/>
              <a:t>pledge to support gov't that opposed communism, </a:t>
            </a:r>
            <a:r>
              <a:rPr lang="en-US" dirty="0" err="1"/>
              <a:t>Phibun</a:t>
            </a:r>
            <a:r>
              <a:rPr lang="en-US" dirty="0"/>
              <a:t> returned to power with 1947 Coup </a:t>
            </a:r>
            <a:endParaRPr lang="en-US" dirty="0" smtClean="0"/>
          </a:p>
          <a:p>
            <a:pPr lvl="1"/>
            <a:r>
              <a:rPr lang="en-US" dirty="0" smtClean="0"/>
              <a:t>But </a:t>
            </a:r>
            <a:r>
              <a:rPr lang="en-US" dirty="0" err="1" smtClean="0"/>
              <a:t>Phibun</a:t>
            </a:r>
            <a:r>
              <a:rPr lang="en-US" dirty="0" smtClean="0"/>
              <a:t> </a:t>
            </a:r>
            <a:r>
              <a:rPr lang="en-US" dirty="0"/>
              <a:t>was no longer </a:t>
            </a:r>
            <a:r>
              <a:rPr lang="en-US" dirty="0" smtClean="0"/>
              <a:t>“the leader”</a:t>
            </a:r>
          </a:p>
          <a:p>
            <a:pPr lvl="2"/>
            <a:r>
              <a:rPr lang="en-US" dirty="0" smtClean="0"/>
              <a:t>New power fractions include </a:t>
            </a:r>
            <a:r>
              <a:rPr lang="en-US" dirty="0" err="1" smtClean="0"/>
              <a:t>Khuang</a:t>
            </a:r>
            <a:r>
              <a:rPr lang="en-US" dirty="0"/>
              <a:t>, </a:t>
            </a:r>
            <a:r>
              <a:rPr lang="en-US" dirty="0" smtClean="0"/>
              <a:t>Kat </a:t>
            </a:r>
            <a:r>
              <a:rPr lang="en-US" dirty="0" err="1" smtClean="0"/>
              <a:t>Katsongkram</a:t>
            </a:r>
            <a:r>
              <a:rPr lang="en-US" dirty="0" smtClean="0"/>
              <a:t>, Phin </a:t>
            </a:r>
            <a:r>
              <a:rPr lang="en-US" dirty="0" err="1"/>
              <a:t>Choonhavan</a:t>
            </a:r>
            <a:r>
              <a:rPr lang="en-US" dirty="0"/>
              <a:t>,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Siriyanond</a:t>
            </a:r>
            <a:r>
              <a:rPr lang="en-US" dirty="0"/>
              <a:t>, an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r>
              <a:rPr lang="en-US" dirty="0"/>
              <a:t>. </a:t>
            </a:r>
          </a:p>
          <a:p>
            <a:r>
              <a:rPr lang="en-US" dirty="0"/>
              <a:t>Royalists </a:t>
            </a:r>
            <a:r>
              <a:rPr lang="en-US" dirty="0" smtClean="0"/>
              <a:t>gained back </a:t>
            </a:r>
            <a:r>
              <a:rPr lang="en-US" dirty="0"/>
              <a:t>their </a:t>
            </a:r>
            <a:r>
              <a:rPr lang="en-US" dirty="0" smtClean="0"/>
              <a:t>influences</a:t>
            </a:r>
            <a:endParaRPr lang="th-TH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return of </a:t>
            </a:r>
            <a:r>
              <a:rPr lang="en-US" dirty="0" err="1" smtClean="0"/>
              <a:t>Phibun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713387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A different ideology after 1947 </a:t>
            </a:r>
            <a:r>
              <a:rPr lang="en-US" dirty="0"/>
              <a:t>Coup </a:t>
            </a:r>
            <a:endParaRPr lang="en-US" dirty="0"/>
          </a:p>
          <a:p>
            <a:pPr lvl="1"/>
            <a:r>
              <a:rPr lang="en-US" dirty="0" smtClean="0"/>
              <a:t>Uphold </a:t>
            </a:r>
            <a:r>
              <a:rPr lang="en-US" dirty="0"/>
              <a:t>the </a:t>
            </a:r>
            <a:r>
              <a:rPr lang="en-US" dirty="0" err="1"/>
              <a:t>honour</a:t>
            </a:r>
            <a:r>
              <a:rPr lang="en-US" dirty="0"/>
              <a:t> of army, resolve the question of royal assassination, </a:t>
            </a:r>
            <a:r>
              <a:rPr lang="en-US" dirty="0" smtClean="0"/>
              <a:t>get </a:t>
            </a:r>
            <a:r>
              <a:rPr lang="en-US" dirty="0"/>
              <a:t>rid of </a:t>
            </a:r>
            <a:r>
              <a:rPr lang="en-US" dirty="0" smtClean="0"/>
              <a:t>communism</a:t>
            </a:r>
          </a:p>
          <a:p>
            <a:pPr lvl="1"/>
            <a:r>
              <a:rPr lang="en-US" dirty="0"/>
              <a:t>G</a:t>
            </a:r>
            <a:r>
              <a:rPr lang="en-US" dirty="0" smtClean="0"/>
              <a:t>ov't </a:t>
            </a:r>
            <a:r>
              <a:rPr lang="en-US" dirty="0"/>
              <a:t>that respect "nation, religion, and King".</a:t>
            </a:r>
          </a:p>
          <a:p>
            <a:r>
              <a:rPr lang="en-US" dirty="0" smtClean="0"/>
              <a:t>The </a:t>
            </a:r>
            <a:r>
              <a:rPr lang="en-US" dirty="0"/>
              <a:t>power of the elected assembly was limited.</a:t>
            </a:r>
          </a:p>
          <a:p>
            <a:pPr lvl="1"/>
            <a:r>
              <a:rPr lang="en-US" dirty="0"/>
              <a:t>Reintroduced appointed senate, and increased the King's power. </a:t>
            </a:r>
          </a:p>
          <a:p>
            <a:pPr lvl="1"/>
            <a:r>
              <a:rPr lang="en-US" dirty="0"/>
              <a:t>M</a:t>
            </a:r>
            <a:r>
              <a:rPr lang="en-US" dirty="0" smtClean="0"/>
              <a:t>ilitary </a:t>
            </a:r>
            <a:r>
              <a:rPr lang="en-US" dirty="0"/>
              <a:t>power </a:t>
            </a:r>
            <a:r>
              <a:rPr lang="en-US" dirty="0" smtClean="0"/>
              <a:t>as control </a:t>
            </a:r>
            <a:r>
              <a:rPr lang="en-US" dirty="0"/>
              <a:t>of the government. </a:t>
            </a:r>
          </a:p>
          <a:p>
            <a:r>
              <a:rPr lang="en-US" dirty="0"/>
              <a:t>The return of </a:t>
            </a:r>
            <a:r>
              <a:rPr lang="en-US" dirty="0" err="1"/>
              <a:t>Phibun</a:t>
            </a:r>
            <a:r>
              <a:rPr lang="en-US" dirty="0"/>
              <a:t> saw the use of military power to destroy all oppositions.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Pridi's</a:t>
            </a:r>
            <a:r>
              <a:rPr lang="en-US" dirty="0" smtClean="0"/>
              <a:t> </a:t>
            </a:r>
            <a:r>
              <a:rPr lang="en-US" dirty="0" smtClean="0"/>
              <a:t>failed attempts and his exile</a:t>
            </a:r>
          </a:p>
          <a:p>
            <a:pPr lvl="1"/>
            <a:r>
              <a:rPr lang="en-US" dirty="0" smtClean="0"/>
              <a:t>Palace </a:t>
            </a:r>
            <a:r>
              <a:rPr lang="en-US" dirty="0"/>
              <a:t>Coup, and Manhattan </a:t>
            </a:r>
            <a:r>
              <a:rPr lang="en-US" dirty="0" smtClean="0"/>
              <a:t>Rebel</a:t>
            </a:r>
          </a:p>
          <a:p>
            <a:r>
              <a:rPr lang="en-US" dirty="0" smtClean="0"/>
              <a:t>Further suppressions for </a:t>
            </a:r>
            <a:r>
              <a:rPr lang="en-US" dirty="0" smtClean="0"/>
              <a:t> </a:t>
            </a:r>
            <a:endParaRPr lang="en-US" dirty="0"/>
          </a:p>
          <a:p>
            <a:pPr lvl="1"/>
            <a:r>
              <a:rPr lang="en-US" dirty="0"/>
              <a:t>The navy </a:t>
            </a:r>
            <a:endParaRPr lang="en-US" dirty="0" smtClean="0"/>
          </a:p>
          <a:p>
            <a:pPr lvl="1"/>
            <a:r>
              <a:rPr lang="en-US" dirty="0" smtClean="0"/>
              <a:t>Isan MPs.  </a:t>
            </a:r>
          </a:p>
          <a:p>
            <a:pPr lvl="2"/>
            <a:r>
              <a:rPr lang="en-US" dirty="0" smtClean="0"/>
              <a:t>To suppressed the roles of MPs, </a:t>
            </a:r>
            <a:r>
              <a:rPr lang="en-US" dirty="0" err="1" smtClean="0"/>
              <a:t>Phibun</a:t>
            </a:r>
            <a:r>
              <a:rPr lang="en-US" dirty="0" smtClean="0"/>
              <a:t> suspended </a:t>
            </a:r>
            <a:r>
              <a:rPr lang="en-US" dirty="0"/>
              <a:t>cabinet, constitution, assembly, and political parties. </a:t>
            </a:r>
            <a:endParaRPr lang="en-US" dirty="0" smtClean="0"/>
          </a:p>
          <a:p>
            <a:r>
              <a:rPr lang="en-US" dirty="0" smtClean="0"/>
              <a:t>Suppression expanded to Seri-Thai, leaders of Far-South,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leaders, Chinese community leaders, and intellectuals. </a:t>
            </a:r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pic>
        <p:nvPicPr>
          <p:cNvPr id="14338" name="Picture 2" descr="https://upload.wikimedia.org/wikipedia/th/6/66/%E0%B8%84%E0%B8%94%E0%B8%B5%E0%B8%AA%E0%B8%B1%E0%B8%87%E0%B8%AB%E0%B8%B2%E0%B8%A3_4_%E0%B8%AD%E0%B8%94%E0%B8%B5%E0%B8%95%E0%B8%A3%E0%B8%B1%E0%B8%90%E0%B8%A1%E0%B8%99%E0%B8%95%E0%B8%A3%E0%B8%B5_%E0%B8%9E.%E0%B8%A8._24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749"/>
            <a:ext cx="7314893" cy="54292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Suppressing Oppositions</a:t>
            </a:r>
            <a:endParaRPr lang="th-TH" dirty="0"/>
          </a:p>
        </p:txBody>
      </p:sp>
      <p:pic>
        <p:nvPicPr>
          <p:cNvPr id="12290" name="Picture 2" descr="http://www.sarakadee.com/feature/2007/07/images/poonsuk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357298"/>
            <a:ext cx="3929090" cy="4662522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572132" y="2285992"/>
            <a:ext cx="23574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Peace League </a:t>
            </a:r>
          </a:p>
          <a:p>
            <a:r>
              <a:rPr lang="en-US" dirty="0" smtClean="0"/>
              <a:t>Rebel</a:t>
            </a:r>
            <a:endParaRPr lang="th-TH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The real power </a:t>
            </a:r>
            <a:r>
              <a:rPr lang="en-US" dirty="0" smtClean="0"/>
              <a:t>within </a:t>
            </a:r>
            <a:r>
              <a:rPr lang="en-US" dirty="0" smtClean="0"/>
              <a:t>Pro-</a:t>
            </a:r>
            <a:r>
              <a:rPr lang="en-US" dirty="0" err="1" smtClean="0"/>
              <a:t>Phibun</a:t>
            </a:r>
            <a:r>
              <a:rPr lang="en-US" dirty="0" smtClean="0"/>
              <a:t> groups belonged to (</a:t>
            </a:r>
            <a:r>
              <a:rPr lang="en-US" dirty="0"/>
              <a:t>1) the police led by </a:t>
            </a:r>
            <a:r>
              <a:rPr lang="en-US" dirty="0" err="1"/>
              <a:t>Phao</a:t>
            </a:r>
            <a:r>
              <a:rPr lang="en-US" dirty="0"/>
              <a:t> </a:t>
            </a:r>
            <a:r>
              <a:rPr lang="en-US" dirty="0" err="1"/>
              <a:t>Sriyanonda</a:t>
            </a:r>
            <a:r>
              <a:rPr lang="en-US" dirty="0"/>
              <a:t>, and (2) the army led by </a:t>
            </a:r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/>
              <a:t>Thanarat</a:t>
            </a:r>
            <a:endParaRPr lang="en-US" dirty="0"/>
          </a:p>
          <a:p>
            <a:pPr lvl="1"/>
            <a:r>
              <a:rPr lang="en-US" dirty="0" err="1"/>
              <a:t>Phao's</a:t>
            </a:r>
            <a:r>
              <a:rPr lang="en-US" dirty="0"/>
              <a:t> police </a:t>
            </a:r>
            <a:r>
              <a:rPr lang="en-US" dirty="0" smtClean="0"/>
              <a:t>force received US support (most notably from CIA), </a:t>
            </a:r>
            <a:r>
              <a:rPr lang="en-US" dirty="0"/>
              <a:t>and had weapons and capacity equivalent to the army. </a:t>
            </a:r>
          </a:p>
          <a:p>
            <a:pPr lvl="1"/>
            <a:r>
              <a:rPr lang="en-US" dirty="0" err="1"/>
              <a:t>Sarit</a:t>
            </a:r>
            <a:r>
              <a:rPr lang="en-US" dirty="0"/>
              <a:t> </a:t>
            </a:r>
            <a:r>
              <a:rPr lang="en-US" dirty="0" err="1" smtClean="0"/>
              <a:t>Thanarat</a:t>
            </a:r>
            <a:r>
              <a:rPr lang="en-US" dirty="0" err="1" smtClean="0"/>
              <a:t>’s</a:t>
            </a:r>
            <a:r>
              <a:rPr lang="en-US" dirty="0" smtClean="0"/>
              <a:t> </a:t>
            </a:r>
            <a:r>
              <a:rPr lang="en-US" dirty="0" smtClean="0"/>
              <a:t>"First Division Army“, with US </a:t>
            </a:r>
            <a:r>
              <a:rPr lang="en-US" dirty="0"/>
              <a:t>military aid. </a:t>
            </a:r>
            <a:endParaRPr lang="en-US" dirty="0" smtClean="0"/>
          </a:p>
          <a:p>
            <a:r>
              <a:rPr lang="en-US" dirty="0" err="1" smtClean="0"/>
              <a:t>Phibun’s</a:t>
            </a:r>
            <a:r>
              <a:rPr lang="en-US" dirty="0" smtClean="0"/>
              <a:t> time ended </a:t>
            </a:r>
            <a:r>
              <a:rPr lang="en-US" dirty="0"/>
              <a:t>with </a:t>
            </a:r>
            <a:r>
              <a:rPr lang="en-US" dirty="0" err="1"/>
              <a:t>Sarit's</a:t>
            </a:r>
            <a:r>
              <a:rPr lang="en-US" dirty="0"/>
              <a:t> coup in 1957. </a:t>
            </a:r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US" dirty="0" err="1"/>
              <a:t>Sarit</a:t>
            </a:r>
            <a:r>
              <a:rPr lang="en-US" dirty="0"/>
              <a:t> consolidated all power under the army. 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ook </a:t>
            </a:r>
            <a:r>
              <a:rPr lang="en-US" dirty="0"/>
              <a:t>control of the police, </a:t>
            </a:r>
            <a:r>
              <a:rPr lang="en-US" dirty="0" smtClean="0"/>
              <a:t>air-force, and navy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He dissolved the parliament, suspended the constitution. </a:t>
            </a:r>
            <a:endParaRPr lang="en-US" dirty="0" smtClean="0"/>
          </a:p>
          <a:p>
            <a:r>
              <a:rPr lang="en-US" dirty="0" err="1" smtClean="0"/>
              <a:t>Sarit</a:t>
            </a:r>
            <a:r>
              <a:rPr lang="en-US" dirty="0" smtClean="0"/>
              <a:t> </a:t>
            </a:r>
            <a:r>
              <a:rPr lang="en-US" dirty="0"/>
              <a:t>assumed position of Prime Minister, Supreme Commander, Commander in Chief of the Army. </a:t>
            </a:r>
          </a:p>
          <a:p>
            <a:pPr lvl="1"/>
            <a:r>
              <a:rPr lang="en-US" dirty="0" err="1" smtClean="0"/>
              <a:t>Thanom</a:t>
            </a:r>
            <a:r>
              <a:rPr lang="en-US" dirty="0" smtClean="0"/>
              <a:t> </a:t>
            </a:r>
            <a:r>
              <a:rPr lang="en-US" dirty="0" err="1" smtClean="0"/>
              <a:t>Kittikachorn</a:t>
            </a:r>
            <a:r>
              <a:rPr lang="en-US" dirty="0" smtClean="0"/>
              <a:t> </a:t>
            </a:r>
            <a:r>
              <a:rPr lang="en-US" dirty="0" smtClean="0"/>
              <a:t>&amp; </a:t>
            </a:r>
            <a:r>
              <a:rPr lang="en-US" dirty="0" err="1" smtClean="0"/>
              <a:t>Praphas</a:t>
            </a:r>
            <a:r>
              <a:rPr lang="en-US" dirty="0" smtClean="0"/>
              <a:t> </a:t>
            </a:r>
            <a:r>
              <a:rPr lang="en-US" dirty="0" err="1" smtClean="0"/>
              <a:t>Charusathien</a:t>
            </a:r>
            <a:r>
              <a:rPr lang="en-US" dirty="0" smtClean="0"/>
              <a:t> </a:t>
            </a:r>
            <a:endParaRPr lang="en-US" dirty="0" smtClean="0"/>
          </a:p>
          <a:p>
            <a:pPr lvl="1"/>
            <a:r>
              <a:rPr lang="en-US" dirty="0" smtClean="0"/>
              <a:t>Continued</a:t>
            </a:r>
            <a:r>
              <a:rPr lang="en-US" dirty="0" smtClean="0"/>
              <a:t> </a:t>
            </a:r>
            <a:r>
              <a:rPr lang="en-US" dirty="0"/>
              <a:t>oppression of </a:t>
            </a:r>
            <a:r>
              <a:rPr lang="en-US" dirty="0" smtClean="0"/>
              <a:t>far </a:t>
            </a:r>
            <a:r>
              <a:rPr lang="en-US" dirty="0"/>
              <a:t>south and Isan. </a:t>
            </a:r>
            <a:endParaRPr lang="en-US" dirty="0" smtClean="0"/>
          </a:p>
          <a:p>
            <a:pPr lvl="1"/>
            <a:r>
              <a:rPr lang="en-US" dirty="0"/>
              <a:t>C</a:t>
            </a:r>
            <a:r>
              <a:rPr lang="en-US" dirty="0" smtClean="0"/>
              <a:t>ommunism still used </a:t>
            </a:r>
            <a:r>
              <a:rPr lang="en-US" dirty="0"/>
              <a:t>as political tool.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rise of </a:t>
            </a:r>
            <a:r>
              <a:rPr lang="en-US" dirty="0" err="1" smtClean="0"/>
              <a:t>Sarit</a:t>
            </a:r>
            <a:endParaRPr lang="th-TH" dirty="0"/>
          </a:p>
        </p:txBody>
      </p:sp>
      <p:pic>
        <p:nvPicPr>
          <p:cNvPr id="8194" name="Picture 2" descr="http://www.oknation.net/blog/home/blog_data/144/19144/images/krong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1928802"/>
            <a:ext cx="5769543" cy="4071966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34" y="1428736"/>
            <a:ext cx="84296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Public executions of </a:t>
            </a:r>
            <a:r>
              <a:rPr lang="en-US" dirty="0" err="1" smtClean="0"/>
              <a:t>Isan</a:t>
            </a:r>
            <a:r>
              <a:rPr lang="en-US" dirty="0" smtClean="0"/>
              <a:t> politicians</a:t>
            </a:r>
            <a:endParaRPr lang="th-TH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841</TotalTime>
  <Words>1798</Words>
  <Application>Microsoft Office PowerPoint</Application>
  <PresentationFormat>On-screen Show (4:3)</PresentationFormat>
  <Paragraphs>178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Angsana New</vt:lpstr>
      <vt:lpstr>Arial</vt:lpstr>
      <vt:lpstr>Calibri</vt:lpstr>
      <vt:lpstr>Cordia New</vt:lpstr>
      <vt:lpstr>Wingdings</vt:lpstr>
      <vt:lpstr>Office Theme</vt:lpstr>
      <vt:lpstr>Post 1932 Politics The rise and fall of Khana-ratsadorn</vt:lpstr>
      <vt:lpstr>Topics</vt:lpstr>
      <vt:lpstr>The rise of military </vt:lpstr>
      <vt:lpstr>The rise of military </vt:lpstr>
      <vt:lpstr>Phibun </vt:lpstr>
      <vt:lpstr>Military nationalism</vt:lpstr>
      <vt:lpstr>Luang-Wichit</vt:lpstr>
      <vt:lpstr>Military nationalism</vt:lpstr>
      <vt:lpstr>PowerPoint Presentation</vt:lpstr>
      <vt:lpstr>PowerPoint Presentation</vt:lpstr>
      <vt:lpstr>Economic Nationalism</vt:lpstr>
      <vt:lpstr>Maha-Anachak Thai</vt:lpstr>
      <vt:lpstr>PowerPoint Presentation</vt:lpstr>
      <vt:lpstr>PowerPoint Presentation</vt:lpstr>
      <vt:lpstr>PowerPoint Presentation</vt:lpstr>
      <vt:lpstr>PowerPoint Presentation</vt:lpstr>
      <vt:lpstr>Phibun’s Ratthaiyom</vt:lpstr>
      <vt:lpstr>Phraya Song’s Rebel</vt:lpstr>
      <vt:lpstr>Phibun’s Ratthaiyom</vt:lpstr>
      <vt:lpstr>Pridi's social revolution</vt:lpstr>
      <vt:lpstr>Pridi's social revolution</vt:lpstr>
      <vt:lpstr>Pridi’s alliances</vt:lpstr>
      <vt:lpstr>Isan’s 4 Tigers</vt:lpstr>
      <vt:lpstr>Seri-Thai</vt:lpstr>
      <vt:lpstr>Seri-Thai</vt:lpstr>
      <vt:lpstr>The end of Khanarat and  The rise of Sarit Thanarat</vt:lpstr>
      <vt:lpstr>Pridi’s brief leadership</vt:lpstr>
      <vt:lpstr>The Re-emergence of Royalism </vt:lpstr>
      <vt:lpstr>The return of Phibun</vt:lpstr>
      <vt:lpstr>The return of Phibun</vt:lpstr>
      <vt:lpstr>Suppressing Oppositions</vt:lpstr>
      <vt:lpstr>Suppressing Oppositions</vt:lpstr>
      <vt:lpstr>Suppressing Oppositions</vt:lpstr>
      <vt:lpstr>The rise of Sarit</vt:lpstr>
      <vt:lpstr>The rise of Sarit</vt:lpstr>
      <vt:lpstr>The rise of Sarit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1932 Politics The rise and fall of Khanarat</dc:title>
  <dc:creator>Thorn</dc:creator>
  <cp:lastModifiedBy>Thorn Pitidol</cp:lastModifiedBy>
  <cp:revision>55</cp:revision>
  <dcterms:created xsi:type="dcterms:W3CDTF">2015-10-12T10:30:18Z</dcterms:created>
  <dcterms:modified xsi:type="dcterms:W3CDTF">2017-10-16T18:27:21Z</dcterms:modified>
</cp:coreProperties>
</file>