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71" r:id="rId3"/>
    <p:sldId id="257" r:id="rId4"/>
    <p:sldId id="319" r:id="rId5"/>
    <p:sldId id="320" r:id="rId6"/>
    <p:sldId id="258" r:id="rId7"/>
    <p:sldId id="265" r:id="rId8"/>
    <p:sldId id="278" r:id="rId9"/>
    <p:sldId id="277" r:id="rId10"/>
    <p:sldId id="269" r:id="rId11"/>
    <p:sldId id="266" r:id="rId12"/>
    <p:sldId id="272" r:id="rId13"/>
    <p:sldId id="259" r:id="rId14"/>
    <p:sldId id="273" r:id="rId15"/>
    <p:sldId id="274" r:id="rId16"/>
    <p:sldId id="275" r:id="rId17"/>
    <p:sldId id="276" r:id="rId18"/>
    <p:sldId id="260" r:id="rId19"/>
    <p:sldId id="293" r:id="rId20"/>
    <p:sldId id="294" r:id="rId21"/>
    <p:sldId id="282" r:id="rId22"/>
    <p:sldId id="290" r:id="rId23"/>
    <p:sldId id="281" r:id="rId24"/>
    <p:sldId id="291" r:id="rId25"/>
    <p:sldId id="321" r:id="rId26"/>
    <p:sldId id="279" r:id="rId27"/>
    <p:sldId id="322" r:id="rId28"/>
    <p:sldId id="310" r:id="rId29"/>
    <p:sldId id="311" r:id="rId30"/>
    <p:sldId id="312" r:id="rId31"/>
    <p:sldId id="313" r:id="rId32"/>
    <p:sldId id="314" r:id="rId33"/>
    <p:sldId id="317" r:id="rId34"/>
    <p:sldId id="318" r:id="rId3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55" autoAdjust="0"/>
    <p:restoredTop sz="94660"/>
  </p:normalViewPr>
  <p:slideViewPr>
    <p:cSldViewPr snapToGrid="0">
      <p:cViewPr>
        <p:scale>
          <a:sx n="66" d="100"/>
          <a:sy n="66" d="100"/>
        </p:scale>
        <p:origin x="-126" y="-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8996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997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th-TH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7811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191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2686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462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8874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7088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3369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7438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9444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1CD831B1-2174-4FBE-824D-9CA3F2291ABA}" type="datetimeFigureOut">
              <a:rPr lang="th-TH" smtClean="0"/>
              <a:t>17/11/60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1755D90F-8E64-42A8-93B8-3F611A57684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325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4091" y="1787609"/>
            <a:ext cx="4001941" cy="2529018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STATA Section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941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xmlns="" id="{E720DB99-7745-4E75-9D96-AAB6D55C531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84504" y="464119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04B0465-3B07-49BF-BEA7-D8147624629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84504" y="2038655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68803C4-E159-4360-B7BB-74205C8F782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84504" y="601952"/>
            <a:ext cx="10222992" cy="138587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>
            <a:normAutofit/>
          </a:bodyPr>
          <a:lstStyle/>
          <a:p>
            <a:r>
              <a:rPr lang="en-US" dirty="0"/>
              <a:t>Content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2320412"/>
            <a:ext cx="10058400" cy="3851787"/>
          </a:xfrm>
        </p:spPr>
        <p:txBody>
          <a:bodyPr>
            <a:normAutofit/>
          </a:bodyPr>
          <a:lstStyle/>
          <a:p>
            <a:r>
              <a:rPr lang="en-US" sz="1700"/>
              <a:t>-Why </a:t>
            </a:r>
            <a:r>
              <a:rPr lang="en-US" sz="1700" err="1"/>
              <a:t>stata</a:t>
            </a:r>
            <a:r>
              <a:rPr lang="en-US" sz="1700"/>
              <a:t>?</a:t>
            </a:r>
          </a:p>
          <a:p>
            <a:r>
              <a:rPr lang="en-US" sz="1700"/>
              <a:t>-Do-file</a:t>
            </a:r>
          </a:p>
          <a:p>
            <a:r>
              <a:rPr lang="en-US" sz="1700"/>
              <a:t>-Import Data From Excel</a:t>
            </a:r>
          </a:p>
          <a:p>
            <a:r>
              <a:rPr lang="en-US" sz="1700"/>
              <a:t>-Window Interface</a:t>
            </a:r>
          </a:p>
          <a:p>
            <a:r>
              <a:rPr lang="en-US" sz="1700"/>
              <a:t>-Rename and Label</a:t>
            </a:r>
          </a:p>
          <a:p>
            <a:r>
              <a:rPr lang="en-US" sz="1700"/>
              <a:t>-Basic Statistic </a:t>
            </a:r>
          </a:p>
          <a:p>
            <a:r>
              <a:rPr lang="en-US" sz="1700"/>
              <a:t>-Graph(Scatter) and Line Fit Gen.</a:t>
            </a:r>
          </a:p>
          <a:p>
            <a:r>
              <a:rPr lang="en-US" sz="1700"/>
              <a:t>-Regression</a:t>
            </a:r>
          </a:p>
          <a:p>
            <a:r>
              <a:rPr lang="en-US" sz="1700"/>
              <a:t>-Variable Gen.</a:t>
            </a:r>
          </a:p>
          <a:p>
            <a:r>
              <a:rPr lang="en-US" sz="1700"/>
              <a:t>-HAM(Heteroscedasticity, Auto Correlation, Multi collinearity)</a:t>
            </a:r>
          </a:p>
          <a:p>
            <a:endParaRPr lang="th-TH" sz="1700"/>
          </a:p>
        </p:txBody>
      </p:sp>
    </p:spTree>
    <p:extLst>
      <p:ext uri="{BB962C8B-B14F-4D97-AF65-F5344CB8AC3E}">
        <p14:creationId xmlns:p14="http://schemas.microsoft.com/office/powerpoint/2010/main" val="1584010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27">
            <a:extLst>
              <a:ext uri="{FF2B5EF4-FFF2-40B4-BE49-F238E27FC236}">
                <a16:creationId xmlns:a16="http://schemas.microsoft.com/office/drawing/2014/main" xmlns="" id="{9A3D0CE2-91FF-49B3-A5D8-181E900D750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7" name="Rectangle 29">
            <a:extLst>
              <a:ext uri="{FF2B5EF4-FFF2-40B4-BE49-F238E27FC236}">
                <a16:creationId xmlns:a16="http://schemas.microsoft.com/office/drawing/2014/main" xmlns="" id="{58AEBD96-C315-4F53-9D9E-0E20E993EBF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8" name="Rectangle 31">
            <a:extLst>
              <a:ext uri="{FF2B5EF4-FFF2-40B4-BE49-F238E27FC236}">
                <a16:creationId xmlns:a16="http://schemas.microsoft.com/office/drawing/2014/main" xmlns="" id="{78916AAA-66F6-4DFA-88ED-7E27CF6B8DA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9" name="Group 33">
            <a:extLst>
              <a:ext uri="{FF2B5EF4-FFF2-40B4-BE49-F238E27FC236}">
                <a16:creationId xmlns:a16="http://schemas.microsoft.com/office/drawing/2014/main" xmlns="" id="{A137D43F-BAD6-47F1-AA65-AEEA38A2FF30}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xmlns="" id="{D512C9B2-6B22-4211-A940-FCD7C2CD0BEA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xmlns="" id="{85F7DB84-CDE7-46F8-90DD-9D048A7D52D1}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 useBgFill="1">
        <p:nvSpPr>
          <p:cNvPr id="50" name="Rectangle 37">
            <a:extLst>
              <a:ext uri="{FF2B5EF4-FFF2-40B4-BE49-F238E27FC236}">
                <a16:creationId xmlns:a16="http://schemas.microsoft.com/office/drawing/2014/main" xmlns="" id="{C3D25154-9EF7-4C33-9AAC-7B3BE089FE0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1" name="Rectangle 39">
            <a:extLst>
              <a:ext uri="{FF2B5EF4-FFF2-40B4-BE49-F238E27FC236}">
                <a16:creationId xmlns:a16="http://schemas.microsoft.com/office/drawing/2014/main" xmlns="" id="{1604E8C0-C927-4C06-A96A-BF3323BA76D2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4572000"/>
            <a:ext cx="12192000" cy="229583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41">
            <a:extLst>
              <a:ext uri="{FF2B5EF4-FFF2-40B4-BE49-F238E27FC236}">
                <a16:creationId xmlns:a16="http://schemas.microsoft.com/office/drawing/2014/main" xmlns="" id="{95C67F70-EAFE-425C-8422-591620A96D4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245590" y="5111496"/>
            <a:ext cx="1080904" cy="1080902"/>
          </a:xfrm>
          <a:prstGeom prst="ellipse">
            <a:avLst/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/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 Extra Bold" pitchFamily="18" charset="0"/>
              <a:ea typeface="+mn-ea"/>
              <a:cs typeface="+mn-cs"/>
            </a:endParaRPr>
          </a:p>
        </p:txBody>
      </p:sp>
      <p:sp>
        <p:nvSpPr>
          <p:cNvPr id="53" name="Oval 43">
            <a:extLst>
              <a:ext uri="{FF2B5EF4-FFF2-40B4-BE49-F238E27FC236}">
                <a16:creationId xmlns:a16="http://schemas.microsoft.com/office/drawing/2014/main" xmlns="" id="{D47FA16B-C217-4D91-84EA-5B0846BDDA9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353681" y="5219586"/>
            <a:ext cx="864723" cy="86472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560" y="643468"/>
            <a:ext cx="9966960" cy="359243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9600">
                <a:blipFill dpi="0" rotWithShape="1">
                  <a:blip r:embed="rId4">
                    <a:extLst/>
                  </a:blip>
                  <a:srcRect/>
                  <a:tile tx="6350" ty="-127000" sx="65000" sy="64000" flip="none" algn="tl"/>
                </a:blipFill>
              </a:rPr>
              <a:t>Why Stata ? </a:t>
            </a:r>
          </a:p>
        </p:txBody>
      </p:sp>
    </p:spTree>
    <p:extLst>
      <p:ext uri="{BB962C8B-B14F-4D97-AF65-F5344CB8AC3E}">
        <p14:creationId xmlns:p14="http://schemas.microsoft.com/office/powerpoint/2010/main" val="458994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Do-file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65208" b="71852"/>
          <a:stretch/>
        </p:blipFill>
        <p:spPr>
          <a:xfrm>
            <a:off x="1276350" y="1941575"/>
            <a:ext cx="9029700" cy="410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6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1111" t="14198" r="37083" b="7283"/>
          <a:stretch/>
        </p:blipFill>
        <p:spPr>
          <a:xfrm>
            <a:off x="4559300" y="135945"/>
            <a:ext cx="6362700" cy="672205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Do-file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998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 Data From Excel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46911" b="42993"/>
          <a:stretch/>
        </p:blipFill>
        <p:spPr>
          <a:xfrm>
            <a:off x="2110827" y="2390539"/>
            <a:ext cx="5752224" cy="347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16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7340" t="26258" r="37447" b="31063"/>
          <a:stretch/>
        </p:blipFill>
        <p:spPr>
          <a:xfrm>
            <a:off x="5001741" y="1924499"/>
            <a:ext cx="4852086" cy="4620185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>
            <a:off x="4811062" y="3493186"/>
            <a:ext cx="2616722" cy="370703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Oval 4"/>
          <p:cNvSpPr/>
          <p:nvPr/>
        </p:nvSpPr>
        <p:spPr>
          <a:xfrm>
            <a:off x="731681" y="3390212"/>
            <a:ext cx="3306675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Don’t forget</a:t>
            </a:r>
            <a:endParaRPr lang="th-TH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 Data From Excel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0640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5" t="6771" r="20546" b="9028"/>
          <a:stretch/>
        </p:blipFill>
        <p:spPr bwMode="auto">
          <a:xfrm>
            <a:off x="4559300" y="1452033"/>
            <a:ext cx="6121400" cy="510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3" t="2778" r="75403" b="87326"/>
          <a:stretch/>
        </p:blipFill>
        <p:spPr bwMode="auto">
          <a:xfrm>
            <a:off x="355600" y="2552700"/>
            <a:ext cx="3672974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 Data From Excel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3771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 Data From Excel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1537208"/>
            <a:ext cx="10058400" cy="4050792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-Before import the data from excel make sure that the data is suitable for our work.</a:t>
            </a:r>
          </a:p>
          <a:p>
            <a:pPr marL="0" indent="0">
              <a:buNone/>
            </a:pPr>
            <a:r>
              <a:rPr lang="en-US" dirty="0"/>
              <a:t>-For example, make sure that the data is numerical for quantitative analysis.</a:t>
            </a:r>
          </a:p>
          <a:p>
            <a:pPr marL="0" indent="0">
              <a:buNone/>
            </a:pPr>
            <a:r>
              <a:rPr lang="en-US" dirty="0"/>
              <a:t>-Not that we cant do it in </a:t>
            </a:r>
            <a:r>
              <a:rPr lang="en-US" dirty="0" err="1"/>
              <a:t>Stata</a:t>
            </a:r>
            <a:r>
              <a:rPr lang="en-US" dirty="0"/>
              <a:t>, but it is </a:t>
            </a:r>
            <a:r>
              <a:rPr lang="en-US" b="1" u="sng" dirty="0"/>
              <a:t>sometimes</a:t>
            </a:r>
            <a:r>
              <a:rPr lang="en-US" dirty="0"/>
              <a:t> easier in excel.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3" t="16319" r="69253" b="38715"/>
          <a:stretch/>
        </p:blipFill>
        <p:spPr bwMode="auto">
          <a:xfrm>
            <a:off x="2374900" y="2768599"/>
            <a:ext cx="1689100" cy="3941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4" t="16841" r="69132" b="37759"/>
          <a:stretch/>
        </p:blipFill>
        <p:spPr bwMode="auto">
          <a:xfrm>
            <a:off x="6464300" y="2736850"/>
            <a:ext cx="1689100" cy="397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>
            <a:off x="4178300" y="4508500"/>
            <a:ext cx="2297785" cy="399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261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 interface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541" t="1693" r="76728" b="75026"/>
          <a:stretch/>
        </p:blipFill>
        <p:spPr>
          <a:xfrm>
            <a:off x="1587269" y="1793469"/>
            <a:ext cx="2438401" cy="3657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b="6244"/>
          <a:stretch/>
        </p:blipFill>
        <p:spPr>
          <a:xfrm>
            <a:off x="4152173" y="1867609"/>
            <a:ext cx="7102578" cy="3745751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V="1">
            <a:off x="3845169" y="2793067"/>
            <a:ext cx="6643077" cy="5548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845168" y="3629354"/>
            <a:ext cx="6643078" cy="6847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60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Rename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542" t="87332" r="75291" b="4904"/>
          <a:stretch/>
        </p:blipFill>
        <p:spPr>
          <a:xfrm>
            <a:off x="2891481" y="2316398"/>
            <a:ext cx="3954162" cy="1318057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2215978" y="4044778"/>
            <a:ext cx="265258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Old name</a:t>
            </a:r>
            <a:endParaRPr lang="th-TH" dirty="0"/>
          </a:p>
        </p:txBody>
      </p:sp>
      <p:sp>
        <p:nvSpPr>
          <p:cNvPr id="9" name="Oval 8"/>
          <p:cNvSpPr/>
          <p:nvPr/>
        </p:nvSpPr>
        <p:spPr>
          <a:xfrm>
            <a:off x="6099048" y="1165654"/>
            <a:ext cx="292031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New name</a:t>
            </a:r>
            <a:endParaRPr lang="th-TH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5305168" y="1906075"/>
            <a:ext cx="1334529" cy="10693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87917" t="5370" b="53148"/>
          <a:stretch/>
        </p:blipFill>
        <p:spPr>
          <a:xfrm>
            <a:off x="8665218" y="1906075"/>
            <a:ext cx="2209799" cy="426720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8318500" y="1742303"/>
            <a:ext cx="596900" cy="9754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805881" y="3204519"/>
            <a:ext cx="420130" cy="8351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769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749A5BF-2589-402B-8870-CDC3ECBFAE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4785" y="713364"/>
            <a:ext cx="2164385" cy="43410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Label</a:t>
            </a:r>
            <a:endParaRPr lang="th-TH" dirty="0"/>
          </a:p>
        </p:txBody>
      </p:sp>
      <p:sp>
        <p:nvSpPr>
          <p:cNvPr id="7" name="Oval 6"/>
          <p:cNvSpPr/>
          <p:nvPr/>
        </p:nvSpPr>
        <p:spPr>
          <a:xfrm>
            <a:off x="3747697" y="5239658"/>
            <a:ext cx="292031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New Label</a:t>
            </a:r>
            <a:endParaRPr lang="th-TH" dirty="0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4456028" y="3540579"/>
            <a:ext cx="901991" cy="1513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205083" y="5265058"/>
            <a:ext cx="2920314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variable</a:t>
            </a:r>
            <a:endParaRPr lang="th-TH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2116236" y="3553447"/>
            <a:ext cx="1009161" cy="1531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cxnSpLocks/>
          </p:cNvCxnSpPr>
          <p:nvPr/>
        </p:nvCxnSpPr>
        <p:spPr>
          <a:xfrm flipV="1">
            <a:off x="6311900" y="2216727"/>
            <a:ext cx="4152900" cy="30229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7EEA402-183C-4AC9-A113-B65A73320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571" y="3058084"/>
            <a:ext cx="4744499" cy="492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7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statistic</a:t>
            </a:r>
            <a:endParaRPr lang="th-TH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B0FDC3A-66E6-4FC4-A368-F97676B49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1" y="2404694"/>
            <a:ext cx="3147590" cy="3838059"/>
          </a:xfrm>
        </p:spPr>
        <p:txBody>
          <a:bodyPr>
            <a:normAutofit/>
          </a:bodyPr>
          <a:lstStyle/>
          <a:p>
            <a:r>
              <a:rPr lang="en-US" dirty="0"/>
              <a:t>mean wage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sum wage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4039764" y="2568351"/>
            <a:ext cx="983628" cy="59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217438" y="4772344"/>
            <a:ext cx="983628" cy="59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72690E6-DCDC-41F1-885B-3B415CC7C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2827" y="2189595"/>
            <a:ext cx="5086350" cy="1333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C398002-875F-4FCE-B6FA-AF6DAC0765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6098" y="4425323"/>
            <a:ext cx="5772150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0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Scatter/Dot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err="1"/>
              <a:t>twoway</a:t>
            </a:r>
            <a:r>
              <a:rPr lang="en-US" dirty="0"/>
              <a:t> scatter wage </a:t>
            </a:r>
            <a:r>
              <a:rPr lang="en-US" dirty="0" err="1"/>
              <a:t>educ</a:t>
            </a:r>
            <a:endParaRPr lang="th-TH" dirty="0"/>
          </a:p>
        </p:txBody>
      </p:sp>
      <p:sp>
        <p:nvSpPr>
          <p:cNvPr id="7" name="Oval 6"/>
          <p:cNvSpPr/>
          <p:nvPr/>
        </p:nvSpPr>
        <p:spPr>
          <a:xfrm>
            <a:off x="3102904" y="4853124"/>
            <a:ext cx="2348507" cy="5766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 axis</a:t>
            </a:r>
            <a:endParaRPr lang="th-TH" dirty="0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3379668" y="4179078"/>
            <a:ext cx="315621" cy="5082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3020785" y="2368846"/>
            <a:ext cx="2352037" cy="4644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 axis</a:t>
            </a:r>
            <a:endParaRPr lang="th-TH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4051300" y="2906280"/>
            <a:ext cx="307859" cy="9070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264507" y="4626283"/>
            <a:ext cx="2681482" cy="1154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Types of </a:t>
            </a:r>
            <a:r>
              <a:rPr lang="en-US" sz="2000" dirty="0" err="1"/>
              <a:t>twoway</a:t>
            </a:r>
            <a:r>
              <a:rPr lang="en-US" sz="2000" dirty="0"/>
              <a:t> graph</a:t>
            </a:r>
            <a:endParaRPr lang="th-TH" sz="20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002572" y="4146804"/>
            <a:ext cx="196379" cy="4657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03C35EA-78D6-40D1-AF34-067120F12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5090" y="1636988"/>
            <a:ext cx="5895441" cy="435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57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twoway</a:t>
            </a:r>
            <a:r>
              <a:rPr lang="en-US" dirty="0"/>
              <a:t> </a:t>
            </a:r>
            <a:r>
              <a:rPr lang="en-US" dirty="0" err="1"/>
              <a:t>lfit</a:t>
            </a:r>
            <a:r>
              <a:rPr lang="en-US" dirty="0"/>
              <a:t> wage </a:t>
            </a:r>
            <a:r>
              <a:rPr lang="en-US" dirty="0" err="1"/>
              <a:t>educ</a:t>
            </a:r>
            <a:endParaRPr lang="th-TH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D649A9E-B6A4-41BF-85DC-3D5BC4315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3434" y="1789366"/>
            <a:ext cx="5929985" cy="427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43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twoway</a:t>
            </a:r>
            <a:r>
              <a:rPr lang="en-US" dirty="0"/>
              <a:t> </a:t>
            </a:r>
            <a:r>
              <a:rPr lang="en-US" dirty="0" err="1"/>
              <a:t>qfit</a:t>
            </a:r>
            <a:r>
              <a:rPr lang="en-US" dirty="0"/>
              <a:t> wage </a:t>
            </a:r>
            <a:r>
              <a:rPr lang="en-US" dirty="0" err="1"/>
              <a:t>educ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52" y="3644076"/>
            <a:ext cx="3448387" cy="25281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F77B4DD-CF72-4C08-9750-28C6E906DC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1542" y="2093976"/>
            <a:ext cx="6183171" cy="441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28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and Line Gen.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616" y="1403603"/>
            <a:ext cx="10058400" cy="4050792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twoway</a:t>
            </a:r>
            <a:r>
              <a:rPr lang="en-US" dirty="0"/>
              <a:t> scatter wage </a:t>
            </a:r>
            <a:r>
              <a:rPr lang="en-US" dirty="0" err="1"/>
              <a:t>educ</a:t>
            </a:r>
            <a:r>
              <a:rPr lang="en-US" dirty="0"/>
              <a:t> || </a:t>
            </a:r>
            <a:r>
              <a:rPr lang="en-US" dirty="0" err="1"/>
              <a:t>lfit</a:t>
            </a:r>
            <a:r>
              <a:rPr lang="en-US" dirty="0"/>
              <a:t> wage </a:t>
            </a:r>
            <a:r>
              <a:rPr lang="en-US" dirty="0" err="1"/>
              <a:t>educ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twoway</a:t>
            </a:r>
            <a:r>
              <a:rPr lang="en-US" dirty="0"/>
              <a:t> (scatter wage </a:t>
            </a:r>
            <a:r>
              <a:rPr lang="en-US" dirty="0" err="1"/>
              <a:t>educ</a:t>
            </a:r>
            <a:r>
              <a:rPr lang="en-US" dirty="0"/>
              <a:t>)(</a:t>
            </a:r>
            <a:r>
              <a:rPr lang="en-US" dirty="0" err="1"/>
              <a:t>lfit</a:t>
            </a:r>
            <a:r>
              <a:rPr lang="en-US" dirty="0"/>
              <a:t> wage </a:t>
            </a:r>
            <a:r>
              <a:rPr lang="en-US" dirty="0" err="1"/>
              <a:t>educ</a:t>
            </a:r>
            <a:r>
              <a:rPr lang="en-US" dirty="0"/>
              <a:t>)</a:t>
            </a:r>
            <a:endParaRPr lang="th-TH" dirty="0"/>
          </a:p>
        </p:txBody>
      </p:sp>
      <p:sp>
        <p:nvSpPr>
          <p:cNvPr id="7" name="Oval 6"/>
          <p:cNvSpPr/>
          <p:nvPr/>
        </p:nvSpPr>
        <p:spPr>
          <a:xfrm>
            <a:off x="2615046" y="3428999"/>
            <a:ext cx="1714500" cy="647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OR</a:t>
            </a:r>
            <a:endParaRPr lang="th-TH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5ADB8246-C103-4051-B84E-02740FC022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5432" y="1624012"/>
            <a:ext cx="4998427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21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Regression</a:t>
            </a:r>
            <a:endParaRPr lang="th-TH" dirty="0"/>
          </a:p>
        </p:txBody>
      </p:sp>
      <p:sp>
        <p:nvSpPr>
          <p:cNvPr id="4" name="Oval 3"/>
          <p:cNvSpPr/>
          <p:nvPr/>
        </p:nvSpPr>
        <p:spPr>
          <a:xfrm>
            <a:off x="311150" y="4152900"/>
            <a:ext cx="168275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Y axis</a:t>
            </a:r>
            <a:endParaRPr lang="th-TH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3048000" y="2959100"/>
            <a:ext cx="421408" cy="1041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2566553" y="4152900"/>
            <a:ext cx="168275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 axis</a:t>
            </a:r>
            <a:endParaRPr lang="th-TH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666007" y="2959100"/>
            <a:ext cx="683493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ผลการค้นหารูปภาพสำหรับ simple regression"/>
          <p:cNvPicPr>
            <a:picLocks noChangeAspect="1" noChangeArrowheads="1"/>
          </p:cNvPicPr>
          <p:nvPr/>
        </p:nvPicPr>
        <p:blipFill rotWithShape="1"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2" t="5454" r="15846" b="82204"/>
          <a:stretch/>
        </p:blipFill>
        <p:spPr bwMode="auto">
          <a:xfrm>
            <a:off x="1152525" y="5238750"/>
            <a:ext cx="27305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57FBD82-D001-4166-8713-EB85DBCE3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7515" y="2845036"/>
            <a:ext cx="7078224" cy="2761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79C74E6-2AD1-4664-906C-D2E8C4334715}"/>
              </a:ext>
            </a:extLst>
          </p:cNvPr>
          <p:cNvSpPr txBox="1"/>
          <p:nvPr/>
        </p:nvSpPr>
        <p:spPr>
          <a:xfrm>
            <a:off x="1005319" y="2391430"/>
            <a:ext cx="3243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Reg wage </a:t>
            </a:r>
            <a:r>
              <a:rPr lang="en-US" dirty="0" err="1"/>
              <a:t>educ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9954CBB-2E33-4C05-99CB-D8BB2446AC28}"/>
              </a:ext>
            </a:extLst>
          </p:cNvPr>
          <p:cNvSpPr txBox="1"/>
          <p:nvPr/>
        </p:nvSpPr>
        <p:spPr>
          <a:xfrm>
            <a:off x="1005318" y="1808881"/>
            <a:ext cx="6212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Model 1:     wage = β</a:t>
            </a:r>
            <a:r>
              <a:rPr lang="en-US" sz="1600" b="1" dirty="0">
                <a:solidFill>
                  <a:srgbClr val="0070C0"/>
                </a:solidFill>
              </a:rPr>
              <a:t>0</a:t>
            </a:r>
            <a:r>
              <a:rPr lang="en-US" b="1" dirty="0">
                <a:solidFill>
                  <a:srgbClr val="0070C0"/>
                </a:solidFill>
              </a:rPr>
              <a:t>+ β</a:t>
            </a:r>
            <a:r>
              <a:rPr lang="en-US" sz="1400" b="1" dirty="0">
                <a:solidFill>
                  <a:srgbClr val="0070C0"/>
                </a:solidFill>
              </a:rPr>
              <a:t>1</a:t>
            </a:r>
            <a:r>
              <a:rPr lang="en-US" b="1" dirty="0">
                <a:solidFill>
                  <a:srgbClr val="0070C0"/>
                </a:solidFill>
              </a:rPr>
              <a:t>educ + u</a:t>
            </a:r>
          </a:p>
        </p:txBody>
      </p:sp>
    </p:spTree>
    <p:extLst>
      <p:ext uri="{BB962C8B-B14F-4D97-AF65-F5344CB8AC3E}">
        <p14:creationId xmlns:p14="http://schemas.microsoft.com/office/powerpoint/2010/main" val="4174249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0714448-AA84-4CD1-A0AA-691F415E55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5423" y="596326"/>
            <a:ext cx="3857625" cy="56959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AF329B8-EB8D-4405-8B67-1A088927E6C7}"/>
              </a:ext>
            </a:extLst>
          </p:cNvPr>
          <p:cNvSpPr txBox="1"/>
          <p:nvPr/>
        </p:nvSpPr>
        <p:spPr>
          <a:xfrm>
            <a:off x="1112840" y="3153043"/>
            <a:ext cx="3768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predict </a:t>
            </a:r>
            <a:r>
              <a:rPr lang="en-US" dirty="0" err="1"/>
              <a:t>wagehat,xb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848" y="2121408"/>
            <a:ext cx="6031062" cy="4050792"/>
          </a:xfrm>
        </p:spPr>
        <p:txBody>
          <a:bodyPr/>
          <a:lstStyle/>
          <a:p>
            <a:r>
              <a:rPr lang="en-US" dirty="0"/>
              <a:t>These next two commands will be applied for the latest regression.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Regression</a:t>
            </a:r>
            <a:endParaRPr lang="th-TH" dirty="0"/>
          </a:p>
        </p:txBody>
      </p:sp>
      <p:sp>
        <p:nvSpPr>
          <p:cNvPr id="8" name="Oval 7"/>
          <p:cNvSpPr/>
          <p:nvPr/>
        </p:nvSpPr>
        <p:spPr>
          <a:xfrm>
            <a:off x="321394" y="4981456"/>
            <a:ext cx="3494215" cy="8379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Name of predicted </a:t>
            </a:r>
            <a:r>
              <a:rPr lang="en-US" dirty="0" err="1"/>
              <a:t>var</a:t>
            </a:r>
            <a:endParaRPr lang="th-TH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1888257" y="3876556"/>
            <a:ext cx="683493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3855321" y="3214058"/>
            <a:ext cx="615079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Oval 10"/>
          <p:cNvSpPr/>
          <p:nvPr/>
        </p:nvSpPr>
        <p:spPr>
          <a:xfrm>
            <a:off x="4173848" y="4971693"/>
            <a:ext cx="2807385" cy="1140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xb</a:t>
            </a:r>
            <a:r>
              <a:rPr lang="en-US" sz="2000" dirty="0"/>
              <a:t> means linear prediction</a:t>
            </a:r>
            <a:endParaRPr lang="th-TH" sz="2000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4320910" y="3771528"/>
            <a:ext cx="560366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9651585" y="1599388"/>
            <a:ext cx="850900" cy="349486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601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DABEFF7-8743-4202-A791-818947872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1248" y="637032"/>
            <a:ext cx="4238625" cy="563880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Regression</a:t>
            </a:r>
            <a:endParaRPr lang="th-TH" dirty="0"/>
          </a:p>
        </p:txBody>
      </p:sp>
      <p:sp>
        <p:nvSpPr>
          <p:cNvPr id="7" name="Arc 6"/>
          <p:cNvSpPr/>
          <p:nvPr/>
        </p:nvSpPr>
        <p:spPr>
          <a:xfrm>
            <a:off x="10298063" y="1590858"/>
            <a:ext cx="850900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Oval 8"/>
          <p:cNvSpPr/>
          <p:nvPr/>
        </p:nvSpPr>
        <p:spPr>
          <a:xfrm>
            <a:off x="439273" y="4923791"/>
            <a:ext cx="3494215" cy="8379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Name of predicted </a:t>
            </a:r>
            <a:r>
              <a:rPr lang="en-US" dirty="0" err="1"/>
              <a:t>var</a:t>
            </a:r>
            <a:endParaRPr lang="th-TH" dirty="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006136" y="3818891"/>
            <a:ext cx="683493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 10"/>
          <p:cNvSpPr/>
          <p:nvPr/>
        </p:nvSpPr>
        <p:spPr>
          <a:xfrm>
            <a:off x="3684233" y="3330187"/>
            <a:ext cx="948663" cy="46048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Oval 11"/>
          <p:cNvSpPr/>
          <p:nvPr/>
        </p:nvSpPr>
        <p:spPr>
          <a:xfrm>
            <a:off x="4438876" y="4928403"/>
            <a:ext cx="2807385" cy="1140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/>
              <a:t>resid</a:t>
            </a:r>
            <a:r>
              <a:rPr lang="en-US" sz="2000" dirty="0"/>
              <a:t> means residual or error term</a:t>
            </a:r>
            <a:endParaRPr lang="th-TH" sz="2000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4352713" y="3923813"/>
            <a:ext cx="560366" cy="1104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DB38D8A-11B6-467C-9CD2-499F0B51258F}"/>
              </a:ext>
            </a:extLst>
          </p:cNvPr>
          <p:cNvSpPr txBox="1"/>
          <p:nvPr/>
        </p:nvSpPr>
        <p:spPr>
          <a:xfrm>
            <a:off x="1451873" y="3250966"/>
            <a:ext cx="5069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predict </a:t>
            </a:r>
            <a:r>
              <a:rPr lang="en-US" dirty="0" err="1"/>
              <a:t>error,resid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00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 intercept model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reg</a:t>
            </a:r>
            <a:r>
              <a:rPr lang="en-US" dirty="0"/>
              <a:t> wage </a:t>
            </a:r>
            <a:r>
              <a:rPr lang="en-US" dirty="0" err="1"/>
              <a:t>educ,nocon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Regression</a:t>
            </a:r>
            <a:endParaRPr lang="th-TH" dirty="0"/>
          </a:p>
        </p:txBody>
      </p:sp>
      <p:sp>
        <p:nvSpPr>
          <p:cNvPr id="6" name="Arc 5"/>
          <p:cNvSpPr/>
          <p:nvPr/>
        </p:nvSpPr>
        <p:spPr>
          <a:xfrm>
            <a:off x="3153064" y="3730752"/>
            <a:ext cx="809336" cy="564157"/>
          </a:xfrm>
          <a:prstGeom prst="arc">
            <a:avLst>
              <a:gd name="adj1" fmla="val 16200000"/>
              <a:gd name="adj2" fmla="val 16022406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9" name="Picture 5" descr="http://images.slideplayer.com/15/4682454/slides/slide_5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75" t="37463" r="35884" b="55406"/>
          <a:stretch/>
        </p:blipFill>
        <p:spPr bwMode="auto">
          <a:xfrm>
            <a:off x="6251448" y="1557782"/>
            <a:ext cx="3523766" cy="65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F7AE6C7-A16C-426F-8E21-9E8AF21DBB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3173" y="2994025"/>
            <a:ext cx="6391275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6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tfd.com/mk/D/X2604-D-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314" y="4359526"/>
            <a:ext cx="4370911" cy="2433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Regression</a:t>
            </a:r>
            <a:endParaRPr lang="th-TH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are two variables that are not statistically significant.</a:t>
            </a:r>
          </a:p>
          <a:p>
            <a:r>
              <a:rPr lang="en-US" dirty="0"/>
              <a:t>What should we do about it ? Cut one of them or both ? </a:t>
            </a:r>
          </a:p>
          <a:p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783617"/>
              </p:ext>
            </p:extLst>
          </p:nvPr>
        </p:nvGraphicFramePr>
        <p:xfrm>
          <a:off x="449942" y="3325940"/>
          <a:ext cx="8128000" cy="1478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debt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Coef</a:t>
                      </a:r>
                      <a:r>
                        <a:rPr lang="en-US" dirty="0"/>
                        <a:t>.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Std.</a:t>
                      </a:r>
                      <a:r>
                        <a:rPr lang="en-US" baseline="0" dirty="0"/>
                        <a:t> error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 &gt; |t|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y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210704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136820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1.54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.88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882">
                <a:tc>
                  <a:txBody>
                    <a:bodyPr/>
                    <a:lstStyle/>
                    <a:p>
                      <a:r>
                        <a:rPr lang="en-US" dirty="0" err="1"/>
                        <a:t>avg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2.58e-06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2.07e-07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12.46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0.00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_cons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-0.56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17.5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0.032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.975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Arc 4"/>
          <p:cNvSpPr/>
          <p:nvPr/>
        </p:nvSpPr>
        <p:spPr>
          <a:xfrm>
            <a:off x="6726778" y="3628536"/>
            <a:ext cx="1110936" cy="449961"/>
          </a:xfrm>
          <a:prstGeom prst="arc">
            <a:avLst>
              <a:gd name="adj1" fmla="val 16200000"/>
              <a:gd name="adj2" fmla="val 15979771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Arc 5"/>
          <p:cNvSpPr/>
          <p:nvPr/>
        </p:nvSpPr>
        <p:spPr>
          <a:xfrm>
            <a:off x="6726778" y="4359526"/>
            <a:ext cx="1110936" cy="449961"/>
          </a:xfrm>
          <a:prstGeom prst="arc">
            <a:avLst>
              <a:gd name="adj1" fmla="val 16200000"/>
              <a:gd name="adj2" fmla="val 15545348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080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D1635B61-ADBB-4F73-9808-9ED2E93B4A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739" y="2546639"/>
            <a:ext cx="7078224" cy="2761961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Regression</a:t>
            </a:r>
            <a:endParaRPr lang="th-TH" dirty="0"/>
          </a:p>
        </p:txBody>
      </p:sp>
      <p:sp>
        <p:nvSpPr>
          <p:cNvPr id="15" name="Oval 14"/>
          <p:cNvSpPr/>
          <p:nvPr/>
        </p:nvSpPr>
        <p:spPr>
          <a:xfrm>
            <a:off x="1222248" y="44577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Beta1</a:t>
            </a:r>
            <a:endParaRPr lang="th-TH" dirty="0"/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>
            <a:off x="3479800" y="4857750"/>
            <a:ext cx="1959688" cy="104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1222248" y="33782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Beta2</a:t>
            </a:r>
            <a:endParaRPr lang="th-TH" dirty="0"/>
          </a:p>
        </p:txBody>
      </p:sp>
      <p:cxnSp>
        <p:nvCxnSpPr>
          <p:cNvPr id="21" name="Straight Arrow Connector 20"/>
          <p:cNvCxnSpPr>
            <a:cxnSpLocks/>
          </p:cNvCxnSpPr>
          <p:nvPr/>
        </p:nvCxnSpPr>
        <p:spPr>
          <a:xfrm>
            <a:off x="3022600" y="3778250"/>
            <a:ext cx="2416888" cy="9538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ผลการค้นหารูปภาพสำหรับ simple regression"/>
          <p:cNvPicPr>
            <a:picLocks noChangeAspect="1" noChangeArrowheads="1"/>
          </p:cNvPicPr>
          <p:nvPr/>
        </p:nvPicPr>
        <p:blipFill rotWithShape="1"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2" t="5454" r="15846" b="82204"/>
          <a:stretch/>
        </p:blipFill>
        <p:spPr bwMode="auto">
          <a:xfrm>
            <a:off x="5603748" y="1549400"/>
            <a:ext cx="27305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/>
          <p:cNvSpPr/>
          <p:nvPr/>
        </p:nvSpPr>
        <p:spPr>
          <a:xfrm>
            <a:off x="9910826" y="1288142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r^2</a:t>
            </a:r>
            <a:endParaRPr lang="th-TH" dirty="0"/>
          </a:p>
        </p:txBody>
      </p:sp>
      <p:cxnSp>
        <p:nvCxnSpPr>
          <p:cNvPr id="3" name="Straight Arrow Connector 2"/>
          <p:cNvCxnSpPr>
            <a:cxnSpLocks/>
            <a:stCxn id="11" idx="4"/>
          </p:cNvCxnSpPr>
          <p:nvPr/>
        </p:nvCxnSpPr>
        <p:spPr>
          <a:xfrm>
            <a:off x="10969752" y="2088242"/>
            <a:ext cx="464866" cy="11629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rc 13"/>
          <p:cNvSpPr/>
          <p:nvPr/>
        </p:nvSpPr>
        <p:spPr>
          <a:xfrm>
            <a:off x="9125869" y="4675869"/>
            <a:ext cx="784957" cy="190500"/>
          </a:xfrm>
          <a:prstGeom prst="arc">
            <a:avLst>
              <a:gd name="adj1" fmla="val 16200000"/>
              <a:gd name="adj2" fmla="val 15545348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Arc 15"/>
          <p:cNvSpPr/>
          <p:nvPr/>
        </p:nvSpPr>
        <p:spPr>
          <a:xfrm>
            <a:off x="9125868" y="4910137"/>
            <a:ext cx="784957" cy="190500"/>
          </a:xfrm>
          <a:prstGeom prst="arc">
            <a:avLst>
              <a:gd name="adj1" fmla="val 16200000"/>
              <a:gd name="adj2" fmla="val 15545348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Oval 17"/>
          <p:cNvSpPr/>
          <p:nvPr/>
        </p:nvSpPr>
        <p:spPr>
          <a:xfrm>
            <a:off x="7323715" y="5764276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 tailed P-Value</a:t>
            </a:r>
            <a:endParaRPr lang="th-TH" dirty="0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8873995" y="5111750"/>
            <a:ext cx="503748" cy="6525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235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D0A04DB7-4963-4DB9-98D0-16C897689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7797" y="2647024"/>
            <a:ext cx="7078224" cy="2761961"/>
          </a:xfrm>
          <a:prstGeom prst="rect">
            <a:avLst/>
          </a:prstGeom>
        </p:spPr>
      </p:pic>
      <p:pic>
        <p:nvPicPr>
          <p:cNvPr id="5" name="Picture 2" descr="ผลการค้นหารูปภาพสำหรับ simple regression"/>
          <p:cNvPicPr>
            <a:picLocks noChangeAspect="1" noChangeArrowheads="1"/>
          </p:cNvPicPr>
          <p:nvPr/>
        </p:nvPicPr>
        <p:blipFill rotWithShape="1"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2" t="5454" r="15846" b="82204"/>
          <a:stretch/>
        </p:blipFill>
        <p:spPr bwMode="auto">
          <a:xfrm>
            <a:off x="5603748" y="1549400"/>
            <a:ext cx="27305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222248" y="6370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Regression</a:t>
            </a:r>
            <a:endParaRPr lang="th-TH" dirty="0"/>
          </a:p>
        </p:txBody>
      </p:sp>
      <p:sp>
        <p:nvSpPr>
          <p:cNvPr id="7" name="Oval 6"/>
          <p:cNvSpPr/>
          <p:nvPr/>
        </p:nvSpPr>
        <p:spPr>
          <a:xfrm>
            <a:off x="1222248" y="44577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RSS</a:t>
            </a:r>
            <a:endParaRPr lang="th-TH" dirty="0"/>
          </a:p>
        </p:txBody>
      </p:sp>
      <p:sp>
        <p:nvSpPr>
          <p:cNvPr id="8" name="Oval 7"/>
          <p:cNvSpPr/>
          <p:nvPr/>
        </p:nvSpPr>
        <p:spPr>
          <a:xfrm>
            <a:off x="1222248" y="33782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ESS</a:t>
            </a:r>
            <a:endParaRPr lang="th-TH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479800" y="3521982"/>
            <a:ext cx="2336800" cy="1335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022600" y="3265714"/>
            <a:ext cx="2654300" cy="5125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9267444" y="965200"/>
            <a:ext cx="2117852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 Cal</a:t>
            </a:r>
            <a:endParaRPr lang="th-TH" dirty="0"/>
          </a:p>
        </p:txBody>
      </p:sp>
      <p:cxnSp>
        <p:nvCxnSpPr>
          <p:cNvPr id="17" name="Straight Arrow Connector 16"/>
          <p:cNvCxnSpPr>
            <a:stCxn id="15" idx="4"/>
          </p:cNvCxnSpPr>
          <p:nvPr/>
        </p:nvCxnSpPr>
        <p:spPr>
          <a:xfrm>
            <a:off x="10326370" y="1765300"/>
            <a:ext cx="428716" cy="11665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107543" y="5809633"/>
            <a:ext cx="7277753" cy="800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Root MSE = </a:t>
            </a:r>
            <a:r>
              <a:rPr lang="en-US" sz="1800" dirty="0" err="1"/>
              <a:t>Avg</a:t>
            </a:r>
            <a:r>
              <a:rPr lang="en-US" sz="1800" dirty="0"/>
              <a:t> amount of different in estimated and actual Y </a:t>
            </a:r>
            <a:endParaRPr lang="th-TH" dirty="0"/>
          </a:p>
        </p:txBody>
      </p:sp>
      <p:cxnSp>
        <p:nvCxnSpPr>
          <p:cNvPr id="20" name="Straight Arrow Connector 19"/>
          <p:cNvCxnSpPr>
            <a:cxnSpLocks/>
            <a:stCxn id="18" idx="7"/>
          </p:cNvCxnSpPr>
          <p:nvPr/>
        </p:nvCxnSpPr>
        <p:spPr>
          <a:xfrm flipV="1">
            <a:off x="10319494" y="4028004"/>
            <a:ext cx="560942" cy="18988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10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9" t="82809" r="78872" b="12210"/>
          <a:stretch/>
        </p:blipFill>
        <p:spPr bwMode="auto">
          <a:xfrm>
            <a:off x="743438" y="1866011"/>
            <a:ext cx="2755901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 gen.</a:t>
            </a:r>
            <a:endParaRPr lang="th-TH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7" t="82292" r="78233" b="11111"/>
          <a:stretch/>
        </p:blipFill>
        <p:spPr bwMode="auto">
          <a:xfrm>
            <a:off x="3643921" y="1866011"/>
            <a:ext cx="2644274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6" t="82986" r="78209" b="10764"/>
          <a:stretch/>
        </p:blipFill>
        <p:spPr bwMode="auto">
          <a:xfrm>
            <a:off x="6573185" y="1866011"/>
            <a:ext cx="2619728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5" t="82986" r="78111" b="10764"/>
          <a:stretch/>
        </p:blipFill>
        <p:spPr bwMode="auto">
          <a:xfrm>
            <a:off x="9297254" y="1866011"/>
            <a:ext cx="2593732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16" t="82639" r="79185" b="10590"/>
          <a:stretch/>
        </p:blipFill>
        <p:spPr bwMode="auto">
          <a:xfrm>
            <a:off x="774210" y="5240356"/>
            <a:ext cx="2718779" cy="126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4419600" y="2667000"/>
            <a:ext cx="765154" cy="1098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4050321" y="3829050"/>
            <a:ext cx="3234064" cy="825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New</a:t>
            </a:r>
            <a:r>
              <a:rPr lang="th-TH" dirty="0"/>
              <a:t> </a:t>
            </a:r>
            <a:r>
              <a:rPr lang="en-US" dirty="0" err="1"/>
              <a:t>var</a:t>
            </a:r>
            <a:r>
              <a:rPr lang="en-US" dirty="0"/>
              <a:t> name</a:t>
            </a:r>
            <a:endParaRPr lang="th-TH" dirty="0"/>
          </a:p>
        </p:txBody>
      </p:sp>
      <p:cxnSp>
        <p:nvCxnSpPr>
          <p:cNvPr id="7" name="Straight Arrow Connector 6"/>
          <p:cNvCxnSpPr>
            <a:stCxn id="12" idx="1"/>
          </p:cNvCxnSpPr>
          <p:nvPr/>
        </p:nvCxnSpPr>
        <p:spPr>
          <a:xfrm flipH="1" flipV="1">
            <a:off x="1727200" y="2667000"/>
            <a:ext cx="2796739" cy="128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3707731" y="5932752"/>
            <a:ext cx="2490537" cy="793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Constant is also fine</a:t>
            </a:r>
            <a:endParaRPr lang="th-TH" sz="2000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 flipV="1">
            <a:off x="3312548" y="5947965"/>
            <a:ext cx="570830" cy="3098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6198268" y="2497156"/>
            <a:ext cx="1078832" cy="12683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086600" y="2497156"/>
            <a:ext cx="2794000" cy="14527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ounded Rectangle 28"/>
          <p:cNvSpPr/>
          <p:nvPr/>
        </p:nvSpPr>
        <p:spPr>
          <a:xfrm>
            <a:off x="8498620" y="3538140"/>
            <a:ext cx="2516920" cy="27196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+ = plus</a:t>
            </a:r>
          </a:p>
          <a:p>
            <a:pPr marL="457200" indent="-457200" algn="ctr">
              <a:buFontTx/>
              <a:buChar char="-"/>
            </a:pPr>
            <a:r>
              <a:rPr lang="en-US" dirty="0"/>
              <a:t>= minus</a:t>
            </a:r>
          </a:p>
          <a:p>
            <a:pPr algn="ctr"/>
            <a:r>
              <a:rPr lang="en-US" dirty="0"/>
              <a:t>/ = divide</a:t>
            </a:r>
          </a:p>
          <a:p>
            <a:pPr algn="ctr"/>
            <a:r>
              <a:rPr lang="en-US" dirty="0"/>
              <a:t>* = multiply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8243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 gen.</a:t>
            </a:r>
            <a:endParaRPr lang="th-TH" dirty="0"/>
          </a:p>
        </p:txBody>
      </p:sp>
      <p:sp>
        <p:nvSpPr>
          <p:cNvPr id="8" name="Oval 7"/>
          <p:cNvSpPr/>
          <p:nvPr/>
        </p:nvSpPr>
        <p:spPr>
          <a:xfrm>
            <a:off x="1737942" y="1936750"/>
            <a:ext cx="2109179" cy="6413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Lo</a:t>
            </a:r>
            <a:r>
              <a:rPr lang="en-GB" dirty="0"/>
              <a:t>g / ln</a:t>
            </a:r>
            <a:endParaRPr lang="th-TH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940487B-DAB1-4200-AA04-2CE24FD2BB67}"/>
              </a:ext>
            </a:extLst>
          </p:cNvPr>
          <p:cNvSpPr txBox="1"/>
          <p:nvPr/>
        </p:nvSpPr>
        <p:spPr>
          <a:xfrm>
            <a:off x="763480" y="3941685"/>
            <a:ext cx="4492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gen </a:t>
            </a:r>
            <a:r>
              <a:rPr lang="en-GB" dirty="0" err="1"/>
              <a:t>logwage</a:t>
            </a:r>
            <a:r>
              <a:rPr lang="en-GB" dirty="0"/>
              <a:t> = log(wage)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4067A52-AADD-4263-8742-C32B3C21DB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0092" y="1289304"/>
            <a:ext cx="4134023" cy="464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73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DD79C6-82E8-42A6-A1CD-0EC7B837E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Log-Log model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3FF2927-5362-47FD-8A15-5B0AEEE276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Model 2:    log(wage) = β</a:t>
            </a:r>
            <a:r>
              <a:rPr lang="en-US" sz="1200" b="1" dirty="0">
                <a:solidFill>
                  <a:srgbClr val="0070C0"/>
                </a:solidFill>
              </a:rPr>
              <a:t>0</a:t>
            </a:r>
            <a:r>
              <a:rPr lang="en-US" b="1" dirty="0">
                <a:solidFill>
                  <a:srgbClr val="0070C0"/>
                </a:solidFill>
              </a:rPr>
              <a:t>+ β</a:t>
            </a:r>
            <a:r>
              <a:rPr lang="en-US" sz="1100" b="1" dirty="0">
                <a:solidFill>
                  <a:srgbClr val="0070C0"/>
                </a:solidFill>
              </a:rPr>
              <a:t>1</a:t>
            </a:r>
            <a:r>
              <a:rPr lang="en-US" b="1" dirty="0">
                <a:solidFill>
                  <a:srgbClr val="0070C0"/>
                </a:solidFill>
              </a:rPr>
              <a:t>log(</a:t>
            </a:r>
            <a:r>
              <a:rPr lang="en-US" b="1" dirty="0" err="1">
                <a:solidFill>
                  <a:srgbClr val="0070C0"/>
                </a:solidFill>
              </a:rPr>
              <a:t>educ</a:t>
            </a:r>
            <a:r>
              <a:rPr lang="en-US" b="1" dirty="0">
                <a:solidFill>
                  <a:srgbClr val="0070C0"/>
                </a:solidFill>
              </a:rPr>
              <a:t>) + u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r</a:t>
            </a:r>
            <a:r>
              <a:rPr lang="en-US" dirty="0" err="1"/>
              <a:t>eg</a:t>
            </a:r>
            <a:r>
              <a:rPr lang="en-US" dirty="0"/>
              <a:t> </a:t>
            </a:r>
            <a:r>
              <a:rPr lang="en-US" dirty="0" err="1"/>
              <a:t>logwage</a:t>
            </a:r>
            <a:r>
              <a:rPr lang="en-US" dirty="0"/>
              <a:t> </a:t>
            </a:r>
            <a:r>
              <a:rPr lang="en-US" dirty="0" err="1"/>
              <a:t>logeduc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3C272A9-706B-4037-A03F-3831117C1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711" y="2932401"/>
            <a:ext cx="6614286" cy="281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44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 Variables regression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Clear all data</a:t>
            </a:r>
            <a:endParaRPr lang="th-TH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83" t="88889" r="81875" b="6481"/>
          <a:stretch/>
        </p:blipFill>
        <p:spPr>
          <a:xfrm>
            <a:off x="2324100" y="2990850"/>
            <a:ext cx="309372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6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 Variables regression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810356" y="1859798"/>
            <a:ext cx="10577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Use file “</a:t>
            </a:r>
            <a:r>
              <a:rPr lang="en-US" dirty="0" err="1"/>
              <a:t>stata</a:t>
            </a:r>
            <a:r>
              <a:rPr lang="en-US" dirty="0"/>
              <a:t> ex 3”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-2013" t="-370" r="39652" b="6296"/>
          <a:stretch/>
        </p:blipFill>
        <p:spPr>
          <a:xfrm>
            <a:off x="5092700" y="1741942"/>
            <a:ext cx="5580208" cy="4735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4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 Variables regression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914400" y="2291547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-Import file</a:t>
            </a:r>
          </a:p>
          <a:p>
            <a:r>
              <a:rPr lang="en-US" dirty="0"/>
              <a:t>-rename and labor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8195" t="27160" r="37153" b="29753"/>
          <a:stretch/>
        </p:blipFill>
        <p:spPr>
          <a:xfrm>
            <a:off x="5511800" y="2037630"/>
            <a:ext cx="4508500" cy="4432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88195" t="6790" r="-209" b="73210"/>
          <a:stretch/>
        </p:blipFill>
        <p:spPr>
          <a:xfrm>
            <a:off x="914400" y="3435392"/>
            <a:ext cx="3655007" cy="3422608"/>
          </a:xfrm>
          <a:prstGeom prst="rect">
            <a:avLst/>
          </a:prstGeom>
        </p:spPr>
      </p:pic>
      <p:sp>
        <p:nvSpPr>
          <p:cNvPr id="9" name="Arc 8"/>
          <p:cNvSpPr/>
          <p:nvPr/>
        </p:nvSpPr>
        <p:spPr>
          <a:xfrm>
            <a:off x="5289028" y="3481948"/>
            <a:ext cx="2477022" cy="224165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69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 Variables regression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153" t="89012" r="72222" b="4815"/>
          <a:stretch/>
        </p:blipFill>
        <p:spPr>
          <a:xfrm>
            <a:off x="1069848" y="1892300"/>
            <a:ext cx="5657850" cy="125730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584200" y="4800600"/>
            <a:ext cx="5219700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Dependent variable</a:t>
            </a:r>
            <a:endParaRPr lang="th-TH" dirty="0"/>
          </a:p>
        </p:txBody>
      </p:sp>
      <p:sp>
        <p:nvSpPr>
          <p:cNvPr id="11" name="Oval 10"/>
          <p:cNvSpPr/>
          <p:nvPr/>
        </p:nvSpPr>
        <p:spPr>
          <a:xfrm>
            <a:off x="6099048" y="4800600"/>
            <a:ext cx="5521452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Independent variables</a:t>
            </a:r>
            <a:endParaRPr lang="th-TH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1892300" y="2616200"/>
            <a:ext cx="25400" cy="2044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5257800" y="2616200"/>
            <a:ext cx="2324100" cy="20447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2115378" y="2130922"/>
            <a:ext cx="3688521" cy="574178"/>
          </a:xfrm>
          <a:prstGeom prst="arc">
            <a:avLst>
              <a:gd name="adj1" fmla="val 16200000"/>
              <a:gd name="adj2" fmla="val 160866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829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 Variables regression</a:t>
            </a:r>
            <a:endParaRPr lang="th-T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431" t="51729" r="54722" b="16296"/>
          <a:stretch/>
        </p:blipFill>
        <p:spPr>
          <a:xfrm>
            <a:off x="1943100" y="1903013"/>
            <a:ext cx="8585200" cy="470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 Testing</a:t>
            </a: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83" t="89352" r="79479" b="4537"/>
          <a:stretch/>
        </p:blipFill>
        <p:spPr>
          <a:xfrm>
            <a:off x="1695449" y="2093977"/>
            <a:ext cx="3619501" cy="147461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4060825" y="4943475"/>
            <a:ext cx="5219700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variables</a:t>
            </a:r>
            <a:endParaRPr lang="th-TH" dirty="0"/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3200400" y="2914650"/>
            <a:ext cx="1400175" cy="1838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4495800" y="2831284"/>
            <a:ext cx="676275" cy="17978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488950" y="4994275"/>
            <a:ext cx="3406775" cy="622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Command</a:t>
            </a:r>
            <a:endParaRPr lang="th-TH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133600" y="2743200"/>
            <a:ext cx="76200" cy="20097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6606745" y="1425146"/>
            <a:ext cx="49596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- It will use the latest regression as a tested data.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654825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ผลการค้นหารูปภาพสำหรับ f statistic grap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9" t="10598" r="8462" b="4624"/>
          <a:stretch/>
        </p:blipFill>
        <p:spPr bwMode="auto">
          <a:xfrm>
            <a:off x="1282700" y="4737100"/>
            <a:ext cx="2159000" cy="139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784600" y="2578100"/>
            <a:ext cx="1790700" cy="939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 Testing</a:t>
            </a: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764" t="70184" r="73647" b="13701"/>
          <a:stretch/>
        </p:blipFill>
        <p:spPr>
          <a:xfrm>
            <a:off x="2908300" y="1936750"/>
            <a:ext cx="5016500" cy="3346450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12200" y="2489200"/>
            <a:ext cx="2590800" cy="1028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</a:t>
            </a:r>
            <a:endParaRPr lang="th-TH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5969000" y="3003550"/>
            <a:ext cx="2590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3695700" y="2489200"/>
            <a:ext cx="2184400" cy="1028700"/>
          </a:xfrm>
          <a:prstGeom prst="arc">
            <a:avLst>
              <a:gd name="adj1" fmla="val 16200000"/>
              <a:gd name="adj2" fmla="val 1609384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149600" y="4495800"/>
            <a:ext cx="3505200" cy="14859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412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989</TotalTime>
  <Words>421</Words>
  <Application>Microsoft Office PowerPoint</Application>
  <PresentationFormat>Custom</PresentationFormat>
  <Paragraphs>149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Wood Type</vt:lpstr>
      <vt:lpstr>STATA Section</vt:lpstr>
      <vt:lpstr>Content</vt:lpstr>
      <vt:lpstr>Why Stata ? </vt:lpstr>
      <vt:lpstr>Do-file</vt:lpstr>
      <vt:lpstr>Do-file</vt:lpstr>
      <vt:lpstr>Import Data From Excel</vt:lpstr>
      <vt:lpstr>Import Data From Excel</vt:lpstr>
      <vt:lpstr>Import Data From Excel</vt:lpstr>
      <vt:lpstr>Import Data From Excel</vt:lpstr>
      <vt:lpstr>Window interface</vt:lpstr>
      <vt:lpstr>Rename</vt:lpstr>
      <vt:lpstr>Label</vt:lpstr>
      <vt:lpstr>Basic statistic</vt:lpstr>
      <vt:lpstr>Graph and Line Gen.</vt:lpstr>
      <vt:lpstr>Graph and Line Gen.</vt:lpstr>
      <vt:lpstr>Graph and Line Gen.</vt:lpstr>
      <vt:lpstr>Graph and Line Gen.</vt:lpstr>
      <vt:lpstr>Regression</vt:lpstr>
      <vt:lpstr>PowerPoint Presentation</vt:lpstr>
      <vt:lpstr>PowerPoint Presentation</vt:lpstr>
      <vt:lpstr>PowerPoint Presentation</vt:lpstr>
      <vt:lpstr>Regression</vt:lpstr>
      <vt:lpstr>PowerPoint Presentation</vt:lpstr>
      <vt:lpstr>PowerPoint Presentation</vt:lpstr>
      <vt:lpstr>Variable gen.</vt:lpstr>
      <vt:lpstr>Variable gen.</vt:lpstr>
      <vt:lpstr>Log-Log model</vt:lpstr>
      <vt:lpstr>Multi Variables regression</vt:lpstr>
      <vt:lpstr>Multi Variables regression</vt:lpstr>
      <vt:lpstr>Multi Variables regression</vt:lpstr>
      <vt:lpstr>Multi Variables regression</vt:lpstr>
      <vt:lpstr>Multi Variables regression</vt:lpstr>
      <vt:lpstr>Hypothesis Testing</vt:lpstr>
      <vt:lpstr>Hypothesis Testing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STATA TA Section</dc:title>
  <dc:creator>user</dc:creator>
  <cp:lastModifiedBy>lecturer</cp:lastModifiedBy>
  <cp:revision>81</cp:revision>
  <dcterms:created xsi:type="dcterms:W3CDTF">2016-08-02T05:49:06Z</dcterms:created>
  <dcterms:modified xsi:type="dcterms:W3CDTF">2017-11-17T10:19:25Z</dcterms:modified>
</cp:coreProperties>
</file>