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70" r:id="rId4"/>
    <p:sldId id="259" r:id="rId5"/>
    <p:sldId id="260" r:id="rId6"/>
    <p:sldId id="261" r:id="rId7"/>
    <p:sldId id="263" r:id="rId8"/>
    <p:sldId id="264" r:id="rId9"/>
    <p:sldId id="266" r:id="rId10"/>
    <p:sldId id="267" r:id="rId11"/>
    <p:sldId id="269" r:id="rId12"/>
    <p:sldId id="268" r:id="rId13"/>
    <p:sldId id="272" r:id="rId14"/>
    <p:sldId id="273" r:id="rId15"/>
    <p:sldId id="274" r:id="rId16"/>
    <p:sldId id="275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9" d="100"/>
          <a:sy n="79" d="100"/>
        </p:scale>
        <p:origin x="942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25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876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41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15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62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360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294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11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51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98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B19B6-8A48-4754-9118-C34BF2080B94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4212B-7A72-48BA-83D6-241FA94A5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31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asean.org/wp-content/uploads/2012/05/Chart-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sean.org/asean-economic-community/sectoral-bodies-under-the-purview-of-aem/service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eas.edu.sg/images/pdf/ISEAS_Perspective_2019_54.pd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eas.edu.sg/images/pdf/ISEAS_Perspective_2019_54.pdf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eas.edu.sg/images/pdf/ISEAS_Perspective_2019_54.pdf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seas.edu.sg/images/pdf/ISEAS_Perspective_2019_54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DEBF9-BC0D-264E-8D06-223B940BDF02}" type="slidenum">
              <a:rPr lang="en-US" smtClean="0"/>
              <a:t>1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794446" y="5391686"/>
            <a:ext cx="72700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>
                    <a:lumMod val="50000"/>
                  </a:schemeClr>
                </a:solidFill>
              </a:rPr>
              <a:t>Trade in Services</a:t>
            </a:r>
          </a:p>
        </p:txBody>
      </p:sp>
      <p:pic>
        <p:nvPicPr>
          <p:cNvPr id="6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2183780" y="1083733"/>
            <a:ext cx="5081239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cs typeface="Angsana New" pitchFamily="18" charset="-34"/>
              </a:rPr>
              <a:t>Economics of Services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3" name="AutoShape 2" descr="Image result for trade">
            <a:extLst>
              <a:ext uri="{FF2B5EF4-FFF2-40B4-BE49-F238E27FC236}">
                <a16:creationId xmlns:a16="http://schemas.microsoft.com/office/drawing/2014/main" id="{3199AA56-5232-45FB-A977-259A868A170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Image result for trade">
            <a:extLst>
              <a:ext uri="{FF2B5EF4-FFF2-40B4-BE49-F238E27FC236}">
                <a16:creationId xmlns:a16="http://schemas.microsoft.com/office/drawing/2014/main" id="{54363B1F-0D97-4480-9F45-89034F5FD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089" y="2041137"/>
            <a:ext cx="6944799" cy="345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93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07083"/>
          </a:xfrm>
        </p:spPr>
        <p:txBody>
          <a:bodyPr/>
          <a:lstStyle/>
          <a:p>
            <a:r>
              <a:rPr lang="en-US" b="1" dirty="0">
                <a:solidFill>
                  <a:srgbClr val="0000FF"/>
                </a:solidFill>
              </a:rPr>
              <a:t>Did you know?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CF9CD0-E57D-4CCC-822A-1DEEB7C0E8B4}"/>
              </a:ext>
            </a:extLst>
          </p:cNvPr>
          <p:cNvSpPr txBox="1"/>
          <p:nvPr/>
        </p:nvSpPr>
        <p:spPr>
          <a:xfrm>
            <a:off x="6300579" y="6256064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723706-F8A9-4EF0-9441-7BA0E81268B1}"/>
              </a:ext>
            </a:extLst>
          </p:cNvPr>
          <p:cNvSpPr txBox="1"/>
          <p:nvPr/>
        </p:nvSpPr>
        <p:spPr>
          <a:xfrm>
            <a:off x="628650" y="1549858"/>
            <a:ext cx="8084654" cy="35394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800" dirty="0"/>
              <a:t>Over the past 20 years</a:t>
            </a:r>
            <a:r>
              <a:rPr lang="en-US" sz="2800" b="1" dirty="0">
                <a:solidFill>
                  <a:srgbClr val="C00000"/>
                </a:solidFill>
              </a:rPr>
              <a:t>, trade in services has become the most dynamic segment of world trade</a:t>
            </a:r>
            <a:r>
              <a:rPr lang="en-US" sz="2800" dirty="0"/>
              <a:t>, growing more quickly than trade in goods.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C00000"/>
                </a:solidFill>
              </a:rPr>
              <a:t>Developing countries and transition economies have played an increasingly important role in this area</a:t>
            </a:r>
            <a:r>
              <a:rPr lang="en-US" sz="2800" dirty="0"/>
              <a:t>, increasing their share in exports of world services from a quarter to one-third over this period. </a:t>
            </a:r>
          </a:p>
        </p:txBody>
      </p:sp>
    </p:spTree>
    <p:extLst>
      <p:ext uri="{BB962C8B-B14F-4D97-AF65-F5344CB8AC3E}">
        <p14:creationId xmlns:p14="http://schemas.microsoft.com/office/powerpoint/2010/main" val="113993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F1FCA-55D1-4D57-846B-B77899C3F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885" y="259108"/>
            <a:ext cx="7886700" cy="62878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Trade in service by developing economies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F50299-A4C4-48F4-8679-FD8FDBA2F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771" y="1055884"/>
            <a:ext cx="7567821" cy="51231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8F1380-8BE3-4062-B2EB-B21421C04CD7}"/>
              </a:ext>
            </a:extLst>
          </p:cNvPr>
          <p:cNvSpPr txBox="1"/>
          <p:nvPr/>
        </p:nvSpPr>
        <p:spPr>
          <a:xfrm>
            <a:off x="5982527" y="6347030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715795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88" y="21383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General Agreement on Trade in Services (GATS)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CAB47-681B-447D-9572-2FD89C5320B0}"/>
              </a:ext>
            </a:extLst>
          </p:cNvPr>
          <p:cNvSpPr txBox="1"/>
          <p:nvPr/>
        </p:nvSpPr>
        <p:spPr>
          <a:xfrm>
            <a:off x="6681993" y="6467285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DD175C-4FC2-49CF-A113-2800E066EA69}"/>
              </a:ext>
            </a:extLst>
          </p:cNvPr>
          <p:cNvSpPr txBox="1"/>
          <p:nvPr/>
        </p:nvSpPr>
        <p:spPr>
          <a:xfrm>
            <a:off x="493228" y="657782"/>
            <a:ext cx="8157543" cy="56836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The </a:t>
            </a:r>
            <a:r>
              <a:rPr lang="en-US" sz="2200" b="1" dirty="0">
                <a:solidFill>
                  <a:srgbClr val="C00000"/>
                </a:solidFill>
              </a:rPr>
              <a:t>GATS entered into force in 1995</a:t>
            </a:r>
            <a:r>
              <a:rPr lang="en-US" sz="2200" dirty="0"/>
              <a:t>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It remains the </a:t>
            </a:r>
            <a:r>
              <a:rPr lang="en-US" sz="2200" dirty="0">
                <a:solidFill>
                  <a:srgbClr val="0000FF"/>
                </a:solidFill>
              </a:rPr>
              <a:t>only set of multilateral rules </a:t>
            </a:r>
            <a:r>
              <a:rPr lang="en-US" sz="2200" dirty="0"/>
              <a:t>covering international trade in services.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It reflects the gradual transfer of responsibility for many services from </a:t>
            </a:r>
            <a:r>
              <a:rPr lang="en-US" sz="2200" dirty="0">
                <a:solidFill>
                  <a:srgbClr val="0000FF"/>
                </a:solidFill>
              </a:rPr>
              <a:t>government-owned suppliers</a:t>
            </a:r>
            <a:r>
              <a:rPr lang="en-US" sz="2200" dirty="0"/>
              <a:t> to the </a:t>
            </a:r>
            <a:r>
              <a:rPr lang="en-US" sz="2200" dirty="0">
                <a:solidFill>
                  <a:srgbClr val="0000FF"/>
                </a:solidFill>
              </a:rPr>
              <a:t>private sector </a:t>
            </a:r>
            <a:r>
              <a:rPr lang="en-US" sz="2200" dirty="0"/>
              <a:t>and the </a:t>
            </a:r>
            <a:r>
              <a:rPr lang="en-US" sz="2200" dirty="0">
                <a:solidFill>
                  <a:srgbClr val="0000FF"/>
                </a:solidFill>
              </a:rPr>
              <a:t>increased potential for trade in services </a:t>
            </a:r>
            <a:r>
              <a:rPr lang="en-US" sz="2200" dirty="0"/>
              <a:t>brought about by advances in ICT.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Services covered by the GATS are not automatically opened to competition. WTO members guarantee access to their markets only in those sectors and modes of supply specified in their “</a:t>
            </a:r>
            <a:r>
              <a:rPr lang="en-US" sz="2200" b="1" dirty="0">
                <a:solidFill>
                  <a:srgbClr val="C00000"/>
                </a:solidFill>
              </a:rPr>
              <a:t>schedules of commitments</a:t>
            </a:r>
            <a:r>
              <a:rPr lang="en-US" sz="2200" dirty="0"/>
              <a:t>”, subject to any “</a:t>
            </a:r>
            <a:r>
              <a:rPr lang="en-US" sz="2200" b="1" dirty="0">
                <a:solidFill>
                  <a:srgbClr val="C00000"/>
                </a:solidFill>
              </a:rPr>
              <a:t>limitations</a:t>
            </a:r>
            <a:r>
              <a:rPr lang="en-US" sz="2200" dirty="0"/>
              <a:t>” they wish to maintain. 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v"/>
            </a:pPr>
            <a:r>
              <a:rPr lang="en-US" sz="2200" dirty="0"/>
              <a:t>The only obligation that applies across all services covered by the GATS is the </a:t>
            </a:r>
            <a:r>
              <a:rPr lang="en-US" sz="2200" b="1" dirty="0">
                <a:solidFill>
                  <a:srgbClr val="C00000"/>
                </a:solidFill>
              </a:rPr>
              <a:t>most-</a:t>
            </a:r>
            <a:r>
              <a:rPr lang="en-US" sz="2200" b="1" dirty="0" err="1">
                <a:solidFill>
                  <a:srgbClr val="C00000"/>
                </a:solidFill>
              </a:rPr>
              <a:t>favoured</a:t>
            </a:r>
            <a:r>
              <a:rPr lang="en-US" sz="2200" b="1" dirty="0">
                <a:solidFill>
                  <a:srgbClr val="C00000"/>
                </a:solidFill>
              </a:rPr>
              <a:t>-nation</a:t>
            </a:r>
            <a:r>
              <a:rPr lang="en-US" sz="2200" dirty="0"/>
              <a:t> </a:t>
            </a:r>
            <a:r>
              <a:rPr lang="en-US" sz="2200" b="1" dirty="0">
                <a:solidFill>
                  <a:srgbClr val="C00000"/>
                </a:solidFill>
              </a:rPr>
              <a:t>(MFN) principle</a:t>
            </a:r>
            <a:r>
              <a:rPr lang="en-US" sz="2200" dirty="0"/>
              <a:t>, meaning </a:t>
            </a:r>
            <a:r>
              <a:rPr lang="en-US" sz="2200" dirty="0">
                <a:solidFill>
                  <a:srgbClr val="0000FF"/>
                </a:solidFill>
              </a:rPr>
              <a:t>suppliers of services from all countries are treated in the same way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9220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63F7C-A885-4E63-B2B8-1D57F0DAF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266" y="192848"/>
            <a:ext cx="7886700" cy="1112490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sz="2700" b="1" dirty="0"/>
              <a:t>The GATS covers </a:t>
            </a:r>
            <a:r>
              <a:rPr lang="en-US" sz="2700" b="1" dirty="0">
                <a:solidFill>
                  <a:srgbClr val="0000FF"/>
                </a:solidFill>
              </a:rPr>
              <a:t>all services </a:t>
            </a:r>
            <a:r>
              <a:rPr lang="en-US" sz="2700" b="1" dirty="0"/>
              <a:t>(see below), </a:t>
            </a:r>
            <a:r>
              <a:rPr lang="en-US" sz="2700" b="1" dirty="0">
                <a:solidFill>
                  <a:srgbClr val="0000FF"/>
                </a:solidFill>
              </a:rPr>
              <a:t>with the exception of </a:t>
            </a:r>
            <a:r>
              <a:rPr lang="en-US" sz="2700" b="1" dirty="0"/>
              <a:t>“</a:t>
            </a:r>
            <a:r>
              <a:rPr lang="en-US" sz="2700" b="1" dirty="0">
                <a:solidFill>
                  <a:srgbClr val="0000FF"/>
                </a:solidFill>
              </a:rPr>
              <a:t>services provided in the exercise of governmental authority</a:t>
            </a:r>
            <a:r>
              <a:rPr lang="en-US" sz="2700" b="1" dirty="0"/>
              <a:t>” and </a:t>
            </a:r>
            <a:r>
              <a:rPr lang="en-US" sz="2700" b="1" dirty="0">
                <a:solidFill>
                  <a:srgbClr val="0000FF"/>
                </a:solidFill>
              </a:rPr>
              <a:t>the bulk of air transport services</a:t>
            </a:r>
            <a:r>
              <a:rPr lang="en-US" sz="2700" b="1" dirty="0"/>
              <a:t>. </a:t>
            </a:r>
            <a:br>
              <a:rPr lang="en-US" sz="2700" b="1" dirty="0"/>
            </a:br>
            <a:r>
              <a:rPr lang="en-US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209658-657D-49E8-A1A6-5D62235C8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66" y="2087089"/>
            <a:ext cx="8326893" cy="4220253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4A089F-F2EF-4990-80F9-3AF9060A3ED1}"/>
              </a:ext>
            </a:extLst>
          </p:cNvPr>
          <p:cNvSpPr txBox="1">
            <a:spLocks/>
          </p:cNvSpPr>
          <p:nvPr/>
        </p:nvSpPr>
        <p:spPr>
          <a:xfrm>
            <a:off x="582266" y="1391477"/>
            <a:ext cx="3419891" cy="5498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002060"/>
                </a:solidFill>
              </a:rPr>
              <a:t>Main services sectors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8D6641-722A-4F34-8154-6467627167B1}"/>
              </a:ext>
            </a:extLst>
          </p:cNvPr>
          <p:cNvSpPr txBox="1"/>
          <p:nvPr/>
        </p:nvSpPr>
        <p:spPr>
          <a:xfrm>
            <a:off x="496127" y="6373534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893382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F95E2-28D9-41B7-AACD-B67F5BC54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144626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54B40-152A-42E0-8767-343A1CA97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257" y="986019"/>
            <a:ext cx="8356325" cy="50102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The GATS defines trade in services in terms of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modes of supply</a:t>
            </a:r>
            <a:r>
              <a:rPr lang="en-US" b="1" dirty="0">
                <a:solidFill>
                  <a:srgbClr val="7030A0"/>
                </a:solidFill>
              </a:rPr>
              <a:t>: </a:t>
            </a:r>
          </a:p>
          <a:p>
            <a:pPr marL="0" indent="0">
              <a:buNone/>
            </a:pPr>
            <a:endParaRPr lang="en-US" sz="1000" b="1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1</a:t>
            </a:r>
            <a:r>
              <a:rPr lang="en-US" dirty="0"/>
              <a:t>: </a:t>
            </a:r>
            <a:r>
              <a:rPr lang="en-US" b="1" dirty="0">
                <a:solidFill>
                  <a:srgbClr val="C00000"/>
                </a:solidFill>
              </a:rPr>
              <a:t>services supplied from one country to another </a:t>
            </a:r>
            <a:r>
              <a:rPr lang="en-US" dirty="0"/>
              <a:t>(for example, call </a:t>
            </a:r>
            <a:r>
              <a:rPr lang="en-US" dirty="0" err="1"/>
              <a:t>centre</a:t>
            </a:r>
            <a:r>
              <a:rPr lang="en-US" dirty="0"/>
              <a:t> services).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2</a:t>
            </a:r>
            <a:r>
              <a:rPr lang="en-US" dirty="0"/>
              <a:t>: </a:t>
            </a:r>
            <a:r>
              <a:rPr lang="en-US" b="1" dirty="0">
                <a:solidFill>
                  <a:srgbClr val="C00000"/>
                </a:solidFill>
              </a:rPr>
              <a:t>consumers or firms making use of a service in another country </a:t>
            </a:r>
            <a:r>
              <a:rPr lang="en-US" dirty="0"/>
              <a:t>(for example, through international tourism).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3</a:t>
            </a:r>
            <a:r>
              <a:rPr lang="en-US" dirty="0"/>
              <a:t>: </a:t>
            </a:r>
            <a:r>
              <a:rPr lang="en-US" b="1" dirty="0">
                <a:solidFill>
                  <a:srgbClr val="C00000"/>
                </a:solidFill>
              </a:rPr>
              <a:t>a foreign company setting up subsidiaries or branches to provide services in another country </a:t>
            </a:r>
            <a:r>
              <a:rPr lang="en-US" dirty="0"/>
              <a:t>(such as a bank setting up a branch overseas).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000FF"/>
                </a:solidFill>
              </a:rPr>
              <a:t>Mode 4</a:t>
            </a:r>
            <a:r>
              <a:rPr lang="en-US" dirty="0"/>
              <a:t>: </a:t>
            </a:r>
            <a:r>
              <a:rPr lang="en-US" b="1" dirty="0">
                <a:solidFill>
                  <a:srgbClr val="C00000"/>
                </a:solidFill>
              </a:rPr>
              <a:t>individuals travelling from their own country to supply services in another </a:t>
            </a:r>
            <a:r>
              <a:rPr lang="en-US" dirty="0"/>
              <a:t>(for example, a consultant travelling abroad to provide an IT service).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CAB47-681B-447D-9572-2FD89C5320B0}"/>
              </a:ext>
            </a:extLst>
          </p:cNvPr>
          <p:cNvSpPr txBox="1"/>
          <p:nvPr/>
        </p:nvSpPr>
        <p:spPr>
          <a:xfrm>
            <a:off x="6466232" y="6216763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357124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B3CB84-B24E-463F-9D90-AC5243433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0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492C52B-804F-48E0-8D1E-6620F1223660}"/>
              </a:ext>
            </a:extLst>
          </p:cNvPr>
          <p:cNvSpPr txBox="1">
            <a:spLocks/>
          </p:cNvSpPr>
          <p:nvPr/>
        </p:nvSpPr>
        <p:spPr>
          <a:xfrm>
            <a:off x="469624" y="691972"/>
            <a:ext cx="8140354" cy="5693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2</a:t>
            </a:r>
            <a:r>
              <a:rPr lang="en-US" sz="2400" b="1" dirty="0">
                <a:solidFill>
                  <a:srgbClr val="C00000"/>
                </a:solidFill>
              </a:rPr>
              <a:t> is by far the most liberalized mode in terms of commitments by WTO members</a:t>
            </a:r>
            <a:r>
              <a:rPr lang="en-US" sz="2400" dirty="0"/>
              <a:t>. This is mostly due to governments being less likely to restrict the movements of citizens outside domestic borders (e.g. tourists).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1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is not often committed</a:t>
            </a:r>
            <a:r>
              <a:rPr lang="en-US" sz="2400" dirty="0"/>
              <a:t>, mostly because it is impossible for many services to be supplied remotely (e.g. construction services)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3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is more open</a:t>
            </a:r>
            <a:r>
              <a:rPr lang="en-US" sz="2400" dirty="0"/>
              <a:t>, reflecting its crucial role in driving the international supply of services, transferring know-how and improving the capacity of economies to participate in global value chains.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</a:rPr>
              <a:t>Mode 4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C00000"/>
                </a:solidFill>
              </a:rPr>
              <a:t>has the lowest depth of commitments</a:t>
            </a:r>
            <a:r>
              <a:rPr lang="en-US" sz="2400" dirty="0"/>
              <a:t>, probably due to a number of sensitivities involved with the movement of foreign workers.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CAA32DF-81C8-4E03-BEBC-CA666694F62F}"/>
              </a:ext>
            </a:extLst>
          </p:cNvPr>
          <p:cNvSpPr txBox="1"/>
          <p:nvPr/>
        </p:nvSpPr>
        <p:spPr>
          <a:xfrm>
            <a:off x="6526696" y="648866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400282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B3CB84-B24E-463F-9D90-AC5243433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624" y="144626"/>
            <a:ext cx="788670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How are services traded?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AC7304-5E75-4BF1-8799-987A9AF252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601" y="1013052"/>
            <a:ext cx="4221399" cy="457063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9F21F2C-301E-40B8-AA1E-179AEB3CD9BF}"/>
              </a:ext>
            </a:extLst>
          </p:cNvPr>
          <p:cNvSpPr/>
          <p:nvPr/>
        </p:nvSpPr>
        <p:spPr>
          <a:xfrm>
            <a:off x="4795445" y="959366"/>
            <a:ext cx="4221399" cy="48320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In 2014,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trade in services </a:t>
            </a:r>
            <a:r>
              <a:rPr lang="en-US" sz="2200" dirty="0" err="1">
                <a:solidFill>
                  <a:srgbClr val="211D1E"/>
                </a:solidFill>
                <a:latin typeface="Akzidenz Grotesk BE Light"/>
              </a:rPr>
              <a:t>totalled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 USD 4,800 billion, representing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21 per cent of world trade in goods and services.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However, this total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does not cover services delivered via foreign affiliates 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(i.e. essentially </a:t>
            </a: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mode 3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).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00FF"/>
                </a:solidFill>
                <a:latin typeface="Akzidenz Grotesk BE Light"/>
              </a:rPr>
              <a:t>The total trade in services is therefore estimated to be much larger</a:t>
            </a:r>
            <a:r>
              <a:rPr lang="en-US" sz="2200" dirty="0">
                <a:solidFill>
                  <a:srgbClr val="211D1E"/>
                </a:solidFill>
                <a:latin typeface="Akzidenz Grotesk BE Light"/>
              </a:rPr>
              <a:t>, even twice as large, as mode 3 represents 55 per cent of total services trade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57196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5E2C104-E9F3-40F7-BA3B-2A5A5CCA4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077" y="176307"/>
            <a:ext cx="410237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GATS Commitments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A737D-0F72-461A-9B4C-85344CA768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077" y="950867"/>
            <a:ext cx="4532766" cy="52247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68299C-36AC-422E-A102-D2B018FB1DF8}"/>
              </a:ext>
            </a:extLst>
          </p:cNvPr>
          <p:cNvSpPr txBox="1"/>
          <p:nvPr/>
        </p:nvSpPr>
        <p:spPr>
          <a:xfrm>
            <a:off x="6976747" y="648866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7346F1-5375-4A38-845F-B53EC66A96BC}"/>
              </a:ext>
            </a:extLst>
          </p:cNvPr>
          <p:cNvSpPr txBox="1"/>
          <p:nvPr/>
        </p:nvSpPr>
        <p:spPr>
          <a:xfrm>
            <a:off x="4982294" y="1070137"/>
            <a:ext cx="3988905" cy="48320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dirty="0"/>
              <a:t>Note: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0000FF"/>
                </a:solidFill>
              </a:rPr>
              <a:t>Total of approximately 160 sectors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Unlike in the </a:t>
            </a:r>
            <a:r>
              <a:rPr lang="en-US" sz="2200" b="1" dirty="0">
                <a:solidFill>
                  <a:srgbClr val="C00000"/>
                </a:solidFill>
              </a:rPr>
              <a:t>General Agreement on Tariffs and Trade (GATT)</a:t>
            </a:r>
            <a:r>
              <a:rPr lang="en-US" sz="2200" dirty="0"/>
              <a:t>, where </a:t>
            </a:r>
            <a:r>
              <a:rPr lang="en-US" sz="2200" b="1" dirty="0">
                <a:solidFill>
                  <a:srgbClr val="0000FF"/>
                </a:solidFill>
              </a:rPr>
              <a:t>tariffs</a:t>
            </a:r>
            <a:r>
              <a:rPr lang="en-US" sz="2200" dirty="0"/>
              <a:t> are the only permissible restrictions, the limitations attached to WTO members’ </a:t>
            </a:r>
            <a:r>
              <a:rPr lang="en-US" sz="2200" b="1" dirty="0">
                <a:solidFill>
                  <a:srgbClr val="C00000"/>
                </a:solidFill>
              </a:rPr>
              <a:t>GATS </a:t>
            </a:r>
            <a:r>
              <a:rPr lang="en-US" sz="2200" dirty="0"/>
              <a:t>commitments cover a broad range of measures, including numerical </a:t>
            </a:r>
            <a:r>
              <a:rPr lang="en-US" sz="2200" b="1" dirty="0">
                <a:solidFill>
                  <a:srgbClr val="0000FF"/>
                </a:solidFill>
              </a:rPr>
              <a:t>quotas</a:t>
            </a:r>
            <a:r>
              <a:rPr lang="en-US" sz="2200" dirty="0"/>
              <a:t>, </a:t>
            </a:r>
            <a:r>
              <a:rPr lang="en-US" sz="2200" b="1" dirty="0">
                <a:solidFill>
                  <a:srgbClr val="0000FF"/>
                </a:solidFill>
              </a:rPr>
              <a:t>limits on foreign ownership</a:t>
            </a:r>
            <a:r>
              <a:rPr lang="en-US" sz="2200" dirty="0"/>
              <a:t>, and </a:t>
            </a:r>
            <a:r>
              <a:rPr lang="en-US" sz="2200" b="1" dirty="0">
                <a:solidFill>
                  <a:srgbClr val="0000FF"/>
                </a:solidFill>
              </a:rPr>
              <a:t>discriminatory subsidies</a:t>
            </a:r>
            <a:r>
              <a:rPr lang="en-US" sz="2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5408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62ED50-2DA9-4E87-AE49-D9E13914D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79" y="569950"/>
            <a:ext cx="8613913" cy="475308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24120C2-142B-488E-90D3-FD88BF08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79" y="0"/>
            <a:ext cx="410237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GATS Commitments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583D8-C305-40CF-A357-8F9D56030A4E}"/>
              </a:ext>
            </a:extLst>
          </p:cNvPr>
          <p:cNvSpPr txBox="1"/>
          <p:nvPr/>
        </p:nvSpPr>
        <p:spPr>
          <a:xfrm>
            <a:off x="7133193" y="200618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3494E9-43CE-4739-8356-2A3E99FDCA0E}"/>
              </a:ext>
            </a:extLst>
          </p:cNvPr>
          <p:cNvSpPr/>
          <p:nvPr/>
        </p:nvSpPr>
        <p:spPr>
          <a:xfrm>
            <a:off x="172279" y="5380672"/>
            <a:ext cx="87066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211D1E"/>
                </a:solidFill>
                <a:latin typeface="Akzidenz Grotesk BE Light"/>
              </a:rPr>
              <a:t>The </a:t>
            </a:r>
            <a:r>
              <a:rPr lang="en-US" b="1" dirty="0">
                <a:solidFill>
                  <a:srgbClr val="0000FF"/>
                </a:solidFill>
                <a:latin typeface="Akzidenz Grotesk BE Light"/>
              </a:rPr>
              <a:t>sector most commonly included 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in WTO members’ schedules of commitments is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tourism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, followed by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infrastructure services (financial services, business services, and telecommunications)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211D1E"/>
                </a:solidFill>
                <a:latin typeface="Akzidenz Grotesk BE Light"/>
              </a:rPr>
              <a:t>The </a:t>
            </a:r>
            <a:r>
              <a:rPr lang="en-US" b="1" dirty="0">
                <a:solidFill>
                  <a:srgbClr val="0000FF"/>
                </a:solidFill>
                <a:latin typeface="Akzidenz Grotesk BE Light"/>
              </a:rPr>
              <a:t>sectors least frequently included 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in commitments are </a:t>
            </a:r>
            <a:r>
              <a:rPr lang="en-US" b="1" dirty="0">
                <a:solidFill>
                  <a:srgbClr val="C00000"/>
                </a:solidFill>
                <a:latin typeface="Akzidenz Grotesk BE Light"/>
              </a:rPr>
              <a:t>education and health services</a:t>
            </a:r>
            <a:r>
              <a:rPr lang="en-US" dirty="0">
                <a:solidFill>
                  <a:srgbClr val="211D1E"/>
                </a:solidFill>
                <a:latin typeface="Akzidenz Grotesk BE Light"/>
              </a:rPr>
              <a:t>, reflecting the high levels of direct government provision in these services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33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06CCF93-EAEA-4CE5-9708-B308DAF2B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93" y="78409"/>
            <a:ext cx="8948320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Extending commitment through sectoral negotiation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D0EA47-3D6D-4A55-95BD-E97105AA47DE}"/>
              </a:ext>
            </a:extLst>
          </p:cNvPr>
          <p:cNvSpPr/>
          <p:nvPr/>
        </p:nvSpPr>
        <p:spPr>
          <a:xfrm>
            <a:off x="256575" y="806586"/>
            <a:ext cx="8238068" cy="55399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At the end of the </a:t>
            </a:r>
            <a:r>
              <a:rPr lang="en-US" sz="2200" b="1" dirty="0">
                <a:solidFill>
                  <a:srgbClr val="C00000"/>
                </a:solidFill>
              </a:rPr>
              <a:t>Uruguay Round in 1994</a:t>
            </a:r>
            <a:r>
              <a:rPr lang="en-US" sz="2200" dirty="0"/>
              <a:t>, members agreed that their commitments in </a:t>
            </a:r>
            <a:r>
              <a:rPr lang="en-US" sz="2200" b="1" dirty="0">
                <a:solidFill>
                  <a:srgbClr val="0000FF"/>
                </a:solidFill>
              </a:rPr>
              <a:t>financial services, telecommunications, maritime transport</a:t>
            </a:r>
            <a:r>
              <a:rPr lang="en-US" sz="2200" dirty="0"/>
              <a:t> and </a:t>
            </a:r>
            <a:r>
              <a:rPr lang="en-US" sz="2200" b="1" dirty="0">
                <a:solidFill>
                  <a:srgbClr val="0000FF"/>
                </a:solidFill>
              </a:rPr>
              <a:t>mode 4</a:t>
            </a:r>
            <a:r>
              <a:rPr lang="en-US" sz="2200" dirty="0"/>
              <a:t> were unsatisfactory and decided to </a:t>
            </a:r>
            <a:r>
              <a:rPr lang="en-US" sz="2200" b="1" dirty="0">
                <a:solidFill>
                  <a:srgbClr val="C00000"/>
                </a:solidFill>
              </a:rPr>
              <a:t>extend negotiations in these areas</a:t>
            </a:r>
            <a:r>
              <a:rPr lang="en-US" sz="2200" dirty="0"/>
              <a:t>. </a:t>
            </a:r>
          </a:p>
          <a:p>
            <a:endParaRPr lang="en-US" sz="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These negotiations resulted in enhanced commitments by some 70 WTO members in </a:t>
            </a:r>
            <a:r>
              <a:rPr lang="en-US" sz="2200" b="1" dirty="0">
                <a:solidFill>
                  <a:srgbClr val="0000FF"/>
                </a:solidFill>
              </a:rPr>
              <a:t>telecommunications </a:t>
            </a:r>
            <a:r>
              <a:rPr lang="en-US" sz="2200" dirty="0"/>
              <a:t>and </a:t>
            </a:r>
            <a:r>
              <a:rPr lang="en-US" sz="2200" b="1" dirty="0">
                <a:solidFill>
                  <a:srgbClr val="0000FF"/>
                </a:solidFill>
              </a:rPr>
              <a:t>financial services </a:t>
            </a:r>
            <a:r>
              <a:rPr lang="en-US" sz="2200" dirty="0"/>
              <a:t>in 1997. The talks achieved more </a:t>
            </a:r>
            <a:r>
              <a:rPr lang="en-US" sz="2200" b="1" dirty="0">
                <a:solidFill>
                  <a:srgbClr val="0000FF"/>
                </a:solidFill>
              </a:rPr>
              <a:t>limited success in mode 4 </a:t>
            </a:r>
            <a:r>
              <a:rPr lang="en-US" sz="2200" dirty="0"/>
              <a:t>but </a:t>
            </a:r>
            <a:r>
              <a:rPr lang="en-US" sz="2200" b="1" dirty="0">
                <a:solidFill>
                  <a:srgbClr val="0000FF"/>
                </a:solidFill>
              </a:rPr>
              <a:t>no agreement could be reached in maritime transport services.</a:t>
            </a:r>
          </a:p>
          <a:p>
            <a:endParaRPr lang="en-US" sz="800" b="1" dirty="0">
              <a:solidFill>
                <a:srgbClr val="0000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Negotiations in </a:t>
            </a:r>
            <a:r>
              <a:rPr lang="en-US" sz="2200" b="1" dirty="0">
                <a:solidFill>
                  <a:srgbClr val="0000FF"/>
                </a:solidFill>
              </a:rPr>
              <a:t>telecommunications</a:t>
            </a:r>
            <a:r>
              <a:rPr lang="en-US" sz="2200" dirty="0"/>
              <a:t> and </a:t>
            </a:r>
            <a:r>
              <a:rPr lang="en-US" sz="2200" b="1" dirty="0">
                <a:solidFill>
                  <a:srgbClr val="0000FF"/>
                </a:solidFill>
              </a:rPr>
              <a:t>financial services </a:t>
            </a:r>
            <a:r>
              <a:rPr lang="en-US" sz="2200" dirty="0"/>
              <a:t>were conducted among a subset of members. But the resulting commitments were on a “</a:t>
            </a:r>
            <a:r>
              <a:rPr lang="en-US" sz="2200" b="1" dirty="0">
                <a:solidFill>
                  <a:srgbClr val="C00000"/>
                </a:solidFill>
              </a:rPr>
              <a:t>most-</a:t>
            </a:r>
            <a:r>
              <a:rPr lang="en-US" sz="2200" b="1" dirty="0" err="1">
                <a:solidFill>
                  <a:srgbClr val="C00000"/>
                </a:solidFill>
              </a:rPr>
              <a:t>favoured</a:t>
            </a:r>
            <a:r>
              <a:rPr lang="en-US" sz="2200" b="1" dirty="0">
                <a:solidFill>
                  <a:srgbClr val="C00000"/>
                </a:solidFill>
              </a:rPr>
              <a:t> nation</a:t>
            </a:r>
            <a:r>
              <a:rPr lang="en-US" sz="2200" dirty="0"/>
              <a:t>” basis, meaning they were extended to the benefit of all WTO members. </a:t>
            </a:r>
          </a:p>
          <a:p>
            <a:endParaRPr lang="en-US" sz="8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200" dirty="0"/>
              <a:t>The negotiations in </a:t>
            </a:r>
            <a:r>
              <a:rPr lang="en-US" sz="2200" b="1" dirty="0">
                <a:solidFill>
                  <a:srgbClr val="0000FF"/>
                </a:solidFill>
              </a:rPr>
              <a:t>telecoms</a:t>
            </a:r>
            <a:r>
              <a:rPr lang="en-US" sz="2200" dirty="0"/>
              <a:t> also led to the adoption of a “</a:t>
            </a:r>
            <a:r>
              <a:rPr lang="en-US" sz="2200" b="1" dirty="0">
                <a:solidFill>
                  <a:srgbClr val="C00000"/>
                </a:solidFill>
              </a:rPr>
              <a:t>Reference Paper</a:t>
            </a:r>
            <a:r>
              <a:rPr lang="en-US" sz="2200" dirty="0"/>
              <a:t>” setting out regulatory principles to reinforce the opening up of the telecoms market.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6C7C4-0264-40F5-A2CB-E2D74E2FE207}"/>
              </a:ext>
            </a:extLst>
          </p:cNvPr>
          <p:cNvSpPr txBox="1"/>
          <p:nvPr/>
        </p:nvSpPr>
        <p:spPr>
          <a:xfrm>
            <a:off x="6539426" y="6410259"/>
            <a:ext cx="2094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</p:spTree>
    <p:extLst>
      <p:ext uri="{BB962C8B-B14F-4D97-AF65-F5344CB8AC3E}">
        <p14:creationId xmlns:p14="http://schemas.microsoft.com/office/powerpoint/2010/main" val="21204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24120C2-142B-488E-90D3-FD88BF087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10" y="303696"/>
            <a:ext cx="6026216" cy="72817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Information on Trade in Service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7583D8-C305-40CF-A357-8F9D56030A4E}"/>
              </a:ext>
            </a:extLst>
          </p:cNvPr>
          <p:cNvSpPr txBox="1"/>
          <p:nvPr/>
        </p:nvSpPr>
        <p:spPr>
          <a:xfrm>
            <a:off x="6636237" y="6316496"/>
            <a:ext cx="261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Source: WTO (2015)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43494E9-43CE-4739-8356-2A3E99FDCA0E}"/>
              </a:ext>
            </a:extLst>
          </p:cNvPr>
          <p:cNvSpPr/>
          <p:nvPr/>
        </p:nvSpPr>
        <p:spPr>
          <a:xfrm>
            <a:off x="321154" y="1184272"/>
            <a:ext cx="8706679" cy="39087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The WTO and the World Bank joined forces to establish the </a:t>
            </a:r>
            <a:r>
              <a:rPr lang="en-US" sz="2400" b="1" dirty="0">
                <a:solidFill>
                  <a:srgbClr val="C00000"/>
                </a:solidFill>
              </a:rPr>
              <a:t>Integrated Trade Intelligence Portal for services (I-TIP services)</a:t>
            </a:r>
            <a:r>
              <a:rPr lang="en-US" sz="2400" dirty="0"/>
              <a:t>. 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Launched in 2013, I-TIP services is a set of databases listing </a:t>
            </a:r>
            <a:r>
              <a:rPr lang="en-US" sz="2400" dirty="0">
                <a:solidFill>
                  <a:srgbClr val="0000FF"/>
                </a:solidFill>
              </a:rPr>
              <a:t>services commitments by WTO members in the GATS and regional trade agreements</a:t>
            </a:r>
            <a:r>
              <a:rPr lang="en-US" sz="2400" dirty="0"/>
              <a:t>, the </a:t>
            </a:r>
            <a:r>
              <a:rPr lang="en-US" sz="2400" dirty="0">
                <a:solidFill>
                  <a:srgbClr val="0000FF"/>
                </a:solidFill>
              </a:rPr>
              <a:t>measures</a:t>
            </a:r>
            <a:r>
              <a:rPr lang="en-US" sz="2400" dirty="0"/>
              <a:t> they have actually applied </a:t>
            </a:r>
            <a:r>
              <a:rPr lang="en-US" sz="2400" dirty="0">
                <a:solidFill>
                  <a:srgbClr val="0000FF"/>
                </a:solidFill>
              </a:rPr>
              <a:t>and related services statistics</a:t>
            </a:r>
            <a:r>
              <a:rPr lang="en-US" sz="2400" dirty="0"/>
              <a:t>. </a:t>
            </a:r>
          </a:p>
          <a:p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For more information, visit I-TIP services at: </a:t>
            </a:r>
          </a:p>
          <a:p>
            <a:endParaRPr lang="en-US" sz="800" b="1" dirty="0">
              <a:solidFill>
                <a:srgbClr val="C00000"/>
              </a:solidFill>
            </a:endParaRPr>
          </a:p>
          <a:p>
            <a:r>
              <a:rPr lang="en-US" sz="2400" b="1" dirty="0">
                <a:solidFill>
                  <a:srgbClr val="C00000"/>
                </a:solidFill>
              </a:rPr>
              <a:t>    http://i-tip.wto.org/services.</a:t>
            </a:r>
          </a:p>
        </p:txBody>
      </p:sp>
    </p:spTree>
    <p:extLst>
      <p:ext uri="{BB962C8B-B14F-4D97-AF65-F5344CB8AC3E}">
        <p14:creationId xmlns:p14="http://schemas.microsoft.com/office/powerpoint/2010/main" val="259904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C3904-5A8A-47D5-80E6-0A50CC099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06" y="71107"/>
            <a:ext cx="7886700" cy="755165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Service sectors in ASEAN member countries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74505D9-913A-48CD-9099-B1B5CB259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538" y="5537356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Chart 1</a:t>
            </a:r>
            <a:b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US" altLang="en-US" sz="900" b="1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Services as Percentage of GDP, 2016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sng" strike="noStrike" cap="none" normalizeH="0" baseline="0" dirty="0">
                <a:ln>
                  <a:noFill/>
                </a:ln>
                <a:solidFill>
                  <a:srgbClr val="1A80B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 </a:t>
            </a:r>
            <a:br>
              <a:rPr kumimoji="0" lang="en-US" altLang="en-US" sz="29100" b="0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(Source: </a:t>
            </a:r>
            <a:r>
              <a:rPr kumimoji="0" lang="en-US" altLang="en-US" sz="900" b="0" i="0" u="none" strike="noStrike" cap="none" normalizeH="0" baseline="0" dirty="0" err="1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ASEANStats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rgbClr val="7474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2015)</a:t>
            </a:r>
            <a:endParaRPr kumimoji="0" lang="en-US" altLang="en-US" sz="900" b="0" i="0" u="sng" strike="noStrike" cap="none" normalizeH="0" baseline="0" dirty="0">
              <a:ln>
                <a:noFill/>
              </a:ln>
              <a:solidFill>
                <a:srgbClr val="1A80B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hart 1">
            <a:hlinkClick r:id="rId2"/>
            <a:extLst>
              <a:ext uri="{FF2B5EF4-FFF2-40B4-BE49-F238E27FC236}">
                <a16:creationId xmlns:a16="http://schemas.microsoft.com/office/drawing/2014/main" id="{ED517663-DE43-4545-B6F0-C793D2BB8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7427"/>
            <a:ext cx="885825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2D331B9-36CE-4DA1-BE0C-DEE9C1217BA3}"/>
              </a:ext>
            </a:extLst>
          </p:cNvPr>
          <p:cNvSpPr/>
          <p:nvPr/>
        </p:nvSpPr>
        <p:spPr>
          <a:xfrm>
            <a:off x="562038" y="6140562"/>
            <a:ext cx="85214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https://asean.org/asean-economic-community/sectoral-bodies-under-the-purview-of-aem/services/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550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hart 3">
            <a:extLst>
              <a:ext uri="{FF2B5EF4-FFF2-40B4-BE49-F238E27FC236}">
                <a16:creationId xmlns:a16="http://schemas.microsoft.com/office/drawing/2014/main" id="{9B15959C-444C-4EAD-B3EA-72FB25ACB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8" y="823432"/>
            <a:ext cx="7953375" cy="521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ED6B6DE-9F3A-40A9-9544-EA3C0536095A}"/>
              </a:ext>
            </a:extLst>
          </p:cNvPr>
          <p:cNvSpPr/>
          <p:nvPr/>
        </p:nvSpPr>
        <p:spPr>
          <a:xfrm>
            <a:off x="918752" y="6323377"/>
            <a:ext cx="7886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Source: https://www.iseas.edu.sg/images/pdf/ISEAS_Perspective_2019_54.pdf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4BA96D7-2A44-475E-B58C-EDC3720F4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428" y="148913"/>
            <a:ext cx="7886700" cy="488718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ASEAN Export by sectors</a:t>
            </a:r>
          </a:p>
        </p:txBody>
      </p:sp>
    </p:spTree>
    <p:extLst>
      <p:ext uri="{BB962C8B-B14F-4D97-AF65-F5344CB8AC3E}">
        <p14:creationId xmlns:p14="http://schemas.microsoft.com/office/powerpoint/2010/main" val="3750490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58F90-BB86-4C4B-88B1-F95889A34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760" y="281597"/>
            <a:ext cx="7886700" cy="488718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ASEAN Import by sectors</a:t>
            </a:r>
          </a:p>
        </p:txBody>
      </p:sp>
      <p:pic>
        <p:nvPicPr>
          <p:cNvPr id="3074" name="Picture 2" descr="https://www.asean.org/wp-content/uploads/2012/05/Chart-4.jpg">
            <a:extLst>
              <a:ext uri="{FF2B5EF4-FFF2-40B4-BE49-F238E27FC236}">
                <a16:creationId xmlns:a16="http://schemas.microsoft.com/office/drawing/2014/main" id="{EC392D13-3DA2-4B85-859C-70038F88D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791" y="770315"/>
            <a:ext cx="7781642" cy="52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BEC864A-34ED-464E-825B-70853A7E2695}"/>
              </a:ext>
            </a:extLst>
          </p:cNvPr>
          <p:cNvSpPr/>
          <p:nvPr/>
        </p:nvSpPr>
        <p:spPr>
          <a:xfrm>
            <a:off x="724972" y="5989815"/>
            <a:ext cx="7886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Source: https://www.iseas.edu.sg/images/pdf/ISEAS_Perspective_2019_54.pdf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801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asean.org/wp-content/uploads/2012/05/Chart-5.jpg">
            <a:extLst>
              <a:ext uri="{FF2B5EF4-FFF2-40B4-BE49-F238E27FC236}">
                <a16:creationId xmlns:a16="http://schemas.microsoft.com/office/drawing/2014/main" id="{3C97AD3C-5AFE-4994-BD9C-EC901CDC6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1143482"/>
            <a:ext cx="8039100" cy="393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C25A644-2CEF-48D6-8E85-0EEC5DBDD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760" y="281597"/>
            <a:ext cx="7886700" cy="488718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00FF"/>
                </a:solidFill>
              </a:rPr>
              <a:t>FDI inflows to ASEAN by sectors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76723B6-3A42-4550-8551-1F7EDF3EE6F1}"/>
              </a:ext>
            </a:extLst>
          </p:cNvPr>
          <p:cNvSpPr/>
          <p:nvPr/>
        </p:nvSpPr>
        <p:spPr>
          <a:xfrm>
            <a:off x="684160" y="5450474"/>
            <a:ext cx="7886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Source: https://www.iseas.edu.sg/images/pdf/ISEAS_Perspective_2019_54.pdf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016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B4F97-EC75-4E9B-9579-C99500812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536" y="250901"/>
            <a:ext cx="7886700" cy="627165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00FF"/>
                </a:solidFill>
              </a:rPr>
              <a:t>Service trade agreement in ASEAN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F45CC-2989-497B-BA9D-454DC6F0F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59" y="1048252"/>
            <a:ext cx="7886700" cy="537418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GB" sz="2600" dirty="0"/>
              <a:t>ASEAN has pursued services liberalization since 1995, by expanding the scope and coverage of its commitments in the </a:t>
            </a:r>
            <a:r>
              <a:rPr lang="en-GB" sz="2600" b="1" dirty="0">
                <a:solidFill>
                  <a:srgbClr val="C00000"/>
                </a:solidFill>
              </a:rPr>
              <a:t>ASEAN Framework Agreement on Services (AFAS) </a:t>
            </a:r>
            <a:r>
              <a:rPr lang="en-GB" sz="2600" dirty="0"/>
              <a:t>that was used to guide services liberalization.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100" dirty="0"/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on </a:t>
            </a:r>
            <a:r>
              <a:rPr lang="en-US" sz="2600" b="1" dirty="0">
                <a:solidFill>
                  <a:srgbClr val="0000FF"/>
                </a:solidFill>
              </a:rPr>
              <a:t>Engineering Services </a:t>
            </a:r>
            <a:r>
              <a:rPr lang="en-US" sz="2600" dirty="0"/>
              <a:t>(9 December 2005)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on </a:t>
            </a:r>
            <a:r>
              <a:rPr lang="en-US" sz="2600" b="1" dirty="0">
                <a:solidFill>
                  <a:srgbClr val="0000FF"/>
                </a:solidFill>
              </a:rPr>
              <a:t>Nursing Services </a:t>
            </a:r>
            <a:r>
              <a:rPr lang="en-US" sz="2600" dirty="0"/>
              <a:t>(8 December 2006)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on </a:t>
            </a:r>
            <a:r>
              <a:rPr lang="en-US" sz="2600" b="1" dirty="0">
                <a:solidFill>
                  <a:srgbClr val="0000FF"/>
                </a:solidFill>
              </a:rPr>
              <a:t>Architectural Services</a:t>
            </a:r>
            <a:r>
              <a:rPr lang="en-US" sz="2600" dirty="0"/>
              <a:t> and Framework Arrangement for the Mutual Recognition of Surveying Qualifications (19 November 2007)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on Medical Practitioners and MRA on </a:t>
            </a:r>
            <a:r>
              <a:rPr lang="en-US" sz="2600" b="1" dirty="0">
                <a:solidFill>
                  <a:srgbClr val="0000FF"/>
                </a:solidFill>
              </a:rPr>
              <a:t>Dental Practitioners </a:t>
            </a:r>
            <a:r>
              <a:rPr lang="en-US" sz="2600" dirty="0"/>
              <a:t>(26 February 2009)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Framework on </a:t>
            </a:r>
            <a:r>
              <a:rPr lang="en-US" sz="2600" b="1" dirty="0">
                <a:solidFill>
                  <a:srgbClr val="0000FF"/>
                </a:solidFill>
              </a:rPr>
              <a:t>Accountancy Services </a:t>
            </a:r>
            <a:r>
              <a:rPr lang="en-US" sz="2600" dirty="0"/>
              <a:t>(26 February 2009) and subsequently as MRA on Accountancy Services (13 November 2014)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MRA on </a:t>
            </a:r>
            <a:r>
              <a:rPr lang="en-US" sz="2600" b="1" dirty="0">
                <a:solidFill>
                  <a:srgbClr val="0000FF"/>
                </a:solidFill>
              </a:rPr>
              <a:t>Tourism Professionals </a:t>
            </a:r>
            <a:r>
              <a:rPr lang="en-US" sz="2600" dirty="0"/>
              <a:t>(9 November 2012).</a:t>
            </a:r>
            <a:endParaRPr lang="en-GB" sz="2600" dirty="0"/>
          </a:p>
          <a:p>
            <a:pPr marL="0" indent="0">
              <a:lnSpc>
                <a:spcPct val="120000"/>
              </a:lnSpc>
              <a:buNone/>
            </a:pPr>
            <a:endParaRPr lang="en-GB" sz="1100" dirty="0"/>
          </a:p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GB" sz="2600" dirty="0"/>
              <a:t>The shift from AFAS to </a:t>
            </a:r>
            <a:r>
              <a:rPr lang="en-GB" sz="2600" b="1" dirty="0">
                <a:solidFill>
                  <a:srgbClr val="C00000"/>
                </a:solidFill>
              </a:rPr>
              <a:t>ASEAN Trade in Services Agreement (ATISA)</a:t>
            </a:r>
            <a:r>
              <a:rPr lang="en-GB" sz="2600" dirty="0"/>
              <a:t> in 2019 is envisaged to advance services liberalization, and ultimately closer regional economic integration.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0B803B-00F4-4917-B94E-7D25038D605C}"/>
              </a:ext>
            </a:extLst>
          </p:cNvPr>
          <p:cNvSpPr/>
          <p:nvPr/>
        </p:nvSpPr>
        <p:spPr>
          <a:xfrm>
            <a:off x="628650" y="6422433"/>
            <a:ext cx="7886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Source: https://www.iseas.edu.sg/images/pdf/ISEAS_Perspective_2019_54.pdf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018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2688</TotalTime>
  <Words>1227</Words>
  <Application>Microsoft Office PowerPoint</Application>
  <PresentationFormat>On-screen Show (4:3)</PresentationFormat>
  <Paragraphs>87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Akzidenz Grotesk BE Light</vt:lpstr>
      <vt:lpstr>Angsana New</vt:lpstr>
      <vt:lpstr>Arial</vt:lpstr>
      <vt:lpstr>Calibri</vt:lpstr>
      <vt:lpstr>Calibri Light</vt:lpstr>
      <vt:lpstr>Courier New</vt:lpstr>
      <vt:lpstr>Wingdings</vt:lpstr>
      <vt:lpstr>Office Theme</vt:lpstr>
      <vt:lpstr>PowerPoint Presentation</vt:lpstr>
      <vt:lpstr>Did you know?</vt:lpstr>
      <vt:lpstr>Trade in service by developing economies</vt:lpstr>
      <vt:lpstr>General Agreement on Trade in Services (GATS)</vt:lpstr>
      <vt:lpstr> The GATS covers all services (see below), with the exception of “services provided in the exercise of governmental authority” and the bulk of air transport services.   </vt:lpstr>
      <vt:lpstr>How are services traded? </vt:lpstr>
      <vt:lpstr>How are services traded? </vt:lpstr>
      <vt:lpstr>How are services traded? </vt:lpstr>
      <vt:lpstr>GATS Commitments</vt:lpstr>
      <vt:lpstr>GATS Commitments</vt:lpstr>
      <vt:lpstr>Extending commitment through sectoral negotiation</vt:lpstr>
      <vt:lpstr>Information on Trade in Service</vt:lpstr>
      <vt:lpstr>Service sectors in ASEAN member countries</vt:lpstr>
      <vt:lpstr>ASEAN Export by sectors</vt:lpstr>
      <vt:lpstr>ASEAN Import by sectors</vt:lpstr>
      <vt:lpstr>FDI inflows to ASEAN by sectors</vt:lpstr>
      <vt:lpstr>Service trade agreement in ASEAN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Macbook Pro</dc:creator>
  <cp:lastModifiedBy>Nessara  Sukpanich</cp:lastModifiedBy>
  <cp:revision>35</cp:revision>
  <dcterms:created xsi:type="dcterms:W3CDTF">2017-11-19T17:48:39Z</dcterms:created>
  <dcterms:modified xsi:type="dcterms:W3CDTF">2019-11-13T18:23:10Z</dcterms:modified>
</cp:coreProperties>
</file>