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5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6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69" r:id="rId2"/>
    <p:sldMasterId id="2147483676" r:id="rId3"/>
    <p:sldMasterId id="2147483683" r:id="rId4"/>
    <p:sldMasterId id="2147483690" r:id="rId5"/>
    <p:sldMasterId id="2147483697" r:id="rId6"/>
    <p:sldMasterId id="2147483704" r:id="rId7"/>
  </p:sldMasterIdLst>
  <p:notesMasterIdLst>
    <p:notesMasterId r:id="rId22"/>
  </p:notesMasterIdLst>
  <p:handoutMasterIdLst>
    <p:handoutMasterId r:id="rId23"/>
  </p:handoutMasterIdLst>
  <p:sldIdLst>
    <p:sldId id="257" r:id="rId8"/>
    <p:sldId id="495" r:id="rId9"/>
    <p:sldId id="465" r:id="rId10"/>
    <p:sldId id="466" r:id="rId11"/>
    <p:sldId id="471" r:id="rId12"/>
    <p:sldId id="484" r:id="rId13"/>
    <p:sldId id="488" r:id="rId14"/>
    <p:sldId id="490" r:id="rId15"/>
    <p:sldId id="487" r:id="rId16"/>
    <p:sldId id="493" r:id="rId17"/>
    <p:sldId id="472" r:id="rId18"/>
    <p:sldId id="467" r:id="rId19"/>
    <p:sldId id="469" r:id="rId20"/>
    <p:sldId id="496" r:id="rId21"/>
  </p:sldIdLst>
  <p:sldSz cx="12192000" cy="6858000"/>
  <p:notesSz cx="7019925" cy="93059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7186"/>
    <a:srgbClr val="DB7D59"/>
    <a:srgbClr val="A6A6A6"/>
    <a:srgbClr val="FFFFFF"/>
    <a:srgbClr val="000000"/>
    <a:srgbClr val="BFBFBF"/>
    <a:srgbClr val="C00000"/>
    <a:srgbClr val="2F528F"/>
    <a:srgbClr val="4472C4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13" autoAdjust="0"/>
    <p:restoredTop sz="92556" autoAdjust="0"/>
  </p:normalViewPr>
  <p:slideViewPr>
    <p:cSldViewPr snapToGrid="0">
      <p:cViewPr varScale="1">
        <p:scale>
          <a:sx n="65" d="100"/>
          <a:sy n="65" d="100"/>
        </p:scale>
        <p:origin x="12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D6ACA4-16C4-4C68-8758-757D973F6FF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1650" cy="466725"/>
          </a:xfrm>
          <a:prstGeom prst="rect">
            <a:avLst/>
          </a:prstGeom>
        </p:spPr>
        <p:txBody>
          <a:bodyPr vert="horz" lIns="91425" tIns="45712" rIns="91425" bIns="4571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30FD5A-3261-4ED7-AC2A-AA9CFA527BC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6688" y="1"/>
            <a:ext cx="3041650" cy="466725"/>
          </a:xfrm>
          <a:prstGeom prst="rect">
            <a:avLst/>
          </a:prstGeom>
        </p:spPr>
        <p:txBody>
          <a:bodyPr vert="horz" lIns="91425" tIns="45712" rIns="91425" bIns="45712" rtlCol="0"/>
          <a:lstStyle>
            <a:lvl1pPr algn="r">
              <a:defRPr sz="1200"/>
            </a:lvl1pPr>
          </a:lstStyle>
          <a:p>
            <a:fld id="{7F21E060-5206-453C-B456-D1D827C73F0D}" type="datetimeFigureOut">
              <a:rPr lang="en-US" smtClean="0"/>
              <a:t>2/20/2020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93D474-85BF-4555-9D1E-6A40BDAD39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39200"/>
            <a:ext cx="3041650" cy="466725"/>
          </a:xfrm>
          <a:prstGeom prst="rect">
            <a:avLst/>
          </a:prstGeom>
        </p:spPr>
        <p:txBody>
          <a:bodyPr vert="horz" lIns="91425" tIns="45712" rIns="91425" bIns="4571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4D0FDF-CF0F-4818-9090-F10C7CE0EA0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6688" y="8839200"/>
            <a:ext cx="3041650" cy="466725"/>
          </a:xfrm>
          <a:prstGeom prst="rect">
            <a:avLst/>
          </a:prstGeom>
        </p:spPr>
        <p:txBody>
          <a:bodyPr vert="horz" lIns="91425" tIns="45712" rIns="91425" bIns="45712" rtlCol="0" anchor="b"/>
          <a:lstStyle>
            <a:lvl1pPr algn="r">
              <a:defRPr sz="1200"/>
            </a:lvl1pPr>
          </a:lstStyle>
          <a:p>
            <a:fld id="{34FDFCAB-6BCE-4E53-B4B8-D933C8630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2341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41968" cy="466912"/>
          </a:xfrm>
          <a:prstGeom prst="rect">
            <a:avLst/>
          </a:prstGeom>
        </p:spPr>
        <p:txBody>
          <a:bodyPr vert="horz" lIns="93272" tIns="46637" rIns="93272" bIns="46637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6334" y="0"/>
            <a:ext cx="3041968" cy="466912"/>
          </a:xfrm>
          <a:prstGeom prst="rect">
            <a:avLst/>
          </a:prstGeom>
        </p:spPr>
        <p:txBody>
          <a:bodyPr vert="horz" lIns="93272" tIns="46637" rIns="93272" bIns="46637" rtlCol="0"/>
          <a:lstStyle>
            <a:lvl1pPr algn="r">
              <a:defRPr sz="1200"/>
            </a:lvl1pPr>
          </a:lstStyle>
          <a:p>
            <a:fld id="{47DF1182-6465-4AC9-88BD-1E243D95FB1B}" type="datetimeFigureOut">
              <a:rPr lang="th-TH" smtClean="0"/>
              <a:t>20/02/63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1650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72" tIns="46637" rIns="93272" bIns="46637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993" y="4478477"/>
            <a:ext cx="5615940" cy="3664208"/>
          </a:xfrm>
          <a:prstGeom prst="rect">
            <a:avLst/>
          </a:prstGeom>
        </p:spPr>
        <p:txBody>
          <a:bodyPr vert="horz" lIns="93272" tIns="46637" rIns="93272" bIns="4663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39015"/>
            <a:ext cx="3041968" cy="466911"/>
          </a:xfrm>
          <a:prstGeom prst="rect">
            <a:avLst/>
          </a:prstGeom>
        </p:spPr>
        <p:txBody>
          <a:bodyPr vert="horz" lIns="93272" tIns="46637" rIns="93272" bIns="4663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6334" y="8839015"/>
            <a:ext cx="3041968" cy="466911"/>
          </a:xfrm>
          <a:prstGeom prst="rect">
            <a:avLst/>
          </a:prstGeom>
        </p:spPr>
        <p:txBody>
          <a:bodyPr vert="horz" lIns="93272" tIns="46637" rIns="93272" bIns="46637" rtlCol="0" anchor="b"/>
          <a:lstStyle>
            <a:lvl1pPr algn="r">
              <a:defRPr sz="1200"/>
            </a:lvl1pPr>
          </a:lstStyle>
          <a:p>
            <a:fld id="{1255B025-E293-450E-A354-1CC0620A9D3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8104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5B025-E293-450E-A354-1CC0620A9D35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9344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708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649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931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55B025-E293-450E-A354-1CC0620A9D35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534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061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266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507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4783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2825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841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705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9244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829D8-65CF-42BC-8854-6759CDE5AC8D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8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0471" y="692525"/>
            <a:ext cx="7351059" cy="2817438"/>
          </a:xfrm>
        </p:spPr>
        <p:txBody>
          <a:bodyPr anchor="b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64542" y="3602038"/>
            <a:ext cx="586291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Muttayat" panose="02000503000000020004" pitchFamily="2" charset="-34"/>
                <a:cs typeface="Muttayat" panose="02000503000000020004" pitchFamily="2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28" y="5204452"/>
            <a:ext cx="1735744" cy="1554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773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4298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59" y="2020281"/>
            <a:ext cx="9986683" cy="2817438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618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3757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A60972-9F12-491B-9821-56B7491A0F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89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A60972-9F12-491B-9821-56B7491A0F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131"/>
          <a:stretch/>
        </p:blipFill>
        <p:spPr>
          <a:xfrm>
            <a:off x="154457" y="113116"/>
            <a:ext cx="912343" cy="93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218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646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8DEB7999-81F0-4BC2-B9DD-2A0E6035144F}" type="slidenum">
              <a:rPr lang="en-US" sz="1800">
                <a:solidFill>
                  <a:prstClr val="black"/>
                </a:solidFill>
              </a:rPr>
              <a:pPr defTabSz="457200"/>
              <a:t>‹#›</a:t>
            </a:fld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94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0471" y="692525"/>
            <a:ext cx="7351059" cy="2817438"/>
          </a:xfrm>
        </p:spPr>
        <p:txBody>
          <a:bodyPr anchor="b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64542" y="3602038"/>
            <a:ext cx="586291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Muttayat" panose="02000503000000020004" pitchFamily="2" charset="-34"/>
                <a:cs typeface="Muttayat" panose="02000503000000020004" pitchFamily="2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28" y="5204452"/>
            <a:ext cx="1735744" cy="1554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83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702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1473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59" y="2020281"/>
            <a:ext cx="9986683" cy="2817438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3958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890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fld id="{FF7D5049-BA29-4930-BB00-C5E9342E69D7}" type="slidenum">
              <a:rPr lang="en-US" sz="1800" smtClean="0">
                <a:solidFill>
                  <a:prstClr val="black"/>
                </a:solidFill>
              </a:rPr>
              <a:pPr defTabSz="457200"/>
              <a:t>‹#›</a:t>
            </a:fld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012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0471" y="692525"/>
            <a:ext cx="7351059" cy="2817438"/>
          </a:xfrm>
        </p:spPr>
        <p:txBody>
          <a:bodyPr anchor="b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64542" y="3602038"/>
            <a:ext cx="586291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Muttayat" panose="02000503000000020004" pitchFamily="2" charset="-34"/>
                <a:cs typeface="Muttayat" panose="02000503000000020004" pitchFamily="2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28" y="5204452"/>
            <a:ext cx="1735744" cy="1554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5357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528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4200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59" y="2020281"/>
            <a:ext cx="9986683" cy="2817438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3532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801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fld id="{FF7D5049-BA29-4930-BB00-C5E9342E69D7}" type="slidenum">
              <a:rPr lang="en-US" sz="1800" smtClean="0">
                <a:solidFill>
                  <a:prstClr val="black"/>
                </a:solidFill>
              </a:rPr>
              <a:pPr defTabSz="457200"/>
              <a:t>‹#›</a:t>
            </a:fld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680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0471" y="692525"/>
            <a:ext cx="7351059" cy="2817438"/>
          </a:xfrm>
        </p:spPr>
        <p:txBody>
          <a:bodyPr anchor="b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64542" y="3602038"/>
            <a:ext cx="586291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Muttayat" panose="02000503000000020004" pitchFamily="2" charset="-34"/>
                <a:cs typeface="Muttayat" panose="02000503000000020004" pitchFamily="2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28" y="5204452"/>
            <a:ext cx="1735744" cy="1554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2498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9054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29282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59" y="2020281"/>
            <a:ext cx="9986683" cy="2817438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5017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9567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fld id="{FF7D5049-BA29-4930-BB00-C5E9342E69D7}" type="slidenum">
              <a:rPr lang="en-US" sz="1800" smtClean="0">
                <a:solidFill>
                  <a:prstClr val="black"/>
                </a:solidFill>
              </a:rPr>
              <a:pPr defTabSz="457200"/>
              <a:t>‹#›</a:t>
            </a:fld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091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0471" y="692525"/>
            <a:ext cx="7351059" cy="2817438"/>
          </a:xfrm>
        </p:spPr>
        <p:txBody>
          <a:bodyPr anchor="b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64542" y="3602038"/>
            <a:ext cx="586291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Muttayat" panose="02000503000000020004" pitchFamily="2" charset="-34"/>
                <a:cs typeface="Muttayat" panose="02000503000000020004" pitchFamily="2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28" y="5204452"/>
            <a:ext cx="1735744" cy="1554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0271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39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00595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59" y="2020281"/>
            <a:ext cx="9986683" cy="2817438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3073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7765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fld id="{FF7D5049-BA29-4930-BB00-C5E9342E69D7}" type="slidenum">
              <a:rPr lang="en-US" sz="1800" smtClean="0">
                <a:solidFill>
                  <a:prstClr val="black"/>
                </a:solidFill>
              </a:rPr>
              <a:pPr defTabSz="457200"/>
              <a:t>‹#›</a:t>
            </a:fld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3841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0471" y="692525"/>
            <a:ext cx="7351059" cy="2817438"/>
          </a:xfrm>
        </p:spPr>
        <p:txBody>
          <a:bodyPr anchor="b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64542" y="3602038"/>
            <a:ext cx="586291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  <a:latin typeface="Muttayat" panose="02000503000000020004" pitchFamily="2" charset="-34"/>
                <a:cs typeface="Muttayat" panose="02000503000000020004" pitchFamily="2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28" y="5204452"/>
            <a:ext cx="1735744" cy="1554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4890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82153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6390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59" y="2020281"/>
            <a:ext cx="9986683" cy="2817438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400" b="1">
                <a:solidFill>
                  <a:srgbClr val="DB7D59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3083" y="171450"/>
            <a:ext cx="11725836" cy="65151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7234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2424" y="219651"/>
            <a:ext cx="7651376" cy="941294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200"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9421"/>
            <a:ext cx="10515600" cy="468138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2pPr>
            <a:lvl3pPr>
              <a:defRPr sz="14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" y="113116"/>
            <a:ext cx="2955505" cy="9336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613234"/>
            <a:ext cx="12192000" cy="244766"/>
          </a:xfrm>
          <a:prstGeom prst="rect">
            <a:avLst/>
          </a:prstGeom>
          <a:solidFill>
            <a:srgbClr val="4773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75371" y="6619031"/>
            <a:ext cx="2743200" cy="202631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DIN" pitchFamily="50" charset="0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2800" y="1371600"/>
            <a:ext cx="106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11041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457200"/>
            <a:fld id="{FF7D5049-BA29-4930-BB00-C5E9342E69D7}" type="slidenum">
              <a:rPr lang="en-US" sz="1800" smtClean="0">
                <a:solidFill>
                  <a:prstClr val="black"/>
                </a:solidFill>
              </a:rPr>
              <a:pPr defTabSz="457200"/>
              <a:t>‹#›</a:t>
            </a:fld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3692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4773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48D166A-738F-4F42-8A2A-95FE8B0551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661" y="4961235"/>
            <a:ext cx="1460679" cy="174561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A1BD040-CE98-4469-83B9-3ABFD9E38AA6}"/>
              </a:ext>
            </a:extLst>
          </p:cNvPr>
          <p:cNvSpPr/>
          <p:nvPr/>
        </p:nvSpPr>
        <p:spPr>
          <a:xfrm>
            <a:off x="228600" y="165316"/>
            <a:ext cx="11734800" cy="6527369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25A372-F7C0-4CFF-83BA-B194D615D5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50ADA4-F21A-4DED-B6E2-34EE945B59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FF09146F-F8DB-4EDD-B5C9-CA58EEDC4CF0}"/>
              </a:ext>
            </a:extLst>
          </p:cNvPr>
          <p:cNvSpPr/>
          <p:nvPr/>
        </p:nvSpPr>
        <p:spPr>
          <a:xfrm rot="16200000">
            <a:off x="11471563" y="6137563"/>
            <a:ext cx="720437" cy="720437"/>
          </a:xfrm>
          <a:prstGeom prst="rtTriangle">
            <a:avLst/>
          </a:prstGeom>
          <a:solidFill>
            <a:srgbClr val="DB7D5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2020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rgbClr val="4773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A3F52-9E7C-4BD8-9783-BDB01492E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2240" y="91440"/>
            <a:ext cx="9418320" cy="1325563"/>
          </a:xfrm>
        </p:spPr>
        <p:txBody>
          <a:bodyPr/>
          <a:lstStyle>
            <a:lvl1pPr algn="r">
              <a:defRPr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15DFF-A440-4980-AA3B-CCC563C82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  <a:lvl2pPr>
              <a:defRPr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2pPr>
            <a:lvl3pPr>
              <a:defRPr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3pPr>
            <a:lvl4pPr>
              <a:defRPr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4pPr>
            <a:lvl5pPr>
              <a:defRPr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ED0D8542-D5E9-464D-922B-5E0288836F11}"/>
              </a:ext>
            </a:extLst>
          </p:cNvPr>
          <p:cNvSpPr/>
          <p:nvPr/>
        </p:nvSpPr>
        <p:spPr>
          <a:xfrm rot="16200000">
            <a:off x="11471563" y="6137563"/>
            <a:ext cx="720437" cy="720437"/>
          </a:xfrm>
          <a:prstGeom prst="rtTriangle">
            <a:avLst/>
          </a:prstGeom>
          <a:solidFill>
            <a:srgbClr val="DB7D5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Dindan" panose="02000506000000020004" pitchFamily="2" charset="-34"/>
              <a:cs typeface="Dindan" panose="02000506000000020004" pitchFamily="2" charset="-3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D0CFD-DD9A-4E66-9768-C916A5FD1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66021" y="6492875"/>
            <a:ext cx="73152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76ADF86-1CBD-4FB8-9F3B-25CB4E0917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91440"/>
            <a:ext cx="262416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635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rgbClr val="4773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>
            <a:extLst>
              <a:ext uri="{FF2B5EF4-FFF2-40B4-BE49-F238E27FC236}">
                <a16:creationId xmlns:a16="http://schemas.microsoft.com/office/drawing/2014/main" id="{0926ED32-EA1D-49E1-8BE9-07FA72AC9ECA}"/>
              </a:ext>
            </a:extLst>
          </p:cNvPr>
          <p:cNvSpPr/>
          <p:nvPr/>
        </p:nvSpPr>
        <p:spPr>
          <a:xfrm rot="16200000">
            <a:off x="11471563" y="6137563"/>
            <a:ext cx="720437" cy="720437"/>
          </a:xfrm>
          <a:prstGeom prst="rtTriangle">
            <a:avLst/>
          </a:prstGeom>
          <a:solidFill>
            <a:srgbClr val="DB7D5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Dindan" panose="02000506000000020004" pitchFamily="2" charset="-34"/>
              <a:cs typeface="Dindan" panose="02000506000000020004" pitchFamily="2" charset="-3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C1862E-F6FE-4634-B022-58BD9C315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B5F0F9-D232-4CFE-A7B5-5334DDA420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53D3F-4664-4C7D-94BF-C76A4BA20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60480" y="6492875"/>
            <a:ext cx="73152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fld id="{837A437E-F010-48AD-8646-9164E49C9AE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9A0230-CDCA-4BAF-974A-4331F3932B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91440"/>
            <a:ext cx="262416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0077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F5923-1B6F-401D-B4E3-FB5DF2CC3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2240" y="91440"/>
            <a:ext cx="9418320" cy="1325563"/>
          </a:xfr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lang="en-US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BEE3B642-551A-4442-8937-05390EAFBAB3}"/>
              </a:ext>
            </a:extLst>
          </p:cNvPr>
          <p:cNvSpPr/>
          <p:nvPr/>
        </p:nvSpPr>
        <p:spPr>
          <a:xfrm rot="16200000">
            <a:off x="11471563" y="6137563"/>
            <a:ext cx="720437" cy="720437"/>
          </a:xfrm>
          <a:prstGeom prst="rtTriangle">
            <a:avLst/>
          </a:prstGeom>
          <a:solidFill>
            <a:srgbClr val="DB7D5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Dindan" panose="02000506000000020004" pitchFamily="2" charset="-34"/>
              <a:cs typeface="Dindan" panose="02000506000000020004" pitchFamily="2" charset="-34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48EBE-25BB-4062-A306-9C3F45D92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82846" y="6501501"/>
            <a:ext cx="662512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</a:lstStyle>
          <a:p>
            <a:fld id="{837A437E-F010-48AD-8646-9164E49C9AE7}" type="slidenum">
              <a:rPr lang="th-TH" smtClean="0"/>
              <a:pPr/>
              <a:t>‹#›</a:t>
            </a:fld>
            <a:endParaRPr lang="th-TH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848555-A6D7-4D33-A0D8-A6AAE6AF30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91440"/>
            <a:ext cx="2605157" cy="109728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750362-E555-4DBF-B27A-3413096532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cs typeface="Dindan" panose="02000506000000020004" pitchFamily="2" charset="-34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11863769" y="6545324"/>
            <a:ext cx="3994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/16</a:t>
            </a:r>
          </a:p>
        </p:txBody>
      </p:sp>
    </p:spTree>
    <p:extLst>
      <p:ext uri="{BB962C8B-B14F-4D97-AF65-F5344CB8AC3E}">
        <p14:creationId xmlns:p14="http://schemas.microsoft.com/office/powerpoint/2010/main" val="1025773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262218"/>
            <a:ext cx="10035988" cy="968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9421"/>
            <a:ext cx="10515600" cy="478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793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B7D59"/>
          </a:solidFill>
          <a:latin typeface="Dindan" panose="02000506000000020004" pitchFamily="2" charset="-34"/>
          <a:ea typeface="+mj-ea"/>
          <a:cs typeface="Dindan" panose="02000506000000020004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262218"/>
            <a:ext cx="10035988" cy="968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9421"/>
            <a:ext cx="10515600" cy="478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101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B7D59"/>
          </a:solidFill>
          <a:latin typeface="Dindan" panose="02000506000000020004" pitchFamily="2" charset="-34"/>
          <a:ea typeface="+mj-ea"/>
          <a:cs typeface="Dindan" panose="02000506000000020004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262218"/>
            <a:ext cx="10035988" cy="968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9421"/>
            <a:ext cx="10515600" cy="478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126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B7D59"/>
          </a:solidFill>
          <a:latin typeface="Dindan" panose="02000506000000020004" pitchFamily="2" charset="-34"/>
          <a:ea typeface="+mj-ea"/>
          <a:cs typeface="Dindan" panose="02000506000000020004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262218"/>
            <a:ext cx="10035988" cy="968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9421"/>
            <a:ext cx="10515600" cy="478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369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B7D59"/>
          </a:solidFill>
          <a:latin typeface="Dindan" panose="02000506000000020004" pitchFamily="2" charset="-34"/>
          <a:ea typeface="+mj-ea"/>
          <a:cs typeface="Dindan" panose="02000506000000020004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262218"/>
            <a:ext cx="10035988" cy="968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9421"/>
            <a:ext cx="10515600" cy="478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65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B7D59"/>
          </a:solidFill>
          <a:latin typeface="Dindan" panose="02000506000000020004" pitchFamily="2" charset="-34"/>
          <a:ea typeface="+mj-ea"/>
          <a:cs typeface="Dindan" panose="02000506000000020004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262218"/>
            <a:ext cx="10035988" cy="968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9421"/>
            <a:ext cx="10515600" cy="478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059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B7D59"/>
          </a:solidFill>
          <a:latin typeface="Dindan" panose="02000506000000020004" pitchFamily="2" charset="-34"/>
          <a:ea typeface="+mj-ea"/>
          <a:cs typeface="Dindan" panose="02000506000000020004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Muttayat" panose="02000503000000020004" pitchFamily="2" charset="-34"/>
          <a:ea typeface="+mn-ea"/>
          <a:cs typeface="Muttayat" panose="02000503000000020004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B20746-183E-44AF-9ACD-51C75F7D6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4E0173-B8CD-4E5D-96CC-5266B5AD7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DAAA07-28C0-46EA-A521-FFABB23C54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B489F-D887-45DA-A146-AB92E69957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915E3A-9144-4C2D-8757-B7CEB33395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A437E-F010-48AD-8646-9164E49C9A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278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6656" y="1457874"/>
            <a:ext cx="10699749" cy="610072"/>
          </a:xfrm>
        </p:spPr>
        <p:txBody>
          <a:bodyPr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th-TH" sz="3600" b="1" dirty="0">
                <a:solidFill>
                  <a:schemeClr val="bg1"/>
                </a:solidFill>
              </a:rPr>
              <a:t>              </a:t>
            </a:r>
            <a:r>
              <a:rPr lang="en-US" sz="3600" b="1" dirty="0">
                <a:solidFill>
                  <a:schemeClr val="bg1"/>
                </a:solidFill>
              </a:rPr>
              <a:t>Economic Tools and Policy Evaluation</a:t>
            </a:r>
            <a:endParaRPr lang="en-US" sz="48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125" y="2722100"/>
            <a:ext cx="10699749" cy="2985508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Sommarat Chantarat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Puey Ungphakorn Institute for Economic Research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Bank of Thailand</a:t>
            </a:r>
          </a:p>
          <a:p>
            <a:endParaRPr lang="en-US" sz="2800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DB7D59"/>
                </a:solidFill>
              </a:rPr>
              <a:t>EE469 Guest lecture</a:t>
            </a:r>
            <a:endParaRPr lang="th-TH" dirty="0">
              <a:solidFill>
                <a:srgbClr val="DB7D59"/>
              </a:solidFill>
            </a:endParaRPr>
          </a:p>
          <a:p>
            <a:endParaRPr lang="en-US" dirty="0">
              <a:solidFill>
                <a:srgbClr val="DB7D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964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D3F6AE2E-E953-9C46-8219-9F84DCA715C1}"/>
              </a:ext>
            </a:extLst>
          </p:cNvPr>
          <p:cNvSpPr/>
          <p:nvPr/>
        </p:nvSpPr>
        <p:spPr>
          <a:xfrm>
            <a:off x="1511779" y="2664968"/>
            <a:ext cx="3202010" cy="3065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467186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2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C82692E-9E24-4F4A-8C99-85D1878C5585}"/>
              </a:ext>
            </a:extLst>
          </p:cNvPr>
          <p:cNvSpPr/>
          <p:nvPr/>
        </p:nvSpPr>
        <p:spPr>
          <a:xfrm>
            <a:off x="7487649" y="4009019"/>
            <a:ext cx="4540905" cy="514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467186"/>
              </a:solidFill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A4C9430-EDB1-EE47-8B79-B99B79B39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6635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/>
              <a:t>Evidence based </a:t>
            </a:r>
            <a:r>
              <a:rPr lang="en-US" sz="2800" b="1" dirty="0">
                <a:solidFill>
                  <a:srgbClr val="467186"/>
                </a:solidFill>
              </a:rPr>
              <a:t>policy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rgbClr val="467186"/>
                </a:solidFill>
              </a:rPr>
              <a:t>making: Why?</a:t>
            </a:r>
            <a:endParaRPr lang="th-TH" sz="2800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B4F340E-45E9-C945-96DC-F8B613B9F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543" y="3211788"/>
            <a:ext cx="5074107" cy="328971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815AD2-7AB1-F445-983E-201A2268F3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186" y="1383957"/>
            <a:ext cx="5098655" cy="188738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81BDF8-F0FB-9A4E-9FC1-FDD42E3CE2C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8"/>
            <a:ext cx="5881816" cy="67916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2909B0-C603-F34A-8923-F5A70EBB8136}"/>
              </a:ext>
            </a:extLst>
          </p:cNvPr>
          <p:cNvSpPr txBox="1"/>
          <p:nvPr/>
        </p:nvSpPr>
        <p:spPr>
          <a:xfrm>
            <a:off x="2174789" y="165315"/>
            <a:ext cx="22974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Dindan" panose="02000506000000020004" pitchFamily="2" charset="-34"/>
                <a:cs typeface="Dindan" panose="02000506000000020004" pitchFamily="2" charset="-34"/>
              </a:rPr>
              <a:t>Kremer et al. 2013</a:t>
            </a:r>
          </a:p>
        </p:txBody>
      </p:sp>
    </p:spTree>
    <p:extLst>
      <p:ext uri="{BB962C8B-B14F-4D97-AF65-F5344CB8AC3E}">
        <p14:creationId xmlns:p14="http://schemas.microsoft.com/office/powerpoint/2010/main" val="3096291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B7398E4-507B-C143-B0AB-38F298F32821}"/>
              </a:ext>
            </a:extLst>
          </p:cNvPr>
          <p:cNvCxnSpPr>
            <a:cxnSpLocks/>
            <a:endCxn id="31" idx="0"/>
          </p:cNvCxnSpPr>
          <p:nvPr/>
        </p:nvCxnSpPr>
        <p:spPr>
          <a:xfrm>
            <a:off x="3097348" y="2234829"/>
            <a:ext cx="0" cy="919978"/>
          </a:xfrm>
          <a:prstGeom prst="line">
            <a:avLst/>
          </a:prstGeom>
          <a:ln w="28575">
            <a:solidFill>
              <a:srgbClr val="4671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CD8450FE-FB12-E84D-8D75-0F6F05BF6C21}"/>
              </a:ext>
            </a:extLst>
          </p:cNvPr>
          <p:cNvSpPr/>
          <p:nvPr/>
        </p:nvSpPr>
        <p:spPr>
          <a:xfrm>
            <a:off x="2716505" y="2629738"/>
            <a:ext cx="1732523" cy="2880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467186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17F088C-89EC-C04E-9969-08D5282F3781}"/>
              </a:ext>
            </a:extLst>
          </p:cNvPr>
          <p:cNvCxnSpPr>
            <a:cxnSpLocks/>
          </p:cNvCxnSpPr>
          <p:nvPr/>
        </p:nvCxnSpPr>
        <p:spPr>
          <a:xfrm>
            <a:off x="5422524" y="2225717"/>
            <a:ext cx="1685" cy="2093805"/>
          </a:xfrm>
          <a:prstGeom prst="line">
            <a:avLst/>
          </a:prstGeom>
          <a:ln w="28575">
            <a:solidFill>
              <a:srgbClr val="4671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D3F6AE2E-E953-9C46-8219-9F84DCA715C1}"/>
              </a:ext>
            </a:extLst>
          </p:cNvPr>
          <p:cNvSpPr/>
          <p:nvPr/>
        </p:nvSpPr>
        <p:spPr>
          <a:xfrm>
            <a:off x="-267597" y="2800895"/>
            <a:ext cx="3202010" cy="3065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467186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8A0F83CB-46BA-4144-946F-05F83DA0E1C1}"/>
              </a:ext>
            </a:extLst>
          </p:cNvPr>
          <p:cNvCxnSpPr>
            <a:cxnSpLocks/>
            <a:endCxn id="44" idx="0"/>
          </p:cNvCxnSpPr>
          <p:nvPr/>
        </p:nvCxnSpPr>
        <p:spPr>
          <a:xfrm>
            <a:off x="9713524" y="2187249"/>
            <a:ext cx="0" cy="3921249"/>
          </a:xfrm>
          <a:prstGeom prst="line">
            <a:avLst/>
          </a:prstGeom>
          <a:ln w="28575">
            <a:solidFill>
              <a:srgbClr val="4671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B01F126-B322-4F4A-A958-F8BFFDF7DE58}"/>
              </a:ext>
            </a:extLst>
          </p:cNvPr>
          <p:cNvCxnSpPr>
            <a:cxnSpLocks/>
            <a:endCxn id="36" idx="0"/>
          </p:cNvCxnSpPr>
          <p:nvPr/>
        </p:nvCxnSpPr>
        <p:spPr>
          <a:xfrm>
            <a:off x="8722451" y="2187249"/>
            <a:ext cx="0" cy="2878972"/>
          </a:xfrm>
          <a:prstGeom prst="line">
            <a:avLst/>
          </a:prstGeom>
          <a:ln w="28575">
            <a:solidFill>
              <a:srgbClr val="4671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9D4D9CA-EA91-1044-96BF-FCFEB17626D9}"/>
              </a:ext>
            </a:extLst>
          </p:cNvPr>
          <p:cNvCxnSpPr>
            <a:cxnSpLocks/>
          </p:cNvCxnSpPr>
          <p:nvPr/>
        </p:nvCxnSpPr>
        <p:spPr>
          <a:xfrm>
            <a:off x="9210452" y="2211969"/>
            <a:ext cx="0" cy="3355534"/>
          </a:xfrm>
          <a:prstGeom prst="line">
            <a:avLst/>
          </a:prstGeom>
          <a:ln w="28575">
            <a:solidFill>
              <a:srgbClr val="4671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C82692E-9E24-4F4A-8C99-85D1878C5585}"/>
              </a:ext>
            </a:extLst>
          </p:cNvPr>
          <p:cNvSpPr/>
          <p:nvPr/>
        </p:nvSpPr>
        <p:spPr>
          <a:xfrm>
            <a:off x="5708273" y="4144946"/>
            <a:ext cx="4540905" cy="514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467186"/>
              </a:solidFill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500C2B8-7E4F-0F40-8E3C-CF456C132D77}"/>
              </a:ext>
            </a:extLst>
          </p:cNvPr>
          <p:cNvGrpSpPr/>
          <p:nvPr/>
        </p:nvGrpSpPr>
        <p:grpSpPr>
          <a:xfrm>
            <a:off x="2422356" y="1512063"/>
            <a:ext cx="8215878" cy="732826"/>
            <a:chOff x="3382774" y="4116098"/>
            <a:chExt cx="8215878" cy="732826"/>
          </a:xfrm>
        </p:grpSpPr>
        <p:sp>
          <p:nvSpPr>
            <p:cNvPr id="37" name="Chevron 36">
              <a:extLst>
                <a:ext uri="{FF2B5EF4-FFF2-40B4-BE49-F238E27FC236}">
                  <a16:creationId xmlns:a16="http://schemas.microsoft.com/office/drawing/2014/main" id="{30FA592C-E05C-F745-A2DC-760048A52BF0}"/>
                </a:ext>
              </a:extLst>
            </p:cNvPr>
            <p:cNvSpPr/>
            <p:nvPr/>
          </p:nvSpPr>
          <p:spPr>
            <a:xfrm>
              <a:off x="3382774" y="4125530"/>
              <a:ext cx="2324787" cy="704222"/>
            </a:xfrm>
            <a:prstGeom prst="chevron">
              <a:avLst/>
            </a:prstGeom>
            <a:solidFill>
              <a:srgbClr val="DB7D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8" name="Chevron 37">
              <a:extLst>
                <a:ext uri="{FF2B5EF4-FFF2-40B4-BE49-F238E27FC236}">
                  <a16:creationId xmlns:a16="http://schemas.microsoft.com/office/drawing/2014/main" id="{54C9ADE4-1009-814F-9F9B-181BFD5AE879}"/>
                </a:ext>
              </a:extLst>
            </p:cNvPr>
            <p:cNvSpPr/>
            <p:nvPr/>
          </p:nvSpPr>
          <p:spPr>
            <a:xfrm>
              <a:off x="5550789" y="4144702"/>
              <a:ext cx="3193346" cy="704222"/>
            </a:xfrm>
            <a:prstGeom prst="chevron">
              <a:avLst/>
            </a:prstGeom>
            <a:solidFill>
              <a:srgbClr val="DB7D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9" name="Chevron 38">
              <a:extLst>
                <a:ext uri="{FF2B5EF4-FFF2-40B4-BE49-F238E27FC236}">
                  <a16:creationId xmlns:a16="http://schemas.microsoft.com/office/drawing/2014/main" id="{65AC5723-5176-1045-82FC-668ED0424522}"/>
                </a:ext>
              </a:extLst>
            </p:cNvPr>
            <p:cNvSpPr/>
            <p:nvPr/>
          </p:nvSpPr>
          <p:spPr>
            <a:xfrm>
              <a:off x="8614597" y="4116098"/>
              <a:ext cx="2613696" cy="704222"/>
            </a:xfrm>
            <a:prstGeom prst="chevron">
              <a:avLst/>
            </a:prstGeom>
            <a:solidFill>
              <a:srgbClr val="DB7D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D0FB07E-4F9F-BE48-B200-FA39D5225845}"/>
                </a:ext>
              </a:extLst>
            </p:cNvPr>
            <p:cNvSpPr txBox="1"/>
            <p:nvPr/>
          </p:nvSpPr>
          <p:spPr>
            <a:xfrm>
              <a:off x="3965704" y="4268064"/>
              <a:ext cx="76329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Dindan" panose="02000506000000020004" pitchFamily="2" charset="-34"/>
                  <a:cs typeface="Dindan" panose="02000506000000020004" pitchFamily="2" charset="-34"/>
                </a:rPr>
                <a:t>Design         Implementation        Evaluation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A5FBA4F7-BC69-744A-88EF-29327286653D}"/>
              </a:ext>
            </a:extLst>
          </p:cNvPr>
          <p:cNvSpPr txBox="1"/>
          <p:nvPr/>
        </p:nvSpPr>
        <p:spPr>
          <a:xfrm>
            <a:off x="5511331" y="4226235"/>
            <a:ext cx="5067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How to bring policy to target group?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C94379-CF1F-1141-8EF2-415F70DCAF58}"/>
              </a:ext>
            </a:extLst>
          </p:cNvPr>
          <p:cNvSpPr txBox="1"/>
          <p:nvPr/>
        </p:nvSpPr>
        <p:spPr>
          <a:xfrm>
            <a:off x="2664277" y="2588023"/>
            <a:ext cx="1904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What policy?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72BF14-9B4C-0748-89DA-C3490D633186}"/>
              </a:ext>
            </a:extLst>
          </p:cNvPr>
          <p:cNvSpPr txBox="1"/>
          <p:nvPr/>
        </p:nvSpPr>
        <p:spPr>
          <a:xfrm>
            <a:off x="5365693" y="3717365"/>
            <a:ext cx="3400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Who and how to target?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5D8DFD-3037-CB4A-AA10-8BEB68F67D72}"/>
              </a:ext>
            </a:extLst>
          </p:cNvPr>
          <p:cNvSpPr txBox="1"/>
          <p:nvPr/>
        </p:nvSpPr>
        <p:spPr>
          <a:xfrm>
            <a:off x="4922720" y="6062909"/>
            <a:ext cx="47083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Is it worthwhile to scale up, how?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A4C9430-EDB1-EE47-8B79-B99B79B39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6635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/>
              <a:t>Evidence based </a:t>
            </a:r>
            <a:r>
              <a:rPr lang="en-US" sz="2800" b="1" dirty="0">
                <a:solidFill>
                  <a:srgbClr val="467186"/>
                </a:solidFill>
              </a:rPr>
              <a:t>policy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rgbClr val="467186"/>
                </a:solidFill>
              </a:rPr>
              <a:t>making in the </a:t>
            </a:r>
            <a:r>
              <a:rPr lang="en-US" sz="2800" b="1" dirty="0"/>
              <a:t>policy process</a:t>
            </a:r>
            <a:endParaRPr lang="th-TH" sz="2800" b="1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C183131-9DEC-8A46-8880-491682C15963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2530505" y="2225717"/>
            <a:ext cx="4508" cy="423833"/>
          </a:xfrm>
          <a:prstGeom prst="line">
            <a:avLst/>
          </a:prstGeom>
          <a:ln w="28575">
            <a:solidFill>
              <a:srgbClr val="4671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F767C22-C5EB-CE4E-961D-341AD53295FF}"/>
              </a:ext>
            </a:extLst>
          </p:cNvPr>
          <p:cNvCxnSpPr>
            <a:cxnSpLocks/>
          </p:cNvCxnSpPr>
          <p:nvPr/>
        </p:nvCxnSpPr>
        <p:spPr>
          <a:xfrm>
            <a:off x="5154238" y="2242356"/>
            <a:ext cx="11430" cy="1572484"/>
          </a:xfrm>
          <a:prstGeom prst="line">
            <a:avLst/>
          </a:prstGeom>
          <a:ln w="28575">
            <a:solidFill>
              <a:srgbClr val="4671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D23ACD4-BF1F-A244-9BEF-63218B521D24}"/>
              </a:ext>
            </a:extLst>
          </p:cNvPr>
          <p:cNvSpPr txBox="1"/>
          <p:nvPr/>
        </p:nvSpPr>
        <p:spPr>
          <a:xfrm>
            <a:off x="2338827" y="4980129"/>
            <a:ext cx="6345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What are the impacts and cost effectiveness?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C2454B-9E57-E248-97AF-C22F5B31F37F}"/>
              </a:ext>
            </a:extLst>
          </p:cNvPr>
          <p:cNvSpPr txBox="1"/>
          <p:nvPr/>
        </p:nvSpPr>
        <p:spPr>
          <a:xfrm>
            <a:off x="3183642" y="3086720"/>
            <a:ext cx="5495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How policy leads to intended outcome?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643FD1C-3A53-BC4E-B272-5EE573B2E825}"/>
              </a:ext>
            </a:extLst>
          </p:cNvPr>
          <p:cNvSpPr txBox="1"/>
          <p:nvPr/>
        </p:nvSpPr>
        <p:spPr>
          <a:xfrm>
            <a:off x="2652246" y="5507543"/>
            <a:ext cx="6558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What mechanism might policy affect outcome?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F188FC9-C23A-224C-BE77-BDB2995504C5}"/>
              </a:ext>
            </a:extLst>
          </p:cNvPr>
          <p:cNvSpPr/>
          <p:nvPr/>
        </p:nvSpPr>
        <p:spPr>
          <a:xfrm>
            <a:off x="2392138" y="2649550"/>
            <a:ext cx="285750" cy="288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EE0A67A-4B72-B54C-9424-37E72BA2CB60}"/>
              </a:ext>
            </a:extLst>
          </p:cNvPr>
          <p:cNvSpPr/>
          <p:nvPr/>
        </p:nvSpPr>
        <p:spPr>
          <a:xfrm>
            <a:off x="2954473" y="3154807"/>
            <a:ext cx="285750" cy="288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D87FBF9-EC9E-4B46-8029-85195C5125C8}"/>
              </a:ext>
            </a:extLst>
          </p:cNvPr>
          <p:cNvSpPr/>
          <p:nvPr/>
        </p:nvSpPr>
        <p:spPr>
          <a:xfrm>
            <a:off x="5022793" y="3762280"/>
            <a:ext cx="285750" cy="288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A8EBE05-6738-A64F-AEB8-062DC9DB561B}"/>
              </a:ext>
            </a:extLst>
          </p:cNvPr>
          <p:cNvSpPr/>
          <p:nvPr/>
        </p:nvSpPr>
        <p:spPr>
          <a:xfrm>
            <a:off x="5271746" y="4277345"/>
            <a:ext cx="285750" cy="288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00CBABD-D3AA-6247-A47D-4DB822B81D9B}"/>
              </a:ext>
            </a:extLst>
          </p:cNvPr>
          <p:cNvSpPr/>
          <p:nvPr/>
        </p:nvSpPr>
        <p:spPr>
          <a:xfrm>
            <a:off x="8579576" y="5066221"/>
            <a:ext cx="285750" cy="288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8531CEC-B3AB-1D45-B7F6-14DBAE3E78C7}"/>
              </a:ext>
            </a:extLst>
          </p:cNvPr>
          <p:cNvSpPr/>
          <p:nvPr/>
        </p:nvSpPr>
        <p:spPr>
          <a:xfrm>
            <a:off x="9087638" y="5565347"/>
            <a:ext cx="285750" cy="288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E13A57A-1B99-274E-A7BC-ADB8C3659B16}"/>
              </a:ext>
            </a:extLst>
          </p:cNvPr>
          <p:cNvSpPr/>
          <p:nvPr/>
        </p:nvSpPr>
        <p:spPr>
          <a:xfrm>
            <a:off x="9570649" y="6108498"/>
            <a:ext cx="285750" cy="288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1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246FF606-0A74-1C41-8C2A-92DA484B063F}"/>
              </a:ext>
            </a:extLst>
          </p:cNvPr>
          <p:cNvSpPr/>
          <p:nvPr/>
        </p:nvSpPr>
        <p:spPr>
          <a:xfrm>
            <a:off x="7141278" y="1394935"/>
            <a:ext cx="1705890" cy="154305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FD1320F-259B-664B-AEB1-AF59A62AF5E5}"/>
              </a:ext>
            </a:extLst>
          </p:cNvPr>
          <p:cNvSpPr/>
          <p:nvPr/>
        </p:nvSpPr>
        <p:spPr>
          <a:xfrm>
            <a:off x="5042898" y="1401930"/>
            <a:ext cx="1705890" cy="1543050"/>
          </a:xfrm>
          <a:prstGeom prst="ellipse">
            <a:avLst/>
          </a:prstGeom>
          <a:solidFill>
            <a:srgbClr val="DB7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29141FD-61FC-C14F-87F6-B093996B247F}"/>
              </a:ext>
            </a:extLst>
          </p:cNvPr>
          <p:cNvSpPr/>
          <p:nvPr/>
        </p:nvSpPr>
        <p:spPr>
          <a:xfrm>
            <a:off x="2875938" y="1433924"/>
            <a:ext cx="1705890" cy="154305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024CD28-8CF7-8344-BB66-5FCC50080E83}"/>
              </a:ext>
            </a:extLst>
          </p:cNvPr>
          <p:cNvSpPr/>
          <p:nvPr/>
        </p:nvSpPr>
        <p:spPr>
          <a:xfrm>
            <a:off x="705840" y="1451403"/>
            <a:ext cx="1705890" cy="1543050"/>
          </a:xfrm>
          <a:prstGeom prst="ellipse">
            <a:avLst/>
          </a:prstGeom>
          <a:solidFill>
            <a:srgbClr val="DB7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47445BD-B19F-7446-80A9-61F13329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6635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Evidence based policy making &amp; </a:t>
            </a:r>
            <a:r>
              <a:rPr lang="en-US" sz="2800" b="1" dirty="0"/>
              <a:t>Economic tools</a:t>
            </a:r>
            <a:endParaRPr lang="th-TH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6E371D-4AD0-6C4E-8A6B-4A80F550D920}"/>
              </a:ext>
            </a:extLst>
          </p:cNvPr>
          <p:cNvSpPr txBox="1"/>
          <p:nvPr/>
        </p:nvSpPr>
        <p:spPr>
          <a:xfrm>
            <a:off x="916394" y="1799272"/>
            <a:ext cx="13596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Policy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question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605577-BE74-3D42-9896-EC341CE10467}"/>
              </a:ext>
            </a:extLst>
          </p:cNvPr>
          <p:cNvSpPr txBox="1"/>
          <p:nvPr/>
        </p:nvSpPr>
        <p:spPr>
          <a:xfrm>
            <a:off x="2853666" y="1974616"/>
            <a:ext cx="1770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Framework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E7BF46-F0BD-5D4C-9B14-D95C3F2182D2}"/>
              </a:ext>
            </a:extLst>
          </p:cNvPr>
          <p:cNvSpPr txBox="1"/>
          <p:nvPr/>
        </p:nvSpPr>
        <p:spPr>
          <a:xfrm>
            <a:off x="5486916" y="1922435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Data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8589CA-9E13-874F-8CE4-0323B1588C4C}"/>
              </a:ext>
            </a:extLst>
          </p:cNvPr>
          <p:cNvSpPr txBox="1"/>
          <p:nvPr/>
        </p:nvSpPr>
        <p:spPr>
          <a:xfrm>
            <a:off x="7255880" y="1737768"/>
            <a:ext cx="14766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Casual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inference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E3E1EE9-3923-9841-9DE2-361697C123BC}"/>
              </a:ext>
            </a:extLst>
          </p:cNvPr>
          <p:cNvSpPr txBox="1"/>
          <p:nvPr/>
        </p:nvSpPr>
        <p:spPr>
          <a:xfrm>
            <a:off x="7873608" y="3014261"/>
            <a:ext cx="3722494" cy="319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Difference in difference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Instrumental variable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Regression discontinuity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Matching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Randomization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Structural modeling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Big data &amp; mixed model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7502874-E115-6B44-9200-D6AF4B3D5A8C}"/>
              </a:ext>
            </a:extLst>
          </p:cNvPr>
          <p:cNvSpPr txBox="1"/>
          <p:nvPr/>
        </p:nvSpPr>
        <p:spPr>
          <a:xfrm>
            <a:off x="2875938" y="3155229"/>
            <a:ext cx="1943161" cy="9787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Mechanism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Hypothesis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E9F7DA-C625-C846-BA78-CBE28F09D807}"/>
              </a:ext>
            </a:extLst>
          </p:cNvPr>
          <p:cNvSpPr txBox="1"/>
          <p:nvPr/>
        </p:nvSpPr>
        <p:spPr>
          <a:xfrm>
            <a:off x="647875" y="3155229"/>
            <a:ext cx="2127505" cy="9787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Macro/micro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ST/LT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3F5F81D-FE0B-4A40-B0F3-6DE87D83EF70}"/>
              </a:ext>
            </a:extLst>
          </p:cNvPr>
          <p:cNvSpPr txBox="1"/>
          <p:nvPr/>
        </p:nvSpPr>
        <p:spPr>
          <a:xfrm>
            <a:off x="5067269" y="3169762"/>
            <a:ext cx="2422458" cy="9787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Existing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Need to collect</a:t>
            </a:r>
          </a:p>
        </p:txBody>
      </p:sp>
    </p:spTree>
    <p:extLst>
      <p:ext uri="{BB962C8B-B14F-4D97-AF65-F5344CB8AC3E}">
        <p14:creationId xmlns:p14="http://schemas.microsoft.com/office/powerpoint/2010/main" val="1891059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ontent Placeholder 3">
            <a:extLst>
              <a:ext uri="{FF2B5EF4-FFF2-40B4-BE49-F238E27FC236}">
                <a16:creationId xmlns:a16="http://schemas.microsoft.com/office/drawing/2014/main" id="{BAC2F23E-A261-F848-80DB-D908E387E56C}"/>
              </a:ext>
            </a:extLst>
          </p:cNvPr>
          <p:cNvSpPr txBox="1">
            <a:spLocks/>
          </p:cNvSpPr>
          <p:nvPr/>
        </p:nvSpPr>
        <p:spPr>
          <a:xfrm>
            <a:off x="-59807" y="5786246"/>
            <a:ext cx="11869340" cy="1420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sz="2400" b="1" dirty="0">
                <a:solidFill>
                  <a:srgbClr val="DB7D59"/>
                </a:solidFill>
              </a:rPr>
              <a:t>          </a:t>
            </a:r>
            <a:r>
              <a:rPr lang="en-US" sz="2400" b="1" dirty="0">
                <a:solidFill>
                  <a:schemeClr val="bg1"/>
                </a:solidFill>
              </a:rPr>
              <a:t>(In program) – (Not in program)  </a:t>
            </a:r>
            <a:r>
              <a:rPr lang="en-US" sz="2400" dirty="0"/>
              <a:t>Impact =       </a:t>
            </a:r>
            <a:r>
              <a:rPr lang="en-US" sz="2400" dirty="0">
                <a:solidFill>
                  <a:schemeClr val="tx1"/>
                </a:solidFill>
              </a:rPr>
              <a:t>-       </a:t>
            </a:r>
            <a:r>
              <a:rPr lang="en-US" sz="2400" dirty="0"/>
              <a:t>but…are control and   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          treatment different even before the program? </a:t>
            </a: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b="1" dirty="0">
                <a:solidFill>
                  <a:srgbClr val="DB7D59"/>
                </a:solidFill>
                <a:sym typeface="Wingdings" pitchFamily="2" charset="2"/>
              </a:rPr>
              <a:t>selection problem</a:t>
            </a:r>
            <a:endParaRPr lang="en-US" sz="2400" b="1" dirty="0">
              <a:solidFill>
                <a:srgbClr val="DB7D59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0B1AC2-0F0D-074E-9583-06B9F1F9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437E-F010-48AD-8646-9164E49C9AE7}" type="slidenum">
              <a:rPr lang="th-TH" smtClean="0"/>
              <a:pPr/>
              <a:t>5</a:t>
            </a:fld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FAD4B5-A394-8B47-9ADA-186F34E96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7158"/>
            <a:ext cx="10515600" cy="563245"/>
          </a:xfrm>
        </p:spPr>
        <p:txBody>
          <a:bodyPr>
            <a:normAutofit/>
          </a:bodyPr>
          <a:lstStyle/>
          <a:p>
            <a:r>
              <a:rPr lang="en-US" sz="2400" dirty="0"/>
              <a:t>Challenges in measuring impact of </a:t>
            </a:r>
            <a:r>
              <a:rPr lang="en-US" sz="2400" b="1" dirty="0">
                <a:solidFill>
                  <a:srgbClr val="DB7D59"/>
                </a:solidFill>
              </a:rPr>
              <a:t>program</a:t>
            </a:r>
            <a:r>
              <a:rPr lang="en-US" sz="2400" dirty="0"/>
              <a:t> on </a:t>
            </a:r>
            <a:r>
              <a:rPr lang="en-US" sz="2400" b="1" dirty="0">
                <a:solidFill>
                  <a:srgbClr val="DB7D59"/>
                </a:solidFill>
              </a:rPr>
              <a:t>outcome(s)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EBEA6B8-7F11-2046-9997-F92C33F0C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/>
              <a:t>Casual inference</a:t>
            </a:r>
            <a:r>
              <a:rPr lang="en-US" sz="2800" b="1" dirty="0">
                <a:solidFill>
                  <a:srgbClr val="467186"/>
                </a:solidFill>
              </a:rPr>
              <a:t/>
            </a:r>
            <a:br>
              <a:rPr lang="en-US" sz="2800" b="1" dirty="0">
                <a:solidFill>
                  <a:srgbClr val="467186"/>
                </a:solidFill>
              </a:rPr>
            </a:br>
            <a:r>
              <a:rPr lang="en-US" sz="2800" b="1" dirty="0">
                <a:solidFill>
                  <a:srgbClr val="467186"/>
                </a:solidFill>
              </a:rPr>
              <a:t>Main but </a:t>
            </a:r>
            <a:r>
              <a:rPr lang="en-US" sz="2800" b="1" u="sng" dirty="0"/>
              <a:t>challenging</a:t>
            </a:r>
            <a:r>
              <a:rPr lang="en-US" sz="2800" b="1" dirty="0">
                <a:solidFill>
                  <a:srgbClr val="467186"/>
                </a:solidFill>
              </a:rPr>
              <a:t> job for economics</a:t>
            </a:r>
            <a:endParaRPr lang="th-TH" sz="2800" b="1" dirty="0">
              <a:solidFill>
                <a:srgbClr val="467186"/>
              </a:solidFill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9C4BC8B-6E86-1B48-9599-C336CE6AF24C}"/>
              </a:ext>
            </a:extLst>
          </p:cNvPr>
          <p:cNvGrpSpPr/>
          <p:nvPr/>
        </p:nvGrpSpPr>
        <p:grpSpPr>
          <a:xfrm>
            <a:off x="607100" y="1956297"/>
            <a:ext cx="5491663" cy="2688134"/>
            <a:chOff x="233333" y="2152189"/>
            <a:chExt cx="5491663" cy="2688134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92F22B7-4C24-6A40-A638-1773135E3E9C}"/>
                </a:ext>
              </a:extLst>
            </p:cNvPr>
            <p:cNvGrpSpPr/>
            <p:nvPr/>
          </p:nvGrpSpPr>
          <p:grpSpPr>
            <a:xfrm>
              <a:off x="233333" y="2152189"/>
              <a:ext cx="5491663" cy="2688134"/>
              <a:chOff x="181372" y="3009439"/>
              <a:chExt cx="5491663" cy="2688134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1DCEFAB5-F5D5-0244-ADF0-F7FA499D907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t="11348" b="29786"/>
              <a:stretch/>
            </p:blipFill>
            <p:spPr>
              <a:xfrm>
                <a:off x="181372" y="3420987"/>
                <a:ext cx="5491663" cy="2276586"/>
              </a:xfrm>
              <a:prstGeom prst="rect">
                <a:avLst/>
              </a:prstGeom>
            </p:spPr>
          </p:pic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A39456-0FC6-5643-ABBB-FBBBAB8ED0DC}"/>
                  </a:ext>
                </a:extLst>
              </p:cNvPr>
              <p:cNvSpPr txBox="1"/>
              <p:nvPr/>
            </p:nvSpPr>
            <p:spPr>
              <a:xfrm>
                <a:off x="1201010" y="3009439"/>
                <a:ext cx="13308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In program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BC92BA9-5B5B-C247-A3A6-516224A79914}"/>
                  </a:ext>
                </a:extLst>
              </p:cNvPr>
              <p:cNvSpPr txBox="1"/>
              <p:nvPr/>
            </p:nvSpPr>
            <p:spPr>
              <a:xfrm>
                <a:off x="3388532" y="3027348"/>
                <a:ext cx="18053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 Not in program</a:t>
                </a:r>
              </a:p>
            </p:txBody>
          </p:sp>
        </p:grp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389E7D1D-2BAD-7843-810E-F66B8C207CB2}"/>
                </a:ext>
              </a:extLst>
            </p:cNvPr>
            <p:cNvSpPr/>
            <p:nvPr/>
          </p:nvSpPr>
          <p:spPr>
            <a:xfrm>
              <a:off x="3155462" y="2698610"/>
              <a:ext cx="2064218" cy="2057808"/>
            </a:xfrm>
            <a:prstGeom prst="ellipse">
              <a:avLst/>
            </a:prstGeom>
            <a:solidFill>
              <a:srgbClr val="DB7D59">
                <a:alpha val="2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016E0F69-9C87-1847-877D-898E77BC2985}"/>
                </a:ext>
              </a:extLst>
            </p:cNvPr>
            <p:cNvSpPr/>
            <p:nvPr/>
          </p:nvSpPr>
          <p:spPr>
            <a:xfrm>
              <a:off x="897074" y="2714860"/>
              <a:ext cx="2064218" cy="2057808"/>
            </a:xfrm>
            <a:prstGeom prst="ellipse">
              <a:avLst/>
            </a:prstGeom>
            <a:solidFill>
              <a:srgbClr val="467186">
                <a:alpha val="2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AE4CC4F-173D-2C4E-B480-995B37D5F865}"/>
                </a:ext>
              </a:extLst>
            </p:cNvPr>
            <p:cNvSpPr/>
            <p:nvPr/>
          </p:nvSpPr>
          <p:spPr>
            <a:xfrm>
              <a:off x="628650" y="2684276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1BE0DEC-5C8C-4646-8B45-79D7B0E3E0C6}"/>
                </a:ext>
              </a:extLst>
            </p:cNvPr>
            <p:cNvSpPr/>
            <p:nvPr/>
          </p:nvSpPr>
          <p:spPr>
            <a:xfrm>
              <a:off x="4770346" y="2677733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B77AEFF9-F616-A147-84E8-363B9448FE95}"/>
              </a:ext>
            </a:extLst>
          </p:cNvPr>
          <p:cNvGrpSpPr/>
          <p:nvPr/>
        </p:nvGrpSpPr>
        <p:grpSpPr>
          <a:xfrm>
            <a:off x="6625212" y="1813575"/>
            <a:ext cx="3707508" cy="3283729"/>
            <a:chOff x="6625212" y="2179335"/>
            <a:chExt cx="3707508" cy="3283729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64CBEA6-C12B-2544-8922-4100E3F67057}"/>
                </a:ext>
              </a:extLst>
            </p:cNvPr>
            <p:cNvCxnSpPr>
              <a:cxnSpLocks/>
              <a:stCxn id="30" idx="4"/>
            </p:cNvCxnSpPr>
            <p:nvPr/>
          </p:nvCxnSpPr>
          <p:spPr>
            <a:xfrm>
              <a:off x="7703951" y="3673514"/>
              <a:ext cx="10611" cy="131602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37B41B1-310B-4148-A2CD-4C92AED9FF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458052" y="2830705"/>
              <a:ext cx="19589" cy="214740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8FBADDB1-9385-CF4A-9C7F-463B5C275EB8}"/>
                </a:ext>
              </a:extLst>
            </p:cNvPr>
            <p:cNvCxnSpPr/>
            <p:nvPr/>
          </p:nvCxnSpPr>
          <p:spPr>
            <a:xfrm flipV="1">
              <a:off x="7018020" y="2179335"/>
              <a:ext cx="0" cy="282162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BCFB7B14-F976-3442-B1D2-F83C722E6890}"/>
                </a:ext>
              </a:extLst>
            </p:cNvPr>
            <p:cNvCxnSpPr>
              <a:cxnSpLocks/>
            </p:cNvCxnSpPr>
            <p:nvPr/>
          </p:nvCxnSpPr>
          <p:spPr>
            <a:xfrm>
              <a:off x="7018020" y="4989534"/>
              <a:ext cx="33147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9C5A79B-2F76-934A-BF54-B34C76C0196E}"/>
                </a:ext>
              </a:extLst>
            </p:cNvPr>
            <p:cNvCxnSpPr/>
            <p:nvPr/>
          </p:nvCxnSpPr>
          <p:spPr>
            <a:xfrm flipV="1">
              <a:off x="7703951" y="2657151"/>
              <a:ext cx="1874520" cy="1520190"/>
            </a:xfrm>
            <a:prstGeom prst="line">
              <a:avLst/>
            </a:prstGeom>
            <a:ln w="19050">
              <a:solidFill>
                <a:srgbClr val="4671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37CD779-E601-F74E-BB83-0DE1B16273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23113" y="3235373"/>
              <a:ext cx="1646369" cy="263269"/>
            </a:xfrm>
            <a:prstGeom prst="line">
              <a:avLst/>
            </a:prstGeom>
            <a:ln w="19050">
              <a:solidFill>
                <a:srgbClr val="DB7D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7661EC0-76CD-6A40-9A69-4A08A4F91D65}"/>
                </a:ext>
              </a:extLst>
            </p:cNvPr>
            <p:cNvSpPr txBox="1"/>
            <p:nvPr/>
          </p:nvSpPr>
          <p:spPr>
            <a:xfrm>
              <a:off x="7413451" y="5093732"/>
              <a:ext cx="23070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latin typeface="Dindan" panose="02000506000000020004" pitchFamily="2" charset="-34"/>
                  <a:cs typeface="Dindan" panose="02000506000000020004" pitchFamily="2" charset="-34"/>
                </a:rPr>
                <a:t>Before                After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3E4AC5B-BF31-AC4E-81B4-26FD71A815F7}"/>
                </a:ext>
              </a:extLst>
            </p:cNvPr>
            <p:cNvSpPr/>
            <p:nvPr/>
          </p:nvSpPr>
          <p:spPr>
            <a:xfrm>
              <a:off x="7534562" y="3992187"/>
              <a:ext cx="360000" cy="360000"/>
            </a:xfrm>
            <a:prstGeom prst="ellipse">
              <a:avLst/>
            </a:prstGeom>
            <a:solidFill>
              <a:srgbClr val="467186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a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8175FF9-AC93-6D4C-9CFF-378969D23091}"/>
                </a:ext>
              </a:extLst>
            </p:cNvPr>
            <p:cNvSpPr/>
            <p:nvPr/>
          </p:nvSpPr>
          <p:spPr>
            <a:xfrm>
              <a:off x="9289482" y="2555807"/>
              <a:ext cx="360000" cy="360000"/>
            </a:xfrm>
            <a:prstGeom prst="ellipse">
              <a:avLst/>
            </a:prstGeom>
            <a:solidFill>
              <a:srgbClr val="4671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b</a:t>
              </a: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4AED090-DE95-8742-910C-57382DF62FF1}"/>
                </a:ext>
              </a:extLst>
            </p:cNvPr>
            <p:cNvSpPr/>
            <p:nvPr/>
          </p:nvSpPr>
          <p:spPr>
            <a:xfrm>
              <a:off x="7523951" y="3313514"/>
              <a:ext cx="360000" cy="360000"/>
            </a:xfrm>
            <a:prstGeom prst="ellipse">
              <a:avLst/>
            </a:prstGeom>
            <a:solidFill>
              <a:srgbClr val="DB7D59">
                <a:alpha val="50196"/>
              </a:srgbClr>
            </a:solidFill>
            <a:ln>
              <a:solidFill>
                <a:srgbClr val="DB7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c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13410527-E050-E84B-8DDF-EA64CC3C9970}"/>
                </a:ext>
              </a:extLst>
            </p:cNvPr>
            <p:cNvSpPr/>
            <p:nvPr/>
          </p:nvSpPr>
          <p:spPr>
            <a:xfrm>
              <a:off x="9289482" y="3069000"/>
              <a:ext cx="360000" cy="360000"/>
            </a:xfrm>
            <a:prstGeom prst="ellipse">
              <a:avLst/>
            </a:prstGeom>
            <a:solidFill>
              <a:srgbClr val="DB7D59"/>
            </a:solidFill>
            <a:ln>
              <a:solidFill>
                <a:srgbClr val="DB7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d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5E373A1-F54C-484C-9DD7-6774EDD7A85D}"/>
                </a:ext>
              </a:extLst>
            </p:cNvPr>
            <p:cNvSpPr txBox="1"/>
            <p:nvPr/>
          </p:nvSpPr>
          <p:spPr>
            <a:xfrm rot="16200000">
              <a:off x="6258284" y="3308847"/>
              <a:ext cx="11031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latin typeface="Dindan" panose="02000506000000020004" pitchFamily="2" charset="-34"/>
                  <a:cs typeface="Dindan" panose="02000506000000020004" pitchFamily="2" charset="-34"/>
                </a:rPr>
                <a:t>Outcome</a:t>
              </a:r>
            </a:p>
          </p:txBody>
        </p:sp>
      </p:grpSp>
      <p:sp>
        <p:nvSpPr>
          <p:cNvPr id="67" name="Content Placeholder 3">
            <a:extLst>
              <a:ext uri="{FF2B5EF4-FFF2-40B4-BE49-F238E27FC236}">
                <a16:creationId xmlns:a16="http://schemas.microsoft.com/office/drawing/2014/main" id="{13153B0F-0167-2F40-A26D-A3C9672D6094}"/>
              </a:ext>
            </a:extLst>
          </p:cNvPr>
          <p:cNvSpPr txBox="1">
            <a:spLocks/>
          </p:cNvSpPr>
          <p:nvPr/>
        </p:nvSpPr>
        <p:spPr>
          <a:xfrm>
            <a:off x="322657" y="5210725"/>
            <a:ext cx="11869340" cy="1420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sz="2400" b="1" dirty="0">
                <a:solidFill>
                  <a:srgbClr val="DB7D59"/>
                </a:solidFill>
              </a:rPr>
              <a:t>     </a:t>
            </a:r>
            <a:r>
              <a:rPr lang="en-US" sz="2400" b="1" dirty="0">
                <a:solidFill>
                  <a:schemeClr val="bg1"/>
                </a:solidFill>
              </a:rPr>
              <a:t>(After) – (Before):</a:t>
            </a:r>
            <a:r>
              <a:rPr lang="en-US" sz="2400" b="1" dirty="0">
                <a:solidFill>
                  <a:srgbClr val="DB7D59"/>
                </a:solidFill>
              </a:rPr>
              <a:t> </a:t>
            </a:r>
            <a:r>
              <a:rPr lang="en-US" sz="2400" dirty="0"/>
              <a:t>Impact =       -        but…other things also happen during the time?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2BA8242-E50C-8843-A57E-F4844ADA8E7C}"/>
              </a:ext>
            </a:extLst>
          </p:cNvPr>
          <p:cNvSpPr/>
          <p:nvPr/>
        </p:nvSpPr>
        <p:spPr>
          <a:xfrm>
            <a:off x="4509406" y="5278424"/>
            <a:ext cx="360000" cy="360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Dindan" panose="02000506000000020004" pitchFamily="2" charset="-34"/>
                <a:cs typeface="Dindan" panose="02000506000000020004" pitchFamily="2" charset="-34"/>
              </a:rPr>
              <a:t>b  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18246138-314E-904E-B643-765017633623}"/>
              </a:ext>
            </a:extLst>
          </p:cNvPr>
          <p:cNvSpPr/>
          <p:nvPr/>
        </p:nvSpPr>
        <p:spPr>
          <a:xfrm>
            <a:off x="5082690" y="5285258"/>
            <a:ext cx="360000" cy="360000"/>
          </a:xfrm>
          <a:prstGeom prst="ellipse">
            <a:avLst/>
          </a:prstGeom>
          <a:solidFill>
            <a:srgbClr val="46718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Dindan" panose="02000506000000020004" pitchFamily="2" charset="-34"/>
                <a:cs typeface="Dindan" panose="02000506000000020004" pitchFamily="2" charset="-34"/>
              </a:rPr>
              <a:t>a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5468AD9-4F84-B143-9953-BA89235EEEC1}"/>
              </a:ext>
            </a:extLst>
          </p:cNvPr>
          <p:cNvSpPr/>
          <p:nvPr/>
        </p:nvSpPr>
        <p:spPr>
          <a:xfrm>
            <a:off x="6505977" y="5839095"/>
            <a:ext cx="360000" cy="360000"/>
          </a:xfrm>
          <a:prstGeom prst="ellipse">
            <a:avLst/>
          </a:prstGeom>
          <a:solidFill>
            <a:srgbClr val="DB7D59"/>
          </a:solidFill>
          <a:ln>
            <a:solidFill>
              <a:srgbClr val="DB7D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Dindan" panose="02000506000000020004" pitchFamily="2" charset="-34"/>
                <a:cs typeface="Dindan" panose="02000506000000020004" pitchFamily="2" charset="-34"/>
              </a:rPr>
              <a:t>d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6EF22429-490A-C246-9B9F-1ED4116CE88A}"/>
              </a:ext>
            </a:extLst>
          </p:cNvPr>
          <p:cNvSpPr/>
          <p:nvPr/>
        </p:nvSpPr>
        <p:spPr>
          <a:xfrm>
            <a:off x="7078864" y="5839088"/>
            <a:ext cx="360000" cy="36000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Dindan" panose="02000506000000020004" pitchFamily="2" charset="-34"/>
                <a:cs typeface="Dindan" panose="02000506000000020004" pitchFamily="2" charset="-34"/>
              </a:rPr>
              <a:t>b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C9736B6-43D2-524B-9C9B-93D68FB1ECA1}"/>
              </a:ext>
            </a:extLst>
          </p:cNvPr>
          <p:cNvGrpSpPr/>
          <p:nvPr/>
        </p:nvGrpSpPr>
        <p:grpSpPr>
          <a:xfrm>
            <a:off x="7894562" y="2479186"/>
            <a:ext cx="3258010" cy="1334473"/>
            <a:chOff x="7894562" y="2479186"/>
            <a:chExt cx="3258010" cy="1334473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F80D6F0-0E2C-FB41-869B-F5E3934A425B}"/>
                </a:ext>
              </a:extLst>
            </p:cNvPr>
            <p:cNvCxnSpPr/>
            <p:nvPr/>
          </p:nvCxnSpPr>
          <p:spPr>
            <a:xfrm>
              <a:off x="7894562" y="3806427"/>
              <a:ext cx="1574920" cy="5154"/>
            </a:xfrm>
            <a:prstGeom prst="line">
              <a:avLst/>
            </a:prstGeom>
            <a:ln w="19050">
              <a:solidFill>
                <a:srgbClr val="467186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Right Brace 72">
              <a:extLst>
                <a:ext uri="{FF2B5EF4-FFF2-40B4-BE49-F238E27FC236}">
                  <a16:creationId xmlns:a16="http://schemas.microsoft.com/office/drawing/2014/main" id="{08F52CAB-FCFF-6645-A89C-1DAE3A409F28}"/>
                </a:ext>
              </a:extLst>
            </p:cNvPr>
            <p:cNvSpPr/>
            <p:nvPr/>
          </p:nvSpPr>
          <p:spPr>
            <a:xfrm>
              <a:off x="9682406" y="2479186"/>
              <a:ext cx="238982" cy="1334473"/>
            </a:xfrm>
            <a:prstGeom prst="rightBrace">
              <a:avLst/>
            </a:prstGeom>
            <a:ln w="1905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215C0ACF-2059-904B-8D9D-68992C87D944}"/>
                </a:ext>
              </a:extLst>
            </p:cNvPr>
            <p:cNvSpPr txBox="1"/>
            <p:nvPr/>
          </p:nvSpPr>
          <p:spPr>
            <a:xfrm>
              <a:off x="9869767" y="2861462"/>
              <a:ext cx="12828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Impact</a:t>
              </a:r>
            </a:p>
          </p:txBody>
        </p:sp>
      </p:grpSp>
      <p:sp>
        <p:nvSpPr>
          <p:cNvPr id="86" name="Content Placeholder 3">
            <a:extLst>
              <a:ext uri="{FF2B5EF4-FFF2-40B4-BE49-F238E27FC236}">
                <a16:creationId xmlns:a16="http://schemas.microsoft.com/office/drawing/2014/main" id="{3AB64C65-D76B-404A-B04F-BC73A1BC4EFE}"/>
              </a:ext>
            </a:extLst>
          </p:cNvPr>
          <p:cNvSpPr txBox="1">
            <a:spLocks/>
          </p:cNvSpPr>
          <p:nvPr/>
        </p:nvSpPr>
        <p:spPr>
          <a:xfrm>
            <a:off x="326016" y="5214420"/>
            <a:ext cx="3013362" cy="5632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sz="2400" b="1" dirty="0">
                <a:solidFill>
                  <a:srgbClr val="DB7D59"/>
                </a:solidFill>
              </a:rPr>
              <a:t>     (After) – (Before):</a:t>
            </a:r>
            <a:endParaRPr lang="en-US" sz="2400" dirty="0"/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6221A69A-DF4D-3E42-B043-7BABBFAE7B4E}"/>
              </a:ext>
            </a:extLst>
          </p:cNvPr>
          <p:cNvGrpSpPr/>
          <p:nvPr/>
        </p:nvGrpSpPr>
        <p:grpSpPr>
          <a:xfrm>
            <a:off x="382467" y="5287637"/>
            <a:ext cx="311320" cy="301407"/>
            <a:chOff x="299337" y="5210725"/>
            <a:chExt cx="311320" cy="301407"/>
          </a:xfrm>
        </p:grpSpPr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D0E15E47-E635-CE46-A944-1EDCC92E0534}"/>
                </a:ext>
              </a:extLst>
            </p:cNvPr>
            <p:cNvCxnSpPr/>
            <p:nvPr/>
          </p:nvCxnSpPr>
          <p:spPr>
            <a:xfrm>
              <a:off x="322657" y="5210725"/>
              <a:ext cx="288000" cy="288000"/>
            </a:xfrm>
            <a:prstGeom prst="line">
              <a:avLst/>
            </a:prstGeom>
            <a:ln w="38100">
              <a:solidFill>
                <a:srgbClr val="4671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30BA0362-67EF-5846-81CF-C461BA1A1F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9337" y="5224132"/>
              <a:ext cx="288000" cy="288000"/>
            </a:xfrm>
            <a:prstGeom prst="line">
              <a:avLst/>
            </a:prstGeom>
            <a:ln w="38100">
              <a:solidFill>
                <a:srgbClr val="4671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Content Placeholder 3">
            <a:extLst>
              <a:ext uri="{FF2B5EF4-FFF2-40B4-BE49-F238E27FC236}">
                <a16:creationId xmlns:a16="http://schemas.microsoft.com/office/drawing/2014/main" id="{D198E2C3-2446-A343-9A37-D62B36879222}"/>
              </a:ext>
            </a:extLst>
          </p:cNvPr>
          <p:cNvSpPr txBox="1">
            <a:spLocks/>
          </p:cNvSpPr>
          <p:nvPr/>
        </p:nvSpPr>
        <p:spPr>
          <a:xfrm>
            <a:off x="-59807" y="5787588"/>
            <a:ext cx="5291481" cy="4616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sz="2400" b="1" dirty="0">
                <a:solidFill>
                  <a:srgbClr val="DB7D59"/>
                </a:solidFill>
              </a:rPr>
              <a:t>          (In program) – (Not in program):</a:t>
            </a:r>
            <a:endParaRPr lang="en-US" sz="2400" dirty="0"/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9582909-B2DB-0D41-8CE3-B46A7A2C4D13}"/>
              </a:ext>
            </a:extLst>
          </p:cNvPr>
          <p:cNvGrpSpPr/>
          <p:nvPr/>
        </p:nvGrpSpPr>
        <p:grpSpPr>
          <a:xfrm>
            <a:off x="382467" y="5809094"/>
            <a:ext cx="311320" cy="301407"/>
            <a:chOff x="299337" y="5210725"/>
            <a:chExt cx="311320" cy="301407"/>
          </a:xfrm>
        </p:grpSpPr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AADB90D8-D0EC-9142-A435-6D9D05881B0F}"/>
                </a:ext>
              </a:extLst>
            </p:cNvPr>
            <p:cNvCxnSpPr/>
            <p:nvPr/>
          </p:nvCxnSpPr>
          <p:spPr>
            <a:xfrm>
              <a:off x="322657" y="5210725"/>
              <a:ext cx="288000" cy="288000"/>
            </a:xfrm>
            <a:prstGeom prst="line">
              <a:avLst/>
            </a:prstGeom>
            <a:ln w="38100">
              <a:solidFill>
                <a:srgbClr val="4671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03475B63-661B-444B-A224-B35212DDC8E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9337" y="5224132"/>
              <a:ext cx="288000" cy="288000"/>
            </a:xfrm>
            <a:prstGeom prst="line">
              <a:avLst/>
            </a:prstGeom>
            <a:ln w="38100">
              <a:solidFill>
                <a:srgbClr val="4671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82F3D15-9AB5-014D-ACAA-87005FC411E6}"/>
              </a:ext>
            </a:extLst>
          </p:cNvPr>
          <p:cNvGrpSpPr/>
          <p:nvPr/>
        </p:nvGrpSpPr>
        <p:grpSpPr>
          <a:xfrm>
            <a:off x="9971101" y="2310178"/>
            <a:ext cx="1401243" cy="661525"/>
            <a:chOff x="9971101" y="2310178"/>
            <a:chExt cx="1401243" cy="661525"/>
          </a:xfrm>
        </p:grpSpPr>
        <p:sp>
          <p:nvSpPr>
            <p:cNvPr id="92" name="Right Brace 91">
              <a:extLst>
                <a:ext uri="{FF2B5EF4-FFF2-40B4-BE49-F238E27FC236}">
                  <a16:creationId xmlns:a16="http://schemas.microsoft.com/office/drawing/2014/main" id="{4634804E-250A-1249-981B-85602050CB8B}"/>
                </a:ext>
              </a:extLst>
            </p:cNvPr>
            <p:cNvSpPr/>
            <p:nvPr/>
          </p:nvSpPr>
          <p:spPr>
            <a:xfrm>
              <a:off x="9971101" y="2310178"/>
              <a:ext cx="250389" cy="661525"/>
            </a:xfrm>
            <a:prstGeom prst="rightBrace">
              <a:avLst/>
            </a:prstGeom>
            <a:ln w="1905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7CDD390A-4F72-0A46-87F4-2A0ACF22BDB8}"/>
                </a:ext>
              </a:extLst>
            </p:cNvPr>
            <p:cNvSpPr txBox="1"/>
            <p:nvPr/>
          </p:nvSpPr>
          <p:spPr>
            <a:xfrm>
              <a:off x="10181544" y="2487254"/>
              <a:ext cx="1190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Impact’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443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67" grpId="0"/>
      <p:bldP spid="68" grpId="0" animBg="1"/>
      <p:bldP spid="69" grpId="0" animBg="1"/>
      <p:bldP spid="70" grpId="0" animBg="1"/>
      <p:bldP spid="71" grpId="0" animBg="1"/>
      <p:bldP spid="86" grpId="0"/>
      <p:bldP spid="8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6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47445BD-B19F-7446-80A9-61F13329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If data before and after program available</a:t>
            </a:r>
            <a:br>
              <a:rPr lang="en-US" sz="2800" b="1" dirty="0">
                <a:solidFill>
                  <a:srgbClr val="467186"/>
                </a:solidFill>
              </a:rPr>
            </a:br>
            <a:r>
              <a:rPr lang="en-US" sz="2800" b="1" dirty="0"/>
              <a:t>Difference in difference</a:t>
            </a:r>
            <a:endParaRPr lang="th-TH" sz="2800" b="1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9BA63BF-014E-F940-B59F-2C70EA4F2FDA}"/>
              </a:ext>
            </a:extLst>
          </p:cNvPr>
          <p:cNvGrpSpPr/>
          <p:nvPr/>
        </p:nvGrpSpPr>
        <p:grpSpPr>
          <a:xfrm>
            <a:off x="594990" y="3810200"/>
            <a:ext cx="3708517" cy="2574749"/>
            <a:chOff x="6624203" y="2555807"/>
            <a:chExt cx="3708517" cy="2574749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8EA89E9-B3E8-0F44-9BF2-9B8D6F755F01}"/>
                </a:ext>
              </a:extLst>
            </p:cNvPr>
            <p:cNvCxnSpPr>
              <a:cxnSpLocks/>
              <a:stCxn id="22" idx="4"/>
            </p:cNvCxnSpPr>
            <p:nvPr/>
          </p:nvCxnSpPr>
          <p:spPr>
            <a:xfrm>
              <a:off x="7703951" y="3673514"/>
              <a:ext cx="0" cy="101913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9F0E4EE-5F24-F244-8503-C7512D0001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458052" y="2830705"/>
              <a:ext cx="19590" cy="1861947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BE3794A7-669A-5F43-8842-7ECC5C83992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18020" y="2555807"/>
              <a:ext cx="0" cy="213684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A16B20ED-6CDA-D640-830E-5808AFAF3037}"/>
                </a:ext>
              </a:extLst>
            </p:cNvPr>
            <p:cNvCxnSpPr>
              <a:cxnSpLocks/>
            </p:cNvCxnSpPr>
            <p:nvPr/>
          </p:nvCxnSpPr>
          <p:spPr>
            <a:xfrm>
              <a:off x="7018020" y="4692652"/>
              <a:ext cx="33147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7F231C2-12BD-4243-BFB5-420D9A73FB02}"/>
                </a:ext>
              </a:extLst>
            </p:cNvPr>
            <p:cNvCxnSpPr/>
            <p:nvPr/>
          </p:nvCxnSpPr>
          <p:spPr>
            <a:xfrm flipV="1">
              <a:off x="7703951" y="2657151"/>
              <a:ext cx="1874520" cy="1520190"/>
            </a:xfrm>
            <a:prstGeom prst="line">
              <a:avLst/>
            </a:prstGeom>
            <a:ln w="19050">
              <a:solidFill>
                <a:srgbClr val="4671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7C038C5-1B0A-044B-9978-C039D8DBAE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23113" y="3235373"/>
              <a:ext cx="1646369" cy="263269"/>
            </a:xfrm>
            <a:prstGeom prst="line">
              <a:avLst/>
            </a:prstGeom>
            <a:ln w="19050">
              <a:solidFill>
                <a:srgbClr val="DB7D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4FC0236-413D-2044-A7B6-1C2474AF4741}"/>
                </a:ext>
              </a:extLst>
            </p:cNvPr>
            <p:cNvSpPr txBox="1"/>
            <p:nvPr/>
          </p:nvSpPr>
          <p:spPr>
            <a:xfrm>
              <a:off x="7413451" y="4761224"/>
              <a:ext cx="23070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latin typeface="Dindan" panose="02000506000000020004" pitchFamily="2" charset="-34"/>
                  <a:cs typeface="Dindan" panose="02000506000000020004" pitchFamily="2" charset="-34"/>
                </a:rPr>
                <a:t>Before                After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9F66514-1525-084F-8E33-19C038220F64}"/>
                </a:ext>
              </a:extLst>
            </p:cNvPr>
            <p:cNvSpPr/>
            <p:nvPr/>
          </p:nvSpPr>
          <p:spPr>
            <a:xfrm>
              <a:off x="7534562" y="3992187"/>
              <a:ext cx="360000" cy="360000"/>
            </a:xfrm>
            <a:prstGeom prst="ellipse">
              <a:avLst/>
            </a:prstGeom>
            <a:solidFill>
              <a:srgbClr val="467186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a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9EA9A62-A28A-C844-8B69-0040C062E7A9}"/>
                </a:ext>
              </a:extLst>
            </p:cNvPr>
            <p:cNvSpPr/>
            <p:nvPr/>
          </p:nvSpPr>
          <p:spPr>
            <a:xfrm>
              <a:off x="9289482" y="2555807"/>
              <a:ext cx="360000" cy="360000"/>
            </a:xfrm>
            <a:prstGeom prst="ellipse">
              <a:avLst/>
            </a:prstGeom>
            <a:solidFill>
              <a:srgbClr val="4671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b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EFE0F2A-31FA-8146-9F79-3999CB75CE37}"/>
                </a:ext>
              </a:extLst>
            </p:cNvPr>
            <p:cNvSpPr/>
            <p:nvPr/>
          </p:nvSpPr>
          <p:spPr>
            <a:xfrm>
              <a:off x="7523951" y="3313514"/>
              <a:ext cx="360000" cy="360000"/>
            </a:xfrm>
            <a:prstGeom prst="ellipse">
              <a:avLst/>
            </a:prstGeom>
            <a:solidFill>
              <a:srgbClr val="DB7D59">
                <a:alpha val="50196"/>
              </a:srgbClr>
            </a:solidFill>
            <a:ln>
              <a:solidFill>
                <a:srgbClr val="DB7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c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8A3D3E11-284F-1843-8F7E-83031F5074B7}"/>
                </a:ext>
              </a:extLst>
            </p:cNvPr>
            <p:cNvSpPr/>
            <p:nvPr/>
          </p:nvSpPr>
          <p:spPr>
            <a:xfrm>
              <a:off x="9289482" y="3069000"/>
              <a:ext cx="360000" cy="360000"/>
            </a:xfrm>
            <a:prstGeom prst="ellipse">
              <a:avLst/>
            </a:prstGeom>
            <a:solidFill>
              <a:srgbClr val="DB7D59"/>
            </a:solidFill>
            <a:ln>
              <a:solidFill>
                <a:srgbClr val="DB7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d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186B738-091F-A54D-9343-F79C45178AB4}"/>
                </a:ext>
              </a:extLst>
            </p:cNvPr>
            <p:cNvSpPr txBox="1"/>
            <p:nvPr/>
          </p:nvSpPr>
          <p:spPr>
            <a:xfrm rot="16200000">
              <a:off x="5761146" y="3483145"/>
              <a:ext cx="20954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latin typeface="Dindan" panose="02000506000000020004" pitchFamily="2" charset="-34"/>
                  <a:cs typeface="Dindan" panose="02000506000000020004" pitchFamily="2" charset="-34"/>
                </a:rPr>
                <a:t>Outcome = Income</a:t>
              </a:r>
            </a:p>
          </p:txBody>
        </p:sp>
      </p:grp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4E5CCEA8-B5F1-D042-B054-56921CD26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1279" y="1377950"/>
            <a:ext cx="6107429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/>
              <a:t>Compare changes in outcomes over time between treatment and control groups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EFA498F-1B1E-834D-BF31-53AD16047B9D}"/>
              </a:ext>
            </a:extLst>
          </p:cNvPr>
          <p:cNvGrpSpPr/>
          <p:nvPr/>
        </p:nvGrpSpPr>
        <p:grpSpPr>
          <a:xfrm>
            <a:off x="594990" y="1169568"/>
            <a:ext cx="4010620" cy="1914157"/>
            <a:chOff x="233333" y="1936911"/>
            <a:chExt cx="5491663" cy="2843752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6E3F262-3945-0646-AA22-D29CB878ABFB}"/>
                </a:ext>
              </a:extLst>
            </p:cNvPr>
            <p:cNvGrpSpPr/>
            <p:nvPr/>
          </p:nvGrpSpPr>
          <p:grpSpPr>
            <a:xfrm>
              <a:off x="233333" y="1936911"/>
              <a:ext cx="5491663" cy="2843752"/>
              <a:chOff x="181372" y="2794161"/>
              <a:chExt cx="5491663" cy="2843752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D0C2A86F-1158-AD4C-B054-104732A5FA2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t="11348" b="29786"/>
              <a:stretch/>
            </p:blipFill>
            <p:spPr>
              <a:xfrm>
                <a:off x="181372" y="3361331"/>
                <a:ext cx="5491663" cy="2276582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A45C5B2B-FBD6-EB4A-AE2E-0D043B06727D}"/>
                  </a:ext>
                </a:extLst>
              </p:cNvPr>
              <p:cNvSpPr txBox="1"/>
              <p:nvPr/>
            </p:nvSpPr>
            <p:spPr>
              <a:xfrm>
                <a:off x="955289" y="2794161"/>
                <a:ext cx="1822256" cy="9602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In program</a:t>
                </a:r>
              </a:p>
              <a:p>
                <a:pPr algn="ctr"/>
                <a:endParaRPr lang="en-US" sz="1800" dirty="0">
                  <a:latin typeface="Dindan" panose="02000506000000020004" pitchFamily="2" charset="-34"/>
                  <a:cs typeface="Dindan" panose="02000506000000020004" pitchFamily="2" charset="-34"/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868DD1E-9032-874C-BAB3-DBAFF30148DF}"/>
                  </a:ext>
                </a:extLst>
              </p:cNvPr>
              <p:cNvSpPr txBox="1"/>
              <p:nvPr/>
            </p:nvSpPr>
            <p:spPr>
              <a:xfrm>
                <a:off x="3008013" y="2812070"/>
                <a:ext cx="2566348" cy="9602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 Not in program</a:t>
                </a:r>
              </a:p>
              <a:p>
                <a:pPr algn="ctr"/>
                <a:endParaRPr lang="en-US" sz="1800" dirty="0">
                  <a:latin typeface="Dindan" panose="02000506000000020004" pitchFamily="2" charset="-34"/>
                  <a:cs typeface="Dindan" panose="02000506000000020004" pitchFamily="2" charset="-34"/>
                </a:endParaRPr>
              </a:p>
            </p:txBody>
          </p:sp>
        </p:grp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F51B1E84-A816-8646-8FB8-BAC99F3D786B}"/>
                </a:ext>
              </a:extLst>
            </p:cNvPr>
            <p:cNvSpPr/>
            <p:nvPr/>
          </p:nvSpPr>
          <p:spPr>
            <a:xfrm>
              <a:off x="3155462" y="2638955"/>
              <a:ext cx="2064217" cy="2057805"/>
            </a:xfrm>
            <a:prstGeom prst="ellipse">
              <a:avLst/>
            </a:prstGeom>
            <a:solidFill>
              <a:srgbClr val="DB7D59">
                <a:alpha val="2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6CE49E45-ED3E-6646-A510-818E341BCF78}"/>
                </a:ext>
              </a:extLst>
            </p:cNvPr>
            <p:cNvSpPr/>
            <p:nvPr/>
          </p:nvSpPr>
          <p:spPr>
            <a:xfrm>
              <a:off x="897074" y="2655205"/>
              <a:ext cx="2064217" cy="2057805"/>
            </a:xfrm>
            <a:prstGeom prst="ellipse">
              <a:avLst/>
            </a:prstGeom>
            <a:solidFill>
              <a:srgbClr val="467186">
                <a:alpha val="2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8DBF1BD-8A41-1C4D-8AE2-85D6AE7BEB2C}"/>
                </a:ext>
              </a:extLst>
            </p:cNvPr>
            <p:cNvSpPr/>
            <p:nvPr/>
          </p:nvSpPr>
          <p:spPr>
            <a:xfrm>
              <a:off x="628650" y="2624266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8D612A6-10D6-F24A-A812-BF70E369D96D}"/>
                </a:ext>
              </a:extLst>
            </p:cNvPr>
            <p:cNvSpPr/>
            <p:nvPr/>
          </p:nvSpPr>
          <p:spPr>
            <a:xfrm>
              <a:off x="4751419" y="2650021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8EB6E25-3913-8446-964B-DBABB92120FE}"/>
              </a:ext>
            </a:extLst>
          </p:cNvPr>
          <p:cNvCxnSpPr>
            <a:cxnSpLocks/>
          </p:cNvCxnSpPr>
          <p:nvPr/>
        </p:nvCxnSpPr>
        <p:spPr>
          <a:xfrm flipV="1">
            <a:off x="1739724" y="5158798"/>
            <a:ext cx="1689115" cy="260186"/>
          </a:xfrm>
          <a:prstGeom prst="line">
            <a:avLst/>
          </a:prstGeom>
          <a:ln w="19050">
            <a:solidFill>
              <a:srgbClr val="DB7D5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Brace 42">
            <a:extLst>
              <a:ext uri="{FF2B5EF4-FFF2-40B4-BE49-F238E27FC236}">
                <a16:creationId xmlns:a16="http://schemas.microsoft.com/office/drawing/2014/main" id="{E7D313EB-ED56-004D-B15A-F0636FEBFB1F}"/>
              </a:ext>
            </a:extLst>
          </p:cNvPr>
          <p:cNvSpPr/>
          <p:nvPr/>
        </p:nvSpPr>
        <p:spPr>
          <a:xfrm>
            <a:off x="3691280" y="4039070"/>
            <a:ext cx="203316" cy="1119728"/>
          </a:xfrm>
          <a:prstGeom prst="rightBrac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66EBA7E5-B66E-7E46-8FB0-EEFFF0173B71}"/>
              </a:ext>
            </a:extLst>
          </p:cNvPr>
          <p:cNvCxnSpPr/>
          <p:nvPr/>
        </p:nvCxnSpPr>
        <p:spPr>
          <a:xfrm>
            <a:off x="1384238" y="4768503"/>
            <a:ext cx="0" cy="678673"/>
          </a:xfrm>
          <a:prstGeom prst="straightConnector1">
            <a:avLst/>
          </a:prstGeom>
          <a:ln w="19050">
            <a:solidFill>
              <a:srgbClr val="DB7D59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60FEBD9-1FCE-9E46-98FE-B62CE5B34A73}"/>
              </a:ext>
            </a:extLst>
          </p:cNvPr>
          <p:cNvSpPr txBox="1"/>
          <p:nvPr/>
        </p:nvSpPr>
        <p:spPr>
          <a:xfrm>
            <a:off x="3935521" y="4421345"/>
            <a:ext cx="9669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Dindan" panose="02000506000000020004" pitchFamily="2" charset="-34"/>
                <a:cs typeface="Dindan" panose="02000506000000020004" pitchFamily="2" charset="-34"/>
              </a:rPr>
              <a:t>Impact</a:t>
            </a:r>
          </a:p>
        </p:txBody>
      </p:sp>
      <p:sp>
        <p:nvSpPr>
          <p:cNvPr id="38" name="Content Placeholder 3">
            <a:extLst>
              <a:ext uri="{FF2B5EF4-FFF2-40B4-BE49-F238E27FC236}">
                <a16:creationId xmlns:a16="http://schemas.microsoft.com/office/drawing/2014/main" id="{C96AC9D4-0A7B-9B40-8FE3-9BF233E789FA}"/>
              </a:ext>
            </a:extLst>
          </p:cNvPr>
          <p:cNvSpPr txBox="1">
            <a:spLocks/>
          </p:cNvSpPr>
          <p:nvPr/>
        </p:nvSpPr>
        <p:spPr>
          <a:xfrm>
            <a:off x="5572529" y="4049893"/>
            <a:ext cx="6107429" cy="18540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u="sng" dirty="0">
                <a:solidFill>
                  <a:srgbClr val="DB7D59"/>
                </a:solidFill>
              </a:rPr>
              <a:t>Correct</a:t>
            </a:r>
            <a:r>
              <a:rPr lang="en-US" dirty="0"/>
              <a:t> for initial difference of treatment and control groups</a:t>
            </a: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u="sng" dirty="0">
                <a:solidFill>
                  <a:srgbClr val="DB7D59"/>
                </a:solidFill>
              </a:rPr>
              <a:t>Assume</a:t>
            </a:r>
            <a:r>
              <a:rPr lang="en-US" dirty="0"/>
              <a:t> both groups move with similar time trend without program</a:t>
            </a:r>
          </a:p>
        </p:txBody>
      </p:sp>
      <p:sp>
        <p:nvSpPr>
          <p:cNvPr id="39" name="Content Placeholder 3">
            <a:extLst>
              <a:ext uri="{FF2B5EF4-FFF2-40B4-BE49-F238E27FC236}">
                <a16:creationId xmlns:a16="http://schemas.microsoft.com/office/drawing/2014/main" id="{F9B584DF-3AAD-3E4B-82F0-800FA417B4DA}"/>
              </a:ext>
            </a:extLst>
          </p:cNvPr>
          <p:cNvSpPr txBox="1">
            <a:spLocks/>
          </p:cNvSpPr>
          <p:nvPr/>
        </p:nvSpPr>
        <p:spPr>
          <a:xfrm>
            <a:off x="5572528" y="5406997"/>
            <a:ext cx="6107429" cy="9842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dirty="0">
              <a:solidFill>
                <a:srgbClr val="467186"/>
              </a:solidFill>
            </a:endParaRP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dirty="0">
                <a:solidFill>
                  <a:srgbClr val="467186"/>
                </a:solidFill>
              </a:rPr>
              <a:t>But…do control and treatment change with same time trend?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46D2CB-A300-9A4B-8284-4B5481B6F1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528" y="2387957"/>
            <a:ext cx="6326141" cy="124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75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6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47445BD-B19F-7446-80A9-61F13329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If data before program </a:t>
            </a:r>
            <a:r>
              <a:rPr lang="en-US" sz="2800" b="1" dirty="0"/>
              <a:t>NOT</a:t>
            </a:r>
            <a:r>
              <a:rPr lang="en-US" sz="2800" b="1" dirty="0">
                <a:solidFill>
                  <a:srgbClr val="467186"/>
                </a:solidFill>
              </a:rPr>
              <a:t> available</a:t>
            </a:r>
            <a:br>
              <a:rPr lang="en-US" sz="2800" b="1" dirty="0">
                <a:solidFill>
                  <a:srgbClr val="467186"/>
                </a:solidFill>
              </a:rPr>
            </a:br>
            <a:r>
              <a:rPr lang="en-US" sz="2800" b="1" dirty="0"/>
              <a:t>Instrument variable (IV)</a:t>
            </a:r>
            <a:endParaRPr lang="th-TH" sz="2800" b="1" dirty="0"/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4E5CCEA8-B5F1-D042-B054-56921CD26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7329" y="1377949"/>
            <a:ext cx="7428030" cy="532224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/>
              <a:t>Find instrument that are not related to outcome but can induce subject into treatment/control groups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9BA63BF-014E-F940-B59F-2C70EA4F2FDA}"/>
              </a:ext>
            </a:extLst>
          </p:cNvPr>
          <p:cNvGrpSpPr/>
          <p:nvPr/>
        </p:nvGrpSpPr>
        <p:grpSpPr>
          <a:xfrm>
            <a:off x="461739" y="4337817"/>
            <a:ext cx="3708517" cy="2518637"/>
            <a:chOff x="6624203" y="2555807"/>
            <a:chExt cx="3708517" cy="251863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8EA89E9-B3E8-0F44-9BF2-9B8D6F755F01}"/>
                </a:ext>
              </a:extLst>
            </p:cNvPr>
            <p:cNvCxnSpPr>
              <a:cxnSpLocks/>
              <a:stCxn id="22" idx="4"/>
            </p:cNvCxnSpPr>
            <p:nvPr/>
          </p:nvCxnSpPr>
          <p:spPr>
            <a:xfrm>
              <a:off x="7703951" y="3673514"/>
              <a:ext cx="4431" cy="100741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9F0E4EE-5F24-F244-8503-C7512D0001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458052" y="2830705"/>
              <a:ext cx="19590" cy="1850219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BE3794A7-669A-5F43-8842-7ECC5C83992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18020" y="2555807"/>
              <a:ext cx="0" cy="212511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A16B20ED-6CDA-D640-830E-5808AFAF3037}"/>
                </a:ext>
              </a:extLst>
            </p:cNvPr>
            <p:cNvCxnSpPr>
              <a:cxnSpLocks/>
            </p:cNvCxnSpPr>
            <p:nvPr/>
          </p:nvCxnSpPr>
          <p:spPr>
            <a:xfrm>
              <a:off x="7018020" y="4680924"/>
              <a:ext cx="33147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7F231C2-12BD-4243-BFB5-420D9A73FB02}"/>
                </a:ext>
              </a:extLst>
            </p:cNvPr>
            <p:cNvCxnSpPr/>
            <p:nvPr/>
          </p:nvCxnSpPr>
          <p:spPr>
            <a:xfrm flipV="1">
              <a:off x="7703951" y="2657151"/>
              <a:ext cx="1874520" cy="1520190"/>
            </a:xfrm>
            <a:prstGeom prst="line">
              <a:avLst/>
            </a:prstGeom>
            <a:ln w="19050">
              <a:solidFill>
                <a:srgbClr val="4671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7C038C5-1B0A-044B-9978-C039D8DBAE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23113" y="3235373"/>
              <a:ext cx="1646369" cy="263269"/>
            </a:xfrm>
            <a:prstGeom prst="line">
              <a:avLst/>
            </a:prstGeom>
            <a:ln w="19050">
              <a:solidFill>
                <a:srgbClr val="DB7D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4FC0236-413D-2044-A7B6-1C2474AF4741}"/>
                </a:ext>
              </a:extLst>
            </p:cNvPr>
            <p:cNvSpPr txBox="1"/>
            <p:nvPr/>
          </p:nvSpPr>
          <p:spPr>
            <a:xfrm>
              <a:off x="7413451" y="4705112"/>
              <a:ext cx="23070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latin typeface="Dindan" panose="02000506000000020004" pitchFamily="2" charset="-34"/>
                  <a:cs typeface="Dindan" panose="02000506000000020004" pitchFamily="2" charset="-34"/>
                </a:rPr>
                <a:t>Before                After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9F66514-1525-084F-8E33-19C038220F64}"/>
                </a:ext>
              </a:extLst>
            </p:cNvPr>
            <p:cNvSpPr/>
            <p:nvPr/>
          </p:nvSpPr>
          <p:spPr>
            <a:xfrm>
              <a:off x="7534562" y="3992187"/>
              <a:ext cx="360000" cy="360000"/>
            </a:xfrm>
            <a:prstGeom prst="ellipse">
              <a:avLst/>
            </a:prstGeom>
            <a:solidFill>
              <a:srgbClr val="467186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a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9EA9A62-A28A-C844-8B69-0040C062E7A9}"/>
                </a:ext>
              </a:extLst>
            </p:cNvPr>
            <p:cNvSpPr/>
            <p:nvPr/>
          </p:nvSpPr>
          <p:spPr>
            <a:xfrm>
              <a:off x="9289482" y="2555807"/>
              <a:ext cx="360000" cy="360000"/>
            </a:xfrm>
            <a:prstGeom prst="ellipse">
              <a:avLst/>
            </a:prstGeom>
            <a:solidFill>
              <a:srgbClr val="4671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b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EFE0F2A-31FA-8146-9F79-3999CB75CE37}"/>
                </a:ext>
              </a:extLst>
            </p:cNvPr>
            <p:cNvSpPr/>
            <p:nvPr/>
          </p:nvSpPr>
          <p:spPr>
            <a:xfrm>
              <a:off x="7523951" y="3313514"/>
              <a:ext cx="360000" cy="360000"/>
            </a:xfrm>
            <a:prstGeom prst="ellipse">
              <a:avLst/>
            </a:prstGeom>
            <a:solidFill>
              <a:srgbClr val="DB7D59">
                <a:alpha val="50196"/>
              </a:srgbClr>
            </a:solidFill>
            <a:ln>
              <a:solidFill>
                <a:srgbClr val="DB7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c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8A3D3E11-284F-1843-8F7E-83031F5074B7}"/>
                </a:ext>
              </a:extLst>
            </p:cNvPr>
            <p:cNvSpPr/>
            <p:nvPr/>
          </p:nvSpPr>
          <p:spPr>
            <a:xfrm>
              <a:off x="9289482" y="3069000"/>
              <a:ext cx="360000" cy="360000"/>
            </a:xfrm>
            <a:prstGeom prst="ellipse">
              <a:avLst/>
            </a:prstGeom>
            <a:solidFill>
              <a:srgbClr val="DB7D59"/>
            </a:solidFill>
            <a:ln>
              <a:solidFill>
                <a:srgbClr val="DB7D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d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186B738-091F-A54D-9343-F79C45178AB4}"/>
                </a:ext>
              </a:extLst>
            </p:cNvPr>
            <p:cNvSpPr txBox="1"/>
            <p:nvPr/>
          </p:nvSpPr>
          <p:spPr>
            <a:xfrm rot="16200000">
              <a:off x="5761146" y="3435644"/>
              <a:ext cx="20954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latin typeface="Dindan" panose="02000506000000020004" pitchFamily="2" charset="-34"/>
                  <a:cs typeface="Dindan" panose="02000506000000020004" pitchFamily="2" charset="-34"/>
                </a:rPr>
                <a:t>Outcome = Income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7DF0E76E-6B4D-1F48-ADAD-27DD28167019}"/>
              </a:ext>
            </a:extLst>
          </p:cNvPr>
          <p:cNvGrpSpPr/>
          <p:nvPr/>
        </p:nvGrpSpPr>
        <p:grpSpPr>
          <a:xfrm>
            <a:off x="1250987" y="4566687"/>
            <a:ext cx="3461334" cy="1408106"/>
            <a:chOff x="1250987" y="4566687"/>
            <a:chExt cx="3461334" cy="1408106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8EB6E25-3913-8446-964B-DBABB92120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06473" y="5686415"/>
              <a:ext cx="1689115" cy="260186"/>
            </a:xfrm>
            <a:prstGeom prst="line">
              <a:avLst/>
            </a:prstGeom>
            <a:ln w="19050">
              <a:solidFill>
                <a:srgbClr val="DB7D5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ight Brace 42">
              <a:extLst>
                <a:ext uri="{FF2B5EF4-FFF2-40B4-BE49-F238E27FC236}">
                  <a16:creationId xmlns:a16="http://schemas.microsoft.com/office/drawing/2014/main" id="{E7D313EB-ED56-004D-B15A-F0636FEBFB1F}"/>
                </a:ext>
              </a:extLst>
            </p:cNvPr>
            <p:cNvSpPr/>
            <p:nvPr/>
          </p:nvSpPr>
          <p:spPr>
            <a:xfrm>
              <a:off x="3558029" y="4566687"/>
              <a:ext cx="203316" cy="1119728"/>
            </a:xfrm>
            <a:prstGeom prst="rightBrace">
              <a:avLst/>
            </a:prstGeom>
            <a:ln w="1905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66EBA7E5-B66E-7E46-8FB0-EEFFF0173B71}"/>
                </a:ext>
              </a:extLst>
            </p:cNvPr>
            <p:cNvCxnSpPr/>
            <p:nvPr/>
          </p:nvCxnSpPr>
          <p:spPr>
            <a:xfrm>
              <a:off x="1250987" y="5296120"/>
              <a:ext cx="0" cy="678673"/>
            </a:xfrm>
            <a:prstGeom prst="straightConnector1">
              <a:avLst/>
            </a:prstGeom>
            <a:ln w="19050">
              <a:solidFill>
                <a:schemeClr val="bg2">
                  <a:lumMod val="50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60FEBD9-1FCE-9E46-98FE-B62CE5B34A73}"/>
                </a:ext>
              </a:extLst>
            </p:cNvPr>
            <p:cNvSpPr txBox="1"/>
            <p:nvPr/>
          </p:nvSpPr>
          <p:spPr>
            <a:xfrm>
              <a:off x="3745390" y="4948962"/>
              <a:ext cx="96693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>
                  <a:latin typeface="Dindan" panose="02000506000000020004" pitchFamily="2" charset="-34"/>
                  <a:cs typeface="Dindan" panose="02000506000000020004" pitchFamily="2" charset="-34"/>
                </a:rPr>
                <a:t>Impact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5022102-3693-2541-9DE1-B017AC5AA341}"/>
              </a:ext>
            </a:extLst>
          </p:cNvPr>
          <p:cNvGrpSpPr/>
          <p:nvPr/>
        </p:nvGrpSpPr>
        <p:grpSpPr>
          <a:xfrm>
            <a:off x="369359" y="1075891"/>
            <a:ext cx="4010620" cy="1844727"/>
            <a:chOff x="233333" y="2260359"/>
            <a:chExt cx="5491663" cy="2740605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6BE0901E-2FB6-354C-BC3D-F821DF034330}"/>
                </a:ext>
              </a:extLst>
            </p:cNvPr>
            <p:cNvGrpSpPr/>
            <p:nvPr/>
          </p:nvGrpSpPr>
          <p:grpSpPr>
            <a:xfrm>
              <a:off x="233333" y="2260359"/>
              <a:ext cx="5491663" cy="2740605"/>
              <a:chOff x="181372" y="3117609"/>
              <a:chExt cx="5491663" cy="2740605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01E194A4-3100-E14A-BFDB-418E93FFBA4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t="11348" b="29786"/>
              <a:stretch/>
            </p:blipFill>
            <p:spPr>
              <a:xfrm>
                <a:off x="181372" y="3581628"/>
                <a:ext cx="5491663" cy="2276586"/>
              </a:xfrm>
              <a:prstGeom prst="rect">
                <a:avLst/>
              </a:prstGeom>
            </p:spPr>
          </p:pic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A8EC30ED-06B2-2342-BA68-C7E62C310F06}"/>
                  </a:ext>
                </a:extLst>
              </p:cNvPr>
              <p:cNvSpPr txBox="1"/>
              <p:nvPr/>
            </p:nvSpPr>
            <p:spPr>
              <a:xfrm>
                <a:off x="955289" y="3117609"/>
                <a:ext cx="1822256" cy="9602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In program</a:t>
                </a:r>
              </a:p>
              <a:p>
                <a:pPr algn="ctr"/>
                <a:endParaRPr lang="en-US" sz="1800" dirty="0">
                  <a:latin typeface="Dindan" panose="02000506000000020004" pitchFamily="2" charset="-34"/>
                  <a:cs typeface="Dindan" panose="02000506000000020004" pitchFamily="2" charset="-34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B2024496-538E-044C-8FD4-91A2C1DC681D}"/>
                  </a:ext>
                </a:extLst>
              </p:cNvPr>
              <p:cNvSpPr txBox="1"/>
              <p:nvPr/>
            </p:nvSpPr>
            <p:spPr>
              <a:xfrm>
                <a:off x="3055201" y="3135517"/>
                <a:ext cx="2471964" cy="5486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 Not in program</a:t>
                </a:r>
              </a:p>
            </p:txBody>
          </p:sp>
        </p:grp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41CA2FF3-CA18-854A-98EE-B486E9C78E7B}"/>
                </a:ext>
              </a:extLst>
            </p:cNvPr>
            <p:cNvSpPr/>
            <p:nvPr/>
          </p:nvSpPr>
          <p:spPr>
            <a:xfrm>
              <a:off x="3155462" y="2859251"/>
              <a:ext cx="2064217" cy="2057808"/>
            </a:xfrm>
            <a:prstGeom prst="ellipse">
              <a:avLst/>
            </a:prstGeom>
            <a:solidFill>
              <a:srgbClr val="DB7D59">
                <a:alpha val="2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C08CE6DC-163E-F74D-A4A7-97E6720C2978}"/>
                </a:ext>
              </a:extLst>
            </p:cNvPr>
            <p:cNvSpPr/>
            <p:nvPr/>
          </p:nvSpPr>
          <p:spPr>
            <a:xfrm>
              <a:off x="897074" y="2875501"/>
              <a:ext cx="2064217" cy="2057808"/>
            </a:xfrm>
            <a:prstGeom prst="ellipse">
              <a:avLst/>
            </a:prstGeom>
            <a:solidFill>
              <a:srgbClr val="467186">
                <a:alpha val="2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749DC50-EA12-EA41-BEF6-9DB399A68373}"/>
                </a:ext>
              </a:extLst>
            </p:cNvPr>
            <p:cNvSpPr/>
            <p:nvPr/>
          </p:nvSpPr>
          <p:spPr>
            <a:xfrm>
              <a:off x="628650" y="2807846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2A06501-30AD-A243-9AE2-F6A8AE838946}"/>
                </a:ext>
              </a:extLst>
            </p:cNvPr>
            <p:cNvSpPr/>
            <p:nvPr/>
          </p:nvSpPr>
          <p:spPr>
            <a:xfrm>
              <a:off x="4751419" y="2833602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B6385FB4-1650-4742-999C-24C7B034D936}"/>
              </a:ext>
            </a:extLst>
          </p:cNvPr>
          <p:cNvGrpSpPr/>
          <p:nvPr/>
        </p:nvGrpSpPr>
        <p:grpSpPr>
          <a:xfrm>
            <a:off x="1013827" y="2772741"/>
            <a:ext cx="2514567" cy="1306675"/>
            <a:chOff x="1013827" y="2917882"/>
            <a:chExt cx="2514567" cy="1306675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5A66A5F-CF43-804C-A240-2795495B578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93544" y="3195843"/>
              <a:ext cx="287141" cy="263785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C371E8AD-5698-BD40-BC06-71126AE00F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183" t="27958" r="7074" b="1"/>
            <a:stretch/>
          </p:blipFill>
          <p:spPr>
            <a:xfrm>
              <a:off x="2691964" y="3466479"/>
              <a:ext cx="836430" cy="758078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90FF9946-5C6F-B646-8B25-2B36FDED69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821" t="27773" r="48660"/>
            <a:stretch/>
          </p:blipFill>
          <p:spPr>
            <a:xfrm>
              <a:off x="1013827" y="3454888"/>
              <a:ext cx="913515" cy="758078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2A66807-AC43-8A42-B807-BE93BC4AF7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16961">
              <a:off x="1964890" y="2917882"/>
              <a:ext cx="767281" cy="613825"/>
            </a:xfrm>
            <a:prstGeom prst="rect">
              <a:avLst/>
            </a:prstGeom>
          </p:spPr>
        </p:pic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8E20A2B4-EA4C-6947-A3DB-3C3A921C7E5F}"/>
                </a:ext>
              </a:extLst>
            </p:cNvPr>
            <p:cNvCxnSpPr>
              <a:cxnSpLocks/>
            </p:cNvCxnSpPr>
            <p:nvPr/>
          </p:nvCxnSpPr>
          <p:spPr>
            <a:xfrm>
              <a:off x="2683823" y="3192685"/>
              <a:ext cx="328382" cy="273794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Content Placeholder 3">
            <a:extLst>
              <a:ext uri="{FF2B5EF4-FFF2-40B4-BE49-F238E27FC236}">
                <a16:creationId xmlns:a16="http://schemas.microsoft.com/office/drawing/2014/main" id="{11756602-637E-9247-95CD-4643B55E63EF}"/>
              </a:ext>
            </a:extLst>
          </p:cNvPr>
          <p:cNvSpPr txBox="1">
            <a:spLocks/>
          </p:cNvSpPr>
          <p:nvPr/>
        </p:nvSpPr>
        <p:spPr>
          <a:xfrm>
            <a:off x="5477310" y="2824956"/>
            <a:ext cx="6544079" cy="4731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dirty="0"/>
          </a:p>
          <a:p>
            <a:pPr marL="271463" lvl="1" indent="-271463">
              <a:lnSpc>
                <a:spcPct val="100000"/>
              </a:lnSpc>
              <a:spcBef>
                <a:spcPts val="1800"/>
              </a:spcBef>
            </a:pPr>
            <a:r>
              <a:rPr lang="en-US" dirty="0">
                <a:solidFill>
                  <a:srgbClr val="467186"/>
                </a:solidFill>
              </a:rPr>
              <a:t>Ex) Angrist (1990) estimate impacts of military service on labor outcome </a:t>
            </a:r>
          </a:p>
          <a:p>
            <a:pPr marL="728663" lvl="2" indent="-271463">
              <a:lnSpc>
                <a:spcPct val="100000"/>
              </a:lnSpc>
              <a:spcBef>
                <a:spcPts val="1200"/>
              </a:spcBef>
            </a:pPr>
            <a:r>
              <a:rPr lang="en-US" sz="2400" dirty="0">
                <a:solidFill>
                  <a:srgbClr val="DB7D59"/>
                </a:solidFill>
              </a:rPr>
              <a:t>IV: draft lottery </a:t>
            </a:r>
          </a:p>
          <a:p>
            <a:pPr marL="271463" lvl="1" indent="-271463">
              <a:lnSpc>
                <a:spcPct val="100000"/>
              </a:lnSpc>
              <a:spcBef>
                <a:spcPts val="1200"/>
              </a:spcBef>
            </a:pPr>
            <a:r>
              <a:rPr lang="en-US" dirty="0">
                <a:solidFill>
                  <a:srgbClr val="467186"/>
                </a:solidFill>
              </a:rPr>
              <a:t>Ex) Angrist and Krueger (1991) estimate effects of compulsory school on earnings</a:t>
            </a:r>
          </a:p>
          <a:p>
            <a:pPr marL="728663" lvl="2" indent="-271463">
              <a:lnSpc>
                <a:spcPct val="100000"/>
              </a:lnSpc>
              <a:spcBef>
                <a:spcPts val="1200"/>
              </a:spcBef>
            </a:pPr>
            <a:r>
              <a:rPr lang="en-US" sz="2400" dirty="0">
                <a:solidFill>
                  <a:srgbClr val="DB7D59"/>
                </a:solidFill>
              </a:rPr>
              <a:t>IV: quarter of birth in the census</a:t>
            </a:r>
          </a:p>
          <a:p>
            <a:pPr marL="457200" lvl="2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467186"/>
                </a:solidFill>
              </a:rPr>
              <a:t>(In the US, students can enter school when they turn 6 in Jan and have to stay in school until they reach 16)</a:t>
            </a:r>
          </a:p>
          <a:p>
            <a:pPr marL="728663" lvl="2" indent="-271463">
              <a:lnSpc>
                <a:spcPct val="100000"/>
              </a:lnSpc>
              <a:spcBef>
                <a:spcPts val="1200"/>
              </a:spcBef>
            </a:pPr>
            <a:endParaRPr lang="en-US" sz="2400" dirty="0">
              <a:solidFill>
                <a:srgbClr val="DB7D59"/>
              </a:solidFill>
            </a:endParaRP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55" name="Content Placeholder 3">
            <a:extLst>
              <a:ext uri="{FF2B5EF4-FFF2-40B4-BE49-F238E27FC236}">
                <a16:creationId xmlns:a16="http://schemas.microsoft.com/office/drawing/2014/main" id="{65615C0B-9024-EF4C-AED0-E889076842D8}"/>
              </a:ext>
            </a:extLst>
          </p:cNvPr>
          <p:cNvSpPr txBox="1">
            <a:spLocks/>
          </p:cNvSpPr>
          <p:nvPr/>
        </p:nvSpPr>
        <p:spPr>
          <a:xfrm>
            <a:off x="5278562" y="2327657"/>
            <a:ext cx="6544079" cy="9945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u="sng" dirty="0">
                <a:solidFill>
                  <a:srgbClr val="DB7D59"/>
                </a:solidFill>
              </a:rPr>
              <a:t>Correct</a:t>
            </a:r>
            <a:r>
              <a:rPr lang="en-US" dirty="0"/>
              <a:t> for initial difference of treatment and control groups</a:t>
            </a: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50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4D1A1B-C373-5F46-8CBA-DF728F1BDBCD}"/>
              </a:ext>
            </a:extLst>
          </p:cNvPr>
          <p:cNvSpPr/>
          <p:nvPr/>
        </p:nvSpPr>
        <p:spPr>
          <a:xfrm>
            <a:off x="0" y="0"/>
            <a:ext cx="5501279" cy="6866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47445BD-B19F-7446-80A9-61F13329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If data before program </a:t>
            </a:r>
            <a:r>
              <a:rPr lang="en-US" sz="2800" b="1" dirty="0"/>
              <a:t>NOT</a:t>
            </a:r>
            <a:r>
              <a:rPr lang="en-US" sz="2800" b="1" dirty="0">
                <a:solidFill>
                  <a:srgbClr val="467186"/>
                </a:solidFill>
              </a:rPr>
              <a:t> available</a:t>
            </a:r>
            <a:br>
              <a:rPr lang="en-US" sz="2800" b="1" dirty="0">
                <a:solidFill>
                  <a:srgbClr val="467186"/>
                </a:solidFill>
              </a:rPr>
            </a:br>
            <a:r>
              <a:rPr lang="en-US" sz="2800" b="1" dirty="0"/>
              <a:t>Regression discontinuity</a:t>
            </a:r>
            <a:endParaRPr lang="th-TH" sz="2800" b="1" dirty="0"/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4E5CCEA8-B5F1-D042-B054-56921CD26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1279" y="1377949"/>
            <a:ext cx="6107429" cy="532224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/>
              <a:t>Compare control and treatment within the neighborhood of eligibility threshold</a:t>
            </a: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u="sng" dirty="0">
                <a:solidFill>
                  <a:srgbClr val="DB7D59"/>
                </a:solidFill>
              </a:rPr>
              <a:t>Correct</a:t>
            </a:r>
            <a:r>
              <a:rPr lang="en-US" dirty="0"/>
              <a:t> for initial difference of treatment and control groups</a:t>
            </a: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u="sng" dirty="0">
                <a:solidFill>
                  <a:srgbClr val="DB7D59"/>
                </a:solidFill>
              </a:rPr>
              <a:t>Assume</a:t>
            </a:r>
            <a:r>
              <a:rPr lang="en-US" dirty="0"/>
              <a:t> subjects cannot manipulate their eligibility … but</a:t>
            </a: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EB7AA297-0EC8-4A4C-B1E2-C56B04AB4C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411" b="12936"/>
          <a:stretch/>
        </p:blipFill>
        <p:spPr>
          <a:xfrm>
            <a:off x="146642" y="4085126"/>
            <a:ext cx="6107429" cy="277287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2CB305AD-F19C-F845-9069-ADE1E1F4E174}"/>
              </a:ext>
            </a:extLst>
          </p:cNvPr>
          <p:cNvGrpSpPr/>
          <p:nvPr/>
        </p:nvGrpSpPr>
        <p:grpSpPr>
          <a:xfrm>
            <a:off x="180478" y="380012"/>
            <a:ext cx="5286966" cy="3172135"/>
            <a:chOff x="693240" y="1029669"/>
            <a:chExt cx="4699000" cy="2500931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1B244AB1-1EC5-4046-AEC1-3F9E2E044A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12161" b="15174"/>
            <a:stretch/>
          </p:blipFill>
          <p:spPr>
            <a:xfrm>
              <a:off x="693240" y="1029669"/>
              <a:ext cx="4699000" cy="2500931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056120ED-826D-8C45-B7E0-37D28242C1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3309" t="85749" r="29123" b="44"/>
            <a:stretch/>
          </p:blipFill>
          <p:spPr>
            <a:xfrm>
              <a:off x="3299328" y="2617844"/>
              <a:ext cx="1765301" cy="488949"/>
            </a:xfrm>
            <a:prstGeom prst="rect">
              <a:avLst/>
            </a:prstGeom>
          </p:spPr>
        </p:pic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D4EF69C3-3031-D847-AFE3-8E5E8653F61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917"/>
          <a:stretch/>
        </p:blipFill>
        <p:spPr>
          <a:xfrm>
            <a:off x="5623020" y="4085127"/>
            <a:ext cx="5985688" cy="29229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854A86-8A43-B442-9F19-633F58AD06A6}"/>
              </a:ext>
            </a:extLst>
          </p:cNvPr>
          <p:cNvSpPr txBox="1"/>
          <p:nvPr/>
        </p:nvSpPr>
        <p:spPr>
          <a:xfrm>
            <a:off x="1318592" y="182847"/>
            <a:ext cx="3217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latin typeface="Dindan" panose="02000506000000020004" pitchFamily="2" charset="-34"/>
                <a:cs typeface="Dindan" panose="02000506000000020004" pitchFamily="2" charset="-34"/>
              </a:rPr>
              <a:t>Rice yield </a:t>
            </a:r>
            <a:r>
              <a:rPr lang="en-US" sz="1800" b="1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before</a:t>
            </a:r>
            <a:r>
              <a:rPr lang="en-US" sz="1800" dirty="0">
                <a:latin typeface="Dindan" panose="02000506000000020004" pitchFamily="2" charset="-34"/>
                <a:cs typeface="Dindan" panose="02000506000000020004" pitchFamily="2" charset="-34"/>
              </a:rPr>
              <a:t> the program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111699-7B4A-8046-9D68-F340C8C5A38F}"/>
              </a:ext>
            </a:extLst>
          </p:cNvPr>
          <p:cNvSpPr txBox="1"/>
          <p:nvPr/>
        </p:nvSpPr>
        <p:spPr>
          <a:xfrm>
            <a:off x="1318592" y="3684980"/>
            <a:ext cx="3047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latin typeface="Dindan" panose="02000506000000020004" pitchFamily="2" charset="-34"/>
                <a:cs typeface="Dindan" panose="02000506000000020004" pitchFamily="2" charset="-34"/>
              </a:rPr>
              <a:t>Rice yield </a:t>
            </a:r>
            <a:r>
              <a:rPr lang="en-US" sz="1800" b="1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after</a:t>
            </a:r>
            <a:r>
              <a:rPr lang="en-US" sz="1800" dirty="0">
                <a:latin typeface="Dindan" panose="02000506000000020004" pitchFamily="2" charset="-34"/>
                <a:cs typeface="Dindan" panose="02000506000000020004" pitchFamily="2" charset="-34"/>
              </a:rPr>
              <a:t> the program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0954A5-89CB-1945-8108-D0CC8954C3F8}"/>
              </a:ext>
            </a:extLst>
          </p:cNvPr>
          <p:cNvSpPr/>
          <p:nvPr/>
        </p:nvSpPr>
        <p:spPr>
          <a:xfrm>
            <a:off x="-19424" y="-38656"/>
            <a:ext cx="5286966" cy="3590803"/>
          </a:xfrm>
          <a:prstGeom prst="rect">
            <a:avLst/>
          </a:prstGeom>
          <a:solidFill>
            <a:srgbClr val="BFBFB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69EF3D-757F-5245-AE31-047981CFB23F}"/>
              </a:ext>
            </a:extLst>
          </p:cNvPr>
          <p:cNvSpPr/>
          <p:nvPr/>
        </p:nvSpPr>
        <p:spPr>
          <a:xfrm>
            <a:off x="3906982" y="5545777"/>
            <a:ext cx="902524" cy="665018"/>
          </a:xfrm>
          <a:prstGeom prst="rect">
            <a:avLst/>
          </a:prstGeom>
          <a:solidFill>
            <a:srgbClr val="DB7D59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23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9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47445BD-B19F-7446-80A9-61F13329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If data before program NOT available</a:t>
            </a:r>
            <a:br>
              <a:rPr lang="en-US" sz="2800" b="1" dirty="0">
                <a:solidFill>
                  <a:srgbClr val="467186"/>
                </a:solidFill>
              </a:rPr>
            </a:br>
            <a:r>
              <a:rPr lang="en-US" sz="2800" b="1" dirty="0"/>
              <a:t>Matching</a:t>
            </a:r>
            <a:endParaRPr lang="th-TH" sz="2800" b="1" dirty="0"/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4E5CCEA8-B5F1-D042-B054-56921CD26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963" y="1245374"/>
            <a:ext cx="7665100" cy="218800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/>
              <a:t>Construct control group that have statistically similar to treatment based on observed characteristics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/>
              <a:t>       </a:t>
            </a:r>
            <a:r>
              <a:rPr lang="en-US" sz="2400" u="sng" dirty="0">
                <a:solidFill>
                  <a:srgbClr val="DB7D59"/>
                </a:solidFill>
              </a:rPr>
              <a:t>Correct</a:t>
            </a:r>
            <a:r>
              <a:rPr lang="en-US" sz="2400" dirty="0"/>
              <a:t> for initial difference of treatment and control groups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/>
              <a:t>       </a:t>
            </a:r>
            <a:r>
              <a:rPr lang="en-US" sz="2400" u="sng" dirty="0">
                <a:solidFill>
                  <a:srgbClr val="DB7D59"/>
                </a:solidFill>
              </a:rPr>
              <a:t>Assume</a:t>
            </a:r>
            <a:r>
              <a:rPr lang="en-US" sz="2400" dirty="0"/>
              <a:t> sorting based on observed  characteristics</a:t>
            </a: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EFA498F-1B1E-834D-BF31-53AD16047B9D}"/>
              </a:ext>
            </a:extLst>
          </p:cNvPr>
          <p:cNvGrpSpPr/>
          <p:nvPr/>
        </p:nvGrpSpPr>
        <p:grpSpPr>
          <a:xfrm>
            <a:off x="194940" y="1356933"/>
            <a:ext cx="4010620" cy="1856610"/>
            <a:chOff x="233333" y="2242713"/>
            <a:chExt cx="5491663" cy="2758251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6E3F262-3945-0646-AA22-D29CB878ABFB}"/>
                </a:ext>
              </a:extLst>
            </p:cNvPr>
            <p:cNvGrpSpPr/>
            <p:nvPr/>
          </p:nvGrpSpPr>
          <p:grpSpPr>
            <a:xfrm>
              <a:off x="233333" y="2242713"/>
              <a:ext cx="5491663" cy="2758251"/>
              <a:chOff x="181372" y="3099963"/>
              <a:chExt cx="5491663" cy="275825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D0C2A86F-1158-AD4C-B054-104732A5FA2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t="11348" b="29786"/>
              <a:stretch/>
            </p:blipFill>
            <p:spPr>
              <a:xfrm>
                <a:off x="181372" y="3581628"/>
                <a:ext cx="5491663" cy="2276586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A45C5B2B-FBD6-EB4A-AE2E-0D043B06727D}"/>
                  </a:ext>
                </a:extLst>
              </p:cNvPr>
              <p:cNvSpPr txBox="1"/>
              <p:nvPr/>
            </p:nvSpPr>
            <p:spPr>
              <a:xfrm>
                <a:off x="955288" y="3099963"/>
                <a:ext cx="1822257" cy="9602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In program</a:t>
                </a:r>
              </a:p>
              <a:p>
                <a:pPr algn="ctr"/>
                <a:endParaRPr lang="en-US" sz="1800" dirty="0">
                  <a:latin typeface="Dindan" panose="02000506000000020004" pitchFamily="2" charset="-34"/>
                  <a:cs typeface="Dindan" panose="02000506000000020004" pitchFamily="2" charset="-34"/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868DD1E-9032-874C-BAB3-DBAFF30148DF}"/>
                  </a:ext>
                </a:extLst>
              </p:cNvPr>
              <p:cNvSpPr txBox="1"/>
              <p:nvPr/>
            </p:nvSpPr>
            <p:spPr>
              <a:xfrm>
                <a:off x="3055201" y="3139436"/>
                <a:ext cx="2471964" cy="9602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8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 Not in program</a:t>
                </a:r>
              </a:p>
              <a:p>
                <a:pPr algn="ctr"/>
                <a:endParaRPr lang="en-US" sz="1800" dirty="0">
                  <a:latin typeface="Dindan" panose="02000506000000020004" pitchFamily="2" charset="-34"/>
                  <a:cs typeface="Dindan" panose="02000506000000020004" pitchFamily="2" charset="-34"/>
                </a:endParaRPr>
              </a:p>
            </p:txBody>
          </p:sp>
        </p:grp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F51B1E84-A816-8646-8FB8-BAC99F3D786B}"/>
                </a:ext>
              </a:extLst>
            </p:cNvPr>
            <p:cNvSpPr/>
            <p:nvPr/>
          </p:nvSpPr>
          <p:spPr>
            <a:xfrm>
              <a:off x="3882847" y="3226634"/>
              <a:ext cx="1336832" cy="1335371"/>
            </a:xfrm>
            <a:prstGeom prst="ellipse">
              <a:avLst/>
            </a:prstGeom>
            <a:solidFill>
              <a:srgbClr val="DB7D59">
                <a:alpha val="29804"/>
              </a:srgbClr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6CE49E45-ED3E-6646-A510-818E341BCF78}"/>
                </a:ext>
              </a:extLst>
            </p:cNvPr>
            <p:cNvSpPr/>
            <p:nvPr/>
          </p:nvSpPr>
          <p:spPr>
            <a:xfrm>
              <a:off x="1479870" y="3192121"/>
              <a:ext cx="1499295" cy="1454131"/>
            </a:xfrm>
            <a:prstGeom prst="ellipse">
              <a:avLst/>
            </a:prstGeom>
            <a:solidFill>
              <a:srgbClr val="467186">
                <a:alpha val="29804"/>
              </a:srgbClr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8DBF1BD-8A41-1C4D-8AE2-85D6AE7BEB2C}"/>
                </a:ext>
              </a:extLst>
            </p:cNvPr>
            <p:cNvSpPr/>
            <p:nvPr/>
          </p:nvSpPr>
          <p:spPr>
            <a:xfrm>
              <a:off x="628650" y="2807846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8D612A6-10D6-F24A-A812-BF70E369D96D}"/>
                </a:ext>
              </a:extLst>
            </p:cNvPr>
            <p:cNvSpPr/>
            <p:nvPr/>
          </p:nvSpPr>
          <p:spPr>
            <a:xfrm>
              <a:off x="4751419" y="2833602"/>
              <a:ext cx="701747" cy="165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81DA5D-8AF4-EE4A-BC04-4735974EB33F}"/>
              </a:ext>
            </a:extLst>
          </p:cNvPr>
          <p:cNvCxnSpPr>
            <a:endCxn id="30" idx="2"/>
          </p:cNvCxnSpPr>
          <p:nvPr/>
        </p:nvCxnSpPr>
        <p:spPr>
          <a:xfrm>
            <a:off x="2200250" y="2463173"/>
            <a:ext cx="659969" cy="5475"/>
          </a:xfrm>
          <a:prstGeom prst="line">
            <a:avLst/>
          </a:prstGeom>
          <a:ln w="285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>
            <a:extLst>
              <a:ext uri="{FF2B5EF4-FFF2-40B4-BE49-F238E27FC236}">
                <a16:creationId xmlns:a16="http://schemas.microsoft.com/office/drawing/2014/main" id="{2364FEBE-6A3E-CC4A-8D58-B36C279C4B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784"/>
          <a:stretch/>
        </p:blipFill>
        <p:spPr>
          <a:xfrm>
            <a:off x="-92168" y="3585457"/>
            <a:ext cx="5244804" cy="2916044"/>
          </a:xfrm>
          <a:prstGeom prst="rect">
            <a:avLst/>
          </a:prstGeom>
        </p:spPr>
      </p:pic>
      <p:sp>
        <p:nvSpPr>
          <p:cNvPr id="40" name="Content Placeholder 3">
            <a:extLst>
              <a:ext uri="{FF2B5EF4-FFF2-40B4-BE49-F238E27FC236}">
                <a16:creationId xmlns:a16="http://schemas.microsoft.com/office/drawing/2014/main" id="{1FFBE23F-C525-FB43-8098-E30A360405FC}"/>
              </a:ext>
            </a:extLst>
          </p:cNvPr>
          <p:cNvSpPr txBox="1">
            <a:spLocks/>
          </p:cNvSpPr>
          <p:nvPr/>
        </p:nvSpPr>
        <p:spPr>
          <a:xfrm>
            <a:off x="5629454" y="3861228"/>
            <a:ext cx="6309716" cy="13231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>
              <a:solidFill>
                <a:srgbClr val="467186"/>
              </a:solidFill>
            </a:endParaRPr>
          </a:p>
          <a:p>
            <a:pPr marL="11112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dirty="0">
                <a:solidFill>
                  <a:srgbClr val="467186"/>
                </a:solidFill>
              </a:rPr>
              <a:t>But…how can we be ensure that control and treatment are not different based on </a:t>
            </a:r>
            <a:r>
              <a:rPr lang="en-US" dirty="0">
                <a:solidFill>
                  <a:srgbClr val="DB7D59"/>
                </a:solidFill>
              </a:rPr>
              <a:t>unobserved</a:t>
            </a:r>
            <a:r>
              <a:rPr lang="en-US" dirty="0">
                <a:solidFill>
                  <a:srgbClr val="467186"/>
                </a:solidFill>
              </a:rPr>
              <a:t> characteristics?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FA6BFCD-F2AD-B140-A4B2-AE79B242D4BC}"/>
              </a:ext>
            </a:extLst>
          </p:cNvPr>
          <p:cNvGrpSpPr/>
          <p:nvPr/>
        </p:nvGrpSpPr>
        <p:grpSpPr>
          <a:xfrm>
            <a:off x="0" y="3559037"/>
            <a:ext cx="5497634" cy="3315939"/>
            <a:chOff x="5522495" y="3542060"/>
            <a:chExt cx="5497634" cy="3315939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6516C49-3D4A-F344-A093-A88D07D45393}"/>
                </a:ext>
              </a:extLst>
            </p:cNvPr>
            <p:cNvSpPr/>
            <p:nvPr/>
          </p:nvSpPr>
          <p:spPr>
            <a:xfrm>
              <a:off x="5522495" y="3568480"/>
              <a:ext cx="5497634" cy="328951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33CCA30-5917-8C4D-B3FC-3F0EE14CF723}"/>
                </a:ext>
              </a:extLst>
            </p:cNvPr>
            <p:cNvGrpSpPr/>
            <p:nvPr/>
          </p:nvGrpSpPr>
          <p:grpSpPr>
            <a:xfrm>
              <a:off x="5669137" y="3542060"/>
              <a:ext cx="5042673" cy="3277971"/>
              <a:chOff x="5669137" y="3542060"/>
              <a:chExt cx="5042673" cy="3277971"/>
            </a:xfrm>
          </p:grpSpPr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0EBAA81D-E13E-BB42-BCCF-C0BF587341E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10767"/>
              <a:stretch/>
            </p:blipFill>
            <p:spPr>
              <a:xfrm>
                <a:off x="5669137" y="3958790"/>
                <a:ext cx="5042673" cy="2861241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047AD75-2384-3740-84FE-944317833162}"/>
                  </a:ext>
                </a:extLst>
              </p:cNvPr>
              <p:cNvSpPr txBox="1"/>
              <p:nvPr/>
            </p:nvSpPr>
            <p:spPr>
              <a:xfrm>
                <a:off x="7053884" y="3542060"/>
                <a:ext cx="20970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>
                    <a:latin typeface="Dindan" panose="02000506000000020004" pitchFamily="2" charset="-34"/>
                    <a:cs typeface="Dindan" panose="02000506000000020004" pitchFamily="2" charset="-34"/>
                  </a:rPr>
                  <a:t>Propensity score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9971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10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47445BD-B19F-7446-80A9-61F13329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If new data collection is possible</a:t>
            </a:r>
            <a:br>
              <a:rPr lang="en-US" sz="2800" b="1" dirty="0">
                <a:solidFill>
                  <a:srgbClr val="467186"/>
                </a:solidFill>
              </a:rPr>
            </a:br>
            <a:r>
              <a:rPr lang="en-US" sz="2800" b="1" dirty="0"/>
              <a:t>Randomization</a:t>
            </a:r>
            <a:endParaRPr lang="th-TH" sz="2800" b="1" dirty="0"/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4E5CCEA8-B5F1-D042-B054-56921CD26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794" y="1324761"/>
            <a:ext cx="10811051" cy="143047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467186"/>
                </a:solidFill>
              </a:rPr>
              <a:t>Pure randomization</a:t>
            </a:r>
            <a:r>
              <a:rPr lang="en-US" sz="2400" dirty="0"/>
              <a:t>: Randomly assign subject to program (treatment) and control group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  <a:p>
            <a:pPr marL="457200" lvl="1" indent="0">
              <a:lnSpc>
                <a:spcPct val="100000"/>
              </a:lnSpc>
              <a:spcBef>
                <a:spcPts val="1100"/>
              </a:spcBef>
              <a:buNone/>
            </a:pPr>
            <a:r>
              <a:rPr lang="en-US" sz="2400" u="sng" dirty="0">
                <a:solidFill>
                  <a:srgbClr val="DB7D59"/>
                </a:solidFill>
              </a:rPr>
              <a:t>Correct</a:t>
            </a:r>
            <a:r>
              <a:rPr lang="en-US" sz="2400" dirty="0"/>
              <a:t> for initial difference of treatment and control groups</a:t>
            </a:r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40C82B1-47CC-1540-9506-B5442C26C30F}"/>
              </a:ext>
            </a:extLst>
          </p:cNvPr>
          <p:cNvGrpSpPr/>
          <p:nvPr/>
        </p:nvGrpSpPr>
        <p:grpSpPr>
          <a:xfrm>
            <a:off x="571794" y="2633878"/>
            <a:ext cx="8343904" cy="4224122"/>
            <a:chOff x="252830" y="3463342"/>
            <a:chExt cx="6383017" cy="3163396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88497819-765E-454F-A05E-0D4FD509ED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341" b="16228"/>
            <a:stretch/>
          </p:blipFill>
          <p:spPr>
            <a:xfrm>
              <a:off x="252830" y="3463342"/>
              <a:ext cx="6383017" cy="3163396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C73ED34-2606-4B45-8432-1698F298B329}"/>
                </a:ext>
              </a:extLst>
            </p:cNvPr>
            <p:cNvSpPr/>
            <p:nvPr/>
          </p:nvSpPr>
          <p:spPr>
            <a:xfrm>
              <a:off x="481263" y="4066674"/>
              <a:ext cx="493295" cy="4561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Content Placeholder 3">
            <a:extLst>
              <a:ext uri="{FF2B5EF4-FFF2-40B4-BE49-F238E27FC236}">
                <a16:creationId xmlns:a16="http://schemas.microsoft.com/office/drawing/2014/main" id="{03D6DF2D-86E7-C74D-9FC5-B930929548F0}"/>
              </a:ext>
            </a:extLst>
          </p:cNvPr>
          <p:cNvSpPr txBox="1">
            <a:spLocks/>
          </p:cNvSpPr>
          <p:nvPr/>
        </p:nvSpPr>
        <p:spPr>
          <a:xfrm>
            <a:off x="8639950" y="2776437"/>
            <a:ext cx="6148304" cy="1430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en-US" sz="2400" u="sng" dirty="0">
                <a:solidFill>
                  <a:srgbClr val="DB7D59"/>
                </a:solidFill>
              </a:rPr>
              <a:t>Challenges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Noncompliance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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   </a:t>
            </a:r>
            <a:r>
              <a:rPr lang="en-US" sz="2400" dirty="0">
                <a:solidFill>
                  <a:srgbClr val="467186"/>
                </a:solidFill>
              </a:rPr>
              <a:t>quasi randomization</a:t>
            </a:r>
            <a:endParaRPr lang="en-US" dirty="0">
              <a:solidFill>
                <a:srgbClr val="467186"/>
              </a:solidFill>
            </a:endParaRPr>
          </a:p>
          <a:p>
            <a:pPr marL="268288" lvl="1" indent="-257175">
              <a:lnSpc>
                <a:spcPct val="100000"/>
              </a:lnSpc>
              <a:spcBef>
                <a:spcPts val="1800"/>
              </a:spcBef>
            </a:pPr>
            <a:r>
              <a:rPr lang="en-US" dirty="0"/>
              <a:t>feasible?</a:t>
            </a:r>
          </a:p>
          <a:p>
            <a:pPr marL="268288" lvl="1" indent="-257175">
              <a:lnSpc>
                <a:spcPct val="100000"/>
              </a:lnSpc>
              <a:spcBef>
                <a:spcPts val="1800"/>
              </a:spcBef>
            </a:pPr>
            <a:r>
              <a:rPr lang="en-US" dirty="0"/>
              <a:t>Costly?</a:t>
            </a:r>
          </a:p>
          <a:p>
            <a:pPr marL="268288" lvl="1" indent="-257175">
              <a:lnSpc>
                <a:spcPct val="100000"/>
              </a:lnSpc>
              <a:spcBef>
                <a:spcPts val="1800"/>
              </a:spcBef>
            </a:pPr>
            <a:r>
              <a:rPr lang="en-US" dirty="0"/>
              <a:t>Complex, macro policy</a:t>
            </a:r>
          </a:p>
          <a:p>
            <a:pPr marL="268288" lvl="1" indent="-257175">
              <a:lnSpc>
                <a:spcPct val="100000"/>
              </a:lnSpc>
              <a:spcBef>
                <a:spcPts val="1800"/>
              </a:spcBef>
            </a:pPr>
            <a:r>
              <a:rPr lang="en-US" dirty="0"/>
              <a:t>External validity?</a:t>
            </a:r>
          </a:p>
          <a:p>
            <a:pPr lvl="1">
              <a:lnSpc>
                <a:spcPct val="100000"/>
              </a:lnSpc>
              <a:spcBef>
                <a:spcPts val="18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453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11</a:t>
            </a:fld>
            <a:endParaRPr lang="en-US">
              <a:solidFill>
                <a:prstClr val="white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030643-531C-3048-A81B-13B7057900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866"/>
          <a:stretch/>
        </p:blipFill>
        <p:spPr>
          <a:xfrm>
            <a:off x="3629068" y="1429886"/>
            <a:ext cx="8562932" cy="4998936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872A9622-9E4C-B84D-A48D-526108E3B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If new data collection is possible</a:t>
            </a:r>
            <a:br>
              <a:rPr lang="en-US" sz="2800" b="1" dirty="0">
                <a:solidFill>
                  <a:srgbClr val="467186"/>
                </a:solidFill>
              </a:rPr>
            </a:br>
            <a:r>
              <a:rPr lang="en-US" sz="2800" b="1" dirty="0"/>
              <a:t>Randomization</a:t>
            </a:r>
            <a:endParaRPr lang="th-TH" sz="2800" b="1" dirty="0"/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2175E5D5-1B02-1B48-8C90-3FB47145A92C}"/>
              </a:ext>
            </a:extLst>
          </p:cNvPr>
          <p:cNvSpPr txBox="1">
            <a:spLocks/>
          </p:cNvSpPr>
          <p:nvPr/>
        </p:nvSpPr>
        <p:spPr>
          <a:xfrm>
            <a:off x="306348" y="1015529"/>
            <a:ext cx="3753311" cy="41339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Dindan" panose="02000506000000020004" pitchFamily="2" charset="-34"/>
                <a:ea typeface="+mn-ea"/>
                <a:cs typeface="Dindan" panose="02000506000000020004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>
              <a:solidFill>
                <a:srgbClr val="467186"/>
              </a:solidFill>
            </a:endParaRPr>
          </a:p>
          <a:p>
            <a:pPr marL="11112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dirty="0"/>
              <a:t>Ex) Behrman et al.(2005) evaluate </a:t>
            </a:r>
            <a:r>
              <a:rPr lang="en-US" dirty="0" err="1"/>
              <a:t>Progressa</a:t>
            </a:r>
            <a:r>
              <a:rPr lang="en-US" dirty="0"/>
              <a:t> CCT program</a:t>
            </a:r>
          </a:p>
          <a:p>
            <a:pPr marL="352425" lvl="1" indent="53975">
              <a:lnSpc>
                <a:spcPct val="100000"/>
              </a:lnSpc>
              <a:spcBef>
                <a:spcPts val="1200"/>
              </a:spcBef>
            </a:pPr>
            <a:r>
              <a:rPr lang="en-US" dirty="0">
                <a:solidFill>
                  <a:srgbClr val="467186"/>
                </a:solidFill>
              </a:rPr>
              <a:t> Randomly select villages in treatment and controls</a:t>
            </a:r>
          </a:p>
          <a:p>
            <a:pPr marL="352425" lvl="1" indent="53975">
              <a:lnSpc>
                <a:spcPct val="100000"/>
              </a:lnSpc>
              <a:spcBef>
                <a:spcPts val="1200"/>
              </a:spcBef>
            </a:pPr>
            <a:r>
              <a:rPr lang="en-US" dirty="0">
                <a:solidFill>
                  <a:srgbClr val="467186"/>
                </a:solidFill>
              </a:rPr>
              <a:t> Compare eligible households in control and treatment groups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914EFEF-EFEF-624E-8936-7C7DFE5AD207}"/>
              </a:ext>
            </a:extLst>
          </p:cNvPr>
          <p:cNvSpPr/>
          <p:nvPr/>
        </p:nvSpPr>
        <p:spPr>
          <a:xfrm>
            <a:off x="3875315" y="3033486"/>
            <a:ext cx="8316686" cy="3395336"/>
          </a:xfrm>
          <a:prstGeom prst="rect">
            <a:avLst/>
          </a:prstGeom>
          <a:solidFill>
            <a:srgbClr val="A6A6A6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029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12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B298DA9-F750-8E40-927C-BA0901F86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15779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Other method and the use of big/admin data</a:t>
            </a:r>
            <a:endParaRPr lang="th-TH" sz="2800" b="1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A78A8AC-3C23-AE43-B580-484D5FF0D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794" y="1324761"/>
            <a:ext cx="11311273" cy="143047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solidFill>
                  <a:srgbClr val="DB7D59"/>
                </a:solidFill>
              </a:rPr>
              <a:t>Structural modeling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</a:p>
          <a:p>
            <a:pPr marL="457200" indent="-457200">
              <a:lnSpc>
                <a:spcPct val="100000"/>
              </a:lnSpc>
              <a:buAutoNum type="arabicParenR"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develop model and calibrate with data with good variations</a:t>
            </a:r>
          </a:p>
          <a:p>
            <a:pPr marL="457200" indent="-457200">
              <a:lnSpc>
                <a:spcPct val="100000"/>
              </a:lnSpc>
              <a:spcBef>
                <a:spcPts val="800"/>
              </a:spcBef>
              <a:buAutoNum type="arabicParenR"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simulate what would happen to outcome with policy options</a:t>
            </a:r>
          </a:p>
          <a:p>
            <a:pPr marL="0" indent="0">
              <a:lnSpc>
                <a:spcPct val="100000"/>
              </a:lnSpc>
              <a:spcBef>
                <a:spcPts val="2200"/>
              </a:spcBef>
              <a:buNone/>
            </a:pPr>
            <a:r>
              <a:rPr lang="en-US" sz="2400" dirty="0">
                <a:solidFill>
                  <a:srgbClr val="467186"/>
                </a:solidFill>
              </a:rPr>
              <a:t>	Ex) Townsend evaluate Thailand village funds</a:t>
            </a:r>
          </a:p>
          <a:p>
            <a:pPr>
              <a:lnSpc>
                <a:spcPct val="100000"/>
              </a:lnSpc>
              <a:spcBef>
                <a:spcPts val="3400"/>
              </a:spcBef>
            </a:pPr>
            <a:r>
              <a:rPr lang="en-US" sz="2400" dirty="0">
                <a:solidFill>
                  <a:srgbClr val="DB7D59"/>
                </a:solidFill>
              </a:rPr>
              <a:t>Big/admin data: 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ex) researchers in the US have been exploiting census data</a:t>
            </a:r>
          </a:p>
          <a:p>
            <a:pPr marL="0" indent="0">
              <a:lnSpc>
                <a:spcPct val="100000"/>
              </a:lnSpc>
              <a:spcBef>
                <a:spcPts val="800"/>
              </a:spcBef>
              <a:buNone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Cover before and after program</a:t>
            </a:r>
          </a:p>
          <a:p>
            <a:pPr marL="0" indent="0">
              <a:lnSpc>
                <a:spcPct val="100000"/>
              </a:lnSpc>
              <a:spcBef>
                <a:spcPts val="800"/>
              </a:spcBef>
              <a:buNone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2) track for long-term outcomes</a:t>
            </a:r>
          </a:p>
          <a:p>
            <a:pPr marL="0" indent="0">
              <a:lnSpc>
                <a:spcPct val="100000"/>
              </a:lnSpc>
              <a:spcBef>
                <a:spcPts val="800"/>
              </a:spcBef>
              <a:buNone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3) large coverage 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 external validity and impact heterogeneity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lvl="1" indent="0">
              <a:lnSpc>
                <a:spcPct val="100000"/>
              </a:lnSpc>
              <a:spcBef>
                <a:spcPts val="2400"/>
              </a:spcBef>
              <a:buNone/>
            </a:pPr>
            <a:r>
              <a:rPr lang="en-US" dirty="0">
                <a:solidFill>
                  <a:srgbClr val="467186"/>
                </a:solidFill>
              </a:rPr>
              <a:t>     Ex) Duflo 2001, Chetty’s work with tax records, etc.</a:t>
            </a:r>
          </a:p>
          <a:p>
            <a:pPr lvl="1">
              <a:lnSpc>
                <a:spcPct val="100000"/>
              </a:lnSpc>
              <a:spcBef>
                <a:spcPts val="1200"/>
              </a:spcBef>
            </a:pPr>
            <a:endParaRPr lang="en-US" dirty="0"/>
          </a:p>
          <a:p>
            <a:pPr marL="457200" lvl="1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036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1FA7859-97EB-D642-848A-62C0A515B1FE}"/>
              </a:ext>
            </a:extLst>
          </p:cNvPr>
          <p:cNvSpPr/>
          <p:nvPr/>
        </p:nvSpPr>
        <p:spPr>
          <a:xfrm>
            <a:off x="0" y="3037"/>
            <a:ext cx="7092778" cy="356882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13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FD87B22-264F-9F41-9E92-6283017AC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3246" y="458905"/>
            <a:ext cx="5225710" cy="998132"/>
          </a:xfrm>
        </p:spPr>
        <p:txBody>
          <a:bodyPr>
            <a:noAutofit/>
          </a:bodyPr>
          <a:lstStyle/>
          <a:p>
            <a:r>
              <a:rPr lang="en-US" sz="2800" b="1" dirty="0" err="1">
                <a:solidFill>
                  <a:srgbClr val="467186"/>
                </a:solidFill>
              </a:rPr>
              <a:t>Duflo’s</a:t>
            </a:r>
            <a:r>
              <a:rPr lang="en-US" sz="2800" b="1" dirty="0">
                <a:solidFill>
                  <a:srgbClr val="467186"/>
                </a:solidFill>
              </a:rPr>
              <a:t> famous paper using Indonesia Census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95787D-AECD-2043-8DD9-49A3DBFF6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30000" y="-193786"/>
            <a:ext cx="7689538" cy="38447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EE3FC7-CEDA-9944-9B5B-2859AEDAFF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946" b="2210"/>
          <a:stretch/>
        </p:blipFill>
        <p:spPr>
          <a:xfrm>
            <a:off x="839221" y="3571864"/>
            <a:ext cx="10277733" cy="31283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717380-A56B-8646-9987-D54A2C2EED46}"/>
              </a:ext>
            </a:extLst>
          </p:cNvPr>
          <p:cNvSpPr txBox="1"/>
          <p:nvPr/>
        </p:nvSpPr>
        <p:spPr>
          <a:xfrm>
            <a:off x="839221" y="4572363"/>
            <a:ext cx="15327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Birthday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ABCEEA-E459-9E43-A2A9-94E63769AF6C}"/>
              </a:ext>
            </a:extLst>
          </p:cNvPr>
          <p:cNvSpPr txBox="1"/>
          <p:nvPr/>
        </p:nvSpPr>
        <p:spPr>
          <a:xfrm>
            <a:off x="2372013" y="3995169"/>
            <a:ext cx="1846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Birthplace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941DB7-C08F-444E-B635-65ED2F56B7E1}"/>
              </a:ext>
            </a:extLst>
          </p:cNvPr>
          <p:cNvSpPr/>
          <p:nvPr/>
        </p:nvSpPr>
        <p:spPr>
          <a:xfrm>
            <a:off x="4146976" y="6264876"/>
            <a:ext cx="3062168" cy="410613"/>
          </a:xfrm>
          <a:prstGeom prst="rect">
            <a:avLst/>
          </a:prstGeom>
          <a:solidFill>
            <a:srgbClr val="467186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BC78834-7F71-8F4C-8A92-14A0F1C9E212}"/>
              </a:ext>
            </a:extLst>
          </p:cNvPr>
          <p:cNvSpPr/>
          <p:nvPr/>
        </p:nvSpPr>
        <p:spPr>
          <a:xfrm rot="5400000">
            <a:off x="6074504" y="5540850"/>
            <a:ext cx="1448579" cy="820702"/>
          </a:xfrm>
          <a:prstGeom prst="rect">
            <a:avLst/>
          </a:prstGeom>
          <a:solidFill>
            <a:srgbClr val="467186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6A3EBC8-83C3-ED42-A456-C0D9E23CAD4C}"/>
              </a:ext>
            </a:extLst>
          </p:cNvPr>
          <p:cNvSpPr/>
          <p:nvPr/>
        </p:nvSpPr>
        <p:spPr>
          <a:xfrm>
            <a:off x="7587047" y="6264875"/>
            <a:ext cx="3398109" cy="410613"/>
          </a:xfrm>
          <a:prstGeom prst="rect">
            <a:avLst/>
          </a:prstGeom>
          <a:solidFill>
            <a:srgbClr val="467186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42CEBC-E865-294C-83C4-CCBFC2F40A94}"/>
              </a:ext>
            </a:extLst>
          </p:cNvPr>
          <p:cNvSpPr/>
          <p:nvPr/>
        </p:nvSpPr>
        <p:spPr>
          <a:xfrm rot="5400000">
            <a:off x="9830621" y="5540849"/>
            <a:ext cx="1448578" cy="820704"/>
          </a:xfrm>
          <a:prstGeom prst="rect">
            <a:avLst/>
          </a:prstGeom>
          <a:solidFill>
            <a:srgbClr val="467186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787424E-91EF-1946-B0D5-5204C1E9F4FD}"/>
              </a:ext>
            </a:extLst>
          </p:cNvPr>
          <p:cNvSpPr/>
          <p:nvPr/>
        </p:nvSpPr>
        <p:spPr>
          <a:xfrm>
            <a:off x="0" y="0"/>
            <a:ext cx="7092778" cy="3568826"/>
          </a:xfrm>
          <a:prstGeom prst="rect">
            <a:avLst/>
          </a:prstGeom>
          <a:solidFill>
            <a:srgbClr val="467186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474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246FF606-0A74-1C41-8C2A-92DA484B063F}"/>
              </a:ext>
            </a:extLst>
          </p:cNvPr>
          <p:cNvSpPr/>
          <p:nvPr/>
        </p:nvSpPr>
        <p:spPr>
          <a:xfrm>
            <a:off x="7141278" y="1394935"/>
            <a:ext cx="1705890" cy="154305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FD1320F-259B-664B-AEB1-AF59A62AF5E5}"/>
              </a:ext>
            </a:extLst>
          </p:cNvPr>
          <p:cNvSpPr/>
          <p:nvPr/>
        </p:nvSpPr>
        <p:spPr>
          <a:xfrm>
            <a:off x="5042898" y="1401930"/>
            <a:ext cx="1705890" cy="1543050"/>
          </a:xfrm>
          <a:prstGeom prst="ellipse">
            <a:avLst/>
          </a:prstGeom>
          <a:solidFill>
            <a:srgbClr val="DB7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29141FD-61FC-C14F-87F6-B093996B247F}"/>
              </a:ext>
            </a:extLst>
          </p:cNvPr>
          <p:cNvSpPr/>
          <p:nvPr/>
        </p:nvSpPr>
        <p:spPr>
          <a:xfrm>
            <a:off x="2875938" y="1433924"/>
            <a:ext cx="1705890" cy="1543050"/>
          </a:xfrm>
          <a:prstGeom prst="ellipse">
            <a:avLst/>
          </a:prstGeom>
          <a:solidFill>
            <a:srgbClr val="4671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024CD28-8CF7-8344-BB66-5FCC50080E83}"/>
              </a:ext>
            </a:extLst>
          </p:cNvPr>
          <p:cNvSpPr/>
          <p:nvPr/>
        </p:nvSpPr>
        <p:spPr>
          <a:xfrm>
            <a:off x="705840" y="1451403"/>
            <a:ext cx="1705890" cy="1543050"/>
          </a:xfrm>
          <a:prstGeom prst="ellipse">
            <a:avLst/>
          </a:prstGeom>
          <a:solidFill>
            <a:srgbClr val="DB7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F7D5049-BA29-4930-BB00-C5E9342E69D7}" type="slidenum">
              <a:rPr lang="en-US" smtClean="0">
                <a:solidFill>
                  <a:prstClr val="white"/>
                </a:solidFill>
              </a:rPr>
              <a:pPr defTabSz="457200"/>
              <a:t>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47445BD-B19F-7446-80A9-61F13329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914" y="66359"/>
            <a:ext cx="9421586" cy="9981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800" b="1" dirty="0">
                <a:solidFill>
                  <a:srgbClr val="467186"/>
                </a:solidFill>
              </a:rPr>
              <a:t>Choosing economic tools to do evidence based policy</a:t>
            </a:r>
            <a:endParaRPr lang="th-TH" sz="2800" b="1" dirty="0">
              <a:solidFill>
                <a:srgbClr val="46718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6E371D-4AD0-6C4E-8A6B-4A80F550D920}"/>
              </a:ext>
            </a:extLst>
          </p:cNvPr>
          <p:cNvSpPr txBox="1"/>
          <p:nvPr/>
        </p:nvSpPr>
        <p:spPr>
          <a:xfrm>
            <a:off x="916394" y="1799272"/>
            <a:ext cx="13596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Policy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question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605577-BE74-3D42-9896-EC341CE10467}"/>
              </a:ext>
            </a:extLst>
          </p:cNvPr>
          <p:cNvSpPr txBox="1"/>
          <p:nvPr/>
        </p:nvSpPr>
        <p:spPr>
          <a:xfrm>
            <a:off x="2853666" y="1974616"/>
            <a:ext cx="1770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Framework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E7BF46-F0BD-5D4C-9B14-D95C3F2182D2}"/>
              </a:ext>
            </a:extLst>
          </p:cNvPr>
          <p:cNvSpPr txBox="1"/>
          <p:nvPr/>
        </p:nvSpPr>
        <p:spPr>
          <a:xfrm>
            <a:off x="5486916" y="1922435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Data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8589CA-9E13-874F-8CE4-0323B1588C4C}"/>
              </a:ext>
            </a:extLst>
          </p:cNvPr>
          <p:cNvSpPr txBox="1"/>
          <p:nvPr/>
        </p:nvSpPr>
        <p:spPr>
          <a:xfrm>
            <a:off x="7255880" y="1737768"/>
            <a:ext cx="14766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Casual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inference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E3E1EE9-3923-9841-9DE2-361697C123BC}"/>
              </a:ext>
            </a:extLst>
          </p:cNvPr>
          <p:cNvSpPr txBox="1"/>
          <p:nvPr/>
        </p:nvSpPr>
        <p:spPr>
          <a:xfrm>
            <a:off x="7873608" y="3014261"/>
            <a:ext cx="3722494" cy="319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Difference in difference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Instrumental variable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Regression discontinuity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Matching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Randomization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Structural modeling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Big data &amp; mixed model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7502874-E115-6B44-9200-D6AF4B3D5A8C}"/>
              </a:ext>
            </a:extLst>
          </p:cNvPr>
          <p:cNvSpPr txBox="1"/>
          <p:nvPr/>
        </p:nvSpPr>
        <p:spPr>
          <a:xfrm>
            <a:off x="2875938" y="3155229"/>
            <a:ext cx="1943161" cy="9787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Mechanism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67186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Hypothesis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E9F7DA-C625-C846-BA78-CBE28F09D807}"/>
              </a:ext>
            </a:extLst>
          </p:cNvPr>
          <p:cNvSpPr txBox="1"/>
          <p:nvPr/>
        </p:nvSpPr>
        <p:spPr>
          <a:xfrm>
            <a:off x="647875" y="3155229"/>
            <a:ext cx="2127505" cy="9787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Macro/micro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ST/LT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3F5F81D-FE0B-4A40-B0F3-6DE87D83EF70}"/>
              </a:ext>
            </a:extLst>
          </p:cNvPr>
          <p:cNvSpPr txBox="1"/>
          <p:nvPr/>
        </p:nvSpPr>
        <p:spPr>
          <a:xfrm>
            <a:off x="5067269" y="3169762"/>
            <a:ext cx="2422458" cy="9787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Existing</a:t>
            </a:r>
          </a:p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DB7D59"/>
                </a:solidFill>
                <a:latin typeface="Dindan" panose="02000506000000020004" pitchFamily="2" charset="-34"/>
                <a:cs typeface="Dindan" panose="02000506000000020004" pitchFamily="2" charset="-34"/>
              </a:rPr>
              <a:t>Need to collect</a:t>
            </a:r>
          </a:p>
        </p:txBody>
      </p:sp>
    </p:spTree>
    <p:extLst>
      <p:ext uri="{BB962C8B-B14F-4D97-AF65-F5344CB8AC3E}">
        <p14:creationId xmlns:p14="http://schemas.microsoft.com/office/powerpoint/2010/main" val="189472203"/>
      </p:ext>
    </p:extLst>
  </p:cSld>
  <p:clrMapOvr>
    <a:masterClrMapping/>
  </p:clrMapOvr>
</p:sld>
</file>

<file path=ppt/theme/theme1.xml><?xml version="1.0" encoding="utf-8"?>
<a:theme xmlns:a="http://schemas.openxmlformats.org/drawingml/2006/main" name="PIER ppt templa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er_v1.potx" id="{0A802B00-BCDF-4109-9229-B561BFA5E1DE}" vid="{902B60FC-49C3-491C-94A5-A05DF4E07282}"/>
    </a:ext>
  </a:extLst>
</a:theme>
</file>

<file path=ppt/theme/theme2.xml><?xml version="1.0" encoding="utf-8"?>
<a:theme xmlns:a="http://schemas.openxmlformats.org/drawingml/2006/main" name="1_PIER ppt templa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er_v1.potx" id="{0A802B00-BCDF-4109-9229-B561BFA5E1DE}" vid="{902B60FC-49C3-491C-94A5-A05DF4E07282}"/>
    </a:ext>
  </a:extLst>
</a:theme>
</file>

<file path=ppt/theme/theme3.xml><?xml version="1.0" encoding="utf-8"?>
<a:theme xmlns:a="http://schemas.openxmlformats.org/drawingml/2006/main" name="2_PIER ppt templa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er_v1.potx" id="{0A802B00-BCDF-4109-9229-B561BFA5E1DE}" vid="{902B60FC-49C3-491C-94A5-A05DF4E07282}"/>
    </a:ext>
  </a:extLst>
</a:theme>
</file>

<file path=ppt/theme/theme4.xml><?xml version="1.0" encoding="utf-8"?>
<a:theme xmlns:a="http://schemas.openxmlformats.org/drawingml/2006/main" name="3_PIER ppt templa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er_v1.potx" id="{0A802B00-BCDF-4109-9229-B561BFA5E1DE}" vid="{902B60FC-49C3-491C-94A5-A05DF4E07282}"/>
    </a:ext>
  </a:extLst>
</a:theme>
</file>

<file path=ppt/theme/theme5.xml><?xml version="1.0" encoding="utf-8"?>
<a:theme xmlns:a="http://schemas.openxmlformats.org/drawingml/2006/main" name="4_PIER ppt templa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er_v1.potx" id="{0A802B00-BCDF-4109-9229-B561BFA5E1DE}" vid="{902B60FC-49C3-491C-94A5-A05DF4E07282}"/>
    </a:ext>
  </a:extLst>
</a:theme>
</file>

<file path=ppt/theme/theme6.xml><?xml version="1.0" encoding="utf-8"?>
<a:theme xmlns:a="http://schemas.openxmlformats.org/drawingml/2006/main" name="5_PIER ppt templa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er_v1.potx" id="{0A802B00-BCDF-4109-9229-B561BFA5E1DE}" vid="{902B60FC-49C3-491C-94A5-A05DF4E07282}"/>
    </a:ext>
  </a:extLst>
</a:theme>
</file>

<file path=ppt/theme/theme7.xml><?xml version="1.0" encoding="utf-8"?>
<a:theme xmlns:a="http://schemas.openxmlformats.org/drawingml/2006/main" name="piertheme_wid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ertheme_wide2" id="{F60731D1-91CB-47EF-993A-03FBB199A138}" vid="{F83A0A08-9BA5-44EF-92E2-682FB8450287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22269</TotalTime>
  <Words>774</Words>
  <Application>Microsoft Office PowerPoint</Application>
  <PresentationFormat>Widescreen</PresentationFormat>
  <Paragraphs>192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30" baseType="lpstr">
      <vt:lpstr>Arial</vt:lpstr>
      <vt:lpstr>Calibri</vt:lpstr>
      <vt:lpstr>Calibri Light</vt:lpstr>
      <vt:lpstr>Cordia New</vt:lpstr>
      <vt:lpstr>DIN</vt:lpstr>
      <vt:lpstr>Dindan</vt:lpstr>
      <vt:lpstr>Microsoft Sans Serif</vt:lpstr>
      <vt:lpstr>Muttayat</vt:lpstr>
      <vt:lpstr>Wingdings</vt:lpstr>
      <vt:lpstr>PIER ppt template</vt:lpstr>
      <vt:lpstr>1_PIER ppt template</vt:lpstr>
      <vt:lpstr>2_PIER ppt template</vt:lpstr>
      <vt:lpstr>3_PIER ppt template</vt:lpstr>
      <vt:lpstr>4_PIER ppt template</vt:lpstr>
      <vt:lpstr>5_PIER ppt template</vt:lpstr>
      <vt:lpstr>piertheme_wide2</vt:lpstr>
      <vt:lpstr>              Economic Tools and Policy Evaluation</vt:lpstr>
      <vt:lpstr>Evidence based policy making: Why?</vt:lpstr>
      <vt:lpstr>Evidence based policy making in the policy process</vt:lpstr>
      <vt:lpstr>Evidence based policy making &amp; Economic tools</vt:lpstr>
      <vt:lpstr>Casual inference Main but challenging job for economics</vt:lpstr>
      <vt:lpstr>If data before and after program available Difference in difference</vt:lpstr>
      <vt:lpstr>If data before program NOT available Instrument variable (IV)</vt:lpstr>
      <vt:lpstr>If data before program NOT available Regression discontinuity</vt:lpstr>
      <vt:lpstr>If data before program NOT available Matching</vt:lpstr>
      <vt:lpstr>If new data collection is possible Randomization</vt:lpstr>
      <vt:lpstr>If new data collection is possible Randomization</vt:lpstr>
      <vt:lpstr>Other method and the use of big/admin data</vt:lpstr>
      <vt:lpstr>Duflo’s famous paper using Indonesia Census</vt:lpstr>
      <vt:lpstr>Choosing economic tools to do evidence based policy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PIER slides for กนส April 11, 2018</dc:title>
  <dc:creator>จารีย์ ปิ่นทอง</dc:creator>
  <cp:lastModifiedBy>Phatta</cp:lastModifiedBy>
  <cp:revision>1016</cp:revision>
  <cp:lastPrinted>2019-10-28T16:52:19Z</cp:lastPrinted>
  <dcterms:created xsi:type="dcterms:W3CDTF">2018-02-19T07:10:34Z</dcterms:created>
  <dcterms:modified xsi:type="dcterms:W3CDTF">2020-02-20T03:09:12Z</dcterms:modified>
</cp:coreProperties>
</file>