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3" r:id="rId1"/>
  </p:sldMasterIdLst>
  <p:notesMasterIdLst>
    <p:notesMasterId r:id="rId6"/>
  </p:notesMasterIdLst>
  <p:sldIdLst>
    <p:sldId id="410" r:id="rId2"/>
    <p:sldId id="423" r:id="rId3"/>
    <p:sldId id="419" r:id="rId4"/>
    <p:sldId id="422" r:id="rId5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CC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70" d="100"/>
          <a:sy n="70" d="100"/>
        </p:scale>
        <p:origin x="516" y="4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2466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501E300-FBB7-4A27-833E-B38579780632}" type="datetimeFigureOut">
              <a:rPr lang="en-US" smtClean="0"/>
              <a:pPr/>
              <a:t>1/14/2019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20F6811-8E11-4279-816B-9CF3A056EA82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1657009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1794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5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19050" tIns="0" rIns="19050" bIns="0" anchor="b"/>
          <a:lstStyle/>
          <a:p>
            <a:pPr algn="r"/>
            <a:r>
              <a:rPr lang="en-US" sz="1000" i="1">
                <a:latin typeface="Times New Roman" pitchFamily="18" charset="0"/>
              </a:rPr>
              <a:t>1</a:t>
            </a:r>
          </a:p>
        </p:txBody>
      </p:sp>
      <p:sp>
        <p:nvSpPr>
          <p:cNvPr id="801796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7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8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801799" name="Rectangle 7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44575409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1794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5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19050" tIns="0" rIns="19050" bIns="0" anchor="b"/>
          <a:lstStyle/>
          <a:p>
            <a:pPr algn="r"/>
            <a:r>
              <a:rPr lang="en-US" sz="1000" i="1">
                <a:latin typeface="Times New Roman" pitchFamily="18" charset="0"/>
              </a:rPr>
              <a:t>1</a:t>
            </a:r>
          </a:p>
        </p:txBody>
      </p:sp>
      <p:sp>
        <p:nvSpPr>
          <p:cNvPr id="801796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7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8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801799" name="Rectangle 7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46088840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3" name="Rounded Rectangle 12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1295400" y="3200400"/>
            <a:ext cx="6400800" cy="1600200"/>
          </a:xfrm>
        </p:spPr>
        <p:txBody>
          <a:bodyPr/>
          <a:lstStyle>
            <a:lvl1pPr marL="0" indent="0" algn="ctr">
              <a:buNone/>
              <a:defRPr sz="26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45237-72BC-4A61-8B55-E1F8A3621E0F}" type="datetimeFigureOut">
              <a:rPr lang="en-US" smtClean="0"/>
              <a:pPr/>
              <a:t>1/14/2019</a:t>
            </a:fld>
            <a:endParaRPr lang="en-US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/>
        <p:txBody>
          <a:bodyPr lIns="0" tIns="0" rIns="0" bIns="0">
            <a:noAutofit/>
          </a:bodyPr>
          <a:lstStyle>
            <a:lvl1pPr>
              <a:defRPr sz="1400">
                <a:solidFill>
                  <a:srgbClr val="FFFFFF"/>
                </a:solidFill>
              </a:defRPr>
            </a:lvl1pPr>
          </a:lstStyle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Rectangle 6"/>
          <p:cNvSpPr/>
          <p:nvPr/>
        </p:nvSpPr>
        <p:spPr>
          <a:xfrm>
            <a:off x="62931" y="1449303"/>
            <a:ext cx="9021537" cy="1527349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Rectangle 9"/>
          <p:cNvSpPr/>
          <p:nvPr/>
        </p:nvSpPr>
        <p:spPr>
          <a:xfrm>
            <a:off x="62931" y="1396720"/>
            <a:ext cx="9021537" cy="120580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Rectangle 10"/>
          <p:cNvSpPr/>
          <p:nvPr/>
        </p:nvSpPr>
        <p:spPr>
          <a:xfrm>
            <a:off x="62931" y="2976649"/>
            <a:ext cx="9021537" cy="110532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457200" y="1505930"/>
            <a:ext cx="8229600" cy="1470025"/>
          </a:xfrm>
        </p:spPr>
        <p:txBody>
          <a:bodyPr anchor="ctr"/>
          <a:lstStyle>
            <a:lvl1pPr algn="ctr">
              <a:defRPr lang="en-US" dirty="0">
                <a:solidFill>
                  <a:srgbClr val="FFFFFF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45237-72BC-4A61-8B55-E1F8A3621E0F}" type="datetimeFigureOut">
              <a:rPr lang="en-US" smtClean="0"/>
              <a:pPr/>
              <a:t>1/14/2019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7772400" cy="4572000"/>
          </a:xfrm>
        </p:spPr>
        <p:txBody>
          <a:bodyPr vert="horz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0" name="Rounded Rectangle 9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3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952500"/>
            <a:ext cx="7772400" cy="1362075"/>
          </a:xfrm>
        </p:spPr>
        <p:txBody>
          <a:bodyPr anchor="b" anchorCtr="0"/>
          <a:lstStyle>
            <a:lvl1pPr algn="l">
              <a:buNone/>
              <a:defRPr sz="4000" b="0" cap="none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547938"/>
            <a:ext cx="7772400" cy="1338262"/>
          </a:xfrm>
        </p:spPr>
        <p:txBody>
          <a:bodyPr anchor="t" anchorCtr="0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45237-72BC-4A61-8B55-E1F8A3621E0F}" type="datetimeFigureOut">
              <a:rPr lang="en-US" smtClean="0"/>
              <a:pPr/>
              <a:t>1/14/2019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800100" y="6172200"/>
            <a:ext cx="4000500" cy="457200"/>
          </a:xfrm>
        </p:spPr>
        <p:txBody>
          <a:bodyPr/>
          <a:lstStyle/>
          <a:p>
            <a:endParaRPr lang="en-US"/>
          </a:p>
        </p:txBody>
      </p:sp>
      <p:sp>
        <p:nvSpPr>
          <p:cNvPr id="7" name="Rectangle 6"/>
          <p:cNvSpPr/>
          <p:nvPr/>
        </p:nvSpPr>
        <p:spPr>
          <a:xfrm flipV="1">
            <a:off x="69412" y="2376830"/>
            <a:ext cx="9013515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Rectangle 7"/>
          <p:cNvSpPr/>
          <p:nvPr/>
        </p:nvSpPr>
        <p:spPr>
          <a:xfrm>
            <a:off x="69146" y="2341475"/>
            <a:ext cx="9013781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>
          <a:xfrm>
            <a:off x="68306" y="2468880"/>
            <a:ext cx="9014621" cy="45720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45237-72BC-4A61-8B55-E1F8A3621E0F}" type="datetimeFigureOut">
              <a:rPr lang="en-US" smtClean="0"/>
              <a:pPr/>
              <a:t>1/14/2019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493395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9530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45237-72BC-4A61-8B55-E1F8A3621E0F}" type="datetimeFigureOut">
              <a:rPr lang="en-US" smtClean="0"/>
              <a:pPr/>
              <a:t>1/14/2019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half" idx="2"/>
          </p:nvPr>
        </p:nvSpPr>
        <p:spPr>
          <a:xfrm>
            <a:off x="9144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3" name="Content Placeholder 12"/>
          <p:cNvSpPr>
            <a:spLocks noGrp="1"/>
          </p:cNvSpPr>
          <p:nvPr>
            <p:ph sz="half" idx="4"/>
          </p:nvPr>
        </p:nvSpPr>
        <p:spPr>
          <a:xfrm>
            <a:off x="49530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45237-72BC-4A61-8B55-E1F8A3621E0F}" type="datetimeFigureOut">
              <a:rPr lang="en-US" smtClean="0"/>
              <a:pPr/>
              <a:t>1/14/2019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45237-72BC-4A61-8B55-E1F8A3621E0F}" type="datetimeFigureOut">
              <a:rPr lang="en-US" smtClean="0"/>
              <a:pPr/>
              <a:t>1/14/2019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9" name="Rounded Rectangle 8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 algn="l">
              <a:buNone/>
              <a:defRPr sz="4000" b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914400" y="1600200"/>
            <a:ext cx="1905000" cy="4495800"/>
          </a:xfrm>
        </p:spPr>
        <p:txBody>
          <a:bodyPr/>
          <a:lstStyle>
            <a:lvl1pPr marL="0" indent="0"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45237-72BC-4A61-8B55-E1F8A3621E0F}" type="datetimeFigureOut">
              <a:rPr lang="en-US" smtClean="0"/>
              <a:pPr/>
              <a:t>1/14/2019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"/>
          </p:nvPr>
        </p:nvSpPr>
        <p:spPr>
          <a:xfrm>
            <a:off x="2971800" y="1600200"/>
            <a:ext cx="5715000" cy="4495800"/>
          </a:xfrm>
        </p:spPr>
        <p:txBody>
          <a:bodyPr vert="horz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4900550"/>
            <a:ext cx="7315200" cy="522288"/>
          </a:xfrm>
        </p:spPr>
        <p:txBody>
          <a:bodyPr anchor="ctr">
            <a:noAutofit/>
          </a:bodyPr>
          <a:lstStyle>
            <a:lvl1pPr algn="l">
              <a:buNone/>
              <a:defRPr sz="2800" b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5445825"/>
            <a:ext cx="7315200" cy="685800"/>
          </a:xfrm>
        </p:spPr>
        <p:txBody>
          <a:bodyPr/>
          <a:lstStyle>
            <a:lvl1pPr marL="0" indent="0">
              <a:buFontTx/>
              <a:buNone/>
              <a:defRPr sz="16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45237-72BC-4A61-8B55-E1F8A3621E0F}" type="datetimeFigureOut">
              <a:rPr lang="en-US" smtClean="0"/>
              <a:pPr/>
              <a:t>1/14/2019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914400" y="6172200"/>
            <a:ext cx="3886200" cy="457200"/>
          </a:xfr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1" name="Rectangle 10"/>
          <p:cNvSpPr/>
          <p:nvPr/>
        </p:nvSpPr>
        <p:spPr>
          <a:xfrm flipV="1">
            <a:off x="68307" y="4683555"/>
            <a:ext cx="9006840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ectangle 11"/>
          <p:cNvSpPr/>
          <p:nvPr/>
        </p:nvSpPr>
        <p:spPr>
          <a:xfrm>
            <a:off x="68508" y="4650474"/>
            <a:ext cx="9006639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Rectangle 12"/>
          <p:cNvSpPr/>
          <p:nvPr/>
        </p:nvSpPr>
        <p:spPr>
          <a:xfrm>
            <a:off x="68510" y="4773224"/>
            <a:ext cx="9006637" cy="48807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68308" y="66675"/>
            <a:ext cx="9001873" cy="4581525"/>
          </a:xfrm>
          <a:prstGeom prst="round2SameRect">
            <a:avLst>
              <a:gd name="adj1" fmla="val 7101"/>
              <a:gd name="adj2" fmla="val 0"/>
            </a:avLst>
          </a:prstGeom>
          <a:solidFill>
            <a:schemeClr val="bg2"/>
          </a:solidFill>
          <a:ln w="6350">
            <a:solidFill>
              <a:schemeClr val="tx1"/>
            </a:solidFill>
          </a:ln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45237-72BC-4A61-8B55-E1F8A3621E0F}" type="datetimeFigureOut">
              <a:rPr lang="en-US" smtClean="0"/>
              <a:pPr/>
              <a:t>1/14/2019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41"/>
            <a:ext cx="2011680" cy="5851525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14400" y="274640"/>
            <a:ext cx="5562600" cy="5851525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45237-72BC-4A61-8B55-E1F8A3621E0F}" type="datetimeFigureOut">
              <a:rPr lang="en-US" smtClean="0"/>
              <a:pPr/>
              <a:t>1/14/2019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สี่เหลี่ยมผืนผ้า 6"/>
          <p:cNvSpPr/>
          <p:nvPr userDrawn="1"/>
        </p:nvSpPr>
        <p:spPr>
          <a:xfrm>
            <a:off x="2819400" y="6477000"/>
            <a:ext cx="3962400" cy="381000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TextBox 6"/>
          <p:cNvSpPr txBox="1"/>
          <p:nvPr userDrawn="1"/>
        </p:nvSpPr>
        <p:spPr>
          <a:xfrm>
            <a:off x="685800" y="6477000"/>
            <a:ext cx="8915400" cy="338554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l"/>
            <a:r>
              <a:rPr lang="en-US" sz="1600" b="1" dirty="0" smtClean="0"/>
              <a:t>Environment		</a:t>
            </a:r>
            <a:r>
              <a:rPr lang="en-US" sz="1600" b="1" baseline="0" dirty="0" smtClean="0"/>
              <a:t>        </a:t>
            </a:r>
            <a:r>
              <a:rPr lang="en-US" sz="1600" b="1" dirty="0" smtClean="0"/>
              <a:t>Competitive</a:t>
            </a:r>
            <a:r>
              <a:rPr lang="en-US" sz="1600" b="1" baseline="0" dirty="0" smtClean="0"/>
              <a:t> Landscape    		         </a:t>
            </a:r>
            <a:r>
              <a:rPr lang="en-US" sz="1600" b="1" dirty="0" smtClean="0"/>
              <a:t>Consumers  </a:t>
            </a:r>
            <a:endParaRPr lang="en-US" sz="16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สี่เหลี่ยมผืนผ้า 6"/>
          <p:cNvSpPr/>
          <p:nvPr userDrawn="1"/>
        </p:nvSpPr>
        <p:spPr>
          <a:xfrm>
            <a:off x="2819400" y="6477000"/>
            <a:ext cx="3962400" cy="381000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TextBox 6"/>
          <p:cNvSpPr txBox="1"/>
          <p:nvPr userDrawn="1"/>
        </p:nvSpPr>
        <p:spPr>
          <a:xfrm>
            <a:off x="685800" y="6477000"/>
            <a:ext cx="8915400" cy="338554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l"/>
            <a:r>
              <a:rPr lang="en-US" sz="1600" b="1" dirty="0" smtClean="0"/>
              <a:t>Environment		</a:t>
            </a:r>
            <a:r>
              <a:rPr lang="en-US" sz="1600" b="1" baseline="0" dirty="0" smtClean="0"/>
              <a:t>        </a:t>
            </a:r>
            <a:r>
              <a:rPr lang="en-US" sz="1600" b="1" dirty="0" smtClean="0"/>
              <a:t>Competitive</a:t>
            </a:r>
            <a:r>
              <a:rPr lang="en-US" sz="1600" b="1" baseline="0" dirty="0" smtClean="0"/>
              <a:t> Landscape    		         </a:t>
            </a:r>
            <a:r>
              <a:rPr lang="en-US" sz="1600" b="1" dirty="0" smtClean="0"/>
              <a:t>Consumers  </a:t>
            </a:r>
            <a:endParaRPr lang="en-US" sz="16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8" name="Rounded Rectangle 7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914400" y="274638"/>
            <a:ext cx="7772400" cy="1143000"/>
          </a:xfrm>
          <a:prstGeom prst="rect">
            <a:avLst/>
          </a:prstGeom>
        </p:spPr>
        <p:txBody>
          <a:bodyPr bIns="91440" anchor="b" anchorCtr="0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7772400" cy="4572000"/>
          </a:xfrm>
          <a:prstGeom prst="rect">
            <a:avLst/>
          </a:prstGeom>
        </p:spPr>
        <p:txBody>
          <a:bodyPr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6172200" y="6191250"/>
            <a:ext cx="2476500" cy="476250"/>
          </a:xfrm>
          <a:prstGeom prst="rect">
            <a:avLst/>
          </a:prstGeom>
        </p:spPr>
        <p:txBody>
          <a:bodyPr anchor="ctr" anchorCtr="0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67245237-72BC-4A61-8B55-E1F8A3621E0F}" type="datetimeFigureOut">
              <a:rPr lang="en-US" smtClean="0"/>
              <a:pPr/>
              <a:t>1/14/2019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914400" y="6172200"/>
            <a:ext cx="3962400" cy="457200"/>
          </a:xfrm>
          <a:prstGeom prst="rect">
            <a:avLst/>
          </a:prstGeom>
        </p:spPr>
        <p:txBody>
          <a:bodyPr anchor="ctr" anchorCtr="0"/>
          <a:lstStyle>
            <a:lvl1pPr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lang="en-US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146304" y="6210300"/>
            <a:ext cx="457200" cy="457200"/>
          </a:xfrm>
          <a:prstGeom prst="ellipse">
            <a:avLst/>
          </a:prstGeom>
          <a:solidFill>
            <a:schemeClr val="accent1"/>
          </a:solidFill>
        </p:spPr>
        <p:txBody>
          <a:bodyPr wrap="none" lIns="0" tIns="0" rIns="0" bIns="0" anchor="ctr" anchorCtr="1">
            <a:noAutofit/>
          </a:bodyPr>
          <a:lstStyle>
            <a:lvl1pPr algn="ctr" eaLnBrk="1" latinLnBrk="0" hangingPunct="1">
              <a:defRPr kumimoji="0" sz="140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</a:lstStyle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4" r:id="rId1"/>
    <p:sldLayoutId id="2147483665" r:id="rId2"/>
    <p:sldLayoutId id="2147483666" r:id="rId3"/>
    <p:sldLayoutId id="2147483667" r:id="rId4"/>
    <p:sldLayoutId id="2147483668" r:id="rId5"/>
    <p:sldLayoutId id="2147483669" r:id="rId6"/>
    <p:sldLayoutId id="2147483670" r:id="rId7"/>
    <p:sldLayoutId id="2147483671" r:id="rId8"/>
    <p:sldLayoutId id="2147483672" r:id="rId9"/>
    <p:sldLayoutId id="2147483673" r:id="rId10"/>
    <p:sldLayoutId id="2147483674" r:id="rId11"/>
    <p:sldLayoutId id="2147483675" r:id="rId12"/>
    <p:sldLayoutId id="2147483676" r:id="rId13"/>
  </p:sldLayoutIdLst>
  <p:txStyles>
    <p:titleStyle>
      <a:lvl1pPr algn="l" rtl="0" eaLnBrk="1" latinLnBrk="0" hangingPunct="1">
        <a:spcBef>
          <a:spcPct val="0"/>
        </a:spcBef>
        <a:buNone/>
        <a:defRPr kumimoji="0" sz="40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580"/>
        </a:spcBef>
        <a:buClr>
          <a:schemeClr val="accent1"/>
        </a:buClr>
        <a:buSzPct val="8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28600" algn="l" rtl="0" eaLnBrk="1" latinLnBrk="0" hangingPunct="1">
        <a:spcBef>
          <a:spcPts val="370"/>
        </a:spcBef>
        <a:buClr>
          <a:schemeClr val="accent2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SzPct val="8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ts val="370"/>
        </a:spcBef>
        <a:buClr>
          <a:schemeClr val="accent3"/>
        </a:buClr>
        <a:buSzPct val="80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70"/>
        </a:spcBef>
        <a:buClr>
          <a:schemeClr val="accent3"/>
        </a:buClr>
        <a:buFontTx/>
        <a:buChar char="o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228600" algn="l" rtl="0" eaLnBrk="1" latinLnBrk="0" hangingPunct="1">
        <a:spcBef>
          <a:spcPts val="370"/>
        </a:spcBef>
        <a:buClr>
          <a:schemeClr val="accent3"/>
        </a:buClr>
        <a:buChar char="•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228600" algn="l" rtl="0" eaLnBrk="1" latinLnBrk="0" hangingPunct="1">
        <a:spcBef>
          <a:spcPts val="370"/>
        </a:spcBef>
        <a:buClr>
          <a:schemeClr val="accent2"/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228600" algn="l" rtl="0" eaLnBrk="1" latinLnBrk="0" hangingPunct="1">
        <a:spcBef>
          <a:spcPts val="370"/>
        </a:spcBef>
        <a:buClr>
          <a:schemeClr val="accent2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3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235133" y="602729"/>
            <a:ext cx="8621556" cy="1362075"/>
          </a:xfrm>
        </p:spPr>
        <p:txBody>
          <a:bodyPr/>
          <a:lstStyle/>
          <a:p>
            <a:r>
              <a:rPr lang="en-US" dirty="0"/>
              <a:t>Group Project Assignment</a:t>
            </a:r>
          </a:p>
          <a:p>
            <a:r>
              <a:rPr lang="en-US" dirty="0"/>
              <a:t>Individual Assignment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74669" y="2960558"/>
            <a:ext cx="5994400" cy="37973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1478286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0772" name="Rectangle 4"/>
          <p:cNvSpPr>
            <a:spLocks noGrp="1" noRot="1" noChangeArrowheads="1"/>
          </p:cNvSpPr>
          <p:nvPr>
            <p:ph type="title"/>
          </p:nvPr>
        </p:nvSpPr>
        <p:spPr>
          <a:xfrm>
            <a:off x="535459" y="199687"/>
            <a:ext cx="7772400" cy="1143000"/>
          </a:xfrm>
          <a:noFill/>
          <a:ln/>
        </p:spPr>
        <p:txBody>
          <a:bodyPr lIns="90488" tIns="44450" rIns="90488" bIns="44450"/>
          <a:lstStyle/>
          <a:p>
            <a:r>
              <a:rPr lang="en-US" dirty="0">
                <a:solidFill>
                  <a:schemeClr val="hlink"/>
                </a:solidFill>
              </a:rPr>
              <a:t>Group Homework</a:t>
            </a:r>
            <a:endParaRPr lang="en-US" sz="4000" dirty="0">
              <a:solidFill>
                <a:schemeClr val="hlink"/>
              </a:solidFill>
            </a:endParaRPr>
          </a:p>
        </p:txBody>
      </p:sp>
      <p:sp>
        <p:nvSpPr>
          <p:cNvPr id="800770" name="Rectangle 2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0771" name="Rectangle 3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2" name="Content Placeholder 1"/>
          <p:cNvSpPr>
            <a:spLocks noGrp="1"/>
          </p:cNvSpPr>
          <p:nvPr>
            <p:ph sz="quarter" idx="1"/>
          </p:nvPr>
        </p:nvSpPr>
        <p:spPr>
          <a:xfrm>
            <a:off x="535459" y="1836026"/>
            <a:ext cx="8073081" cy="627723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2000" b="1" u="sng">
                <a:latin typeface="Arial" charset="0"/>
                <a:ea typeface="Arial" charset="0"/>
                <a:cs typeface="Arial" charset="0"/>
              </a:rPr>
              <a:t>Group Project Mini-presentation 1</a:t>
            </a:r>
          </a:p>
          <a:p>
            <a:pPr marL="0" indent="0">
              <a:buNone/>
            </a:pPr>
            <a:r>
              <a:rPr lang="en-US" sz="2000">
                <a:latin typeface="Arial" charset="0"/>
                <a:ea typeface="Arial" charset="0"/>
                <a:cs typeface="Arial" charset="0"/>
              </a:rPr>
              <a:t>1.Discuss and decide which retail business your team wants to work on.</a:t>
            </a:r>
          </a:p>
          <a:p>
            <a:pPr marL="0" indent="0">
              <a:buNone/>
            </a:pPr>
            <a:endParaRPr lang="en-US" sz="2000">
              <a:latin typeface="Arial" charset="0"/>
              <a:ea typeface="Arial" charset="0"/>
              <a:cs typeface="Arial" charset="0"/>
            </a:endParaRPr>
          </a:p>
          <a:p>
            <a:pPr marL="0" indent="0">
              <a:buNone/>
            </a:pPr>
            <a:r>
              <a:rPr lang="en-US" sz="2000">
                <a:latin typeface="Arial" charset="0"/>
                <a:ea typeface="Arial" charset="0"/>
                <a:cs typeface="Arial" charset="0"/>
              </a:rPr>
              <a:t>2. Prepare a 10 minute presentation in the retail business you are interested in…Restaurants, clothing store, supermarkets etc. –</a:t>
            </a:r>
          </a:p>
          <a:p>
            <a:pPr marL="0" indent="0">
              <a:buNone/>
            </a:pPr>
            <a:r>
              <a:rPr lang="en-US" sz="2000">
                <a:latin typeface="Arial" charset="0"/>
                <a:ea typeface="Arial" charset="0"/>
                <a:cs typeface="Arial" charset="0"/>
              </a:rPr>
              <a:t>CEO, please re-confirm before leaving class (no duplicates)</a:t>
            </a:r>
          </a:p>
          <a:p>
            <a:pPr marL="0" indent="0">
              <a:buNone/>
            </a:pPr>
            <a:r>
              <a:rPr lang="en-US" sz="2000">
                <a:latin typeface="Arial" charset="0"/>
                <a:ea typeface="Arial" charset="0"/>
                <a:cs typeface="Arial" charset="0"/>
              </a:rPr>
              <a:t>      - For example, if you choose minimart, you should choose 7-eleven as your ideal retail store and find as much information, including competitors,market situation, IMC, etc.</a:t>
            </a:r>
          </a:p>
          <a:p>
            <a:pPr marL="0" indent="0">
              <a:buNone/>
            </a:pPr>
            <a:endParaRPr lang="en-US" sz="2000">
              <a:latin typeface="Arial" charset="0"/>
              <a:ea typeface="Arial" charset="0"/>
              <a:cs typeface="Arial" charset="0"/>
            </a:endParaRPr>
          </a:p>
          <a:p>
            <a:pPr marL="0" indent="0">
              <a:buNone/>
            </a:pPr>
            <a:r>
              <a:rPr lang="en-US" sz="2000">
                <a:latin typeface="Arial" charset="0"/>
                <a:ea typeface="Arial" charset="0"/>
                <a:cs typeface="Arial" charset="0"/>
              </a:rPr>
              <a:t>3. Presentation due Monday January 21, 2019</a:t>
            </a:r>
          </a:p>
          <a:p>
            <a:endParaRPr lang="en-US" sz="2000">
              <a:latin typeface="Arial" charset="0"/>
              <a:ea typeface="Arial" charset="0"/>
              <a:cs typeface="Arial" charset="0"/>
            </a:endParaRPr>
          </a:p>
          <a:p>
            <a:pPr marL="0" indent="0">
              <a:buNone/>
            </a:pPr>
            <a:endParaRPr lang="en-US" sz="2000">
              <a:latin typeface="Arial" charset="0"/>
              <a:ea typeface="Arial" charset="0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41504830"/>
      </p:ext>
    </p:extLst>
  </p:cSld>
  <p:clrMapOvr>
    <a:masterClrMapping/>
  </p:clrMapOvr>
  <p:transition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0772" name="Rectangle 4"/>
          <p:cNvSpPr>
            <a:spLocks noGrp="1" noRot="1" noChangeArrowheads="1"/>
          </p:cNvSpPr>
          <p:nvPr>
            <p:ph type="title"/>
          </p:nvPr>
        </p:nvSpPr>
        <p:spPr>
          <a:xfrm>
            <a:off x="899410" y="124918"/>
            <a:ext cx="7787390" cy="1292720"/>
          </a:xfrm>
          <a:noFill/>
          <a:ln/>
        </p:spPr>
        <p:txBody>
          <a:bodyPr lIns="90488" tIns="44450" rIns="90488" bIns="44450"/>
          <a:lstStyle/>
          <a:p>
            <a:r>
              <a:rPr lang="en-US" dirty="0">
                <a:solidFill>
                  <a:schemeClr val="hlink"/>
                </a:solidFill>
              </a:rPr>
              <a:t>Individual Homework- </a:t>
            </a:r>
            <a:endParaRPr lang="en-US" sz="4000" dirty="0">
              <a:solidFill>
                <a:schemeClr val="hlink"/>
              </a:solidFill>
            </a:endParaRPr>
          </a:p>
        </p:txBody>
      </p:sp>
      <p:sp>
        <p:nvSpPr>
          <p:cNvPr id="800770" name="Rectangle 2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0771" name="Rectangle 3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397238" y="1544906"/>
            <a:ext cx="8349523" cy="3928490"/>
          </a:xfrm>
        </p:spPr>
        <p:txBody>
          <a:bodyPr>
            <a:noAutofit/>
          </a:bodyPr>
          <a:lstStyle/>
          <a:p>
            <a:r>
              <a:rPr lang="en-US" sz="2000">
                <a:latin typeface="Arial" charset="0"/>
                <a:ea typeface="Arial" charset="0"/>
                <a:cs typeface="Arial" charset="0"/>
              </a:rPr>
              <a:t>Each Student is to design a namecard to bring to every class with criteria as follows:</a:t>
            </a:r>
          </a:p>
          <a:p>
            <a:pPr marL="0" indent="0">
              <a:buNone/>
            </a:pPr>
            <a:endParaRPr lang="en-US" sz="2000">
              <a:latin typeface="Arial" charset="0"/>
              <a:ea typeface="Arial" charset="0"/>
              <a:cs typeface="Arial" charset="0"/>
            </a:endParaRPr>
          </a:p>
          <a:p>
            <a:pPr>
              <a:buFont typeface="Wingdings" charset="2"/>
              <a:buChar char="Ø"/>
            </a:pPr>
            <a:r>
              <a:rPr lang="en-US" sz="2000">
                <a:latin typeface="Arial" charset="0"/>
                <a:ea typeface="Arial" charset="0"/>
                <a:cs typeface="Arial" charset="0"/>
              </a:rPr>
              <a:t>First full name</a:t>
            </a:r>
          </a:p>
          <a:p>
            <a:pPr>
              <a:buFont typeface="Wingdings" charset="2"/>
              <a:buChar char="Ø"/>
            </a:pPr>
            <a:r>
              <a:rPr lang="en-US" sz="2000">
                <a:latin typeface="Arial" charset="0"/>
                <a:ea typeface="Arial" charset="0"/>
                <a:cs typeface="Arial" charset="0"/>
              </a:rPr>
              <a:t>Represent yourself in terms if creativity</a:t>
            </a:r>
          </a:p>
          <a:p>
            <a:pPr>
              <a:buFont typeface="Wingdings" charset="2"/>
              <a:buChar char="Ø"/>
            </a:pPr>
            <a:r>
              <a:rPr lang="en-US" sz="2000">
                <a:latin typeface="Arial" charset="0"/>
                <a:ea typeface="Arial" charset="0"/>
                <a:cs typeface="Arial" charset="0"/>
              </a:rPr>
              <a:t>Design as if you were branding yourself as a retail store</a:t>
            </a:r>
          </a:p>
          <a:p>
            <a:endParaRPr lang="en-US" sz="2000">
              <a:latin typeface="Arial" charset="0"/>
              <a:ea typeface="Arial" charset="0"/>
              <a:cs typeface="Arial" charset="0"/>
            </a:endParaRPr>
          </a:p>
          <a:p>
            <a:pPr marL="0" indent="0">
              <a:buNone/>
            </a:pPr>
            <a:r>
              <a:rPr lang="en-US" sz="2000" b="1">
                <a:latin typeface="Arial" charset="0"/>
                <a:ea typeface="Arial" charset="0"/>
                <a:cs typeface="Arial" charset="0"/>
              </a:rPr>
              <a:t>Special prize with be awarded to the winner</a:t>
            </a:r>
          </a:p>
          <a:p>
            <a:pPr marL="0" indent="0">
              <a:buNone/>
            </a:pPr>
            <a:endParaRPr lang="en-US" sz="2000">
              <a:latin typeface="Arial" charset="0"/>
              <a:ea typeface="Arial" charset="0"/>
              <a:cs typeface="Arial" charset="0"/>
            </a:endParaRPr>
          </a:p>
          <a:p>
            <a:pPr marL="0" indent="0">
              <a:buNone/>
            </a:pPr>
            <a:r>
              <a:rPr lang="en-US" sz="2000">
                <a:latin typeface="Arial" charset="0"/>
                <a:ea typeface="Arial" charset="0"/>
                <a:cs typeface="Arial" charset="0"/>
              </a:rPr>
              <a:t>Due:TBC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255925" y="4793402"/>
            <a:ext cx="3407765" cy="16835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26651550"/>
      </p:ext>
    </p:extLst>
  </p:cSld>
  <p:clrMapOvr>
    <a:masterClrMapping/>
  </p:clrMapOvr>
  <p:transition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44500" y="1104900"/>
            <a:ext cx="8255000" cy="4648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78410760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Equity">
  <a:themeElements>
    <a:clrScheme name="Equity">
      <a:dk1>
        <a:sysClr val="windowText" lastClr="000000"/>
      </a:dk1>
      <a:lt1>
        <a:sysClr val="window" lastClr="FFFFFF"/>
      </a:lt1>
      <a:dk2>
        <a:srgbClr val="696464"/>
      </a:dk2>
      <a:lt2>
        <a:srgbClr val="E9E5DC"/>
      </a:lt2>
      <a:accent1>
        <a:srgbClr val="D34817"/>
      </a:accent1>
      <a:accent2>
        <a:srgbClr val="9B2D1F"/>
      </a:accent2>
      <a:accent3>
        <a:srgbClr val="A28E6A"/>
      </a:accent3>
      <a:accent4>
        <a:srgbClr val="956251"/>
      </a:accent4>
      <a:accent5>
        <a:srgbClr val="918485"/>
      </a:accent5>
      <a:accent6>
        <a:srgbClr val="855D5D"/>
      </a:accent6>
      <a:hlink>
        <a:srgbClr val="CC9900"/>
      </a:hlink>
      <a:folHlink>
        <a:srgbClr val="96A9A9"/>
      </a:folHlink>
    </a:clrScheme>
    <a:fontScheme name="Equity">
      <a:majorFont>
        <a:latin typeface="Franklin Gothic Book"/>
        <a:ea typeface=""/>
        <a:cs typeface=""/>
        <a:font script="Grek" typeface="Calibri"/>
        <a:font script="Cyrl" typeface="Calibri"/>
        <a:font script="Jpan" typeface="HGｺﾞｼｯｸM"/>
        <a:font script="Hang" typeface="바탕"/>
        <a:font script="Hans" typeface="幼圆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Perpetua"/>
        <a:ea typeface=""/>
        <a:cs typeface=""/>
        <a:font script="Grek" typeface="Cambria"/>
        <a:font script="Cyrl" typeface="Cambria"/>
        <a:font script="Jpan" typeface="HG創英ﾌﾟﾚｾﾞﾝｽEB"/>
        <a:font script="Hang" typeface="맑은 고딕"/>
        <a:font script="Hans" typeface="宋体"/>
        <a:font script="Hant" typeface="新細明體"/>
        <a:font script="Arab" typeface="Times New Roman"/>
        <a:font script="Hebr" typeface="Aharoni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Equity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tint val="30000"/>
                <a:satMod val="300000"/>
              </a:schemeClr>
              <a:schemeClr val="phClr">
                <a:tint val="40000"/>
                <a:satMod val="200000"/>
              </a:schemeClr>
            </a:duotone>
          </a:blip>
          <a:tile tx="0" ty="0" sx="70000" sy="70000" flip="none" algn="ctr"/>
        </a:blipFill>
        <a:blipFill>
          <a:blip xmlns:r="http://schemas.openxmlformats.org/officeDocument/2006/relationships" r:embed="rId1">
            <a:duotone>
              <a:schemeClr val="phClr">
                <a:shade val="22000"/>
                <a:satMod val="160000"/>
              </a:schemeClr>
              <a:schemeClr val="phClr">
                <a:shade val="45000"/>
                <a:satMod val="100000"/>
              </a:schemeClr>
            </a:duotone>
          </a:blip>
          <a:tile tx="0" ty="0" sx="65000" sy="65000" flip="none" algn="ctr"/>
        </a:blipFill>
      </a:fillStyleLst>
      <a:lnStyleLst>
        <a:ln w="9525" cap="flat" cmpd="sng" algn="ctr">
          <a:solidFill>
            <a:schemeClr val="phClr">
              <a:shade val="60000"/>
              <a:satMod val="110000"/>
            </a:schemeClr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50800" dir="5400000" algn="t" rotWithShape="0">
              <a:srgbClr val="000000">
                <a:alpha val="60000"/>
              </a:srgbClr>
            </a:outerShdw>
          </a:effectLst>
          <a:scene3d>
            <a:camera prst="isometricBottomUp" fov="0">
              <a:rot lat="0" lon="0" rev="0"/>
            </a:camera>
            <a:lightRig rig="soft" dir="b">
              <a:rot lat="0" lon="0" rev="9000000"/>
            </a:lightRig>
          </a:scene3d>
          <a:sp3d contourW="35000" prstMaterial="matte">
            <a:bevelT w="45000" h="38100" prst="convex"/>
            <a:contourClr>
              <a:schemeClr val="phClr">
                <a:tint val="10000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0000"/>
                <a:satMod val="165000"/>
              </a:schemeClr>
            </a:gs>
            <a:gs pos="50000">
              <a:schemeClr val="phClr">
                <a:shade val="80000"/>
                <a:satMod val="155000"/>
              </a:schemeClr>
            </a:gs>
            <a:gs pos="100000">
              <a:schemeClr val="phClr">
                <a:tint val="95000"/>
                <a:satMod val="20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tint val="95000"/>
                <a:satMod val="200000"/>
              </a:schemeClr>
              <a:schemeClr val="phClr">
                <a:shade val="80000"/>
                <a:satMod val="100000"/>
              </a:schemeClr>
            </a:duotone>
          </a:blip>
          <a:tile tx="0" ty="0" sx="55000" sy="5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Equity</Template>
  <TotalTime>719</TotalTime>
  <Words>150</Words>
  <Application>Microsoft Office PowerPoint</Application>
  <PresentationFormat>On-screen Show (4:3)</PresentationFormat>
  <Paragraphs>23</Paragraphs>
  <Slides>4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9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14" baseType="lpstr">
      <vt:lpstr>Arial</vt:lpstr>
      <vt:lpstr>Calibri</vt:lpstr>
      <vt:lpstr>Cordia New</vt:lpstr>
      <vt:lpstr>EucrosiaUPC</vt:lpstr>
      <vt:lpstr>Franklin Gothic Book</vt:lpstr>
      <vt:lpstr>Perpetua</vt:lpstr>
      <vt:lpstr>Times New Roman</vt:lpstr>
      <vt:lpstr>Wingdings</vt:lpstr>
      <vt:lpstr>Wingdings 2</vt:lpstr>
      <vt:lpstr>Equity</vt:lpstr>
      <vt:lpstr>Group Project Assignment Individual Assignment</vt:lpstr>
      <vt:lpstr>Group Homework</vt:lpstr>
      <vt:lpstr>Individual Homework- </vt:lpstr>
      <vt:lpstr>PowerPoint Presentation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asus</dc:creator>
  <cp:lastModifiedBy>Lecturer</cp:lastModifiedBy>
  <cp:revision>307</cp:revision>
  <dcterms:created xsi:type="dcterms:W3CDTF">2015-02-03T09:41:51Z</dcterms:created>
  <dcterms:modified xsi:type="dcterms:W3CDTF">2019-01-14T08:38:36Z</dcterms:modified>
</cp:coreProperties>
</file>