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handoutMasterIdLst>
    <p:handoutMasterId r:id="rId39"/>
  </p:handoutMasterIdLst>
  <p:sldIdLst>
    <p:sldId id="775" r:id="rId2"/>
    <p:sldId id="777" r:id="rId3"/>
    <p:sldId id="831" r:id="rId4"/>
    <p:sldId id="832" r:id="rId5"/>
    <p:sldId id="833" r:id="rId6"/>
    <p:sldId id="834" r:id="rId7"/>
    <p:sldId id="835" r:id="rId8"/>
    <p:sldId id="836" r:id="rId9"/>
    <p:sldId id="837" r:id="rId10"/>
    <p:sldId id="838" r:id="rId11"/>
    <p:sldId id="839" r:id="rId12"/>
    <p:sldId id="840" r:id="rId13"/>
    <p:sldId id="841" r:id="rId14"/>
    <p:sldId id="842" r:id="rId15"/>
    <p:sldId id="843" r:id="rId16"/>
    <p:sldId id="844" r:id="rId17"/>
    <p:sldId id="868" r:id="rId18"/>
    <p:sldId id="849" r:id="rId19"/>
    <p:sldId id="850" r:id="rId20"/>
    <p:sldId id="851" r:id="rId21"/>
    <p:sldId id="852" r:id="rId22"/>
    <p:sldId id="853" r:id="rId23"/>
    <p:sldId id="854" r:id="rId24"/>
    <p:sldId id="855" r:id="rId25"/>
    <p:sldId id="856" r:id="rId26"/>
    <p:sldId id="857" r:id="rId27"/>
    <p:sldId id="858" r:id="rId28"/>
    <p:sldId id="859" r:id="rId29"/>
    <p:sldId id="860" r:id="rId30"/>
    <p:sldId id="861" r:id="rId31"/>
    <p:sldId id="862" r:id="rId32"/>
    <p:sldId id="863" r:id="rId33"/>
    <p:sldId id="864" r:id="rId34"/>
    <p:sldId id="865" r:id="rId35"/>
    <p:sldId id="866" r:id="rId36"/>
    <p:sldId id="867" r:id="rId37"/>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84" autoAdjust="0"/>
    <p:restoredTop sz="86559" autoAdjust="0"/>
  </p:normalViewPr>
  <p:slideViewPr>
    <p:cSldViewPr>
      <p:cViewPr varScale="1">
        <p:scale>
          <a:sx n="61" d="100"/>
          <a:sy n="61" d="100"/>
        </p:scale>
        <p:origin x="1332" y="3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4"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7777331405002947E-3"/>
          <c:y val="1.0636709204452892E-2"/>
          <c:w val="0.99722222222222223"/>
          <c:h val="0.98936335437409162"/>
        </c:manualLayout>
      </c:layout>
      <c:areaChart>
        <c:grouping val="standard"/>
        <c:varyColors val="0"/>
        <c:ser>
          <c:idx val="0"/>
          <c:order val="0"/>
          <c:tx>
            <c:strRef>
              <c:f>Sheet1!$C$3</c:f>
              <c:strCache>
                <c:ptCount val="1"/>
                <c:pt idx="0">
                  <c:v>Embryonic</c:v>
                </c:pt>
              </c:strCache>
            </c:strRef>
          </c:tx>
          <c:spPr>
            <a:solidFill>
              <a:schemeClr val="accent1"/>
            </a:solidFill>
            <a:ln>
              <a:noFill/>
            </a:ln>
            <a:effectLst/>
            <a:scene3d>
              <a:camera prst="orthographicFront"/>
              <a:lightRig rig="threePt" dir="t"/>
            </a:scene3d>
            <a:sp3d>
              <a:bevelT/>
            </a:sp3d>
          </c:spPr>
          <c:dLbls>
            <c:delete val="1"/>
          </c:dLbls>
          <c:val>
            <c:numRef>
              <c:f>Sheet1!$C$4:$C$62</c:f>
              <c:numCache>
                <c:formatCode>General</c:formatCode>
                <c:ptCount val="59"/>
                <c:pt idx="0">
                  <c:v>5.1237270519179116E-3</c:v>
                </c:pt>
                <c:pt idx="1">
                  <c:v>5.7483728547694009E-3</c:v>
                </c:pt>
                <c:pt idx="2">
                  <c:v>6.458848364369843E-3</c:v>
                </c:pt>
                <c:pt idx="3">
                  <c:v>7.2680175325693991E-3</c:v>
                </c:pt>
                <c:pt idx="4">
                  <c:v>8.1907726871290609E-3</c:v>
                </c:pt>
                <c:pt idx="5">
                  <c:v>9.2443540925209264E-3</c:v>
                </c:pt>
                <c:pt idx="6">
                  <c:v>1.0448714749395219E-2</c:v>
                </c:pt>
                <c:pt idx="7">
                  <c:v>1.182693415117118E-2</c:v>
                </c:pt>
                <c:pt idx="8">
                  <c:v>1.3405683736328899E-2</c:v>
                </c:pt>
                <c:pt idx="9">
                  <c:v>1.5215745044952834E-2</c:v>
                </c:pt>
                <c:pt idx="10">
                  <c:v>1.7292578800222985E-2</c:v>
                </c:pt>
                <c:pt idx="11">
                  <c:v>1.9676938890598534E-2</c:v>
                </c:pt>
                <c:pt idx="12">
                  <c:v>2.2415519021677294E-2</c:v>
                </c:pt>
                <c:pt idx="13">
                  <c:v>2.5561611020544602E-2</c:v>
                </c:pt>
                <c:pt idx="14">
                  <c:v>2.9175741685939342E-2</c:v>
                </c:pt>
                <c:pt idx="15">
                  <c:v>3.3326238887022894E-2</c:v>
                </c:pt>
                <c:pt idx="16">
                  <c:v>3.8089656526432022E-2</c:v>
                </c:pt>
                <c:pt idx="17">
                  <c:v>4.3550961350440093E-2</c:v>
                </c:pt>
                <c:pt idx="18">
                  <c:v>4.980335215114523E-2</c:v>
                </c:pt>
                <c:pt idx="21">
                  <c:v>#N/A</c:v>
                </c:pt>
                <c:pt idx="22">
                  <c:v>#N/A</c:v>
                </c:pt>
                <c:pt idx="23">
                  <c:v>#N/A</c:v>
                </c:pt>
                <c:pt idx="24">
                  <c:v>#N/A</c:v>
                </c:pt>
                <c:pt idx="25">
                  <c:v>#N/A</c:v>
                </c:pt>
                <c:pt idx="26">
                  <c:v>#N/A</c:v>
                </c:pt>
                <c:pt idx="27">
                  <c:v>#N/A</c:v>
                </c:pt>
                <c:pt idx="28">
                  <c:v>#N/A</c:v>
                </c:pt>
                <c:pt idx="29">
                  <c:v>#N/A</c:v>
                </c:pt>
                <c:pt idx="30">
                  <c:v>#N/A</c:v>
                </c:pt>
                <c:pt idx="31">
                  <c:v>#N/A</c:v>
                </c:pt>
                <c:pt idx="32">
                  <c:v>#N/A</c:v>
                </c:pt>
              </c:numCache>
            </c:numRef>
          </c:val>
          <c:extLst xmlns:c16r2="http://schemas.microsoft.com/office/drawing/2015/06/chart">
            <c:ext xmlns:c16="http://schemas.microsoft.com/office/drawing/2014/chart" uri="{C3380CC4-5D6E-409C-BE32-E72D297353CC}">
              <c16:uniqueId val="{00000000-697C-4B23-8802-16B82DB22253}"/>
            </c:ext>
          </c:extLst>
        </c:ser>
        <c:ser>
          <c:idx val="1"/>
          <c:order val="1"/>
          <c:tx>
            <c:strRef>
              <c:f>Sheet1!$D$3</c:f>
              <c:strCache>
                <c:ptCount val="1"/>
                <c:pt idx="0">
                  <c:v>Growth</c:v>
                </c:pt>
              </c:strCache>
            </c:strRef>
          </c:tx>
          <c:spPr>
            <a:solidFill>
              <a:schemeClr val="accent2"/>
            </a:solidFill>
            <a:ln>
              <a:noFill/>
            </a:ln>
            <a:effectLst/>
            <a:scene3d>
              <a:camera prst="orthographicFront"/>
              <a:lightRig rig="threePt" dir="t"/>
            </a:scene3d>
            <a:sp3d>
              <a:bevelT/>
            </a:sp3d>
          </c:spPr>
          <c:dLbls>
            <c:delete val="1"/>
          </c:dLbls>
          <c:val>
            <c:numRef>
              <c:f>Sheet1!$D$4:$D$62</c:f>
              <c:numCache>
                <c:formatCode>General</c:formatCode>
                <c:ptCount val="59"/>
                <c:pt idx="0">
                  <c:v>#N/A</c:v>
                </c:pt>
                <c:pt idx="1">
                  <c:v>#N/A</c:v>
                </c:pt>
                <c:pt idx="2">
                  <c:v>#N/A</c:v>
                </c:pt>
                <c:pt idx="3">
                  <c:v>#N/A</c:v>
                </c:pt>
                <c:pt idx="4">
                  <c:v>#N/A</c:v>
                </c:pt>
                <c:pt idx="5">
                  <c:v>#N/A</c:v>
                </c:pt>
                <c:pt idx="6">
                  <c:v>#N/A</c:v>
                </c:pt>
                <c:pt idx="18">
                  <c:v>4.980335215114523E-2</c:v>
                </c:pt>
                <c:pt idx="19">
                  <c:v>5.6947544172170697E-2</c:v>
                </c:pt>
                <c:pt idx="20">
                  <c:v>6.5090310326216663E-2</c:v>
                </c:pt>
                <c:pt idx="21">
                  <c:v>7.4342030033196393E-2</c:v>
                </c:pt>
                <c:pt idx="22">
                  <c:v>8.4812962896903987E-2</c:v>
                </c:pt>
                <c:pt idx="23">
                  <c:v>9.6607948713912095E-2</c:v>
                </c:pt>
                <c:pt idx="24">
                  <c:v>0.1098192526559913</c:v>
                </c:pt>
                <c:pt idx="25">
                  <c:v>0.1245173446463555</c:v>
                </c:pt>
                <c:pt idx="26">
                  <c:v>0.14073954789491502</c:v>
                </c:pt>
                <c:pt idx="27">
                  <c:v>0.15847673572898291</c:v>
                </c:pt>
                <c:pt idx="28">
                  <c:v>0.177658613464936</c:v>
                </c:pt>
                <c:pt idx="29">
                  <c:v>0.19813859080334681</c:v>
                </c:pt>
                <c:pt idx="30">
                  <c:v>0.21967979735098117</c:v>
                </c:pt>
                <c:pt idx="31">
                  <c:v>#N/A</c:v>
                </c:pt>
                <c:pt idx="32">
                  <c:v>#N/A</c:v>
                </c:pt>
              </c:numCache>
            </c:numRef>
          </c:val>
          <c:extLst xmlns:c16r2="http://schemas.microsoft.com/office/drawing/2015/06/chart">
            <c:ext xmlns:c16="http://schemas.microsoft.com/office/drawing/2014/chart" uri="{C3380CC4-5D6E-409C-BE32-E72D297353CC}">
              <c16:uniqueId val="{00000001-697C-4B23-8802-16B82DB22253}"/>
            </c:ext>
          </c:extLst>
        </c:ser>
        <c:ser>
          <c:idx val="2"/>
          <c:order val="2"/>
          <c:tx>
            <c:strRef>
              <c:f>Sheet1!$E$3</c:f>
              <c:strCache>
                <c:ptCount val="1"/>
                <c:pt idx="0">
                  <c:v>Shakeout</c:v>
                </c:pt>
              </c:strCache>
            </c:strRef>
          </c:tx>
          <c:spPr>
            <a:solidFill>
              <a:schemeClr val="accent3"/>
            </a:solidFill>
            <a:ln>
              <a:noFill/>
            </a:ln>
            <a:effectLst/>
            <a:scene3d>
              <a:camera prst="orthographicFront"/>
              <a:lightRig rig="threePt" dir="t"/>
            </a:scene3d>
            <a:sp3d>
              <a:bevelT/>
            </a:sp3d>
          </c:spPr>
          <c:dLbls>
            <c:delete val="1"/>
          </c:dLbls>
          <c:val>
            <c:numRef>
              <c:f>Sheet1!$E$4:$E$62</c:f>
              <c:numCache>
                <c:formatCode>General</c:formatCode>
                <c:ptCount val="59"/>
                <c:pt idx="0">
                  <c:v>#N/A</c:v>
                </c:pt>
                <c:pt idx="1">
                  <c:v>#N/A</c:v>
                </c:pt>
                <c:pt idx="2">
                  <c:v>#N/A</c:v>
                </c:pt>
                <c:pt idx="3">
                  <c:v>#N/A</c:v>
                </c:pt>
                <c:pt idx="4">
                  <c:v>#N/A</c:v>
                </c:pt>
                <c:pt idx="5">
                  <c:v>#N/A</c:v>
                </c:pt>
                <c:pt idx="6">
                  <c:v>#N/A</c:v>
                </c:pt>
                <c:pt idx="7">
                  <c:v>#N/A</c:v>
                </c:pt>
                <c:pt idx="8">
                  <c:v>#N/A</c:v>
                </c:pt>
                <c:pt idx="9">
                  <c:v>#N/A</c:v>
                </c:pt>
                <c:pt idx="10">
                  <c:v>#N/A</c:v>
                </c:pt>
                <c:pt idx="11">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0.21967979735098117</c:v>
                </c:pt>
                <c:pt idx="31">
                  <c:v>0.24194434361359043</c:v>
                </c:pt>
                <c:pt idx="32">
                  <c:v>0.26448835680795812</c:v>
                </c:pt>
                <c:pt idx="33">
                  <c:v>0.28676545757669852</c:v>
                </c:pt>
                <c:pt idx="34">
                  <c:v>0.3081410097234204</c:v>
                </c:pt>
                <c:pt idx="35">
                  <c:v>0.32791853132274701</c:v>
                </c:pt>
                <c:pt idx="36">
                  <c:v>0.34537807575273383</c:v>
                </c:pt>
                <c:pt idx="37">
                  <c:v>0.35982432834901018</c:v>
                </c:pt>
              </c:numCache>
            </c:numRef>
          </c:val>
          <c:extLst xmlns:c16r2="http://schemas.microsoft.com/office/drawing/2015/06/chart">
            <c:ext xmlns:c16="http://schemas.microsoft.com/office/drawing/2014/chart" uri="{C3380CC4-5D6E-409C-BE32-E72D297353CC}">
              <c16:uniqueId val="{00000002-697C-4B23-8802-16B82DB22253}"/>
            </c:ext>
          </c:extLst>
        </c:ser>
        <c:ser>
          <c:idx val="3"/>
          <c:order val="3"/>
          <c:tx>
            <c:strRef>
              <c:f>Sheet1!$F$3</c:f>
              <c:strCache>
                <c:ptCount val="1"/>
                <c:pt idx="0">
                  <c:v>Mature</c:v>
                </c:pt>
              </c:strCache>
            </c:strRef>
          </c:tx>
          <c:spPr>
            <a:solidFill>
              <a:schemeClr val="accent4"/>
            </a:solidFill>
            <a:ln>
              <a:noFill/>
            </a:ln>
            <a:effectLst/>
            <a:scene3d>
              <a:camera prst="orthographicFront"/>
              <a:lightRig rig="threePt" dir="t"/>
            </a:scene3d>
            <a:sp3d prstMaterial="matte">
              <a:bevelT/>
            </a:sp3d>
          </c:spPr>
          <c:dLbls>
            <c:delete val="1"/>
          </c:dLbls>
          <c:val>
            <c:numRef>
              <c:f>Sheet1!$F$4:$F$62</c:f>
              <c:numCache>
                <c:formatCode>General</c:formatCode>
                <c:ptCount val="59"/>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22">
                  <c:v>#N/A</c:v>
                </c:pt>
                <c:pt idx="23">
                  <c:v>#N/A</c:v>
                </c:pt>
                <c:pt idx="24">
                  <c:v>#N/A</c:v>
                </c:pt>
                <c:pt idx="25">
                  <c:v>#N/A</c:v>
                </c:pt>
                <c:pt idx="26">
                  <c:v>#N/A</c:v>
                </c:pt>
                <c:pt idx="27">
                  <c:v>#N/A</c:v>
                </c:pt>
                <c:pt idx="28">
                  <c:v>#N/A</c:v>
                </c:pt>
                <c:pt idx="29">
                  <c:v>#N/A</c:v>
                </c:pt>
                <c:pt idx="30">
                  <c:v>#N/A</c:v>
                </c:pt>
                <c:pt idx="31">
                  <c:v>#N/A</c:v>
                </c:pt>
                <c:pt idx="32">
                  <c:v>#N/A</c:v>
                </c:pt>
                <c:pt idx="37">
                  <c:v>0.35982432834901018</c:v>
                </c:pt>
                <c:pt idx="38">
                  <c:v>0.37063997771396978</c:v>
                </c:pt>
                <c:pt idx="39">
                  <c:v>0.37733812996643135</c:v>
                </c:pt>
                <c:pt idx="40">
                  <c:v>0.37960668982249451</c:v>
                </c:pt>
                <c:pt idx="41">
                  <c:v>0.37733812996643118</c:v>
                </c:pt>
                <c:pt idx="42">
                  <c:v>0.37063997771396934</c:v>
                </c:pt>
                <c:pt idx="43">
                  <c:v>0.35982432834900951</c:v>
                </c:pt>
                <c:pt idx="44">
                  <c:v>0.34537807575273305</c:v>
                </c:pt>
                <c:pt idx="45">
                  <c:v>0.32791853132274612</c:v>
                </c:pt>
                <c:pt idx="46">
                  <c:v>0.30814100972341946</c:v>
                </c:pt>
                <c:pt idx="47">
                  <c:v>0.28676545757669747</c:v>
                </c:pt>
                <c:pt idx="48">
                  <c:v>0.26448835680795701</c:v>
                </c:pt>
              </c:numCache>
            </c:numRef>
          </c:val>
          <c:extLst xmlns:c16r2="http://schemas.microsoft.com/office/drawing/2015/06/chart">
            <c:ext xmlns:c16="http://schemas.microsoft.com/office/drawing/2014/chart" uri="{C3380CC4-5D6E-409C-BE32-E72D297353CC}">
              <c16:uniqueId val="{00000003-697C-4B23-8802-16B82DB22253}"/>
            </c:ext>
          </c:extLst>
        </c:ser>
        <c:ser>
          <c:idx val="4"/>
          <c:order val="4"/>
          <c:tx>
            <c:strRef>
              <c:f>Sheet1!$G$3</c:f>
              <c:strCache>
                <c:ptCount val="1"/>
                <c:pt idx="0">
                  <c:v>Decline</c:v>
                </c:pt>
              </c:strCache>
            </c:strRef>
          </c:tx>
          <c:spPr>
            <a:solidFill>
              <a:schemeClr val="accent5"/>
            </a:solidFill>
            <a:ln>
              <a:noFill/>
            </a:ln>
            <a:effectLst/>
            <a:scene3d>
              <a:camera prst="orthographicFront"/>
              <a:lightRig rig="threePt" dir="t"/>
            </a:scene3d>
            <a:sp3d>
              <a:bevelT/>
            </a:sp3d>
          </c:spPr>
          <c:dLbls>
            <c:delete val="1"/>
          </c:dLbls>
          <c:val>
            <c:numRef>
              <c:f>Sheet1!$G$4:$G$62</c:f>
              <c:numCache>
                <c:formatCode>General</c:formatCode>
                <c:ptCount val="59"/>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5">
                  <c:v>#N/A</c:v>
                </c:pt>
                <c:pt idx="26">
                  <c:v>#N/A</c:v>
                </c:pt>
                <c:pt idx="27">
                  <c:v>#N/A</c:v>
                </c:pt>
                <c:pt idx="28">
                  <c:v>#N/A</c:v>
                </c:pt>
                <c:pt idx="29">
                  <c:v>#N/A</c:v>
                </c:pt>
                <c:pt idx="30">
                  <c:v>#N/A</c:v>
                </c:pt>
                <c:pt idx="31">
                  <c:v>#N/A</c:v>
                </c:pt>
                <c:pt idx="32">
                  <c:v>#N/A</c:v>
                </c:pt>
                <c:pt idx="48">
                  <c:v>0.26448835680795701</c:v>
                </c:pt>
                <c:pt idx="49">
                  <c:v>0.24194434361358935</c:v>
                </c:pt>
                <c:pt idx="50">
                  <c:v>0.21967979735098006</c:v>
                </c:pt>
                <c:pt idx="51">
                  <c:v>0.19813859080334578</c:v>
                </c:pt>
                <c:pt idx="52">
                  <c:v>0.177658613464935</c:v>
                </c:pt>
                <c:pt idx="53">
                  <c:v>0.15847673572898199</c:v>
                </c:pt>
              </c:numCache>
            </c:numRef>
          </c:val>
          <c:extLst xmlns:c16r2="http://schemas.microsoft.com/office/drawing/2015/06/chart">
            <c:ext xmlns:c16="http://schemas.microsoft.com/office/drawing/2014/chart" uri="{C3380CC4-5D6E-409C-BE32-E72D297353CC}">
              <c16:uniqueId val="{00000004-697C-4B23-8802-16B82DB22253}"/>
            </c:ext>
          </c:extLst>
        </c:ser>
        <c:dLbls>
          <c:showLegendKey val="0"/>
          <c:showVal val="1"/>
          <c:showCatName val="0"/>
          <c:showSerName val="0"/>
          <c:showPercent val="0"/>
          <c:showBubbleSize val="0"/>
        </c:dLbls>
        <c:axId val="1434433264"/>
        <c:axId val="1434431632"/>
      </c:areaChart>
      <c:catAx>
        <c:axId val="1434433264"/>
        <c:scaling>
          <c:orientation val="minMax"/>
        </c:scaling>
        <c:delete val="1"/>
        <c:axPos val="b"/>
        <c:majorTickMark val="none"/>
        <c:minorTickMark val="none"/>
        <c:tickLblPos val="nextTo"/>
        <c:crossAx val="1434431632"/>
        <c:crosses val="autoZero"/>
        <c:auto val="1"/>
        <c:lblAlgn val="ctr"/>
        <c:lblOffset val="100"/>
        <c:noMultiLvlLbl val="0"/>
      </c:catAx>
      <c:valAx>
        <c:axId val="1434431632"/>
        <c:scaling>
          <c:orientation val="minMax"/>
        </c:scaling>
        <c:delete val="1"/>
        <c:axPos val="l"/>
        <c:numFmt formatCode="General" sourceLinked="1"/>
        <c:majorTickMark val="none"/>
        <c:minorTickMark val="none"/>
        <c:tickLblPos val="nextTo"/>
        <c:crossAx val="1434433264"/>
        <c:crosses val="autoZero"/>
        <c:crossBetween val="midCat"/>
      </c:valAx>
      <c:spPr>
        <a:noFill/>
        <a:ln>
          <a:noFill/>
        </a:ln>
        <a:effectLst/>
      </c:spPr>
    </c:plotArea>
    <c:plotVisOnly val="1"/>
    <c:dispBlanksAs val="gap"/>
    <c:showDLblsOverMax val="0"/>
  </c:chart>
  <c:spPr>
    <a:noFill/>
    <a:ln w="9525" cap="flat" cmpd="sng" algn="ctr">
      <a:noFill/>
      <a:round/>
    </a:ln>
    <a:effectLst/>
  </c:spPr>
  <c:txPr>
    <a:bodyPr/>
    <a:lstStyle/>
    <a:p>
      <a:pPr>
        <a:defRPr/>
      </a:pPr>
      <a:endParaRPr lang="th-TH"/>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4F87F5-A7F0-4ECE-A475-3774CE5A698F}" type="doc">
      <dgm:prSet loTypeId="urn:microsoft.com/office/officeart/2005/8/layout/equation1" loCatId="relationship" qsTypeId="urn:microsoft.com/office/officeart/2005/8/quickstyle/3d2" qsCatId="3D" csTypeId="urn:microsoft.com/office/officeart/2005/8/colors/accent1_2" csCatId="accent1" phldr="1"/>
      <dgm:spPr/>
      <dgm:t>
        <a:bodyPr/>
        <a:lstStyle/>
        <a:p>
          <a:endParaRPr lang="en-US"/>
        </a:p>
      </dgm:t>
    </dgm:pt>
    <dgm:pt modelId="{4534D4C7-F241-48EC-ADF4-EB77567A85E7}">
      <dgm:prSet/>
      <dgm:spPr/>
      <dgm:t>
        <a:bodyPr/>
        <a:lstStyle/>
        <a:p>
          <a:pPr rtl="0"/>
          <a:r>
            <a:rPr lang="en-US" b="1" dirty="0">
              <a:solidFill>
                <a:srgbClr val="002060"/>
              </a:solidFill>
            </a:rPr>
            <a:t>Residual income per share </a:t>
          </a:r>
          <a:endParaRPr lang="en-US" dirty="0">
            <a:solidFill>
              <a:srgbClr val="002060"/>
            </a:solidFill>
          </a:endParaRPr>
        </a:p>
      </dgm:t>
    </dgm:pt>
    <dgm:pt modelId="{667EF974-F13F-4024-848B-8D150E31F79E}" type="parTrans" cxnId="{A510FBF9-6793-4DF3-ABEF-0737FA0117BC}">
      <dgm:prSet/>
      <dgm:spPr/>
      <dgm:t>
        <a:bodyPr/>
        <a:lstStyle/>
        <a:p>
          <a:endParaRPr lang="en-US"/>
        </a:p>
      </dgm:t>
    </dgm:pt>
    <dgm:pt modelId="{48A68376-CD86-4982-BDE8-140028E8085B}" type="sibTrans" cxnId="{A510FBF9-6793-4DF3-ABEF-0737FA0117BC}">
      <dgm:prSet/>
      <dgm:spPr/>
      <dgm:t>
        <a:bodyPr/>
        <a:lstStyle/>
        <a:p>
          <a:endParaRPr lang="en-US"/>
        </a:p>
      </dgm:t>
    </dgm:pt>
    <dgm:pt modelId="{9F0EB706-A7A7-48EC-8F91-CD1891A7EC84}">
      <dgm:prSet/>
      <dgm:spPr/>
      <dgm:t>
        <a:bodyPr/>
        <a:lstStyle/>
        <a:p>
          <a:pPr rtl="0"/>
          <a:r>
            <a:rPr lang="en-US" b="1" dirty="0">
              <a:solidFill>
                <a:srgbClr val="002060"/>
              </a:solidFill>
            </a:rPr>
            <a:t>Earnings per share (EPS)</a:t>
          </a:r>
          <a:endParaRPr lang="en-US" dirty="0">
            <a:solidFill>
              <a:srgbClr val="002060"/>
            </a:solidFill>
          </a:endParaRPr>
        </a:p>
      </dgm:t>
    </dgm:pt>
    <dgm:pt modelId="{8199C586-B456-4B12-BB37-837B6EA866A5}" type="parTrans" cxnId="{6220CB9B-D230-4556-86B4-D8C80C3AF189}">
      <dgm:prSet/>
      <dgm:spPr/>
      <dgm:t>
        <a:bodyPr/>
        <a:lstStyle/>
        <a:p>
          <a:endParaRPr lang="en-US"/>
        </a:p>
      </dgm:t>
    </dgm:pt>
    <dgm:pt modelId="{48A62E55-B188-4842-B022-39460BCF2000}" type="sibTrans" cxnId="{6220CB9B-D230-4556-86B4-D8C80C3AF189}">
      <dgm:prSet/>
      <dgm:spPr/>
      <dgm:t>
        <a:bodyPr/>
        <a:lstStyle/>
        <a:p>
          <a:endParaRPr lang="en-US"/>
        </a:p>
      </dgm:t>
    </dgm:pt>
    <dgm:pt modelId="{B5600534-5315-4AD6-9DAF-503AD246922E}">
      <dgm:prSet/>
      <dgm:spPr/>
      <dgm:t>
        <a:bodyPr/>
        <a:lstStyle/>
        <a:p>
          <a:pPr rtl="0"/>
          <a:r>
            <a:rPr lang="en-US" b="1" dirty="0">
              <a:solidFill>
                <a:srgbClr val="002060"/>
              </a:solidFill>
            </a:rPr>
            <a:t>Beginning book value per share (BVPS)</a:t>
          </a:r>
          <a:endParaRPr lang="en-US" dirty="0">
            <a:solidFill>
              <a:srgbClr val="002060"/>
            </a:solidFill>
          </a:endParaRPr>
        </a:p>
      </dgm:t>
    </dgm:pt>
    <dgm:pt modelId="{78CF0B29-CF0C-41B4-ACB1-EC59CD5C6DF0}" type="parTrans" cxnId="{725418C9-988F-4DF4-A3D4-B310574202DE}">
      <dgm:prSet/>
      <dgm:spPr/>
      <dgm:t>
        <a:bodyPr/>
        <a:lstStyle/>
        <a:p>
          <a:endParaRPr lang="en-US"/>
        </a:p>
      </dgm:t>
    </dgm:pt>
    <dgm:pt modelId="{EFD77E15-E056-4012-A096-5B0EE8AA61FC}" type="sibTrans" cxnId="{725418C9-988F-4DF4-A3D4-B310574202DE}">
      <dgm:prSet/>
      <dgm:spPr/>
      <dgm:t>
        <a:bodyPr/>
        <a:lstStyle/>
        <a:p>
          <a:endParaRPr lang="en-US"/>
        </a:p>
      </dgm:t>
    </dgm:pt>
    <dgm:pt modelId="{2D82506F-C2CD-42A4-9508-FDCC79E9A296}">
      <dgm:prSet/>
      <dgm:spPr/>
      <dgm:t>
        <a:bodyPr/>
        <a:lstStyle/>
        <a:p>
          <a:pPr rtl="0"/>
          <a:r>
            <a:rPr lang="en-US" b="1" dirty="0">
              <a:solidFill>
                <a:srgbClr val="002060"/>
              </a:solidFill>
            </a:rPr>
            <a:t>Required return on equity (Re)</a:t>
          </a:r>
          <a:endParaRPr lang="en-US" dirty="0">
            <a:solidFill>
              <a:srgbClr val="002060"/>
            </a:solidFill>
          </a:endParaRPr>
        </a:p>
      </dgm:t>
    </dgm:pt>
    <dgm:pt modelId="{FA62AEBD-8552-4DCC-BC9C-DF7BD8DC0FF6}" type="sibTrans" cxnId="{80842381-3C52-4D43-B10F-8349D966B7DE}">
      <dgm:prSet/>
      <dgm:spPr/>
      <dgm:t>
        <a:bodyPr/>
        <a:lstStyle/>
        <a:p>
          <a:endParaRPr lang="en-US"/>
        </a:p>
      </dgm:t>
    </dgm:pt>
    <dgm:pt modelId="{36F5314E-BFCA-4993-B392-A30E16E3716C}" type="parTrans" cxnId="{80842381-3C52-4D43-B10F-8349D966B7DE}">
      <dgm:prSet/>
      <dgm:spPr/>
      <dgm:t>
        <a:bodyPr/>
        <a:lstStyle/>
        <a:p>
          <a:endParaRPr lang="en-US"/>
        </a:p>
      </dgm:t>
    </dgm:pt>
    <dgm:pt modelId="{68ACDB16-4972-493B-8D3D-7A0ADE44133D}" type="pres">
      <dgm:prSet presAssocID="{C24F87F5-A7F0-4ECE-A475-3774CE5A698F}" presName="linearFlow" presStyleCnt="0">
        <dgm:presLayoutVars>
          <dgm:dir/>
          <dgm:resizeHandles val="exact"/>
        </dgm:presLayoutVars>
      </dgm:prSet>
      <dgm:spPr/>
      <dgm:t>
        <a:bodyPr/>
        <a:lstStyle/>
        <a:p>
          <a:endParaRPr lang="th-TH"/>
        </a:p>
      </dgm:t>
    </dgm:pt>
    <dgm:pt modelId="{2BC0B3F4-0D74-4C94-AC79-7A96B83D0195}" type="pres">
      <dgm:prSet presAssocID="{4534D4C7-F241-48EC-ADF4-EB77567A85E7}" presName="node" presStyleLbl="node1" presStyleIdx="0" presStyleCnt="4">
        <dgm:presLayoutVars>
          <dgm:bulletEnabled val="1"/>
        </dgm:presLayoutVars>
      </dgm:prSet>
      <dgm:spPr/>
      <dgm:t>
        <a:bodyPr/>
        <a:lstStyle/>
        <a:p>
          <a:endParaRPr lang="th-TH"/>
        </a:p>
      </dgm:t>
    </dgm:pt>
    <dgm:pt modelId="{1F9C51C3-DA7A-41E2-B3C8-FC4A56870485}" type="pres">
      <dgm:prSet presAssocID="{48A68376-CD86-4982-BDE8-140028E8085B}" presName="spacerL" presStyleCnt="0"/>
      <dgm:spPr/>
    </dgm:pt>
    <dgm:pt modelId="{C6183167-FFAC-458E-92A1-3BBC78E99268}" type="pres">
      <dgm:prSet presAssocID="{48A68376-CD86-4982-BDE8-140028E8085B}" presName="sibTrans" presStyleLbl="sibTrans2D1" presStyleIdx="0" presStyleCnt="3"/>
      <dgm:spPr>
        <a:prstGeom prst="mathEqual">
          <a:avLst/>
        </a:prstGeom>
      </dgm:spPr>
      <dgm:t>
        <a:bodyPr/>
        <a:lstStyle/>
        <a:p>
          <a:endParaRPr lang="th-TH"/>
        </a:p>
      </dgm:t>
    </dgm:pt>
    <dgm:pt modelId="{385717D1-4E45-4FCC-B1AC-3B6BC0AC04CC}" type="pres">
      <dgm:prSet presAssocID="{48A68376-CD86-4982-BDE8-140028E8085B}" presName="spacerR" presStyleCnt="0"/>
      <dgm:spPr/>
    </dgm:pt>
    <dgm:pt modelId="{09BB716D-F499-4EDA-B951-E2CA5855F46F}" type="pres">
      <dgm:prSet presAssocID="{9F0EB706-A7A7-48EC-8F91-CD1891A7EC84}" presName="node" presStyleLbl="node1" presStyleIdx="1" presStyleCnt="4">
        <dgm:presLayoutVars>
          <dgm:bulletEnabled val="1"/>
        </dgm:presLayoutVars>
      </dgm:prSet>
      <dgm:spPr/>
      <dgm:t>
        <a:bodyPr/>
        <a:lstStyle/>
        <a:p>
          <a:endParaRPr lang="th-TH"/>
        </a:p>
      </dgm:t>
    </dgm:pt>
    <dgm:pt modelId="{09DAE513-BC1B-4333-ABFE-B1BF55BB5029}" type="pres">
      <dgm:prSet presAssocID="{48A62E55-B188-4842-B022-39460BCF2000}" presName="spacerL" presStyleCnt="0"/>
      <dgm:spPr/>
    </dgm:pt>
    <dgm:pt modelId="{3680BDD4-429D-43FD-A7C6-07263FB649BC}" type="pres">
      <dgm:prSet presAssocID="{48A62E55-B188-4842-B022-39460BCF2000}" presName="sibTrans" presStyleLbl="sibTrans2D1" presStyleIdx="1" presStyleCnt="3"/>
      <dgm:spPr>
        <a:prstGeom prst="mathMinus">
          <a:avLst/>
        </a:prstGeom>
      </dgm:spPr>
      <dgm:t>
        <a:bodyPr/>
        <a:lstStyle/>
        <a:p>
          <a:endParaRPr lang="th-TH"/>
        </a:p>
      </dgm:t>
    </dgm:pt>
    <dgm:pt modelId="{A5EEE877-21EF-4F27-ADE4-C8CF47943C99}" type="pres">
      <dgm:prSet presAssocID="{48A62E55-B188-4842-B022-39460BCF2000}" presName="spacerR" presStyleCnt="0"/>
      <dgm:spPr/>
    </dgm:pt>
    <dgm:pt modelId="{7E717D6B-D5E2-4E2B-8B2A-FC09B1E1DF03}" type="pres">
      <dgm:prSet presAssocID="{2D82506F-C2CD-42A4-9508-FDCC79E9A296}" presName="node" presStyleLbl="node1" presStyleIdx="2" presStyleCnt="4">
        <dgm:presLayoutVars>
          <dgm:bulletEnabled val="1"/>
        </dgm:presLayoutVars>
      </dgm:prSet>
      <dgm:spPr/>
      <dgm:t>
        <a:bodyPr/>
        <a:lstStyle/>
        <a:p>
          <a:endParaRPr lang="th-TH"/>
        </a:p>
      </dgm:t>
    </dgm:pt>
    <dgm:pt modelId="{5EBEA71F-E2E8-43FC-9B28-33084962C6C1}" type="pres">
      <dgm:prSet presAssocID="{FA62AEBD-8552-4DCC-BC9C-DF7BD8DC0FF6}" presName="spacerL" presStyleCnt="0"/>
      <dgm:spPr/>
    </dgm:pt>
    <dgm:pt modelId="{5B18AAA5-2070-4FDC-925E-FDAF17577679}" type="pres">
      <dgm:prSet presAssocID="{FA62AEBD-8552-4DCC-BC9C-DF7BD8DC0FF6}" presName="sibTrans" presStyleLbl="sibTrans2D1" presStyleIdx="2" presStyleCnt="3"/>
      <dgm:spPr>
        <a:prstGeom prst="mathMultiply">
          <a:avLst/>
        </a:prstGeom>
      </dgm:spPr>
      <dgm:t>
        <a:bodyPr/>
        <a:lstStyle/>
        <a:p>
          <a:endParaRPr lang="th-TH"/>
        </a:p>
      </dgm:t>
    </dgm:pt>
    <dgm:pt modelId="{B1877338-5420-4285-824B-4D5B0E5BB011}" type="pres">
      <dgm:prSet presAssocID="{FA62AEBD-8552-4DCC-BC9C-DF7BD8DC0FF6}" presName="spacerR" presStyleCnt="0"/>
      <dgm:spPr/>
    </dgm:pt>
    <dgm:pt modelId="{B77BD3AB-041F-442E-8D98-451A145BE4A2}" type="pres">
      <dgm:prSet presAssocID="{B5600534-5315-4AD6-9DAF-503AD246922E}" presName="node" presStyleLbl="node1" presStyleIdx="3" presStyleCnt="4">
        <dgm:presLayoutVars>
          <dgm:bulletEnabled val="1"/>
        </dgm:presLayoutVars>
      </dgm:prSet>
      <dgm:spPr/>
      <dgm:t>
        <a:bodyPr/>
        <a:lstStyle/>
        <a:p>
          <a:endParaRPr lang="th-TH"/>
        </a:p>
      </dgm:t>
    </dgm:pt>
  </dgm:ptLst>
  <dgm:cxnLst>
    <dgm:cxn modelId="{5ED85FA5-CA84-4E28-9FE2-59D1FD8FD8F4}" type="presOf" srcId="{C24F87F5-A7F0-4ECE-A475-3774CE5A698F}" destId="{68ACDB16-4972-493B-8D3D-7A0ADE44133D}" srcOrd="0" destOrd="0" presId="urn:microsoft.com/office/officeart/2005/8/layout/equation1"/>
    <dgm:cxn modelId="{DA506B09-9AAC-4128-B388-C284C81809D7}" type="presOf" srcId="{2D82506F-C2CD-42A4-9508-FDCC79E9A296}" destId="{7E717D6B-D5E2-4E2B-8B2A-FC09B1E1DF03}" srcOrd="0" destOrd="0" presId="urn:microsoft.com/office/officeart/2005/8/layout/equation1"/>
    <dgm:cxn modelId="{725418C9-988F-4DF4-A3D4-B310574202DE}" srcId="{C24F87F5-A7F0-4ECE-A475-3774CE5A698F}" destId="{B5600534-5315-4AD6-9DAF-503AD246922E}" srcOrd="3" destOrd="0" parTransId="{78CF0B29-CF0C-41B4-ACB1-EC59CD5C6DF0}" sibTransId="{EFD77E15-E056-4012-A096-5B0EE8AA61FC}"/>
    <dgm:cxn modelId="{190326EB-197A-4CBB-B9BB-CAFDE85A1919}" type="presOf" srcId="{FA62AEBD-8552-4DCC-BC9C-DF7BD8DC0FF6}" destId="{5B18AAA5-2070-4FDC-925E-FDAF17577679}" srcOrd="0" destOrd="0" presId="urn:microsoft.com/office/officeart/2005/8/layout/equation1"/>
    <dgm:cxn modelId="{218F7E0A-9B3F-4855-8836-936B50DCFE35}" type="presOf" srcId="{B5600534-5315-4AD6-9DAF-503AD246922E}" destId="{B77BD3AB-041F-442E-8D98-451A145BE4A2}" srcOrd="0" destOrd="0" presId="urn:microsoft.com/office/officeart/2005/8/layout/equation1"/>
    <dgm:cxn modelId="{1CBD66AD-316D-4C5B-A4EE-4FE023C4ED35}" type="presOf" srcId="{4534D4C7-F241-48EC-ADF4-EB77567A85E7}" destId="{2BC0B3F4-0D74-4C94-AC79-7A96B83D0195}" srcOrd="0" destOrd="0" presId="urn:microsoft.com/office/officeart/2005/8/layout/equation1"/>
    <dgm:cxn modelId="{5D3B91E1-1C38-4AC1-9DD7-8B5103EA0FA4}" type="presOf" srcId="{48A68376-CD86-4982-BDE8-140028E8085B}" destId="{C6183167-FFAC-458E-92A1-3BBC78E99268}" srcOrd="0" destOrd="0" presId="urn:microsoft.com/office/officeart/2005/8/layout/equation1"/>
    <dgm:cxn modelId="{3DAA19ED-DFCB-4AC0-A111-176612BA487A}" type="presOf" srcId="{48A62E55-B188-4842-B022-39460BCF2000}" destId="{3680BDD4-429D-43FD-A7C6-07263FB649BC}" srcOrd="0" destOrd="0" presId="urn:microsoft.com/office/officeart/2005/8/layout/equation1"/>
    <dgm:cxn modelId="{80842381-3C52-4D43-B10F-8349D966B7DE}" srcId="{C24F87F5-A7F0-4ECE-A475-3774CE5A698F}" destId="{2D82506F-C2CD-42A4-9508-FDCC79E9A296}" srcOrd="2" destOrd="0" parTransId="{36F5314E-BFCA-4993-B392-A30E16E3716C}" sibTransId="{FA62AEBD-8552-4DCC-BC9C-DF7BD8DC0FF6}"/>
    <dgm:cxn modelId="{59D0DA33-1973-4B02-AF7D-AF04BAA96DC4}" type="presOf" srcId="{9F0EB706-A7A7-48EC-8F91-CD1891A7EC84}" destId="{09BB716D-F499-4EDA-B951-E2CA5855F46F}" srcOrd="0" destOrd="0" presId="urn:microsoft.com/office/officeart/2005/8/layout/equation1"/>
    <dgm:cxn modelId="{6220CB9B-D230-4556-86B4-D8C80C3AF189}" srcId="{C24F87F5-A7F0-4ECE-A475-3774CE5A698F}" destId="{9F0EB706-A7A7-48EC-8F91-CD1891A7EC84}" srcOrd="1" destOrd="0" parTransId="{8199C586-B456-4B12-BB37-837B6EA866A5}" sibTransId="{48A62E55-B188-4842-B022-39460BCF2000}"/>
    <dgm:cxn modelId="{A510FBF9-6793-4DF3-ABEF-0737FA0117BC}" srcId="{C24F87F5-A7F0-4ECE-A475-3774CE5A698F}" destId="{4534D4C7-F241-48EC-ADF4-EB77567A85E7}" srcOrd="0" destOrd="0" parTransId="{667EF974-F13F-4024-848B-8D150E31F79E}" sibTransId="{48A68376-CD86-4982-BDE8-140028E8085B}"/>
    <dgm:cxn modelId="{BD15E77E-6337-4A40-9AD3-8BB6CAF820F9}" type="presParOf" srcId="{68ACDB16-4972-493B-8D3D-7A0ADE44133D}" destId="{2BC0B3F4-0D74-4C94-AC79-7A96B83D0195}" srcOrd="0" destOrd="0" presId="urn:microsoft.com/office/officeart/2005/8/layout/equation1"/>
    <dgm:cxn modelId="{E1857BAC-A920-4360-8243-C77C35FFF5FE}" type="presParOf" srcId="{68ACDB16-4972-493B-8D3D-7A0ADE44133D}" destId="{1F9C51C3-DA7A-41E2-B3C8-FC4A56870485}" srcOrd="1" destOrd="0" presId="urn:microsoft.com/office/officeart/2005/8/layout/equation1"/>
    <dgm:cxn modelId="{8BC39507-5898-4760-855A-F2D77AB1B09C}" type="presParOf" srcId="{68ACDB16-4972-493B-8D3D-7A0ADE44133D}" destId="{C6183167-FFAC-458E-92A1-3BBC78E99268}" srcOrd="2" destOrd="0" presId="urn:microsoft.com/office/officeart/2005/8/layout/equation1"/>
    <dgm:cxn modelId="{EE567E48-1319-444B-BC04-296A2ACD0B4B}" type="presParOf" srcId="{68ACDB16-4972-493B-8D3D-7A0ADE44133D}" destId="{385717D1-4E45-4FCC-B1AC-3B6BC0AC04CC}" srcOrd="3" destOrd="0" presId="urn:microsoft.com/office/officeart/2005/8/layout/equation1"/>
    <dgm:cxn modelId="{4D8CA907-A6D9-4852-B13E-82BE955771F8}" type="presParOf" srcId="{68ACDB16-4972-493B-8D3D-7A0ADE44133D}" destId="{09BB716D-F499-4EDA-B951-E2CA5855F46F}" srcOrd="4" destOrd="0" presId="urn:microsoft.com/office/officeart/2005/8/layout/equation1"/>
    <dgm:cxn modelId="{84FC5655-4936-453F-967F-DDDD8BF1583D}" type="presParOf" srcId="{68ACDB16-4972-493B-8D3D-7A0ADE44133D}" destId="{09DAE513-BC1B-4333-ABFE-B1BF55BB5029}" srcOrd="5" destOrd="0" presId="urn:microsoft.com/office/officeart/2005/8/layout/equation1"/>
    <dgm:cxn modelId="{55FAF9C0-7AD2-4F5C-913E-6261A3EC9BA9}" type="presParOf" srcId="{68ACDB16-4972-493B-8D3D-7A0ADE44133D}" destId="{3680BDD4-429D-43FD-A7C6-07263FB649BC}" srcOrd="6" destOrd="0" presId="urn:microsoft.com/office/officeart/2005/8/layout/equation1"/>
    <dgm:cxn modelId="{29CCB450-D5F3-44FC-9E25-560CC5C2D65C}" type="presParOf" srcId="{68ACDB16-4972-493B-8D3D-7A0ADE44133D}" destId="{A5EEE877-21EF-4F27-ADE4-C8CF47943C99}" srcOrd="7" destOrd="0" presId="urn:microsoft.com/office/officeart/2005/8/layout/equation1"/>
    <dgm:cxn modelId="{DE060064-2146-4B3B-A02F-CFC7DEF41610}" type="presParOf" srcId="{68ACDB16-4972-493B-8D3D-7A0ADE44133D}" destId="{7E717D6B-D5E2-4E2B-8B2A-FC09B1E1DF03}" srcOrd="8" destOrd="0" presId="urn:microsoft.com/office/officeart/2005/8/layout/equation1"/>
    <dgm:cxn modelId="{CEF80173-0A7B-4A3D-AAFC-A92598C38CFD}" type="presParOf" srcId="{68ACDB16-4972-493B-8D3D-7A0ADE44133D}" destId="{5EBEA71F-E2E8-43FC-9B28-33084962C6C1}" srcOrd="9" destOrd="0" presId="urn:microsoft.com/office/officeart/2005/8/layout/equation1"/>
    <dgm:cxn modelId="{D888BAA8-7858-4539-9B20-1F442CFCD3CC}" type="presParOf" srcId="{68ACDB16-4972-493B-8D3D-7A0ADE44133D}" destId="{5B18AAA5-2070-4FDC-925E-FDAF17577679}" srcOrd="10" destOrd="0" presId="urn:microsoft.com/office/officeart/2005/8/layout/equation1"/>
    <dgm:cxn modelId="{D4F2A5B6-F1E3-433F-B7D7-220BF6A07E83}" type="presParOf" srcId="{68ACDB16-4972-493B-8D3D-7A0ADE44133D}" destId="{B1877338-5420-4285-824B-4D5B0E5BB011}" srcOrd="11" destOrd="0" presId="urn:microsoft.com/office/officeart/2005/8/layout/equation1"/>
    <dgm:cxn modelId="{8DEFFC83-CA0F-43EA-93B5-6E441AC6D50C}" type="presParOf" srcId="{68ACDB16-4972-493B-8D3D-7A0ADE44133D}" destId="{B77BD3AB-041F-442E-8D98-451A145BE4A2}" srcOrd="12" destOrd="0" presId="urn:microsoft.com/office/officeart/2005/8/layout/equatio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175F78-AA31-4964-887C-F22D402DCEFB}" type="doc">
      <dgm:prSet loTypeId="urn:microsoft.com/office/officeart/2011/layout/ConvergingText" loCatId="officeonline" qsTypeId="urn:microsoft.com/office/officeart/2005/8/quickstyle/simple5" qsCatId="simple" csTypeId="urn:microsoft.com/office/officeart/2005/8/colors/colorful3" csCatId="colorful" phldr="1"/>
      <dgm:spPr/>
      <dgm:t>
        <a:bodyPr/>
        <a:lstStyle/>
        <a:p>
          <a:endParaRPr lang="en-US"/>
        </a:p>
      </dgm:t>
    </dgm:pt>
    <dgm:pt modelId="{8DDD1253-A81B-4F3C-A3E2-70A2B514E52E}">
      <dgm:prSet phldrT="[Text]"/>
      <dgm:spPr/>
      <dgm:t>
        <a:bodyPr/>
        <a:lstStyle/>
        <a:p>
          <a:r>
            <a:rPr lang="en-US" dirty="0"/>
            <a:t>Competitive strength</a:t>
          </a:r>
        </a:p>
      </dgm:t>
    </dgm:pt>
    <dgm:pt modelId="{5185A582-C3C8-4DCA-BCE9-1C26E98CF1ED}" type="parTrans" cxnId="{5BEDC5B8-1D63-495B-A06C-8AF71C4962CA}">
      <dgm:prSet/>
      <dgm:spPr/>
      <dgm:t>
        <a:bodyPr/>
        <a:lstStyle/>
        <a:p>
          <a:endParaRPr lang="en-US"/>
        </a:p>
      </dgm:t>
    </dgm:pt>
    <dgm:pt modelId="{16C344CC-5E2D-4E2E-9666-B015E1A7FD2A}" type="sibTrans" cxnId="{5BEDC5B8-1D63-495B-A06C-8AF71C4962CA}">
      <dgm:prSet/>
      <dgm:spPr/>
      <dgm:t>
        <a:bodyPr/>
        <a:lstStyle/>
        <a:p>
          <a:endParaRPr lang="en-US"/>
        </a:p>
      </dgm:t>
    </dgm:pt>
    <dgm:pt modelId="{DE727077-20F5-411A-BDA4-A88B84EEE1C3}">
      <dgm:prSet phldrT="[Text]" custT="1"/>
      <dgm:spPr/>
      <dgm:t>
        <a:bodyPr/>
        <a:lstStyle/>
        <a:p>
          <a:r>
            <a:rPr lang="en-US" sz="1400" dirty="0"/>
            <a:t>Threat of substitute products</a:t>
          </a:r>
        </a:p>
      </dgm:t>
    </dgm:pt>
    <dgm:pt modelId="{7B78F7D9-8997-4A20-89DA-808429345321}" type="parTrans" cxnId="{A2C34C2A-33F2-4D5E-BA90-0FBFEAE4F6AB}">
      <dgm:prSet/>
      <dgm:spPr/>
      <dgm:t>
        <a:bodyPr/>
        <a:lstStyle/>
        <a:p>
          <a:endParaRPr lang="en-US"/>
        </a:p>
      </dgm:t>
    </dgm:pt>
    <dgm:pt modelId="{9A4F64B2-0BE6-4C85-B81F-CA0D2791CC84}" type="sibTrans" cxnId="{A2C34C2A-33F2-4D5E-BA90-0FBFEAE4F6AB}">
      <dgm:prSet/>
      <dgm:spPr/>
      <dgm:t>
        <a:bodyPr/>
        <a:lstStyle/>
        <a:p>
          <a:endParaRPr lang="en-US"/>
        </a:p>
      </dgm:t>
    </dgm:pt>
    <dgm:pt modelId="{79F9D850-DAB0-43A7-9CE4-BE8D67B01944}">
      <dgm:prSet phldrT="[Text]" custT="1"/>
      <dgm:spPr/>
      <dgm:t>
        <a:bodyPr/>
        <a:lstStyle/>
        <a:p>
          <a:r>
            <a:rPr lang="en-US" sz="1400" dirty="0"/>
            <a:t>Intensity of rivalry</a:t>
          </a:r>
        </a:p>
      </dgm:t>
    </dgm:pt>
    <dgm:pt modelId="{5435AEAB-0165-45E4-8102-7A2C4AFCC7FF}" type="parTrans" cxnId="{E4A9BD8D-CE61-485F-BCCA-23D63EBAD187}">
      <dgm:prSet/>
      <dgm:spPr/>
      <dgm:t>
        <a:bodyPr/>
        <a:lstStyle/>
        <a:p>
          <a:endParaRPr lang="en-US"/>
        </a:p>
      </dgm:t>
    </dgm:pt>
    <dgm:pt modelId="{E0000AA7-2FF1-452F-9447-6DA118E3D546}" type="sibTrans" cxnId="{E4A9BD8D-CE61-485F-BCCA-23D63EBAD187}">
      <dgm:prSet/>
      <dgm:spPr/>
      <dgm:t>
        <a:bodyPr/>
        <a:lstStyle/>
        <a:p>
          <a:endParaRPr lang="en-US"/>
        </a:p>
      </dgm:t>
    </dgm:pt>
    <dgm:pt modelId="{6C17228B-AEE9-49CB-8356-0555B609E2DF}">
      <dgm:prSet phldrT="[Text]" custT="1"/>
      <dgm:spPr/>
      <dgm:t>
        <a:bodyPr/>
        <a:lstStyle/>
        <a:p>
          <a:r>
            <a:rPr lang="en-US" sz="1400" dirty="0"/>
            <a:t>Bargaining power of customers</a:t>
          </a:r>
        </a:p>
      </dgm:t>
    </dgm:pt>
    <dgm:pt modelId="{008992E0-D2EE-4D6B-968E-E858467892FF}" type="parTrans" cxnId="{D64948D2-1062-4E13-9D3E-A7A4B3B2A452}">
      <dgm:prSet/>
      <dgm:spPr/>
      <dgm:t>
        <a:bodyPr/>
        <a:lstStyle/>
        <a:p>
          <a:endParaRPr lang="en-US"/>
        </a:p>
      </dgm:t>
    </dgm:pt>
    <dgm:pt modelId="{2DA331E6-A43A-41D4-A1DE-E32806691DE7}" type="sibTrans" cxnId="{D64948D2-1062-4E13-9D3E-A7A4B3B2A452}">
      <dgm:prSet/>
      <dgm:spPr/>
      <dgm:t>
        <a:bodyPr/>
        <a:lstStyle/>
        <a:p>
          <a:endParaRPr lang="en-US"/>
        </a:p>
      </dgm:t>
    </dgm:pt>
    <dgm:pt modelId="{E1A4D52B-297B-47ED-ACB6-C9BAD6750C5D}">
      <dgm:prSet phldrT="[Text]" custT="1"/>
      <dgm:spPr/>
      <dgm:t>
        <a:bodyPr/>
        <a:lstStyle/>
        <a:p>
          <a:r>
            <a:rPr lang="en-US" sz="1400" dirty="0"/>
            <a:t>Bargaining power of suppliers</a:t>
          </a:r>
        </a:p>
      </dgm:t>
    </dgm:pt>
    <dgm:pt modelId="{3D874EAF-006E-449E-B4E9-FB15C2692A3E}" type="parTrans" cxnId="{91BC0F38-CE3C-473D-BED6-ED0DADEE3056}">
      <dgm:prSet/>
      <dgm:spPr/>
      <dgm:t>
        <a:bodyPr/>
        <a:lstStyle/>
        <a:p>
          <a:endParaRPr lang="en-US"/>
        </a:p>
      </dgm:t>
    </dgm:pt>
    <dgm:pt modelId="{6A39FB02-5EE4-48E7-9904-7006F4FAA0AD}" type="sibTrans" cxnId="{91BC0F38-CE3C-473D-BED6-ED0DADEE3056}">
      <dgm:prSet/>
      <dgm:spPr/>
      <dgm:t>
        <a:bodyPr/>
        <a:lstStyle/>
        <a:p>
          <a:endParaRPr lang="en-US"/>
        </a:p>
      </dgm:t>
    </dgm:pt>
    <dgm:pt modelId="{4CE2D8E0-215D-4EC4-875B-2DCE2642BC46}">
      <dgm:prSet phldrT="[Text]" custT="1"/>
      <dgm:spPr/>
      <dgm:t>
        <a:bodyPr/>
        <a:lstStyle/>
        <a:p>
          <a:r>
            <a:rPr lang="en-US" sz="1400" dirty="0"/>
            <a:t>Threat of new entrants</a:t>
          </a:r>
        </a:p>
      </dgm:t>
    </dgm:pt>
    <dgm:pt modelId="{67482E60-AD65-411B-B5D9-7EC1D475EBD9}" type="parTrans" cxnId="{62186808-10DC-4F34-BF25-BDD2253FE9E2}">
      <dgm:prSet/>
      <dgm:spPr/>
      <dgm:t>
        <a:bodyPr/>
        <a:lstStyle/>
        <a:p>
          <a:endParaRPr lang="en-US"/>
        </a:p>
      </dgm:t>
    </dgm:pt>
    <dgm:pt modelId="{AC88193C-ABB0-4132-B54F-7C73FEB0ADAA}" type="sibTrans" cxnId="{62186808-10DC-4F34-BF25-BDD2253FE9E2}">
      <dgm:prSet/>
      <dgm:spPr/>
      <dgm:t>
        <a:bodyPr/>
        <a:lstStyle/>
        <a:p>
          <a:endParaRPr lang="en-US"/>
        </a:p>
      </dgm:t>
    </dgm:pt>
    <dgm:pt modelId="{935CC40D-70EE-4B51-914A-ABE4776E67D3}" type="pres">
      <dgm:prSet presAssocID="{8F175F78-AA31-4964-887C-F22D402DCEFB}" presName="Name0" presStyleCnt="0">
        <dgm:presLayoutVars>
          <dgm:chMax/>
          <dgm:chPref val="1"/>
          <dgm:dir/>
          <dgm:animOne val="branch"/>
          <dgm:animLvl val="lvl"/>
          <dgm:resizeHandles/>
        </dgm:presLayoutVars>
      </dgm:prSet>
      <dgm:spPr/>
      <dgm:t>
        <a:bodyPr/>
        <a:lstStyle/>
        <a:p>
          <a:endParaRPr lang="th-TH"/>
        </a:p>
      </dgm:t>
    </dgm:pt>
    <dgm:pt modelId="{B5AC42EE-2812-4CF8-BA69-331B06668945}" type="pres">
      <dgm:prSet presAssocID="{8DDD1253-A81B-4F3C-A3E2-70A2B514E52E}" presName="composite" presStyleCnt="0"/>
      <dgm:spPr/>
    </dgm:pt>
    <dgm:pt modelId="{049949F5-6A6E-4329-984F-8B25ED489013}" type="pres">
      <dgm:prSet presAssocID="{8DDD1253-A81B-4F3C-A3E2-70A2B514E52E}" presName="ParentAccent1" presStyleLbl="alignNode1" presStyleIdx="0" presStyleCnt="51"/>
      <dgm:spPr/>
    </dgm:pt>
    <dgm:pt modelId="{38DCA4DD-84E9-4F1C-A08A-9F3BBA797E62}" type="pres">
      <dgm:prSet presAssocID="{8DDD1253-A81B-4F3C-A3E2-70A2B514E52E}" presName="ParentAccent2" presStyleLbl="alignNode1" presStyleIdx="1" presStyleCnt="51"/>
      <dgm:spPr/>
    </dgm:pt>
    <dgm:pt modelId="{B1EBE419-FCD8-4260-BC27-DFC40C1709DA}" type="pres">
      <dgm:prSet presAssocID="{8DDD1253-A81B-4F3C-A3E2-70A2B514E52E}" presName="ParentAccent3" presStyleLbl="alignNode1" presStyleIdx="2" presStyleCnt="51"/>
      <dgm:spPr/>
    </dgm:pt>
    <dgm:pt modelId="{87935778-F421-40F4-A91C-B10D39E5E76C}" type="pres">
      <dgm:prSet presAssocID="{8DDD1253-A81B-4F3C-A3E2-70A2B514E52E}" presName="ParentAccent4" presStyleLbl="alignNode1" presStyleIdx="3" presStyleCnt="51"/>
      <dgm:spPr/>
    </dgm:pt>
    <dgm:pt modelId="{3BEEDD43-3608-41CB-9B0D-EEDB043594B8}" type="pres">
      <dgm:prSet presAssocID="{8DDD1253-A81B-4F3C-A3E2-70A2B514E52E}" presName="ParentAccent5" presStyleLbl="alignNode1" presStyleIdx="4" presStyleCnt="51"/>
      <dgm:spPr/>
    </dgm:pt>
    <dgm:pt modelId="{38FE8AB6-4E29-4122-BA24-6C9E0AB529AA}" type="pres">
      <dgm:prSet presAssocID="{8DDD1253-A81B-4F3C-A3E2-70A2B514E52E}" presName="ParentAccent6" presStyleLbl="alignNode1" presStyleIdx="5" presStyleCnt="51"/>
      <dgm:spPr/>
    </dgm:pt>
    <dgm:pt modelId="{36088A8D-C8BF-4B89-9206-C0C6D087247F}" type="pres">
      <dgm:prSet presAssocID="{8DDD1253-A81B-4F3C-A3E2-70A2B514E52E}" presName="ParentAccent7" presStyleLbl="alignNode1" presStyleIdx="6" presStyleCnt="51"/>
      <dgm:spPr/>
    </dgm:pt>
    <dgm:pt modelId="{B917C2FB-E936-466E-9054-B980BDB43109}" type="pres">
      <dgm:prSet presAssocID="{8DDD1253-A81B-4F3C-A3E2-70A2B514E52E}" presName="ParentAccent8" presStyleLbl="alignNode1" presStyleIdx="7" presStyleCnt="51"/>
      <dgm:spPr/>
    </dgm:pt>
    <dgm:pt modelId="{E82FAF00-0EE2-4963-8D9C-30AC0E242487}" type="pres">
      <dgm:prSet presAssocID="{8DDD1253-A81B-4F3C-A3E2-70A2B514E52E}" presName="ParentAccent9" presStyleLbl="alignNode1" presStyleIdx="8" presStyleCnt="51"/>
      <dgm:spPr/>
    </dgm:pt>
    <dgm:pt modelId="{8721DE95-9604-41B1-841B-7647CA2CA171}" type="pres">
      <dgm:prSet presAssocID="{8DDD1253-A81B-4F3C-A3E2-70A2B514E52E}" presName="ParentAccent10" presStyleLbl="alignNode1" presStyleIdx="9" presStyleCnt="51"/>
      <dgm:spPr/>
    </dgm:pt>
    <dgm:pt modelId="{F186D38E-EEC3-4E70-AA86-F95161F2AEDD}" type="pres">
      <dgm:prSet presAssocID="{8DDD1253-A81B-4F3C-A3E2-70A2B514E52E}" presName="Parent" presStyleLbl="alignNode1" presStyleIdx="10" presStyleCnt="51">
        <dgm:presLayoutVars>
          <dgm:chMax val="5"/>
          <dgm:chPref val="3"/>
          <dgm:bulletEnabled val="1"/>
        </dgm:presLayoutVars>
      </dgm:prSet>
      <dgm:spPr/>
      <dgm:t>
        <a:bodyPr/>
        <a:lstStyle/>
        <a:p>
          <a:endParaRPr lang="th-TH"/>
        </a:p>
      </dgm:t>
    </dgm:pt>
    <dgm:pt modelId="{BE6FA52E-B371-4CD4-9902-DB29530DD754}" type="pres">
      <dgm:prSet presAssocID="{DE727077-20F5-411A-BDA4-A88B84EEE1C3}" presName="Child1Accent1" presStyleLbl="alignNode1" presStyleIdx="11" presStyleCnt="51"/>
      <dgm:spPr/>
    </dgm:pt>
    <dgm:pt modelId="{FD181A19-CAA0-4014-BF1B-7751D28DFAA0}" type="pres">
      <dgm:prSet presAssocID="{DE727077-20F5-411A-BDA4-A88B84EEE1C3}" presName="Child1Accent2" presStyleLbl="alignNode1" presStyleIdx="12" presStyleCnt="51"/>
      <dgm:spPr/>
    </dgm:pt>
    <dgm:pt modelId="{82DF38A1-EB64-4022-BC1F-7673A2AE07AA}" type="pres">
      <dgm:prSet presAssocID="{DE727077-20F5-411A-BDA4-A88B84EEE1C3}" presName="Child1Accent3" presStyleLbl="alignNode1" presStyleIdx="13" presStyleCnt="51"/>
      <dgm:spPr/>
    </dgm:pt>
    <dgm:pt modelId="{47E1642F-5D38-4F53-A0D1-ECC113EAD9AD}" type="pres">
      <dgm:prSet presAssocID="{DE727077-20F5-411A-BDA4-A88B84EEE1C3}" presName="Child1Accent4" presStyleLbl="alignNode1" presStyleIdx="14" presStyleCnt="51"/>
      <dgm:spPr/>
    </dgm:pt>
    <dgm:pt modelId="{AD162D62-D783-4B25-9483-6B78F0E7892B}" type="pres">
      <dgm:prSet presAssocID="{DE727077-20F5-411A-BDA4-A88B84EEE1C3}" presName="Child1Accent5" presStyleLbl="alignNode1" presStyleIdx="15" presStyleCnt="51"/>
      <dgm:spPr/>
    </dgm:pt>
    <dgm:pt modelId="{62268CF4-C12F-406B-AD4D-EBAA63D12910}" type="pres">
      <dgm:prSet presAssocID="{DE727077-20F5-411A-BDA4-A88B84EEE1C3}" presName="Child1Accent6" presStyleLbl="alignNode1" presStyleIdx="16" presStyleCnt="51"/>
      <dgm:spPr/>
    </dgm:pt>
    <dgm:pt modelId="{F800A8BE-1443-4431-BBE5-05593BA76D69}" type="pres">
      <dgm:prSet presAssocID="{DE727077-20F5-411A-BDA4-A88B84EEE1C3}" presName="Child1Accent7" presStyleLbl="alignNode1" presStyleIdx="17" presStyleCnt="51"/>
      <dgm:spPr/>
    </dgm:pt>
    <dgm:pt modelId="{F52543DE-4461-488D-8371-0819B7C7C324}" type="pres">
      <dgm:prSet presAssocID="{DE727077-20F5-411A-BDA4-A88B84EEE1C3}" presName="Child1Accent8" presStyleLbl="alignNode1" presStyleIdx="18" presStyleCnt="51"/>
      <dgm:spPr/>
    </dgm:pt>
    <dgm:pt modelId="{9A4381B4-029E-4223-8FAD-7C9C708BF573}" type="pres">
      <dgm:prSet presAssocID="{DE727077-20F5-411A-BDA4-A88B84EEE1C3}" presName="Child1Accent9" presStyleLbl="alignNode1" presStyleIdx="19" presStyleCnt="51"/>
      <dgm:spPr/>
    </dgm:pt>
    <dgm:pt modelId="{61D22C82-5D69-4CD9-A55B-8E2317BED11E}" type="pres">
      <dgm:prSet presAssocID="{DE727077-20F5-411A-BDA4-A88B84EEE1C3}" presName="Child1" presStyleLbl="revTx" presStyleIdx="0" presStyleCnt="5" custScaleX="178511" custScaleY="87818">
        <dgm:presLayoutVars>
          <dgm:chMax/>
          <dgm:chPref val="0"/>
          <dgm:bulletEnabled val="1"/>
        </dgm:presLayoutVars>
      </dgm:prSet>
      <dgm:spPr/>
      <dgm:t>
        <a:bodyPr/>
        <a:lstStyle/>
        <a:p>
          <a:endParaRPr lang="th-TH"/>
        </a:p>
      </dgm:t>
    </dgm:pt>
    <dgm:pt modelId="{C5EB2C0B-98EF-4805-B99E-FA1E88BB3B9D}" type="pres">
      <dgm:prSet presAssocID="{79F9D850-DAB0-43A7-9CE4-BE8D67B01944}" presName="Child2Accent1" presStyleLbl="alignNode1" presStyleIdx="20" presStyleCnt="51"/>
      <dgm:spPr/>
    </dgm:pt>
    <dgm:pt modelId="{DAB4C940-5EEB-42B7-A9B3-847F2AA6D389}" type="pres">
      <dgm:prSet presAssocID="{79F9D850-DAB0-43A7-9CE4-BE8D67B01944}" presName="Child2Accent2" presStyleLbl="alignNode1" presStyleIdx="21" presStyleCnt="51"/>
      <dgm:spPr/>
    </dgm:pt>
    <dgm:pt modelId="{E7A64741-58C8-4E50-8600-A2805F231CE8}" type="pres">
      <dgm:prSet presAssocID="{79F9D850-DAB0-43A7-9CE4-BE8D67B01944}" presName="Child2Accent3" presStyleLbl="alignNode1" presStyleIdx="22" presStyleCnt="51"/>
      <dgm:spPr/>
    </dgm:pt>
    <dgm:pt modelId="{CDDAB894-E323-43AB-9405-725839B6CE08}" type="pres">
      <dgm:prSet presAssocID="{79F9D850-DAB0-43A7-9CE4-BE8D67B01944}" presName="Child2Accent4" presStyleLbl="alignNode1" presStyleIdx="23" presStyleCnt="51"/>
      <dgm:spPr/>
    </dgm:pt>
    <dgm:pt modelId="{21C302B6-8E7F-462D-8D8F-6B6A78E7EC81}" type="pres">
      <dgm:prSet presAssocID="{79F9D850-DAB0-43A7-9CE4-BE8D67B01944}" presName="Child2Accent5" presStyleLbl="alignNode1" presStyleIdx="24" presStyleCnt="51"/>
      <dgm:spPr/>
    </dgm:pt>
    <dgm:pt modelId="{FF0D3A06-F573-46E8-BEE7-D381C06C5957}" type="pres">
      <dgm:prSet presAssocID="{79F9D850-DAB0-43A7-9CE4-BE8D67B01944}" presName="Child2Accent6" presStyleLbl="alignNode1" presStyleIdx="25" presStyleCnt="51"/>
      <dgm:spPr/>
    </dgm:pt>
    <dgm:pt modelId="{DCD8394F-47E6-4808-A913-4D3BA41773BF}" type="pres">
      <dgm:prSet presAssocID="{79F9D850-DAB0-43A7-9CE4-BE8D67B01944}" presName="Child2Accent7" presStyleLbl="alignNode1" presStyleIdx="26" presStyleCnt="51"/>
      <dgm:spPr/>
    </dgm:pt>
    <dgm:pt modelId="{1AF9C166-0009-45B7-9913-DF805AAE67C1}" type="pres">
      <dgm:prSet presAssocID="{79F9D850-DAB0-43A7-9CE4-BE8D67B01944}" presName="Child2" presStyleLbl="revTx" presStyleIdx="1" presStyleCnt="5">
        <dgm:presLayoutVars>
          <dgm:chMax/>
          <dgm:chPref val="0"/>
          <dgm:bulletEnabled val="1"/>
        </dgm:presLayoutVars>
      </dgm:prSet>
      <dgm:spPr/>
      <dgm:t>
        <a:bodyPr/>
        <a:lstStyle/>
        <a:p>
          <a:endParaRPr lang="th-TH"/>
        </a:p>
      </dgm:t>
    </dgm:pt>
    <dgm:pt modelId="{D8F6CDC2-C83B-4F8A-BA41-1B7F608FC359}" type="pres">
      <dgm:prSet presAssocID="{E1A4D52B-297B-47ED-ACB6-C9BAD6750C5D}" presName="Child3Accent1" presStyleLbl="alignNode1" presStyleIdx="27" presStyleCnt="51"/>
      <dgm:spPr/>
    </dgm:pt>
    <dgm:pt modelId="{46C4CDF5-9029-409C-B138-6436699A859A}" type="pres">
      <dgm:prSet presAssocID="{E1A4D52B-297B-47ED-ACB6-C9BAD6750C5D}" presName="Child3Accent2" presStyleLbl="alignNode1" presStyleIdx="28" presStyleCnt="51"/>
      <dgm:spPr/>
    </dgm:pt>
    <dgm:pt modelId="{C26FB820-9416-4253-AC24-8703B40A005F}" type="pres">
      <dgm:prSet presAssocID="{E1A4D52B-297B-47ED-ACB6-C9BAD6750C5D}" presName="Child3Accent3" presStyleLbl="alignNode1" presStyleIdx="29" presStyleCnt="51"/>
      <dgm:spPr/>
    </dgm:pt>
    <dgm:pt modelId="{774DC6B4-1793-4581-9DE2-D65AD938A8FA}" type="pres">
      <dgm:prSet presAssocID="{E1A4D52B-297B-47ED-ACB6-C9BAD6750C5D}" presName="Child3Accent4" presStyleLbl="alignNode1" presStyleIdx="30" presStyleCnt="51"/>
      <dgm:spPr/>
    </dgm:pt>
    <dgm:pt modelId="{41A4F521-245D-4C45-8134-1D81B00A597C}" type="pres">
      <dgm:prSet presAssocID="{E1A4D52B-297B-47ED-ACB6-C9BAD6750C5D}" presName="Child3Accent5" presStyleLbl="alignNode1" presStyleIdx="31" presStyleCnt="51"/>
      <dgm:spPr/>
    </dgm:pt>
    <dgm:pt modelId="{F5A093FC-A773-49EA-9EE5-45ECF5C6DC92}" type="pres">
      <dgm:prSet presAssocID="{E1A4D52B-297B-47ED-ACB6-C9BAD6750C5D}" presName="Child3Accent6" presStyleLbl="alignNode1" presStyleIdx="32" presStyleCnt="51"/>
      <dgm:spPr/>
    </dgm:pt>
    <dgm:pt modelId="{6EEE5796-9535-4350-A069-2B3E701B7665}" type="pres">
      <dgm:prSet presAssocID="{E1A4D52B-297B-47ED-ACB6-C9BAD6750C5D}" presName="Child3Accent7" presStyleLbl="alignNode1" presStyleIdx="33" presStyleCnt="51"/>
      <dgm:spPr/>
    </dgm:pt>
    <dgm:pt modelId="{F76B47B4-F080-47D1-89FD-831ECFA72AFE}" type="pres">
      <dgm:prSet presAssocID="{E1A4D52B-297B-47ED-ACB6-C9BAD6750C5D}" presName="Child3" presStyleLbl="revTx" presStyleIdx="2" presStyleCnt="5" custScaleX="244445" custScaleY="53696">
        <dgm:presLayoutVars>
          <dgm:chMax/>
          <dgm:chPref val="0"/>
          <dgm:bulletEnabled val="1"/>
        </dgm:presLayoutVars>
      </dgm:prSet>
      <dgm:spPr/>
      <dgm:t>
        <a:bodyPr/>
        <a:lstStyle/>
        <a:p>
          <a:endParaRPr lang="th-TH"/>
        </a:p>
      </dgm:t>
    </dgm:pt>
    <dgm:pt modelId="{EE7A6DBB-B019-48EA-A93C-80C7F4D3D819}" type="pres">
      <dgm:prSet presAssocID="{6C17228B-AEE9-49CB-8356-0555B609E2DF}" presName="Child4Accent1" presStyleLbl="alignNode1" presStyleIdx="34" presStyleCnt="51"/>
      <dgm:spPr/>
    </dgm:pt>
    <dgm:pt modelId="{46D3F0A0-AD07-4373-B2F6-8A7CE3713620}" type="pres">
      <dgm:prSet presAssocID="{6C17228B-AEE9-49CB-8356-0555B609E2DF}" presName="Child4Accent2" presStyleLbl="alignNode1" presStyleIdx="35" presStyleCnt="51"/>
      <dgm:spPr/>
    </dgm:pt>
    <dgm:pt modelId="{34B2AB14-6D97-4CC3-86F7-DBFCABBCAE3E}" type="pres">
      <dgm:prSet presAssocID="{6C17228B-AEE9-49CB-8356-0555B609E2DF}" presName="Child4Accent3" presStyleLbl="alignNode1" presStyleIdx="36" presStyleCnt="51"/>
      <dgm:spPr/>
    </dgm:pt>
    <dgm:pt modelId="{E6AC6B57-66F8-447A-A5D0-6114E220979F}" type="pres">
      <dgm:prSet presAssocID="{6C17228B-AEE9-49CB-8356-0555B609E2DF}" presName="Child4Accent4" presStyleLbl="alignNode1" presStyleIdx="37" presStyleCnt="51"/>
      <dgm:spPr/>
    </dgm:pt>
    <dgm:pt modelId="{068625ED-9A3E-4E4A-A959-444C6B527171}" type="pres">
      <dgm:prSet presAssocID="{6C17228B-AEE9-49CB-8356-0555B609E2DF}" presName="Child4Accent5" presStyleLbl="alignNode1" presStyleIdx="38" presStyleCnt="51"/>
      <dgm:spPr/>
    </dgm:pt>
    <dgm:pt modelId="{A4246644-695E-4903-B1C2-7B3322FF6318}" type="pres">
      <dgm:prSet presAssocID="{6C17228B-AEE9-49CB-8356-0555B609E2DF}" presName="Child4Accent6" presStyleLbl="alignNode1" presStyleIdx="39" presStyleCnt="51"/>
      <dgm:spPr/>
    </dgm:pt>
    <dgm:pt modelId="{9B8AF5CE-A8E6-4EA2-A299-28C0291BB28A}" type="pres">
      <dgm:prSet presAssocID="{6C17228B-AEE9-49CB-8356-0555B609E2DF}" presName="Child4Accent7" presStyleLbl="alignNode1" presStyleIdx="40" presStyleCnt="51"/>
      <dgm:spPr/>
    </dgm:pt>
    <dgm:pt modelId="{527F1DD7-8AAD-4E8F-8C81-C08B608CB61A}" type="pres">
      <dgm:prSet presAssocID="{6C17228B-AEE9-49CB-8356-0555B609E2DF}" presName="Child4Accent8" presStyleLbl="alignNode1" presStyleIdx="41" presStyleCnt="51"/>
      <dgm:spPr/>
    </dgm:pt>
    <dgm:pt modelId="{F23688CD-48DA-4A47-A704-BB06EA143C30}" type="pres">
      <dgm:prSet presAssocID="{6C17228B-AEE9-49CB-8356-0555B609E2DF}" presName="Child4" presStyleLbl="revTx" presStyleIdx="3" presStyleCnt="5" custScaleX="191560" custScaleY="91667">
        <dgm:presLayoutVars>
          <dgm:chMax/>
          <dgm:chPref val="0"/>
          <dgm:bulletEnabled val="1"/>
        </dgm:presLayoutVars>
      </dgm:prSet>
      <dgm:spPr/>
      <dgm:t>
        <a:bodyPr/>
        <a:lstStyle/>
        <a:p>
          <a:endParaRPr lang="th-TH"/>
        </a:p>
      </dgm:t>
    </dgm:pt>
    <dgm:pt modelId="{85B7D3D7-5724-4EAF-BEF0-20B35499BF55}" type="pres">
      <dgm:prSet presAssocID="{4CE2D8E0-215D-4EC4-875B-2DCE2642BC46}" presName="Child5Accent1" presStyleLbl="alignNode1" presStyleIdx="42" presStyleCnt="51"/>
      <dgm:spPr/>
    </dgm:pt>
    <dgm:pt modelId="{9D19173E-13B9-464F-8A5D-73A1823E9943}" type="pres">
      <dgm:prSet presAssocID="{4CE2D8E0-215D-4EC4-875B-2DCE2642BC46}" presName="Child5Accent2" presStyleLbl="alignNode1" presStyleIdx="43" presStyleCnt="51"/>
      <dgm:spPr/>
    </dgm:pt>
    <dgm:pt modelId="{BCFB1EA0-7DD5-4747-81F1-C233E18F43DC}" type="pres">
      <dgm:prSet presAssocID="{4CE2D8E0-215D-4EC4-875B-2DCE2642BC46}" presName="Child5Accent3" presStyleLbl="alignNode1" presStyleIdx="44" presStyleCnt="51"/>
      <dgm:spPr/>
    </dgm:pt>
    <dgm:pt modelId="{1EF40C58-886E-48F5-9F38-D92F0F480C66}" type="pres">
      <dgm:prSet presAssocID="{4CE2D8E0-215D-4EC4-875B-2DCE2642BC46}" presName="Child5Accent4" presStyleLbl="alignNode1" presStyleIdx="45" presStyleCnt="51"/>
      <dgm:spPr/>
    </dgm:pt>
    <dgm:pt modelId="{EE6D0EDE-906F-4175-985E-EB3FE5619A9D}" type="pres">
      <dgm:prSet presAssocID="{4CE2D8E0-215D-4EC4-875B-2DCE2642BC46}" presName="Child5Accent5" presStyleLbl="alignNode1" presStyleIdx="46" presStyleCnt="51"/>
      <dgm:spPr/>
    </dgm:pt>
    <dgm:pt modelId="{59783E64-7D50-47DF-8E51-BF7802EF887B}" type="pres">
      <dgm:prSet presAssocID="{4CE2D8E0-215D-4EC4-875B-2DCE2642BC46}" presName="Child5Accent6" presStyleLbl="alignNode1" presStyleIdx="47" presStyleCnt="51"/>
      <dgm:spPr/>
    </dgm:pt>
    <dgm:pt modelId="{EC6B7ED4-7982-47B5-BFFA-4A96C3B9C8D4}" type="pres">
      <dgm:prSet presAssocID="{4CE2D8E0-215D-4EC4-875B-2DCE2642BC46}" presName="Child5Accent7" presStyleLbl="alignNode1" presStyleIdx="48" presStyleCnt="51"/>
      <dgm:spPr/>
    </dgm:pt>
    <dgm:pt modelId="{76C2439D-9739-494B-B1AD-89B0FDC6DD22}" type="pres">
      <dgm:prSet presAssocID="{4CE2D8E0-215D-4EC4-875B-2DCE2642BC46}" presName="Child5Accent8" presStyleLbl="alignNode1" presStyleIdx="49" presStyleCnt="51"/>
      <dgm:spPr/>
    </dgm:pt>
    <dgm:pt modelId="{2B053766-73D9-486E-BDCF-64DFD729C2C6}" type="pres">
      <dgm:prSet presAssocID="{4CE2D8E0-215D-4EC4-875B-2DCE2642BC46}" presName="Child5Accent9" presStyleLbl="alignNode1" presStyleIdx="50" presStyleCnt="51"/>
      <dgm:spPr/>
    </dgm:pt>
    <dgm:pt modelId="{199E49EE-5B0D-47C7-92DD-C4BC2C59DCA2}" type="pres">
      <dgm:prSet presAssocID="{4CE2D8E0-215D-4EC4-875B-2DCE2642BC46}" presName="Child5" presStyleLbl="revTx" presStyleIdx="4" presStyleCnt="5" custScaleX="174669" custScaleY="80807">
        <dgm:presLayoutVars>
          <dgm:chMax/>
          <dgm:chPref val="0"/>
          <dgm:bulletEnabled val="1"/>
        </dgm:presLayoutVars>
      </dgm:prSet>
      <dgm:spPr/>
      <dgm:t>
        <a:bodyPr/>
        <a:lstStyle/>
        <a:p>
          <a:endParaRPr lang="th-TH"/>
        </a:p>
      </dgm:t>
    </dgm:pt>
  </dgm:ptLst>
  <dgm:cxnLst>
    <dgm:cxn modelId="{D64948D2-1062-4E13-9D3E-A7A4B3B2A452}" srcId="{8DDD1253-A81B-4F3C-A3E2-70A2B514E52E}" destId="{6C17228B-AEE9-49CB-8356-0555B609E2DF}" srcOrd="3" destOrd="0" parTransId="{008992E0-D2EE-4D6B-968E-E858467892FF}" sibTransId="{2DA331E6-A43A-41D4-A1DE-E32806691DE7}"/>
    <dgm:cxn modelId="{DEE28067-138E-4865-833F-C7EA2F99E433}" type="presOf" srcId="{79F9D850-DAB0-43A7-9CE4-BE8D67B01944}" destId="{1AF9C166-0009-45B7-9913-DF805AAE67C1}" srcOrd="0" destOrd="0" presId="urn:microsoft.com/office/officeart/2011/layout/ConvergingText"/>
    <dgm:cxn modelId="{D2E9FCB9-78F3-4893-8FF0-A84DFCC2C2AA}" type="presOf" srcId="{DE727077-20F5-411A-BDA4-A88B84EEE1C3}" destId="{61D22C82-5D69-4CD9-A55B-8E2317BED11E}" srcOrd="0" destOrd="0" presId="urn:microsoft.com/office/officeart/2011/layout/ConvergingText"/>
    <dgm:cxn modelId="{E4A9BD8D-CE61-485F-BCCA-23D63EBAD187}" srcId="{8DDD1253-A81B-4F3C-A3E2-70A2B514E52E}" destId="{79F9D850-DAB0-43A7-9CE4-BE8D67B01944}" srcOrd="1" destOrd="0" parTransId="{5435AEAB-0165-45E4-8102-7A2C4AFCC7FF}" sibTransId="{E0000AA7-2FF1-452F-9447-6DA118E3D546}"/>
    <dgm:cxn modelId="{11416104-27D2-463C-BE92-FC55BE44A748}" type="presOf" srcId="{E1A4D52B-297B-47ED-ACB6-C9BAD6750C5D}" destId="{F76B47B4-F080-47D1-89FD-831ECFA72AFE}" srcOrd="0" destOrd="0" presId="urn:microsoft.com/office/officeart/2011/layout/ConvergingText"/>
    <dgm:cxn modelId="{9C21F196-C4F5-4339-B7E3-0F6E22FA745C}" type="presOf" srcId="{8F175F78-AA31-4964-887C-F22D402DCEFB}" destId="{935CC40D-70EE-4B51-914A-ABE4776E67D3}" srcOrd="0" destOrd="0" presId="urn:microsoft.com/office/officeart/2011/layout/ConvergingText"/>
    <dgm:cxn modelId="{C865CD0B-1463-488F-8D6C-14C9B578C241}" type="presOf" srcId="{6C17228B-AEE9-49CB-8356-0555B609E2DF}" destId="{F23688CD-48DA-4A47-A704-BB06EA143C30}" srcOrd="0" destOrd="0" presId="urn:microsoft.com/office/officeart/2011/layout/ConvergingText"/>
    <dgm:cxn modelId="{A2C34C2A-33F2-4D5E-BA90-0FBFEAE4F6AB}" srcId="{8DDD1253-A81B-4F3C-A3E2-70A2B514E52E}" destId="{DE727077-20F5-411A-BDA4-A88B84EEE1C3}" srcOrd="0" destOrd="0" parTransId="{7B78F7D9-8997-4A20-89DA-808429345321}" sibTransId="{9A4F64B2-0BE6-4C85-B81F-CA0D2791CC84}"/>
    <dgm:cxn modelId="{2070F379-F0A3-45A4-A04D-F913B1D38E04}" type="presOf" srcId="{8DDD1253-A81B-4F3C-A3E2-70A2B514E52E}" destId="{F186D38E-EEC3-4E70-AA86-F95161F2AEDD}" srcOrd="0" destOrd="0" presId="urn:microsoft.com/office/officeart/2011/layout/ConvergingText"/>
    <dgm:cxn modelId="{62186808-10DC-4F34-BF25-BDD2253FE9E2}" srcId="{8DDD1253-A81B-4F3C-A3E2-70A2B514E52E}" destId="{4CE2D8E0-215D-4EC4-875B-2DCE2642BC46}" srcOrd="4" destOrd="0" parTransId="{67482E60-AD65-411B-B5D9-7EC1D475EBD9}" sibTransId="{AC88193C-ABB0-4132-B54F-7C73FEB0ADAA}"/>
    <dgm:cxn modelId="{91BC0F38-CE3C-473D-BED6-ED0DADEE3056}" srcId="{8DDD1253-A81B-4F3C-A3E2-70A2B514E52E}" destId="{E1A4D52B-297B-47ED-ACB6-C9BAD6750C5D}" srcOrd="2" destOrd="0" parTransId="{3D874EAF-006E-449E-B4E9-FB15C2692A3E}" sibTransId="{6A39FB02-5EE4-48E7-9904-7006F4FAA0AD}"/>
    <dgm:cxn modelId="{950AA0E0-6B2F-4F33-A0B4-80FB69F891BA}" type="presOf" srcId="{4CE2D8E0-215D-4EC4-875B-2DCE2642BC46}" destId="{199E49EE-5B0D-47C7-92DD-C4BC2C59DCA2}" srcOrd="0" destOrd="0" presId="urn:microsoft.com/office/officeart/2011/layout/ConvergingText"/>
    <dgm:cxn modelId="{5BEDC5B8-1D63-495B-A06C-8AF71C4962CA}" srcId="{8F175F78-AA31-4964-887C-F22D402DCEFB}" destId="{8DDD1253-A81B-4F3C-A3E2-70A2B514E52E}" srcOrd="0" destOrd="0" parTransId="{5185A582-C3C8-4DCA-BCE9-1C26E98CF1ED}" sibTransId="{16C344CC-5E2D-4E2E-9666-B015E1A7FD2A}"/>
    <dgm:cxn modelId="{8A09A178-20FC-4121-A84B-E920F870C0A8}" type="presParOf" srcId="{935CC40D-70EE-4B51-914A-ABE4776E67D3}" destId="{B5AC42EE-2812-4CF8-BA69-331B06668945}" srcOrd="0" destOrd="0" presId="urn:microsoft.com/office/officeart/2011/layout/ConvergingText"/>
    <dgm:cxn modelId="{3FE3E5F8-9F66-4F57-890B-F46DBB5A54E4}" type="presParOf" srcId="{B5AC42EE-2812-4CF8-BA69-331B06668945}" destId="{049949F5-6A6E-4329-984F-8B25ED489013}" srcOrd="0" destOrd="0" presId="urn:microsoft.com/office/officeart/2011/layout/ConvergingText"/>
    <dgm:cxn modelId="{B8679987-D990-474F-8CB6-0F1D298C28C0}" type="presParOf" srcId="{B5AC42EE-2812-4CF8-BA69-331B06668945}" destId="{38DCA4DD-84E9-4F1C-A08A-9F3BBA797E62}" srcOrd="1" destOrd="0" presId="urn:microsoft.com/office/officeart/2011/layout/ConvergingText"/>
    <dgm:cxn modelId="{B843B12D-5918-4CB1-A4B9-ABD48C9F7274}" type="presParOf" srcId="{B5AC42EE-2812-4CF8-BA69-331B06668945}" destId="{B1EBE419-FCD8-4260-BC27-DFC40C1709DA}" srcOrd="2" destOrd="0" presId="urn:microsoft.com/office/officeart/2011/layout/ConvergingText"/>
    <dgm:cxn modelId="{93D47FC0-6B02-4C2C-B1B0-DF325280B96A}" type="presParOf" srcId="{B5AC42EE-2812-4CF8-BA69-331B06668945}" destId="{87935778-F421-40F4-A91C-B10D39E5E76C}" srcOrd="3" destOrd="0" presId="urn:microsoft.com/office/officeart/2011/layout/ConvergingText"/>
    <dgm:cxn modelId="{D493E660-0588-4818-B5B1-8F8BF5014F11}" type="presParOf" srcId="{B5AC42EE-2812-4CF8-BA69-331B06668945}" destId="{3BEEDD43-3608-41CB-9B0D-EEDB043594B8}" srcOrd="4" destOrd="0" presId="urn:microsoft.com/office/officeart/2011/layout/ConvergingText"/>
    <dgm:cxn modelId="{A00710CE-716A-4370-9448-C28C1496AA1F}" type="presParOf" srcId="{B5AC42EE-2812-4CF8-BA69-331B06668945}" destId="{38FE8AB6-4E29-4122-BA24-6C9E0AB529AA}" srcOrd="5" destOrd="0" presId="urn:microsoft.com/office/officeart/2011/layout/ConvergingText"/>
    <dgm:cxn modelId="{CBAF6721-A43A-48E3-B00B-91F3A4A0E41F}" type="presParOf" srcId="{B5AC42EE-2812-4CF8-BA69-331B06668945}" destId="{36088A8D-C8BF-4B89-9206-C0C6D087247F}" srcOrd="6" destOrd="0" presId="urn:microsoft.com/office/officeart/2011/layout/ConvergingText"/>
    <dgm:cxn modelId="{49C9E190-F4CB-4D93-A393-9EDDA2CEE7C8}" type="presParOf" srcId="{B5AC42EE-2812-4CF8-BA69-331B06668945}" destId="{B917C2FB-E936-466E-9054-B980BDB43109}" srcOrd="7" destOrd="0" presId="urn:microsoft.com/office/officeart/2011/layout/ConvergingText"/>
    <dgm:cxn modelId="{BA5935F9-ED62-48C5-BC28-B8AFA90508DA}" type="presParOf" srcId="{B5AC42EE-2812-4CF8-BA69-331B06668945}" destId="{E82FAF00-0EE2-4963-8D9C-30AC0E242487}" srcOrd="8" destOrd="0" presId="urn:microsoft.com/office/officeart/2011/layout/ConvergingText"/>
    <dgm:cxn modelId="{7B3425DC-FF3E-4134-8747-51CB28695AE7}" type="presParOf" srcId="{B5AC42EE-2812-4CF8-BA69-331B06668945}" destId="{8721DE95-9604-41B1-841B-7647CA2CA171}" srcOrd="9" destOrd="0" presId="urn:microsoft.com/office/officeart/2011/layout/ConvergingText"/>
    <dgm:cxn modelId="{660F6A67-4E49-4605-8FC6-9FB713F44380}" type="presParOf" srcId="{B5AC42EE-2812-4CF8-BA69-331B06668945}" destId="{F186D38E-EEC3-4E70-AA86-F95161F2AEDD}" srcOrd="10" destOrd="0" presId="urn:microsoft.com/office/officeart/2011/layout/ConvergingText"/>
    <dgm:cxn modelId="{9F027164-BD23-489D-B9D6-6EAAAF38D378}" type="presParOf" srcId="{B5AC42EE-2812-4CF8-BA69-331B06668945}" destId="{BE6FA52E-B371-4CD4-9902-DB29530DD754}" srcOrd="11" destOrd="0" presId="urn:microsoft.com/office/officeart/2011/layout/ConvergingText"/>
    <dgm:cxn modelId="{6D4F486A-2862-4CC4-B77B-A1662B0672CB}" type="presParOf" srcId="{B5AC42EE-2812-4CF8-BA69-331B06668945}" destId="{FD181A19-CAA0-4014-BF1B-7751D28DFAA0}" srcOrd="12" destOrd="0" presId="urn:microsoft.com/office/officeart/2011/layout/ConvergingText"/>
    <dgm:cxn modelId="{AEB79A22-F23B-4923-B7FF-8F450ABBBD6C}" type="presParOf" srcId="{B5AC42EE-2812-4CF8-BA69-331B06668945}" destId="{82DF38A1-EB64-4022-BC1F-7673A2AE07AA}" srcOrd="13" destOrd="0" presId="urn:microsoft.com/office/officeart/2011/layout/ConvergingText"/>
    <dgm:cxn modelId="{8669ED15-1FFA-44AC-A726-DE44D396FAF1}" type="presParOf" srcId="{B5AC42EE-2812-4CF8-BA69-331B06668945}" destId="{47E1642F-5D38-4F53-A0D1-ECC113EAD9AD}" srcOrd="14" destOrd="0" presId="urn:microsoft.com/office/officeart/2011/layout/ConvergingText"/>
    <dgm:cxn modelId="{6CC6344E-A1CC-442A-9976-42559DB7B076}" type="presParOf" srcId="{B5AC42EE-2812-4CF8-BA69-331B06668945}" destId="{AD162D62-D783-4B25-9483-6B78F0E7892B}" srcOrd="15" destOrd="0" presId="urn:microsoft.com/office/officeart/2011/layout/ConvergingText"/>
    <dgm:cxn modelId="{0EE0FC76-FE43-47BA-BB5D-8C479327D3D4}" type="presParOf" srcId="{B5AC42EE-2812-4CF8-BA69-331B06668945}" destId="{62268CF4-C12F-406B-AD4D-EBAA63D12910}" srcOrd="16" destOrd="0" presId="urn:microsoft.com/office/officeart/2011/layout/ConvergingText"/>
    <dgm:cxn modelId="{0DFD8689-B5DA-4B93-A47C-60765C9F5285}" type="presParOf" srcId="{B5AC42EE-2812-4CF8-BA69-331B06668945}" destId="{F800A8BE-1443-4431-BBE5-05593BA76D69}" srcOrd="17" destOrd="0" presId="urn:microsoft.com/office/officeart/2011/layout/ConvergingText"/>
    <dgm:cxn modelId="{4B55881F-1873-4494-9457-9239A9894936}" type="presParOf" srcId="{B5AC42EE-2812-4CF8-BA69-331B06668945}" destId="{F52543DE-4461-488D-8371-0819B7C7C324}" srcOrd="18" destOrd="0" presId="urn:microsoft.com/office/officeart/2011/layout/ConvergingText"/>
    <dgm:cxn modelId="{1CCDE983-FD72-4A31-ADFD-A0A97B33905F}" type="presParOf" srcId="{B5AC42EE-2812-4CF8-BA69-331B06668945}" destId="{9A4381B4-029E-4223-8FAD-7C9C708BF573}" srcOrd="19" destOrd="0" presId="urn:microsoft.com/office/officeart/2011/layout/ConvergingText"/>
    <dgm:cxn modelId="{8A93F0DB-2971-405A-A9AA-CDF861CF8496}" type="presParOf" srcId="{B5AC42EE-2812-4CF8-BA69-331B06668945}" destId="{61D22C82-5D69-4CD9-A55B-8E2317BED11E}" srcOrd="20" destOrd="0" presId="urn:microsoft.com/office/officeart/2011/layout/ConvergingText"/>
    <dgm:cxn modelId="{73AD3A80-A570-4142-87CB-84E577C2C8AB}" type="presParOf" srcId="{B5AC42EE-2812-4CF8-BA69-331B06668945}" destId="{C5EB2C0B-98EF-4805-B99E-FA1E88BB3B9D}" srcOrd="21" destOrd="0" presId="urn:microsoft.com/office/officeart/2011/layout/ConvergingText"/>
    <dgm:cxn modelId="{AB5035F0-AE52-4AD7-98FC-2709B4592C88}" type="presParOf" srcId="{B5AC42EE-2812-4CF8-BA69-331B06668945}" destId="{DAB4C940-5EEB-42B7-A9B3-847F2AA6D389}" srcOrd="22" destOrd="0" presId="urn:microsoft.com/office/officeart/2011/layout/ConvergingText"/>
    <dgm:cxn modelId="{8E2C61D3-7A28-442C-A95B-012AF8767F14}" type="presParOf" srcId="{B5AC42EE-2812-4CF8-BA69-331B06668945}" destId="{E7A64741-58C8-4E50-8600-A2805F231CE8}" srcOrd="23" destOrd="0" presId="urn:microsoft.com/office/officeart/2011/layout/ConvergingText"/>
    <dgm:cxn modelId="{BC836AFC-E589-42FC-A9A7-C669581D8023}" type="presParOf" srcId="{B5AC42EE-2812-4CF8-BA69-331B06668945}" destId="{CDDAB894-E323-43AB-9405-725839B6CE08}" srcOrd="24" destOrd="0" presId="urn:microsoft.com/office/officeart/2011/layout/ConvergingText"/>
    <dgm:cxn modelId="{6F30D832-5847-4083-B46B-6090B876DB04}" type="presParOf" srcId="{B5AC42EE-2812-4CF8-BA69-331B06668945}" destId="{21C302B6-8E7F-462D-8D8F-6B6A78E7EC81}" srcOrd="25" destOrd="0" presId="urn:microsoft.com/office/officeart/2011/layout/ConvergingText"/>
    <dgm:cxn modelId="{12B4E01E-65EB-4748-BE30-7398D9E6FE44}" type="presParOf" srcId="{B5AC42EE-2812-4CF8-BA69-331B06668945}" destId="{FF0D3A06-F573-46E8-BEE7-D381C06C5957}" srcOrd="26" destOrd="0" presId="urn:microsoft.com/office/officeart/2011/layout/ConvergingText"/>
    <dgm:cxn modelId="{60194AAD-57E2-402C-96DD-6E4ECBACE35C}" type="presParOf" srcId="{B5AC42EE-2812-4CF8-BA69-331B06668945}" destId="{DCD8394F-47E6-4808-A913-4D3BA41773BF}" srcOrd="27" destOrd="0" presId="urn:microsoft.com/office/officeart/2011/layout/ConvergingText"/>
    <dgm:cxn modelId="{EEBF1531-3282-48DB-829E-4D2BF73D6B49}" type="presParOf" srcId="{B5AC42EE-2812-4CF8-BA69-331B06668945}" destId="{1AF9C166-0009-45B7-9913-DF805AAE67C1}" srcOrd="28" destOrd="0" presId="urn:microsoft.com/office/officeart/2011/layout/ConvergingText"/>
    <dgm:cxn modelId="{2A8CB459-16FB-4015-81DF-959F1E8E8081}" type="presParOf" srcId="{B5AC42EE-2812-4CF8-BA69-331B06668945}" destId="{D8F6CDC2-C83B-4F8A-BA41-1B7F608FC359}" srcOrd="29" destOrd="0" presId="urn:microsoft.com/office/officeart/2011/layout/ConvergingText"/>
    <dgm:cxn modelId="{D599C27C-91B2-43D6-9C9D-56FF35B76091}" type="presParOf" srcId="{B5AC42EE-2812-4CF8-BA69-331B06668945}" destId="{46C4CDF5-9029-409C-B138-6436699A859A}" srcOrd="30" destOrd="0" presId="urn:microsoft.com/office/officeart/2011/layout/ConvergingText"/>
    <dgm:cxn modelId="{219BC591-C41F-4CFA-885B-17E9E0744FFD}" type="presParOf" srcId="{B5AC42EE-2812-4CF8-BA69-331B06668945}" destId="{C26FB820-9416-4253-AC24-8703B40A005F}" srcOrd="31" destOrd="0" presId="urn:microsoft.com/office/officeart/2011/layout/ConvergingText"/>
    <dgm:cxn modelId="{A109D194-3EF3-4815-8438-647A01F82407}" type="presParOf" srcId="{B5AC42EE-2812-4CF8-BA69-331B06668945}" destId="{774DC6B4-1793-4581-9DE2-D65AD938A8FA}" srcOrd="32" destOrd="0" presId="urn:microsoft.com/office/officeart/2011/layout/ConvergingText"/>
    <dgm:cxn modelId="{856C9A8A-1FC3-4CD2-BF78-E60610951109}" type="presParOf" srcId="{B5AC42EE-2812-4CF8-BA69-331B06668945}" destId="{41A4F521-245D-4C45-8134-1D81B00A597C}" srcOrd="33" destOrd="0" presId="urn:microsoft.com/office/officeart/2011/layout/ConvergingText"/>
    <dgm:cxn modelId="{BF48D3F8-1548-4CAD-87C2-FAE717457819}" type="presParOf" srcId="{B5AC42EE-2812-4CF8-BA69-331B06668945}" destId="{F5A093FC-A773-49EA-9EE5-45ECF5C6DC92}" srcOrd="34" destOrd="0" presId="urn:microsoft.com/office/officeart/2011/layout/ConvergingText"/>
    <dgm:cxn modelId="{844A50DA-F57F-4169-9A68-0A860B3B79F5}" type="presParOf" srcId="{B5AC42EE-2812-4CF8-BA69-331B06668945}" destId="{6EEE5796-9535-4350-A069-2B3E701B7665}" srcOrd="35" destOrd="0" presId="urn:microsoft.com/office/officeart/2011/layout/ConvergingText"/>
    <dgm:cxn modelId="{49EB4EF4-D56D-44EB-BE23-94E72E7EED71}" type="presParOf" srcId="{B5AC42EE-2812-4CF8-BA69-331B06668945}" destId="{F76B47B4-F080-47D1-89FD-831ECFA72AFE}" srcOrd="36" destOrd="0" presId="urn:microsoft.com/office/officeart/2011/layout/ConvergingText"/>
    <dgm:cxn modelId="{C052F998-30D5-48C1-9D29-049527BF873A}" type="presParOf" srcId="{B5AC42EE-2812-4CF8-BA69-331B06668945}" destId="{EE7A6DBB-B019-48EA-A93C-80C7F4D3D819}" srcOrd="37" destOrd="0" presId="urn:microsoft.com/office/officeart/2011/layout/ConvergingText"/>
    <dgm:cxn modelId="{BF339A07-59FF-4F1D-8E53-E1D984911625}" type="presParOf" srcId="{B5AC42EE-2812-4CF8-BA69-331B06668945}" destId="{46D3F0A0-AD07-4373-B2F6-8A7CE3713620}" srcOrd="38" destOrd="0" presId="urn:microsoft.com/office/officeart/2011/layout/ConvergingText"/>
    <dgm:cxn modelId="{1E6A2B17-2138-47FA-9528-FBCF0910EBD1}" type="presParOf" srcId="{B5AC42EE-2812-4CF8-BA69-331B06668945}" destId="{34B2AB14-6D97-4CC3-86F7-DBFCABBCAE3E}" srcOrd="39" destOrd="0" presId="urn:microsoft.com/office/officeart/2011/layout/ConvergingText"/>
    <dgm:cxn modelId="{31FC5499-060B-4DBA-98B8-4FD8EDEF706F}" type="presParOf" srcId="{B5AC42EE-2812-4CF8-BA69-331B06668945}" destId="{E6AC6B57-66F8-447A-A5D0-6114E220979F}" srcOrd="40" destOrd="0" presId="urn:microsoft.com/office/officeart/2011/layout/ConvergingText"/>
    <dgm:cxn modelId="{24052440-E0C2-4FEE-8101-008EDC2A5E70}" type="presParOf" srcId="{B5AC42EE-2812-4CF8-BA69-331B06668945}" destId="{068625ED-9A3E-4E4A-A959-444C6B527171}" srcOrd="41" destOrd="0" presId="urn:microsoft.com/office/officeart/2011/layout/ConvergingText"/>
    <dgm:cxn modelId="{19C1E1C3-9632-4918-9FEB-4D8FB6601449}" type="presParOf" srcId="{B5AC42EE-2812-4CF8-BA69-331B06668945}" destId="{A4246644-695E-4903-B1C2-7B3322FF6318}" srcOrd="42" destOrd="0" presId="urn:microsoft.com/office/officeart/2011/layout/ConvergingText"/>
    <dgm:cxn modelId="{38CBE58E-7CFE-4171-AE07-358115F56385}" type="presParOf" srcId="{B5AC42EE-2812-4CF8-BA69-331B06668945}" destId="{9B8AF5CE-A8E6-4EA2-A299-28C0291BB28A}" srcOrd="43" destOrd="0" presId="urn:microsoft.com/office/officeart/2011/layout/ConvergingText"/>
    <dgm:cxn modelId="{5893DA27-C56E-4FDE-9E00-EB19C070C838}" type="presParOf" srcId="{B5AC42EE-2812-4CF8-BA69-331B06668945}" destId="{527F1DD7-8AAD-4E8F-8C81-C08B608CB61A}" srcOrd="44" destOrd="0" presId="urn:microsoft.com/office/officeart/2011/layout/ConvergingText"/>
    <dgm:cxn modelId="{959B1EB3-3443-41F2-90A6-E2EC404A14BF}" type="presParOf" srcId="{B5AC42EE-2812-4CF8-BA69-331B06668945}" destId="{F23688CD-48DA-4A47-A704-BB06EA143C30}" srcOrd="45" destOrd="0" presId="urn:microsoft.com/office/officeart/2011/layout/ConvergingText"/>
    <dgm:cxn modelId="{E4084A5F-D8D6-4D8A-890C-00B10158BF75}" type="presParOf" srcId="{B5AC42EE-2812-4CF8-BA69-331B06668945}" destId="{85B7D3D7-5724-4EAF-BEF0-20B35499BF55}" srcOrd="46" destOrd="0" presId="urn:microsoft.com/office/officeart/2011/layout/ConvergingText"/>
    <dgm:cxn modelId="{5341A139-6FB0-4B60-81D3-3C917D4DF44C}" type="presParOf" srcId="{B5AC42EE-2812-4CF8-BA69-331B06668945}" destId="{9D19173E-13B9-464F-8A5D-73A1823E9943}" srcOrd="47" destOrd="0" presId="urn:microsoft.com/office/officeart/2011/layout/ConvergingText"/>
    <dgm:cxn modelId="{2DE5F3F7-ADC7-44CC-84C4-122656D88391}" type="presParOf" srcId="{B5AC42EE-2812-4CF8-BA69-331B06668945}" destId="{BCFB1EA0-7DD5-4747-81F1-C233E18F43DC}" srcOrd="48" destOrd="0" presId="urn:microsoft.com/office/officeart/2011/layout/ConvergingText"/>
    <dgm:cxn modelId="{FF76EA1E-E0F9-42A4-B843-600E27DA56F2}" type="presParOf" srcId="{B5AC42EE-2812-4CF8-BA69-331B06668945}" destId="{1EF40C58-886E-48F5-9F38-D92F0F480C66}" srcOrd="49" destOrd="0" presId="urn:microsoft.com/office/officeart/2011/layout/ConvergingText"/>
    <dgm:cxn modelId="{8C711573-06CD-4AC9-ACAD-B360772AE5AB}" type="presParOf" srcId="{B5AC42EE-2812-4CF8-BA69-331B06668945}" destId="{EE6D0EDE-906F-4175-985E-EB3FE5619A9D}" srcOrd="50" destOrd="0" presId="urn:microsoft.com/office/officeart/2011/layout/ConvergingText"/>
    <dgm:cxn modelId="{3D872D22-A0A4-482C-8446-37497F18172B}" type="presParOf" srcId="{B5AC42EE-2812-4CF8-BA69-331B06668945}" destId="{59783E64-7D50-47DF-8E51-BF7802EF887B}" srcOrd="51" destOrd="0" presId="urn:microsoft.com/office/officeart/2011/layout/ConvergingText"/>
    <dgm:cxn modelId="{EC335A11-B87A-4F5E-87DA-F2E504E0F01B}" type="presParOf" srcId="{B5AC42EE-2812-4CF8-BA69-331B06668945}" destId="{EC6B7ED4-7982-47B5-BFFA-4A96C3B9C8D4}" srcOrd="52" destOrd="0" presId="urn:microsoft.com/office/officeart/2011/layout/ConvergingText"/>
    <dgm:cxn modelId="{79D56E45-D945-48F4-9C40-D15D3B49ADFC}" type="presParOf" srcId="{B5AC42EE-2812-4CF8-BA69-331B06668945}" destId="{76C2439D-9739-494B-B1AD-89B0FDC6DD22}" srcOrd="53" destOrd="0" presId="urn:microsoft.com/office/officeart/2011/layout/ConvergingText"/>
    <dgm:cxn modelId="{7A3A9EAB-E32F-4C14-8CE8-9B04B9757CA7}" type="presParOf" srcId="{B5AC42EE-2812-4CF8-BA69-331B06668945}" destId="{2B053766-73D9-486E-BDCF-64DFD729C2C6}" srcOrd="54" destOrd="0" presId="urn:microsoft.com/office/officeart/2011/layout/ConvergingText"/>
    <dgm:cxn modelId="{AFB60692-95A2-4EA4-8B69-9CE6DEC832F9}" type="presParOf" srcId="{B5AC42EE-2812-4CF8-BA69-331B06668945}" destId="{199E49EE-5B0D-47C7-92DD-C4BC2C59DCA2}" srcOrd="55" destOrd="0" presId="urn:microsoft.com/office/officeart/2011/layout/ConvergingTex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F5E0EF-1943-4490-AF04-6F9CC7184C5B}"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1DB72854-CD55-4FE3-8633-4616E1E3E164}">
      <dgm:prSet>
        <dgm:style>
          <a:lnRef idx="2">
            <a:schemeClr val="accent2"/>
          </a:lnRef>
          <a:fillRef idx="1">
            <a:schemeClr val="lt1"/>
          </a:fillRef>
          <a:effectRef idx="0">
            <a:schemeClr val="accent2"/>
          </a:effectRef>
          <a:fontRef idx="minor">
            <a:schemeClr val="dk1"/>
          </a:fontRef>
        </dgm:style>
      </dgm:prSet>
      <dgm:spPr/>
      <dgm:t>
        <a:bodyPr/>
        <a:lstStyle/>
        <a:p>
          <a:pPr rtl="0" eaLnBrk="1" latinLnBrk="0" hangingPunct="1">
            <a:buClrTx/>
            <a:buSzPts val="1800"/>
            <a:buFont typeface="Arial" panose="020B0604020202020204" pitchFamily="34" charset="0"/>
            <a:buNone/>
          </a:pPr>
          <a:r>
            <a:rPr lang="en-US" dirty="0"/>
            <a:t>Using the life-cycle model</a:t>
          </a:r>
        </a:p>
      </dgm:t>
    </dgm:pt>
    <dgm:pt modelId="{388F9128-A6E6-4982-83D2-E1FD43E8F725}" type="parTrans" cxnId="{411739EC-B1CC-433D-9E3B-0FFD75691788}">
      <dgm:prSet/>
      <dgm:spPr/>
      <dgm:t>
        <a:bodyPr/>
        <a:lstStyle/>
        <a:p>
          <a:endParaRPr lang="en-US"/>
        </a:p>
      </dgm:t>
    </dgm:pt>
    <dgm:pt modelId="{3C9145CB-6FF5-46E1-9E90-92B7E186AB58}" type="sibTrans" cxnId="{411739EC-B1CC-433D-9E3B-0FFD75691788}">
      <dgm:prSet/>
      <dgm:spPr/>
      <dgm:t>
        <a:bodyPr/>
        <a:lstStyle/>
        <a:p>
          <a:endParaRPr lang="en-US"/>
        </a:p>
      </dgm:t>
    </dgm:pt>
    <dgm:pt modelId="{7910A900-193C-48E3-842D-63E79A51EDCE}">
      <dgm:prSet/>
      <dgm:spPr/>
      <dgm:t>
        <a:bodyPr/>
        <a:lstStyle/>
        <a:p>
          <a:pPr rtl="0" eaLnBrk="1" latinLnBrk="0" hangingPunct="1"/>
          <a:r>
            <a:rPr lang="en-US" b="1" dirty="0"/>
            <a:t>Growth companies </a:t>
          </a:r>
          <a:r>
            <a:rPr lang="en-US" dirty="0"/>
            <a:t>tend to </a:t>
          </a:r>
          <a:r>
            <a:rPr lang="en-US" b="1" dirty="0"/>
            <a:t>reinvest in new products and services. </a:t>
          </a:r>
        </a:p>
      </dgm:t>
    </dgm:pt>
    <dgm:pt modelId="{4D98AE8B-627B-4741-BED9-F0D1424D9C77}" type="parTrans" cxnId="{82499129-29BA-463F-846F-E1C1FE64071F}">
      <dgm:prSet/>
      <dgm:spPr/>
      <dgm:t>
        <a:bodyPr/>
        <a:lstStyle/>
        <a:p>
          <a:endParaRPr lang="en-US"/>
        </a:p>
      </dgm:t>
    </dgm:pt>
    <dgm:pt modelId="{2C107F58-AF63-4AB7-82AC-BD708D6A120F}" type="sibTrans" cxnId="{82499129-29BA-463F-846F-E1C1FE64071F}">
      <dgm:prSet/>
      <dgm:spPr/>
      <dgm:t>
        <a:bodyPr/>
        <a:lstStyle/>
        <a:p>
          <a:endParaRPr lang="en-US"/>
        </a:p>
      </dgm:t>
    </dgm:pt>
    <dgm:pt modelId="{A8368730-9366-4470-A3FF-94E7EC4E1781}">
      <dgm:prSet>
        <dgm:style>
          <a:lnRef idx="2">
            <a:schemeClr val="accent4"/>
          </a:lnRef>
          <a:fillRef idx="1">
            <a:schemeClr val="lt1"/>
          </a:fillRef>
          <a:effectRef idx="0">
            <a:schemeClr val="accent4"/>
          </a:effectRef>
          <a:fontRef idx="minor">
            <a:schemeClr val="dk1"/>
          </a:fontRef>
        </dgm:style>
      </dgm:prSet>
      <dgm:spPr/>
      <dgm:t>
        <a:bodyPr/>
        <a:lstStyle/>
        <a:p>
          <a:pPr rtl="0" eaLnBrk="1" latinLnBrk="0" hangingPunct="1"/>
          <a:r>
            <a:rPr lang="en-US" dirty="0"/>
            <a:t>Limitations to the life-cycle model</a:t>
          </a:r>
        </a:p>
      </dgm:t>
    </dgm:pt>
    <dgm:pt modelId="{8B82325A-C54C-437D-A289-C19F4EC191A2}" type="parTrans" cxnId="{1343FC7A-C840-4565-90F5-C0793BED5919}">
      <dgm:prSet/>
      <dgm:spPr/>
      <dgm:t>
        <a:bodyPr/>
        <a:lstStyle/>
        <a:p>
          <a:endParaRPr lang="en-US"/>
        </a:p>
      </dgm:t>
    </dgm:pt>
    <dgm:pt modelId="{1D44FE52-2520-4E13-88C3-3388EE6E21ED}" type="sibTrans" cxnId="{1343FC7A-C840-4565-90F5-C0793BED5919}">
      <dgm:prSet/>
      <dgm:spPr/>
      <dgm:t>
        <a:bodyPr/>
        <a:lstStyle/>
        <a:p>
          <a:endParaRPr lang="en-US"/>
        </a:p>
      </dgm:t>
    </dgm:pt>
    <dgm:pt modelId="{213E5AC6-C517-4150-9412-F24558E567A2}">
      <dgm:prSet/>
      <dgm:spPr/>
      <dgm:t>
        <a:bodyPr/>
        <a:lstStyle/>
        <a:p>
          <a:pPr rtl="0" eaLnBrk="1" latinLnBrk="0" hangingPunct="1"/>
          <a:r>
            <a:rPr lang="en-US" dirty="0"/>
            <a:t>Changes may disrupt the cycle: </a:t>
          </a:r>
          <a:r>
            <a:rPr lang="en-US" b="1" dirty="0"/>
            <a:t>technological change, regulatory changes, social changes</a:t>
          </a:r>
          <a:r>
            <a:rPr lang="en-US" dirty="0"/>
            <a:t>, and </a:t>
          </a:r>
          <a:r>
            <a:rPr lang="en-US" b="1" dirty="0"/>
            <a:t>demographic shifts</a:t>
          </a:r>
          <a:r>
            <a:rPr lang="en-US" dirty="0"/>
            <a:t>.</a:t>
          </a:r>
        </a:p>
      </dgm:t>
    </dgm:pt>
    <dgm:pt modelId="{7CD9C8FE-7221-4E44-96F2-0699D6A29FE7}" type="parTrans" cxnId="{C4ECAEEC-37D7-498B-926C-520426537468}">
      <dgm:prSet/>
      <dgm:spPr/>
      <dgm:t>
        <a:bodyPr/>
        <a:lstStyle/>
        <a:p>
          <a:endParaRPr lang="en-US"/>
        </a:p>
      </dgm:t>
    </dgm:pt>
    <dgm:pt modelId="{361B51C5-8AF3-4601-8DA2-19C6C39830A3}" type="sibTrans" cxnId="{C4ECAEEC-37D7-498B-926C-520426537468}">
      <dgm:prSet/>
      <dgm:spPr/>
      <dgm:t>
        <a:bodyPr/>
        <a:lstStyle/>
        <a:p>
          <a:endParaRPr lang="en-US"/>
        </a:p>
      </dgm:t>
    </dgm:pt>
    <dgm:pt modelId="{4906DA1F-77F0-46B9-83F8-B8B73FD69B48}">
      <dgm:prSet/>
      <dgm:spPr/>
      <dgm:t>
        <a:bodyPr/>
        <a:lstStyle/>
        <a:p>
          <a:pPr rtl="0" eaLnBrk="1" latinLnBrk="0" hangingPunct="1"/>
          <a:r>
            <a:rPr lang="en-US" dirty="0">
              <a:solidFill>
                <a:srgbClr val="00B0F0"/>
              </a:solidFill>
            </a:rPr>
            <a:t>Not all companies in an industry have the same performance</a:t>
          </a:r>
        </a:p>
      </dgm:t>
    </dgm:pt>
    <dgm:pt modelId="{ADD13DEC-C6CB-4A29-A2F9-4DA58ECC3E8E}" type="parTrans" cxnId="{C2FD1887-2E80-4F33-A58F-F361A21CBC11}">
      <dgm:prSet/>
      <dgm:spPr/>
      <dgm:t>
        <a:bodyPr/>
        <a:lstStyle/>
        <a:p>
          <a:endParaRPr lang="en-US"/>
        </a:p>
      </dgm:t>
    </dgm:pt>
    <dgm:pt modelId="{315133E9-7148-4C79-9571-55581F00B1E4}" type="sibTrans" cxnId="{C2FD1887-2E80-4F33-A58F-F361A21CBC11}">
      <dgm:prSet/>
      <dgm:spPr/>
      <dgm:t>
        <a:bodyPr/>
        <a:lstStyle/>
        <a:p>
          <a:endParaRPr lang="en-US"/>
        </a:p>
      </dgm:t>
    </dgm:pt>
    <dgm:pt modelId="{80B01AE7-84C7-419D-ACA7-FF40C72E7B66}">
      <dgm:prSet/>
      <dgm:spPr/>
      <dgm:t>
        <a:bodyPr/>
        <a:lstStyle/>
        <a:p>
          <a:pPr rtl="0" eaLnBrk="1" latinLnBrk="0" hangingPunct="1"/>
          <a:r>
            <a:rPr lang="en-US" b="1" dirty="0"/>
            <a:t>Mature companies</a:t>
          </a:r>
          <a:r>
            <a:rPr lang="en-US" dirty="0"/>
            <a:t> tend to </a:t>
          </a:r>
          <a:r>
            <a:rPr lang="en-US" b="1" dirty="0"/>
            <a:t>focus on internal efficiencies </a:t>
          </a:r>
          <a:r>
            <a:rPr lang="en-US" b="0" dirty="0"/>
            <a:t>and</a:t>
          </a:r>
          <a:r>
            <a:rPr lang="en-US" dirty="0"/>
            <a:t> are generally more focused on </a:t>
          </a:r>
          <a:r>
            <a:rPr lang="en-US" b="1" dirty="0"/>
            <a:t>extending successful product lines</a:t>
          </a:r>
        </a:p>
      </dgm:t>
    </dgm:pt>
    <dgm:pt modelId="{EBABC0B9-0B5D-49C1-A30D-9481E4F2DFA0}" type="parTrans" cxnId="{C92C51E4-0A9D-4ADF-98A1-E8AB10123DD8}">
      <dgm:prSet/>
      <dgm:spPr/>
      <dgm:t>
        <a:bodyPr/>
        <a:lstStyle/>
        <a:p>
          <a:endParaRPr lang="th-TH"/>
        </a:p>
      </dgm:t>
    </dgm:pt>
    <dgm:pt modelId="{F788DB9D-2A3F-407D-A9AB-3FF703849888}" type="sibTrans" cxnId="{C92C51E4-0A9D-4ADF-98A1-E8AB10123DD8}">
      <dgm:prSet/>
      <dgm:spPr/>
      <dgm:t>
        <a:bodyPr/>
        <a:lstStyle/>
        <a:p>
          <a:endParaRPr lang="th-TH"/>
        </a:p>
      </dgm:t>
    </dgm:pt>
    <dgm:pt modelId="{0C73D687-D6E8-4964-8EB6-E5649FA77DF3}">
      <dgm:prSet/>
      <dgm:spPr/>
      <dgm:t>
        <a:bodyPr/>
        <a:lstStyle/>
        <a:p>
          <a:pPr rtl="0" eaLnBrk="1" latinLnBrk="0" hangingPunct="1"/>
          <a:endParaRPr lang="en-US" dirty="0"/>
        </a:p>
      </dgm:t>
    </dgm:pt>
    <dgm:pt modelId="{EDC1D1E8-60CB-4B97-8FE8-5EE12520529F}" type="parTrans" cxnId="{80D902E0-C532-4EBC-962B-EC1373B96A8E}">
      <dgm:prSet/>
      <dgm:spPr/>
      <dgm:t>
        <a:bodyPr/>
        <a:lstStyle/>
        <a:p>
          <a:endParaRPr lang="th-TH"/>
        </a:p>
      </dgm:t>
    </dgm:pt>
    <dgm:pt modelId="{8A119288-3EF8-447D-BE66-FD6CA7D7B5F4}" type="sibTrans" cxnId="{80D902E0-C532-4EBC-962B-EC1373B96A8E}">
      <dgm:prSet/>
      <dgm:spPr/>
      <dgm:t>
        <a:bodyPr/>
        <a:lstStyle/>
        <a:p>
          <a:endParaRPr lang="th-TH"/>
        </a:p>
      </dgm:t>
    </dgm:pt>
    <dgm:pt modelId="{45B25057-5F7F-4B5A-A52B-3B16B4531477}" type="pres">
      <dgm:prSet presAssocID="{35F5E0EF-1943-4490-AF04-6F9CC7184C5B}" presName="linear" presStyleCnt="0">
        <dgm:presLayoutVars>
          <dgm:animLvl val="lvl"/>
          <dgm:resizeHandles val="exact"/>
        </dgm:presLayoutVars>
      </dgm:prSet>
      <dgm:spPr/>
      <dgm:t>
        <a:bodyPr/>
        <a:lstStyle/>
        <a:p>
          <a:endParaRPr lang="th-TH"/>
        </a:p>
      </dgm:t>
    </dgm:pt>
    <dgm:pt modelId="{F59A7547-DC8C-4CA8-A874-C1E3D993F870}" type="pres">
      <dgm:prSet presAssocID="{1DB72854-CD55-4FE3-8633-4616E1E3E164}" presName="parentText" presStyleLbl="node1" presStyleIdx="0" presStyleCnt="2" custLinFactNeighborY="2419">
        <dgm:presLayoutVars>
          <dgm:chMax val="0"/>
          <dgm:bulletEnabled val="1"/>
        </dgm:presLayoutVars>
      </dgm:prSet>
      <dgm:spPr/>
      <dgm:t>
        <a:bodyPr/>
        <a:lstStyle/>
        <a:p>
          <a:endParaRPr lang="th-TH"/>
        </a:p>
      </dgm:t>
    </dgm:pt>
    <dgm:pt modelId="{1CB19345-89A7-4F5F-9BBC-337AC0F2AE43}" type="pres">
      <dgm:prSet presAssocID="{1DB72854-CD55-4FE3-8633-4616E1E3E164}" presName="childText" presStyleLbl="revTx" presStyleIdx="0" presStyleCnt="2">
        <dgm:presLayoutVars>
          <dgm:bulletEnabled val="1"/>
        </dgm:presLayoutVars>
      </dgm:prSet>
      <dgm:spPr/>
      <dgm:t>
        <a:bodyPr/>
        <a:lstStyle/>
        <a:p>
          <a:endParaRPr lang="th-TH"/>
        </a:p>
      </dgm:t>
    </dgm:pt>
    <dgm:pt modelId="{EA4E95D6-172D-4A25-98B0-0E2A4EDAD841}" type="pres">
      <dgm:prSet presAssocID="{A8368730-9366-4470-A3FF-94E7EC4E1781}" presName="parentText" presStyleLbl="node1" presStyleIdx="1" presStyleCnt="2">
        <dgm:presLayoutVars>
          <dgm:chMax val="0"/>
          <dgm:bulletEnabled val="1"/>
        </dgm:presLayoutVars>
      </dgm:prSet>
      <dgm:spPr/>
      <dgm:t>
        <a:bodyPr/>
        <a:lstStyle/>
        <a:p>
          <a:endParaRPr lang="th-TH"/>
        </a:p>
      </dgm:t>
    </dgm:pt>
    <dgm:pt modelId="{8F9644CE-311A-4148-99A3-48AD1B6D1B21}" type="pres">
      <dgm:prSet presAssocID="{A8368730-9366-4470-A3FF-94E7EC4E1781}" presName="childText" presStyleLbl="revTx" presStyleIdx="1" presStyleCnt="2">
        <dgm:presLayoutVars>
          <dgm:bulletEnabled val="1"/>
        </dgm:presLayoutVars>
      </dgm:prSet>
      <dgm:spPr/>
      <dgm:t>
        <a:bodyPr/>
        <a:lstStyle/>
        <a:p>
          <a:endParaRPr lang="th-TH"/>
        </a:p>
      </dgm:t>
    </dgm:pt>
  </dgm:ptLst>
  <dgm:cxnLst>
    <dgm:cxn modelId="{C92C51E4-0A9D-4ADF-98A1-E8AB10123DD8}" srcId="{1DB72854-CD55-4FE3-8633-4616E1E3E164}" destId="{80B01AE7-84C7-419D-ACA7-FF40C72E7B66}" srcOrd="1" destOrd="0" parTransId="{EBABC0B9-0B5D-49C1-A30D-9481E4F2DFA0}" sibTransId="{F788DB9D-2A3F-407D-A9AB-3FF703849888}"/>
    <dgm:cxn modelId="{41843DAA-A2A3-4B8F-B016-CD6B8A55D418}" type="presOf" srcId="{80B01AE7-84C7-419D-ACA7-FF40C72E7B66}" destId="{1CB19345-89A7-4F5F-9BBC-337AC0F2AE43}" srcOrd="0" destOrd="1" presId="urn:microsoft.com/office/officeart/2005/8/layout/vList2"/>
    <dgm:cxn modelId="{8E5086ED-4793-46D2-B95B-AB9DF7E80AC3}" type="presOf" srcId="{1DB72854-CD55-4FE3-8633-4616E1E3E164}" destId="{F59A7547-DC8C-4CA8-A874-C1E3D993F870}" srcOrd="0" destOrd="0" presId="urn:microsoft.com/office/officeart/2005/8/layout/vList2"/>
    <dgm:cxn modelId="{C2FD1887-2E80-4F33-A58F-F361A21CBC11}" srcId="{A8368730-9366-4470-A3FF-94E7EC4E1781}" destId="{4906DA1F-77F0-46B9-83F8-B8B73FD69B48}" srcOrd="2" destOrd="0" parTransId="{ADD13DEC-C6CB-4A29-A2F9-4DA58ECC3E8E}" sibTransId="{315133E9-7148-4C79-9571-55581F00B1E4}"/>
    <dgm:cxn modelId="{80D902E0-C532-4EBC-962B-EC1373B96A8E}" srcId="{A8368730-9366-4470-A3FF-94E7EC4E1781}" destId="{0C73D687-D6E8-4964-8EB6-E5649FA77DF3}" srcOrd="1" destOrd="0" parTransId="{EDC1D1E8-60CB-4B97-8FE8-5EE12520529F}" sibTransId="{8A119288-3EF8-447D-BE66-FD6CA7D7B5F4}"/>
    <dgm:cxn modelId="{C7DCC8BB-13D1-4F73-9197-C3CB6679DD5E}" type="presOf" srcId="{213E5AC6-C517-4150-9412-F24558E567A2}" destId="{8F9644CE-311A-4148-99A3-48AD1B6D1B21}" srcOrd="0" destOrd="0" presId="urn:microsoft.com/office/officeart/2005/8/layout/vList2"/>
    <dgm:cxn modelId="{779A1A99-E8AF-446E-9612-5B94FC9287C6}" type="presOf" srcId="{0C73D687-D6E8-4964-8EB6-E5649FA77DF3}" destId="{8F9644CE-311A-4148-99A3-48AD1B6D1B21}" srcOrd="0" destOrd="1" presId="urn:microsoft.com/office/officeart/2005/8/layout/vList2"/>
    <dgm:cxn modelId="{3C2F94E8-69E9-463D-9E61-17F6E48EECE2}" type="presOf" srcId="{4906DA1F-77F0-46B9-83F8-B8B73FD69B48}" destId="{8F9644CE-311A-4148-99A3-48AD1B6D1B21}" srcOrd="0" destOrd="2" presId="urn:microsoft.com/office/officeart/2005/8/layout/vList2"/>
    <dgm:cxn modelId="{BCF49987-11B5-40FE-8AA0-18CE8041898E}" type="presOf" srcId="{A8368730-9366-4470-A3FF-94E7EC4E1781}" destId="{EA4E95D6-172D-4A25-98B0-0E2A4EDAD841}" srcOrd="0" destOrd="0" presId="urn:microsoft.com/office/officeart/2005/8/layout/vList2"/>
    <dgm:cxn modelId="{82499129-29BA-463F-846F-E1C1FE64071F}" srcId="{1DB72854-CD55-4FE3-8633-4616E1E3E164}" destId="{7910A900-193C-48E3-842D-63E79A51EDCE}" srcOrd="0" destOrd="0" parTransId="{4D98AE8B-627B-4741-BED9-F0D1424D9C77}" sibTransId="{2C107F58-AF63-4AB7-82AC-BD708D6A120F}"/>
    <dgm:cxn modelId="{1343FC7A-C840-4565-90F5-C0793BED5919}" srcId="{35F5E0EF-1943-4490-AF04-6F9CC7184C5B}" destId="{A8368730-9366-4470-A3FF-94E7EC4E1781}" srcOrd="1" destOrd="0" parTransId="{8B82325A-C54C-437D-A289-C19F4EC191A2}" sibTransId="{1D44FE52-2520-4E13-88C3-3388EE6E21ED}"/>
    <dgm:cxn modelId="{C4ECAEEC-37D7-498B-926C-520426537468}" srcId="{A8368730-9366-4470-A3FF-94E7EC4E1781}" destId="{213E5AC6-C517-4150-9412-F24558E567A2}" srcOrd="0" destOrd="0" parTransId="{7CD9C8FE-7221-4E44-96F2-0699D6A29FE7}" sibTransId="{361B51C5-8AF3-4601-8DA2-19C6C39830A3}"/>
    <dgm:cxn modelId="{411739EC-B1CC-433D-9E3B-0FFD75691788}" srcId="{35F5E0EF-1943-4490-AF04-6F9CC7184C5B}" destId="{1DB72854-CD55-4FE3-8633-4616E1E3E164}" srcOrd="0" destOrd="0" parTransId="{388F9128-A6E6-4982-83D2-E1FD43E8F725}" sibTransId="{3C9145CB-6FF5-46E1-9E90-92B7E186AB58}"/>
    <dgm:cxn modelId="{8F5D032B-A38C-4CD7-908C-47E2ACAE914D}" type="presOf" srcId="{7910A900-193C-48E3-842D-63E79A51EDCE}" destId="{1CB19345-89A7-4F5F-9BBC-337AC0F2AE43}" srcOrd="0" destOrd="0" presId="urn:microsoft.com/office/officeart/2005/8/layout/vList2"/>
    <dgm:cxn modelId="{681D24B8-7CDA-42B4-8B56-EA40884DD002}" type="presOf" srcId="{35F5E0EF-1943-4490-AF04-6F9CC7184C5B}" destId="{45B25057-5F7F-4B5A-A52B-3B16B4531477}" srcOrd="0" destOrd="0" presId="urn:microsoft.com/office/officeart/2005/8/layout/vList2"/>
    <dgm:cxn modelId="{C383BE54-4FDA-40F1-9534-7FEB88A66C7F}" type="presParOf" srcId="{45B25057-5F7F-4B5A-A52B-3B16B4531477}" destId="{F59A7547-DC8C-4CA8-A874-C1E3D993F870}" srcOrd="0" destOrd="0" presId="urn:microsoft.com/office/officeart/2005/8/layout/vList2"/>
    <dgm:cxn modelId="{95243954-5906-4A32-B8ED-5F0CC9CA60B5}" type="presParOf" srcId="{45B25057-5F7F-4B5A-A52B-3B16B4531477}" destId="{1CB19345-89A7-4F5F-9BBC-337AC0F2AE43}" srcOrd="1" destOrd="0" presId="urn:microsoft.com/office/officeart/2005/8/layout/vList2"/>
    <dgm:cxn modelId="{AC28AB45-2B13-452A-AC2A-193AFEA0C1B8}" type="presParOf" srcId="{45B25057-5F7F-4B5A-A52B-3B16B4531477}" destId="{EA4E95D6-172D-4A25-98B0-0E2A4EDAD841}" srcOrd="2" destOrd="0" presId="urn:microsoft.com/office/officeart/2005/8/layout/vList2"/>
    <dgm:cxn modelId="{60E76639-39C2-48D2-AE74-0019809CF8CB}" type="presParOf" srcId="{45B25057-5F7F-4B5A-A52B-3B16B4531477}" destId="{8F9644CE-311A-4148-99A3-48AD1B6D1B2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C0B3F4-0D74-4C94-AC79-7A96B83D0195}">
      <dsp:nvSpPr>
        <dsp:cNvPr id="0" name=""/>
        <dsp:cNvSpPr/>
      </dsp:nvSpPr>
      <dsp:spPr>
        <a:xfrm>
          <a:off x="571207" y="260"/>
          <a:ext cx="1223614" cy="122361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rtl="0">
            <a:lnSpc>
              <a:spcPct val="90000"/>
            </a:lnSpc>
            <a:spcBef>
              <a:spcPct val="0"/>
            </a:spcBef>
            <a:spcAft>
              <a:spcPct val="35000"/>
            </a:spcAft>
          </a:pPr>
          <a:r>
            <a:rPr lang="en-US" sz="1200" b="1" kern="1200" dirty="0">
              <a:solidFill>
                <a:srgbClr val="002060"/>
              </a:solidFill>
            </a:rPr>
            <a:t>Residual income per share </a:t>
          </a:r>
          <a:endParaRPr lang="en-US" sz="1200" kern="1200" dirty="0">
            <a:solidFill>
              <a:srgbClr val="002060"/>
            </a:solidFill>
          </a:endParaRPr>
        </a:p>
      </dsp:txBody>
      <dsp:txXfrm>
        <a:off x="750401" y="179454"/>
        <a:ext cx="865226" cy="865226"/>
      </dsp:txXfrm>
    </dsp:sp>
    <dsp:sp modelId="{C6183167-FFAC-458E-92A1-3BBC78E99268}">
      <dsp:nvSpPr>
        <dsp:cNvPr id="0" name=""/>
        <dsp:cNvSpPr/>
      </dsp:nvSpPr>
      <dsp:spPr>
        <a:xfrm>
          <a:off x="1894179" y="257219"/>
          <a:ext cx="709696" cy="709696"/>
        </a:xfrm>
        <a:prstGeom prst="mathEqual">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1988249" y="403416"/>
        <a:ext cx="521556" cy="417302"/>
      </dsp:txXfrm>
    </dsp:sp>
    <dsp:sp modelId="{09BB716D-F499-4EDA-B951-E2CA5855F46F}">
      <dsp:nvSpPr>
        <dsp:cNvPr id="0" name=""/>
        <dsp:cNvSpPr/>
      </dsp:nvSpPr>
      <dsp:spPr>
        <a:xfrm>
          <a:off x="2703234" y="260"/>
          <a:ext cx="1223614" cy="122361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rtl="0">
            <a:lnSpc>
              <a:spcPct val="90000"/>
            </a:lnSpc>
            <a:spcBef>
              <a:spcPct val="0"/>
            </a:spcBef>
            <a:spcAft>
              <a:spcPct val="35000"/>
            </a:spcAft>
          </a:pPr>
          <a:r>
            <a:rPr lang="en-US" sz="1200" b="1" kern="1200" dirty="0">
              <a:solidFill>
                <a:srgbClr val="002060"/>
              </a:solidFill>
            </a:rPr>
            <a:t>Earnings per share (EPS)</a:t>
          </a:r>
          <a:endParaRPr lang="en-US" sz="1200" kern="1200" dirty="0">
            <a:solidFill>
              <a:srgbClr val="002060"/>
            </a:solidFill>
          </a:endParaRPr>
        </a:p>
      </dsp:txBody>
      <dsp:txXfrm>
        <a:off x="2882428" y="179454"/>
        <a:ext cx="865226" cy="865226"/>
      </dsp:txXfrm>
    </dsp:sp>
    <dsp:sp modelId="{3680BDD4-429D-43FD-A7C6-07263FB649BC}">
      <dsp:nvSpPr>
        <dsp:cNvPr id="0" name=""/>
        <dsp:cNvSpPr/>
      </dsp:nvSpPr>
      <dsp:spPr>
        <a:xfrm>
          <a:off x="4026206" y="257219"/>
          <a:ext cx="709696" cy="709696"/>
        </a:xfrm>
        <a:prstGeom prst="mathMinus">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4120276" y="528607"/>
        <a:ext cx="521556" cy="166920"/>
      </dsp:txXfrm>
    </dsp:sp>
    <dsp:sp modelId="{7E717D6B-D5E2-4E2B-8B2A-FC09B1E1DF03}">
      <dsp:nvSpPr>
        <dsp:cNvPr id="0" name=""/>
        <dsp:cNvSpPr/>
      </dsp:nvSpPr>
      <dsp:spPr>
        <a:xfrm>
          <a:off x="4835260" y="260"/>
          <a:ext cx="1223614" cy="122361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rtl="0">
            <a:lnSpc>
              <a:spcPct val="90000"/>
            </a:lnSpc>
            <a:spcBef>
              <a:spcPct val="0"/>
            </a:spcBef>
            <a:spcAft>
              <a:spcPct val="35000"/>
            </a:spcAft>
          </a:pPr>
          <a:r>
            <a:rPr lang="en-US" sz="1200" b="1" kern="1200" dirty="0">
              <a:solidFill>
                <a:srgbClr val="002060"/>
              </a:solidFill>
            </a:rPr>
            <a:t>Required return on equity (Re)</a:t>
          </a:r>
          <a:endParaRPr lang="en-US" sz="1200" kern="1200" dirty="0">
            <a:solidFill>
              <a:srgbClr val="002060"/>
            </a:solidFill>
          </a:endParaRPr>
        </a:p>
      </dsp:txBody>
      <dsp:txXfrm>
        <a:off x="5014454" y="179454"/>
        <a:ext cx="865226" cy="865226"/>
      </dsp:txXfrm>
    </dsp:sp>
    <dsp:sp modelId="{5B18AAA5-2070-4FDC-925E-FDAF17577679}">
      <dsp:nvSpPr>
        <dsp:cNvPr id="0" name=""/>
        <dsp:cNvSpPr/>
      </dsp:nvSpPr>
      <dsp:spPr>
        <a:xfrm>
          <a:off x="6158233" y="257219"/>
          <a:ext cx="709696" cy="709696"/>
        </a:xfrm>
        <a:prstGeom prst="mathMultiply">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6269669" y="368655"/>
        <a:ext cx="486824" cy="486824"/>
      </dsp:txXfrm>
    </dsp:sp>
    <dsp:sp modelId="{B77BD3AB-041F-442E-8D98-451A145BE4A2}">
      <dsp:nvSpPr>
        <dsp:cNvPr id="0" name=""/>
        <dsp:cNvSpPr/>
      </dsp:nvSpPr>
      <dsp:spPr>
        <a:xfrm>
          <a:off x="6967287" y="260"/>
          <a:ext cx="1223614" cy="122361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rtl="0">
            <a:lnSpc>
              <a:spcPct val="90000"/>
            </a:lnSpc>
            <a:spcBef>
              <a:spcPct val="0"/>
            </a:spcBef>
            <a:spcAft>
              <a:spcPct val="35000"/>
            </a:spcAft>
          </a:pPr>
          <a:r>
            <a:rPr lang="en-US" sz="1200" b="1" kern="1200" dirty="0">
              <a:solidFill>
                <a:srgbClr val="002060"/>
              </a:solidFill>
            </a:rPr>
            <a:t>Beginning book value per share (BVPS)</a:t>
          </a:r>
          <a:endParaRPr lang="en-US" sz="1200" kern="1200" dirty="0">
            <a:solidFill>
              <a:srgbClr val="002060"/>
            </a:solidFill>
          </a:endParaRPr>
        </a:p>
      </dsp:txBody>
      <dsp:txXfrm>
        <a:off x="7146481" y="179454"/>
        <a:ext cx="865226" cy="8652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emf"/></Relationships>
</file>

<file path=ppt/drawings/drawing1.xml><?xml version="1.0" encoding="utf-8"?>
<c:userShapes xmlns:c="http://schemas.openxmlformats.org/drawingml/2006/chart">
  <cdr:relSizeAnchor xmlns:cdr="http://schemas.openxmlformats.org/drawingml/2006/chartDrawing">
    <cdr:from>
      <cdr:x>0.4101</cdr:x>
      <cdr:y>0.19705</cdr:y>
    </cdr:from>
    <cdr:to>
      <cdr:x>0.58356</cdr:x>
      <cdr:y>0.3005</cdr:y>
    </cdr:to>
    <cdr:sp macro="" textlink="">
      <cdr:nvSpPr>
        <cdr:cNvPr id="2" name="TextBox 1"/>
        <cdr:cNvSpPr txBox="1"/>
      </cdr:nvSpPr>
      <cdr:spPr>
        <a:xfrm xmlns:a="http://schemas.openxmlformats.org/drawingml/2006/main">
          <a:off x="3062471" y="870888"/>
          <a:ext cx="1295330" cy="457208"/>
        </a:xfrm>
        <a:prstGeom xmlns:a="http://schemas.openxmlformats.org/drawingml/2006/main" prst="rect">
          <a:avLst/>
        </a:prstGeom>
        <a:noFill xmlns:a="http://schemas.openxmlformats.org/drawingml/2006/main"/>
      </cdr:spPr>
      <cdr:txBody>
        <a:bodyPr xmlns:a="http://schemas.openxmlformats.org/drawingml/2006/main" vertOverflow="clip" wrap="none" rtlCol="0">
          <a:noAutofit/>
        </a:bodyPr>
        <a:lstStyle xmlns:a="http://schemas.openxmlformats.org/drawingml/2006/main"/>
        <a:p xmlns:a="http://schemas.openxmlformats.org/drawingml/2006/main">
          <a:r>
            <a:rPr lang="en-US" sz="2800" dirty="0"/>
            <a:t>Shakeout</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8B2B1E45-E918-418E-BC90-EC3454016551}" type="datetimeFigureOut">
              <a:rPr lang="th-TH" smtClean="0"/>
              <a:pPr/>
              <a:t>30/03/61</a:t>
            </a:fld>
            <a:endParaRPr lang="th-TH"/>
          </a:p>
        </p:txBody>
      </p:sp>
      <p:sp>
        <p:nvSpPr>
          <p:cNvPr id="4" name="Footer Placeholder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8E71E35A-305E-4388-BEA8-5137F5EC6832}" type="slidenum">
              <a:rPr lang="th-TH" smtClean="0"/>
              <a:pPr/>
              <a:t>‹#›</a:t>
            </a:fld>
            <a:endParaRPr lang="th-TH"/>
          </a:p>
        </p:txBody>
      </p:sp>
    </p:spTree>
    <p:extLst>
      <p:ext uri="{BB962C8B-B14F-4D97-AF65-F5344CB8AC3E}">
        <p14:creationId xmlns:p14="http://schemas.microsoft.com/office/powerpoint/2010/main" val="1398711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p14="http://schemas.microsoft.com/office/powerpoint/2010/main" val="373037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0" dirty="0"/>
              <a:t>For a resource to be an asset a firm has to acquire it in a prior transaction and be able to quantify </a:t>
            </a:r>
            <a:r>
              <a:rPr lang="en-US" sz="1800" b="1" kern="0" dirty="0"/>
              <a:t>future benefits</a:t>
            </a:r>
            <a:r>
              <a:rPr lang="en-US" sz="1800" kern="0" dirty="0"/>
              <a:t>. </a:t>
            </a:r>
          </a:p>
          <a:p>
            <a:r>
              <a:rPr lang="en-US" dirty="0"/>
              <a:t>The concept behind this is that “when</a:t>
            </a:r>
            <a:r>
              <a:rPr lang="en-US" baseline="0" dirty="0"/>
              <a:t> a firm invest in an asset, </a:t>
            </a:r>
            <a:r>
              <a:rPr lang="en-US" dirty="0"/>
              <a:t>the</a:t>
            </a:r>
            <a:r>
              <a:rPr lang="en-US" baseline="0" dirty="0"/>
              <a:t> asset should be booked in the balance sheet at the amount equal to the present value of its future benefits. At the same time, investors who fund the asset acquisition, including creditors and equity holders, charge financing cost for financing the asset based on the expected earnings power of the asset at the acquisition date.        </a:t>
            </a:r>
            <a:r>
              <a:rPr lang="en-US" dirty="0"/>
              <a:t> </a:t>
            </a:r>
          </a:p>
          <a:p>
            <a:r>
              <a:rPr lang="en-US" dirty="0"/>
              <a:t>As a result, </a:t>
            </a:r>
            <a:r>
              <a:rPr lang="en-US" sz="1800" b="0" kern="0" dirty="0"/>
              <a:t>at the asset acquisition date, market value of the asset is equal to book value and is equal to the book value of liability and equity.</a:t>
            </a:r>
            <a:endParaRPr lang="en-US" b="0" dirty="0"/>
          </a:p>
        </p:txBody>
      </p:sp>
      <p:sp>
        <p:nvSpPr>
          <p:cNvPr id="4" name="Slide Number Placeholder 3"/>
          <p:cNvSpPr>
            <a:spLocks noGrp="1"/>
          </p:cNvSpPr>
          <p:nvPr>
            <p:ph type="sldNum" sz="quarter" idx="10"/>
          </p:nvPr>
        </p:nvSpPr>
        <p:spPr/>
        <p:txBody>
          <a:bodyPr/>
          <a:lstStyle/>
          <a:p>
            <a:fld id="{2A882CEF-EB9C-464F-8C60-6386991E38F0}" type="slidenum">
              <a:rPr lang="th-TH" smtClean="0"/>
              <a:t>4</a:t>
            </a:fld>
            <a:endParaRPr lang="th-TH"/>
          </a:p>
        </p:txBody>
      </p:sp>
    </p:spTree>
    <p:extLst>
      <p:ext uri="{BB962C8B-B14F-4D97-AF65-F5344CB8AC3E}">
        <p14:creationId xmlns:p14="http://schemas.microsoft.com/office/powerpoint/2010/main" val="1563345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a:defRPr/>
            </a:pPr>
            <a:fld id="{8C2A600A-85AE-49E6-A274-89E03923E2D8}" type="slidenum">
              <a:rPr lang="en-US" smtClean="0"/>
              <a:pPr>
                <a:defRPr/>
              </a:pPr>
              <a:t>5</a:t>
            </a:fld>
            <a:endParaRPr lang="th-TH"/>
          </a:p>
        </p:txBody>
      </p:sp>
    </p:spTree>
    <p:extLst>
      <p:ext uri="{BB962C8B-B14F-4D97-AF65-F5344CB8AC3E}">
        <p14:creationId xmlns:p14="http://schemas.microsoft.com/office/powerpoint/2010/main" val="3034529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A882CEF-EB9C-464F-8C60-6386991E38F0}" type="slidenum">
              <a:rPr lang="th-TH" smtClean="0"/>
              <a:t>6</a:t>
            </a:fld>
            <a:endParaRPr lang="th-TH"/>
          </a:p>
        </p:txBody>
      </p:sp>
    </p:spTree>
    <p:extLst>
      <p:ext uri="{BB962C8B-B14F-4D97-AF65-F5344CB8AC3E}">
        <p14:creationId xmlns:p14="http://schemas.microsoft.com/office/powerpoint/2010/main" val="271065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800100" lvl="1" indent="-342900">
              <a:lnSpc>
                <a:spcPts val="2500"/>
              </a:lnSpc>
              <a:spcBef>
                <a:spcPts val="500"/>
              </a:spcBef>
              <a:buFontTx/>
              <a:buChar char="•"/>
              <a:defRPr/>
            </a:pPr>
            <a:r>
              <a:rPr lang="en-US" sz="2400" kern="0" dirty="0"/>
              <a:t>Cash flows are discounted at the cost of capital to come up with the asset value.</a:t>
            </a:r>
          </a:p>
          <a:p>
            <a:pPr marL="800100" lvl="1" indent="-342900">
              <a:lnSpc>
                <a:spcPts val="2500"/>
              </a:lnSpc>
              <a:spcBef>
                <a:spcPts val="500"/>
              </a:spcBef>
              <a:buFontTx/>
              <a:buChar char="•"/>
              <a:defRPr/>
            </a:pPr>
            <a:r>
              <a:rPr lang="en-US" sz="2400" kern="0" dirty="0"/>
              <a:t>The cost of capital reflects risks associated with the cash flows to the capital providers.  </a:t>
            </a:r>
          </a:p>
          <a:p>
            <a:pPr marL="800100" lvl="1" indent="-342900">
              <a:lnSpc>
                <a:spcPts val="2500"/>
              </a:lnSpc>
              <a:spcBef>
                <a:spcPts val="500"/>
              </a:spcBef>
              <a:buFontTx/>
              <a:buChar char="•"/>
              <a:defRPr/>
            </a:pPr>
            <a:r>
              <a:rPr lang="en-US" sz="2400" kern="0" dirty="0"/>
              <a:t>Assets =  Liabilities + Equity </a:t>
            </a:r>
          </a:p>
        </p:txBody>
      </p:sp>
      <p:sp>
        <p:nvSpPr>
          <p:cNvPr id="4" name="Slide Number Placeholder 3"/>
          <p:cNvSpPr>
            <a:spLocks noGrp="1"/>
          </p:cNvSpPr>
          <p:nvPr>
            <p:ph type="sldNum" sz="quarter" idx="10"/>
          </p:nvPr>
        </p:nvSpPr>
        <p:spPr/>
        <p:txBody>
          <a:bodyPr/>
          <a:lstStyle/>
          <a:p>
            <a:fld id="{2A882CEF-EB9C-464F-8C60-6386991E38F0}" type="slidenum">
              <a:rPr lang="th-TH" smtClean="0"/>
              <a:t>7</a:t>
            </a:fld>
            <a:endParaRPr lang="th-TH"/>
          </a:p>
        </p:txBody>
      </p:sp>
    </p:spTree>
    <p:extLst>
      <p:ext uri="{BB962C8B-B14F-4D97-AF65-F5344CB8AC3E}">
        <p14:creationId xmlns:p14="http://schemas.microsoft.com/office/powerpoint/2010/main" val="3600110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800100" lvl="1" indent="-342900">
              <a:lnSpc>
                <a:spcPts val="2500"/>
              </a:lnSpc>
              <a:spcBef>
                <a:spcPts val="500"/>
              </a:spcBef>
              <a:buFontTx/>
              <a:buChar char="•"/>
              <a:defRPr/>
            </a:pPr>
            <a:r>
              <a:rPr lang="en-US" sz="2400" kern="0" dirty="0"/>
              <a:t>Cash flows are discounted at the cost of capital to come up with the asset value.</a:t>
            </a:r>
          </a:p>
          <a:p>
            <a:pPr marL="800100" lvl="1" indent="-342900">
              <a:lnSpc>
                <a:spcPts val="2500"/>
              </a:lnSpc>
              <a:spcBef>
                <a:spcPts val="500"/>
              </a:spcBef>
              <a:buFontTx/>
              <a:buChar char="•"/>
              <a:defRPr/>
            </a:pPr>
            <a:r>
              <a:rPr lang="en-US" sz="2400" kern="0" dirty="0"/>
              <a:t>The cost of capital reflects risks associated with the cash flows to the capital providers.  </a:t>
            </a:r>
          </a:p>
          <a:p>
            <a:pPr marL="800100" lvl="1" indent="-342900">
              <a:lnSpc>
                <a:spcPts val="2500"/>
              </a:lnSpc>
              <a:spcBef>
                <a:spcPts val="500"/>
              </a:spcBef>
              <a:buFontTx/>
              <a:buChar char="•"/>
              <a:defRPr/>
            </a:pPr>
            <a:r>
              <a:rPr lang="en-US" sz="2400" kern="0" dirty="0"/>
              <a:t>Assets =  Liabilities + Equity </a:t>
            </a:r>
          </a:p>
        </p:txBody>
      </p:sp>
      <p:sp>
        <p:nvSpPr>
          <p:cNvPr id="4" name="Slide Number Placeholder 3"/>
          <p:cNvSpPr>
            <a:spLocks noGrp="1"/>
          </p:cNvSpPr>
          <p:nvPr>
            <p:ph type="sldNum" sz="quarter" idx="10"/>
          </p:nvPr>
        </p:nvSpPr>
        <p:spPr/>
        <p:txBody>
          <a:bodyPr/>
          <a:lstStyle/>
          <a:p>
            <a:fld id="{2A882CEF-EB9C-464F-8C60-6386991E38F0}" type="slidenum">
              <a:rPr lang="th-TH" smtClean="0"/>
              <a:t>8</a:t>
            </a:fld>
            <a:endParaRPr lang="th-TH"/>
          </a:p>
        </p:txBody>
      </p:sp>
    </p:spTree>
    <p:extLst>
      <p:ext uri="{BB962C8B-B14F-4D97-AF65-F5344CB8AC3E}">
        <p14:creationId xmlns:p14="http://schemas.microsoft.com/office/powerpoint/2010/main" val="2029017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c id"/>
          <p:cNvSpPr>
            <a:spLocks noGrp="1" noChangeArrowheads="1"/>
          </p:cNvSpPr>
          <p:nvPr>
            <p:ph type="ftr" sz="quarter" idx="4"/>
          </p:nvPr>
        </p:nvSpPr>
        <p:spPr>
          <a:ln/>
        </p:spPr>
        <p:txBody>
          <a:bodyPr/>
          <a:lstStyle/>
          <a:p>
            <a:r>
              <a:rPr lang="en-US"/>
              <a:t>LAN-ZWB887-20050621-13764-ZWB</a:t>
            </a:r>
          </a:p>
        </p:txBody>
      </p:sp>
      <p:sp>
        <p:nvSpPr>
          <p:cNvPr id="5" name="pg num"/>
          <p:cNvSpPr>
            <a:spLocks noGrp="1" noChangeArrowheads="1"/>
          </p:cNvSpPr>
          <p:nvPr>
            <p:ph type="sldNum" sz="quarter" idx="5"/>
          </p:nvPr>
        </p:nvSpPr>
        <p:spPr>
          <a:ln/>
        </p:spPr>
        <p:txBody>
          <a:bodyPr/>
          <a:lstStyle/>
          <a:p>
            <a:fld id="{27CB07BA-FF88-4408-834E-F3C9722AD8C9}" type="slidenum">
              <a:rPr lang="en-US"/>
              <a:pPr/>
              <a:t>9</a:t>
            </a:fld>
            <a:endParaRPr lang="en-US"/>
          </a:p>
        </p:txBody>
      </p:sp>
      <p:sp>
        <p:nvSpPr>
          <p:cNvPr id="242690" name="Rectangle 2"/>
          <p:cNvSpPr>
            <a:spLocks noGrp="1" noRot="1" noChangeAspect="1" noChangeArrowheads="1" noTextEdit="1"/>
          </p:cNvSpPr>
          <p:nvPr>
            <p:ph type="sldImg"/>
          </p:nvPr>
        </p:nvSpPr>
        <p:spPr>
          <a:xfrm>
            <a:off x="992188" y="768350"/>
            <a:ext cx="5114925" cy="3836988"/>
          </a:xfrm>
        </p:spPr>
      </p:sp>
      <p:sp>
        <p:nvSpPr>
          <p:cNvPr id="242691" name="Rectangle 3"/>
          <p:cNvSpPr>
            <a:spLocks noGrp="1" noChangeArrowheads="1"/>
          </p:cNvSpPr>
          <p:nvPr>
            <p:ph type="body" idx="1"/>
          </p:nvPr>
        </p:nvSpPr>
        <p:spPr/>
        <p:txBody>
          <a:bodyPr/>
          <a:lstStyle/>
          <a:p>
            <a:endParaRPr lang="en-GB"/>
          </a:p>
        </p:txBody>
      </p:sp>
    </p:spTree>
    <p:extLst>
      <p:ext uri="{BB962C8B-B14F-4D97-AF65-F5344CB8AC3E}">
        <p14:creationId xmlns:p14="http://schemas.microsoft.com/office/powerpoint/2010/main" val="3325772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800100" lvl="1" indent="-342900">
              <a:lnSpc>
                <a:spcPts val="2500"/>
              </a:lnSpc>
              <a:spcBef>
                <a:spcPts val="500"/>
              </a:spcBef>
              <a:buFontTx/>
              <a:buChar char="•"/>
              <a:defRPr/>
            </a:pPr>
            <a:r>
              <a:rPr lang="en-US" sz="2400" kern="0" dirty="0"/>
              <a:t>Cash flows are discounted at the cost of capital to come up with the asset value.</a:t>
            </a:r>
          </a:p>
          <a:p>
            <a:pPr marL="800100" lvl="1" indent="-342900">
              <a:lnSpc>
                <a:spcPts val="2500"/>
              </a:lnSpc>
              <a:spcBef>
                <a:spcPts val="500"/>
              </a:spcBef>
              <a:buFontTx/>
              <a:buChar char="•"/>
              <a:defRPr/>
            </a:pPr>
            <a:r>
              <a:rPr lang="en-US" sz="2400" kern="0" dirty="0"/>
              <a:t>The cost of capital reflects risks associated with the cash flows to the capital providers.  </a:t>
            </a:r>
          </a:p>
          <a:p>
            <a:pPr marL="800100" lvl="1" indent="-342900">
              <a:lnSpc>
                <a:spcPts val="2500"/>
              </a:lnSpc>
              <a:spcBef>
                <a:spcPts val="500"/>
              </a:spcBef>
              <a:buFontTx/>
              <a:buChar char="•"/>
              <a:defRPr/>
            </a:pPr>
            <a:r>
              <a:rPr lang="en-US" sz="2400" kern="0" dirty="0"/>
              <a:t>Assets =  Liabilities + Equity </a:t>
            </a:r>
          </a:p>
        </p:txBody>
      </p:sp>
      <p:sp>
        <p:nvSpPr>
          <p:cNvPr id="4" name="Slide Number Placeholder 3"/>
          <p:cNvSpPr>
            <a:spLocks noGrp="1"/>
          </p:cNvSpPr>
          <p:nvPr>
            <p:ph type="sldNum" sz="quarter" idx="10"/>
          </p:nvPr>
        </p:nvSpPr>
        <p:spPr/>
        <p:txBody>
          <a:bodyPr/>
          <a:lstStyle/>
          <a:p>
            <a:fld id="{2A882CEF-EB9C-464F-8C60-6386991E38F0}" type="slidenum">
              <a:rPr lang="th-TH" smtClean="0"/>
              <a:t>10</a:t>
            </a:fld>
            <a:endParaRPr lang="th-TH"/>
          </a:p>
        </p:txBody>
      </p:sp>
    </p:spTree>
    <p:extLst>
      <p:ext uri="{BB962C8B-B14F-4D97-AF65-F5344CB8AC3E}">
        <p14:creationId xmlns:p14="http://schemas.microsoft.com/office/powerpoint/2010/main" val="110455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r>
              <a:rPr lang="en-US" sz="1800" dirty="0"/>
              <a:t>LOS: </a:t>
            </a:r>
            <a:r>
              <a:rPr lang="en-US" sz="1800" b="1" kern="1200" baseline="0" dirty="0">
                <a:solidFill>
                  <a:schemeClr val="tx1"/>
                </a:solidFill>
                <a:latin typeface="Arial" charset="0"/>
                <a:ea typeface="+mn-ea"/>
                <a:cs typeface="+mn-cs"/>
              </a:rPr>
              <a:t>Calculate and interpret residual income </a:t>
            </a:r>
            <a:r>
              <a:rPr lang="en-US" sz="1800" kern="1200" baseline="0" dirty="0">
                <a:solidFill>
                  <a:schemeClr val="tx1"/>
                </a:solidFill>
                <a:latin typeface="Arial" charset="0"/>
                <a:ea typeface="+mn-ea"/>
                <a:cs typeface="+mn-cs"/>
              </a:rPr>
              <a:t>and related measures (e.g., economic value added and market value added).</a:t>
            </a:r>
            <a:endParaRPr lang="en-US" sz="1800" dirty="0"/>
          </a:p>
          <a:p>
            <a:pPr eaLnBrk="1" hangingPunct="1">
              <a:lnSpc>
                <a:spcPct val="90000"/>
              </a:lnSpc>
            </a:pPr>
            <a:r>
              <a:rPr lang="en-US" sz="1800" dirty="0"/>
              <a:t>Pages 209 – 213</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800" i="0" kern="1200" dirty="0">
              <a:solidFill>
                <a:schemeClr val="tx1"/>
              </a:solidFill>
              <a:latin typeface="Arial" charset="0"/>
              <a:ea typeface="+mn-ea"/>
              <a:cs typeface="+mn-cs"/>
            </a:endParaRPr>
          </a:p>
          <a:p>
            <a:pPr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i="0" kern="1200" dirty="0">
                <a:solidFill>
                  <a:schemeClr val="tx1"/>
                </a:solidFill>
                <a:latin typeface="Arial" charset="0"/>
                <a:ea typeface="+mn-ea"/>
                <a:cs typeface="+mn-cs"/>
              </a:rPr>
              <a:t>I</a:t>
            </a:r>
            <a:r>
              <a:rPr lang="en-US" sz="1800" i="0" kern="1200" baseline="0" dirty="0">
                <a:solidFill>
                  <a:schemeClr val="tx1"/>
                </a:solidFill>
                <a:latin typeface="Arial" charset="0"/>
                <a:ea typeface="+mn-ea"/>
                <a:cs typeface="+mn-cs"/>
              </a:rPr>
              <a:t>n t</a:t>
            </a:r>
            <a:r>
              <a:rPr lang="en-US" sz="1800" i="0" kern="1200" dirty="0">
                <a:solidFill>
                  <a:schemeClr val="tx1"/>
                </a:solidFill>
                <a:latin typeface="Arial" charset="0"/>
                <a:ea typeface="+mn-ea"/>
                <a:cs typeface="+mn-cs"/>
              </a:rPr>
              <a:t>he traditional income statement,</a:t>
            </a:r>
            <a:r>
              <a:rPr lang="en-US" sz="1800" i="0" kern="1200" baseline="0" dirty="0">
                <a:solidFill>
                  <a:schemeClr val="tx1"/>
                </a:solidFill>
                <a:latin typeface="Arial" charset="0"/>
                <a:ea typeface="+mn-ea"/>
                <a:cs typeface="+mn-cs"/>
              </a:rPr>
              <a:t> n</a:t>
            </a:r>
            <a:r>
              <a:rPr lang="en-US" sz="1800" i="0" kern="1200" dirty="0">
                <a:solidFill>
                  <a:schemeClr val="tx1"/>
                </a:solidFill>
                <a:latin typeface="Arial" charset="0"/>
                <a:ea typeface="+mn-ea"/>
                <a:cs typeface="+mn-cs"/>
              </a:rPr>
              <a:t>et</a:t>
            </a:r>
            <a:r>
              <a:rPr lang="en-US" sz="1800" i="0" kern="1200" baseline="0" dirty="0">
                <a:solidFill>
                  <a:schemeClr val="tx1"/>
                </a:solidFill>
                <a:latin typeface="Arial" charset="0"/>
                <a:ea typeface="+mn-ea"/>
                <a:cs typeface="+mn-cs"/>
              </a:rPr>
              <a:t> income </a:t>
            </a:r>
            <a:r>
              <a:rPr lang="en-US" sz="1800" i="0" kern="1200" dirty="0">
                <a:solidFill>
                  <a:schemeClr val="tx1"/>
                </a:solidFill>
                <a:latin typeface="Arial" charset="0"/>
                <a:ea typeface="+mn-ea"/>
                <a:cs typeface="+mn-cs"/>
              </a:rPr>
              <a:t>accounts</a:t>
            </a:r>
            <a:r>
              <a:rPr lang="en-US" sz="1800" i="0" kern="1200" baseline="0" dirty="0">
                <a:solidFill>
                  <a:schemeClr val="tx1"/>
                </a:solidFill>
                <a:latin typeface="Arial" charset="0"/>
                <a:ea typeface="+mn-ea"/>
                <a:cs typeface="+mn-cs"/>
              </a:rPr>
              <a:t> for the cost of debt capital (in the interest expense) but does not account for the cost of equity capital.  Residual income accounts for the cost of both debt and equity capital.</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800" i="0" kern="1200" baseline="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i="0" kern="1200" baseline="0" dirty="0">
                <a:solidFill>
                  <a:schemeClr val="tx1"/>
                </a:solidFill>
                <a:latin typeface="Arial" charset="0"/>
                <a:ea typeface="+mn-ea"/>
                <a:cs typeface="+mn-cs"/>
              </a:rPr>
              <a:t>The equity</a:t>
            </a:r>
            <a:r>
              <a:rPr lang="en-US" sz="1800" i="0" kern="1200" dirty="0">
                <a:solidFill>
                  <a:schemeClr val="tx1"/>
                </a:solidFill>
                <a:latin typeface="Arial" charset="0"/>
                <a:ea typeface="+mn-ea"/>
                <a:cs typeface="+mn-cs"/>
              </a:rPr>
              <a:t> charge is also known as</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AutoNum type="arabicPeriod"/>
              <a:tabLst/>
              <a:defRPr/>
            </a:pPr>
            <a:r>
              <a:rPr lang="en-US" sz="1800" i="0" kern="1200" baseline="0" dirty="0">
                <a:solidFill>
                  <a:schemeClr val="tx1"/>
                </a:solidFill>
                <a:latin typeface="Arial" charset="0"/>
                <a:ea typeface="+mn-ea"/>
                <a:cs typeface="+mn-cs"/>
              </a:rPr>
              <a:t>the cost of equity capital, and</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AutoNum type="arabicPeriod"/>
              <a:tabLst/>
              <a:defRPr/>
            </a:pPr>
            <a:r>
              <a:rPr lang="en-US" sz="1800" i="0" kern="1200" baseline="0" dirty="0">
                <a:solidFill>
                  <a:schemeClr val="tx1"/>
                </a:solidFill>
                <a:latin typeface="Arial" charset="0"/>
                <a:ea typeface="+mn-ea"/>
                <a:cs typeface="+mn-cs"/>
              </a:rPr>
              <a:t>the required return on equity.</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800" i="0" kern="1200" baseline="0" dirty="0">
              <a:solidFill>
                <a:schemeClr val="tx1"/>
              </a:solidFill>
              <a:latin typeface="Arial" charset="0"/>
              <a:ea typeface="+mn-ea"/>
              <a:cs typeface="+mn-cs"/>
            </a:endParaRPr>
          </a:p>
          <a:p>
            <a:pPr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i="0" kern="1200" baseline="0" dirty="0">
                <a:solidFill>
                  <a:schemeClr val="tx1"/>
                </a:solidFill>
                <a:latin typeface="Arial" charset="0"/>
                <a:ea typeface="+mn-ea"/>
                <a:cs typeface="+mn-cs"/>
              </a:rPr>
              <a:t>Note that a firm could have positive net income but negative residual income (see the example on the next slide). </a:t>
            </a:r>
            <a:endParaRPr lang="en-US" sz="18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8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b="1" i="0" kern="1200" dirty="0">
                <a:solidFill>
                  <a:schemeClr val="tx1"/>
                </a:solidFill>
                <a:latin typeface="Arial" charset="0"/>
                <a:ea typeface="+mn-ea"/>
                <a:cs typeface="+mn-cs"/>
              </a:rPr>
              <a:t>Net Operating Profit after</a:t>
            </a:r>
            <a:r>
              <a:rPr lang="en-US" sz="1800" b="1" i="0" kern="1200" baseline="0" dirty="0">
                <a:solidFill>
                  <a:schemeClr val="tx1"/>
                </a:solidFill>
                <a:latin typeface="Arial" charset="0"/>
                <a:ea typeface="+mn-ea"/>
                <a:cs typeface="+mn-cs"/>
              </a:rPr>
              <a:t> Tax (NOPAT)</a:t>
            </a:r>
            <a:endParaRPr lang="en-US" sz="1800" b="0" i="0" kern="1200" baseline="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b="0" i="0" kern="1200" baseline="0" dirty="0">
                <a:solidFill>
                  <a:schemeClr val="tx1"/>
                </a:solidFill>
                <a:latin typeface="Arial" charset="0"/>
                <a:ea typeface="+mn-ea"/>
                <a:cs typeface="+mn-cs"/>
              </a:rPr>
              <a:t>The first expression focuses on cash flows and capital charges associated with equity. The second expression works with cash flows and capital charges related to the whole firm. </a:t>
            </a:r>
            <a:endParaRPr lang="en-US" sz="1800" b="1"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8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800" i="1" kern="1200" dirty="0">
                <a:solidFill>
                  <a:schemeClr val="tx1"/>
                </a:solidFill>
                <a:latin typeface="Arial" charset="0"/>
                <a:ea typeface="+mn-ea"/>
                <a:cs typeface="+mn-cs"/>
              </a:rPr>
              <a:t>Text</a:t>
            </a:r>
            <a:r>
              <a:rPr lang="en-US" sz="1800" i="1" kern="1200" baseline="0" dirty="0">
                <a:solidFill>
                  <a:schemeClr val="tx1"/>
                </a:solidFill>
                <a:latin typeface="Arial" charset="0"/>
                <a:ea typeface="+mn-ea"/>
                <a:cs typeface="+mn-cs"/>
              </a:rPr>
              <a:t> Integration </a:t>
            </a:r>
            <a:r>
              <a:rPr lang="en-US" sz="1800" i="1" kern="1200" dirty="0">
                <a:solidFill>
                  <a:schemeClr val="tx1"/>
                </a:solidFill>
                <a:latin typeface="Arial" charset="0"/>
                <a:ea typeface="+mn-ea"/>
                <a:cs typeface="+mn-cs"/>
              </a:rPr>
              <a:t>Note: Residual income was introduced in Chapter</a:t>
            </a:r>
            <a:r>
              <a:rPr lang="en-US" sz="1800" i="1" kern="1200" baseline="0" dirty="0">
                <a:solidFill>
                  <a:schemeClr val="tx1"/>
                </a:solidFill>
                <a:latin typeface="Arial" charset="0"/>
                <a:ea typeface="+mn-ea"/>
                <a:cs typeface="+mn-cs"/>
              </a:rPr>
              <a:t> 3 </a:t>
            </a:r>
            <a:r>
              <a:rPr lang="en-US" sz="1800" i="1" kern="1200" dirty="0">
                <a:solidFill>
                  <a:schemeClr val="tx1"/>
                </a:solidFill>
                <a:latin typeface="Arial" charset="0"/>
                <a:ea typeface="+mn-ea"/>
                <a:cs typeface="+mn-cs"/>
              </a:rPr>
              <a:t>of the Equity Asset Valuation text. </a:t>
            </a:r>
            <a:endParaRPr lang="en-US" sz="1800" kern="1200" dirty="0">
              <a:solidFill>
                <a:schemeClr val="tx1"/>
              </a:solidFill>
              <a:latin typeface="Arial" charset="0"/>
              <a:ea typeface="+mn-ea"/>
              <a:cs typeface="+mn-cs"/>
            </a:endParaRPr>
          </a:p>
          <a:p>
            <a:endParaRPr lang="th-TH" dirty="0"/>
          </a:p>
        </p:txBody>
      </p:sp>
      <p:sp>
        <p:nvSpPr>
          <p:cNvPr id="4" name="Slide Number Placeholder 3"/>
          <p:cNvSpPr>
            <a:spLocks noGrp="1"/>
          </p:cNvSpPr>
          <p:nvPr>
            <p:ph type="sldNum" sz="quarter" idx="10"/>
          </p:nvPr>
        </p:nvSpPr>
        <p:spPr/>
        <p:txBody>
          <a:bodyPr/>
          <a:lstStyle/>
          <a:p>
            <a:fld id="{2A882CEF-EB9C-464F-8C60-6386991E38F0}" type="slidenum">
              <a:rPr lang="th-TH" smtClean="0"/>
              <a:t>12</a:t>
            </a:fld>
            <a:endParaRPr lang="th-TH"/>
          </a:p>
        </p:txBody>
      </p:sp>
    </p:spTree>
    <p:extLst>
      <p:ext uri="{BB962C8B-B14F-4D97-AF65-F5344CB8AC3E}">
        <p14:creationId xmlns:p14="http://schemas.microsoft.com/office/powerpoint/2010/main" val="3695256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7" name="Slide Image Placeholder 1"/>
          <p:cNvSpPr>
            <a:spLocks noGrp="1" noRot="1" noChangeAspect="1" noTextEdit="1"/>
          </p:cNvSpPr>
          <p:nvPr>
            <p:ph type="sldImg"/>
          </p:nvPr>
        </p:nvSpPr>
        <p:spPr>
          <a:xfrm>
            <a:off x="992188" y="768350"/>
            <a:ext cx="5114925" cy="3836988"/>
          </a:xfrm>
          <a:ln/>
        </p:spPr>
      </p:sp>
      <p:sp>
        <p:nvSpPr>
          <p:cNvPr id="367618" name="Notes Placeholder 2"/>
          <p:cNvSpPr>
            <a:spLocks noGrp="1"/>
          </p:cNvSpPr>
          <p:nvPr>
            <p:ph type="body" idx="1"/>
          </p:nvPr>
        </p:nvSpPr>
        <p:spPr>
          <a:noFill/>
          <a:ln/>
        </p:spPr>
        <p:txBody>
          <a:bodyPr/>
          <a:lstStyle/>
          <a:p>
            <a:r>
              <a:rPr lang="en-US" sz="1200" dirty="0"/>
              <a:t>LOS: </a:t>
            </a:r>
            <a:r>
              <a:rPr lang="en-US" sz="1200" b="1" kern="1200" baseline="0" dirty="0">
                <a:solidFill>
                  <a:schemeClr val="tx1"/>
                </a:solidFill>
                <a:latin typeface="Arial" charset="0"/>
                <a:ea typeface="+mn-ea"/>
                <a:cs typeface="+mn-cs"/>
              </a:rPr>
              <a:t>Calculate and interpret residual income </a:t>
            </a:r>
            <a:r>
              <a:rPr lang="en-US" sz="1200" kern="1200" baseline="0" dirty="0">
                <a:solidFill>
                  <a:schemeClr val="tx1"/>
                </a:solidFill>
                <a:latin typeface="Arial" charset="0"/>
                <a:ea typeface="+mn-ea"/>
                <a:cs typeface="+mn-cs"/>
              </a:rPr>
              <a:t>and related measures (e.g., economic value added and market value added).</a:t>
            </a:r>
            <a:endParaRPr lang="en-US" sz="1200" dirty="0"/>
          </a:p>
          <a:p>
            <a:pPr eaLnBrk="1" hangingPunct="1">
              <a:lnSpc>
                <a:spcPct val="90000"/>
              </a:lnSpc>
            </a:pPr>
            <a:r>
              <a:rPr lang="en-US" sz="1200" dirty="0"/>
              <a:t>Pages 209 – 213, </a:t>
            </a:r>
            <a:r>
              <a:rPr lang="en-US" sz="1200" baseline="0" dirty="0"/>
              <a:t>Spreadsheet Example</a:t>
            </a:r>
          </a:p>
          <a:p>
            <a:pPr eaLnBrk="1" hangingPunct="1"/>
            <a:endParaRPr lang="en-US" sz="1200" baseline="0" dirty="0"/>
          </a:p>
          <a:p>
            <a:pPr eaLnBrk="1" hangingPunct="1"/>
            <a:r>
              <a:rPr lang="en-US" sz="1200" baseline="0" dirty="0"/>
              <a:t>Notice that the amount of debt financing is 0.60 × $5,000,000 = $3,000,000.</a:t>
            </a:r>
          </a:p>
          <a:p>
            <a:pPr eaLnBrk="1" hangingPunct="1"/>
            <a:endParaRPr lang="en-US" sz="1200" baseline="0" dirty="0"/>
          </a:p>
          <a:p>
            <a:pPr marL="0" marR="0" indent="-182880" algn="l" defTabSz="914400" rtl="0" eaLnBrk="1" fontAlgn="base" latinLnBrk="0" hangingPunct="1">
              <a:lnSpc>
                <a:spcPct val="100000"/>
              </a:lnSpc>
              <a:spcBef>
                <a:spcPct val="30000"/>
              </a:spcBef>
              <a:spcAft>
                <a:spcPct val="0"/>
              </a:spcAft>
              <a:buClrTx/>
              <a:buSzTx/>
              <a:buFontTx/>
              <a:buNone/>
              <a:tabLst/>
              <a:defRPr/>
            </a:pPr>
            <a:r>
              <a:rPr lang="en-US" sz="1200" baseline="0" dirty="0"/>
              <a:t>The rest of the solution is on the next two slides.</a:t>
            </a:r>
            <a:endParaRPr lang="en-US" sz="1200" dirty="0"/>
          </a:p>
        </p:txBody>
      </p:sp>
      <p:sp>
        <p:nvSpPr>
          <p:cNvPr id="198660" name="Slide Number Placeholder 3"/>
          <p:cNvSpPr txBox="1">
            <a:spLocks noGrp="1"/>
          </p:cNvSpPr>
          <p:nvPr/>
        </p:nvSpPr>
        <p:spPr bwMode="auto">
          <a:xfrm>
            <a:off x="4019548" y="8806479"/>
            <a:ext cx="3073590" cy="499680"/>
          </a:xfrm>
          <a:prstGeom prst="rect">
            <a:avLst/>
          </a:prstGeom>
          <a:noFill/>
          <a:ln>
            <a:miter lim="800000"/>
            <a:headEnd/>
            <a:tailEnd/>
          </a:ln>
        </p:spPr>
        <p:txBody>
          <a:bodyPr lIns="90655" tIns="45329" rIns="90655" bIns="45329" anchor="b"/>
          <a:lstStyle/>
          <a:p>
            <a:pPr algn="r" defTabSz="906460">
              <a:defRPr/>
            </a:pPr>
            <a:fld id="{138697EA-DD23-4333-AB30-C198F03DB317}" type="slidenum">
              <a:rPr lang="en-GB" sz="1000">
                <a:latin typeface="Comic Sans MS" pitchFamily="66" charset="0"/>
              </a:rPr>
              <a:pPr algn="r" defTabSz="906460">
                <a:defRPr/>
              </a:pPr>
              <a:t>13</a:t>
            </a:fld>
            <a:endParaRPr lang="en-GB" sz="1000" dirty="0">
              <a:latin typeface="Comic Sans MS" pitchFamily="66" charset="0"/>
            </a:endParaRPr>
          </a:p>
        </p:txBody>
      </p:sp>
    </p:spTree>
    <p:extLst>
      <p:ext uri="{BB962C8B-B14F-4D97-AF65-F5344CB8AC3E}">
        <p14:creationId xmlns:p14="http://schemas.microsoft.com/office/powerpoint/2010/main" val="2383674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7" name="Slide Image Placeholder 1"/>
          <p:cNvSpPr>
            <a:spLocks noGrp="1" noRot="1" noChangeAspect="1" noTextEdit="1"/>
          </p:cNvSpPr>
          <p:nvPr>
            <p:ph type="sldImg"/>
          </p:nvPr>
        </p:nvSpPr>
        <p:spPr>
          <a:xfrm>
            <a:off x="992188" y="768350"/>
            <a:ext cx="5114925" cy="3836988"/>
          </a:xfrm>
          <a:ln/>
        </p:spPr>
      </p:sp>
      <p:sp>
        <p:nvSpPr>
          <p:cNvPr id="367618" name="Notes Placeholder 2"/>
          <p:cNvSpPr>
            <a:spLocks noGrp="1"/>
          </p:cNvSpPr>
          <p:nvPr>
            <p:ph type="body" idx="1"/>
          </p:nvPr>
        </p:nvSpPr>
        <p:spPr>
          <a:noFill/>
          <a:ln/>
        </p:spPr>
        <p:txBody>
          <a:bodyPr>
            <a:normAutofit/>
          </a:bodyPr>
          <a:lstStyle/>
          <a:p>
            <a:r>
              <a:rPr lang="en-US" sz="1200" dirty="0"/>
              <a:t>LOS: </a:t>
            </a:r>
            <a:r>
              <a:rPr lang="en-US" sz="1200" b="1" kern="1200" baseline="0" dirty="0">
                <a:solidFill>
                  <a:schemeClr val="tx1"/>
                </a:solidFill>
                <a:latin typeface="Arial" charset="0"/>
                <a:ea typeface="+mn-ea"/>
                <a:cs typeface="+mn-cs"/>
              </a:rPr>
              <a:t>Calculate and interpret residual income </a:t>
            </a:r>
            <a:r>
              <a:rPr lang="en-US" sz="1200" kern="1200" baseline="0" dirty="0">
                <a:solidFill>
                  <a:schemeClr val="tx1"/>
                </a:solidFill>
                <a:latin typeface="Arial" charset="0"/>
                <a:ea typeface="+mn-ea"/>
                <a:cs typeface="+mn-cs"/>
              </a:rPr>
              <a:t>and related measures (e.g., economic value added and market value added).</a:t>
            </a:r>
            <a:endParaRPr lang="en-US" sz="1200" dirty="0"/>
          </a:p>
          <a:p>
            <a:pPr eaLnBrk="1" hangingPunct="1">
              <a:lnSpc>
                <a:spcPct val="90000"/>
              </a:lnSpc>
            </a:pPr>
            <a:r>
              <a:rPr lang="en-US" sz="1200" dirty="0"/>
              <a:t>Pages 209 – 213, </a:t>
            </a:r>
            <a:r>
              <a:rPr lang="en-US" sz="1200" baseline="0" dirty="0"/>
              <a:t>Spreadsheet Example</a:t>
            </a:r>
          </a:p>
          <a:p>
            <a:pPr eaLnBrk="1" hangingPunct="1">
              <a:lnSpc>
                <a:spcPct val="90000"/>
              </a:lnSpc>
            </a:pPr>
            <a:endParaRPr lang="en-US" sz="1200" baseline="0" dirty="0"/>
          </a:p>
          <a:p>
            <a:pPr lvl="1" eaLnBrk="1" hangingPunct="1"/>
            <a:r>
              <a:rPr lang="en-US" baseline="0" dirty="0"/>
              <a:t>The amount of equity financing is (1 – 0.60) × $5,000,000 = $2,000,000.</a:t>
            </a:r>
          </a:p>
          <a:p>
            <a:pPr lvl="1" eaLnBrk="1" hangingPunct="1"/>
            <a:endParaRPr lang="en-US" baseline="0" dirty="0"/>
          </a:p>
          <a:p>
            <a:pPr lvl="1" eaLnBrk="1" hangingPunct="1"/>
            <a:r>
              <a:rPr lang="en-US" baseline="0" dirty="0"/>
              <a:t>Equity charge = $2,000,000 × 12 percent = $240,000.</a:t>
            </a:r>
          </a:p>
          <a:p>
            <a:pPr lvl="1" eaLnBrk="1" hangingPunct="1"/>
            <a:endParaRPr lang="en-US" baseline="0" dirty="0"/>
          </a:p>
          <a:p>
            <a:pPr lvl="1" eaLnBrk="1" hangingPunct="1"/>
            <a:r>
              <a:rPr lang="en-US" baseline="0" dirty="0"/>
              <a:t>Residual income is what is leftover after the equity charge is subtracted </a:t>
            </a:r>
            <a:r>
              <a:rPr lang="en-US" dirty="0"/>
              <a:t>from net income.</a:t>
            </a:r>
          </a:p>
          <a:p>
            <a:pPr lvl="1" eaLnBrk="1" hangingPunct="1"/>
            <a:r>
              <a:rPr lang="en-US" dirty="0"/>
              <a:t> </a:t>
            </a:r>
            <a:endParaRPr lang="en-US" baseline="0" dirty="0"/>
          </a:p>
          <a:p>
            <a:pPr lvl="1" eaLnBrk="1" hangingPunct="1"/>
            <a:r>
              <a:rPr lang="en-US" baseline="0" dirty="0"/>
              <a:t>Residual income = 96,000 </a:t>
            </a:r>
            <a:r>
              <a:rPr lang="en-US" sz="1200" dirty="0"/>
              <a:t>–</a:t>
            </a:r>
            <a:r>
              <a:rPr lang="en-US" baseline="0" dirty="0"/>
              <a:t> $240,000 = </a:t>
            </a:r>
            <a:r>
              <a:rPr lang="en-US" sz="1200" dirty="0"/>
              <a:t>–</a:t>
            </a:r>
            <a:r>
              <a:rPr lang="en-US" baseline="0" dirty="0"/>
              <a:t>$144,000.</a:t>
            </a:r>
          </a:p>
          <a:p>
            <a:pPr eaLnBrk="1" hangingPunct="1"/>
            <a:endParaRPr lang="en-US" sz="1200" baseline="0" dirty="0"/>
          </a:p>
          <a:p>
            <a:pPr eaLnBrk="1" hangingPunct="1"/>
            <a:r>
              <a:rPr lang="en-US" sz="1200" baseline="0" dirty="0"/>
              <a:t>Notice that although the firm had positive net income, the residual income is negative.</a:t>
            </a:r>
          </a:p>
          <a:p>
            <a:pPr eaLnBrk="1" hangingPunct="1">
              <a:buFont typeface="Arial" pitchFamily="34" charset="0"/>
              <a:buChar char="•"/>
            </a:pPr>
            <a:r>
              <a:rPr lang="en-US" sz="1200" baseline="0" dirty="0"/>
              <a:t>i.e., the firm is covering the debt charge but not the total capital charge (from both debt and equity).</a:t>
            </a:r>
          </a:p>
          <a:p>
            <a:pPr eaLnBrk="1" hangingPunct="1">
              <a:buFont typeface="Arial" pitchFamily="34" charset="0"/>
              <a:buChar char="•"/>
            </a:pPr>
            <a:r>
              <a:rPr lang="en-US" sz="1200" baseline="0" dirty="0"/>
              <a:t>i.e., the firm has accounting profit but not economic profit.</a:t>
            </a:r>
          </a:p>
          <a:p>
            <a:pPr eaLnBrk="1" hangingPunct="1">
              <a:buFont typeface="Arial" pitchFamily="34" charset="0"/>
              <a:buChar char="•"/>
            </a:pPr>
            <a:r>
              <a:rPr lang="en-US" sz="1200" baseline="0" dirty="0"/>
              <a:t>i.e., the firm is not creating value; it is destroying value (the firm’s use of the assets is not justified by the return generated).</a:t>
            </a:r>
          </a:p>
          <a:p>
            <a:pPr eaLnBrk="1" hangingPunct="1"/>
            <a:endParaRPr lang="en-US" sz="1200" baseline="0" dirty="0"/>
          </a:p>
        </p:txBody>
      </p:sp>
      <p:sp>
        <p:nvSpPr>
          <p:cNvPr id="198660" name="Slide Number Placeholder 3"/>
          <p:cNvSpPr txBox="1">
            <a:spLocks noGrp="1"/>
          </p:cNvSpPr>
          <p:nvPr/>
        </p:nvSpPr>
        <p:spPr bwMode="auto">
          <a:xfrm>
            <a:off x="4019548" y="8806479"/>
            <a:ext cx="3073590" cy="499680"/>
          </a:xfrm>
          <a:prstGeom prst="rect">
            <a:avLst/>
          </a:prstGeom>
          <a:noFill/>
          <a:ln>
            <a:miter lim="800000"/>
            <a:headEnd/>
            <a:tailEnd/>
          </a:ln>
        </p:spPr>
        <p:txBody>
          <a:bodyPr lIns="90655" tIns="45329" rIns="90655" bIns="45329" anchor="b"/>
          <a:lstStyle/>
          <a:p>
            <a:pPr algn="r" defTabSz="906460">
              <a:defRPr/>
            </a:pPr>
            <a:fld id="{138697EA-DD23-4333-AB30-C198F03DB317}" type="slidenum">
              <a:rPr lang="en-GB" sz="1000">
                <a:latin typeface="Comic Sans MS" pitchFamily="66" charset="0"/>
              </a:rPr>
              <a:pPr algn="r" defTabSz="906460">
                <a:defRPr/>
              </a:pPr>
              <a:t>14</a:t>
            </a:fld>
            <a:endParaRPr lang="en-GB" sz="1000" dirty="0">
              <a:latin typeface="Comic Sans MS" pitchFamily="66" charset="0"/>
            </a:endParaRPr>
          </a:p>
        </p:txBody>
      </p:sp>
    </p:spTree>
    <p:extLst>
      <p:ext uri="{BB962C8B-B14F-4D97-AF65-F5344CB8AC3E}">
        <p14:creationId xmlns:p14="http://schemas.microsoft.com/office/powerpoint/2010/main" val="2108228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992188" y="768350"/>
            <a:ext cx="5114925" cy="3836988"/>
          </a:xfrm>
          <a:ln/>
        </p:spPr>
      </p:sp>
      <p:sp>
        <p:nvSpPr>
          <p:cNvPr id="62467" name="Rectangle 3"/>
          <p:cNvSpPr>
            <a:spLocks noGrp="1" noChangeArrowheads="1"/>
          </p:cNvSpPr>
          <p:nvPr>
            <p:ph type="body" idx="1"/>
          </p:nvPr>
        </p:nvSpPr>
        <p:spPr>
          <a:noFill/>
          <a:ln/>
        </p:spPr>
        <p:txBody>
          <a:bodyPr>
            <a:normAutofit lnSpcReduction="10000"/>
          </a:bodyPr>
          <a:lstStyle/>
          <a:p>
            <a:r>
              <a:rPr lang="en-US" sz="1200" dirty="0"/>
              <a:t>LOS: </a:t>
            </a:r>
            <a:r>
              <a:rPr lang="en-US" sz="1200" b="1" kern="1200" baseline="0" dirty="0">
                <a:solidFill>
                  <a:schemeClr val="tx1"/>
                </a:solidFill>
                <a:latin typeface="Arial" charset="0"/>
                <a:ea typeface="+mn-ea"/>
                <a:cs typeface="+mn-cs"/>
              </a:rPr>
              <a:t>Calculate and interpret residual income </a:t>
            </a:r>
            <a:r>
              <a:rPr lang="en-US" sz="1200" kern="1200" baseline="0" dirty="0">
                <a:solidFill>
                  <a:schemeClr val="tx1"/>
                </a:solidFill>
                <a:latin typeface="Arial" charset="0"/>
                <a:ea typeface="+mn-ea"/>
                <a:cs typeface="+mn-cs"/>
              </a:rPr>
              <a:t>and related measures (e.g., economic value added and market value added).</a:t>
            </a:r>
            <a:endParaRPr lang="en-US" sz="1200" dirty="0"/>
          </a:p>
          <a:p>
            <a:pPr eaLnBrk="1" hangingPunct="1">
              <a:lnSpc>
                <a:spcPct val="90000"/>
              </a:lnSpc>
            </a:pPr>
            <a:r>
              <a:rPr lang="en-US" sz="1200" dirty="0"/>
              <a:t>Pages 209 – 213</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200" i="0" kern="1200" dirty="0">
              <a:solidFill>
                <a:schemeClr val="tx1"/>
              </a:solidFill>
              <a:latin typeface="Arial" charset="0"/>
              <a:ea typeface="+mn-ea"/>
              <a:cs typeface="+mn-cs"/>
            </a:endParaRPr>
          </a:p>
          <a:p>
            <a:pPr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i="0" kern="1200" dirty="0">
                <a:solidFill>
                  <a:schemeClr val="tx1"/>
                </a:solidFill>
                <a:latin typeface="Arial" charset="0"/>
                <a:ea typeface="+mn-ea"/>
                <a:cs typeface="+mn-cs"/>
              </a:rPr>
              <a:t>I</a:t>
            </a:r>
            <a:r>
              <a:rPr lang="en-US" sz="1200" i="0" kern="1200" baseline="0" dirty="0">
                <a:solidFill>
                  <a:schemeClr val="tx1"/>
                </a:solidFill>
                <a:latin typeface="Arial" charset="0"/>
                <a:ea typeface="+mn-ea"/>
                <a:cs typeface="+mn-cs"/>
              </a:rPr>
              <a:t>n t</a:t>
            </a:r>
            <a:r>
              <a:rPr lang="en-US" sz="1200" i="0" kern="1200" dirty="0">
                <a:solidFill>
                  <a:schemeClr val="tx1"/>
                </a:solidFill>
                <a:latin typeface="Arial" charset="0"/>
                <a:ea typeface="+mn-ea"/>
                <a:cs typeface="+mn-cs"/>
              </a:rPr>
              <a:t>he traditional income statement,</a:t>
            </a:r>
            <a:r>
              <a:rPr lang="en-US" sz="1200" i="0" kern="1200" baseline="0" dirty="0">
                <a:solidFill>
                  <a:schemeClr val="tx1"/>
                </a:solidFill>
                <a:latin typeface="Arial" charset="0"/>
                <a:ea typeface="+mn-ea"/>
                <a:cs typeface="+mn-cs"/>
              </a:rPr>
              <a:t> n</a:t>
            </a:r>
            <a:r>
              <a:rPr lang="en-US" sz="1200" i="0" kern="1200" dirty="0">
                <a:solidFill>
                  <a:schemeClr val="tx1"/>
                </a:solidFill>
                <a:latin typeface="Arial" charset="0"/>
                <a:ea typeface="+mn-ea"/>
                <a:cs typeface="+mn-cs"/>
              </a:rPr>
              <a:t>et</a:t>
            </a:r>
            <a:r>
              <a:rPr lang="en-US" sz="1200" i="0" kern="1200" baseline="0" dirty="0">
                <a:solidFill>
                  <a:schemeClr val="tx1"/>
                </a:solidFill>
                <a:latin typeface="Arial" charset="0"/>
                <a:ea typeface="+mn-ea"/>
                <a:cs typeface="+mn-cs"/>
              </a:rPr>
              <a:t> income </a:t>
            </a:r>
            <a:r>
              <a:rPr lang="en-US" sz="1200" i="0" kern="1200" dirty="0">
                <a:solidFill>
                  <a:schemeClr val="tx1"/>
                </a:solidFill>
                <a:latin typeface="Arial" charset="0"/>
                <a:ea typeface="+mn-ea"/>
                <a:cs typeface="+mn-cs"/>
              </a:rPr>
              <a:t>accounts</a:t>
            </a:r>
            <a:r>
              <a:rPr lang="en-US" sz="1200" i="0" kern="1200" baseline="0" dirty="0">
                <a:solidFill>
                  <a:schemeClr val="tx1"/>
                </a:solidFill>
                <a:latin typeface="Arial" charset="0"/>
                <a:ea typeface="+mn-ea"/>
                <a:cs typeface="+mn-cs"/>
              </a:rPr>
              <a:t> for the cost of debt capital (in the interest expense) but does not account for the cost of equity capital.  Residual income accounts for the cost of both debt and equity capital.</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200" i="0" kern="1200" baseline="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i="0" kern="1200" baseline="0" dirty="0">
                <a:solidFill>
                  <a:schemeClr val="tx1"/>
                </a:solidFill>
                <a:latin typeface="Arial" charset="0"/>
                <a:ea typeface="+mn-ea"/>
                <a:cs typeface="+mn-cs"/>
              </a:rPr>
              <a:t>The equity</a:t>
            </a:r>
            <a:r>
              <a:rPr lang="en-US" sz="1200" i="0" kern="1200" dirty="0">
                <a:solidFill>
                  <a:schemeClr val="tx1"/>
                </a:solidFill>
                <a:latin typeface="Arial" charset="0"/>
                <a:ea typeface="+mn-ea"/>
                <a:cs typeface="+mn-cs"/>
              </a:rPr>
              <a:t> charge is also known as</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AutoNum type="arabicPeriod"/>
              <a:tabLst/>
              <a:defRPr/>
            </a:pPr>
            <a:r>
              <a:rPr lang="en-US" sz="1200" i="0" kern="1200" baseline="0" dirty="0">
                <a:solidFill>
                  <a:schemeClr val="tx1"/>
                </a:solidFill>
                <a:latin typeface="Arial" charset="0"/>
                <a:ea typeface="+mn-ea"/>
                <a:cs typeface="+mn-cs"/>
              </a:rPr>
              <a:t>the cost of equity capital, and</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AutoNum type="arabicPeriod"/>
              <a:tabLst/>
              <a:defRPr/>
            </a:pPr>
            <a:r>
              <a:rPr lang="en-US" sz="1200" i="0" kern="1200" baseline="0" dirty="0">
                <a:solidFill>
                  <a:schemeClr val="tx1"/>
                </a:solidFill>
                <a:latin typeface="Arial" charset="0"/>
                <a:ea typeface="+mn-ea"/>
                <a:cs typeface="+mn-cs"/>
              </a:rPr>
              <a:t>the required return on equity.</a:t>
            </a: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200" i="0" kern="1200" baseline="0" dirty="0">
              <a:solidFill>
                <a:schemeClr val="tx1"/>
              </a:solidFill>
              <a:latin typeface="Arial" charset="0"/>
              <a:ea typeface="+mn-ea"/>
              <a:cs typeface="+mn-cs"/>
            </a:endParaRPr>
          </a:p>
          <a:p>
            <a:pPr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i="0" kern="1200" baseline="0" dirty="0">
                <a:solidFill>
                  <a:schemeClr val="tx1"/>
                </a:solidFill>
                <a:latin typeface="Arial" charset="0"/>
                <a:ea typeface="+mn-ea"/>
                <a:cs typeface="+mn-cs"/>
              </a:rPr>
              <a:t>Note that a firm could have positive net income but negative residual income (see the example on the next slide). </a:t>
            </a:r>
            <a:endParaRPr lang="en-US" sz="12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2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b="1" i="0" kern="1200" dirty="0">
                <a:solidFill>
                  <a:schemeClr val="tx1"/>
                </a:solidFill>
                <a:latin typeface="Arial" charset="0"/>
                <a:ea typeface="+mn-ea"/>
                <a:cs typeface="+mn-cs"/>
              </a:rPr>
              <a:t>Net Operating Profit after</a:t>
            </a:r>
            <a:r>
              <a:rPr lang="en-US" sz="1200" b="1" i="0" kern="1200" baseline="0" dirty="0">
                <a:solidFill>
                  <a:schemeClr val="tx1"/>
                </a:solidFill>
                <a:latin typeface="Arial" charset="0"/>
                <a:ea typeface="+mn-ea"/>
                <a:cs typeface="+mn-cs"/>
              </a:rPr>
              <a:t> Tax (NOPAT)</a:t>
            </a:r>
            <a:endParaRPr lang="en-US" sz="1200" b="0" i="0" kern="1200" baseline="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b="0" i="0" kern="1200" baseline="0" dirty="0">
                <a:solidFill>
                  <a:schemeClr val="tx1"/>
                </a:solidFill>
                <a:latin typeface="Arial" charset="0"/>
                <a:ea typeface="+mn-ea"/>
                <a:cs typeface="+mn-cs"/>
              </a:rPr>
              <a:t>The first expression focuses on cash flows and capital charges associated with equity. The second expression works with cash flows and capital charges related to the whole firm. </a:t>
            </a:r>
            <a:endParaRPr lang="en-US" sz="1200" b="1"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endParaRPr lang="en-US" sz="1200" i="0" kern="1200" dirty="0">
              <a:solidFill>
                <a:schemeClr val="tx1"/>
              </a:solidFill>
              <a:latin typeface="Arial" charset="0"/>
              <a:ea typeface="+mn-ea"/>
              <a:cs typeface="+mn-cs"/>
            </a:endParaRPr>
          </a:p>
          <a:p>
            <a:pPr marL="235461" marR="0" indent="-235461" algn="l" defTabSz="914400" rtl="0" eaLnBrk="1" fontAlgn="base" latinLnBrk="0" hangingPunct="1">
              <a:lnSpc>
                <a:spcPct val="100000"/>
              </a:lnSpc>
              <a:spcBef>
                <a:spcPct val="30000"/>
              </a:spcBef>
              <a:spcAft>
                <a:spcPct val="0"/>
              </a:spcAft>
              <a:buClrTx/>
              <a:buSzTx/>
              <a:buFont typeface="Arial" pitchFamily="34" charset="0"/>
              <a:buNone/>
              <a:tabLst/>
              <a:defRPr/>
            </a:pPr>
            <a:r>
              <a:rPr lang="en-US" sz="1200" i="1" kern="1200" dirty="0">
                <a:solidFill>
                  <a:schemeClr val="tx1"/>
                </a:solidFill>
                <a:latin typeface="Arial" charset="0"/>
                <a:ea typeface="+mn-ea"/>
                <a:cs typeface="+mn-cs"/>
              </a:rPr>
              <a:t>Text</a:t>
            </a:r>
            <a:r>
              <a:rPr lang="en-US" sz="1200" i="1" kern="1200" baseline="0" dirty="0">
                <a:solidFill>
                  <a:schemeClr val="tx1"/>
                </a:solidFill>
                <a:latin typeface="Arial" charset="0"/>
                <a:ea typeface="+mn-ea"/>
                <a:cs typeface="+mn-cs"/>
              </a:rPr>
              <a:t> Integration </a:t>
            </a:r>
            <a:r>
              <a:rPr lang="en-US" sz="1200" i="1" kern="1200" dirty="0">
                <a:solidFill>
                  <a:schemeClr val="tx1"/>
                </a:solidFill>
                <a:latin typeface="Arial" charset="0"/>
                <a:ea typeface="+mn-ea"/>
                <a:cs typeface="+mn-cs"/>
              </a:rPr>
              <a:t>Note: Residual income was introduced in Chapter</a:t>
            </a:r>
            <a:r>
              <a:rPr lang="en-US" sz="1200" i="1" kern="1200" baseline="0" dirty="0">
                <a:solidFill>
                  <a:schemeClr val="tx1"/>
                </a:solidFill>
                <a:latin typeface="Arial" charset="0"/>
                <a:ea typeface="+mn-ea"/>
                <a:cs typeface="+mn-cs"/>
              </a:rPr>
              <a:t> 3 </a:t>
            </a:r>
            <a:r>
              <a:rPr lang="en-US" sz="1200" i="1" kern="1200" dirty="0">
                <a:solidFill>
                  <a:schemeClr val="tx1"/>
                </a:solidFill>
                <a:latin typeface="Arial" charset="0"/>
                <a:ea typeface="+mn-ea"/>
                <a:cs typeface="+mn-cs"/>
              </a:rPr>
              <a:t>of the Equity Asset Valuation text. </a:t>
            </a:r>
            <a:endParaRPr lang="en-US" sz="1200" kern="1200" dirty="0">
              <a:solidFill>
                <a:schemeClr val="tx1"/>
              </a:solidFill>
              <a:latin typeface="Arial" charset="0"/>
              <a:ea typeface="+mn-ea"/>
              <a:cs typeface="+mn-cs"/>
            </a:endParaRPr>
          </a:p>
        </p:txBody>
      </p:sp>
    </p:spTree>
    <p:extLst>
      <p:ext uri="{BB962C8B-B14F-4D97-AF65-F5344CB8AC3E}">
        <p14:creationId xmlns:p14="http://schemas.microsoft.com/office/powerpoint/2010/main" val="3167182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doc id"/>
          <p:cNvSpPr>
            <a:spLocks noGrp="1" noChangeArrowheads="1"/>
          </p:cNvSpPr>
          <p:nvPr>
            <p:ph type="ftr" sz="quarter" idx="4"/>
          </p:nvPr>
        </p:nvSpPr>
        <p:spPr>
          <a:noFill/>
        </p:spPr>
        <p:txBody>
          <a:bodyPr/>
          <a:lstStyle/>
          <a:p>
            <a:r>
              <a:rPr lang="en-US"/>
              <a:t>LAN-ZWB887-20050620-13749-ZWB </a:t>
            </a:r>
          </a:p>
        </p:txBody>
      </p:sp>
      <p:sp>
        <p:nvSpPr>
          <p:cNvPr id="48131" name="pg num"/>
          <p:cNvSpPr>
            <a:spLocks noGrp="1" noChangeArrowheads="1"/>
          </p:cNvSpPr>
          <p:nvPr>
            <p:ph type="sldNum" sz="quarter" idx="5"/>
          </p:nvPr>
        </p:nvSpPr>
        <p:spPr>
          <a:noFill/>
        </p:spPr>
        <p:txBody>
          <a:bodyPr/>
          <a:lstStyle/>
          <a:p>
            <a:fld id="{769CF5B3-A533-4088-9964-825F4A144C0B}" type="slidenum">
              <a:rPr lang="en-US"/>
              <a:pPr/>
              <a:t>16</a:t>
            </a:fld>
            <a:endParaRPr lang="en-US"/>
          </a:p>
        </p:txBody>
      </p:sp>
      <p:sp>
        <p:nvSpPr>
          <p:cNvPr id="48132" name="Rectangle 2"/>
          <p:cNvSpPr>
            <a:spLocks noGrp="1" noRot="1" noChangeAspect="1" noChangeArrowheads="1" noTextEdit="1"/>
          </p:cNvSpPr>
          <p:nvPr>
            <p:ph type="sldImg"/>
          </p:nvPr>
        </p:nvSpPr>
        <p:spPr>
          <a:xfrm>
            <a:off x="992188" y="768350"/>
            <a:ext cx="5114925" cy="3836988"/>
          </a:xfrm>
        </p:spPr>
      </p:sp>
      <p:sp>
        <p:nvSpPr>
          <p:cNvPr id="48133"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994218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lvl="0"/>
            <a:r>
              <a:rPr lang="en-US" sz="1800" kern="1200" dirty="0">
                <a:solidFill>
                  <a:schemeClr val="tx1"/>
                </a:solidFill>
                <a:effectLst/>
                <a:latin typeface="+mn-lt"/>
                <a:ea typeface="+mn-ea"/>
                <a:cs typeface="+mn-cs"/>
              </a:rPr>
              <a:t>1. Porter five forces analysis draws upon industrial organization </a:t>
            </a:r>
            <a:r>
              <a:rPr lang="th-TH" sz="1800" kern="1200" dirty="0">
                <a:solidFill>
                  <a:schemeClr val="tx1"/>
                </a:solidFill>
                <a:effectLst/>
                <a:latin typeface="+mn-lt"/>
                <a:ea typeface="+mn-ea"/>
                <a:cs typeface="+mn-cs"/>
              </a:rPr>
              <a:t>(</a:t>
            </a:r>
            <a:r>
              <a:rPr lang="en-US" sz="1800" kern="1200" dirty="0">
                <a:solidFill>
                  <a:schemeClr val="tx1"/>
                </a:solidFill>
                <a:effectLst/>
                <a:latin typeface="+mn-lt"/>
                <a:ea typeface="+mn-ea"/>
                <a:cs typeface="+mn-cs"/>
              </a:rPr>
              <a:t>IO</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economics to derive five forces that determine the level of competition </a:t>
            </a:r>
            <a:r>
              <a:rPr lang="th-TH" sz="1800" kern="1200" dirty="0">
                <a:solidFill>
                  <a:schemeClr val="tx1"/>
                </a:solidFill>
                <a:effectLst/>
                <a:latin typeface="+mn-lt"/>
                <a:ea typeface="+mn-ea"/>
                <a:cs typeface="+mn-cs"/>
              </a:rPr>
              <a:t>(</a:t>
            </a:r>
            <a:r>
              <a:rPr lang="en-US" sz="1800" kern="1200" dirty="0">
                <a:solidFill>
                  <a:schemeClr val="tx1"/>
                </a:solidFill>
                <a:effectLst/>
                <a:latin typeface="+mn-lt"/>
                <a:ea typeface="+mn-ea"/>
                <a:cs typeface="+mn-cs"/>
              </a:rPr>
              <a:t>competitive intensity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within an industry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 </a:t>
            </a:r>
            <a:endParaRPr lang="en-US" sz="1800" kern="1200" dirty="0">
              <a:solidFill>
                <a:schemeClr val="tx1"/>
              </a:solidFill>
              <a:effectLst/>
              <a:latin typeface="+mn-lt"/>
              <a:ea typeface="+mn-ea"/>
              <a:cs typeface="+mn-cs"/>
            </a:endParaRPr>
          </a:p>
          <a:p>
            <a:pPr lvl="0"/>
            <a:r>
              <a:rPr lang="en-US" sz="1800" kern="1200" dirty="0">
                <a:solidFill>
                  <a:schemeClr val="tx1"/>
                </a:solidFill>
                <a:effectLst/>
                <a:latin typeface="+mn-lt"/>
                <a:ea typeface="+mn-ea"/>
                <a:cs typeface="+mn-cs"/>
              </a:rPr>
              <a:t>2. The level of competition within an industry determines the attractiveness or the overall industry profitability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a:t>
            </a:r>
            <a:endParaRPr lang="en-US" sz="1800" kern="1200" dirty="0">
              <a:solidFill>
                <a:schemeClr val="tx1"/>
              </a:solidFill>
              <a:effectLst/>
              <a:latin typeface="+mn-lt"/>
              <a:ea typeface="+mn-ea"/>
              <a:cs typeface="+mn-cs"/>
            </a:endParaRPr>
          </a:p>
          <a:p>
            <a:endParaRPr lang="en-US" dirty="0"/>
          </a:p>
          <a:p>
            <a:endParaRPr lang="en-US" dirty="0"/>
          </a:p>
          <a:p>
            <a:endParaRPr lang="en-US" dirty="0"/>
          </a:p>
          <a:p>
            <a:endParaRPr lang="en-US" dirty="0"/>
          </a:p>
          <a:p>
            <a:r>
              <a:rPr lang="en-US" dirty="0"/>
              <a:t>LOS: Explain how competitive factors affect prices and costs.</a:t>
            </a:r>
          </a:p>
          <a:p>
            <a:r>
              <a:rPr lang="en-GB" dirty="0"/>
              <a:t>Pages 176–184</a:t>
            </a:r>
          </a:p>
          <a:p>
            <a:endParaRPr lang="en-US" dirty="0"/>
          </a:p>
          <a:p>
            <a:pPr marL="171450" indent="-171450">
              <a:buFont typeface="Arial" panose="020B0604020202020204" pitchFamily="34" charset="0"/>
              <a:buChar char="•"/>
            </a:pPr>
            <a:r>
              <a:rPr lang="en-US" b="1" dirty="0"/>
              <a:t>Bargaining power of suppliers</a:t>
            </a:r>
            <a:r>
              <a:rPr lang="en-US" dirty="0"/>
              <a:t>: If there are a few large suppliers</a:t>
            </a:r>
            <a:r>
              <a:rPr lang="en-US" baseline="0" dirty="0"/>
              <a:t> with little or no ability to substitute inputs for any other suppliers, then suppliers have the ability to raise prices (or reduce quality) and, hence, increase costs to the company.  </a:t>
            </a:r>
          </a:p>
          <a:p>
            <a:pPr marL="628650" lvl="1" indent="-171450">
              <a:buFont typeface="Arial" panose="020B0604020202020204" pitchFamily="34" charset="0"/>
              <a:buChar char="•"/>
            </a:pPr>
            <a:r>
              <a:rPr lang="en-US" baseline="0" dirty="0"/>
              <a:t>If labor unions control the price of labor, companies may have little or no control over the price of labor.</a:t>
            </a:r>
          </a:p>
          <a:p>
            <a:pPr marL="628650" lvl="1" indent="-171450">
              <a:buFont typeface="Arial" panose="020B0604020202020204" pitchFamily="34" charset="0"/>
              <a:buChar char="•"/>
            </a:pPr>
            <a:r>
              <a:rPr lang="en-US" baseline="0" dirty="0"/>
              <a:t>The use of just-in-time inventory control shifts bargaining power over inputs from the company to the suppliers.</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baseline="0" dirty="0"/>
              <a:t>Bargaining power of customers</a:t>
            </a:r>
            <a:r>
              <a:rPr lang="en-US" baseline="0" dirty="0"/>
              <a:t>: If there are a few large customers, then customers may have the ability to refuse price increases.</a:t>
            </a:r>
          </a:p>
          <a:p>
            <a:pPr marL="628650" lvl="1" indent="-171450">
              <a:buFont typeface="Arial" panose="020B0604020202020204" pitchFamily="34" charset="0"/>
              <a:buChar char="•"/>
            </a:pPr>
            <a:r>
              <a:rPr lang="en-US" baseline="0" dirty="0"/>
              <a:t>A plausible threat for businesses that rely on a few large customers is that these customers may be able to produce the product in-house, extending their supply chain to within the firm.</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dirty="0"/>
              <a:t>Threat of entrants: </a:t>
            </a:r>
            <a:r>
              <a:rPr lang="en-US" dirty="0"/>
              <a:t>If there</a:t>
            </a:r>
            <a:r>
              <a:rPr lang="en-US" baseline="0" dirty="0"/>
              <a:t> are few or no barriers to entry, companies have less control over prices because a high ROIC will attract new entrants.</a:t>
            </a:r>
          </a:p>
          <a:p>
            <a:pPr marL="628650" lvl="1" indent="-171450">
              <a:buFont typeface="Arial" panose="020B0604020202020204" pitchFamily="34" charset="0"/>
              <a:buChar char="•"/>
            </a:pPr>
            <a:r>
              <a:rPr lang="en-US" dirty="0"/>
              <a:t>The</a:t>
            </a:r>
            <a:r>
              <a:rPr lang="en-US" baseline="0" dirty="0"/>
              <a:t> threat of new entrants is high when there is little capital investment, economies of scale is not an issue, it is easy to set up distribution networks, and the ability of customers to switch to another company’s product is high.</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baseline="0" dirty="0"/>
              <a:t>Threat of substitutes</a:t>
            </a:r>
            <a:r>
              <a:rPr lang="en-US" baseline="0" dirty="0"/>
              <a:t>:  if there are products available that will satisfy the same function or need, there is a high risk of substitutes.</a:t>
            </a:r>
          </a:p>
          <a:p>
            <a:pPr marL="628650" lvl="1" indent="-171450">
              <a:buFont typeface="Arial" panose="020B0604020202020204" pitchFamily="34" charset="0"/>
              <a:buChar char="•"/>
            </a:pPr>
            <a:r>
              <a:rPr lang="en-US" baseline="0" dirty="0"/>
              <a:t>For retailers, customers disposable income is limited, so retailers must compete for the limited disposable income available.</a:t>
            </a:r>
          </a:p>
          <a:p>
            <a:pPr marL="628650" lvl="1" indent="-171450">
              <a:buFont typeface="Arial" panose="020B0604020202020204" pitchFamily="34" charset="0"/>
              <a:buChar char="•"/>
            </a:pPr>
            <a:r>
              <a:rPr lang="en-US" baseline="0" dirty="0"/>
              <a:t>A company’s whose customers can create the product on their own has a high threat of substitution, which will affect the company’s ability raise prices</a:t>
            </a:r>
          </a:p>
          <a:p>
            <a:pPr marL="457200" lvl="1" indent="0">
              <a:buFontTx/>
              <a:buNone/>
            </a:pPr>
            <a:endParaRPr lang="en-US" baseline="0" dirty="0"/>
          </a:p>
          <a:p>
            <a:pPr marL="171450" lvl="0" indent="-171450">
              <a:buFont typeface="Arial" panose="020B0604020202020204" pitchFamily="34" charset="0"/>
              <a:buChar char="•"/>
            </a:pPr>
            <a:r>
              <a:rPr lang="en-US" b="1" baseline="0" dirty="0"/>
              <a:t>Intense rivalry: </a:t>
            </a:r>
            <a:r>
              <a:rPr lang="en-US" baseline="0" dirty="0"/>
              <a:t>The more intense the competition within the industry, the lower the ROIC.</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9A4F8672-8174-4157-9CD7-BC591DEEF2E8}" type="slidenum">
              <a:rPr lang="en-US" smtClean="0"/>
              <a:t>17</a:t>
            </a:fld>
            <a:endParaRPr lang="en-US" dirty="0"/>
          </a:p>
        </p:txBody>
      </p:sp>
    </p:spTree>
    <p:extLst>
      <p:ext uri="{BB962C8B-B14F-4D97-AF65-F5344CB8AC3E}">
        <p14:creationId xmlns:p14="http://schemas.microsoft.com/office/powerpoint/2010/main" val="3750026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r>
              <a:rPr lang="en-US" dirty="0"/>
              <a:t>LOS: Describe the relationship between return on invested capital and competitive advantage.</a:t>
            </a:r>
          </a:p>
          <a:p>
            <a:r>
              <a:rPr lang="en-GB" dirty="0"/>
              <a:t>Pages 173–176</a:t>
            </a:r>
          </a:p>
          <a:p>
            <a:endParaRPr lang="en-US" dirty="0"/>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Margins, revenues, capital expenditures, and working capital investment are a result of an assessment of a company’s competitive strength.</a:t>
            </a:r>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text has an</a:t>
            </a:r>
            <a:r>
              <a:rPr lang="en-US" baseline="0" dirty="0"/>
              <a:t> analysis of Anheuser-Busch InBev in Brazil using Porter’s five forces</a:t>
            </a:r>
          </a:p>
          <a:p>
            <a:pPr marL="6286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Threat of substitutes: </a:t>
            </a:r>
            <a:r>
              <a:rPr lang="en-US" i="1" dirty="0"/>
              <a:t>Medium</a:t>
            </a:r>
            <a:r>
              <a:rPr lang="en-US" dirty="0"/>
              <a:t> because there are alternatives, but beer consumers</a:t>
            </a:r>
            <a:r>
              <a:rPr lang="en-US" baseline="0" dirty="0"/>
              <a:t> do not shift readily</a:t>
            </a:r>
            <a:endParaRPr lang="en-US" dirty="0"/>
          </a:p>
          <a:p>
            <a:pPr marL="6286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Rivalry: </a:t>
            </a:r>
            <a:r>
              <a:rPr lang="en-US" i="1" dirty="0"/>
              <a:t>Low</a:t>
            </a:r>
            <a:r>
              <a:rPr lang="en-US" baseline="0" dirty="0"/>
              <a:t> because it is one of the largest produces and has cost advantages because of economies of scale</a:t>
            </a:r>
            <a:endParaRPr lang="en-US" dirty="0"/>
          </a:p>
          <a:p>
            <a:pPr marL="6286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Bargaining power</a:t>
            </a:r>
            <a:r>
              <a:rPr lang="en-US" baseline="0" dirty="0"/>
              <a:t> of suppliers: </a:t>
            </a:r>
            <a:r>
              <a:rPr lang="en-US" i="1" baseline="0" dirty="0"/>
              <a:t>Low</a:t>
            </a:r>
            <a:r>
              <a:rPr lang="en-US" baseline="0" dirty="0"/>
              <a:t> because the inputs are predominantly commodities</a:t>
            </a:r>
          </a:p>
          <a:p>
            <a:pPr marL="6286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Bargaining power of buyers: </a:t>
            </a:r>
            <a:r>
              <a:rPr lang="en-US" i="1" baseline="0" dirty="0"/>
              <a:t>Low</a:t>
            </a:r>
            <a:r>
              <a:rPr lang="en-US" baseline="0" dirty="0"/>
              <a:t> because bars (which account for the majority of buyers) are fragmented, and supermarkets (the other large segment of buyers) are fragmented </a:t>
            </a:r>
          </a:p>
          <a:p>
            <a:pPr marL="6286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Threat of new entrants: </a:t>
            </a:r>
            <a:r>
              <a:rPr lang="en-US" i="1" baseline="0" dirty="0"/>
              <a:t>Low</a:t>
            </a:r>
            <a:r>
              <a:rPr lang="en-US" baseline="0" dirty="0"/>
              <a:t> because barriers to entry are high (i.e., high cost of production plant and distribution system)</a:t>
            </a:r>
            <a:endParaRPr lang="en-US" dirty="0"/>
          </a:p>
          <a:p>
            <a:endParaRPr lang="en-US" dirty="0"/>
          </a:p>
          <a:p>
            <a:r>
              <a:rPr lang="en-US" i="1" dirty="0"/>
              <a:t>Text Integration Note: Porter’s five forces are also discussed</a:t>
            </a:r>
            <a:r>
              <a:rPr lang="en-US" i="1" baseline="0" dirty="0"/>
              <a:t> in Chapter 3, Section 5.1</a:t>
            </a:r>
            <a:endParaRPr lang="en-US" i="1" dirty="0"/>
          </a:p>
        </p:txBody>
      </p:sp>
      <p:sp>
        <p:nvSpPr>
          <p:cNvPr id="4" name="Slide Number Placeholder 3"/>
          <p:cNvSpPr>
            <a:spLocks noGrp="1"/>
          </p:cNvSpPr>
          <p:nvPr>
            <p:ph type="sldNum" sz="quarter" idx="10"/>
          </p:nvPr>
        </p:nvSpPr>
        <p:spPr/>
        <p:txBody>
          <a:bodyPr/>
          <a:lstStyle/>
          <a:p>
            <a:fld id="{9A4F8672-8174-4157-9CD7-BC591DEEF2E8}" type="slidenum">
              <a:rPr lang="en-US" smtClean="0"/>
              <a:t>18</a:t>
            </a:fld>
            <a:endParaRPr lang="en-US" dirty="0"/>
          </a:p>
        </p:txBody>
      </p:sp>
    </p:spTree>
    <p:extLst>
      <p:ext uri="{BB962C8B-B14F-4D97-AF65-F5344CB8AC3E}">
        <p14:creationId xmlns:p14="http://schemas.microsoft.com/office/powerpoint/2010/main" val="1729827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CA"/>
              <a:t>Copyright © 2010 Nelson</a:t>
            </a:r>
          </a:p>
          <a:p>
            <a:pPr eaLnBrk="1" hangingPunct="1"/>
            <a:endParaRPr lang="en-CA"/>
          </a:p>
        </p:txBody>
      </p:sp>
      <p:sp>
        <p:nvSpPr>
          <p:cNvPr id="4" name="Slide Number Placeholder 3"/>
          <p:cNvSpPr>
            <a:spLocks noGrp="1"/>
          </p:cNvSpPr>
          <p:nvPr>
            <p:ph type="sldNum" sz="quarter" idx="5"/>
          </p:nvPr>
        </p:nvSpPr>
        <p:spPr/>
        <p:txBody>
          <a:bodyPr/>
          <a:lstStyle/>
          <a:p>
            <a:pPr>
              <a:defRPr/>
            </a:pPr>
            <a:fld id="{325F108B-A36E-4392-932A-E5B6E739C077}" type="slidenum">
              <a:rPr lang="en-CA" smtClean="0"/>
              <a:pPr>
                <a:defRPr/>
              </a:pPr>
              <a:t>19</a:t>
            </a:fld>
            <a:endParaRPr lang="en-CA" dirty="0"/>
          </a:p>
        </p:txBody>
      </p:sp>
    </p:spTree>
    <p:extLst>
      <p:ext uri="{BB962C8B-B14F-4D97-AF65-F5344CB8AC3E}">
        <p14:creationId xmlns:p14="http://schemas.microsoft.com/office/powerpoint/2010/main" val="3792876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lvl="0"/>
            <a:r>
              <a:rPr lang="en-US" sz="1800" kern="1200" dirty="0">
                <a:solidFill>
                  <a:schemeClr val="tx1"/>
                </a:solidFill>
                <a:effectLst/>
                <a:latin typeface="+mn-lt"/>
                <a:ea typeface="+mn-ea"/>
                <a:cs typeface="+mn-cs"/>
              </a:rPr>
              <a:t>1. Porter five forces analysis draws upon industrial organization </a:t>
            </a:r>
            <a:r>
              <a:rPr lang="th-TH" sz="1800" kern="1200" dirty="0">
                <a:solidFill>
                  <a:schemeClr val="tx1"/>
                </a:solidFill>
                <a:effectLst/>
                <a:latin typeface="+mn-lt"/>
                <a:ea typeface="+mn-ea"/>
                <a:cs typeface="+mn-cs"/>
              </a:rPr>
              <a:t>(</a:t>
            </a:r>
            <a:r>
              <a:rPr lang="en-US" sz="1800" kern="1200" dirty="0">
                <a:solidFill>
                  <a:schemeClr val="tx1"/>
                </a:solidFill>
                <a:effectLst/>
                <a:latin typeface="+mn-lt"/>
                <a:ea typeface="+mn-ea"/>
                <a:cs typeface="+mn-cs"/>
              </a:rPr>
              <a:t>IO</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economics to derive five forces that determine the level of competition </a:t>
            </a:r>
            <a:r>
              <a:rPr lang="th-TH" sz="1800" kern="1200" dirty="0">
                <a:solidFill>
                  <a:schemeClr val="tx1"/>
                </a:solidFill>
                <a:effectLst/>
                <a:latin typeface="+mn-lt"/>
                <a:ea typeface="+mn-ea"/>
                <a:cs typeface="+mn-cs"/>
              </a:rPr>
              <a:t>(</a:t>
            </a:r>
            <a:r>
              <a:rPr lang="en-US" sz="1800" kern="1200" dirty="0">
                <a:solidFill>
                  <a:schemeClr val="tx1"/>
                </a:solidFill>
                <a:effectLst/>
                <a:latin typeface="+mn-lt"/>
                <a:ea typeface="+mn-ea"/>
                <a:cs typeface="+mn-cs"/>
              </a:rPr>
              <a:t>competitive intensity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within an industry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 </a:t>
            </a:r>
            <a:endParaRPr lang="en-US" sz="1800" kern="1200" dirty="0">
              <a:solidFill>
                <a:schemeClr val="tx1"/>
              </a:solidFill>
              <a:effectLst/>
              <a:latin typeface="+mn-lt"/>
              <a:ea typeface="+mn-ea"/>
              <a:cs typeface="+mn-cs"/>
            </a:endParaRPr>
          </a:p>
          <a:p>
            <a:pPr lvl="0"/>
            <a:r>
              <a:rPr lang="en-US" sz="1800" kern="1200" dirty="0">
                <a:solidFill>
                  <a:schemeClr val="tx1"/>
                </a:solidFill>
                <a:effectLst/>
                <a:latin typeface="+mn-lt"/>
                <a:ea typeface="+mn-ea"/>
                <a:cs typeface="+mn-cs"/>
              </a:rPr>
              <a:t>2. The level of competition within an industry determines the attractiveness or the overall industry profitability</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a:t>
            </a:r>
            <a:endParaRPr lang="en-US" sz="1800" kern="1200" dirty="0">
              <a:solidFill>
                <a:schemeClr val="tx1"/>
              </a:solidFill>
              <a:effectLst/>
              <a:latin typeface="+mn-lt"/>
              <a:ea typeface="+mn-ea"/>
              <a:cs typeface="+mn-cs"/>
            </a:endParaRPr>
          </a:p>
          <a:p>
            <a:endParaRPr lang="en-US" dirty="0"/>
          </a:p>
          <a:p>
            <a:endParaRPr lang="en-US" dirty="0"/>
          </a:p>
          <a:p>
            <a:endParaRPr lang="en-US" dirty="0"/>
          </a:p>
          <a:p>
            <a:endParaRPr lang="en-US" dirty="0"/>
          </a:p>
          <a:p>
            <a:r>
              <a:rPr lang="en-US" dirty="0"/>
              <a:t>LOS: Explain how competitive factors affect prices and costs.</a:t>
            </a:r>
          </a:p>
          <a:p>
            <a:r>
              <a:rPr lang="en-GB" dirty="0"/>
              <a:t>Pages 176–184</a:t>
            </a:r>
          </a:p>
          <a:p>
            <a:endParaRPr lang="en-US" dirty="0"/>
          </a:p>
          <a:p>
            <a:pPr marL="171450" indent="-171450">
              <a:buFont typeface="Arial" panose="020B0604020202020204" pitchFamily="34" charset="0"/>
              <a:buChar char="•"/>
            </a:pPr>
            <a:r>
              <a:rPr lang="en-US" b="1" dirty="0"/>
              <a:t>Bargaining power of suppliers</a:t>
            </a:r>
            <a:r>
              <a:rPr lang="en-US" dirty="0"/>
              <a:t>: If there are a few large suppliers</a:t>
            </a:r>
            <a:r>
              <a:rPr lang="en-US" baseline="0" dirty="0"/>
              <a:t> with little or no ability to substitute inputs for any other suppliers, then suppliers have the ability to raise prices (or reduce quality) and, hence, increase costs to the company.  </a:t>
            </a:r>
          </a:p>
          <a:p>
            <a:pPr marL="628650" lvl="1" indent="-171450">
              <a:buFont typeface="Arial" panose="020B0604020202020204" pitchFamily="34" charset="0"/>
              <a:buChar char="•"/>
            </a:pPr>
            <a:r>
              <a:rPr lang="en-US" baseline="0" dirty="0"/>
              <a:t>If labor unions control the price of labor, companies may have little or no control over the price of labor.</a:t>
            </a:r>
          </a:p>
          <a:p>
            <a:pPr marL="628650" lvl="1" indent="-171450">
              <a:buFont typeface="Arial" panose="020B0604020202020204" pitchFamily="34" charset="0"/>
              <a:buChar char="•"/>
            </a:pPr>
            <a:r>
              <a:rPr lang="en-US" baseline="0" dirty="0"/>
              <a:t>The use of just-in-time inventory control shifts bargaining power over inputs from the company to the suppliers.</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baseline="0" dirty="0"/>
              <a:t>Bargaining power of customers</a:t>
            </a:r>
            <a:r>
              <a:rPr lang="en-US" baseline="0" dirty="0"/>
              <a:t>: If there are a few large customers, then customers may have the ability to refuse price increases.</a:t>
            </a:r>
          </a:p>
          <a:p>
            <a:pPr marL="628650" lvl="1" indent="-171450">
              <a:buFont typeface="Arial" panose="020B0604020202020204" pitchFamily="34" charset="0"/>
              <a:buChar char="•"/>
            </a:pPr>
            <a:r>
              <a:rPr lang="en-US" baseline="0" dirty="0"/>
              <a:t>A plausible threat for businesses that rely on a few large customers is that these customers may be able to produce the product in-house, extending their supply chain to within the firm.</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dirty="0"/>
              <a:t>Threat of entrants: </a:t>
            </a:r>
            <a:r>
              <a:rPr lang="en-US" dirty="0"/>
              <a:t>If there</a:t>
            </a:r>
            <a:r>
              <a:rPr lang="en-US" baseline="0" dirty="0"/>
              <a:t> are few or no barriers to entry, companies have less control over prices because a high ROIC will attract new entrants.</a:t>
            </a:r>
          </a:p>
          <a:p>
            <a:pPr marL="628650" lvl="1" indent="-171450">
              <a:buFont typeface="Arial" panose="020B0604020202020204" pitchFamily="34" charset="0"/>
              <a:buChar char="•"/>
            </a:pPr>
            <a:r>
              <a:rPr lang="en-US" dirty="0"/>
              <a:t>The</a:t>
            </a:r>
            <a:r>
              <a:rPr lang="en-US" baseline="0" dirty="0"/>
              <a:t> threat of new entrants is high when there is little capital investment, economies of scale is not an issue, it is easy to set up distribution networks, and the ability of customers to switch to another company’s product is high.</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1" baseline="0" dirty="0"/>
              <a:t>Threat of substitutes</a:t>
            </a:r>
            <a:r>
              <a:rPr lang="en-US" baseline="0" dirty="0"/>
              <a:t>:  if there are products available that will satisfy the same function or need, there is a high risk of substitutes.</a:t>
            </a:r>
          </a:p>
          <a:p>
            <a:pPr marL="628650" lvl="1" indent="-171450">
              <a:buFont typeface="Arial" panose="020B0604020202020204" pitchFamily="34" charset="0"/>
              <a:buChar char="•"/>
            </a:pPr>
            <a:r>
              <a:rPr lang="en-US" baseline="0" dirty="0"/>
              <a:t>For retailers, customers disposable income is limited, so retailers must compete for the limited disposable income available.</a:t>
            </a:r>
          </a:p>
          <a:p>
            <a:pPr marL="628650" lvl="1" indent="-171450">
              <a:buFont typeface="Arial" panose="020B0604020202020204" pitchFamily="34" charset="0"/>
              <a:buChar char="•"/>
            </a:pPr>
            <a:r>
              <a:rPr lang="en-US" baseline="0" dirty="0"/>
              <a:t>A company’s whose customers can create the product on their own has a high threat of substitution, which will affect the company’s ability raise prices</a:t>
            </a:r>
          </a:p>
          <a:p>
            <a:pPr marL="457200" lvl="1" indent="0">
              <a:buFontTx/>
              <a:buNone/>
            </a:pPr>
            <a:endParaRPr lang="en-US" baseline="0" dirty="0"/>
          </a:p>
          <a:p>
            <a:pPr marL="171450" lvl="0" indent="-171450">
              <a:buFont typeface="Arial" panose="020B0604020202020204" pitchFamily="34" charset="0"/>
              <a:buChar char="•"/>
            </a:pPr>
            <a:r>
              <a:rPr lang="en-US" b="1" baseline="0" dirty="0"/>
              <a:t>Intense rivalry: </a:t>
            </a:r>
            <a:r>
              <a:rPr lang="en-US" baseline="0" dirty="0"/>
              <a:t>The more intense the competition within the industry, the lower the ROIC.</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9A4F8672-8174-4157-9CD7-BC591DEEF2E8}" type="slidenum">
              <a:rPr lang="en-US" smtClean="0"/>
              <a:t>20</a:t>
            </a:fld>
            <a:endParaRPr lang="en-US" dirty="0"/>
          </a:p>
        </p:txBody>
      </p:sp>
    </p:spTree>
    <p:extLst>
      <p:ext uri="{BB962C8B-B14F-4D97-AF65-F5344CB8AC3E}">
        <p14:creationId xmlns:p14="http://schemas.microsoft.com/office/powerpoint/2010/main" val="2688530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fontScale="85000" lnSpcReduction="20000"/>
          </a:bodyPr>
          <a:lstStyle/>
          <a:p>
            <a:pPr lvl="0"/>
            <a:r>
              <a:rPr lang="en-US" sz="1800" kern="1200" dirty="0">
                <a:solidFill>
                  <a:schemeClr val="tx1"/>
                </a:solidFill>
                <a:effectLst/>
                <a:latin typeface="+mn-lt"/>
                <a:ea typeface="+mn-ea"/>
                <a:cs typeface="+mn-cs"/>
              </a:rPr>
              <a:t>Firms with competitive advantage over industry peers can achieve a profit above the industry average</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a:t>
            </a:r>
            <a:endParaRPr lang="en-US" sz="1800" kern="1200" dirty="0">
              <a:solidFill>
                <a:schemeClr val="tx1"/>
              </a:solidFill>
              <a:effectLst/>
              <a:latin typeface="+mn-lt"/>
              <a:ea typeface="+mn-ea"/>
              <a:cs typeface="+mn-cs"/>
            </a:endParaRPr>
          </a:p>
          <a:p>
            <a:pPr lvl="0"/>
            <a:r>
              <a:rPr lang="en-US" sz="1800" kern="1200" dirty="0">
                <a:solidFill>
                  <a:schemeClr val="tx1"/>
                </a:solidFill>
                <a:effectLst/>
                <a:latin typeface="+mn-lt"/>
                <a:ea typeface="+mn-ea"/>
                <a:cs typeface="+mn-cs"/>
              </a:rPr>
              <a:t>The two basic types of competitive advantage are </a:t>
            </a:r>
            <a:r>
              <a:rPr lang="en-US" sz="1800" i="1" kern="1200" dirty="0">
                <a:solidFill>
                  <a:schemeClr val="tx1"/>
                </a:solidFill>
                <a:effectLst/>
                <a:latin typeface="+mn-lt"/>
                <a:ea typeface="+mn-ea"/>
                <a:cs typeface="+mn-cs"/>
              </a:rPr>
              <a:t>focus </a:t>
            </a:r>
            <a:r>
              <a:rPr lang="en-US" sz="1800" kern="1200" dirty="0">
                <a:solidFill>
                  <a:schemeClr val="tx1"/>
                </a:solidFill>
                <a:effectLst/>
                <a:latin typeface="+mn-lt"/>
                <a:ea typeface="+mn-ea"/>
                <a:cs typeface="+mn-cs"/>
              </a:rPr>
              <a:t>and lower cost</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F</a:t>
            </a:r>
            <a:r>
              <a:rPr lang="th-TH" sz="1800" kern="1200" dirty="0">
                <a:solidFill>
                  <a:schemeClr val="tx1"/>
                </a:solidFill>
                <a:effectLst/>
                <a:latin typeface="+mn-lt"/>
                <a:ea typeface="+mn-ea"/>
                <a:cs typeface="+mn-cs"/>
              </a:rPr>
              <a:t>………… </a:t>
            </a:r>
            <a:endParaRPr lang="en-US" sz="1800" kern="1200" dirty="0">
              <a:solidFill>
                <a:schemeClr val="tx1"/>
              </a:solidFill>
              <a:effectLst/>
              <a:latin typeface="+mn-lt"/>
              <a:ea typeface="+mn-ea"/>
              <a:cs typeface="+mn-cs"/>
            </a:endParaRPr>
          </a:p>
          <a:p>
            <a:pPr lvl="0"/>
            <a:r>
              <a:rPr lang="en-US" sz="1800" kern="1200" dirty="0">
                <a:solidFill>
                  <a:schemeClr val="tx1"/>
                </a:solidFill>
                <a:effectLst/>
                <a:latin typeface="+mn-lt"/>
                <a:ea typeface="+mn-ea"/>
                <a:cs typeface="+mn-cs"/>
              </a:rPr>
              <a:t>Generic strategies for achieving above average performance in the industry are cost leadership, differentiation, cost focus, and differentiation focus</a:t>
            </a:r>
            <a:r>
              <a:rPr lang="th-TH"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rPr>
              <a:t>T</a:t>
            </a:r>
            <a:r>
              <a:rPr lang="th-TH" sz="1800" kern="1200" dirty="0">
                <a:solidFill>
                  <a:schemeClr val="tx1"/>
                </a:solidFill>
                <a:effectLst/>
                <a:latin typeface="+mn-lt"/>
                <a:ea typeface="+mn-ea"/>
                <a:cs typeface="+mn-cs"/>
              </a:rPr>
              <a:t>……….</a:t>
            </a:r>
            <a:endParaRPr lang="en-US" sz="1800" kern="1200" dirty="0">
              <a:solidFill>
                <a:schemeClr val="tx1"/>
              </a:solidFill>
              <a:effectLst/>
              <a:latin typeface="+mn-lt"/>
              <a:ea typeface="+mn-ea"/>
              <a:cs typeface="+mn-cs"/>
            </a:endParaRPr>
          </a:p>
          <a:p>
            <a:pPr marL="0" marR="0" indent="-182880" algn="l" defTabSz="914400" rtl="0" eaLnBrk="0" fontAlgn="base" latinLnBrk="0" hangingPunct="0">
              <a:lnSpc>
                <a:spcPct val="100000"/>
              </a:lnSpc>
              <a:spcBef>
                <a:spcPct val="30000"/>
              </a:spcBef>
              <a:spcAft>
                <a:spcPct val="0"/>
              </a:spcAft>
              <a:buClrTx/>
              <a:buSzTx/>
              <a:buFontTx/>
              <a:buNone/>
              <a:tabLst/>
              <a:defRPr/>
            </a:pPr>
            <a:endParaRPr lang="en-US" sz="1200" b="0" dirty="0"/>
          </a:p>
          <a:p>
            <a:pPr marL="0" marR="0" indent="-182880" algn="l" defTabSz="914400" rtl="0" eaLnBrk="0" fontAlgn="base" latinLnBrk="0" hangingPunct="0">
              <a:lnSpc>
                <a:spcPct val="100000"/>
              </a:lnSpc>
              <a:spcBef>
                <a:spcPct val="30000"/>
              </a:spcBef>
              <a:spcAft>
                <a:spcPct val="0"/>
              </a:spcAft>
              <a:buClrTx/>
              <a:buSzTx/>
              <a:buFontTx/>
              <a:buNone/>
              <a:tabLst/>
              <a:defRPr/>
            </a:pPr>
            <a:endParaRPr lang="en-US" sz="1200" b="0" dirty="0"/>
          </a:p>
          <a:p>
            <a:pPr marL="0" marR="0" indent="-182880" algn="l" defTabSz="914400" rtl="0" eaLnBrk="0" fontAlgn="base" latinLnBrk="0" hangingPunct="0">
              <a:lnSpc>
                <a:spcPct val="100000"/>
              </a:lnSpc>
              <a:spcBef>
                <a:spcPct val="30000"/>
              </a:spcBef>
              <a:spcAft>
                <a:spcPct val="0"/>
              </a:spcAft>
              <a:buClrTx/>
              <a:buSzTx/>
              <a:buFontTx/>
              <a:buNone/>
              <a:tabLst/>
              <a:defRPr/>
            </a:pPr>
            <a:r>
              <a:rPr lang="en-US" sz="1200" b="0" dirty="0"/>
              <a:t>LOS: </a:t>
            </a:r>
            <a:r>
              <a:rPr lang="en-US" sz="1200" b="1" kern="1200" baseline="0" dirty="0">
                <a:solidFill>
                  <a:schemeClr val="tx1"/>
                </a:solidFill>
                <a:latin typeface="Arial" charset="0"/>
                <a:ea typeface="+mn-ea"/>
                <a:cs typeface="+mn-cs"/>
              </a:rPr>
              <a:t>Explain the elements of industry and competitive analysis </a:t>
            </a:r>
            <a:r>
              <a:rPr lang="en-US" sz="1200" b="0" kern="1200" baseline="0" dirty="0">
                <a:solidFill>
                  <a:schemeClr val="tx1"/>
                </a:solidFill>
                <a:latin typeface="Arial" charset="0"/>
                <a:ea typeface="+mn-ea"/>
                <a:cs typeface="+mn-cs"/>
              </a:rPr>
              <a:t>and the importance of evaluating the quality of financial statement information.</a:t>
            </a:r>
            <a:endParaRPr lang="en-US" sz="1200" b="0" dirty="0"/>
          </a:p>
          <a:p>
            <a:r>
              <a:rPr lang="en-US" dirty="0"/>
              <a:t>Pages</a:t>
            </a:r>
            <a:r>
              <a:rPr lang="en-US" baseline="0" dirty="0"/>
              <a:t> 8 – 9 </a:t>
            </a:r>
          </a:p>
          <a:p>
            <a:endParaRPr lang="en-US" baseline="0" dirty="0"/>
          </a:p>
          <a:p>
            <a:r>
              <a:rPr lang="en-US" baseline="0" dirty="0"/>
              <a:t>In addition to understanding the industry environment, the analyst should also understand the firm’s competitive position within its industry and the firm’s competitive strategy.</a:t>
            </a:r>
          </a:p>
          <a:p>
            <a:endParaRPr lang="en-US" baseline="0" dirty="0"/>
          </a:p>
          <a:p>
            <a:r>
              <a:rPr lang="en-US" baseline="0" dirty="0"/>
              <a:t>Porter states that there are three generic strategies for achieving above-average performance.</a:t>
            </a:r>
          </a:p>
          <a:p>
            <a:endParaRPr lang="en-US" baseline="0" dirty="0"/>
          </a:p>
          <a:p>
            <a:pPr marL="45720" indent="-228600">
              <a:buAutoNum type="arabicParenR"/>
            </a:pPr>
            <a:r>
              <a:rPr lang="en-US" baseline="0" dirty="0"/>
              <a:t>Cost leadership: The firm is the lowest-cost producer in the industry and offers comparable products priced at the industry average.</a:t>
            </a:r>
          </a:p>
          <a:p>
            <a:pPr marL="45720" indent="-228600">
              <a:buAutoNum type="arabicParenR"/>
            </a:pPr>
            <a:r>
              <a:rPr lang="en-US" baseline="0" dirty="0"/>
              <a:t>Differentiation: The firm offers unique products or services that command a premium price.</a:t>
            </a:r>
          </a:p>
          <a:p>
            <a:pPr marL="45720" indent="-228600">
              <a:buAutoNum type="arabicParenR"/>
            </a:pPr>
            <a:r>
              <a:rPr lang="en-US" baseline="0" dirty="0"/>
              <a:t>Focus: The firm achieves a competitive advantage within a target segment through either</a:t>
            </a:r>
          </a:p>
          <a:p>
            <a:pPr marL="502920" lvl="1" indent="-228600">
              <a:buAutoNum type="arabicParenR"/>
            </a:pPr>
            <a:r>
              <a:rPr lang="en-US" baseline="0" dirty="0"/>
              <a:t>cost leadership or </a:t>
            </a:r>
          </a:p>
          <a:p>
            <a:pPr marL="502920" lvl="1" indent="-228600">
              <a:buAutoNum type="arabicParenR"/>
            </a:pPr>
            <a:r>
              <a:rPr lang="en-US" baseline="0" dirty="0"/>
              <a:t>differentiation. </a:t>
            </a:r>
          </a:p>
          <a:p>
            <a:pPr marL="45720" indent="-228600">
              <a:buAutoNum type="arabicParenR"/>
            </a:pPr>
            <a:endParaRPr lang="en-US" baseline="0" dirty="0"/>
          </a:p>
        </p:txBody>
      </p:sp>
      <p:sp>
        <p:nvSpPr>
          <p:cNvPr id="4" name="Slide Number Placeholder 3"/>
          <p:cNvSpPr>
            <a:spLocks noGrp="1"/>
          </p:cNvSpPr>
          <p:nvPr>
            <p:ph type="sldNum" sz="quarter" idx="10"/>
          </p:nvPr>
        </p:nvSpPr>
        <p:spPr/>
        <p:txBody>
          <a:bodyPr/>
          <a:lstStyle/>
          <a:p>
            <a:pPr>
              <a:defRPr/>
            </a:pPr>
            <a:fld id="{982A0293-C4CA-40C2-95A1-ADB10F245B2E}" type="slidenum">
              <a:rPr lang="en-US" smtClean="0"/>
              <a:pPr>
                <a:defRPr/>
              </a:pPr>
              <a:t>21</a:t>
            </a:fld>
            <a:endParaRPr lang="en-US" dirty="0"/>
          </a:p>
        </p:txBody>
      </p:sp>
    </p:spTree>
    <p:extLst>
      <p:ext uri="{BB962C8B-B14F-4D97-AF65-F5344CB8AC3E}">
        <p14:creationId xmlns:p14="http://schemas.microsoft.com/office/powerpoint/2010/main" val="833567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LOS: </a:t>
            </a:r>
            <a:r>
              <a:rPr lang="en-US" u="sng" dirty="0"/>
              <a:t>Describe industry life-cycle models</a:t>
            </a:r>
            <a:r>
              <a:rPr lang="en-US" dirty="0"/>
              <a:t>, classify an industry as to life-cycle stage, and describe limitations of the life-cycle concept in forecasting industry performance.</a:t>
            </a:r>
          </a:p>
          <a:p>
            <a:r>
              <a:rPr lang="en-GB" dirty="0"/>
              <a:t>Pages 119–124</a:t>
            </a:r>
          </a:p>
          <a:p>
            <a:endParaRPr lang="en-US" dirty="0"/>
          </a:p>
          <a:p>
            <a:pPr marL="171450" indent="-171450">
              <a:buFont typeface="Arial" panose="020B0604020202020204" pitchFamily="34" charset="0"/>
              <a:buChar char="•"/>
            </a:pPr>
            <a:r>
              <a:rPr lang="en-US" dirty="0"/>
              <a:t>Exhibit 6 shows an industry life-cycle model</a:t>
            </a:r>
          </a:p>
          <a:p>
            <a:endParaRPr lang="en-US" dirty="0"/>
          </a:p>
          <a:p>
            <a:pPr marL="171450" lvl="0" indent="-171450">
              <a:buFont typeface="Arial" panose="020B0604020202020204" pitchFamily="34" charset="0"/>
              <a:buChar char="•"/>
            </a:pPr>
            <a:r>
              <a:rPr lang="en-US" dirty="0"/>
              <a:t>Embryonic</a:t>
            </a:r>
          </a:p>
          <a:p>
            <a:pPr marL="628650" lvl="1" indent="-171450">
              <a:buFont typeface="Arial" panose="020B0604020202020204" pitchFamily="34" charset="0"/>
              <a:buChar char="•"/>
            </a:pPr>
            <a:r>
              <a:rPr lang="en-US" dirty="0"/>
              <a:t>Slow growth</a:t>
            </a:r>
          </a:p>
          <a:p>
            <a:pPr marL="628650" lvl="1" indent="-171450">
              <a:buFont typeface="Arial" panose="020B0604020202020204" pitchFamily="34" charset="0"/>
              <a:buChar char="•"/>
            </a:pPr>
            <a:r>
              <a:rPr lang="en-US" dirty="0"/>
              <a:t>High prices</a:t>
            </a:r>
          </a:p>
          <a:p>
            <a:pPr marL="628650" lvl="1" indent="-171450">
              <a:buFont typeface="Arial" panose="020B0604020202020204" pitchFamily="34" charset="0"/>
              <a:buChar char="•"/>
            </a:pPr>
            <a:r>
              <a:rPr lang="en-US" dirty="0"/>
              <a:t>Significant investment</a:t>
            </a:r>
          </a:p>
          <a:p>
            <a:pPr marL="628650" lvl="1" indent="-171450">
              <a:buFont typeface="Arial" panose="020B0604020202020204" pitchFamily="34" charset="0"/>
              <a:buChar char="•"/>
            </a:pPr>
            <a:r>
              <a:rPr lang="en-US" dirty="0"/>
              <a:t>High risk</a:t>
            </a:r>
          </a:p>
          <a:p>
            <a:pPr marL="171450" lvl="0" indent="-171450">
              <a:buFont typeface="Arial" panose="020B0604020202020204" pitchFamily="34" charset="0"/>
              <a:buChar char="•"/>
            </a:pPr>
            <a:r>
              <a:rPr lang="en-US" dirty="0"/>
              <a:t>Growth</a:t>
            </a:r>
          </a:p>
          <a:p>
            <a:pPr marL="628650" lvl="1" indent="-171450">
              <a:buFont typeface="Arial" panose="020B0604020202020204" pitchFamily="34" charset="0"/>
              <a:buChar char="•"/>
            </a:pPr>
            <a:r>
              <a:rPr lang="en-US" dirty="0"/>
              <a:t>Rapidly increasing demand</a:t>
            </a:r>
          </a:p>
          <a:p>
            <a:pPr marL="628650" lvl="1" indent="-171450">
              <a:buFont typeface="Arial" panose="020B0604020202020204" pitchFamily="34" charset="0"/>
              <a:buChar char="•"/>
            </a:pPr>
            <a:r>
              <a:rPr lang="en-US" dirty="0"/>
              <a:t>Improving profitability</a:t>
            </a:r>
          </a:p>
          <a:p>
            <a:pPr marL="628650" lvl="1" indent="-171450">
              <a:buFont typeface="Arial" panose="020B0604020202020204" pitchFamily="34" charset="0"/>
              <a:buChar char="•"/>
            </a:pPr>
            <a:r>
              <a:rPr lang="en-US" dirty="0"/>
              <a:t>Falling prices</a:t>
            </a:r>
          </a:p>
          <a:p>
            <a:pPr marL="628650" lvl="1" indent="-171450">
              <a:buFont typeface="Arial" panose="020B0604020202020204" pitchFamily="34" charset="0"/>
              <a:buChar char="•"/>
            </a:pPr>
            <a:r>
              <a:rPr lang="en-US" dirty="0"/>
              <a:t>Low competition</a:t>
            </a:r>
          </a:p>
          <a:p>
            <a:pPr marL="171450" lvl="0" indent="-171450">
              <a:buFont typeface="Arial" panose="020B0604020202020204" pitchFamily="34" charset="0"/>
              <a:buChar char="•"/>
            </a:pPr>
            <a:r>
              <a:rPr lang="en-US" dirty="0"/>
              <a:t>Shakeout</a:t>
            </a:r>
          </a:p>
          <a:p>
            <a:pPr marL="628650" lvl="1" indent="-171450">
              <a:buFont typeface="Arial" panose="020B0604020202020204" pitchFamily="34" charset="0"/>
              <a:buChar char="•"/>
            </a:pPr>
            <a:r>
              <a:rPr lang="en-US" dirty="0"/>
              <a:t>Slowing growth</a:t>
            </a:r>
          </a:p>
          <a:p>
            <a:pPr marL="628650" lvl="1" indent="-171450">
              <a:buFont typeface="Arial" panose="020B0604020202020204" pitchFamily="34" charset="0"/>
              <a:buChar char="•"/>
            </a:pPr>
            <a:r>
              <a:rPr lang="en-US" dirty="0"/>
              <a:t>Intense competition</a:t>
            </a:r>
          </a:p>
          <a:p>
            <a:pPr marL="628650" lvl="1" indent="-171450">
              <a:buFont typeface="Arial" panose="020B0604020202020204" pitchFamily="34" charset="0"/>
              <a:buChar char="•"/>
            </a:pPr>
            <a:r>
              <a:rPr lang="en-US" dirty="0"/>
              <a:t>Declining profitability</a:t>
            </a:r>
          </a:p>
          <a:p>
            <a:pPr marL="171450" lvl="0" indent="-171450">
              <a:buFont typeface="Arial" panose="020B0604020202020204" pitchFamily="34" charset="0"/>
              <a:buChar char="•"/>
            </a:pPr>
            <a:r>
              <a:rPr lang="en-US" dirty="0"/>
              <a:t>Mature</a:t>
            </a:r>
          </a:p>
          <a:p>
            <a:pPr marL="628650" lvl="1" indent="-171450">
              <a:buFont typeface="Arial" panose="020B0604020202020204" pitchFamily="34" charset="0"/>
              <a:buChar char="•"/>
            </a:pPr>
            <a:r>
              <a:rPr lang="en-US" dirty="0"/>
              <a:t>Little or no growth</a:t>
            </a:r>
          </a:p>
          <a:p>
            <a:pPr marL="628650" lvl="1" indent="-171450">
              <a:buFont typeface="Arial" panose="020B0604020202020204" pitchFamily="34" charset="0"/>
              <a:buChar char="•"/>
            </a:pPr>
            <a:r>
              <a:rPr lang="en-US" dirty="0"/>
              <a:t>Industry consolidations</a:t>
            </a:r>
          </a:p>
          <a:p>
            <a:pPr marL="628650" lvl="1" indent="-171450">
              <a:buFont typeface="Arial" panose="020B0604020202020204" pitchFamily="34" charset="0"/>
              <a:buChar char="•"/>
            </a:pPr>
            <a:r>
              <a:rPr lang="en-US" dirty="0"/>
              <a:t>High barriers to entry</a:t>
            </a:r>
          </a:p>
          <a:p>
            <a:pPr marL="171450" lvl="0" indent="-171450">
              <a:buFont typeface="Arial" panose="020B0604020202020204" pitchFamily="34" charset="0"/>
              <a:buChar char="•"/>
            </a:pPr>
            <a:r>
              <a:rPr lang="en-US" dirty="0"/>
              <a:t>Decline</a:t>
            </a:r>
          </a:p>
          <a:p>
            <a:pPr marL="628650" lvl="1" indent="-171450">
              <a:buFont typeface="Arial" panose="020B0604020202020204" pitchFamily="34" charset="0"/>
              <a:buChar char="•"/>
            </a:pPr>
            <a:r>
              <a:rPr lang="en-US" dirty="0"/>
              <a:t>Negative growth</a:t>
            </a:r>
          </a:p>
          <a:p>
            <a:pPr marL="628650" lvl="1" indent="-171450">
              <a:buFont typeface="Arial" panose="020B0604020202020204" pitchFamily="34" charset="0"/>
              <a:buChar char="•"/>
            </a:pPr>
            <a:r>
              <a:rPr lang="en-US" dirty="0"/>
              <a:t>Excess capacity</a:t>
            </a:r>
          </a:p>
          <a:p>
            <a:pPr marL="628650" lvl="1" indent="-171450">
              <a:buFont typeface="Arial" panose="020B0604020202020204" pitchFamily="34" charset="0"/>
              <a:buChar char="•"/>
            </a:pPr>
            <a:r>
              <a:rPr lang="en-US" dirty="0"/>
              <a:t>High competition</a:t>
            </a:r>
          </a:p>
          <a:p>
            <a:endParaRPr lang="en-US" dirty="0"/>
          </a:p>
        </p:txBody>
      </p:sp>
      <p:sp>
        <p:nvSpPr>
          <p:cNvPr id="4" name="Slide Number Placeholder 3"/>
          <p:cNvSpPr>
            <a:spLocks noGrp="1"/>
          </p:cNvSpPr>
          <p:nvPr>
            <p:ph type="sldNum" sz="quarter" idx="10"/>
          </p:nvPr>
        </p:nvSpPr>
        <p:spPr/>
        <p:txBody>
          <a:bodyPr/>
          <a:lstStyle/>
          <a:p>
            <a:fld id="{9A4F8672-8174-4157-9CD7-BC591DEEF2E8}" type="slidenum">
              <a:rPr lang="en-US" smtClean="0"/>
              <a:t>22</a:t>
            </a:fld>
            <a:endParaRPr lang="en-US"/>
          </a:p>
        </p:txBody>
      </p:sp>
    </p:spTree>
    <p:extLst>
      <p:ext uri="{BB962C8B-B14F-4D97-AF65-F5344CB8AC3E}">
        <p14:creationId xmlns:p14="http://schemas.microsoft.com/office/powerpoint/2010/main" val="17850726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r>
              <a:rPr lang="en-US" dirty="0"/>
              <a:t>LOS: Explain the effects of barriers to entry, industry concentration, industry capacity, and market share stability on pricing power and price competition.</a:t>
            </a:r>
          </a:p>
          <a:p>
            <a:r>
              <a:rPr lang="en-GB" dirty="0"/>
              <a:t>Pages 111–119</a:t>
            </a:r>
          </a:p>
          <a:p>
            <a:endParaRPr lang="en-US" dirty="0"/>
          </a:p>
          <a:p>
            <a:pPr marL="171450" indent="-171450">
              <a:buFont typeface="Arial" panose="020B0604020202020204" pitchFamily="34" charset="0"/>
              <a:buChar char="•"/>
            </a:pPr>
            <a:r>
              <a:rPr lang="en-US" dirty="0"/>
              <a:t>Barriers to entry examples: </a:t>
            </a:r>
          </a:p>
          <a:p>
            <a:pPr marL="628650" lvl="1" indent="-171450">
              <a:buFont typeface="Arial" panose="020B0604020202020204" pitchFamily="34" charset="0"/>
              <a:buChar char="•"/>
            </a:pPr>
            <a:r>
              <a:rPr lang="en-US" dirty="0"/>
              <a:t>High start-up costs, such as setting up a production facility (that is, significant economics of scale)</a:t>
            </a:r>
          </a:p>
          <a:p>
            <a:pPr marL="628650" lvl="1" indent="-171450">
              <a:buFont typeface="Arial" panose="020B0604020202020204" pitchFamily="34" charset="0"/>
              <a:buChar char="•"/>
            </a:pPr>
            <a:r>
              <a:rPr lang="en-US" baseline="0" dirty="0"/>
              <a:t>Patents on products</a:t>
            </a:r>
          </a:p>
          <a:p>
            <a:pPr marL="628650" lvl="1" indent="-171450">
              <a:buFont typeface="Arial" panose="020B0604020202020204" pitchFamily="34" charset="0"/>
              <a:buChar char="•"/>
            </a:pPr>
            <a:r>
              <a:rPr lang="en-US" baseline="0" dirty="0"/>
              <a:t>Significant research and development costs</a:t>
            </a:r>
          </a:p>
          <a:p>
            <a:pPr marL="628650" lvl="1" indent="-171450">
              <a:buFont typeface="Arial" panose="020B0604020202020204" pitchFamily="34" charset="0"/>
              <a:buChar char="•"/>
            </a:pPr>
            <a:r>
              <a:rPr lang="en-US" baseline="0" dirty="0"/>
              <a:t>Control of a scarce resource (e.g., mine)</a:t>
            </a:r>
          </a:p>
          <a:p>
            <a:pPr marL="171450" indent="-171450">
              <a:buFont typeface="Arial" panose="020B0604020202020204" pitchFamily="34" charset="0"/>
              <a:buChar char="•"/>
            </a:pPr>
            <a:endParaRPr lang="en-US" baseline="0" dirty="0"/>
          </a:p>
          <a:p>
            <a:pPr marL="171450" indent="-171450">
              <a:buFont typeface="Arial" panose="020B0604020202020204" pitchFamily="34" charset="0"/>
              <a:buChar char="•"/>
            </a:pPr>
            <a:r>
              <a:rPr lang="en-US" baseline="0" dirty="0"/>
              <a:t>Industry concentration types:</a:t>
            </a:r>
          </a:p>
          <a:p>
            <a:pPr marL="628650" lvl="1" indent="-171450">
              <a:buFont typeface="Arial" panose="020B0604020202020204" pitchFamily="34" charset="0"/>
              <a:buChar char="•"/>
            </a:pPr>
            <a:r>
              <a:rPr lang="en-US" dirty="0"/>
              <a:t>Fragmented</a:t>
            </a:r>
            <a:r>
              <a:rPr lang="en-US" baseline="0" dirty="0"/>
              <a:t> industries tend to be more price competitive.</a:t>
            </a:r>
          </a:p>
          <a:p>
            <a:pPr marL="628650" lvl="1" indent="-171450">
              <a:buFont typeface="Arial" panose="020B0604020202020204" pitchFamily="34" charset="0"/>
              <a:buChar char="•"/>
            </a:pPr>
            <a:r>
              <a:rPr lang="en-US" baseline="0" dirty="0"/>
              <a:t>Concentrated industries tend to be less price competitive.</a:t>
            </a:r>
          </a:p>
          <a:p>
            <a:pPr marL="628650" lvl="1" indent="-171450">
              <a:buFont typeface="Arial" panose="020B0604020202020204" pitchFamily="34" charset="0"/>
              <a:buChar char="•"/>
            </a:pPr>
            <a:r>
              <a:rPr lang="en-US" baseline="0" dirty="0"/>
              <a:t>Exhibit 4 shows classifying industries by pricing power (weak versus strong) and concentration (concentrated versus fragmented). </a:t>
            </a:r>
          </a:p>
          <a:p>
            <a:pPr marL="628650" lvl="1" indent="-171450">
              <a:buFont typeface="Arial" panose="020B0604020202020204" pitchFamily="34" charset="0"/>
              <a:buChar char="•"/>
            </a:pPr>
            <a:endParaRPr lang="en-US" baseline="0" dirty="0"/>
          </a:p>
          <a:p>
            <a:pPr marL="171450" lvl="0" indent="-171450">
              <a:buFont typeface="Arial" panose="020B0604020202020204" pitchFamily="34" charset="0"/>
              <a:buChar char="•"/>
            </a:pPr>
            <a:r>
              <a:rPr lang="en-US" baseline="0" dirty="0"/>
              <a:t>Industry capacity issues</a:t>
            </a:r>
          </a:p>
          <a:p>
            <a:pPr marL="628650" lvl="1" indent="-171450">
              <a:buFont typeface="Arial" panose="020B0604020202020204" pitchFamily="34" charset="0"/>
              <a:buChar char="•"/>
            </a:pPr>
            <a:r>
              <a:rPr lang="en-US" dirty="0"/>
              <a:t>How quickly can the industry adjust so</a:t>
            </a:r>
            <a:r>
              <a:rPr lang="en-US" baseline="0" dirty="0"/>
              <a:t> that supply and demand are balanced?</a:t>
            </a:r>
          </a:p>
          <a:p>
            <a:pPr marL="628650" lvl="1" indent="-171450">
              <a:buFont typeface="Arial" panose="020B0604020202020204" pitchFamily="34" charset="0"/>
              <a:buChar char="•"/>
            </a:pPr>
            <a:r>
              <a:rPr lang="en-US" baseline="0" dirty="0"/>
              <a:t>Capacity is limited in the short term but may be adjusted in the long term—the speed of adjustment is industry-specific.</a:t>
            </a:r>
          </a:p>
          <a:p>
            <a:pPr marL="0" lvl="0" indent="0">
              <a:buFont typeface="Arial" panose="020B0604020202020204" pitchFamily="34" charset="0"/>
              <a:buNone/>
            </a:pPr>
            <a:endParaRPr lang="en-US" dirty="0"/>
          </a:p>
          <a:p>
            <a:pPr marL="171450" lvl="0" indent="-171450">
              <a:buFont typeface="Arial" panose="020B0604020202020204" pitchFamily="34" charset="0"/>
              <a:buChar char="•"/>
            </a:pPr>
            <a:r>
              <a:rPr lang="en-US" dirty="0"/>
              <a:t>Market share stability</a:t>
            </a:r>
          </a:p>
          <a:p>
            <a:pPr marL="628650" lvl="1" indent="-171450">
              <a:buFont typeface="Arial" panose="020B0604020202020204" pitchFamily="34" charset="0"/>
              <a:buChar char="•"/>
            </a:pPr>
            <a:r>
              <a:rPr lang="en-US" dirty="0"/>
              <a:t>The more that market shares change</a:t>
            </a:r>
            <a:r>
              <a:rPr lang="en-US" baseline="0" dirty="0"/>
              <a:t> over time, the lower the barriers to entry, and hence the more competitive the industry.</a:t>
            </a:r>
          </a:p>
          <a:p>
            <a:pPr marL="628650" lvl="1" indent="-171450">
              <a:buFont typeface="Arial" panose="020B0604020202020204" pitchFamily="34" charset="0"/>
              <a:buChar char="•"/>
            </a:pPr>
            <a:r>
              <a:rPr lang="en-US" baseline="0" dirty="0"/>
              <a:t>Lower switching costs for customers can result in greater market share instability (and hence more competition).</a:t>
            </a:r>
          </a:p>
          <a:p>
            <a:pPr marL="628650" lvl="1" indent="-171450">
              <a:buFont typeface="Arial" panose="020B0604020202020204" pitchFamily="34" charset="0"/>
              <a:buChar char="•"/>
            </a:pPr>
            <a:r>
              <a:rPr lang="en-US" baseline="0" dirty="0"/>
              <a:t>Exhibit 5 shows the market share stability in orthopedic devices (2005</a:t>
            </a:r>
            <a:r>
              <a:rPr lang="en-GB" dirty="0"/>
              <a:t>–</a:t>
            </a:r>
            <a:r>
              <a:rPr lang="en-US" baseline="0" dirty="0"/>
              <a:t>2008)</a:t>
            </a:r>
            <a:endParaRPr lang="en-US" dirty="0"/>
          </a:p>
          <a:p>
            <a:pPr marL="0" lvl="0" indent="0">
              <a:buFont typeface="Arial" panose="020B0604020202020204" pitchFamily="34" charset="0"/>
              <a:buNone/>
            </a:pPr>
            <a:endParaRPr lang="en-US" dirty="0"/>
          </a:p>
          <a:p>
            <a:endParaRPr lang="en-US" dirty="0"/>
          </a:p>
        </p:txBody>
      </p:sp>
      <p:sp>
        <p:nvSpPr>
          <p:cNvPr id="4" name="Slide Number Placeholder 3"/>
          <p:cNvSpPr>
            <a:spLocks noGrp="1"/>
          </p:cNvSpPr>
          <p:nvPr>
            <p:ph type="sldNum" sz="quarter" idx="10"/>
          </p:nvPr>
        </p:nvSpPr>
        <p:spPr/>
        <p:txBody>
          <a:bodyPr/>
          <a:lstStyle/>
          <a:p>
            <a:fld id="{9A4F8672-8174-4157-9CD7-BC591DEEF2E8}" type="slidenum">
              <a:rPr lang="en-US" smtClean="0"/>
              <a:t>23</a:t>
            </a:fld>
            <a:endParaRPr lang="en-US"/>
          </a:p>
        </p:txBody>
      </p:sp>
    </p:spTree>
    <p:extLst>
      <p:ext uri="{BB962C8B-B14F-4D97-AF65-F5344CB8AC3E}">
        <p14:creationId xmlns:p14="http://schemas.microsoft.com/office/powerpoint/2010/main" val="36219714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LOS: Describe industry life-cycle models, classify an industry as to life-cycle stage, and </a:t>
            </a:r>
            <a:r>
              <a:rPr lang="en-US" u="sng" dirty="0"/>
              <a:t>describe limitations of the life-cycle concept in forecasting industry performance</a:t>
            </a:r>
            <a:r>
              <a:rPr lang="en-US" dirty="0"/>
              <a:t>.</a:t>
            </a:r>
          </a:p>
          <a:p>
            <a:r>
              <a:rPr lang="en-GB" dirty="0"/>
              <a:t>Pages 122–124</a:t>
            </a:r>
          </a:p>
          <a:p>
            <a:endParaRPr lang="en-US" dirty="0"/>
          </a:p>
          <a:p>
            <a:pPr marL="171450" indent="-171450">
              <a:buFont typeface="Arial" panose="020B0604020202020204" pitchFamily="34" charset="0"/>
              <a:buChar char="•"/>
            </a:pPr>
            <a:r>
              <a:rPr lang="en-US" dirty="0"/>
              <a:t>There are exceptions to the life cycle: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Some mature companies may seek growth to achieve a larger size, which may not result in better returns to shareholders.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Some mature companies may be able to find growth in new products that enhance returns to shareholders.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9A4F8672-8174-4157-9CD7-BC591DEEF2E8}" type="slidenum">
              <a:rPr lang="en-US" smtClean="0"/>
              <a:t>24</a:t>
            </a:fld>
            <a:endParaRPr lang="en-US"/>
          </a:p>
        </p:txBody>
      </p:sp>
    </p:spTree>
    <p:extLst>
      <p:ext uri="{BB962C8B-B14F-4D97-AF65-F5344CB8AC3E}">
        <p14:creationId xmlns:p14="http://schemas.microsoft.com/office/powerpoint/2010/main" val="11365371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c id"/>
          <p:cNvSpPr>
            <a:spLocks noGrp="1" noChangeArrowheads="1"/>
          </p:cNvSpPr>
          <p:nvPr>
            <p:ph type="ftr" sz="quarter" idx="4"/>
          </p:nvPr>
        </p:nvSpPr>
        <p:spPr>
          <a:ln/>
        </p:spPr>
        <p:txBody>
          <a:bodyPr/>
          <a:lstStyle/>
          <a:p>
            <a:r>
              <a:rPr lang="en-US"/>
              <a:t>LAN-ZWB887-20050620-13749-ZWB </a:t>
            </a:r>
          </a:p>
        </p:txBody>
      </p:sp>
      <p:sp>
        <p:nvSpPr>
          <p:cNvPr id="5" name="pg num"/>
          <p:cNvSpPr>
            <a:spLocks noGrp="1" noChangeArrowheads="1"/>
          </p:cNvSpPr>
          <p:nvPr>
            <p:ph type="sldNum" sz="quarter" idx="5"/>
          </p:nvPr>
        </p:nvSpPr>
        <p:spPr>
          <a:ln/>
        </p:spPr>
        <p:txBody>
          <a:bodyPr/>
          <a:lstStyle/>
          <a:p>
            <a:fld id="{7CFBFA75-B12B-470F-8F3F-07F8AF5DFCE3}" type="slidenum">
              <a:rPr lang="en-US"/>
              <a:pPr/>
              <a:t>25</a:t>
            </a:fld>
            <a:endParaRPr lang="en-US"/>
          </a:p>
        </p:txBody>
      </p:sp>
      <p:sp>
        <p:nvSpPr>
          <p:cNvPr id="423938" name="Rectangle 2"/>
          <p:cNvSpPr>
            <a:spLocks noGrp="1" noRot="1" noChangeAspect="1" noChangeArrowheads="1" noTextEdit="1"/>
          </p:cNvSpPr>
          <p:nvPr>
            <p:ph type="sldImg"/>
          </p:nvPr>
        </p:nvSpPr>
        <p:spPr>
          <a:xfrm>
            <a:off x="992188" y="768350"/>
            <a:ext cx="5114925" cy="3836988"/>
          </a:xfrm>
        </p:spPr>
      </p:sp>
      <p:sp>
        <p:nvSpPr>
          <p:cNvPr id="42393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419264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pPr lvl="1" eaLnBrk="1" hangingPunct="1">
              <a:defRPr/>
            </a:pPr>
            <a:r>
              <a:rPr lang="en-US" b="1" dirty="0"/>
              <a:t>Leading : </a:t>
            </a:r>
            <a:r>
              <a:rPr lang="en-US" dirty="0"/>
              <a:t>new orders, building permits, first time unemployment claims, </a:t>
            </a:r>
            <a:r>
              <a:rPr lang="en-US" i="1" dirty="0">
                <a:effectLst>
                  <a:outerShdw blurRad="38100" dist="38100" dir="2700000" algn="tl">
                    <a:srgbClr val="C0C0C0"/>
                  </a:outerShdw>
                </a:effectLst>
              </a:rPr>
              <a:t>stock prices  </a:t>
            </a:r>
            <a:endParaRPr lang="en-US" dirty="0"/>
          </a:p>
          <a:p>
            <a:pPr lvl="1" eaLnBrk="1" hangingPunct="1">
              <a:defRPr/>
            </a:pPr>
            <a:r>
              <a:rPr lang="en-US" b="1" dirty="0"/>
              <a:t>Coincident: </a:t>
            </a:r>
            <a:r>
              <a:rPr lang="en-US" dirty="0"/>
              <a:t>Non-farm payroll, industrial production</a:t>
            </a:r>
          </a:p>
          <a:p>
            <a:pPr lvl="1" eaLnBrk="1" hangingPunct="1">
              <a:defRPr/>
            </a:pPr>
            <a:r>
              <a:rPr lang="en-US" b="1" dirty="0"/>
              <a:t>Lagging: </a:t>
            </a:r>
            <a:r>
              <a:rPr lang="en-US" dirty="0"/>
              <a:t>Inventory-to-sales, labor cost</a:t>
            </a:r>
          </a:p>
        </p:txBody>
      </p:sp>
      <p:sp>
        <p:nvSpPr>
          <p:cNvPr id="4" name="Slide Number Placeholder 3"/>
          <p:cNvSpPr>
            <a:spLocks noGrp="1"/>
          </p:cNvSpPr>
          <p:nvPr>
            <p:ph type="sldNum" sz="quarter" idx="10"/>
          </p:nvPr>
        </p:nvSpPr>
        <p:spPr/>
        <p:txBody>
          <a:bodyPr/>
          <a:lstStyle/>
          <a:p>
            <a:pPr>
              <a:defRPr/>
            </a:pPr>
            <a:fld id="{8C2A600A-85AE-49E6-A274-89E03923E2D8}" type="slidenum">
              <a:rPr lang="en-US" smtClean="0"/>
              <a:pPr>
                <a:defRPr/>
              </a:pPr>
              <a:t>27</a:t>
            </a:fld>
            <a:endParaRPr lang="th-TH"/>
          </a:p>
        </p:txBody>
      </p:sp>
    </p:spTree>
    <p:extLst>
      <p:ext uri="{BB962C8B-B14F-4D97-AF65-F5344CB8AC3E}">
        <p14:creationId xmlns:p14="http://schemas.microsoft.com/office/powerpoint/2010/main" val="3264421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pPr algn="ctr">
              <a:lnSpc>
                <a:spcPts val="2500"/>
              </a:lnSpc>
            </a:pPr>
            <a:r>
              <a:rPr lang="en-US" sz="1800" u="sng" dirty="0">
                <a:solidFill>
                  <a:srgbClr val="FF0000"/>
                </a:solidFill>
              </a:rPr>
              <a:t>SGR of a profit or cash flow to equity or to firm </a:t>
            </a:r>
          </a:p>
          <a:p>
            <a:pPr algn="ctr">
              <a:lnSpc>
                <a:spcPts val="2500"/>
              </a:lnSpc>
            </a:pPr>
            <a:endParaRPr lang="en-US" sz="1800" dirty="0"/>
          </a:p>
          <a:p>
            <a:pPr algn="ctr">
              <a:lnSpc>
                <a:spcPts val="2500"/>
              </a:lnSpc>
            </a:pPr>
            <a:r>
              <a:rPr lang="en-US" sz="1800" dirty="0"/>
              <a:t>Equity reinvestment rate = [(Capital expenditures − Depreciation +  Change in working capital)</a:t>
            </a:r>
          </a:p>
          <a:p>
            <a:pPr algn="ctr">
              <a:lnSpc>
                <a:spcPts val="2500"/>
              </a:lnSpc>
            </a:pPr>
            <a:r>
              <a:rPr lang="en-US" sz="1800" dirty="0"/>
              <a:t>            − (New debt issued − Debt repaid)]</a:t>
            </a:r>
            <a:r>
              <a:rPr lang="en-US" sz="1800" baseline="-25000" dirty="0"/>
              <a:t>1</a:t>
            </a:r>
            <a:r>
              <a:rPr lang="en-US" sz="1800" dirty="0"/>
              <a:t> / Net income</a:t>
            </a:r>
            <a:r>
              <a:rPr lang="en-US" sz="1800" baseline="-25000" dirty="0"/>
              <a:t>0</a:t>
            </a:r>
          </a:p>
          <a:p>
            <a:pPr algn="ctr">
              <a:lnSpc>
                <a:spcPts val="2500"/>
              </a:lnSpc>
            </a:pPr>
            <a:endParaRPr lang="en-US" sz="1800" dirty="0"/>
          </a:p>
          <a:p>
            <a:pPr>
              <a:lnSpc>
                <a:spcPts val="2500"/>
              </a:lnSpc>
              <a:spcBef>
                <a:spcPts val="1200"/>
              </a:spcBef>
              <a:defRPr/>
            </a:pPr>
            <a:r>
              <a:rPr lang="en-US" sz="1800" kern="0" dirty="0"/>
              <a:t>Reinvestment rate</a:t>
            </a:r>
            <a:r>
              <a:rPr lang="en-US" sz="1800" kern="0" baseline="-30000" dirty="0"/>
              <a:t>0(firm)</a:t>
            </a:r>
            <a:r>
              <a:rPr lang="en-US" sz="1800" kern="0" dirty="0"/>
              <a:t> = [(CAPEX – Depreciation)</a:t>
            </a:r>
            <a:r>
              <a:rPr lang="en-US" sz="1800" kern="0" baseline="-25000" dirty="0"/>
              <a:t>1</a:t>
            </a:r>
            <a:r>
              <a:rPr lang="en-US" sz="1800" kern="0" dirty="0"/>
              <a:t> + Change in WC</a:t>
            </a:r>
            <a:r>
              <a:rPr lang="en-US" sz="1800" kern="0" baseline="-25000" dirty="0"/>
              <a:t>1</a:t>
            </a:r>
            <a:r>
              <a:rPr lang="en-US" sz="1800" kern="0" dirty="0"/>
              <a:t> ] / EBIT (1-t)</a:t>
            </a:r>
            <a:r>
              <a:rPr lang="en-US" sz="1800" kern="0" baseline="-25000" dirty="0">
                <a:solidFill>
                  <a:schemeClr val="accent5">
                    <a:lumMod val="20000"/>
                    <a:lumOff val="80000"/>
                  </a:schemeClr>
                </a:solidFill>
              </a:rPr>
              <a:t>0</a:t>
            </a:r>
            <a:endParaRPr kumimoji="0" lang="en-US" sz="1600" i="0" u="none" strike="noStrike" kern="0" cap="none" spc="0" normalizeH="0" baseline="-25000" noProof="0" dirty="0">
              <a:ln>
                <a:noFill/>
              </a:ln>
              <a:solidFill>
                <a:schemeClr val="accent5">
                  <a:lumMod val="20000"/>
                  <a:lumOff val="80000"/>
                </a:schemeClr>
              </a:solidFill>
              <a:effectLst/>
              <a:uLnTx/>
              <a:uFillTx/>
            </a:endParaRPr>
          </a:p>
          <a:p>
            <a:pPr algn="ctr">
              <a:lnSpc>
                <a:spcPts val="2500"/>
              </a:lnSpc>
            </a:pPr>
            <a:endParaRPr lang="en-US" sz="1800" dirty="0"/>
          </a:p>
          <a:p>
            <a:endParaRPr lang="th-TH" dirty="0"/>
          </a:p>
        </p:txBody>
      </p:sp>
      <p:sp>
        <p:nvSpPr>
          <p:cNvPr id="4" name="Slide Number Placeholder 3"/>
          <p:cNvSpPr>
            <a:spLocks noGrp="1"/>
          </p:cNvSpPr>
          <p:nvPr>
            <p:ph type="sldNum" sz="quarter" idx="10"/>
          </p:nvPr>
        </p:nvSpPr>
        <p:spPr/>
        <p:txBody>
          <a:bodyPr/>
          <a:lstStyle/>
          <a:p>
            <a:fld id="{2A882CEF-EB9C-464F-8C60-6386991E38F0}" type="slidenum">
              <a:rPr lang="th-TH" smtClean="0"/>
              <a:t>29</a:t>
            </a:fld>
            <a:endParaRPr lang="th-TH"/>
          </a:p>
        </p:txBody>
      </p:sp>
    </p:spTree>
    <p:extLst>
      <p:ext uri="{BB962C8B-B14F-4D97-AF65-F5344CB8AC3E}">
        <p14:creationId xmlns:p14="http://schemas.microsoft.com/office/powerpoint/2010/main" val="831410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c id"/>
          <p:cNvSpPr>
            <a:spLocks noGrp="1" noChangeArrowheads="1"/>
          </p:cNvSpPr>
          <p:nvPr>
            <p:ph type="ftr" sz="quarter" idx="4"/>
          </p:nvPr>
        </p:nvSpPr>
        <p:spPr>
          <a:ln/>
        </p:spPr>
        <p:txBody>
          <a:bodyPr/>
          <a:lstStyle/>
          <a:p>
            <a:r>
              <a:rPr lang="en-US">
                <a:solidFill>
                  <a:prstClr val="black"/>
                </a:solidFill>
              </a:rPr>
              <a:t>LAN-ZWB887-20050620-13749-ZWB </a:t>
            </a:r>
          </a:p>
        </p:txBody>
      </p:sp>
      <p:sp>
        <p:nvSpPr>
          <p:cNvPr id="5" name="pg num"/>
          <p:cNvSpPr>
            <a:spLocks noGrp="1" noChangeArrowheads="1"/>
          </p:cNvSpPr>
          <p:nvPr>
            <p:ph type="sldNum" sz="quarter" idx="5"/>
          </p:nvPr>
        </p:nvSpPr>
        <p:spPr>
          <a:ln/>
        </p:spPr>
        <p:txBody>
          <a:bodyPr/>
          <a:lstStyle/>
          <a:p>
            <a:fld id="{8B0F3118-F1C2-4ED5-8FDB-901A8707A38E}" type="slidenum">
              <a:rPr lang="en-US">
                <a:solidFill>
                  <a:prstClr val="black"/>
                </a:solidFill>
              </a:rPr>
              <a:pPr/>
              <a:t>32</a:t>
            </a:fld>
            <a:endParaRPr lang="en-US">
              <a:solidFill>
                <a:prstClr val="black"/>
              </a:solidFill>
            </a:endParaRPr>
          </a:p>
        </p:txBody>
      </p:sp>
      <p:sp>
        <p:nvSpPr>
          <p:cNvPr id="502786" name="Rectangle 2"/>
          <p:cNvSpPr>
            <a:spLocks noGrp="1" noRot="1" noChangeAspect="1" noChangeArrowheads="1" noTextEdit="1"/>
          </p:cNvSpPr>
          <p:nvPr>
            <p:ph type="sldImg"/>
          </p:nvPr>
        </p:nvSpPr>
        <p:spPr>
          <a:xfrm>
            <a:off x="992188" y="768350"/>
            <a:ext cx="5114925" cy="3836988"/>
          </a:xfrm>
        </p:spPr>
      </p:sp>
      <p:sp>
        <p:nvSpPr>
          <p:cNvPr id="50278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2525960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c id"/>
          <p:cNvSpPr>
            <a:spLocks noGrp="1" noChangeArrowheads="1"/>
          </p:cNvSpPr>
          <p:nvPr>
            <p:ph type="ftr" sz="quarter" idx="4"/>
          </p:nvPr>
        </p:nvSpPr>
        <p:spPr>
          <a:ln/>
        </p:spPr>
        <p:txBody>
          <a:bodyPr/>
          <a:lstStyle/>
          <a:p>
            <a:r>
              <a:rPr lang="en-US">
                <a:solidFill>
                  <a:prstClr val="black"/>
                </a:solidFill>
              </a:rPr>
              <a:t>LAN-ZWB887-20050620-13749-ZWB </a:t>
            </a:r>
          </a:p>
        </p:txBody>
      </p:sp>
      <p:sp>
        <p:nvSpPr>
          <p:cNvPr id="5" name="pg num"/>
          <p:cNvSpPr>
            <a:spLocks noGrp="1" noChangeArrowheads="1"/>
          </p:cNvSpPr>
          <p:nvPr>
            <p:ph type="sldNum" sz="quarter" idx="5"/>
          </p:nvPr>
        </p:nvSpPr>
        <p:spPr>
          <a:ln/>
        </p:spPr>
        <p:txBody>
          <a:bodyPr/>
          <a:lstStyle/>
          <a:p>
            <a:fld id="{8B0F3118-F1C2-4ED5-8FDB-901A8707A38E}" type="slidenum">
              <a:rPr lang="en-US">
                <a:solidFill>
                  <a:prstClr val="black"/>
                </a:solidFill>
              </a:rPr>
              <a:pPr/>
              <a:t>34</a:t>
            </a:fld>
            <a:endParaRPr lang="en-US">
              <a:solidFill>
                <a:prstClr val="black"/>
              </a:solidFill>
            </a:endParaRPr>
          </a:p>
        </p:txBody>
      </p:sp>
      <p:sp>
        <p:nvSpPr>
          <p:cNvPr id="502786" name="Rectangle 2"/>
          <p:cNvSpPr>
            <a:spLocks noGrp="1" noRot="1" noChangeAspect="1" noChangeArrowheads="1" noTextEdit="1"/>
          </p:cNvSpPr>
          <p:nvPr>
            <p:ph type="sldImg"/>
          </p:nvPr>
        </p:nvSpPr>
        <p:spPr>
          <a:xfrm>
            <a:off x="992188" y="768350"/>
            <a:ext cx="5114925" cy="3836988"/>
          </a:xfrm>
        </p:spPr>
      </p:sp>
      <p:sp>
        <p:nvSpPr>
          <p:cNvPr id="502787" name="Rectangle 3"/>
          <p:cNvSpPr>
            <a:spLocks noGrp="1" noChangeArrowheads="1"/>
          </p:cNvSpPr>
          <p:nvPr>
            <p:ph type="body" idx="1"/>
          </p:nvPr>
        </p:nvSpPr>
        <p:spPr/>
        <p:txBody>
          <a:bodyPr/>
          <a:lstStyle/>
          <a:p>
            <a:r>
              <a:rPr lang="th-TH" dirty="0"/>
              <a:t>เอาไปบวกกับ</a:t>
            </a:r>
            <a:r>
              <a:rPr lang="th-TH" baseline="0" dirty="0"/>
              <a:t> </a:t>
            </a:r>
            <a:r>
              <a:rPr lang="en-US" baseline="0" dirty="0"/>
              <a:t>SGR </a:t>
            </a:r>
            <a:r>
              <a:rPr lang="th-TH" baseline="0" dirty="0"/>
              <a:t>หรือ </a:t>
            </a:r>
            <a:r>
              <a:rPr lang="en-US" baseline="0" dirty="0"/>
              <a:t>growth with </a:t>
            </a:r>
            <a:r>
              <a:rPr lang="en-US" baseline="0"/>
              <a:t>new equity </a:t>
            </a:r>
            <a:r>
              <a:rPr lang="th-TH" baseline="0" dirty="0"/>
              <a:t>เลย</a:t>
            </a:r>
            <a:endParaRPr lang="en-US" dirty="0"/>
          </a:p>
        </p:txBody>
      </p:sp>
    </p:spTree>
    <p:extLst>
      <p:ext uri="{BB962C8B-B14F-4D97-AF65-F5344CB8AC3E}">
        <p14:creationId xmlns:p14="http://schemas.microsoft.com/office/powerpoint/2010/main" val="17750216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c id"/>
          <p:cNvSpPr>
            <a:spLocks noGrp="1" noChangeArrowheads="1"/>
          </p:cNvSpPr>
          <p:nvPr>
            <p:ph type="ftr" sz="quarter" idx="4"/>
          </p:nvPr>
        </p:nvSpPr>
        <p:spPr>
          <a:ln/>
        </p:spPr>
        <p:txBody>
          <a:bodyPr/>
          <a:lstStyle/>
          <a:p>
            <a:r>
              <a:rPr lang="en-US">
                <a:solidFill>
                  <a:prstClr val="black"/>
                </a:solidFill>
              </a:rPr>
              <a:t>LAN-ZWB887-20050620-13749-ZWB </a:t>
            </a:r>
          </a:p>
        </p:txBody>
      </p:sp>
      <p:sp>
        <p:nvSpPr>
          <p:cNvPr id="5" name="pg num"/>
          <p:cNvSpPr>
            <a:spLocks noGrp="1" noChangeArrowheads="1"/>
          </p:cNvSpPr>
          <p:nvPr>
            <p:ph type="sldNum" sz="quarter" idx="5"/>
          </p:nvPr>
        </p:nvSpPr>
        <p:spPr>
          <a:ln/>
        </p:spPr>
        <p:txBody>
          <a:bodyPr/>
          <a:lstStyle/>
          <a:p>
            <a:fld id="{8B0F3118-F1C2-4ED5-8FDB-901A8707A38E}" type="slidenum">
              <a:rPr lang="en-US">
                <a:solidFill>
                  <a:prstClr val="black"/>
                </a:solidFill>
              </a:rPr>
              <a:pPr/>
              <a:t>35</a:t>
            </a:fld>
            <a:endParaRPr lang="en-US">
              <a:solidFill>
                <a:prstClr val="black"/>
              </a:solidFill>
            </a:endParaRPr>
          </a:p>
        </p:txBody>
      </p:sp>
      <p:sp>
        <p:nvSpPr>
          <p:cNvPr id="502786" name="Rectangle 2"/>
          <p:cNvSpPr>
            <a:spLocks noGrp="1" noRot="1" noChangeAspect="1" noChangeArrowheads="1" noTextEdit="1"/>
          </p:cNvSpPr>
          <p:nvPr>
            <p:ph type="sldImg"/>
          </p:nvPr>
        </p:nvSpPr>
        <p:spPr>
          <a:xfrm>
            <a:off x="992188" y="768350"/>
            <a:ext cx="5114925" cy="3836988"/>
          </a:xfrm>
        </p:spPr>
      </p:sp>
      <p:sp>
        <p:nvSpPr>
          <p:cNvPr id="50278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14511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err="1" smtClean="0"/>
              <a:t>Sirinattha</a:t>
            </a:r>
            <a:r>
              <a:rPr lang="en-US" dirty="0" smtClean="0"/>
              <a:t> </a:t>
            </a:r>
            <a:r>
              <a:rPr lang="en-US" dirty="0" err="1" smtClean="0"/>
              <a:t>Techasiriwan</a:t>
            </a:r>
            <a:endParaRPr lang="en-US" dirty="0" smtClean="0"/>
          </a:p>
          <a:p>
            <a:pPr>
              <a:defRPr/>
            </a:pPr>
            <a:r>
              <a:rPr lang="th-TH" dirty="0" smtClean="0"/>
              <a:t>สิริณัฏฐา เตชะศิริวรรณ</a:t>
            </a:r>
            <a:endParaRPr lang="th-TH" dirty="0"/>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3"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4"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0.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notesSlide" Target="../notesSlides/notesSlide11.xml"/><Relationship Id="rId7" Type="http://schemas.openxmlformats.org/officeDocument/2006/relationships/diagramLayout" Target="../diagrams/layout1.xml"/><Relationship Id="rId12" Type="http://schemas.openxmlformats.org/officeDocument/2006/relationships/image" Target="../media/image14.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diagramData" Target="../diagrams/data1.xml"/><Relationship Id="rId11" Type="http://schemas.openxmlformats.org/officeDocument/2006/relationships/oleObject" Target="../embeddings/oleObject3.bin"/><Relationship Id="rId5" Type="http://schemas.openxmlformats.org/officeDocument/2006/relationships/image" Target="../media/image13.wmf"/><Relationship Id="rId10" Type="http://schemas.microsoft.com/office/2007/relationships/diagramDrawing" Target="../diagrams/drawing1.xml"/><Relationship Id="rId4" Type="http://schemas.openxmlformats.org/officeDocument/2006/relationships/oleObject" Target="../embeddings/oleObject2.bin"/><Relationship Id="rId9" Type="http://schemas.openxmlformats.org/officeDocument/2006/relationships/diagramColors" Target="../diagrams/colors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9.png"/><Relationship Id="rId5" Type="http://schemas.openxmlformats.org/officeDocument/2006/relationships/image" Target="../media/image18.emf"/><Relationship Id="rId4" Type="http://schemas.openxmlformats.org/officeDocument/2006/relationships/oleObject" Target="../embeddings/oleObject4.bin"/></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hyperlink" Target="http://cdn2.hubspot.net/hubfs/125770/Michael_E._Porters_Five_Forces_Model_E-Book_From_Wikipedia.pdf?t=1446668543121"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cdn2.hubspot.net/hubfs/125770/Michael_E._Porters_Five_Forces_Model_E-Book_From_Wikipedia.pdf?t=1446668543121"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611560" y="1994823"/>
            <a:ext cx="8334431" cy="1084261"/>
          </a:xfrm>
        </p:spPr>
        <p:txBody>
          <a:bodyPr/>
          <a:lstStyle/>
          <a:p>
            <a:pPr eaLnBrk="1" hangingPunct="1"/>
            <a:r>
              <a:rPr lang="en-US" sz="3900" dirty="0" smtClean="0">
                <a:solidFill>
                  <a:schemeClr val="tx1"/>
                </a:solidFill>
              </a:rPr>
              <a:t>Value Enhancement,               Factors </a:t>
            </a:r>
            <a:r>
              <a:rPr lang="en-US" sz="3900" dirty="0">
                <a:solidFill>
                  <a:schemeClr val="tx1"/>
                </a:solidFill>
              </a:rPr>
              <a:t>Driving Return and Growth</a:t>
            </a:r>
            <a:br>
              <a:rPr lang="en-US" sz="3900" dirty="0">
                <a:solidFill>
                  <a:schemeClr val="tx1"/>
                </a:solidFill>
              </a:rPr>
            </a:br>
            <a:endParaRPr lang="en-US" sz="3900" dirty="0">
              <a:solidFill>
                <a:schemeClr val="tx1"/>
              </a:solidFill>
            </a:endParaRPr>
          </a:p>
        </p:txBody>
      </p:sp>
      <p:sp>
        <p:nvSpPr>
          <p:cNvPr id="3" name="Line 5"/>
          <p:cNvSpPr>
            <a:spLocks noChangeShapeType="1"/>
          </p:cNvSpPr>
          <p:nvPr/>
        </p:nvSpPr>
        <p:spPr bwMode="auto">
          <a:xfrm>
            <a:off x="785786" y="3212976"/>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
        <p:nvSpPr>
          <p:cNvPr id="4"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smtClean="0">
                <a:solidFill>
                  <a:srgbClr val="C00000"/>
                </a:solidFill>
              </a:rPr>
              <a:t>Sirinattha</a:t>
            </a:r>
            <a:r>
              <a:rPr lang="en-US" sz="1500" dirty="0" smtClean="0">
                <a:solidFill>
                  <a:srgbClr val="C00000"/>
                </a:solidFill>
              </a:rPr>
              <a:t> </a:t>
            </a:r>
            <a:r>
              <a:rPr lang="en-US" sz="1500" dirty="0" err="1" smtClean="0">
                <a:solidFill>
                  <a:srgbClr val="C00000"/>
                </a:solidFill>
              </a:rPr>
              <a:t>Techasiriwan</a:t>
            </a:r>
            <a:endParaRPr lang="en-US" sz="1500" dirty="0" smtClean="0">
              <a:solidFill>
                <a:srgbClr val="C00000"/>
              </a:solidFill>
            </a:endParaRPr>
          </a:p>
          <a:p>
            <a:r>
              <a:rPr lang="th-TH" sz="1800" dirty="0" smtClean="0">
                <a:solidFill>
                  <a:srgbClr val="C00000"/>
                </a:solidFill>
              </a:rPr>
              <a:t>สิริณัฏฐา เตชะศิริวรรณ</a:t>
            </a:r>
            <a:endParaRPr lang="th-TH" sz="1800" dirty="0">
              <a:solidFill>
                <a:srgbClr val="C00000"/>
              </a:solidFill>
            </a:endParaRPr>
          </a:p>
        </p:txBody>
      </p:sp>
      <p:sp>
        <p:nvSpPr>
          <p:cNvPr id="5" name="TextBox 4"/>
          <p:cNvSpPr txBox="1">
            <a:spLocks noChangeArrowheads="1"/>
          </p:cNvSpPr>
          <p:nvPr/>
        </p:nvSpPr>
        <p:spPr bwMode="auto">
          <a:xfrm>
            <a:off x="336772" y="4060845"/>
            <a:ext cx="8134350" cy="673100"/>
          </a:xfrm>
          <a:prstGeom prst="rect">
            <a:avLst/>
          </a:prstGeom>
          <a:noFill/>
          <a:ln w="9525">
            <a:noFill/>
            <a:miter lim="800000"/>
            <a:headEnd/>
            <a:tailEnd/>
          </a:ln>
        </p:spPr>
        <p:txBody>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pPr marL="63500" algn="ctr">
              <a:spcBef>
                <a:spcPts val="300"/>
              </a:spcBef>
              <a:buClr>
                <a:srgbClr val="A04DA3"/>
              </a:buClr>
              <a:buFont typeface="Georgia" pitchFamily="18" charset="0"/>
              <a:buNone/>
            </a:pPr>
            <a:r>
              <a:rPr lang="en-US" sz="2200" b="1" dirty="0">
                <a:solidFill>
                  <a:schemeClr val="accent4"/>
                </a:solidFill>
                <a:latin typeface="Times New Roman" pitchFamily="18" charset="0"/>
                <a:cs typeface="Times New Roman" pitchFamily="18" charset="0"/>
              </a:rPr>
              <a:t>Course lecturer: </a:t>
            </a:r>
            <a:r>
              <a:rPr lang="en-US" sz="2200" b="1" dirty="0" err="1">
                <a:solidFill>
                  <a:schemeClr val="accent4"/>
                </a:solidFill>
                <a:latin typeface="Times New Roman" pitchFamily="18" charset="0"/>
                <a:cs typeface="Times New Roman" pitchFamily="18" charset="0"/>
              </a:rPr>
              <a:t>Sirinattha</a:t>
            </a:r>
            <a:r>
              <a:rPr lang="en-US" sz="2200" b="1" dirty="0">
                <a:solidFill>
                  <a:schemeClr val="accent4"/>
                </a:solidFill>
                <a:latin typeface="Times New Roman" pitchFamily="18" charset="0"/>
                <a:cs typeface="Times New Roman" pitchFamily="18" charset="0"/>
              </a:rPr>
              <a:t> </a:t>
            </a:r>
            <a:r>
              <a:rPr lang="en-US" sz="2200" b="1" dirty="0" err="1">
                <a:solidFill>
                  <a:schemeClr val="accent4"/>
                </a:solidFill>
                <a:latin typeface="Times New Roman" pitchFamily="18" charset="0"/>
                <a:cs typeface="Times New Roman" pitchFamily="18" charset="0"/>
              </a:rPr>
              <a:t>Techasiriwan</a:t>
            </a:r>
            <a:endParaRPr lang="en-US" sz="2200" b="1" dirty="0">
              <a:solidFill>
                <a:schemeClr val="accent4"/>
              </a:solidFill>
              <a:latin typeface="Times New Roman" pitchFamily="18" charset="0"/>
              <a:cs typeface="Times New Roman" pitchFamily="18" charset="0"/>
            </a:endParaRPr>
          </a:p>
        </p:txBody>
      </p:sp>
      <p:sp>
        <p:nvSpPr>
          <p:cNvPr id="6" name="Rectangle 2"/>
          <p:cNvSpPr txBox="1">
            <a:spLocks noChangeArrowheads="1"/>
          </p:cNvSpPr>
          <p:nvPr/>
        </p:nvSpPr>
        <p:spPr bwMode="auto">
          <a:xfrm>
            <a:off x="340220" y="3333750"/>
            <a:ext cx="8382000" cy="78579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a:lstStyle>
          <a:p>
            <a:pPr eaLnBrk="1" hangingPunct="1"/>
            <a:r>
              <a:rPr lang="en-US" sz="2200" kern="0" dirty="0" smtClean="0">
                <a:solidFill>
                  <a:srgbClr val="C00000"/>
                </a:solidFill>
              </a:rPr>
              <a:t>Equity Analysis FN 451: Part II Fundamental Analysis  </a:t>
            </a:r>
            <a:endParaRPr lang="th-TH" sz="2200" kern="0" dirty="0" smtClean="0">
              <a:solidFill>
                <a:srgbClr val="C00000"/>
              </a:solidFill>
            </a:endParaRPr>
          </a:p>
        </p:txBody>
      </p:sp>
    </p:spTree>
    <p:extLst>
      <p:ext uri="{BB962C8B-B14F-4D97-AF65-F5344CB8AC3E}">
        <p14:creationId xmlns:p14="http://schemas.microsoft.com/office/powerpoint/2010/main" val="37488931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5B421D-1FBD-4F72-A254-4151C0229232}" type="slidenum">
              <a:rPr lang="th-TH" smtClean="0"/>
              <a:t>2</a:t>
            </a:fld>
            <a:endParaRPr lang="th-TH"/>
          </a:p>
        </p:txBody>
      </p:sp>
      <p:sp>
        <p:nvSpPr>
          <p:cNvPr id="6" name="Rectangle 2"/>
          <p:cNvSpPr>
            <a:spLocks noGrp="1" noChangeArrowheads="1"/>
          </p:cNvSpPr>
          <p:nvPr>
            <p:ph type="title"/>
          </p:nvPr>
        </p:nvSpPr>
        <p:spPr>
          <a:xfrm>
            <a:off x="214282" y="44624"/>
            <a:ext cx="8572560" cy="868346"/>
          </a:xfrm>
        </p:spPr>
        <p:txBody>
          <a:bodyPr/>
          <a:lstStyle/>
          <a:p>
            <a:pPr eaLnBrk="1" hangingPunct="1"/>
            <a:r>
              <a:rPr lang="en-US" sz="3300" dirty="0" smtClean="0"/>
              <a:t>Topics to be Discussed:</a:t>
            </a:r>
          </a:p>
        </p:txBody>
      </p:sp>
      <p:sp>
        <p:nvSpPr>
          <p:cNvPr id="7" name="TextBox 6"/>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smtClean="0">
                <a:solidFill>
                  <a:srgbClr val="C00000"/>
                </a:solidFill>
              </a:rPr>
              <a:t>Sirinattha</a:t>
            </a:r>
            <a:r>
              <a:rPr lang="en-US" sz="1500" dirty="0" smtClean="0">
                <a:solidFill>
                  <a:srgbClr val="C00000"/>
                </a:solidFill>
              </a:rPr>
              <a:t> </a:t>
            </a:r>
            <a:r>
              <a:rPr lang="en-US" sz="1500" dirty="0" err="1" smtClean="0">
                <a:solidFill>
                  <a:srgbClr val="C00000"/>
                </a:solidFill>
              </a:rPr>
              <a:t>Techasiriwan</a:t>
            </a:r>
            <a:endParaRPr lang="en-US" sz="1500" dirty="0" smtClean="0">
              <a:solidFill>
                <a:srgbClr val="C00000"/>
              </a:solidFill>
            </a:endParaRPr>
          </a:p>
          <a:p>
            <a:r>
              <a:rPr lang="th-TH" sz="1800" dirty="0" smtClean="0">
                <a:solidFill>
                  <a:srgbClr val="C00000"/>
                </a:solidFill>
              </a:rPr>
              <a:t>สิริณัฏฐา เตชะศิริวรรณ</a:t>
            </a:r>
            <a:endParaRPr lang="th-TH" sz="1800" dirty="0">
              <a:solidFill>
                <a:srgbClr val="C00000"/>
              </a:solidFill>
            </a:endParaRPr>
          </a:p>
        </p:txBody>
      </p:sp>
      <p:sp>
        <p:nvSpPr>
          <p:cNvPr id="8" name="Content Placeholder 2"/>
          <p:cNvSpPr>
            <a:spLocks noGrp="1"/>
          </p:cNvSpPr>
          <p:nvPr>
            <p:ph idx="1"/>
          </p:nvPr>
        </p:nvSpPr>
        <p:spPr>
          <a:xfrm>
            <a:off x="251520" y="908720"/>
            <a:ext cx="8892480" cy="5336505"/>
          </a:xfrm>
        </p:spPr>
        <p:txBody>
          <a:bodyPr>
            <a:normAutofit fontScale="92500"/>
          </a:bodyPr>
          <a:lstStyle/>
          <a:p>
            <a:pPr marL="514350" indent="-514350">
              <a:lnSpc>
                <a:spcPts val="2200"/>
              </a:lnSpc>
              <a:spcBef>
                <a:spcPts val="400"/>
              </a:spcBef>
              <a:buAutoNum type="romanUcPeriod"/>
            </a:pPr>
            <a:r>
              <a:rPr lang="en-US" sz="2200" dirty="0"/>
              <a:t>Value Enhancement</a:t>
            </a:r>
          </a:p>
          <a:p>
            <a:pPr lvl="2" indent="-342900">
              <a:lnSpc>
                <a:spcPts val="2200"/>
              </a:lnSpc>
              <a:spcBef>
                <a:spcPts val="400"/>
              </a:spcBef>
              <a:buFontTx/>
              <a:buChar char="-"/>
            </a:pPr>
            <a:r>
              <a:rPr lang="en-US" sz="2200" dirty="0"/>
              <a:t>Market Value Added (MVA) </a:t>
            </a:r>
          </a:p>
          <a:p>
            <a:pPr lvl="2" indent="-342900">
              <a:lnSpc>
                <a:spcPts val="2200"/>
              </a:lnSpc>
              <a:spcBef>
                <a:spcPts val="400"/>
              </a:spcBef>
              <a:buFontTx/>
              <a:buChar char="-"/>
            </a:pPr>
            <a:r>
              <a:rPr lang="en-US" sz="2200" dirty="0"/>
              <a:t>Economic Value Added (EVA)</a:t>
            </a:r>
          </a:p>
          <a:p>
            <a:pPr lvl="2" indent="-342900">
              <a:lnSpc>
                <a:spcPts val="2200"/>
              </a:lnSpc>
              <a:spcBef>
                <a:spcPts val="400"/>
              </a:spcBef>
              <a:buFontTx/>
              <a:buChar char="-"/>
            </a:pPr>
            <a:r>
              <a:rPr lang="en-US" sz="2200" dirty="0"/>
              <a:t>Net Present Value (NVA)</a:t>
            </a:r>
          </a:p>
          <a:p>
            <a:pPr lvl="2" indent="-342900">
              <a:lnSpc>
                <a:spcPts val="2200"/>
              </a:lnSpc>
              <a:spcBef>
                <a:spcPts val="400"/>
              </a:spcBef>
              <a:buFontTx/>
              <a:buChar char="-"/>
            </a:pPr>
            <a:r>
              <a:rPr lang="en-US" sz="2200" dirty="0"/>
              <a:t>Residual Income (RI)</a:t>
            </a:r>
          </a:p>
          <a:p>
            <a:pPr marL="514350" indent="-514350">
              <a:lnSpc>
                <a:spcPts val="2200"/>
              </a:lnSpc>
              <a:spcBef>
                <a:spcPts val="400"/>
              </a:spcBef>
              <a:buAutoNum type="romanUcPeriod"/>
            </a:pPr>
            <a:r>
              <a:rPr lang="en-US" sz="2200" dirty="0"/>
              <a:t>Use of RI in Equity Valuation </a:t>
            </a:r>
            <a:r>
              <a:rPr lang="en-US" sz="2200" dirty="0">
                <a:solidFill>
                  <a:schemeClr val="accent5"/>
                </a:solidFill>
              </a:rPr>
              <a:t>&amp; Use of EVA in Firm Valuation </a:t>
            </a:r>
          </a:p>
          <a:p>
            <a:pPr marL="514350" indent="-514350">
              <a:lnSpc>
                <a:spcPts val="2200"/>
              </a:lnSpc>
              <a:spcBef>
                <a:spcPts val="400"/>
              </a:spcBef>
              <a:buAutoNum type="romanUcPeriod"/>
            </a:pPr>
            <a:r>
              <a:rPr lang="en-US" sz="2200" dirty="0"/>
              <a:t>Factors Driving ROIC </a:t>
            </a:r>
          </a:p>
          <a:p>
            <a:pPr lvl="2" indent="-342900">
              <a:lnSpc>
                <a:spcPts val="2200"/>
              </a:lnSpc>
              <a:spcBef>
                <a:spcPts val="400"/>
              </a:spcBef>
              <a:buFontTx/>
              <a:buChar char="-"/>
            </a:pPr>
            <a:r>
              <a:rPr lang="en-US" sz="2200" dirty="0"/>
              <a:t>Industry Competitive Structure: Porter’s the five competitive forces </a:t>
            </a:r>
          </a:p>
          <a:p>
            <a:pPr lvl="2" indent="-342900">
              <a:lnSpc>
                <a:spcPts val="2200"/>
              </a:lnSpc>
              <a:spcBef>
                <a:spcPts val="400"/>
              </a:spcBef>
              <a:buFontTx/>
              <a:buChar char="-"/>
            </a:pPr>
            <a:r>
              <a:rPr lang="en-US" sz="2200" dirty="0"/>
              <a:t>Competitive Behavior of a Firm: Porter’s Three Generic Strategy </a:t>
            </a:r>
          </a:p>
          <a:p>
            <a:pPr lvl="2" indent="-342900">
              <a:lnSpc>
                <a:spcPts val="2200"/>
              </a:lnSpc>
              <a:spcBef>
                <a:spcPts val="400"/>
              </a:spcBef>
              <a:buFontTx/>
              <a:buChar char="-"/>
            </a:pPr>
            <a:r>
              <a:rPr lang="en-US" sz="2200" dirty="0"/>
              <a:t>Industry Life Cycle</a:t>
            </a:r>
          </a:p>
          <a:p>
            <a:pPr marL="514350" indent="-514350">
              <a:lnSpc>
                <a:spcPts val="2200"/>
              </a:lnSpc>
              <a:spcBef>
                <a:spcPts val="400"/>
              </a:spcBef>
              <a:buAutoNum type="romanUcPeriod"/>
            </a:pPr>
            <a:r>
              <a:rPr lang="en-US" sz="2200" dirty="0"/>
              <a:t>Factors Driving Growth </a:t>
            </a:r>
          </a:p>
          <a:p>
            <a:pPr lvl="2" indent="-342900">
              <a:lnSpc>
                <a:spcPts val="2200"/>
              </a:lnSpc>
              <a:spcBef>
                <a:spcPts val="400"/>
              </a:spcBef>
              <a:buFontTx/>
              <a:buChar char="-"/>
            </a:pPr>
            <a:r>
              <a:rPr lang="en-US" sz="2200" dirty="0"/>
              <a:t>Factors Driving Growth</a:t>
            </a:r>
          </a:p>
          <a:p>
            <a:pPr lvl="2" indent="-342900">
              <a:lnSpc>
                <a:spcPts val="2200"/>
              </a:lnSpc>
              <a:spcBef>
                <a:spcPts val="400"/>
              </a:spcBef>
              <a:buFontTx/>
              <a:buChar char="-"/>
            </a:pPr>
            <a:r>
              <a:rPr lang="en-US" sz="2200" dirty="0"/>
              <a:t>Fundamental Determination of Growth: Sustainable Growth Rate (SGR), Growth with New Equity, The Effects of Changing ROE on Growth</a:t>
            </a:r>
          </a:p>
          <a:p>
            <a:pPr marL="514350" indent="-514350">
              <a:lnSpc>
                <a:spcPts val="2200"/>
              </a:lnSpc>
              <a:spcBef>
                <a:spcPts val="400"/>
              </a:spcBef>
              <a:buAutoNum type="romanUcPeriod"/>
            </a:pPr>
            <a:endParaRPr lang="en-US" sz="2400" dirty="0"/>
          </a:p>
          <a:p>
            <a:pPr marL="514350" indent="-514350">
              <a:buAutoNum type="romanUcPeriod"/>
            </a:pPr>
            <a:endParaRPr lang="en-US" sz="2400" dirty="0"/>
          </a:p>
          <a:p>
            <a:pPr marL="400050" lvl="1" indent="0">
              <a:buNone/>
            </a:pPr>
            <a:endParaRPr lang="en-US" sz="2000" dirty="0"/>
          </a:p>
          <a:p>
            <a:pPr marL="914400" lvl="1" indent="-514350">
              <a:buAutoNum type="romanUcPeriod"/>
            </a:pPr>
            <a:endParaRPr lang="en-US" sz="2000" dirty="0"/>
          </a:p>
          <a:p>
            <a:pPr marL="914400" lvl="1" indent="-514350"/>
            <a:endParaRPr lang="en-US" sz="2400" dirty="0"/>
          </a:p>
          <a:p>
            <a:pPr marL="914400" lvl="1" indent="-514350"/>
            <a:endParaRPr lang="en-US" sz="2000" dirty="0"/>
          </a:p>
        </p:txBody>
      </p:sp>
    </p:spTree>
    <p:extLst>
      <p:ext uri="{BB962C8B-B14F-4D97-AF65-F5344CB8AC3E}">
        <p14:creationId xmlns:p14="http://schemas.microsoft.com/office/powerpoint/2010/main" val="2734318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2060848"/>
            <a:ext cx="7812360" cy="1944216"/>
          </a:xfrm>
        </p:spPr>
        <p:txBody>
          <a:bodyPr>
            <a:normAutofit/>
          </a:bodyPr>
          <a:lstStyle/>
          <a:p>
            <a:pPr marL="0" indent="0">
              <a:spcBef>
                <a:spcPts val="1800"/>
              </a:spcBef>
              <a:buNone/>
            </a:pPr>
            <a:r>
              <a:rPr lang="en-US" sz="3000" dirty="0"/>
              <a:t>I. Value Enhancement: </a:t>
            </a:r>
          </a:p>
          <a:p>
            <a:pPr marL="0" indent="0">
              <a:spcBef>
                <a:spcPts val="1800"/>
              </a:spcBef>
              <a:buNone/>
            </a:pPr>
            <a:r>
              <a:rPr lang="en-US" sz="2200" dirty="0"/>
              <a:t>Economic Value Added (EVA), Market Value Added (MVA), Net Present Value (NPV), and Residual Income (RI)  </a:t>
            </a:r>
          </a:p>
        </p:txBody>
      </p:sp>
      <p:sp>
        <p:nvSpPr>
          <p:cNvPr id="4" name="Slide Number Placeholder 3"/>
          <p:cNvSpPr>
            <a:spLocks noGrp="1"/>
          </p:cNvSpPr>
          <p:nvPr>
            <p:ph type="sldNum" sz="quarter" idx="12"/>
          </p:nvPr>
        </p:nvSpPr>
        <p:spPr/>
        <p:txBody>
          <a:bodyPr/>
          <a:lstStyle/>
          <a:p>
            <a:fld id="{B65B421D-1FBD-4F72-A254-4151C0229232}" type="slidenum">
              <a:rPr lang="th-TH" smtClean="0"/>
              <a:t>3</a:t>
            </a:fld>
            <a:endParaRPr lang="th-TH"/>
          </a:p>
        </p:txBody>
      </p:sp>
      <p:sp>
        <p:nvSpPr>
          <p:cNvPr id="5"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chemeClr val="accent3">
                    <a:lumMod val="20000"/>
                    <a:lumOff val="80000"/>
                  </a:schemeClr>
                </a:solidFill>
              </a:rPr>
              <a:t>Sirinattha</a:t>
            </a:r>
            <a:r>
              <a:rPr lang="en-US" sz="1500" dirty="0">
                <a:solidFill>
                  <a:schemeClr val="accent3">
                    <a:lumMod val="20000"/>
                    <a:lumOff val="80000"/>
                  </a:schemeClr>
                </a:solidFill>
              </a:rPr>
              <a:t> </a:t>
            </a:r>
            <a:r>
              <a:rPr lang="en-US" sz="1500" dirty="0" err="1">
                <a:solidFill>
                  <a:schemeClr val="accent3">
                    <a:lumMod val="20000"/>
                    <a:lumOff val="80000"/>
                  </a:schemeClr>
                </a:solidFill>
              </a:rPr>
              <a:t>Techasiriwan</a:t>
            </a:r>
            <a:endParaRPr lang="en-US" sz="1500" dirty="0">
              <a:solidFill>
                <a:schemeClr val="accent3">
                  <a:lumMod val="20000"/>
                  <a:lumOff val="80000"/>
                </a:schemeClr>
              </a:solidFill>
            </a:endParaRPr>
          </a:p>
          <a:p>
            <a:r>
              <a:rPr lang="th-TH" sz="1800" dirty="0">
                <a:solidFill>
                  <a:schemeClr val="accent3">
                    <a:lumMod val="20000"/>
                    <a:lumOff val="80000"/>
                  </a:schemeClr>
                </a:solidFill>
              </a:rPr>
              <a:t>สิริณัฏฐา เตชะศิริวรรณ</a:t>
            </a:r>
          </a:p>
        </p:txBody>
      </p:sp>
    </p:spTree>
    <p:extLst>
      <p:ext uri="{BB962C8B-B14F-4D97-AF65-F5344CB8AC3E}">
        <p14:creationId xmlns:p14="http://schemas.microsoft.com/office/powerpoint/2010/main" val="3298287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830685" y="-27384"/>
            <a:ext cx="7563235" cy="710779"/>
          </a:xfrm>
        </p:spPr>
        <p:txBody>
          <a:bodyPr>
            <a:noAutofit/>
          </a:bodyPr>
          <a:lstStyle/>
          <a:p>
            <a:r>
              <a:rPr lang="en-US" sz="3000" dirty="0"/>
              <a:t>How to enhance the firm value?</a:t>
            </a:r>
          </a:p>
        </p:txBody>
      </p:sp>
      <p:sp>
        <p:nvSpPr>
          <p:cNvPr id="6" name="Rectangle 3"/>
          <p:cNvSpPr txBox="1">
            <a:spLocks noChangeArrowheads="1"/>
          </p:cNvSpPr>
          <p:nvPr/>
        </p:nvSpPr>
        <p:spPr bwMode="auto">
          <a:xfrm>
            <a:off x="452181" y="4059708"/>
            <a:ext cx="7767353" cy="15778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500"/>
              </a:lnSpc>
              <a:spcBef>
                <a:spcPts val="500"/>
              </a:spcBef>
              <a:defRPr/>
            </a:pPr>
            <a:r>
              <a:rPr lang="en-US" sz="2200" b="1" u="sng" kern="0" dirty="0">
                <a:solidFill>
                  <a:schemeClr val="bg1"/>
                </a:solidFill>
              </a:rPr>
              <a:t>What is the firm value?</a:t>
            </a:r>
            <a:endParaRPr lang="en-US" sz="2200" b="1" kern="0" dirty="0">
              <a:solidFill>
                <a:schemeClr val="bg1"/>
              </a:solidFill>
            </a:endParaRPr>
          </a:p>
          <a:p>
            <a:pPr marL="342900" indent="-342900">
              <a:lnSpc>
                <a:spcPts val="2500"/>
              </a:lnSpc>
              <a:spcBef>
                <a:spcPts val="500"/>
              </a:spcBef>
              <a:buFontTx/>
              <a:buChar char="•"/>
              <a:defRPr/>
            </a:pPr>
            <a:r>
              <a:rPr lang="en-US" sz="2200" b="1" kern="0" dirty="0">
                <a:solidFill>
                  <a:schemeClr val="bg1"/>
                </a:solidFill>
              </a:rPr>
              <a:t>The firm value is the market value of the firm’s assets.</a:t>
            </a:r>
          </a:p>
          <a:p>
            <a:pPr marL="342900" indent="-342900">
              <a:lnSpc>
                <a:spcPts val="2500"/>
              </a:lnSpc>
              <a:spcBef>
                <a:spcPts val="500"/>
              </a:spcBef>
              <a:buFontTx/>
              <a:buChar char="•"/>
              <a:defRPr/>
            </a:pPr>
            <a:r>
              <a:rPr lang="en-US" sz="2200" b="1" kern="0" dirty="0">
                <a:solidFill>
                  <a:schemeClr val="bg1"/>
                </a:solidFill>
              </a:rPr>
              <a:t>For a resource to be an asset</a:t>
            </a:r>
            <a:r>
              <a:rPr lang="en-US" sz="2200" kern="0" dirty="0">
                <a:solidFill>
                  <a:schemeClr val="bg1"/>
                </a:solidFill>
              </a:rPr>
              <a:t> a firm has to acquire it in a prior transaction and be able to quantify </a:t>
            </a:r>
            <a:r>
              <a:rPr lang="en-US" sz="2200" b="1" kern="0" dirty="0">
                <a:solidFill>
                  <a:schemeClr val="bg1"/>
                </a:solidFill>
              </a:rPr>
              <a:t>future benefits</a:t>
            </a:r>
            <a:r>
              <a:rPr lang="en-US" sz="2200" kern="0" dirty="0">
                <a:solidFill>
                  <a:schemeClr val="bg1"/>
                </a:solidFill>
              </a:rPr>
              <a:t>. </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5" name="Rectangle 3"/>
          <p:cNvSpPr txBox="1">
            <a:spLocks noChangeArrowheads="1"/>
          </p:cNvSpPr>
          <p:nvPr/>
        </p:nvSpPr>
        <p:spPr bwMode="auto">
          <a:xfrm>
            <a:off x="250646" y="1356302"/>
            <a:ext cx="8784976" cy="3296833"/>
          </a:xfrm>
          <a:prstGeom prst="rect">
            <a:avLst/>
          </a:prstGeom>
          <a:solidFill>
            <a:schemeClr val="accent1">
              <a:lumMod val="20000"/>
              <a:lumOff val="80000"/>
            </a:schemeClr>
          </a:solidFill>
          <a:ln w="28575">
            <a:solidFill>
              <a:srgbClr val="0070C0"/>
            </a:solidFill>
            <a:miter lim="800000"/>
            <a:headEnd/>
            <a:tailEnd/>
          </a:ln>
        </p:spPr>
        <p:txBody>
          <a:bodyPr vert="horz" wrap="square" lIns="91440" tIns="45720" rIns="91440" bIns="45720" numCol="1" anchor="t" anchorCtr="0" compatLnSpc="1">
            <a:prstTxWarp prst="textNoShape">
              <a:avLst/>
            </a:prstTxWarp>
          </a:bodyPr>
          <a:lstStyle/>
          <a:p>
            <a:pPr marL="342900" indent="-342900">
              <a:spcBef>
                <a:spcPct val="20000"/>
              </a:spcBef>
              <a:buFontTx/>
              <a:buChar char="•"/>
              <a:defRPr/>
            </a:pPr>
            <a:r>
              <a:rPr lang="en-US" sz="2200" b="1" kern="0" dirty="0"/>
              <a:t>At the asset acquisition date, market value of the asset is equal to book value.</a:t>
            </a:r>
            <a:r>
              <a:rPr lang="en-US" sz="2200" kern="0" dirty="0"/>
              <a:t> </a:t>
            </a:r>
            <a:r>
              <a:rPr lang="en-US" sz="2200" b="1" kern="0" dirty="0"/>
              <a:t>The price paid for the asset reflects the expected earnings power (risk and return) of the asset at the acquisition date.  </a:t>
            </a:r>
          </a:p>
          <a:p>
            <a:pPr marL="342900" indent="-342900">
              <a:spcBef>
                <a:spcPct val="20000"/>
              </a:spcBef>
              <a:buFontTx/>
              <a:buChar char="•"/>
              <a:defRPr/>
            </a:pPr>
            <a:endParaRPr lang="en-US" sz="2200" b="1" kern="0" dirty="0"/>
          </a:p>
          <a:p>
            <a:pPr marL="342900" indent="-342900">
              <a:spcBef>
                <a:spcPct val="20000"/>
              </a:spcBef>
              <a:buFontTx/>
              <a:buChar char="•"/>
              <a:defRPr/>
            </a:pPr>
            <a:r>
              <a:rPr lang="en-US" sz="2200" b="1" kern="0" dirty="0"/>
              <a:t>Market value will be higher than book value </a:t>
            </a:r>
            <a:r>
              <a:rPr lang="en-US" sz="2200" kern="0" dirty="0"/>
              <a:t>if earning power of the asset has increased since its acquisition.</a:t>
            </a:r>
          </a:p>
          <a:p>
            <a:pPr marL="342900" indent="-342900">
              <a:spcBef>
                <a:spcPct val="20000"/>
              </a:spcBef>
              <a:buFontTx/>
              <a:buChar char="•"/>
              <a:defRPr/>
            </a:pPr>
            <a:r>
              <a:rPr lang="en-US" sz="2200" b="1" kern="0" dirty="0"/>
              <a:t>Market value will be lower than book value</a:t>
            </a:r>
            <a:r>
              <a:rPr lang="en-US" sz="2200" kern="0" dirty="0"/>
              <a:t> if earning power of the asset has declined since its acquisition.</a:t>
            </a:r>
          </a:p>
          <a:p>
            <a:pPr marL="800100" lvl="1" indent="-342900">
              <a:spcBef>
                <a:spcPct val="20000"/>
              </a:spcBef>
              <a:buFont typeface="Arial" panose="020B0604020202020204" pitchFamily="34" charset="0"/>
              <a:buChar char="•"/>
              <a:defRPr/>
            </a:pPr>
            <a:endParaRPr lang="en-US" sz="2300" kern="0" dirty="0"/>
          </a:p>
          <a:p>
            <a:pPr marL="800100" lvl="1" indent="-342900">
              <a:spcBef>
                <a:spcPct val="20000"/>
              </a:spcBef>
              <a:buFontTx/>
              <a:buChar char="•"/>
              <a:defRPr/>
            </a:pPr>
            <a:endParaRPr lang="en-US" sz="2300" kern="0" dirty="0"/>
          </a:p>
          <a:p>
            <a:pPr marL="342900" indent="-342900">
              <a:spcBef>
                <a:spcPct val="20000"/>
              </a:spcBef>
              <a:buFontTx/>
              <a:buChar char="•"/>
              <a:defRPr/>
            </a:pPr>
            <a:endParaRPr kumimoji="0" lang="en-US" sz="2300" i="0" u="none" strike="noStrike" kern="0" cap="none" spc="0" normalizeH="0" baseline="0" noProof="0" dirty="0">
              <a:ln>
                <a:noFill/>
              </a:ln>
              <a:solidFill>
                <a:schemeClr val="tx1"/>
              </a:solidFill>
              <a:effectLst/>
              <a:uLnTx/>
              <a:uFillTx/>
            </a:endParaRPr>
          </a:p>
        </p:txBody>
      </p:sp>
      <p:sp>
        <p:nvSpPr>
          <p:cNvPr id="2" name="TextBox 1"/>
          <p:cNvSpPr txBox="1"/>
          <p:nvPr/>
        </p:nvSpPr>
        <p:spPr>
          <a:xfrm>
            <a:off x="35496" y="888196"/>
            <a:ext cx="9019542" cy="384721"/>
          </a:xfrm>
          <a:prstGeom prst="rect">
            <a:avLst/>
          </a:prstGeom>
          <a:noFill/>
        </p:spPr>
        <p:txBody>
          <a:bodyPr wrap="square" rtlCol="0">
            <a:spAutoFit/>
          </a:bodyPr>
          <a:lstStyle/>
          <a:p>
            <a:r>
              <a:rPr lang="en-US" sz="1900" b="1" u="sng" dirty="0"/>
              <a:t>To maximize the market value over the book value of the assets (i.e. the firm)  </a:t>
            </a:r>
          </a:p>
        </p:txBody>
      </p:sp>
      <p:pic>
        <p:nvPicPr>
          <p:cNvPr id="8" name="Picture 7"/>
          <p:cNvPicPr>
            <a:picLocks noChangeAspect="1"/>
          </p:cNvPicPr>
          <p:nvPr/>
        </p:nvPicPr>
        <p:blipFill>
          <a:blip r:embed="rId3"/>
          <a:stretch>
            <a:fillRect/>
          </a:stretch>
        </p:blipFill>
        <p:spPr>
          <a:xfrm>
            <a:off x="7164288" y="4764797"/>
            <a:ext cx="1778169" cy="1217487"/>
          </a:xfrm>
          <a:prstGeom prst="rect">
            <a:avLst/>
          </a:prstGeom>
        </p:spPr>
      </p:pic>
      <p:sp>
        <p:nvSpPr>
          <p:cNvPr id="3" name="Down Arrow 2"/>
          <p:cNvSpPr/>
          <p:nvPr/>
        </p:nvSpPr>
        <p:spPr>
          <a:xfrm>
            <a:off x="4215969" y="2614863"/>
            <a:ext cx="372238"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TextBox 9"/>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745293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stretch>
            <a:fillRect/>
          </a:stretch>
        </p:blipFill>
        <p:spPr>
          <a:xfrm>
            <a:off x="5527340" y="1340768"/>
            <a:ext cx="1453054" cy="994885"/>
          </a:xfrm>
          <a:prstGeom prst="rect">
            <a:avLst/>
          </a:prstGeom>
        </p:spPr>
      </p:pic>
      <p:sp>
        <p:nvSpPr>
          <p:cNvPr id="5" name="Slide Number Placeholder 4"/>
          <p:cNvSpPr>
            <a:spLocks noGrp="1"/>
          </p:cNvSpPr>
          <p:nvPr>
            <p:ph type="sldNum" sz="quarter" idx="12"/>
          </p:nvPr>
        </p:nvSpPr>
        <p:spPr/>
        <p:txBody>
          <a:bodyPr/>
          <a:lstStyle/>
          <a:p>
            <a:pPr>
              <a:defRPr/>
            </a:pPr>
            <a:fld id="{68F6332E-930F-42B1-B675-286CEB270BD9}" type="slidenum">
              <a:rPr lang="en-US" smtClean="0"/>
              <a:pPr>
                <a:defRPr/>
              </a:pPr>
              <a:t>5</a:t>
            </a:fld>
            <a:endParaRPr lang="th-TH"/>
          </a:p>
        </p:txBody>
      </p:sp>
      <p:sp>
        <p:nvSpPr>
          <p:cNvPr id="4" name="TextBox 3"/>
          <p:cNvSpPr txBox="1"/>
          <p:nvPr/>
        </p:nvSpPr>
        <p:spPr>
          <a:xfrm>
            <a:off x="4435273" y="12345572"/>
            <a:ext cx="45719" cy="121758"/>
          </a:xfrm>
          <a:prstGeom prst="rect">
            <a:avLst/>
          </a:prstGeom>
          <a:noFill/>
        </p:spPr>
        <p:txBody>
          <a:bodyPr wrap="square" rtlCol="0">
            <a:spAutoFit/>
          </a:bodyPr>
          <a:lstStyle/>
          <a:p>
            <a:endParaRPr lang="en-US" dirty="0"/>
          </a:p>
        </p:txBody>
      </p:sp>
      <p:pic>
        <p:nvPicPr>
          <p:cNvPr id="17" name="Picture 16"/>
          <p:cNvPicPr>
            <a:picLocks noChangeAspect="1"/>
          </p:cNvPicPr>
          <p:nvPr/>
        </p:nvPicPr>
        <p:blipFill>
          <a:blip r:embed="rId4"/>
          <a:stretch>
            <a:fillRect/>
          </a:stretch>
        </p:blipFill>
        <p:spPr>
          <a:xfrm>
            <a:off x="323528" y="3626319"/>
            <a:ext cx="4163269" cy="2610993"/>
          </a:xfrm>
          <a:prstGeom prst="rect">
            <a:avLst/>
          </a:prstGeom>
        </p:spPr>
      </p:pic>
      <p:sp>
        <p:nvSpPr>
          <p:cNvPr id="15" name="Rectangle 2"/>
          <p:cNvSpPr>
            <a:spLocks noGrp="1" noChangeArrowheads="1"/>
          </p:cNvSpPr>
          <p:nvPr>
            <p:ph type="title"/>
          </p:nvPr>
        </p:nvSpPr>
        <p:spPr>
          <a:xfrm>
            <a:off x="933859" y="42994"/>
            <a:ext cx="6950509" cy="797164"/>
          </a:xfrm>
          <a:solidFill>
            <a:schemeClr val="bg1">
              <a:lumMod val="95000"/>
            </a:schemeClr>
          </a:solidFill>
        </p:spPr>
        <p:txBody>
          <a:bodyPr>
            <a:normAutofit fontScale="90000"/>
          </a:bodyPr>
          <a:lstStyle/>
          <a:p>
            <a:r>
              <a:rPr lang="en-US" sz="2900" dirty="0"/>
              <a:t>Example: What Causes the Market Value to be different from its Book Value? </a:t>
            </a:r>
          </a:p>
        </p:txBody>
      </p:sp>
      <p:sp>
        <p:nvSpPr>
          <p:cNvPr id="19" name="TextBox 18"/>
          <p:cNvSpPr txBox="1"/>
          <p:nvPr/>
        </p:nvSpPr>
        <p:spPr>
          <a:xfrm>
            <a:off x="155004" y="2308504"/>
            <a:ext cx="8845466" cy="1336520"/>
          </a:xfrm>
          <a:prstGeom prst="rect">
            <a:avLst/>
          </a:prstGeom>
          <a:solidFill>
            <a:schemeClr val="accent6">
              <a:lumMod val="20000"/>
              <a:lumOff val="80000"/>
            </a:schemeClr>
          </a:solidFill>
          <a:ln w="28575">
            <a:noFill/>
          </a:ln>
        </p:spPr>
        <p:txBody>
          <a:bodyPr wrap="square" rtlCol="0">
            <a:spAutoFit/>
          </a:bodyPr>
          <a:lstStyle/>
          <a:p>
            <a:pPr>
              <a:lnSpc>
                <a:spcPts val="1600"/>
              </a:lnSpc>
              <a:spcBef>
                <a:spcPts val="400"/>
              </a:spcBef>
            </a:pPr>
            <a:r>
              <a:rPr lang="en-US" sz="1700" dirty="0">
                <a:solidFill>
                  <a:srgbClr val="C00000"/>
                </a:solidFill>
              </a:rPr>
              <a:t>What is the minimum amount of net profit, EBIT, and NOPAT to meet all the cost of financing (the cost of interest-bearing debts and equity fund)? What is the minimum level of ROIC in order to meet all the cost of financing? Calculate the weighted average cost of capital (WACC). Compared the ROIC to WACC. What will be the market value of the firm’s assets, liabilities and equity if the </a:t>
            </a:r>
            <a:r>
              <a:rPr lang="en-US" sz="1700" b="1" dirty="0">
                <a:solidFill>
                  <a:srgbClr val="C00000"/>
                </a:solidFill>
              </a:rPr>
              <a:t>actual NOPAT is higher than the minimum amount required to meet the financing cost?  </a:t>
            </a:r>
          </a:p>
        </p:txBody>
      </p:sp>
      <p:sp>
        <p:nvSpPr>
          <p:cNvPr id="22"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chemeClr val="accent3">
                    <a:lumMod val="20000"/>
                    <a:lumOff val="80000"/>
                  </a:schemeClr>
                </a:solidFill>
              </a:rPr>
              <a:t>Sirinattha</a:t>
            </a:r>
            <a:r>
              <a:rPr lang="en-US" sz="1500" dirty="0">
                <a:solidFill>
                  <a:schemeClr val="accent3">
                    <a:lumMod val="20000"/>
                    <a:lumOff val="80000"/>
                  </a:schemeClr>
                </a:solidFill>
              </a:rPr>
              <a:t> </a:t>
            </a:r>
            <a:r>
              <a:rPr lang="en-US" sz="1500" dirty="0" err="1">
                <a:solidFill>
                  <a:schemeClr val="accent3">
                    <a:lumMod val="20000"/>
                    <a:lumOff val="80000"/>
                  </a:schemeClr>
                </a:solidFill>
              </a:rPr>
              <a:t>Techasiriwan</a:t>
            </a:r>
            <a:endParaRPr lang="en-US" sz="1500" dirty="0">
              <a:solidFill>
                <a:schemeClr val="accent3">
                  <a:lumMod val="20000"/>
                  <a:lumOff val="80000"/>
                </a:schemeClr>
              </a:solidFill>
            </a:endParaRPr>
          </a:p>
          <a:p>
            <a:r>
              <a:rPr lang="th-TH" sz="1800" dirty="0">
                <a:solidFill>
                  <a:schemeClr val="accent3">
                    <a:lumMod val="20000"/>
                    <a:lumOff val="80000"/>
                  </a:schemeClr>
                </a:solidFill>
              </a:rPr>
              <a:t>สิริณัฏฐา เตชะศิริวรรณ</a:t>
            </a:r>
          </a:p>
        </p:txBody>
      </p:sp>
      <p:sp>
        <p:nvSpPr>
          <p:cNvPr id="12" name="TextBox 11"/>
          <p:cNvSpPr txBox="1"/>
          <p:nvPr/>
        </p:nvSpPr>
        <p:spPr>
          <a:xfrm>
            <a:off x="4480992" y="4862179"/>
            <a:ext cx="4483496" cy="1541448"/>
          </a:xfrm>
          <a:prstGeom prst="rect">
            <a:avLst/>
          </a:prstGeom>
          <a:noFill/>
          <a:ln w="28575">
            <a:noFill/>
          </a:ln>
        </p:spPr>
        <p:txBody>
          <a:bodyPr wrap="square" rtlCol="0">
            <a:spAutoFit/>
          </a:bodyPr>
          <a:lstStyle/>
          <a:p>
            <a:pPr>
              <a:lnSpc>
                <a:spcPts val="1500"/>
              </a:lnSpc>
              <a:spcBef>
                <a:spcPts val="400"/>
              </a:spcBef>
            </a:pPr>
            <a:r>
              <a:rPr lang="en-US" sz="1700" dirty="0">
                <a:solidFill>
                  <a:schemeClr val="bg1">
                    <a:lumMod val="10000"/>
                  </a:schemeClr>
                </a:solidFill>
              </a:rPr>
              <a:t>ROIC = NOPAT / Invested Capital</a:t>
            </a:r>
          </a:p>
          <a:p>
            <a:pPr>
              <a:lnSpc>
                <a:spcPts val="1500"/>
              </a:lnSpc>
              <a:spcBef>
                <a:spcPts val="400"/>
              </a:spcBef>
            </a:pPr>
            <a:r>
              <a:rPr lang="en-US" sz="1700" dirty="0">
                <a:solidFill>
                  <a:schemeClr val="bg1">
                    <a:lumMod val="10000"/>
                  </a:schemeClr>
                </a:solidFill>
              </a:rPr>
              <a:t>         = 10 / 100 = 10%</a:t>
            </a:r>
          </a:p>
          <a:p>
            <a:pPr>
              <a:lnSpc>
                <a:spcPts val="1800"/>
              </a:lnSpc>
              <a:spcBef>
                <a:spcPts val="400"/>
              </a:spcBef>
            </a:pPr>
            <a:endParaRPr lang="en-US" sz="1700" dirty="0">
              <a:solidFill>
                <a:schemeClr val="bg1">
                  <a:lumMod val="10000"/>
                </a:schemeClr>
              </a:solidFill>
            </a:endParaRPr>
          </a:p>
          <a:p>
            <a:pPr>
              <a:lnSpc>
                <a:spcPts val="1500"/>
              </a:lnSpc>
              <a:spcBef>
                <a:spcPts val="400"/>
              </a:spcBef>
            </a:pPr>
            <a:r>
              <a:rPr lang="en-US" sz="1700" dirty="0">
                <a:solidFill>
                  <a:schemeClr val="bg1">
                    <a:lumMod val="10000"/>
                  </a:schemeClr>
                </a:solidFill>
              </a:rPr>
              <a:t>WACC = (D/(D+E))(</a:t>
            </a:r>
            <a:r>
              <a:rPr lang="en-US" sz="1700" dirty="0" err="1">
                <a:solidFill>
                  <a:schemeClr val="bg1">
                    <a:lumMod val="10000"/>
                  </a:schemeClr>
                </a:solidFill>
              </a:rPr>
              <a:t>k</a:t>
            </a:r>
            <a:r>
              <a:rPr lang="en-US" sz="1700" baseline="-25000" dirty="0" err="1">
                <a:solidFill>
                  <a:schemeClr val="bg1">
                    <a:lumMod val="10000"/>
                  </a:schemeClr>
                </a:solidFill>
              </a:rPr>
              <a:t>d</a:t>
            </a:r>
            <a:r>
              <a:rPr lang="en-US" sz="1700" dirty="0">
                <a:solidFill>
                  <a:schemeClr val="bg1">
                    <a:lumMod val="10000"/>
                  </a:schemeClr>
                </a:solidFill>
              </a:rPr>
              <a:t>)(1-tax rate) + (E/(D+E))(</a:t>
            </a:r>
            <a:r>
              <a:rPr lang="en-US" sz="1700" dirty="0" err="1">
                <a:solidFill>
                  <a:schemeClr val="bg1">
                    <a:lumMod val="10000"/>
                  </a:schemeClr>
                </a:solidFill>
              </a:rPr>
              <a:t>k</a:t>
            </a:r>
            <a:r>
              <a:rPr lang="en-US" sz="1700" baseline="-25000" dirty="0" err="1">
                <a:solidFill>
                  <a:schemeClr val="bg1">
                    <a:lumMod val="10000"/>
                  </a:schemeClr>
                </a:solidFill>
              </a:rPr>
              <a:t>e</a:t>
            </a:r>
            <a:r>
              <a:rPr lang="en-US" sz="1700" dirty="0">
                <a:solidFill>
                  <a:schemeClr val="bg1">
                    <a:lumMod val="10000"/>
                  </a:schemeClr>
                </a:solidFill>
              </a:rPr>
              <a:t>)</a:t>
            </a:r>
          </a:p>
          <a:p>
            <a:pPr>
              <a:lnSpc>
                <a:spcPts val="1500"/>
              </a:lnSpc>
              <a:spcBef>
                <a:spcPts val="400"/>
              </a:spcBef>
            </a:pPr>
            <a:r>
              <a:rPr lang="en-US" sz="1700" dirty="0">
                <a:solidFill>
                  <a:schemeClr val="bg1">
                    <a:lumMod val="10000"/>
                  </a:schemeClr>
                </a:solidFill>
              </a:rPr>
              <a:t>            = (50%)(10%)(1-20%) + (50%)(12%)</a:t>
            </a:r>
          </a:p>
          <a:p>
            <a:pPr>
              <a:lnSpc>
                <a:spcPts val="1500"/>
              </a:lnSpc>
              <a:spcBef>
                <a:spcPts val="400"/>
              </a:spcBef>
            </a:pPr>
            <a:r>
              <a:rPr lang="en-US" sz="1700" dirty="0">
                <a:solidFill>
                  <a:schemeClr val="bg1">
                    <a:lumMod val="10000"/>
                  </a:schemeClr>
                </a:solidFill>
              </a:rPr>
              <a:t>            = 10%  </a:t>
            </a:r>
          </a:p>
        </p:txBody>
      </p:sp>
      <p:sp>
        <p:nvSpPr>
          <p:cNvPr id="13" name="TextBox 12"/>
          <p:cNvSpPr txBox="1"/>
          <p:nvPr/>
        </p:nvSpPr>
        <p:spPr>
          <a:xfrm>
            <a:off x="155004" y="836712"/>
            <a:ext cx="8845466" cy="784830"/>
          </a:xfrm>
          <a:prstGeom prst="rect">
            <a:avLst/>
          </a:prstGeom>
          <a:noFill/>
          <a:ln w="28575">
            <a:noFill/>
          </a:ln>
        </p:spPr>
        <p:txBody>
          <a:bodyPr wrap="square" rtlCol="0">
            <a:spAutoFit/>
          </a:bodyPr>
          <a:lstStyle/>
          <a:p>
            <a:pPr>
              <a:lnSpc>
                <a:spcPts val="1800"/>
              </a:lnSpc>
              <a:spcBef>
                <a:spcPts val="400"/>
              </a:spcBef>
            </a:pPr>
            <a:r>
              <a:rPr lang="en-US" sz="1700" dirty="0">
                <a:solidFill>
                  <a:schemeClr val="bg1">
                    <a:lumMod val="10000"/>
                  </a:schemeClr>
                </a:solidFill>
              </a:rPr>
              <a:t>Company A invested in THB100mn of assets. The investment was financed by THB50mn interest-bearing debts and THB50mn equity capital. The cost of debts (</a:t>
            </a:r>
            <a:r>
              <a:rPr lang="en-US" sz="1700" dirty="0" err="1">
                <a:solidFill>
                  <a:schemeClr val="bg1">
                    <a:lumMod val="10000"/>
                  </a:schemeClr>
                </a:solidFill>
              </a:rPr>
              <a:t>k</a:t>
            </a:r>
            <a:r>
              <a:rPr lang="en-US" sz="1700" baseline="-25000" dirty="0" err="1">
                <a:solidFill>
                  <a:schemeClr val="bg1">
                    <a:lumMod val="10000"/>
                  </a:schemeClr>
                </a:solidFill>
              </a:rPr>
              <a:t>d</a:t>
            </a:r>
            <a:r>
              <a:rPr lang="en-US" sz="1700" dirty="0">
                <a:solidFill>
                  <a:schemeClr val="bg1">
                    <a:lumMod val="10000"/>
                  </a:schemeClr>
                </a:solidFill>
              </a:rPr>
              <a:t>) was 10%, tax rate was 20% and the cost of equity (</a:t>
            </a:r>
            <a:r>
              <a:rPr lang="en-US" sz="1700" dirty="0" err="1">
                <a:solidFill>
                  <a:schemeClr val="bg1">
                    <a:lumMod val="10000"/>
                  </a:schemeClr>
                </a:solidFill>
              </a:rPr>
              <a:t>ke</a:t>
            </a:r>
            <a:r>
              <a:rPr lang="en-US" sz="1700" dirty="0">
                <a:solidFill>
                  <a:schemeClr val="bg1">
                    <a:lumMod val="10000"/>
                  </a:schemeClr>
                </a:solidFill>
              </a:rPr>
              <a:t>) was 12%.  </a:t>
            </a:r>
          </a:p>
        </p:txBody>
      </p:sp>
      <p:sp>
        <p:nvSpPr>
          <p:cNvPr id="18" name="TextBox 17"/>
          <p:cNvSpPr txBox="1"/>
          <p:nvPr/>
        </p:nvSpPr>
        <p:spPr>
          <a:xfrm>
            <a:off x="3059832" y="3665391"/>
            <a:ext cx="5616624" cy="605294"/>
          </a:xfrm>
          <a:prstGeom prst="rect">
            <a:avLst/>
          </a:prstGeom>
          <a:solidFill>
            <a:schemeClr val="accent5">
              <a:lumMod val="20000"/>
              <a:lumOff val="80000"/>
            </a:schemeClr>
          </a:solidFill>
          <a:ln w="28575">
            <a:noFill/>
          </a:ln>
        </p:spPr>
        <p:txBody>
          <a:bodyPr wrap="square" rtlCol="0">
            <a:spAutoFit/>
          </a:bodyPr>
          <a:lstStyle/>
          <a:p>
            <a:pPr>
              <a:lnSpc>
                <a:spcPts val="1800"/>
              </a:lnSpc>
              <a:spcBef>
                <a:spcPts val="400"/>
              </a:spcBef>
            </a:pPr>
            <a:r>
              <a:rPr lang="en-US" sz="1700" b="1" dirty="0">
                <a:solidFill>
                  <a:schemeClr val="bg1">
                    <a:lumMod val="10000"/>
                  </a:schemeClr>
                </a:solidFill>
              </a:rPr>
              <a:t>Net operating profit after tax (NOPAT)</a:t>
            </a:r>
            <a:r>
              <a:rPr lang="en-US" sz="1700" dirty="0">
                <a:solidFill>
                  <a:schemeClr val="bg1">
                    <a:lumMod val="10000"/>
                  </a:schemeClr>
                </a:solidFill>
              </a:rPr>
              <a:t> = EBIT(1-tax rate)</a:t>
            </a:r>
          </a:p>
          <a:p>
            <a:pPr>
              <a:lnSpc>
                <a:spcPts val="1800"/>
              </a:lnSpc>
              <a:spcBef>
                <a:spcPts val="400"/>
              </a:spcBef>
            </a:pPr>
            <a:r>
              <a:rPr lang="en-US" sz="1700" b="1" dirty="0">
                <a:solidFill>
                  <a:schemeClr val="bg1">
                    <a:lumMod val="10000"/>
                  </a:schemeClr>
                </a:solidFill>
              </a:rPr>
              <a:t>Return on invested capital (ROIC)</a:t>
            </a:r>
            <a:r>
              <a:rPr lang="en-US" sz="1700" dirty="0">
                <a:solidFill>
                  <a:schemeClr val="bg1">
                    <a:lumMod val="10000"/>
                  </a:schemeClr>
                </a:solidFill>
              </a:rPr>
              <a:t> = NOPAT / Invested capital</a:t>
            </a:r>
          </a:p>
        </p:txBody>
      </p:sp>
      <p:sp>
        <p:nvSpPr>
          <p:cNvPr id="2" name="Rectangle 1"/>
          <p:cNvSpPr/>
          <p:nvPr/>
        </p:nvSpPr>
        <p:spPr>
          <a:xfrm>
            <a:off x="2123728" y="4653136"/>
            <a:ext cx="6840760" cy="1830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23" name="Picture 2" descr="ผลการค้นหารูปภาพสำหรับ quiz"/>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40022" y="5447834"/>
            <a:ext cx="1075378" cy="107537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358738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3" name="TextBox 2"/>
          <p:cNvSpPr txBox="1"/>
          <p:nvPr/>
        </p:nvSpPr>
        <p:spPr>
          <a:xfrm>
            <a:off x="265041" y="2393012"/>
            <a:ext cx="8771455" cy="384721"/>
          </a:xfrm>
          <a:prstGeom prst="rect">
            <a:avLst/>
          </a:prstGeom>
          <a:solidFill>
            <a:schemeClr val="accent6">
              <a:lumMod val="20000"/>
              <a:lumOff val="80000"/>
            </a:schemeClr>
          </a:solidFill>
        </p:spPr>
        <p:txBody>
          <a:bodyPr wrap="square" rtlCol="0">
            <a:spAutoFit/>
          </a:bodyPr>
          <a:lstStyle/>
          <a:p>
            <a:r>
              <a:rPr lang="en-US" sz="1900" b="1" kern="0" dirty="0"/>
              <a:t>ROIC   &gt;  </a:t>
            </a:r>
            <a:r>
              <a:rPr lang="en-US" sz="1900" b="1" kern="0" dirty="0" smtClean="0"/>
              <a:t>WACC</a:t>
            </a:r>
            <a:r>
              <a:rPr lang="en-US" sz="1900" b="1" kern="0" dirty="0"/>
              <a:t> </a:t>
            </a:r>
            <a:r>
              <a:rPr lang="en-US" sz="1900" b="1" kern="0" dirty="0" smtClean="0"/>
              <a:t>    The </a:t>
            </a:r>
            <a:r>
              <a:rPr lang="en-US" sz="1900" b="1" kern="0" dirty="0"/>
              <a:t>market value of a firm  &gt;  the book value of the firm</a:t>
            </a:r>
          </a:p>
        </p:txBody>
      </p:sp>
      <p:sp>
        <p:nvSpPr>
          <p:cNvPr id="4" name="Down Arrow 3"/>
          <p:cNvSpPr/>
          <p:nvPr/>
        </p:nvSpPr>
        <p:spPr>
          <a:xfrm rot="16200000">
            <a:off x="2289176" y="2494077"/>
            <a:ext cx="178530" cy="2213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2"/>
          <p:cNvSpPr>
            <a:spLocks noGrp="1" noChangeArrowheads="1"/>
          </p:cNvSpPr>
          <p:nvPr>
            <p:ph type="title"/>
          </p:nvPr>
        </p:nvSpPr>
        <p:spPr>
          <a:xfrm>
            <a:off x="933859" y="42994"/>
            <a:ext cx="7287757" cy="797164"/>
          </a:xfrm>
        </p:spPr>
        <p:txBody>
          <a:bodyPr>
            <a:normAutofit fontScale="90000"/>
          </a:bodyPr>
          <a:lstStyle/>
          <a:p>
            <a:r>
              <a:rPr lang="en-US" sz="2900" dirty="0"/>
              <a:t>What Causes the Market Value of a Firm to be different from its Book Value? </a:t>
            </a:r>
          </a:p>
        </p:txBody>
      </p:sp>
      <p:sp>
        <p:nvSpPr>
          <p:cNvPr id="11" name="TextBox 10"/>
          <p:cNvSpPr txBox="1"/>
          <p:nvPr/>
        </p:nvSpPr>
        <p:spPr>
          <a:xfrm>
            <a:off x="2123728" y="3573016"/>
            <a:ext cx="4694619" cy="384721"/>
          </a:xfrm>
          <a:prstGeom prst="rect">
            <a:avLst/>
          </a:prstGeom>
          <a:solidFill>
            <a:schemeClr val="accent6">
              <a:lumMod val="20000"/>
              <a:lumOff val="80000"/>
            </a:schemeClr>
          </a:solidFill>
          <a:ln w="28575">
            <a:noFill/>
          </a:ln>
        </p:spPr>
        <p:txBody>
          <a:bodyPr wrap="none" rtlCol="0">
            <a:spAutoFit/>
          </a:bodyPr>
          <a:lstStyle/>
          <a:p>
            <a:r>
              <a:rPr lang="en-US" sz="1900" b="1" dirty="0"/>
              <a:t>ROIC</a:t>
            </a:r>
            <a:r>
              <a:rPr lang="en-US" sz="1900" b="1" baseline="-25000" dirty="0"/>
              <a:t>1</a:t>
            </a:r>
            <a:r>
              <a:rPr lang="en-US" sz="1900" b="1" dirty="0"/>
              <a:t>  = [NOPAT</a:t>
            </a:r>
            <a:r>
              <a:rPr lang="en-US" sz="1900" b="1" baseline="-25000" dirty="0"/>
              <a:t>1</a:t>
            </a:r>
            <a:r>
              <a:rPr lang="en-US" sz="1900" b="1" dirty="0"/>
              <a:t> ] / [Invested Capital</a:t>
            </a:r>
            <a:r>
              <a:rPr lang="en-US" sz="1900" b="1" baseline="-25000" dirty="0"/>
              <a:t>0</a:t>
            </a:r>
            <a:r>
              <a:rPr lang="en-US" sz="1900" b="1" dirty="0"/>
              <a:t>]</a:t>
            </a:r>
          </a:p>
        </p:txBody>
      </p:sp>
      <p:sp>
        <p:nvSpPr>
          <p:cNvPr id="13" name="TextBox 12"/>
          <p:cNvSpPr txBox="1"/>
          <p:nvPr/>
        </p:nvSpPr>
        <p:spPr>
          <a:xfrm>
            <a:off x="180534" y="4423075"/>
            <a:ext cx="8963466" cy="784830"/>
          </a:xfrm>
          <a:prstGeom prst="rect">
            <a:avLst/>
          </a:prstGeom>
          <a:noFill/>
          <a:ln w="28575">
            <a:noFill/>
          </a:ln>
        </p:spPr>
        <p:txBody>
          <a:bodyPr wrap="square" rtlCol="0">
            <a:spAutoFit/>
          </a:bodyPr>
          <a:lstStyle/>
          <a:p>
            <a:pPr>
              <a:lnSpc>
                <a:spcPts val="1800"/>
              </a:lnSpc>
              <a:spcBef>
                <a:spcPts val="400"/>
              </a:spcBef>
            </a:pPr>
            <a:r>
              <a:rPr lang="en-US" sz="1800" b="1" dirty="0">
                <a:solidFill>
                  <a:schemeClr val="bg1">
                    <a:lumMod val="10000"/>
                  </a:schemeClr>
                </a:solidFill>
              </a:rPr>
              <a:t>NOPAT</a:t>
            </a:r>
            <a:r>
              <a:rPr lang="en-US" sz="1800" dirty="0">
                <a:solidFill>
                  <a:schemeClr val="bg1">
                    <a:lumMod val="10000"/>
                  </a:schemeClr>
                </a:solidFill>
              </a:rPr>
              <a:t> is the operating income that is to be distributed to investors who contributed the invested capital into the firm and require returns on their funds. Operating income is before any expenses which are capital expenses. </a:t>
            </a:r>
          </a:p>
        </p:txBody>
      </p:sp>
      <p:sp>
        <p:nvSpPr>
          <p:cNvPr id="10" name="TextBox 9"/>
          <p:cNvSpPr txBox="1"/>
          <p:nvPr/>
        </p:nvSpPr>
        <p:spPr>
          <a:xfrm>
            <a:off x="189456" y="5669365"/>
            <a:ext cx="8963466" cy="553998"/>
          </a:xfrm>
          <a:prstGeom prst="rect">
            <a:avLst/>
          </a:prstGeom>
          <a:noFill/>
          <a:ln w="28575">
            <a:noFill/>
          </a:ln>
        </p:spPr>
        <p:txBody>
          <a:bodyPr wrap="square" rtlCol="0">
            <a:spAutoFit/>
          </a:bodyPr>
          <a:lstStyle/>
          <a:p>
            <a:pPr>
              <a:lnSpc>
                <a:spcPts val="1800"/>
              </a:lnSpc>
              <a:spcBef>
                <a:spcPts val="400"/>
              </a:spcBef>
            </a:pPr>
            <a:r>
              <a:rPr lang="en-US" sz="1800" b="1" dirty="0">
                <a:solidFill>
                  <a:schemeClr val="bg1">
                    <a:lumMod val="10000"/>
                  </a:schemeClr>
                </a:solidFill>
              </a:rPr>
              <a:t>Invested capital </a:t>
            </a:r>
            <a:r>
              <a:rPr lang="en-US" sz="1800" dirty="0">
                <a:solidFill>
                  <a:schemeClr val="bg1">
                    <a:lumMod val="10000"/>
                  </a:schemeClr>
                </a:solidFill>
              </a:rPr>
              <a:t>= capital that incurred financial cost (Invested capital includes all capital that have claims in the firm’s  NOPAT (= interest bearing debts + equity))</a:t>
            </a:r>
          </a:p>
        </p:txBody>
      </p:sp>
      <p:sp>
        <p:nvSpPr>
          <p:cNvPr id="14" name="Rectangle 3"/>
          <p:cNvSpPr txBox="1">
            <a:spLocks noChangeArrowheads="1"/>
          </p:cNvSpPr>
          <p:nvPr/>
        </p:nvSpPr>
        <p:spPr bwMode="auto">
          <a:xfrm>
            <a:off x="107504" y="856655"/>
            <a:ext cx="9217024" cy="14922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400"/>
              </a:lnSpc>
              <a:spcBef>
                <a:spcPts val="600"/>
              </a:spcBef>
              <a:buFontTx/>
              <a:buChar char="•"/>
              <a:defRPr/>
            </a:pPr>
            <a:r>
              <a:rPr lang="en-US" sz="1800" kern="0" dirty="0"/>
              <a:t>Market value of the firm (firm’s assets) will be higher than the book value if the net overall</a:t>
            </a:r>
            <a:r>
              <a:rPr lang="en-US" sz="1800" b="1" kern="0" dirty="0"/>
              <a:t> actual return from the assets is higher than the required return</a:t>
            </a:r>
            <a:r>
              <a:rPr lang="en-US" sz="1800" kern="0" dirty="0"/>
              <a:t>.   </a:t>
            </a:r>
          </a:p>
          <a:p>
            <a:pPr marL="800100" lvl="1" indent="-342900">
              <a:lnSpc>
                <a:spcPts val="2400"/>
              </a:lnSpc>
              <a:spcBef>
                <a:spcPts val="600"/>
              </a:spcBef>
              <a:buFontTx/>
              <a:buChar char="•"/>
              <a:defRPr/>
            </a:pPr>
            <a:r>
              <a:rPr lang="en-US" sz="1800" kern="0" dirty="0"/>
              <a:t>The  </a:t>
            </a:r>
            <a:r>
              <a:rPr lang="en-US" sz="1800" b="1" kern="0" dirty="0"/>
              <a:t>actual return on the assets </a:t>
            </a:r>
            <a:r>
              <a:rPr lang="en-US" sz="1800" kern="0" dirty="0"/>
              <a:t> = the </a:t>
            </a:r>
            <a:r>
              <a:rPr lang="en-US" sz="1800" b="1" kern="0" dirty="0"/>
              <a:t>return on invested capital (ROIC)</a:t>
            </a:r>
            <a:r>
              <a:rPr lang="en-US" sz="1800" kern="0" dirty="0"/>
              <a:t>.</a:t>
            </a:r>
          </a:p>
          <a:p>
            <a:pPr marL="800100" lvl="1" indent="-342900">
              <a:lnSpc>
                <a:spcPts val="2400"/>
              </a:lnSpc>
              <a:spcBef>
                <a:spcPts val="600"/>
              </a:spcBef>
              <a:buFontTx/>
              <a:buChar char="•"/>
              <a:defRPr/>
            </a:pPr>
            <a:r>
              <a:rPr lang="en-US" sz="1800" kern="0" dirty="0"/>
              <a:t>The </a:t>
            </a:r>
            <a:r>
              <a:rPr lang="en-US" sz="1800" b="1" kern="0" dirty="0"/>
              <a:t>required return on the assets</a:t>
            </a:r>
            <a:r>
              <a:rPr lang="en-US" sz="1800" kern="0" dirty="0"/>
              <a:t> = the </a:t>
            </a:r>
            <a:r>
              <a:rPr lang="en-US" sz="1800" b="1" kern="0" dirty="0"/>
              <a:t>cost of the capital </a:t>
            </a:r>
            <a:r>
              <a:rPr lang="en-US" sz="1800" kern="0" dirty="0"/>
              <a:t>(</a:t>
            </a:r>
            <a:r>
              <a:rPr lang="en-US" sz="1800" b="1" kern="0" dirty="0"/>
              <a:t>WACC</a:t>
            </a:r>
            <a:r>
              <a:rPr lang="en-US" sz="1800" kern="0" dirty="0"/>
              <a:t>). </a:t>
            </a:r>
          </a:p>
        </p:txBody>
      </p:sp>
      <p:sp>
        <p:nvSpPr>
          <p:cNvPr id="15" name="TextBox 14"/>
          <p:cNvSpPr txBox="1"/>
          <p:nvPr/>
        </p:nvSpPr>
        <p:spPr>
          <a:xfrm>
            <a:off x="2860498" y="4065403"/>
            <a:ext cx="3295678" cy="384721"/>
          </a:xfrm>
          <a:prstGeom prst="rect">
            <a:avLst/>
          </a:prstGeom>
          <a:solidFill>
            <a:schemeClr val="accent6">
              <a:lumMod val="20000"/>
              <a:lumOff val="80000"/>
            </a:schemeClr>
          </a:solidFill>
          <a:ln w="28575">
            <a:noFill/>
          </a:ln>
        </p:spPr>
        <p:txBody>
          <a:bodyPr wrap="square" rtlCol="0">
            <a:spAutoFit/>
          </a:bodyPr>
          <a:lstStyle/>
          <a:p>
            <a:r>
              <a:rPr lang="en-US" sz="1900" b="1" dirty="0"/>
              <a:t>NOPAT = EBIT(1 - tax rate) </a:t>
            </a:r>
          </a:p>
        </p:txBody>
      </p:sp>
      <p:sp>
        <p:nvSpPr>
          <p:cNvPr id="16" name="TextBox 15"/>
          <p:cNvSpPr txBox="1"/>
          <p:nvPr/>
        </p:nvSpPr>
        <p:spPr>
          <a:xfrm>
            <a:off x="107504" y="5252126"/>
            <a:ext cx="8907127" cy="369332"/>
          </a:xfrm>
          <a:prstGeom prst="rect">
            <a:avLst/>
          </a:prstGeom>
          <a:solidFill>
            <a:schemeClr val="accent6">
              <a:lumMod val="20000"/>
              <a:lumOff val="80000"/>
            </a:schemeClr>
          </a:solidFill>
          <a:ln w="28575">
            <a:noFill/>
          </a:ln>
        </p:spPr>
        <p:txBody>
          <a:bodyPr wrap="square" rtlCol="0">
            <a:spAutoFit/>
          </a:bodyPr>
          <a:lstStyle/>
          <a:p>
            <a:r>
              <a:rPr lang="en-US" sz="1800" b="1" dirty="0"/>
              <a:t>Invested Capital = BV of </a:t>
            </a:r>
            <a:r>
              <a:rPr lang="en-US" sz="1800" b="1" u="sng" dirty="0"/>
              <a:t>interest-bearing</a:t>
            </a:r>
            <a:r>
              <a:rPr lang="en-US" sz="1800" b="1" dirty="0"/>
              <a:t> liabilities + BV of equity – Excess Cash</a:t>
            </a:r>
          </a:p>
        </p:txBody>
      </p:sp>
      <p:sp>
        <p:nvSpPr>
          <p:cNvPr id="17" name="TextBox 16"/>
          <p:cNvSpPr txBox="1"/>
          <p:nvPr/>
        </p:nvSpPr>
        <p:spPr>
          <a:xfrm>
            <a:off x="1835696" y="2996952"/>
            <a:ext cx="5832648" cy="323165"/>
          </a:xfrm>
          <a:prstGeom prst="rect">
            <a:avLst/>
          </a:prstGeom>
          <a:solidFill>
            <a:schemeClr val="accent6">
              <a:lumMod val="20000"/>
              <a:lumOff val="80000"/>
            </a:schemeClr>
          </a:solidFill>
          <a:ln w="28575">
            <a:noFill/>
          </a:ln>
        </p:spPr>
        <p:txBody>
          <a:bodyPr wrap="square" rtlCol="0">
            <a:spAutoFit/>
          </a:bodyPr>
          <a:lstStyle/>
          <a:p>
            <a:pPr>
              <a:lnSpc>
                <a:spcPts val="1800"/>
              </a:lnSpc>
              <a:spcBef>
                <a:spcPts val="400"/>
              </a:spcBef>
            </a:pPr>
            <a:r>
              <a:rPr lang="en-US" sz="1900" b="1" dirty="0">
                <a:solidFill>
                  <a:schemeClr val="bg1">
                    <a:lumMod val="10000"/>
                  </a:schemeClr>
                </a:solidFill>
              </a:rPr>
              <a:t>WACC = (D/(D+E))(</a:t>
            </a:r>
            <a:r>
              <a:rPr lang="en-US" sz="1900" b="1" dirty="0" err="1">
                <a:solidFill>
                  <a:schemeClr val="bg1">
                    <a:lumMod val="10000"/>
                  </a:schemeClr>
                </a:solidFill>
              </a:rPr>
              <a:t>k</a:t>
            </a:r>
            <a:r>
              <a:rPr lang="en-US" sz="1900" b="1" baseline="-25000" dirty="0" err="1">
                <a:solidFill>
                  <a:schemeClr val="bg1">
                    <a:lumMod val="10000"/>
                  </a:schemeClr>
                </a:solidFill>
              </a:rPr>
              <a:t>d</a:t>
            </a:r>
            <a:r>
              <a:rPr lang="en-US" sz="1900" b="1" dirty="0">
                <a:solidFill>
                  <a:schemeClr val="bg1">
                    <a:lumMod val="10000"/>
                  </a:schemeClr>
                </a:solidFill>
              </a:rPr>
              <a:t>)(1-tax rate) + (E/(D+E))(</a:t>
            </a:r>
            <a:r>
              <a:rPr lang="en-US" sz="1900" b="1" dirty="0" err="1">
                <a:solidFill>
                  <a:schemeClr val="bg1">
                    <a:lumMod val="10000"/>
                  </a:schemeClr>
                </a:solidFill>
              </a:rPr>
              <a:t>k</a:t>
            </a:r>
            <a:r>
              <a:rPr lang="en-US" sz="1900" b="1" baseline="-25000" dirty="0" err="1">
                <a:solidFill>
                  <a:schemeClr val="bg1">
                    <a:lumMod val="10000"/>
                  </a:schemeClr>
                </a:solidFill>
              </a:rPr>
              <a:t>e</a:t>
            </a:r>
            <a:r>
              <a:rPr lang="en-US" sz="1900" b="1" dirty="0">
                <a:solidFill>
                  <a:schemeClr val="bg1">
                    <a:lumMod val="10000"/>
                  </a:schemeClr>
                </a:solidFill>
              </a:rPr>
              <a:t>)</a:t>
            </a:r>
          </a:p>
        </p:txBody>
      </p:sp>
      <p:sp>
        <p:nvSpPr>
          <p:cNvPr id="18" name="TextBox 17"/>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141087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005414" y="0"/>
            <a:ext cx="7056783" cy="642923"/>
          </a:xfrm>
        </p:spPr>
        <p:txBody>
          <a:bodyPr>
            <a:normAutofit/>
          </a:bodyPr>
          <a:lstStyle/>
          <a:p>
            <a:pPr eaLnBrk="1" hangingPunct="1"/>
            <a:r>
              <a:rPr lang="en-US" sz="2900" dirty="0"/>
              <a:t>Economic Value Added (EVA)</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4" name="Rectangle 3"/>
          <p:cNvSpPr txBox="1">
            <a:spLocks noChangeArrowheads="1"/>
          </p:cNvSpPr>
          <p:nvPr/>
        </p:nvSpPr>
        <p:spPr bwMode="auto">
          <a:xfrm>
            <a:off x="349175" y="861067"/>
            <a:ext cx="8604721" cy="25679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ts val="1200"/>
              </a:spcBef>
              <a:buFontTx/>
              <a:buChar char="•"/>
              <a:defRPr/>
            </a:pPr>
            <a:r>
              <a:rPr lang="en-US" sz="2100" kern="0" dirty="0"/>
              <a:t>A firm generates an </a:t>
            </a:r>
            <a:r>
              <a:rPr lang="en-US" sz="2100" b="1" kern="0" dirty="0"/>
              <a:t>economic value added (EVA) </a:t>
            </a:r>
            <a:r>
              <a:rPr lang="en-US" sz="2100" b="1" u="sng" kern="0" dirty="0"/>
              <a:t>each year</a:t>
            </a:r>
            <a:r>
              <a:rPr lang="en-US" sz="2100" b="1" kern="0" dirty="0"/>
              <a:t> </a:t>
            </a:r>
            <a:r>
              <a:rPr lang="en-US" sz="2100" kern="0" dirty="0"/>
              <a:t>if the </a:t>
            </a:r>
            <a:r>
              <a:rPr lang="en-US" sz="2100" b="1" kern="0" dirty="0"/>
              <a:t>actual rate of return on its assets (ROIC) </a:t>
            </a:r>
            <a:r>
              <a:rPr lang="en-US" sz="2100" kern="0" dirty="0"/>
              <a:t>is higher than the </a:t>
            </a:r>
            <a:r>
              <a:rPr lang="en-US" sz="2100" b="1" kern="0" dirty="0"/>
              <a:t>cost of capital (WACC)</a:t>
            </a:r>
            <a:r>
              <a:rPr lang="en-US" sz="2100" kern="0" dirty="0"/>
              <a:t>.  </a:t>
            </a:r>
          </a:p>
          <a:p>
            <a:pPr marL="342900" indent="-342900">
              <a:lnSpc>
                <a:spcPts val="2500"/>
              </a:lnSpc>
              <a:spcBef>
                <a:spcPts val="1200"/>
              </a:spcBef>
              <a:buFontTx/>
              <a:buChar char="•"/>
              <a:defRPr/>
            </a:pPr>
            <a:endParaRPr lang="en-US" sz="2100" kern="0" dirty="0"/>
          </a:p>
          <a:p>
            <a:pPr marL="342900" indent="-342900">
              <a:lnSpc>
                <a:spcPts val="2500"/>
              </a:lnSpc>
              <a:spcBef>
                <a:spcPts val="1200"/>
              </a:spcBef>
              <a:buFontTx/>
              <a:buChar char="•"/>
              <a:defRPr/>
            </a:pPr>
            <a:endParaRPr lang="en-US" sz="2100" kern="0" dirty="0"/>
          </a:p>
          <a:p>
            <a:pPr>
              <a:lnSpc>
                <a:spcPts val="2500"/>
              </a:lnSpc>
              <a:spcBef>
                <a:spcPts val="1200"/>
              </a:spcBef>
              <a:defRPr/>
            </a:pPr>
            <a:endParaRPr lang="en-US" sz="2100" kern="0" dirty="0"/>
          </a:p>
          <a:p>
            <a:pPr marL="800100" lvl="1" indent="-342900">
              <a:lnSpc>
                <a:spcPts val="2500"/>
              </a:lnSpc>
              <a:spcBef>
                <a:spcPts val="1200"/>
              </a:spcBef>
              <a:buFontTx/>
              <a:buChar char="•"/>
              <a:defRPr/>
            </a:pPr>
            <a:r>
              <a:rPr lang="en-US" sz="2100" kern="0" dirty="0"/>
              <a:t>EVA determines the difference between the </a:t>
            </a:r>
            <a:r>
              <a:rPr lang="en-US" sz="2100" b="1" kern="0" dirty="0"/>
              <a:t>actual rate of return on assets (ROIC) </a:t>
            </a:r>
            <a:r>
              <a:rPr lang="en-US" sz="2100" kern="0" dirty="0"/>
              <a:t>and the </a:t>
            </a:r>
            <a:r>
              <a:rPr lang="en-US" sz="2100" b="1" kern="0" dirty="0"/>
              <a:t>cost of capital (WACC) </a:t>
            </a:r>
            <a:r>
              <a:rPr lang="en-US" sz="2100" b="1" u="sng" kern="0" dirty="0"/>
              <a:t>each year</a:t>
            </a:r>
            <a:r>
              <a:rPr lang="en-US" sz="2200" kern="0" dirty="0"/>
              <a:t>. </a:t>
            </a:r>
          </a:p>
          <a:p>
            <a:pPr marL="800100" lvl="1" indent="-342900">
              <a:lnSpc>
                <a:spcPts val="2500"/>
              </a:lnSpc>
              <a:spcBef>
                <a:spcPts val="1200"/>
              </a:spcBef>
              <a:buFontTx/>
              <a:buChar char="•"/>
              <a:defRPr/>
            </a:pPr>
            <a:r>
              <a:rPr lang="en-US" sz="2000" b="1" kern="0" dirty="0"/>
              <a:t>Return on invested capital (ROIC) </a:t>
            </a:r>
            <a:r>
              <a:rPr lang="en-US" sz="2000" kern="0" dirty="0"/>
              <a:t>is defined to be the </a:t>
            </a:r>
            <a:r>
              <a:rPr lang="en-US" sz="2000" b="1" kern="0" dirty="0"/>
              <a:t>“true” cash flow return</a:t>
            </a:r>
            <a:r>
              <a:rPr lang="en-US" sz="2000" kern="0" dirty="0"/>
              <a:t> on capital earned on an investment.</a:t>
            </a:r>
          </a:p>
          <a:p>
            <a:pPr marL="800100" lvl="1" indent="-342900">
              <a:lnSpc>
                <a:spcPts val="2500"/>
              </a:lnSpc>
              <a:spcBef>
                <a:spcPts val="1200"/>
              </a:spcBef>
              <a:buFontTx/>
              <a:buChar char="•"/>
              <a:defRPr/>
            </a:pPr>
            <a:r>
              <a:rPr lang="en-US" sz="2000" kern="0" dirty="0"/>
              <a:t>The </a:t>
            </a:r>
            <a:r>
              <a:rPr lang="en-US" sz="2000" b="1" kern="0" dirty="0"/>
              <a:t>cost of capital </a:t>
            </a:r>
            <a:r>
              <a:rPr lang="en-US" sz="2000" kern="0" dirty="0"/>
              <a:t>is defined as</a:t>
            </a:r>
            <a:r>
              <a:rPr lang="en-US" sz="2000" b="1" kern="0" dirty="0"/>
              <a:t> investors required return from </a:t>
            </a:r>
            <a:r>
              <a:rPr lang="en-US" sz="2000" kern="0" dirty="0"/>
              <a:t>different financing instruments (</a:t>
            </a:r>
            <a:r>
              <a:rPr lang="en-US" sz="2000" b="1" kern="0" dirty="0"/>
              <a:t>capital invested) </a:t>
            </a:r>
            <a:r>
              <a:rPr lang="en-US" sz="2000" kern="0" dirty="0"/>
              <a:t>used to finance the investment.  </a:t>
            </a:r>
            <a:endParaRPr lang="en-US" sz="2000" b="1" kern="0" dirty="0"/>
          </a:p>
          <a:p>
            <a:pPr marL="800100" lvl="1" indent="-342900">
              <a:lnSpc>
                <a:spcPts val="2500"/>
              </a:lnSpc>
              <a:spcBef>
                <a:spcPts val="1200"/>
              </a:spcBef>
              <a:buFontTx/>
              <a:buChar char="•"/>
              <a:defRPr/>
            </a:pPr>
            <a:endParaRPr lang="en-US" sz="2000" kern="0" dirty="0"/>
          </a:p>
        </p:txBody>
      </p:sp>
      <p:sp>
        <p:nvSpPr>
          <p:cNvPr id="5" name="TextBox 4"/>
          <p:cNvSpPr txBox="1"/>
          <p:nvPr/>
        </p:nvSpPr>
        <p:spPr>
          <a:xfrm>
            <a:off x="-191119" y="1916832"/>
            <a:ext cx="9145015" cy="1323439"/>
          </a:xfrm>
          <a:prstGeom prst="rect">
            <a:avLst/>
          </a:prstGeom>
          <a:solidFill>
            <a:schemeClr val="accent5">
              <a:lumMod val="40000"/>
              <a:lumOff val="60000"/>
            </a:schemeClr>
          </a:solidFill>
          <a:ln w="28575">
            <a:noFill/>
          </a:ln>
        </p:spPr>
        <p:txBody>
          <a:bodyPr wrap="square" rtlCol="0">
            <a:spAutoFit/>
          </a:bodyPr>
          <a:lstStyle/>
          <a:p>
            <a:pPr>
              <a:lnSpc>
                <a:spcPts val="2800"/>
              </a:lnSpc>
              <a:spcBef>
                <a:spcPts val="600"/>
              </a:spcBef>
            </a:pPr>
            <a:r>
              <a:rPr lang="en-US" sz="2100" b="1" dirty="0"/>
              <a:t>	EVA 	= (NOPAT) − (Cost of financing) </a:t>
            </a:r>
          </a:p>
          <a:p>
            <a:pPr>
              <a:lnSpc>
                <a:spcPts val="2800"/>
              </a:lnSpc>
              <a:spcBef>
                <a:spcPts val="600"/>
              </a:spcBef>
            </a:pPr>
            <a:r>
              <a:rPr lang="en-US" sz="2100" b="1" dirty="0"/>
              <a:t>	EVA 	= (ROIC x Invested Capital) – (WACC x Invested Capital)</a:t>
            </a:r>
          </a:p>
          <a:p>
            <a:pPr>
              <a:lnSpc>
                <a:spcPts val="2800"/>
              </a:lnSpc>
              <a:spcBef>
                <a:spcPts val="600"/>
              </a:spcBef>
            </a:pPr>
            <a:r>
              <a:rPr lang="en-US" sz="2100" b="1" dirty="0"/>
              <a:t>	EVA 	= (ROIC − WACC) × (Capital invested)</a:t>
            </a:r>
          </a:p>
        </p:txBody>
      </p:sp>
      <p:sp>
        <p:nvSpPr>
          <p:cNvPr id="2" name="Rectangle 1"/>
          <p:cNvSpPr/>
          <p:nvPr/>
        </p:nvSpPr>
        <p:spPr>
          <a:xfrm>
            <a:off x="9654005" y="5467475"/>
            <a:ext cx="250817" cy="2216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3" name="Rectangle 2"/>
          <p:cNvSpPr/>
          <p:nvPr/>
        </p:nvSpPr>
        <p:spPr>
          <a:xfrm>
            <a:off x="611560" y="1916832"/>
            <a:ext cx="8342336" cy="132343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6" name="Picture 5"/>
          <p:cNvPicPr>
            <a:picLocks noChangeAspect="1"/>
          </p:cNvPicPr>
          <p:nvPr/>
        </p:nvPicPr>
        <p:blipFill>
          <a:blip r:embed="rId3"/>
          <a:stretch>
            <a:fillRect/>
          </a:stretch>
        </p:blipFill>
        <p:spPr>
          <a:xfrm>
            <a:off x="1005414" y="2000303"/>
            <a:ext cx="7395278" cy="1259763"/>
          </a:xfrm>
          <a:prstGeom prst="rect">
            <a:avLst/>
          </a:prstGeom>
        </p:spPr>
      </p:pic>
      <p:sp>
        <p:nvSpPr>
          <p:cNvPr id="10" name="TextBox 9"/>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1994946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005414" y="0"/>
            <a:ext cx="7056783" cy="642923"/>
          </a:xfrm>
        </p:spPr>
        <p:txBody>
          <a:bodyPr>
            <a:normAutofit/>
          </a:bodyPr>
          <a:lstStyle/>
          <a:p>
            <a:pPr eaLnBrk="1" hangingPunct="1"/>
            <a:r>
              <a:rPr lang="en-US" sz="2900" dirty="0"/>
              <a:t>Market Value Added (MVA)</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4" name="Rectangle 3"/>
          <p:cNvSpPr txBox="1">
            <a:spLocks noChangeArrowheads="1"/>
          </p:cNvSpPr>
          <p:nvPr/>
        </p:nvSpPr>
        <p:spPr bwMode="auto">
          <a:xfrm>
            <a:off x="349175" y="861067"/>
            <a:ext cx="8604721" cy="112777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ts val="1200"/>
              </a:spcBef>
              <a:buFontTx/>
              <a:buChar char="•"/>
              <a:defRPr/>
            </a:pPr>
            <a:r>
              <a:rPr lang="en-US" sz="2100" b="1" kern="0" dirty="0"/>
              <a:t>Market value added (MVA) </a:t>
            </a:r>
            <a:r>
              <a:rPr lang="en-US" sz="2100" kern="0" dirty="0"/>
              <a:t>is the difference between the </a:t>
            </a:r>
            <a:r>
              <a:rPr lang="en-US" sz="2100" b="1" kern="0" dirty="0"/>
              <a:t>current market value of a firm</a:t>
            </a:r>
            <a:r>
              <a:rPr lang="en-US" sz="2100" kern="0" dirty="0"/>
              <a:t> and the </a:t>
            </a:r>
            <a:r>
              <a:rPr lang="en-US" sz="2100" b="1" kern="0" dirty="0"/>
              <a:t>capital contributed </a:t>
            </a:r>
            <a:r>
              <a:rPr lang="en-US" sz="2100" kern="0" dirty="0"/>
              <a:t>by investors (</a:t>
            </a:r>
            <a:r>
              <a:rPr lang="en-US" sz="2100" b="1" kern="0" dirty="0"/>
              <a:t>book value </a:t>
            </a:r>
            <a:r>
              <a:rPr lang="en-US" sz="2100" kern="0" dirty="0"/>
              <a:t>of a firm or the initial investment value).</a:t>
            </a:r>
          </a:p>
        </p:txBody>
      </p:sp>
      <p:sp>
        <p:nvSpPr>
          <p:cNvPr id="2" name="Rectangle 1"/>
          <p:cNvSpPr/>
          <p:nvPr/>
        </p:nvSpPr>
        <p:spPr>
          <a:xfrm>
            <a:off x="9654005" y="5467475"/>
            <a:ext cx="250817" cy="2216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0" name="TextBox 9"/>
          <p:cNvSpPr txBox="1"/>
          <p:nvPr/>
        </p:nvSpPr>
        <p:spPr>
          <a:xfrm>
            <a:off x="1043608" y="1965320"/>
            <a:ext cx="6887122" cy="738664"/>
          </a:xfrm>
          <a:prstGeom prst="rect">
            <a:avLst/>
          </a:prstGeom>
          <a:solidFill>
            <a:schemeClr val="accent6">
              <a:lumMod val="20000"/>
              <a:lumOff val="80000"/>
            </a:schemeClr>
          </a:solidFill>
        </p:spPr>
        <p:txBody>
          <a:bodyPr wrap="square" rtlCol="0">
            <a:spAutoFit/>
          </a:bodyPr>
          <a:lstStyle/>
          <a:p>
            <a:pPr>
              <a:spcBef>
                <a:spcPts val="600"/>
              </a:spcBef>
            </a:pPr>
            <a:r>
              <a:rPr lang="en-US" sz="2100" b="1" dirty="0"/>
              <a:t>Market Value Added (MVA)  =  [Market Value of the Firm –  </a:t>
            </a:r>
            <a:r>
              <a:rPr lang="en-US" sz="2100" b="1" dirty="0" smtClean="0"/>
              <a:t>Book </a:t>
            </a:r>
            <a:r>
              <a:rPr lang="en-US" sz="2100" b="1" dirty="0"/>
              <a:t>Value of the firm]</a:t>
            </a:r>
          </a:p>
        </p:txBody>
      </p:sp>
      <p:sp>
        <p:nvSpPr>
          <p:cNvPr id="11" name="Rectangle 3"/>
          <p:cNvSpPr txBox="1">
            <a:spLocks noChangeArrowheads="1"/>
          </p:cNvSpPr>
          <p:nvPr/>
        </p:nvSpPr>
        <p:spPr bwMode="auto">
          <a:xfrm>
            <a:off x="323528" y="2924944"/>
            <a:ext cx="8604721" cy="16561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ts val="1200"/>
              </a:spcBef>
              <a:buFontTx/>
              <a:buChar char="•"/>
              <a:defRPr/>
            </a:pPr>
            <a:r>
              <a:rPr lang="en-US" sz="2100" b="1" kern="0" dirty="0"/>
              <a:t>Book value of a firm </a:t>
            </a:r>
            <a:r>
              <a:rPr lang="en-US" sz="2100" kern="0" dirty="0"/>
              <a:t>reflects the present value of  </a:t>
            </a:r>
            <a:r>
              <a:rPr lang="en-US" sz="2100" b="1" kern="0" dirty="0"/>
              <a:t>future cash flows that are expected by the project’s </a:t>
            </a:r>
            <a:r>
              <a:rPr lang="en-US" sz="2100" b="1" u="sng" kern="0" dirty="0"/>
              <a:t>capital contributors </a:t>
            </a:r>
            <a:r>
              <a:rPr lang="en-US" sz="2100" b="1" kern="0" dirty="0"/>
              <a:t>on the investment date</a:t>
            </a:r>
            <a:r>
              <a:rPr lang="en-US" sz="2100" kern="0" dirty="0"/>
              <a:t> (the</a:t>
            </a:r>
            <a:r>
              <a:rPr lang="en-US" sz="2100" b="1" kern="0" dirty="0"/>
              <a:t> WACC</a:t>
            </a:r>
            <a:r>
              <a:rPr lang="en-US" sz="2100" kern="0" dirty="0"/>
              <a:t>). </a:t>
            </a:r>
            <a:endParaRPr lang="en-US" sz="2100" b="1" kern="0" dirty="0"/>
          </a:p>
          <a:p>
            <a:pPr marL="342900" indent="-342900">
              <a:lnSpc>
                <a:spcPts val="2500"/>
              </a:lnSpc>
              <a:spcBef>
                <a:spcPts val="1200"/>
              </a:spcBef>
              <a:buFontTx/>
              <a:buChar char="•"/>
              <a:defRPr/>
            </a:pPr>
            <a:r>
              <a:rPr lang="en-US" sz="2100" b="1" kern="0" dirty="0"/>
              <a:t>Market value of a firm </a:t>
            </a:r>
            <a:r>
              <a:rPr lang="en-US" sz="2100" kern="0" dirty="0"/>
              <a:t>reflects the present value of the </a:t>
            </a:r>
            <a:r>
              <a:rPr lang="en-US" sz="2100" b="1" u="sng" kern="0" dirty="0"/>
              <a:t>expected true cash flows</a:t>
            </a:r>
            <a:r>
              <a:rPr lang="en-US" sz="2100" u="sng" kern="0" dirty="0"/>
              <a:t> </a:t>
            </a:r>
            <a:r>
              <a:rPr lang="en-US" sz="2100" kern="0" dirty="0"/>
              <a:t>that are to be </a:t>
            </a:r>
            <a:r>
              <a:rPr lang="en-US" sz="2100" b="1" kern="0" dirty="0"/>
              <a:t>generated in the future </a:t>
            </a:r>
            <a:r>
              <a:rPr lang="en-US" sz="2100" kern="0" dirty="0"/>
              <a:t>(the </a:t>
            </a:r>
            <a:r>
              <a:rPr lang="en-US" sz="2100" b="1" kern="0" dirty="0"/>
              <a:t>ROIC</a:t>
            </a:r>
            <a:r>
              <a:rPr lang="en-US" sz="2100" kern="0" dirty="0"/>
              <a:t>).</a:t>
            </a:r>
          </a:p>
        </p:txBody>
      </p:sp>
      <p:pic>
        <p:nvPicPr>
          <p:cNvPr id="12" name="Picture 4" descr="http://finfin.wikidot.com/local--resized-images/team-4-s-paper/capture5.jpg/mediu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3153" y="5127195"/>
            <a:ext cx="3401303" cy="987129"/>
          </a:xfrm>
          <a:prstGeom prst="rect">
            <a:avLst/>
          </a:prstGeom>
          <a:solidFill>
            <a:schemeClr val="tx2">
              <a:lumMod val="20000"/>
              <a:lumOff val="80000"/>
            </a:schemeClr>
          </a:solidFill>
          <a:ln>
            <a:noFill/>
          </a:ln>
          <a:effectLst>
            <a:softEdge rad="112500"/>
          </a:effectLst>
          <a:extLst/>
        </p:spPr>
      </p:pic>
      <p:sp>
        <p:nvSpPr>
          <p:cNvPr id="13" name="Rectangle 12"/>
          <p:cNvSpPr/>
          <p:nvPr/>
        </p:nvSpPr>
        <p:spPr>
          <a:xfrm>
            <a:off x="2977737" y="5124667"/>
            <a:ext cx="3112136" cy="10406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3049745" y="5444201"/>
            <a:ext cx="586151" cy="2682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TextBox 13"/>
          <p:cNvSpPr txBox="1"/>
          <p:nvPr/>
        </p:nvSpPr>
        <p:spPr>
          <a:xfrm>
            <a:off x="2987824" y="5405154"/>
            <a:ext cx="1761033" cy="400110"/>
          </a:xfrm>
          <a:prstGeom prst="rect">
            <a:avLst/>
          </a:prstGeom>
          <a:noFill/>
        </p:spPr>
        <p:txBody>
          <a:bodyPr wrap="square" rtlCol="0">
            <a:spAutoFit/>
          </a:bodyPr>
          <a:lstStyle/>
          <a:p>
            <a:r>
              <a:rPr lang="en-US" sz="2000" dirty="0"/>
              <a:t>MVA</a:t>
            </a:r>
          </a:p>
        </p:txBody>
      </p:sp>
      <p:sp>
        <p:nvSpPr>
          <p:cNvPr id="15" name="TextBox 14"/>
          <p:cNvSpPr txBox="1"/>
          <p:nvPr/>
        </p:nvSpPr>
        <p:spPr>
          <a:xfrm>
            <a:off x="6228184" y="5167018"/>
            <a:ext cx="2725712" cy="369332"/>
          </a:xfrm>
          <a:prstGeom prst="rect">
            <a:avLst/>
          </a:prstGeom>
          <a:solidFill>
            <a:schemeClr val="accent6">
              <a:lumMod val="20000"/>
              <a:lumOff val="80000"/>
            </a:schemeClr>
          </a:solidFill>
        </p:spPr>
        <p:txBody>
          <a:bodyPr wrap="square" rtlCol="0">
            <a:spAutoFit/>
          </a:bodyPr>
          <a:lstStyle/>
          <a:p>
            <a:pPr>
              <a:spcBef>
                <a:spcPts val="600"/>
              </a:spcBef>
            </a:pPr>
            <a:r>
              <a:rPr lang="en-US" sz="1800" b="1" dirty="0"/>
              <a:t>Economic Value Added </a:t>
            </a:r>
          </a:p>
        </p:txBody>
      </p:sp>
      <p:cxnSp>
        <p:nvCxnSpPr>
          <p:cNvPr id="6" name="Straight Arrow Connector 5"/>
          <p:cNvCxnSpPr/>
          <p:nvPr/>
        </p:nvCxnSpPr>
        <p:spPr>
          <a:xfrm flipH="1">
            <a:off x="5652120" y="5405154"/>
            <a:ext cx="64425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2781767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p:cNvSpPr txBox="1">
            <a:spLocks noChangeArrowheads="1"/>
          </p:cNvSpPr>
          <p:nvPr/>
        </p:nvSpPr>
        <p:spPr bwMode="auto">
          <a:xfrm>
            <a:off x="642032" y="3320216"/>
            <a:ext cx="7098320" cy="4711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500"/>
              </a:lnSpc>
              <a:spcBef>
                <a:spcPts val="500"/>
              </a:spcBef>
              <a:defRPr/>
            </a:pPr>
            <a:r>
              <a:rPr lang="en-US" sz="2000" kern="0" dirty="0"/>
              <a:t>1) Calculate capital invested.  </a:t>
            </a:r>
          </a:p>
          <a:p>
            <a:pPr>
              <a:lnSpc>
                <a:spcPts val="2500"/>
              </a:lnSpc>
              <a:spcBef>
                <a:spcPts val="500"/>
              </a:spcBef>
              <a:defRPr/>
            </a:pPr>
            <a:endParaRPr lang="en-US" sz="2100" kern="0" dirty="0"/>
          </a:p>
        </p:txBody>
      </p:sp>
      <p:sp>
        <p:nvSpPr>
          <p:cNvPr id="21" name="Slide Number Placeholder 4"/>
          <p:cNvSpPr>
            <a:spLocks noGrp="1"/>
          </p:cNvSpPr>
          <p:nvPr>
            <p:ph type="sldNum" sz="quarter" idx="11"/>
          </p:nvPr>
        </p:nvSpPr>
        <p:spPr>
          <a:xfrm>
            <a:off x="3200400" y="6400800"/>
            <a:ext cx="5257800" cy="381000"/>
          </a:xfrm>
        </p:spPr>
        <p:txBody>
          <a:bodyPr/>
          <a:lstStyle/>
          <a:p>
            <a:pPr algn="r"/>
            <a:fld id="{FC023DEA-A31B-4CE2-A3A5-BB7276005B2E}" type="slidenum">
              <a:rPr lang="en-US"/>
              <a:pPr algn="r"/>
              <a:t>9</a:t>
            </a:fld>
            <a:endParaRPr lang="en-US" dirty="0"/>
          </a:p>
        </p:txBody>
      </p:sp>
      <p:sp>
        <p:nvSpPr>
          <p:cNvPr id="12"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3" name="Subtitle 3"/>
          <p:cNvSpPr txBox="1">
            <a:spLocks/>
          </p:cNvSpPr>
          <p:nvPr/>
        </p:nvSpPr>
        <p:spPr>
          <a:xfrm>
            <a:off x="1000309" y="181099"/>
            <a:ext cx="6884059" cy="511597"/>
          </a:xfrm>
          <a:prstGeom prst="rect">
            <a:avLst/>
          </a:prstGeom>
          <a:solidFill>
            <a:schemeClr val="bg1">
              <a:lumMod val="95000"/>
            </a:schemeClr>
          </a:solidFill>
        </p:spPr>
        <p:txBody>
          <a:bodyPr vert="horz" lIns="45720" rIns="45720">
            <a:noAutofit/>
          </a:bodyPr>
          <a:lstStyle/>
          <a:p>
            <a:pPr marR="64008" lvl="0" algn="ctr">
              <a:spcBef>
                <a:spcPts val="400"/>
              </a:spcBef>
              <a:buClr>
                <a:schemeClr val="accent1"/>
              </a:buClr>
              <a:buSzPct val="68000"/>
              <a:defRPr/>
            </a:pPr>
            <a:r>
              <a:rPr lang="en-US" b="1" dirty="0">
                <a:solidFill>
                  <a:srgbClr val="0070C0"/>
                </a:solidFill>
                <a:latin typeface="Arial" pitchFamily="34" charset="0"/>
                <a:ea typeface="+mj-ea"/>
                <a:cs typeface="+mj-cs"/>
              </a:rPr>
              <a:t>Example: Calculating ROIC and EVA (I)   </a:t>
            </a:r>
          </a:p>
        </p:txBody>
      </p:sp>
      <p:sp>
        <p:nvSpPr>
          <p:cNvPr id="14" name="Rectangle 3"/>
          <p:cNvSpPr txBox="1">
            <a:spLocks noChangeArrowheads="1"/>
          </p:cNvSpPr>
          <p:nvPr/>
        </p:nvSpPr>
        <p:spPr bwMode="auto">
          <a:xfrm>
            <a:off x="325529" y="836712"/>
            <a:ext cx="8602493" cy="252527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ts val="500"/>
              </a:spcBef>
              <a:buFontTx/>
              <a:buChar char="•"/>
              <a:defRPr/>
            </a:pPr>
            <a:r>
              <a:rPr lang="en-US" sz="2000" kern="0" dirty="0"/>
              <a:t>Consider a firm that has  total assets of THB250mn (no excess cash), account receivables and accrued expenses total THB50mn, short-term debts of THB20mn, long-term debts of THB80mn and total shareholders’ equity of THB100mn. During the year, the firms generate a gross profit of THB35mn, an operating profit of THB25mn and a net profit of THB16mn. The Interest expense is THB5mn. The income tax expense is THB4mn and the income tax rate is 20%. The firm has a cost of capital of 7.5%.</a:t>
            </a:r>
          </a:p>
          <a:p>
            <a:pPr>
              <a:lnSpc>
                <a:spcPts val="2500"/>
              </a:lnSpc>
              <a:spcBef>
                <a:spcPts val="500"/>
              </a:spcBef>
              <a:defRPr/>
            </a:pPr>
            <a:endParaRPr lang="en-US" sz="2100" kern="0" dirty="0"/>
          </a:p>
        </p:txBody>
      </p:sp>
      <p:sp>
        <p:nvSpPr>
          <p:cNvPr id="15" name="Rectangle 3"/>
          <p:cNvSpPr txBox="1">
            <a:spLocks noChangeArrowheads="1"/>
          </p:cNvSpPr>
          <p:nvPr/>
        </p:nvSpPr>
        <p:spPr bwMode="auto">
          <a:xfrm>
            <a:off x="620721" y="4345761"/>
            <a:ext cx="8285990" cy="4711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500"/>
              </a:lnSpc>
              <a:spcBef>
                <a:spcPts val="500"/>
              </a:spcBef>
              <a:defRPr/>
            </a:pPr>
            <a:r>
              <a:rPr lang="en-US" sz="2000" kern="0" dirty="0"/>
              <a:t>3) Calculate return on invested capital (ROIC).  </a:t>
            </a:r>
          </a:p>
          <a:p>
            <a:pPr>
              <a:lnSpc>
                <a:spcPts val="2500"/>
              </a:lnSpc>
              <a:spcBef>
                <a:spcPts val="500"/>
              </a:spcBef>
              <a:defRPr/>
            </a:pPr>
            <a:endParaRPr lang="en-US" sz="2000" kern="0" dirty="0"/>
          </a:p>
        </p:txBody>
      </p:sp>
      <p:sp>
        <p:nvSpPr>
          <p:cNvPr id="2" name="TextBox 1"/>
          <p:cNvSpPr txBox="1"/>
          <p:nvPr/>
        </p:nvSpPr>
        <p:spPr>
          <a:xfrm>
            <a:off x="6192212" y="4331891"/>
            <a:ext cx="2372765" cy="400110"/>
          </a:xfrm>
          <a:prstGeom prst="rect">
            <a:avLst/>
          </a:prstGeom>
          <a:noFill/>
        </p:spPr>
        <p:txBody>
          <a:bodyPr wrap="none" rtlCol="0">
            <a:spAutoFit/>
          </a:bodyPr>
          <a:lstStyle/>
          <a:p>
            <a:r>
              <a:rPr lang="en-US" sz="2000" kern="0" dirty="0"/>
              <a:t>ROIC = 20/200 = 10%</a:t>
            </a:r>
          </a:p>
        </p:txBody>
      </p:sp>
      <p:sp>
        <p:nvSpPr>
          <p:cNvPr id="18" name="Rectangle 3"/>
          <p:cNvSpPr txBox="1">
            <a:spLocks noChangeArrowheads="1"/>
          </p:cNvSpPr>
          <p:nvPr/>
        </p:nvSpPr>
        <p:spPr bwMode="auto">
          <a:xfrm>
            <a:off x="644737" y="4896963"/>
            <a:ext cx="5485858" cy="4711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500"/>
              </a:lnSpc>
              <a:spcBef>
                <a:spcPts val="500"/>
              </a:spcBef>
              <a:defRPr/>
            </a:pPr>
            <a:r>
              <a:rPr lang="en-US" sz="2000" kern="0" dirty="0"/>
              <a:t>4) Calculate economic value added (EVA).  </a:t>
            </a:r>
          </a:p>
          <a:p>
            <a:pPr>
              <a:lnSpc>
                <a:spcPts val="2500"/>
              </a:lnSpc>
              <a:spcBef>
                <a:spcPts val="500"/>
              </a:spcBef>
              <a:defRPr/>
            </a:pPr>
            <a:endParaRPr lang="en-US" sz="2000" kern="0" dirty="0"/>
          </a:p>
        </p:txBody>
      </p:sp>
      <p:sp>
        <p:nvSpPr>
          <p:cNvPr id="20" name="TextBox 19"/>
          <p:cNvSpPr txBox="1"/>
          <p:nvPr/>
        </p:nvSpPr>
        <p:spPr>
          <a:xfrm>
            <a:off x="1618375" y="5313656"/>
            <a:ext cx="3323346" cy="677108"/>
          </a:xfrm>
          <a:prstGeom prst="rect">
            <a:avLst/>
          </a:prstGeom>
          <a:noFill/>
        </p:spPr>
        <p:txBody>
          <a:bodyPr wrap="none" rtlCol="0">
            <a:spAutoFit/>
          </a:bodyPr>
          <a:lstStyle/>
          <a:p>
            <a:r>
              <a:rPr lang="en-US" sz="1900" kern="0" dirty="0"/>
              <a:t>EVA = (10%-7.5%)*200 = Bt5mn</a:t>
            </a:r>
          </a:p>
          <a:p>
            <a:r>
              <a:rPr lang="en-US" sz="1900" kern="0" dirty="0"/>
              <a:t>EVA = 20 – (7.5%*200) = Bt5mn</a:t>
            </a:r>
          </a:p>
        </p:txBody>
      </p:sp>
      <p:sp>
        <p:nvSpPr>
          <p:cNvPr id="23" name="Rectangle 3"/>
          <p:cNvSpPr txBox="1">
            <a:spLocks noChangeArrowheads="1"/>
          </p:cNvSpPr>
          <p:nvPr/>
        </p:nvSpPr>
        <p:spPr bwMode="auto">
          <a:xfrm>
            <a:off x="636353" y="3820455"/>
            <a:ext cx="6309849" cy="4711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500"/>
              </a:lnSpc>
              <a:spcBef>
                <a:spcPts val="500"/>
              </a:spcBef>
              <a:defRPr/>
            </a:pPr>
            <a:r>
              <a:rPr lang="en-US" sz="2000" kern="0" dirty="0"/>
              <a:t>2) Calculate net operating profit after tax (NOPAT).  </a:t>
            </a:r>
          </a:p>
          <a:p>
            <a:pPr>
              <a:lnSpc>
                <a:spcPts val="2500"/>
              </a:lnSpc>
              <a:spcBef>
                <a:spcPts val="500"/>
              </a:spcBef>
              <a:defRPr/>
            </a:pPr>
            <a:r>
              <a:rPr lang="en-US" sz="2100" kern="0" dirty="0"/>
              <a:t>  </a:t>
            </a:r>
          </a:p>
        </p:txBody>
      </p:sp>
      <p:sp>
        <p:nvSpPr>
          <p:cNvPr id="24" name="TextBox 23"/>
          <p:cNvSpPr txBox="1"/>
          <p:nvPr/>
        </p:nvSpPr>
        <p:spPr>
          <a:xfrm>
            <a:off x="6406086" y="3838820"/>
            <a:ext cx="2668531" cy="400110"/>
          </a:xfrm>
          <a:prstGeom prst="rect">
            <a:avLst/>
          </a:prstGeom>
          <a:noFill/>
        </p:spPr>
        <p:txBody>
          <a:bodyPr wrap="square" rtlCol="0">
            <a:spAutoFit/>
          </a:bodyPr>
          <a:lstStyle/>
          <a:p>
            <a:r>
              <a:rPr lang="en-US" sz="2000" kern="0" dirty="0"/>
              <a:t>= (25)(1-20%) = 20</a:t>
            </a:r>
          </a:p>
        </p:txBody>
      </p:sp>
      <p:sp>
        <p:nvSpPr>
          <p:cNvPr id="19" name="TextBox 18"/>
          <p:cNvSpPr txBox="1"/>
          <p:nvPr/>
        </p:nvSpPr>
        <p:spPr>
          <a:xfrm>
            <a:off x="4056822" y="3338417"/>
            <a:ext cx="2905820" cy="400110"/>
          </a:xfrm>
          <a:prstGeom prst="rect">
            <a:avLst/>
          </a:prstGeom>
          <a:solidFill>
            <a:schemeClr val="bg1"/>
          </a:solidFill>
        </p:spPr>
        <p:txBody>
          <a:bodyPr wrap="square" rtlCol="0">
            <a:spAutoFit/>
          </a:bodyPr>
          <a:lstStyle/>
          <a:p>
            <a:r>
              <a:rPr lang="en-US" sz="2000" kern="0" dirty="0"/>
              <a:t>= 20 + 80 + 100 = 200</a:t>
            </a:r>
          </a:p>
        </p:txBody>
      </p:sp>
      <p:pic>
        <p:nvPicPr>
          <p:cNvPr id="10242" name="Picture 2" descr="ผลการค้นหารูปภาพสำหรับ quiz"/>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0511" y="5230941"/>
            <a:ext cx="1075378" cy="10753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056822" y="3361991"/>
            <a:ext cx="2905820" cy="3765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5" name="Rectangle 24"/>
          <p:cNvSpPr/>
          <p:nvPr/>
        </p:nvSpPr>
        <p:spPr>
          <a:xfrm>
            <a:off x="6455743" y="3840398"/>
            <a:ext cx="2174471" cy="3765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6" name="Rectangle 25"/>
          <p:cNvSpPr/>
          <p:nvPr/>
        </p:nvSpPr>
        <p:spPr>
          <a:xfrm>
            <a:off x="6090069" y="4395774"/>
            <a:ext cx="2905820" cy="3765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7" name="Rectangle 26"/>
          <p:cNvSpPr/>
          <p:nvPr/>
        </p:nvSpPr>
        <p:spPr>
          <a:xfrm>
            <a:off x="1563020" y="5403611"/>
            <a:ext cx="3873075" cy="6176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8" name="TextBox 27"/>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2983592517"/>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0" name="Subtitle 3"/>
          <p:cNvSpPr txBox="1">
            <a:spLocks/>
          </p:cNvSpPr>
          <p:nvPr/>
        </p:nvSpPr>
        <p:spPr>
          <a:xfrm>
            <a:off x="818760" y="43322"/>
            <a:ext cx="6955405" cy="511597"/>
          </a:xfrm>
          <a:prstGeom prst="rect">
            <a:avLst/>
          </a:prstGeom>
          <a:solidFill>
            <a:schemeClr val="bg1">
              <a:lumMod val="95000"/>
            </a:schemeClr>
          </a:solidFill>
        </p:spPr>
        <p:txBody>
          <a:bodyPr vert="horz" lIns="45720" rIns="45720">
            <a:noAutofit/>
          </a:bodyPr>
          <a:lstStyle/>
          <a:p>
            <a:pPr marR="64008" lvl="0" algn="ctr">
              <a:spcBef>
                <a:spcPts val="400"/>
              </a:spcBef>
              <a:buClr>
                <a:schemeClr val="accent1"/>
              </a:buClr>
              <a:buSzPct val="68000"/>
              <a:defRPr/>
            </a:pPr>
            <a:r>
              <a:rPr lang="en-US" b="1" dirty="0">
                <a:solidFill>
                  <a:srgbClr val="0070C0"/>
                </a:solidFill>
                <a:latin typeface="Arial" pitchFamily="34" charset="0"/>
                <a:ea typeface="+mj-ea"/>
                <a:cs typeface="+mj-cs"/>
              </a:rPr>
              <a:t>Example: Calculating ROIC and EVA (II)    </a:t>
            </a:r>
          </a:p>
        </p:txBody>
      </p:sp>
      <p:pic>
        <p:nvPicPr>
          <p:cNvPr id="11" name="Picture 10"/>
          <p:cNvPicPr>
            <a:picLocks noChangeAspect="1"/>
          </p:cNvPicPr>
          <p:nvPr/>
        </p:nvPicPr>
        <p:blipFill>
          <a:blip r:embed="rId3"/>
          <a:stretch>
            <a:fillRect/>
          </a:stretch>
        </p:blipFill>
        <p:spPr>
          <a:xfrm>
            <a:off x="35496" y="836712"/>
            <a:ext cx="8990723" cy="4876425"/>
          </a:xfrm>
          <a:prstGeom prst="rect">
            <a:avLst/>
          </a:prstGeom>
        </p:spPr>
      </p:pic>
      <p:sp>
        <p:nvSpPr>
          <p:cNvPr id="20" name="TextBox 19"/>
          <p:cNvSpPr txBox="1"/>
          <p:nvPr/>
        </p:nvSpPr>
        <p:spPr>
          <a:xfrm>
            <a:off x="7956376" y="5866184"/>
            <a:ext cx="1179018" cy="336567"/>
          </a:xfrm>
          <a:prstGeom prst="rect">
            <a:avLst/>
          </a:prstGeom>
          <a:noFill/>
          <a:ln w="28575">
            <a:noFill/>
          </a:ln>
        </p:spPr>
        <p:txBody>
          <a:bodyPr wrap="square" rtlCol="0">
            <a:spAutoFit/>
          </a:bodyPr>
          <a:lstStyle/>
          <a:p>
            <a:pPr algn="ctr">
              <a:lnSpc>
                <a:spcPts val="1800"/>
              </a:lnSpc>
              <a:spcBef>
                <a:spcPts val="400"/>
              </a:spcBef>
            </a:pPr>
            <a:r>
              <a:rPr lang="en-US" sz="2100" b="1" dirty="0">
                <a:solidFill>
                  <a:srgbClr val="FF0000"/>
                </a:solidFill>
              </a:rPr>
              <a:t>QUIZ</a:t>
            </a:r>
            <a:endParaRPr lang="en-US" sz="2100" dirty="0">
              <a:solidFill>
                <a:srgbClr val="FF0000"/>
              </a:solidFill>
            </a:endParaRPr>
          </a:p>
        </p:txBody>
      </p:sp>
      <p:sp>
        <p:nvSpPr>
          <p:cNvPr id="12" name="TextBox 11"/>
          <p:cNvSpPr txBox="1"/>
          <p:nvPr/>
        </p:nvSpPr>
        <p:spPr>
          <a:xfrm>
            <a:off x="268396" y="5783076"/>
            <a:ext cx="8048020" cy="323165"/>
          </a:xfrm>
          <a:prstGeom prst="rect">
            <a:avLst/>
          </a:prstGeom>
          <a:noFill/>
        </p:spPr>
        <p:txBody>
          <a:bodyPr wrap="square" rtlCol="0">
            <a:spAutoFit/>
          </a:bodyPr>
          <a:lstStyle/>
          <a:p>
            <a:r>
              <a:rPr lang="en-US" sz="1500" b="1" dirty="0"/>
              <a:t>If the EVA is positive, who earn(s) the excess return – creditors, shareholders or both? </a:t>
            </a:r>
            <a:endParaRPr lang="th-TH" sz="1500" b="1" dirty="0"/>
          </a:p>
        </p:txBody>
      </p:sp>
      <p:pic>
        <p:nvPicPr>
          <p:cNvPr id="21" name="Picture 2" descr="ผลการค้นหารูปภาพสำหรับ quiz"/>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8196" y="5551615"/>
            <a:ext cx="1075378" cy="10753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68470" y="1635039"/>
            <a:ext cx="563570" cy="1182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 name="TextBox 1"/>
          <p:cNvSpPr txBox="1"/>
          <p:nvPr/>
        </p:nvSpPr>
        <p:spPr>
          <a:xfrm>
            <a:off x="4281830" y="1570867"/>
            <a:ext cx="541880" cy="276999"/>
          </a:xfrm>
          <a:prstGeom prst="rect">
            <a:avLst/>
          </a:prstGeom>
          <a:noFill/>
        </p:spPr>
        <p:txBody>
          <a:bodyPr wrap="none" rtlCol="0">
            <a:spAutoFit/>
          </a:bodyPr>
          <a:lstStyle/>
          <a:p>
            <a:r>
              <a:rPr lang="en-US" sz="1200" b="1" dirty="0"/>
              <a:t>Profit</a:t>
            </a:r>
            <a:endParaRPr lang="th-TH" sz="1200" b="1" dirty="0"/>
          </a:p>
        </p:txBody>
      </p:sp>
      <p:sp>
        <p:nvSpPr>
          <p:cNvPr id="4" name="Rectangle 3"/>
          <p:cNvSpPr/>
          <p:nvPr/>
        </p:nvSpPr>
        <p:spPr>
          <a:xfrm>
            <a:off x="3923928" y="1570867"/>
            <a:ext cx="3240360" cy="182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Rectangle 12"/>
          <p:cNvSpPr/>
          <p:nvPr/>
        </p:nvSpPr>
        <p:spPr>
          <a:xfrm>
            <a:off x="3923928" y="1950465"/>
            <a:ext cx="3240360" cy="182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ectangle 13"/>
          <p:cNvSpPr/>
          <p:nvPr/>
        </p:nvSpPr>
        <p:spPr>
          <a:xfrm>
            <a:off x="3923928" y="2348880"/>
            <a:ext cx="3240360" cy="182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7164288" y="3068960"/>
            <a:ext cx="1861931"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Rectangle 15"/>
          <p:cNvSpPr/>
          <p:nvPr/>
        </p:nvSpPr>
        <p:spPr>
          <a:xfrm>
            <a:off x="7128284" y="3632593"/>
            <a:ext cx="1897935" cy="2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Rectangle 16"/>
          <p:cNvSpPr/>
          <p:nvPr/>
        </p:nvSpPr>
        <p:spPr>
          <a:xfrm>
            <a:off x="7129050" y="4600763"/>
            <a:ext cx="1861931"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Rectangle 17"/>
          <p:cNvSpPr/>
          <p:nvPr/>
        </p:nvSpPr>
        <p:spPr>
          <a:xfrm>
            <a:off x="3892744" y="4237999"/>
            <a:ext cx="1861931"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Rectangle 18"/>
          <p:cNvSpPr/>
          <p:nvPr/>
        </p:nvSpPr>
        <p:spPr>
          <a:xfrm>
            <a:off x="3875556" y="5318472"/>
            <a:ext cx="4075285"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TextBox 21"/>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1861089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1560" y="1669866"/>
            <a:ext cx="8352928" cy="239617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p:cNvSpPr>
            <a:spLocks noGrp="1" noChangeArrowheads="1"/>
          </p:cNvSpPr>
          <p:nvPr>
            <p:ph type="title"/>
          </p:nvPr>
        </p:nvSpPr>
        <p:spPr>
          <a:xfrm>
            <a:off x="539552" y="66024"/>
            <a:ext cx="7785422" cy="450195"/>
          </a:xfrm>
        </p:spPr>
        <p:txBody>
          <a:bodyPr>
            <a:noAutofit/>
          </a:bodyPr>
          <a:lstStyle/>
          <a:p>
            <a:r>
              <a:rPr lang="en-US" sz="2200" dirty="0"/>
              <a:t> Net Present Value (NPV) and Market Value Added (MVA)</a:t>
            </a:r>
            <a:r>
              <a:rPr lang="en-US" sz="2400" dirty="0"/>
              <a:t> </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4" name="Rectangle 3"/>
          <p:cNvSpPr txBox="1">
            <a:spLocks noChangeArrowheads="1"/>
          </p:cNvSpPr>
          <p:nvPr/>
        </p:nvSpPr>
        <p:spPr bwMode="auto">
          <a:xfrm>
            <a:off x="80205" y="806679"/>
            <a:ext cx="8727807" cy="88898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500"/>
              </a:spcBef>
              <a:buFontTx/>
              <a:buChar char="•"/>
              <a:defRPr/>
            </a:pPr>
            <a:r>
              <a:rPr lang="en-US" sz="2300" b="1" kern="0" dirty="0"/>
              <a:t>The net present value (NPV)</a:t>
            </a:r>
            <a:r>
              <a:rPr lang="en-US" sz="2300" kern="0" dirty="0"/>
              <a:t> of a project reflects the </a:t>
            </a:r>
            <a:r>
              <a:rPr lang="en-US" sz="2300" b="1" kern="0" dirty="0"/>
              <a:t>present value of expected cash flows on a project</a:t>
            </a:r>
            <a:r>
              <a:rPr lang="en-US" sz="2300" kern="0" dirty="0"/>
              <a:t>, netted against the </a:t>
            </a:r>
            <a:r>
              <a:rPr lang="en-US" sz="2300" b="1" kern="0" dirty="0"/>
              <a:t>initial investment value. </a:t>
            </a:r>
            <a:endParaRPr lang="en-US" sz="2100" b="1" kern="0" dirty="0"/>
          </a:p>
          <a:p>
            <a:pPr marL="800100" lvl="1" indent="-342900">
              <a:lnSpc>
                <a:spcPts val="2000"/>
              </a:lnSpc>
              <a:spcBef>
                <a:spcPts val="500"/>
              </a:spcBef>
              <a:buFontTx/>
              <a:buChar char="•"/>
              <a:defRPr/>
            </a:pPr>
            <a:r>
              <a:rPr lang="en-US" sz="2100" b="1" kern="0" dirty="0"/>
              <a:t>The initial investment value </a:t>
            </a:r>
            <a:r>
              <a:rPr lang="en-US" sz="2100" kern="0" dirty="0"/>
              <a:t>reflects the present value of the </a:t>
            </a:r>
            <a:r>
              <a:rPr lang="en-US" sz="2100" b="1" u="sng" kern="0" dirty="0"/>
              <a:t>project’s cash flows that are expected by the project’s capital contributors</a:t>
            </a:r>
            <a:r>
              <a:rPr lang="en-US" sz="2100" b="1" kern="0" dirty="0"/>
              <a:t> </a:t>
            </a:r>
            <a:r>
              <a:rPr lang="en-US" sz="2100" kern="0" dirty="0"/>
              <a:t>discounted by the </a:t>
            </a:r>
            <a:r>
              <a:rPr lang="en-US" sz="2100" b="1" kern="0" dirty="0"/>
              <a:t>WACC</a:t>
            </a:r>
            <a:r>
              <a:rPr lang="en-US" sz="2100" kern="0" dirty="0"/>
              <a:t>. </a:t>
            </a:r>
          </a:p>
          <a:p>
            <a:pPr marL="800100" lvl="1" indent="-342900">
              <a:lnSpc>
                <a:spcPts val="2000"/>
              </a:lnSpc>
              <a:spcBef>
                <a:spcPts val="500"/>
              </a:spcBef>
              <a:buFontTx/>
              <a:buChar char="•"/>
              <a:defRPr/>
            </a:pPr>
            <a:r>
              <a:rPr lang="en-US" sz="2100" kern="0" dirty="0"/>
              <a:t>Then, we calculate the </a:t>
            </a:r>
            <a:r>
              <a:rPr lang="en-US" sz="2000" b="1" kern="0" dirty="0"/>
              <a:t>present value of </a:t>
            </a:r>
            <a:r>
              <a:rPr lang="en-US" sz="2000" b="1" u="sng" kern="0" dirty="0"/>
              <a:t>expected cash flows</a:t>
            </a:r>
            <a:r>
              <a:rPr lang="en-US" sz="2000" b="1" kern="0" dirty="0"/>
              <a:t> </a:t>
            </a:r>
            <a:r>
              <a:rPr lang="en-US" sz="2000" kern="0" dirty="0"/>
              <a:t>on a project by using the same </a:t>
            </a:r>
            <a:r>
              <a:rPr lang="en-US" sz="2000" b="1" kern="0" dirty="0"/>
              <a:t>WACC</a:t>
            </a:r>
            <a:r>
              <a:rPr lang="en-US" sz="2000" kern="0" dirty="0"/>
              <a:t> as the discount rate and netted it against the initial investment value.</a:t>
            </a:r>
          </a:p>
          <a:p>
            <a:pPr marL="800100" lvl="1" indent="-342900">
              <a:lnSpc>
                <a:spcPts val="2000"/>
              </a:lnSpc>
              <a:spcBef>
                <a:spcPts val="500"/>
              </a:spcBef>
              <a:buFontTx/>
              <a:buChar char="•"/>
              <a:defRPr/>
            </a:pPr>
            <a:r>
              <a:rPr lang="en-US" sz="2000" kern="0" dirty="0"/>
              <a:t>If the </a:t>
            </a:r>
            <a:r>
              <a:rPr lang="en-US" sz="2000" b="1" u="sng" kern="0" dirty="0"/>
              <a:t>present value of expected cash flows on a project</a:t>
            </a:r>
            <a:r>
              <a:rPr lang="en-US" sz="2000" u="sng" kern="0" dirty="0"/>
              <a:t> </a:t>
            </a:r>
            <a:r>
              <a:rPr lang="en-US" sz="2000" kern="0" dirty="0"/>
              <a:t>are equal to </a:t>
            </a:r>
            <a:r>
              <a:rPr lang="en-US" sz="2000" b="1" kern="0" dirty="0"/>
              <a:t> </a:t>
            </a:r>
          </a:p>
          <a:p>
            <a:pPr marL="800100" lvl="1" indent="-342900">
              <a:lnSpc>
                <a:spcPts val="2000"/>
              </a:lnSpc>
              <a:spcBef>
                <a:spcPts val="500"/>
              </a:spcBef>
              <a:buFontTx/>
              <a:buChar char="•"/>
              <a:defRPr/>
            </a:pPr>
            <a:endParaRPr lang="en-US" sz="2000" b="1" kern="0" dirty="0"/>
          </a:p>
          <a:p>
            <a:pPr marL="800100" lvl="1" indent="-342900">
              <a:lnSpc>
                <a:spcPts val="2000"/>
              </a:lnSpc>
              <a:spcBef>
                <a:spcPts val="500"/>
              </a:spcBef>
              <a:buFontTx/>
              <a:buChar char="•"/>
              <a:defRPr/>
            </a:pPr>
            <a:endParaRPr lang="en-US" sz="2000" b="1" kern="0" dirty="0"/>
          </a:p>
          <a:p>
            <a:pPr marL="342900" indent="-342900">
              <a:lnSpc>
                <a:spcPts val="2000"/>
              </a:lnSpc>
              <a:spcBef>
                <a:spcPts val="500"/>
              </a:spcBef>
              <a:buFontTx/>
              <a:buChar char="•"/>
              <a:defRPr/>
            </a:pPr>
            <a:r>
              <a:rPr lang="en-US" sz="2300" kern="0" dirty="0"/>
              <a:t>Investing in projects with </a:t>
            </a:r>
            <a:r>
              <a:rPr lang="en-US" sz="2300" b="1" kern="0" dirty="0"/>
              <a:t>positive net present value will increase the value of the firm</a:t>
            </a:r>
            <a:r>
              <a:rPr lang="en-US" sz="2300" kern="0" dirty="0"/>
              <a:t>, while investing in projects with </a:t>
            </a:r>
            <a:r>
              <a:rPr lang="en-US" sz="2300" b="1" kern="0" dirty="0"/>
              <a:t>negative net present value will reduce value.</a:t>
            </a:r>
            <a:endParaRPr lang="en-US" sz="2300" kern="0" dirty="0"/>
          </a:p>
          <a:p>
            <a:pPr marL="342900" indent="-342900">
              <a:lnSpc>
                <a:spcPts val="2000"/>
              </a:lnSpc>
              <a:spcBef>
                <a:spcPts val="500"/>
              </a:spcBef>
              <a:buFontTx/>
              <a:buChar char="•"/>
              <a:defRPr/>
            </a:pPr>
            <a:endParaRPr lang="en-US" sz="2300" kern="0" dirty="0"/>
          </a:p>
        </p:txBody>
      </p:sp>
      <p:sp>
        <p:nvSpPr>
          <p:cNvPr id="5" name="TextBox 4"/>
          <p:cNvSpPr txBox="1"/>
          <p:nvPr/>
        </p:nvSpPr>
        <p:spPr>
          <a:xfrm>
            <a:off x="3886754" y="5621069"/>
            <a:ext cx="2789995" cy="741229"/>
          </a:xfrm>
          <a:prstGeom prst="rect">
            <a:avLst/>
          </a:prstGeom>
          <a:solidFill>
            <a:schemeClr val="bg1">
              <a:lumMod val="95000"/>
            </a:schemeClr>
          </a:solidFill>
        </p:spPr>
        <p:txBody>
          <a:bodyPr wrap="none" rtlCol="0">
            <a:spAutoFit/>
          </a:bodyPr>
          <a:lstStyle/>
          <a:p>
            <a:pPr>
              <a:lnSpc>
                <a:spcPts val="3500"/>
              </a:lnSpc>
              <a:spcBef>
                <a:spcPts val="1200"/>
              </a:spcBef>
            </a:pPr>
            <a:r>
              <a:rPr lang="en-US" sz="2200" b="1" dirty="0"/>
              <a:t>= Market Value Added</a:t>
            </a:r>
          </a:p>
          <a:p>
            <a:endParaRPr lang="en-US" sz="1300" b="1" dirty="0"/>
          </a:p>
        </p:txBody>
      </p:sp>
      <p:sp>
        <p:nvSpPr>
          <p:cNvPr id="10" name="Rectangle 9"/>
          <p:cNvSpPr/>
          <p:nvPr/>
        </p:nvSpPr>
        <p:spPr>
          <a:xfrm>
            <a:off x="103346" y="1611937"/>
            <a:ext cx="8861142" cy="2454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a:blip r:embed="rId2"/>
          <a:stretch>
            <a:fillRect/>
          </a:stretch>
        </p:blipFill>
        <p:spPr>
          <a:xfrm>
            <a:off x="1170464" y="1965554"/>
            <a:ext cx="6726906" cy="788958"/>
          </a:xfrm>
          <a:prstGeom prst="rect">
            <a:avLst/>
          </a:prstGeom>
        </p:spPr>
      </p:pic>
      <p:sp>
        <p:nvSpPr>
          <p:cNvPr id="8" name="Rectangle 7"/>
          <p:cNvSpPr/>
          <p:nvPr/>
        </p:nvSpPr>
        <p:spPr>
          <a:xfrm>
            <a:off x="800285" y="5566927"/>
            <a:ext cx="6180109" cy="7125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 name="Rectangle 1"/>
          <p:cNvSpPr/>
          <p:nvPr/>
        </p:nvSpPr>
        <p:spPr>
          <a:xfrm>
            <a:off x="1763688" y="3068960"/>
            <a:ext cx="1368152"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1900" b="1" dirty="0">
                <a:solidFill>
                  <a:srgbClr val="002060"/>
                </a:solidFill>
              </a:rPr>
              <a:t>Book Value of the project</a:t>
            </a:r>
          </a:p>
        </p:txBody>
      </p:sp>
      <p:sp>
        <p:nvSpPr>
          <p:cNvPr id="15" name="Rectangle 14"/>
          <p:cNvSpPr/>
          <p:nvPr/>
        </p:nvSpPr>
        <p:spPr>
          <a:xfrm>
            <a:off x="3419872" y="3068960"/>
            <a:ext cx="1368152"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1900" b="1" dirty="0">
                <a:solidFill>
                  <a:srgbClr val="002060"/>
                </a:solidFill>
              </a:rPr>
              <a:t>Market Value of the project</a:t>
            </a:r>
          </a:p>
        </p:txBody>
      </p:sp>
      <p:sp>
        <p:nvSpPr>
          <p:cNvPr id="16" name="Rectangle 15"/>
          <p:cNvSpPr/>
          <p:nvPr/>
        </p:nvSpPr>
        <p:spPr>
          <a:xfrm>
            <a:off x="3106401" y="2996952"/>
            <a:ext cx="385479"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2500" b="1" dirty="0">
                <a:solidFill>
                  <a:srgbClr val="002060"/>
                </a:solidFill>
              </a:rPr>
              <a:t>+</a:t>
            </a:r>
          </a:p>
        </p:txBody>
      </p:sp>
      <p:sp>
        <p:nvSpPr>
          <p:cNvPr id="17" name="Rectangle 16"/>
          <p:cNvSpPr/>
          <p:nvPr/>
        </p:nvSpPr>
        <p:spPr>
          <a:xfrm>
            <a:off x="1522225" y="2996952"/>
            <a:ext cx="385479"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2500" b="1" dirty="0">
                <a:solidFill>
                  <a:srgbClr val="002060"/>
                </a:solidFill>
              </a:rPr>
              <a:t>-</a:t>
            </a:r>
          </a:p>
        </p:txBody>
      </p:sp>
      <p:sp>
        <p:nvSpPr>
          <p:cNvPr id="18" name="Rectangle 17"/>
          <p:cNvSpPr/>
          <p:nvPr/>
        </p:nvSpPr>
        <p:spPr>
          <a:xfrm>
            <a:off x="4762585" y="3013790"/>
            <a:ext cx="385479"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2500" b="1" dirty="0">
                <a:solidFill>
                  <a:srgbClr val="002060"/>
                </a:solidFill>
              </a:rPr>
              <a:t>=</a:t>
            </a:r>
          </a:p>
        </p:txBody>
      </p:sp>
      <p:sp>
        <p:nvSpPr>
          <p:cNvPr id="19" name="Rectangle 18"/>
          <p:cNvSpPr/>
          <p:nvPr/>
        </p:nvSpPr>
        <p:spPr>
          <a:xfrm>
            <a:off x="5114502" y="3089745"/>
            <a:ext cx="1368152" cy="4152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spcBef>
                <a:spcPts val="600"/>
              </a:spcBef>
            </a:pPr>
            <a:r>
              <a:rPr lang="en-US" sz="1900" b="1" dirty="0">
                <a:solidFill>
                  <a:srgbClr val="002060"/>
                </a:solidFill>
              </a:rPr>
              <a:t>Market Value Added (MVA)</a:t>
            </a:r>
          </a:p>
        </p:txBody>
      </p:sp>
      <p:sp>
        <p:nvSpPr>
          <p:cNvPr id="20" name="TextBox 19"/>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1604958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68F6332E-930F-42B1-B675-286CEB270BD9}" type="slidenum">
              <a:rPr lang="en-US" smtClean="0"/>
              <a:pPr>
                <a:defRPr/>
              </a:pPr>
              <a:t>12</a:t>
            </a:fld>
            <a:endParaRPr lang="th-TH"/>
          </a:p>
        </p:txBody>
      </p:sp>
      <p:sp>
        <p:nvSpPr>
          <p:cNvPr id="20"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21" name="Rectangle 2"/>
          <p:cNvSpPr>
            <a:spLocks noGrp="1" noChangeArrowheads="1"/>
          </p:cNvSpPr>
          <p:nvPr>
            <p:ph type="title"/>
          </p:nvPr>
        </p:nvSpPr>
        <p:spPr>
          <a:xfrm>
            <a:off x="611560" y="74444"/>
            <a:ext cx="7704856" cy="450195"/>
          </a:xfrm>
        </p:spPr>
        <p:txBody>
          <a:bodyPr>
            <a:noAutofit/>
          </a:bodyPr>
          <a:lstStyle/>
          <a:p>
            <a:r>
              <a:rPr lang="en-US" sz="2200" dirty="0"/>
              <a:t> Residual Income (RI) and Economic Value Added (EVA) </a:t>
            </a:r>
          </a:p>
        </p:txBody>
      </p:sp>
      <p:sp>
        <p:nvSpPr>
          <p:cNvPr id="25" name="Rectangle 3"/>
          <p:cNvSpPr txBox="1">
            <a:spLocks noChangeArrowheads="1"/>
          </p:cNvSpPr>
          <p:nvPr/>
        </p:nvSpPr>
        <p:spPr bwMode="auto">
          <a:xfrm>
            <a:off x="119279" y="902726"/>
            <a:ext cx="8929680" cy="89325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400"/>
              </a:spcBef>
              <a:buFontTx/>
              <a:buChar char="•"/>
              <a:defRPr/>
            </a:pPr>
            <a:r>
              <a:rPr lang="en-US" sz="1800" kern="0" dirty="0"/>
              <a:t>We learnt that EVA is a measure </a:t>
            </a:r>
            <a:r>
              <a:rPr lang="en-US" sz="1800" b="1" kern="0" dirty="0"/>
              <a:t>of surplus value created on an a </a:t>
            </a:r>
            <a:r>
              <a:rPr lang="en-US" sz="1800" b="1" u="sng" kern="0" dirty="0"/>
              <a:t>FIRM</a:t>
            </a:r>
            <a:r>
              <a:rPr lang="en-US" sz="1800" kern="0" dirty="0"/>
              <a:t>  in a </a:t>
            </a:r>
            <a:r>
              <a:rPr lang="en-US" sz="1800" b="1" kern="0" dirty="0"/>
              <a:t>single year</a:t>
            </a:r>
            <a:r>
              <a:rPr lang="en-US" sz="1800" kern="0" dirty="0"/>
              <a:t>. </a:t>
            </a:r>
          </a:p>
          <a:p>
            <a:pPr>
              <a:lnSpc>
                <a:spcPts val="2000"/>
              </a:lnSpc>
              <a:spcBef>
                <a:spcPts val="400"/>
              </a:spcBef>
              <a:defRPr/>
            </a:pPr>
            <a:endParaRPr lang="en-US" sz="1800" kern="0" dirty="0"/>
          </a:p>
        </p:txBody>
      </p:sp>
      <p:sp>
        <p:nvSpPr>
          <p:cNvPr id="24" name="Rectangle 3"/>
          <p:cNvSpPr txBox="1">
            <a:spLocks noChangeArrowheads="1"/>
          </p:cNvSpPr>
          <p:nvPr/>
        </p:nvSpPr>
        <p:spPr bwMode="auto">
          <a:xfrm>
            <a:off x="101274" y="2132856"/>
            <a:ext cx="8791206" cy="10190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400"/>
              </a:spcBef>
              <a:buFontTx/>
              <a:buChar char="•"/>
              <a:defRPr/>
            </a:pPr>
            <a:r>
              <a:rPr lang="en-US" sz="1800" b="1" kern="0" dirty="0"/>
              <a:t>Residual income (RI) </a:t>
            </a:r>
            <a:r>
              <a:rPr lang="en-US" sz="1800" kern="0" dirty="0"/>
              <a:t>is a measure </a:t>
            </a:r>
            <a:r>
              <a:rPr lang="en-US" sz="1800" b="1" kern="0" dirty="0"/>
              <a:t>of surplus value created on </a:t>
            </a:r>
            <a:r>
              <a:rPr lang="en-US" sz="1800" b="1" u="sng" kern="0" dirty="0"/>
              <a:t>SHAREHOLDER’ EQUITY FUND</a:t>
            </a:r>
            <a:r>
              <a:rPr lang="en-US" sz="1800" kern="0" dirty="0"/>
              <a:t> in a </a:t>
            </a:r>
            <a:r>
              <a:rPr lang="en-US" sz="1800" b="1" kern="0" dirty="0"/>
              <a:t>single year</a:t>
            </a:r>
            <a:r>
              <a:rPr lang="en-US" sz="1800" kern="0" dirty="0"/>
              <a:t>. </a:t>
            </a:r>
          </a:p>
          <a:p>
            <a:pPr marL="342900" indent="-342900">
              <a:lnSpc>
                <a:spcPts val="2000"/>
              </a:lnSpc>
              <a:spcBef>
                <a:spcPts val="400"/>
              </a:spcBef>
              <a:buFontTx/>
              <a:buChar char="•"/>
              <a:defRPr/>
            </a:pPr>
            <a:r>
              <a:rPr lang="en-US" sz="1800" kern="0" dirty="0"/>
              <a:t>RI is the difference between the </a:t>
            </a:r>
            <a:r>
              <a:rPr lang="en-US" sz="1800" b="1" kern="0" dirty="0"/>
              <a:t>true return on equity fund (net profit = ROE x equity fund)</a:t>
            </a:r>
            <a:r>
              <a:rPr lang="en-US" sz="1800" kern="0" dirty="0"/>
              <a:t> and the </a:t>
            </a:r>
            <a:r>
              <a:rPr lang="en-US" sz="1800" b="1" kern="0" dirty="0"/>
              <a:t>EQUITY charge</a:t>
            </a:r>
            <a:r>
              <a:rPr lang="en-US" sz="1800" kern="0" dirty="0"/>
              <a:t> </a:t>
            </a:r>
            <a:r>
              <a:rPr lang="en-US" sz="1800" b="1" kern="0" dirty="0"/>
              <a:t>(</a:t>
            </a:r>
            <a:r>
              <a:rPr lang="en-US" sz="1800" b="1" kern="0" dirty="0" err="1"/>
              <a:t>k</a:t>
            </a:r>
            <a:r>
              <a:rPr lang="en-US" sz="1800" b="1" kern="0" baseline="-25000" dirty="0" err="1"/>
              <a:t>e</a:t>
            </a:r>
            <a:r>
              <a:rPr lang="en-US" sz="1800" b="1" kern="0" dirty="0"/>
              <a:t> x equity fund)</a:t>
            </a:r>
            <a:r>
              <a:rPr lang="en-US" sz="1800" kern="0" dirty="0"/>
              <a:t>.</a:t>
            </a:r>
            <a:r>
              <a:rPr lang="en-US" sz="1800" b="1" kern="0" dirty="0"/>
              <a:t>  </a:t>
            </a:r>
            <a:endParaRPr lang="en-US" sz="1800" kern="0" dirty="0"/>
          </a:p>
        </p:txBody>
      </p:sp>
      <p:sp>
        <p:nvSpPr>
          <p:cNvPr id="26" name="TextBox 25"/>
          <p:cNvSpPr txBox="1"/>
          <p:nvPr/>
        </p:nvSpPr>
        <p:spPr>
          <a:xfrm>
            <a:off x="1274569" y="3501008"/>
            <a:ext cx="6722847" cy="459741"/>
          </a:xfrm>
          <a:prstGeom prst="rect">
            <a:avLst/>
          </a:prstGeom>
          <a:solidFill>
            <a:schemeClr val="accent6">
              <a:lumMod val="20000"/>
              <a:lumOff val="80000"/>
            </a:schemeClr>
          </a:solidFill>
        </p:spPr>
        <p:txBody>
          <a:bodyPr wrap="square" rtlCol="0">
            <a:spAutoFit/>
          </a:bodyPr>
          <a:lstStyle/>
          <a:p>
            <a:pPr algn="ctr">
              <a:lnSpc>
                <a:spcPts val="2700"/>
              </a:lnSpc>
              <a:spcBef>
                <a:spcPts val="0"/>
              </a:spcBef>
              <a:spcAft>
                <a:spcPts val="600"/>
              </a:spcAft>
              <a:defRPr/>
            </a:pPr>
            <a:r>
              <a:rPr lang="en-US" b="1" dirty="0">
                <a:latin typeface="BrowalliaUPC" panose="020B0604020202020204" pitchFamily="34" charset="-34"/>
                <a:cs typeface="BrowalliaUPC" panose="020B0604020202020204" pitchFamily="34" charset="-34"/>
              </a:rPr>
              <a:t>Residual income  = Net income -  Equity charge</a:t>
            </a:r>
          </a:p>
        </p:txBody>
      </p:sp>
      <p:sp>
        <p:nvSpPr>
          <p:cNvPr id="27" name="TextBox 26"/>
          <p:cNvSpPr txBox="1"/>
          <p:nvPr/>
        </p:nvSpPr>
        <p:spPr>
          <a:xfrm>
            <a:off x="467544" y="4005064"/>
            <a:ext cx="8298825" cy="438582"/>
          </a:xfrm>
          <a:prstGeom prst="rect">
            <a:avLst/>
          </a:prstGeom>
          <a:solidFill>
            <a:schemeClr val="accent6">
              <a:lumMod val="20000"/>
              <a:lumOff val="80000"/>
            </a:schemeClr>
          </a:solidFill>
        </p:spPr>
        <p:txBody>
          <a:bodyPr wrap="square" rtlCol="0">
            <a:spAutoFit/>
          </a:bodyPr>
          <a:lstStyle/>
          <a:p>
            <a:pPr algn="ctr">
              <a:lnSpc>
                <a:spcPts val="2700"/>
              </a:lnSpc>
              <a:spcBef>
                <a:spcPts val="0"/>
              </a:spcBef>
              <a:spcAft>
                <a:spcPts val="600"/>
              </a:spcAft>
              <a:defRPr/>
            </a:pPr>
            <a:r>
              <a:rPr lang="en-US" b="1" dirty="0">
                <a:latin typeface="BrowalliaUPC" panose="020B0604020202020204" pitchFamily="34" charset="-34"/>
                <a:cs typeface="BrowalliaUPC" panose="020B0604020202020204" pitchFamily="34" charset="-34"/>
              </a:rPr>
              <a:t>Residual income  = (ROE *</a:t>
            </a:r>
            <a:r>
              <a:rPr lang="th-TH" b="1" dirty="0">
                <a:latin typeface="BrowalliaUPC" panose="020B0604020202020204" pitchFamily="34" charset="-34"/>
                <a:cs typeface="BrowalliaUPC" panose="020B0604020202020204" pitchFamily="34" charset="-34"/>
              </a:rPr>
              <a:t> </a:t>
            </a:r>
            <a:r>
              <a:rPr lang="en-US" b="1" dirty="0">
                <a:latin typeface="BrowalliaUPC" panose="020B0604020202020204" pitchFamily="34" charset="-34"/>
                <a:cs typeface="BrowalliaUPC" panose="020B0604020202020204" pitchFamily="34" charset="-34"/>
              </a:rPr>
              <a:t>BV of Equity Fund</a:t>
            </a:r>
            <a:r>
              <a:rPr lang="th-TH" b="1" dirty="0">
                <a:latin typeface="BrowalliaUPC" panose="020B0604020202020204" pitchFamily="34" charset="-34"/>
                <a:cs typeface="BrowalliaUPC" panose="020B0604020202020204" pitchFamily="34" charset="-34"/>
              </a:rPr>
              <a:t>)</a:t>
            </a:r>
            <a:r>
              <a:rPr lang="en-US" b="1" dirty="0">
                <a:latin typeface="BrowalliaUPC" panose="020B0604020202020204" pitchFamily="34" charset="-34"/>
                <a:cs typeface="BrowalliaUPC" panose="020B0604020202020204" pitchFamily="34" charset="-34"/>
              </a:rPr>
              <a:t> - </a:t>
            </a:r>
            <a:r>
              <a:rPr lang="th-TH" b="1" dirty="0">
                <a:latin typeface="BrowalliaUPC" panose="020B0604020202020204" pitchFamily="34" charset="-34"/>
                <a:cs typeface="BrowalliaUPC" panose="020B0604020202020204" pitchFamily="34" charset="-34"/>
              </a:rPr>
              <a:t>(</a:t>
            </a:r>
            <a:r>
              <a:rPr lang="en-US" b="1" dirty="0" err="1">
                <a:latin typeface="BrowalliaUPC" panose="020B0604020202020204" pitchFamily="34" charset="-34"/>
                <a:cs typeface="BrowalliaUPC" panose="020B0604020202020204" pitchFamily="34" charset="-34"/>
              </a:rPr>
              <a:t>k</a:t>
            </a:r>
            <a:r>
              <a:rPr lang="en-US" b="1" baseline="-25000" dirty="0" err="1">
                <a:latin typeface="BrowalliaUPC" panose="020B0604020202020204" pitchFamily="34" charset="-34"/>
                <a:cs typeface="BrowalliaUPC" panose="020B0604020202020204" pitchFamily="34" charset="-34"/>
              </a:rPr>
              <a:t>e</a:t>
            </a:r>
            <a:r>
              <a:rPr lang="en-US" b="1" dirty="0">
                <a:latin typeface="BrowalliaUPC" panose="020B0604020202020204" pitchFamily="34" charset="-34"/>
                <a:cs typeface="BrowalliaUPC" panose="020B0604020202020204" pitchFamily="34" charset="-34"/>
              </a:rPr>
              <a:t> * BV of Equity Fund</a:t>
            </a:r>
            <a:r>
              <a:rPr lang="th-TH" b="1" dirty="0">
                <a:latin typeface="BrowalliaUPC" panose="020B0604020202020204" pitchFamily="34" charset="-34"/>
                <a:cs typeface="BrowalliaUPC" panose="020B0604020202020204" pitchFamily="34" charset="-34"/>
              </a:rPr>
              <a:t>)</a:t>
            </a:r>
            <a:endParaRPr lang="en-US" b="1" dirty="0">
              <a:latin typeface="BrowalliaUPC" panose="020B0604020202020204" pitchFamily="34" charset="-34"/>
              <a:cs typeface="BrowalliaUPC" panose="020B0604020202020204" pitchFamily="34" charset="-34"/>
            </a:endParaRPr>
          </a:p>
        </p:txBody>
      </p:sp>
      <p:sp>
        <p:nvSpPr>
          <p:cNvPr id="28" name="TextBox 27"/>
          <p:cNvSpPr txBox="1"/>
          <p:nvPr/>
        </p:nvSpPr>
        <p:spPr>
          <a:xfrm>
            <a:off x="909368" y="4510369"/>
            <a:ext cx="6988320" cy="438582"/>
          </a:xfrm>
          <a:prstGeom prst="rect">
            <a:avLst/>
          </a:prstGeom>
          <a:solidFill>
            <a:schemeClr val="accent6">
              <a:lumMod val="20000"/>
              <a:lumOff val="80000"/>
            </a:schemeClr>
          </a:solidFill>
        </p:spPr>
        <p:txBody>
          <a:bodyPr wrap="square" rtlCol="0">
            <a:spAutoFit/>
          </a:bodyPr>
          <a:lstStyle/>
          <a:p>
            <a:pPr algn="ctr">
              <a:lnSpc>
                <a:spcPts val="2700"/>
              </a:lnSpc>
              <a:spcBef>
                <a:spcPts val="0"/>
              </a:spcBef>
              <a:spcAft>
                <a:spcPts val="600"/>
              </a:spcAft>
              <a:defRPr/>
            </a:pPr>
            <a:r>
              <a:rPr lang="en-US" b="1" dirty="0">
                <a:latin typeface="BrowalliaUPC" panose="020B0604020202020204" pitchFamily="34" charset="-34"/>
                <a:cs typeface="BrowalliaUPC" panose="020B0604020202020204" pitchFamily="34" charset="-34"/>
              </a:rPr>
              <a:t>Residual income  = (ROE </a:t>
            </a:r>
            <a:r>
              <a:rPr lang="th-TH" b="1" dirty="0">
                <a:latin typeface="BrowalliaUPC" panose="020B0604020202020204" pitchFamily="34" charset="-34"/>
                <a:cs typeface="BrowalliaUPC" panose="020B0604020202020204" pitchFamily="34" charset="-34"/>
              </a:rPr>
              <a:t> </a:t>
            </a:r>
            <a:r>
              <a:rPr lang="en-US" b="1" dirty="0">
                <a:latin typeface="BrowalliaUPC" panose="020B0604020202020204" pitchFamily="34" charset="-34"/>
                <a:cs typeface="BrowalliaUPC" panose="020B0604020202020204" pitchFamily="34" charset="-34"/>
              </a:rPr>
              <a:t>-  </a:t>
            </a:r>
            <a:r>
              <a:rPr lang="en-US" b="1" dirty="0" err="1">
                <a:latin typeface="BrowalliaUPC" panose="020B0604020202020204" pitchFamily="34" charset="-34"/>
                <a:cs typeface="BrowalliaUPC" panose="020B0604020202020204" pitchFamily="34" charset="-34"/>
              </a:rPr>
              <a:t>k</a:t>
            </a:r>
            <a:r>
              <a:rPr lang="en-US" b="1" baseline="-25000" dirty="0" err="1">
                <a:latin typeface="BrowalliaUPC" panose="020B0604020202020204" pitchFamily="34" charset="-34"/>
                <a:cs typeface="BrowalliaUPC" panose="020B0604020202020204" pitchFamily="34" charset="-34"/>
              </a:rPr>
              <a:t>e</a:t>
            </a:r>
            <a:r>
              <a:rPr lang="en-US" b="1" dirty="0">
                <a:latin typeface="BrowalliaUPC" panose="020B0604020202020204" pitchFamily="34" charset="-34"/>
                <a:cs typeface="BrowalliaUPC" panose="020B0604020202020204" pitchFamily="34" charset="-34"/>
              </a:rPr>
              <a:t> ) * BV of Equity Fund</a:t>
            </a:r>
          </a:p>
        </p:txBody>
      </p:sp>
      <p:sp>
        <p:nvSpPr>
          <p:cNvPr id="31" name="Content Placeholder 2"/>
          <p:cNvSpPr txBox="1">
            <a:spLocks/>
          </p:cNvSpPr>
          <p:nvPr/>
        </p:nvSpPr>
        <p:spPr bwMode="auto">
          <a:xfrm>
            <a:off x="201143" y="5539802"/>
            <a:ext cx="5522985" cy="740681"/>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lnSpc>
                <a:spcPts val="1700"/>
              </a:lnSpc>
              <a:spcBef>
                <a:spcPts val="500"/>
              </a:spcBef>
              <a:buNone/>
              <a:defRPr/>
            </a:pPr>
            <a:r>
              <a:rPr lang="en-US" sz="2200" dirty="0">
                <a:latin typeface="BrowalliaUPC" panose="020B0604020202020204" pitchFamily="34" charset="-34"/>
                <a:cs typeface="BrowalliaUPC" panose="020B0604020202020204" pitchFamily="34" charset="-34"/>
              </a:rPr>
              <a:t>Yes. Capital invested in assets include debts and equity fund. But since the returns on debts are fix, all of the surplus return belongs to shareholders. </a:t>
            </a:r>
            <a:endParaRPr lang="th-TH" sz="2200" kern="1200" dirty="0">
              <a:latin typeface="BrowalliaUPC" panose="020B0604020202020204" pitchFamily="34" charset="-34"/>
              <a:cs typeface="BrowalliaUPC" panose="020B0604020202020204" pitchFamily="34" charset="-34"/>
            </a:endParaRPr>
          </a:p>
        </p:txBody>
      </p:sp>
      <p:pic>
        <p:nvPicPr>
          <p:cNvPr id="2" name="Picture 1"/>
          <p:cNvPicPr>
            <a:picLocks noChangeAspect="1"/>
          </p:cNvPicPr>
          <p:nvPr/>
        </p:nvPicPr>
        <p:blipFill>
          <a:blip r:embed="rId4"/>
          <a:stretch>
            <a:fillRect/>
          </a:stretch>
        </p:blipFill>
        <p:spPr>
          <a:xfrm>
            <a:off x="5438006" y="5624093"/>
            <a:ext cx="3473167" cy="538536"/>
          </a:xfrm>
          <a:prstGeom prst="rect">
            <a:avLst/>
          </a:prstGeom>
        </p:spPr>
      </p:pic>
      <p:sp>
        <p:nvSpPr>
          <p:cNvPr id="4" name="Rectangle 3"/>
          <p:cNvSpPr/>
          <p:nvPr/>
        </p:nvSpPr>
        <p:spPr>
          <a:xfrm>
            <a:off x="119279" y="5602306"/>
            <a:ext cx="8845209" cy="67334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23" name="Picture 4" descr="ผลการค้นหารูปภาพสำหรับ thin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96336" y="5589240"/>
            <a:ext cx="576064" cy="576064"/>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3"/>
          <p:cNvSpPr txBox="1">
            <a:spLocks noChangeArrowheads="1"/>
          </p:cNvSpPr>
          <p:nvPr/>
        </p:nvSpPr>
        <p:spPr bwMode="auto">
          <a:xfrm>
            <a:off x="590991" y="5731670"/>
            <a:ext cx="6510022" cy="363726"/>
          </a:xfrm>
          <a:prstGeom prst="rect">
            <a:avLst/>
          </a:prstGeom>
          <a:solidFill>
            <a:schemeClr val="accent6">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nSpc>
                <a:spcPts val="2200"/>
              </a:lnSpc>
              <a:spcBef>
                <a:spcPts val="500"/>
              </a:spcBef>
              <a:defRPr/>
            </a:pPr>
            <a:r>
              <a:rPr lang="en-US" sz="1700" b="1" kern="0" dirty="0">
                <a:solidFill>
                  <a:srgbClr val="C00000"/>
                </a:solidFill>
              </a:rPr>
              <a:t>Question: Is RI and EVA of the same company equal in value? </a:t>
            </a:r>
          </a:p>
        </p:txBody>
      </p:sp>
      <p:graphicFrame>
        <p:nvGraphicFramePr>
          <p:cNvPr id="29" name="Object 3"/>
          <p:cNvGraphicFramePr>
            <a:graphicFrameLocks noChangeAspect="1"/>
          </p:cNvGraphicFramePr>
          <p:nvPr>
            <p:extLst/>
          </p:nvPr>
        </p:nvGraphicFramePr>
        <p:xfrm>
          <a:off x="2781219" y="5013176"/>
          <a:ext cx="2726885" cy="529726"/>
        </p:xfrm>
        <a:graphic>
          <a:graphicData uri="http://schemas.openxmlformats.org/presentationml/2006/ole">
            <mc:AlternateContent xmlns:mc="http://schemas.openxmlformats.org/markup-compatibility/2006">
              <mc:Choice xmlns:v="urn:schemas-microsoft-com:vml" Requires="v">
                <p:oleObj spid="_x0000_s1072" name="Equation" r:id="rId6" imgW="1307880" imgH="253800" progId="">
                  <p:embed/>
                </p:oleObj>
              </mc:Choice>
              <mc:Fallback>
                <p:oleObj name="Equation" r:id="rId6" imgW="1307880" imgH="253800"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81219" y="5013176"/>
                        <a:ext cx="2726885" cy="529726"/>
                      </a:xfrm>
                      <a:prstGeom prst="rect">
                        <a:avLst/>
                      </a:prstGeom>
                      <a:noFill/>
                      <a:extLst/>
                    </p:spPr>
                  </p:pic>
                </p:oleObj>
              </mc:Fallback>
            </mc:AlternateContent>
          </a:graphicData>
        </a:graphic>
      </p:graphicFrame>
      <p:sp>
        <p:nvSpPr>
          <p:cNvPr id="8" name="Rectangle 7"/>
          <p:cNvSpPr/>
          <p:nvPr/>
        </p:nvSpPr>
        <p:spPr>
          <a:xfrm>
            <a:off x="2699792" y="5013176"/>
            <a:ext cx="3024336" cy="557412"/>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TextBox 18"/>
          <p:cNvSpPr txBox="1"/>
          <p:nvPr/>
        </p:nvSpPr>
        <p:spPr>
          <a:xfrm>
            <a:off x="1898524" y="1264740"/>
            <a:ext cx="6788276" cy="689228"/>
          </a:xfrm>
          <a:prstGeom prst="rect">
            <a:avLst/>
          </a:prstGeom>
          <a:solidFill>
            <a:schemeClr val="accent6">
              <a:lumMod val="20000"/>
              <a:lumOff val="80000"/>
            </a:schemeClr>
          </a:solidFill>
          <a:ln w="28575">
            <a:noFill/>
          </a:ln>
        </p:spPr>
        <p:txBody>
          <a:bodyPr wrap="square" rtlCol="0">
            <a:spAutoFit/>
          </a:bodyPr>
          <a:lstStyle/>
          <a:p>
            <a:pPr>
              <a:lnSpc>
                <a:spcPts val="2000"/>
              </a:lnSpc>
              <a:spcBef>
                <a:spcPts val="600"/>
              </a:spcBef>
            </a:pPr>
            <a:r>
              <a:rPr lang="en-US" sz="2100" b="1" dirty="0"/>
              <a:t>	EVA 	= (NOPAT) − (Capital charge)</a:t>
            </a:r>
          </a:p>
          <a:p>
            <a:pPr>
              <a:lnSpc>
                <a:spcPts val="2000"/>
              </a:lnSpc>
              <a:spcBef>
                <a:spcPts val="600"/>
              </a:spcBef>
            </a:pPr>
            <a:r>
              <a:rPr lang="en-US" sz="2100" b="1" dirty="0"/>
              <a:t>	EVA 	= (ROIC − WACC) × (Capital invested)</a:t>
            </a:r>
          </a:p>
        </p:txBody>
      </p:sp>
      <p:sp>
        <p:nvSpPr>
          <p:cNvPr id="3" name="Rectangle 2"/>
          <p:cNvSpPr/>
          <p:nvPr/>
        </p:nvSpPr>
        <p:spPr>
          <a:xfrm>
            <a:off x="101274" y="5597475"/>
            <a:ext cx="8947685" cy="735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2" name="Rectangle 3"/>
          <p:cNvSpPr txBox="1">
            <a:spLocks noChangeArrowheads="1"/>
          </p:cNvSpPr>
          <p:nvPr/>
        </p:nvSpPr>
        <p:spPr bwMode="auto">
          <a:xfrm>
            <a:off x="539173" y="5717405"/>
            <a:ext cx="7488832" cy="6312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457200" lvl="1" indent="0" eaLnBrk="1" hangingPunct="1">
              <a:buNone/>
            </a:pPr>
            <a:r>
              <a:rPr lang="en-US" sz="1700" dirty="0"/>
              <a:t>(Residual means in excess of any opportunity costs measured relative to the book value of shareholders’ equity) </a:t>
            </a:r>
          </a:p>
          <a:p>
            <a:pPr marL="0" indent="0" eaLnBrk="1" hangingPunct="1">
              <a:buNone/>
            </a:pPr>
            <a:endParaRPr lang="en-US" sz="1700" dirty="0"/>
          </a:p>
        </p:txBody>
      </p:sp>
      <p:sp>
        <p:nvSpPr>
          <p:cNvPr id="6" name="Oval 5"/>
          <p:cNvSpPr/>
          <p:nvPr/>
        </p:nvSpPr>
        <p:spPr>
          <a:xfrm>
            <a:off x="5148064" y="5278039"/>
            <a:ext cx="360040" cy="2138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3" name="TextBox 32"/>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Tree>
    <p:extLst>
      <p:ext uri="{BB962C8B-B14F-4D97-AF65-F5344CB8AC3E}">
        <p14:creationId xmlns:p14="http://schemas.microsoft.com/office/powerpoint/2010/main" val="2086077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Number Placeholder 1"/>
          <p:cNvSpPr txBox="1">
            <a:spLocks noGrp="1"/>
          </p:cNvSpPr>
          <p:nvPr/>
        </p:nvSpPr>
        <p:spPr bwMode="auto">
          <a:xfrm>
            <a:off x="6477000" y="6381750"/>
            <a:ext cx="2133600" cy="476250"/>
          </a:xfrm>
          <a:prstGeom prst="rect">
            <a:avLst/>
          </a:prstGeom>
          <a:noFill/>
          <a:ln>
            <a:miter lim="800000"/>
            <a:headEnd/>
            <a:tailEnd/>
          </a:ln>
        </p:spPr>
        <p:txBody>
          <a:bodyPr/>
          <a:lstStyle/>
          <a:p>
            <a:pPr algn="r">
              <a:defRPr/>
            </a:pPr>
            <a:endParaRPr lang="en-US" b="1" dirty="0">
              <a:solidFill>
                <a:srgbClr val="2A3076"/>
              </a:solidFill>
              <a:latin typeface="Arial" pitchFamily="34" charset="0"/>
              <a:cs typeface="+mn-cs"/>
            </a:endParaRPr>
          </a:p>
          <a:p>
            <a:pPr algn="r">
              <a:defRPr/>
            </a:pPr>
            <a:endParaRPr lang="en-US" b="1" dirty="0">
              <a:solidFill>
                <a:srgbClr val="2A3076"/>
              </a:solidFill>
              <a:latin typeface="Arial" pitchFamily="34" charset="0"/>
              <a:cs typeface="+mn-cs"/>
            </a:endParaRPr>
          </a:p>
        </p:txBody>
      </p:sp>
      <p:sp>
        <p:nvSpPr>
          <p:cNvPr id="366596"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dirty="0"/>
          </a:p>
        </p:txBody>
      </p:sp>
      <p:sp>
        <p:nvSpPr>
          <p:cNvPr id="6" name="Title 5"/>
          <p:cNvSpPr>
            <a:spLocks noGrp="1"/>
          </p:cNvSpPr>
          <p:nvPr>
            <p:ph type="title"/>
          </p:nvPr>
        </p:nvSpPr>
        <p:spPr>
          <a:xfrm>
            <a:off x="1207096" y="84584"/>
            <a:ext cx="6336704" cy="536104"/>
          </a:xfrm>
          <a:solidFill>
            <a:schemeClr val="bg1">
              <a:lumMod val="95000"/>
            </a:schemeClr>
          </a:solidFill>
        </p:spPr>
        <p:txBody>
          <a:bodyPr anchor="b">
            <a:normAutofit fontScale="90000"/>
          </a:bodyPr>
          <a:lstStyle/>
          <a:p>
            <a:pPr algn="ctr"/>
            <a:r>
              <a:rPr lang="en-US" dirty="0"/>
              <a:t>Example: Residual Income</a:t>
            </a:r>
          </a:p>
        </p:txBody>
      </p:sp>
      <p:graphicFrame>
        <p:nvGraphicFramePr>
          <p:cNvPr id="8" name="Table 7"/>
          <p:cNvGraphicFramePr>
            <a:graphicFrameLocks noGrp="1"/>
          </p:cNvGraphicFramePr>
          <p:nvPr>
            <p:extLst>
              <p:ext uri="{D42A27DB-BD31-4B8C-83A1-F6EECF244321}">
                <p14:modId xmlns:p14="http://schemas.microsoft.com/office/powerpoint/2010/main" val="1415210985"/>
              </p:ext>
            </p:extLst>
          </p:nvPr>
        </p:nvGraphicFramePr>
        <p:xfrm>
          <a:off x="971600" y="661794"/>
          <a:ext cx="5328592" cy="2983230"/>
        </p:xfrm>
        <a:graphic>
          <a:graphicData uri="http://schemas.openxmlformats.org/drawingml/2006/table">
            <a:tbl>
              <a:tblPr/>
              <a:tblGrid>
                <a:gridCol w="2641908">
                  <a:extLst>
                    <a:ext uri="{9D8B030D-6E8A-4147-A177-3AD203B41FA5}">
                      <a16:colId xmlns="" xmlns:a16="http://schemas.microsoft.com/office/drawing/2014/main" val="20000"/>
                    </a:ext>
                  </a:extLst>
                </a:gridCol>
                <a:gridCol w="2257948">
                  <a:extLst>
                    <a:ext uri="{9D8B030D-6E8A-4147-A177-3AD203B41FA5}">
                      <a16:colId xmlns="" xmlns:a16="http://schemas.microsoft.com/office/drawing/2014/main" val="20001"/>
                    </a:ext>
                  </a:extLst>
                </a:gridCol>
                <a:gridCol w="428736">
                  <a:extLst>
                    <a:ext uri="{9D8B030D-6E8A-4147-A177-3AD203B41FA5}">
                      <a16:colId xmlns="" xmlns:a16="http://schemas.microsoft.com/office/drawing/2014/main" val="20002"/>
                    </a:ext>
                  </a:extLst>
                </a:gridCol>
              </a:tblGrid>
              <a:tr h="344222">
                <a:tc>
                  <a:txBody>
                    <a:bodyPr/>
                    <a:lstStyle/>
                    <a:p>
                      <a:pPr algn="l" fontAlgn="b"/>
                      <a:r>
                        <a:rPr lang="en-US" sz="2400" b="0" i="0" u="none" strike="noStrike" dirty="0">
                          <a:solidFill>
                            <a:srgbClr val="000000"/>
                          </a:solidFill>
                          <a:latin typeface="Calibri" pitchFamily="34" charset="0"/>
                        </a:rPr>
                        <a:t>Total assets</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 $5,000,000</a:t>
                      </a:r>
                    </a:p>
                  </a:txBody>
                  <a:tcPr marL="9525" marR="9525" marT="9525" marB="0" anchor="b">
                    <a:lnL>
                      <a:noFill/>
                    </a:lnL>
                    <a:lnR>
                      <a:noFill/>
                    </a:lnR>
                    <a:lnT>
                      <a:noFill/>
                    </a:lnT>
                    <a:lnB>
                      <a:noFill/>
                    </a:lnB>
                  </a:tcPr>
                </a:tc>
                <a:tc>
                  <a:txBody>
                    <a:bodyPr/>
                    <a:lstStyle/>
                    <a:p>
                      <a:pPr algn="l" fontAlgn="b"/>
                      <a:r>
                        <a:rPr lang="en-US" sz="2400" b="0" i="0" u="none" strike="noStrike" dirty="0">
                          <a:solidFill>
                            <a:srgbClr val="000000"/>
                          </a:solidFill>
                          <a:latin typeface="Calibri" pitchFamily="34" charset="0"/>
                        </a:rPr>
                        <a:t>.00</a:t>
                      </a:r>
                    </a:p>
                  </a:txBody>
                  <a:tcPr marL="9525" marR="9525" marT="9525" marB="0" anchor="b">
                    <a:lnL>
                      <a:noFill/>
                    </a:lnL>
                    <a:lnR>
                      <a:noFill/>
                    </a:lnR>
                    <a:lnT>
                      <a:noFill/>
                    </a:lnT>
                    <a:lnB>
                      <a:noFill/>
                    </a:lnB>
                  </a:tcPr>
                </a:tc>
                <a:extLst>
                  <a:ext uri="{0D108BD9-81ED-4DB2-BD59-A6C34878D82A}">
                    <a16:rowId xmlns="" xmlns:a16="http://schemas.microsoft.com/office/drawing/2014/main" val="10000"/>
                  </a:ext>
                </a:extLst>
              </a:tr>
              <a:tr h="344222">
                <a:tc>
                  <a:txBody>
                    <a:bodyPr/>
                    <a:lstStyle/>
                    <a:p>
                      <a:pPr algn="l" fontAlgn="b"/>
                      <a:r>
                        <a:rPr lang="en-US" sz="2400" b="0" i="0" u="none" strike="noStrike" dirty="0">
                          <a:solidFill>
                            <a:schemeClr val="bg1"/>
                          </a:solidFill>
                          <a:latin typeface="Calibri" pitchFamily="34" charset="0"/>
                        </a:rPr>
                        <a:t>EBIT</a:t>
                      </a:r>
                    </a:p>
                  </a:txBody>
                  <a:tcPr marL="9525" marR="9525" marT="9525" marB="0" anchor="b">
                    <a:lnL>
                      <a:noFill/>
                    </a:lnL>
                    <a:lnR>
                      <a:noFill/>
                    </a:lnR>
                    <a:lnT>
                      <a:noFill/>
                    </a:lnT>
                    <a:lnB>
                      <a:noFill/>
                    </a:lnB>
                  </a:tcPr>
                </a:tc>
                <a:tc>
                  <a:txBody>
                    <a:bodyPr/>
                    <a:lstStyle/>
                    <a:p>
                      <a:pPr algn="r" fontAlgn="b"/>
                      <a:r>
                        <a:rPr lang="en-US" sz="2400" b="0" i="0" u="none" strike="noStrike" dirty="0">
                          <a:solidFill>
                            <a:schemeClr val="bg1"/>
                          </a:solidFill>
                          <a:latin typeface="Calibri" pitchFamily="34" charset="0"/>
                        </a:rPr>
                        <a:t> $700,000 </a:t>
                      </a:r>
                    </a:p>
                  </a:txBody>
                  <a:tcPr marL="9525" marR="9525" marT="9525" marB="0" anchor="b">
                    <a:lnL>
                      <a:noFill/>
                    </a:lnL>
                    <a:lnR>
                      <a:noFill/>
                    </a:lnR>
                    <a:lnT>
                      <a:noFill/>
                    </a:lnT>
                    <a:lnB>
                      <a:noFill/>
                    </a:lnB>
                  </a:tcPr>
                </a:tc>
                <a:tc>
                  <a:txBody>
                    <a:bodyPr/>
                    <a:lstStyle/>
                    <a:p>
                      <a:pPr algn="l" fontAlgn="b"/>
                      <a:r>
                        <a:rPr lang="en-US" sz="2400" b="0" i="0" u="none" strike="noStrike" dirty="0">
                          <a:solidFill>
                            <a:schemeClr val="bg1"/>
                          </a:solidFill>
                          <a:latin typeface="Calibri" pitchFamily="34" charset="0"/>
                        </a:rPr>
                        <a:t>.00</a:t>
                      </a:r>
                    </a:p>
                  </a:txBody>
                  <a:tcPr marL="9525" marR="9525" marT="9525" marB="0" anchor="b">
                    <a:lnL>
                      <a:noFill/>
                    </a:lnL>
                    <a:lnR>
                      <a:noFill/>
                    </a:lnR>
                    <a:lnT>
                      <a:noFill/>
                    </a:lnT>
                    <a:lnB>
                      <a:noFill/>
                    </a:lnB>
                  </a:tcPr>
                </a:tc>
                <a:extLst>
                  <a:ext uri="{0D108BD9-81ED-4DB2-BD59-A6C34878D82A}">
                    <a16:rowId xmlns="" xmlns:a16="http://schemas.microsoft.com/office/drawing/2014/main" val="10001"/>
                  </a:ext>
                </a:extLst>
              </a:tr>
              <a:tr h="679708">
                <a:tc>
                  <a:txBody>
                    <a:bodyPr/>
                    <a:lstStyle/>
                    <a:p>
                      <a:pPr algn="l" fontAlgn="b"/>
                      <a:r>
                        <a:rPr lang="en-US" sz="2400" b="0" i="0" u="none" strike="noStrike" dirty="0">
                          <a:solidFill>
                            <a:srgbClr val="000000"/>
                          </a:solidFill>
                          <a:latin typeface="Calibri" pitchFamily="34" charset="0"/>
                        </a:rPr>
                        <a:t>Debt-to-total capital ratio</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0 </a:t>
                      </a:r>
                    </a:p>
                  </a:txBody>
                  <a:tcPr marL="9525" marR="9525" marT="9525" marB="0" anchor="b">
                    <a:lnL>
                      <a:noFill/>
                    </a:lnL>
                    <a:lnR>
                      <a:noFill/>
                    </a:lnR>
                    <a:lnT>
                      <a:noFill/>
                    </a:lnT>
                    <a:lnB>
                      <a:noFill/>
                    </a:lnB>
                  </a:tcPr>
                </a:tc>
                <a:tc>
                  <a:txBody>
                    <a:bodyPr/>
                    <a:lstStyle/>
                    <a:p>
                      <a:pPr algn="l" fontAlgn="b"/>
                      <a:r>
                        <a:rPr lang="en-US" sz="2400" b="0" i="0" u="none" strike="noStrike" dirty="0">
                          <a:solidFill>
                            <a:srgbClr val="000000"/>
                          </a:solidFill>
                          <a:latin typeface="Calibri" pitchFamily="34" charset="0"/>
                        </a:rPr>
                        <a:t>.60</a:t>
                      </a:r>
                    </a:p>
                  </a:txBody>
                  <a:tcPr marL="9525" marR="9525" marT="9525" marB="0" anchor="b">
                    <a:lnL>
                      <a:noFill/>
                    </a:lnL>
                    <a:lnR>
                      <a:noFill/>
                    </a:lnR>
                    <a:lnT>
                      <a:noFill/>
                    </a:lnT>
                    <a:lnB>
                      <a:noFill/>
                    </a:lnB>
                  </a:tcPr>
                </a:tc>
                <a:extLst>
                  <a:ext uri="{0D108BD9-81ED-4DB2-BD59-A6C34878D82A}">
                    <a16:rowId xmlns="" xmlns:a16="http://schemas.microsoft.com/office/drawing/2014/main" val="10002"/>
                  </a:ext>
                </a:extLst>
              </a:tr>
              <a:tr h="679708">
                <a:tc>
                  <a:txBody>
                    <a:bodyPr/>
                    <a:lstStyle/>
                    <a:p>
                      <a:pPr algn="l" fontAlgn="b"/>
                      <a:r>
                        <a:rPr lang="en-US" sz="2400" b="0" i="0" u="none" strike="noStrike" dirty="0">
                          <a:solidFill>
                            <a:srgbClr val="000000"/>
                          </a:solidFill>
                          <a:latin typeface="Calibri" pitchFamily="34" charset="0"/>
                        </a:rPr>
                        <a:t>Cost of debt (before tax)</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8</a:t>
                      </a:r>
                    </a:p>
                  </a:txBody>
                  <a:tcPr marL="9525" marR="9525" marT="9525" marB="0" anchor="b">
                    <a:lnL>
                      <a:noFill/>
                    </a:lnL>
                    <a:lnR>
                      <a:noFill/>
                    </a:lnR>
                    <a:lnT>
                      <a:noFill/>
                    </a:lnT>
                    <a:lnB>
                      <a:noFill/>
                    </a:lnB>
                  </a:tcPr>
                </a:tc>
                <a:tc>
                  <a:txBody>
                    <a:bodyPr/>
                    <a:lstStyle/>
                    <a:p>
                      <a:pPr algn="l" fontAlgn="b"/>
                      <a:r>
                        <a:rPr lang="en-US" sz="2400" b="0" i="0" u="none" strike="noStrike" dirty="0">
                          <a:solidFill>
                            <a:srgbClr val="000000"/>
                          </a:solidFill>
                          <a:latin typeface="Calibri" pitchFamily="34" charset="0"/>
                        </a:rPr>
                        <a:t>%</a:t>
                      </a:r>
                    </a:p>
                  </a:txBody>
                  <a:tcPr marL="9525" marR="9525" marT="9525" marB="0" anchor="b">
                    <a:lnL>
                      <a:noFill/>
                    </a:lnL>
                    <a:lnR>
                      <a:noFill/>
                    </a:lnR>
                    <a:lnT>
                      <a:noFill/>
                    </a:lnT>
                    <a:lnB>
                      <a:noFill/>
                    </a:lnB>
                  </a:tcPr>
                </a:tc>
                <a:extLst>
                  <a:ext uri="{0D108BD9-81ED-4DB2-BD59-A6C34878D82A}">
                    <a16:rowId xmlns="" xmlns:a16="http://schemas.microsoft.com/office/drawing/2014/main" val="10003"/>
                  </a:ext>
                </a:extLst>
              </a:tr>
              <a:tr h="344222">
                <a:tc>
                  <a:txBody>
                    <a:bodyPr/>
                    <a:lstStyle/>
                    <a:p>
                      <a:pPr algn="l" fontAlgn="b"/>
                      <a:r>
                        <a:rPr lang="en-US" sz="2400" b="0" i="0" u="none" strike="noStrike" dirty="0">
                          <a:solidFill>
                            <a:srgbClr val="000000"/>
                          </a:solidFill>
                          <a:latin typeface="Calibri" pitchFamily="34" charset="0"/>
                        </a:rPr>
                        <a:t>Cost of equity</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10</a:t>
                      </a:r>
                    </a:p>
                  </a:txBody>
                  <a:tcPr marL="9525" marR="9525" marT="9525" marB="0" anchor="b">
                    <a:lnL>
                      <a:noFill/>
                    </a:lnL>
                    <a:lnR>
                      <a:noFill/>
                    </a:lnR>
                    <a:lnT>
                      <a:noFill/>
                    </a:lnT>
                    <a:lnB>
                      <a:noFill/>
                    </a:lnB>
                  </a:tcPr>
                </a:tc>
                <a:tc>
                  <a:txBody>
                    <a:bodyPr/>
                    <a:lstStyle/>
                    <a:p>
                      <a:pPr algn="l" fontAlgn="b"/>
                      <a:r>
                        <a:rPr lang="en-US" sz="2400" b="0" i="0" u="none" strike="noStrike" dirty="0">
                          <a:solidFill>
                            <a:srgbClr val="000000"/>
                          </a:solidFill>
                          <a:latin typeface="Calibri" pitchFamily="34" charset="0"/>
                        </a:rPr>
                        <a:t>%</a:t>
                      </a:r>
                    </a:p>
                  </a:txBody>
                  <a:tcPr marL="9525" marR="9525" marT="9525" marB="0" anchor="b">
                    <a:lnL>
                      <a:noFill/>
                    </a:lnL>
                    <a:lnR>
                      <a:noFill/>
                    </a:lnR>
                    <a:lnT>
                      <a:noFill/>
                    </a:lnT>
                    <a:lnB>
                      <a:noFill/>
                    </a:lnB>
                  </a:tcPr>
                </a:tc>
                <a:extLst>
                  <a:ext uri="{0D108BD9-81ED-4DB2-BD59-A6C34878D82A}">
                    <a16:rowId xmlns="" xmlns:a16="http://schemas.microsoft.com/office/drawing/2014/main" val="10004"/>
                  </a:ext>
                </a:extLst>
              </a:tr>
              <a:tr h="344222">
                <a:tc>
                  <a:txBody>
                    <a:bodyPr/>
                    <a:lstStyle/>
                    <a:p>
                      <a:pPr algn="l" fontAlgn="b"/>
                      <a:r>
                        <a:rPr lang="en-US" sz="2400" b="0" i="0" u="none" strike="noStrike" dirty="0">
                          <a:solidFill>
                            <a:srgbClr val="000000"/>
                          </a:solidFill>
                          <a:latin typeface="Calibri" pitchFamily="34" charset="0"/>
                        </a:rPr>
                        <a:t>Tax rate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30</a:t>
                      </a:r>
                    </a:p>
                  </a:txBody>
                  <a:tcPr marL="9525" marR="9525" marT="9525" marB="0" anchor="b">
                    <a:lnL>
                      <a:noFill/>
                    </a:lnL>
                    <a:lnR>
                      <a:noFill/>
                    </a:lnR>
                    <a:lnT>
                      <a:noFill/>
                    </a:lnT>
                    <a:lnB>
                      <a:noFill/>
                    </a:lnB>
                  </a:tcPr>
                </a:tc>
                <a:tc>
                  <a:txBody>
                    <a:bodyPr/>
                    <a:lstStyle/>
                    <a:p>
                      <a:pPr algn="l" fontAlgn="b"/>
                      <a:r>
                        <a:rPr lang="en-US" sz="2400" b="0" i="0" u="none" strike="noStrike" dirty="0">
                          <a:solidFill>
                            <a:srgbClr val="000000"/>
                          </a:solidFill>
                          <a:latin typeface="Calibri" pitchFamily="34" charset="0"/>
                        </a:rPr>
                        <a:t>%</a:t>
                      </a:r>
                    </a:p>
                  </a:txBody>
                  <a:tcPr marL="9525" marR="9525" marT="9525" marB="0" anchor="b">
                    <a:lnL>
                      <a:noFill/>
                    </a:lnL>
                    <a:lnR>
                      <a:noFill/>
                    </a:lnR>
                    <a:lnT>
                      <a:noFill/>
                    </a:lnT>
                    <a:lnB>
                      <a:noFill/>
                    </a:lnB>
                  </a:tcPr>
                </a:tc>
                <a:extLst>
                  <a:ext uri="{0D108BD9-81ED-4DB2-BD59-A6C34878D82A}">
                    <a16:rowId xmlns="" xmlns:a16="http://schemas.microsoft.com/office/drawing/2014/main" val="10005"/>
                  </a:ext>
                </a:extLst>
              </a:tr>
            </a:tbl>
          </a:graphicData>
        </a:graphic>
      </p:graphicFrame>
      <p:sp>
        <p:nvSpPr>
          <p:cNvPr id="7" name="TextBox 6"/>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graphicFrame>
        <p:nvGraphicFramePr>
          <p:cNvPr id="9" name="Table 8"/>
          <p:cNvGraphicFramePr>
            <a:graphicFrameLocks noGrp="1"/>
          </p:cNvGraphicFramePr>
          <p:nvPr>
            <p:extLst>
              <p:ext uri="{D42A27DB-BD31-4B8C-83A1-F6EECF244321}">
                <p14:modId xmlns:p14="http://schemas.microsoft.com/office/powerpoint/2010/main" val="281231671"/>
              </p:ext>
            </p:extLst>
          </p:nvPr>
        </p:nvGraphicFramePr>
        <p:xfrm>
          <a:off x="971600" y="3645024"/>
          <a:ext cx="5400600" cy="1876425"/>
        </p:xfrm>
        <a:graphic>
          <a:graphicData uri="http://schemas.openxmlformats.org/drawingml/2006/table">
            <a:tbl>
              <a:tblPr/>
              <a:tblGrid>
                <a:gridCol w="4020298">
                  <a:extLst>
                    <a:ext uri="{9D8B030D-6E8A-4147-A177-3AD203B41FA5}">
                      <a16:colId xmlns="" xmlns:a16="http://schemas.microsoft.com/office/drawing/2014/main" val="20000"/>
                    </a:ext>
                  </a:extLst>
                </a:gridCol>
                <a:gridCol w="1380302">
                  <a:extLst>
                    <a:ext uri="{9D8B030D-6E8A-4147-A177-3AD203B41FA5}">
                      <a16:colId xmlns="" xmlns:a16="http://schemas.microsoft.com/office/drawing/2014/main" val="20001"/>
                    </a:ext>
                  </a:extLst>
                </a:gridCol>
              </a:tblGrid>
              <a:tr h="351358">
                <a:tc>
                  <a:txBody>
                    <a:bodyPr/>
                    <a:lstStyle/>
                    <a:p>
                      <a:pPr algn="l" fontAlgn="b"/>
                      <a:r>
                        <a:rPr lang="en-US" sz="2400" b="0" i="0" u="none" strike="noStrike" dirty="0">
                          <a:solidFill>
                            <a:srgbClr val="000000"/>
                          </a:solidFill>
                          <a:latin typeface="Calibri" pitchFamily="34" charset="0"/>
                        </a:rPr>
                        <a:t>EBIT</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$700,000</a:t>
                      </a:r>
                    </a:p>
                  </a:txBody>
                  <a:tcPr marL="9525" marR="9525" marT="9525" marB="0" anchor="b">
                    <a:lnL>
                      <a:noFill/>
                    </a:lnL>
                    <a:lnR>
                      <a:noFill/>
                    </a:lnR>
                    <a:lnT>
                      <a:noFill/>
                    </a:lnT>
                    <a:lnB>
                      <a:noFill/>
                    </a:lnB>
                  </a:tcPr>
                </a:tc>
                <a:extLst>
                  <a:ext uri="{0D108BD9-81ED-4DB2-BD59-A6C34878D82A}">
                    <a16:rowId xmlns="" xmlns:a16="http://schemas.microsoft.com/office/drawing/2014/main" val="10000"/>
                  </a:ext>
                </a:extLst>
              </a:tr>
              <a:tr h="351358">
                <a:tc>
                  <a:txBody>
                    <a:bodyPr/>
                    <a:lstStyle/>
                    <a:p>
                      <a:pPr algn="l" fontAlgn="b"/>
                      <a:r>
                        <a:rPr lang="en-US" sz="2400" b="0" i="0" u="none" strike="noStrike" dirty="0">
                          <a:solidFill>
                            <a:srgbClr val="000000"/>
                          </a:solidFill>
                          <a:latin typeface="Calibri" pitchFamily="34" charset="0"/>
                        </a:rPr>
                        <a:t>Less interest Expense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$240,000</a:t>
                      </a:r>
                    </a:p>
                  </a:txBody>
                  <a:tcPr marL="9525" marR="9525" marT="9525" marB="0" anchor="b">
                    <a:lnL>
                      <a:noFill/>
                    </a:lnL>
                    <a:lnR>
                      <a:noFill/>
                    </a:lnR>
                    <a:lnT>
                      <a:noFill/>
                    </a:lnT>
                    <a:lnB>
                      <a:noFill/>
                    </a:lnB>
                  </a:tcPr>
                </a:tc>
                <a:extLst>
                  <a:ext uri="{0D108BD9-81ED-4DB2-BD59-A6C34878D82A}">
                    <a16:rowId xmlns="" xmlns:a16="http://schemas.microsoft.com/office/drawing/2014/main" val="10001"/>
                  </a:ext>
                </a:extLst>
              </a:tr>
              <a:tr h="351358">
                <a:tc>
                  <a:txBody>
                    <a:bodyPr/>
                    <a:lstStyle/>
                    <a:p>
                      <a:pPr algn="l" fontAlgn="b"/>
                      <a:r>
                        <a:rPr lang="en-US" sz="2400" b="0" i="0" u="none" strike="noStrike" dirty="0">
                          <a:solidFill>
                            <a:srgbClr val="000000"/>
                          </a:solidFill>
                          <a:latin typeface="Calibri" pitchFamily="34" charset="0"/>
                        </a:rPr>
                        <a:t>Pretax income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$460,000</a:t>
                      </a:r>
                    </a:p>
                  </a:txBody>
                  <a:tcPr marL="9525" marR="9525" marT="9525" marB="0" anchor="b">
                    <a:lnL>
                      <a:noFill/>
                    </a:lnL>
                    <a:lnR>
                      <a:noFill/>
                    </a:lnR>
                    <a:lnT>
                      <a:noFill/>
                    </a:lnT>
                    <a:lnB>
                      <a:noFill/>
                    </a:lnB>
                  </a:tcPr>
                </a:tc>
                <a:extLst>
                  <a:ext uri="{0D108BD9-81ED-4DB2-BD59-A6C34878D82A}">
                    <a16:rowId xmlns="" xmlns:a16="http://schemas.microsoft.com/office/drawing/2014/main" val="10002"/>
                  </a:ext>
                </a:extLst>
              </a:tr>
              <a:tr h="351358">
                <a:tc>
                  <a:txBody>
                    <a:bodyPr/>
                    <a:lstStyle/>
                    <a:p>
                      <a:pPr algn="l" fontAlgn="b"/>
                      <a:r>
                        <a:rPr lang="en-US" sz="2400" b="0" i="0" u="none" strike="noStrike" dirty="0">
                          <a:solidFill>
                            <a:srgbClr val="000000"/>
                          </a:solidFill>
                          <a:latin typeface="Calibri" pitchFamily="34" charset="0"/>
                        </a:rPr>
                        <a:t>Less income tax expense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$138,000</a:t>
                      </a:r>
                    </a:p>
                  </a:txBody>
                  <a:tcPr marL="9525" marR="9525" marT="9525" marB="0" anchor="b">
                    <a:lnL>
                      <a:noFill/>
                    </a:lnL>
                    <a:lnR>
                      <a:noFill/>
                    </a:lnR>
                    <a:lnT>
                      <a:noFill/>
                    </a:lnT>
                    <a:lnB>
                      <a:noFill/>
                    </a:lnB>
                  </a:tcPr>
                </a:tc>
                <a:extLst>
                  <a:ext uri="{0D108BD9-81ED-4DB2-BD59-A6C34878D82A}">
                    <a16:rowId xmlns="" xmlns:a16="http://schemas.microsoft.com/office/drawing/2014/main" val="10003"/>
                  </a:ext>
                </a:extLst>
              </a:tr>
              <a:tr h="351358">
                <a:tc>
                  <a:txBody>
                    <a:bodyPr/>
                    <a:lstStyle/>
                    <a:p>
                      <a:pPr algn="l" fontAlgn="b"/>
                      <a:r>
                        <a:rPr lang="en-US" sz="2400" b="0" i="0" u="none" strike="noStrike" dirty="0">
                          <a:solidFill>
                            <a:srgbClr val="000000"/>
                          </a:solidFill>
                          <a:latin typeface="Calibri" pitchFamily="34" charset="0"/>
                        </a:rPr>
                        <a:t>Net income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$322,000</a:t>
                      </a:r>
                    </a:p>
                  </a:txBody>
                  <a:tcPr marL="9525" marR="9525" marT="9525" marB="0" anchor="b">
                    <a:lnL>
                      <a:noFill/>
                    </a:lnL>
                    <a:lnR>
                      <a:noFill/>
                    </a:lnR>
                    <a:lnT>
                      <a:noFill/>
                    </a:lnT>
                    <a:lnB>
                      <a:noFill/>
                    </a:lnB>
                  </a:tcPr>
                </a:tc>
                <a:extLst>
                  <a:ext uri="{0D108BD9-81ED-4DB2-BD59-A6C34878D82A}">
                    <a16:rowId xmlns="" xmlns:a16="http://schemas.microsoft.com/office/drawing/2014/main" val="10004"/>
                  </a:ext>
                </a:extLst>
              </a:tr>
            </a:tbl>
          </a:graphicData>
        </a:graphic>
      </p:graphicFrame>
      <p:sp>
        <p:nvSpPr>
          <p:cNvPr id="10" name="TextBox 9"/>
          <p:cNvSpPr txBox="1"/>
          <p:nvPr/>
        </p:nvSpPr>
        <p:spPr>
          <a:xfrm>
            <a:off x="2123728" y="5765194"/>
            <a:ext cx="5411494" cy="400110"/>
          </a:xfrm>
          <a:prstGeom prst="rect">
            <a:avLst/>
          </a:prstGeom>
          <a:solidFill>
            <a:schemeClr val="accent6">
              <a:lumMod val="20000"/>
              <a:lumOff val="80000"/>
            </a:schemeClr>
          </a:solidFill>
        </p:spPr>
        <p:txBody>
          <a:bodyPr wrap="square" rtlCol="0">
            <a:spAutoFit/>
          </a:bodyPr>
          <a:lstStyle/>
          <a:p>
            <a:pPr algn="ctr"/>
            <a:r>
              <a:rPr lang="en-US" sz="2000" b="1" dirty="0">
                <a:solidFill>
                  <a:srgbClr val="C00000"/>
                </a:solidFill>
              </a:rPr>
              <a:t>Calculate net profit &amp; </a:t>
            </a:r>
            <a:r>
              <a:rPr lang="en-US" sz="1800" b="1" dirty="0">
                <a:solidFill>
                  <a:srgbClr val="C00000"/>
                </a:solidFill>
              </a:rPr>
              <a:t>residual</a:t>
            </a:r>
            <a:r>
              <a:rPr lang="en-US" sz="2000" b="1" dirty="0">
                <a:solidFill>
                  <a:srgbClr val="C00000"/>
                </a:solidFill>
              </a:rPr>
              <a:t> income (RI)  </a:t>
            </a:r>
            <a:endParaRPr lang="th-TH" sz="2000" b="1" dirty="0">
              <a:solidFill>
                <a:srgbClr val="C00000"/>
              </a:solidFill>
            </a:endParaRPr>
          </a:p>
        </p:txBody>
      </p:sp>
      <p:pic>
        <p:nvPicPr>
          <p:cNvPr id="15" name="Picture 2" descr="ผลการค้นหารูปภาพสำหรับ quiz"/>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8464" y="5497547"/>
            <a:ext cx="1075378" cy="107537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4704" y="4077072"/>
            <a:ext cx="763351" cy="323165"/>
          </a:xfrm>
          <a:prstGeom prst="rect">
            <a:avLst/>
          </a:prstGeom>
          <a:noFill/>
        </p:spPr>
        <p:txBody>
          <a:bodyPr wrap="none" rtlCol="0">
            <a:spAutoFit/>
          </a:bodyPr>
          <a:lstStyle/>
          <a:p>
            <a:r>
              <a:rPr lang="en-US" sz="1500" dirty="0">
                <a:solidFill>
                  <a:srgbClr val="FF0000"/>
                </a:solidFill>
              </a:rPr>
              <a:t>1 point</a:t>
            </a:r>
          </a:p>
        </p:txBody>
      </p:sp>
      <p:sp>
        <p:nvSpPr>
          <p:cNvPr id="14" name="TextBox 13"/>
          <p:cNvSpPr txBox="1"/>
          <p:nvPr/>
        </p:nvSpPr>
        <p:spPr>
          <a:xfrm>
            <a:off x="179512" y="5209680"/>
            <a:ext cx="763351" cy="323165"/>
          </a:xfrm>
          <a:prstGeom prst="rect">
            <a:avLst/>
          </a:prstGeom>
          <a:noFill/>
        </p:spPr>
        <p:txBody>
          <a:bodyPr wrap="none" rtlCol="0">
            <a:spAutoFit/>
          </a:bodyPr>
          <a:lstStyle/>
          <a:p>
            <a:r>
              <a:rPr lang="en-US" sz="1500" dirty="0">
                <a:solidFill>
                  <a:srgbClr val="FF0000"/>
                </a:solidFill>
              </a:rPr>
              <a:t>1 point</a:t>
            </a:r>
          </a:p>
        </p:txBody>
      </p:sp>
      <p:sp>
        <p:nvSpPr>
          <p:cNvPr id="16" name="TextBox 15"/>
          <p:cNvSpPr txBox="1"/>
          <p:nvPr/>
        </p:nvSpPr>
        <p:spPr>
          <a:xfrm>
            <a:off x="6478083" y="4061683"/>
            <a:ext cx="2270381" cy="338554"/>
          </a:xfrm>
          <a:prstGeom prst="rect">
            <a:avLst/>
          </a:prstGeom>
          <a:noFill/>
        </p:spPr>
        <p:txBody>
          <a:bodyPr wrap="square" rtlCol="0">
            <a:spAutoFit/>
          </a:bodyPr>
          <a:lstStyle/>
          <a:p>
            <a:r>
              <a:rPr lang="en-US" sz="1600" kern="0" dirty="0" smtClean="0"/>
              <a:t>=(5,000,000*.6)*8%</a:t>
            </a:r>
            <a:endParaRPr lang="en-US" sz="1600" kern="0" dirty="0"/>
          </a:p>
        </p:txBody>
      </p:sp>
      <p:sp>
        <p:nvSpPr>
          <p:cNvPr id="5" name="Rectangle 4"/>
          <p:cNvSpPr/>
          <p:nvPr/>
        </p:nvSpPr>
        <p:spPr>
          <a:xfrm>
            <a:off x="179512" y="4061683"/>
            <a:ext cx="8568952" cy="14711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Tree>
    <p:extLst>
      <p:ext uri="{BB962C8B-B14F-4D97-AF65-F5344CB8AC3E}">
        <p14:creationId xmlns:p14="http://schemas.microsoft.com/office/powerpoint/2010/main" val="3586187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5933" y="4441651"/>
            <a:ext cx="5452134" cy="461665"/>
          </a:xfrm>
          <a:prstGeom prst="rect">
            <a:avLst/>
          </a:prstGeom>
          <a:noFill/>
        </p:spPr>
        <p:txBody>
          <a:bodyPr wrap="none" rtlCol="0">
            <a:spAutoFit/>
          </a:bodyPr>
          <a:lstStyle/>
          <a:p>
            <a:r>
              <a:rPr lang="en-US" sz="2400" dirty="0"/>
              <a:t>PV of the RI = 122,000/.1 = 1,220,000 </a:t>
            </a:r>
            <a:endParaRPr lang="th-TH" sz="2400" dirty="0"/>
          </a:p>
        </p:txBody>
      </p:sp>
      <p:sp>
        <p:nvSpPr>
          <p:cNvPr id="12" name="TextBox 11"/>
          <p:cNvSpPr txBox="1"/>
          <p:nvPr/>
        </p:nvSpPr>
        <p:spPr>
          <a:xfrm>
            <a:off x="6876256" y="3592130"/>
            <a:ext cx="1872208" cy="412934"/>
          </a:xfrm>
          <a:prstGeom prst="rect">
            <a:avLst/>
          </a:prstGeom>
          <a:solidFill>
            <a:schemeClr val="accent5">
              <a:lumMod val="20000"/>
              <a:lumOff val="80000"/>
            </a:schemeClr>
          </a:solidFill>
        </p:spPr>
        <p:txBody>
          <a:bodyPr wrap="square" rtlCol="0">
            <a:spAutoFit/>
          </a:bodyPr>
          <a:lstStyle/>
          <a:p>
            <a:pPr>
              <a:lnSpc>
                <a:spcPts val="2500"/>
              </a:lnSpc>
              <a:spcBef>
                <a:spcPts val="0"/>
              </a:spcBef>
              <a:spcAft>
                <a:spcPts val="600"/>
              </a:spcAft>
              <a:defRPr/>
            </a:pPr>
            <a:r>
              <a:rPr lang="en-US" sz="2500" b="1" dirty="0">
                <a:latin typeface="BrowalliaUPC" panose="020B0604020202020204" pitchFamily="34" charset="-34"/>
                <a:cs typeface="BrowalliaUPC" panose="020B0604020202020204" pitchFamily="34" charset="-34"/>
              </a:rPr>
              <a:t>Economic Profit</a:t>
            </a:r>
          </a:p>
        </p:txBody>
      </p:sp>
      <p:sp>
        <p:nvSpPr>
          <p:cNvPr id="11" name="TextBox 10"/>
          <p:cNvSpPr txBox="1"/>
          <p:nvPr/>
        </p:nvSpPr>
        <p:spPr>
          <a:xfrm>
            <a:off x="6912259" y="2693035"/>
            <a:ext cx="2054357" cy="412934"/>
          </a:xfrm>
          <a:prstGeom prst="rect">
            <a:avLst/>
          </a:prstGeom>
          <a:solidFill>
            <a:schemeClr val="accent5">
              <a:lumMod val="20000"/>
              <a:lumOff val="80000"/>
            </a:schemeClr>
          </a:solidFill>
        </p:spPr>
        <p:txBody>
          <a:bodyPr wrap="square" rtlCol="0">
            <a:spAutoFit/>
          </a:bodyPr>
          <a:lstStyle/>
          <a:p>
            <a:pPr>
              <a:lnSpc>
                <a:spcPts val="2500"/>
              </a:lnSpc>
              <a:spcBef>
                <a:spcPts val="0"/>
              </a:spcBef>
              <a:spcAft>
                <a:spcPts val="600"/>
              </a:spcAft>
              <a:defRPr/>
            </a:pPr>
            <a:r>
              <a:rPr lang="en-US" sz="2500" b="1" dirty="0">
                <a:latin typeface="BrowalliaUPC" panose="020B0604020202020204" pitchFamily="34" charset="-34"/>
                <a:cs typeface="BrowalliaUPC" panose="020B0604020202020204" pitchFamily="34" charset="-34"/>
              </a:rPr>
              <a:t>Accounting Profit</a:t>
            </a:r>
          </a:p>
        </p:txBody>
      </p:sp>
      <p:sp>
        <p:nvSpPr>
          <p:cNvPr id="92162" name="Slide Number Placeholder 1"/>
          <p:cNvSpPr txBox="1">
            <a:spLocks noGrp="1"/>
          </p:cNvSpPr>
          <p:nvPr/>
        </p:nvSpPr>
        <p:spPr bwMode="auto">
          <a:xfrm>
            <a:off x="6477000" y="6381750"/>
            <a:ext cx="2133600" cy="476250"/>
          </a:xfrm>
          <a:prstGeom prst="rect">
            <a:avLst/>
          </a:prstGeom>
          <a:noFill/>
          <a:ln>
            <a:miter lim="800000"/>
            <a:headEnd/>
            <a:tailEnd/>
          </a:ln>
        </p:spPr>
        <p:txBody>
          <a:bodyPr/>
          <a:lstStyle/>
          <a:p>
            <a:pPr algn="r">
              <a:defRPr/>
            </a:pPr>
            <a:endParaRPr lang="en-US" b="1" dirty="0">
              <a:solidFill>
                <a:srgbClr val="2A3076"/>
              </a:solidFill>
              <a:latin typeface="Arial" pitchFamily="34" charset="0"/>
              <a:cs typeface="+mn-cs"/>
            </a:endParaRPr>
          </a:p>
          <a:p>
            <a:pPr algn="r">
              <a:defRPr/>
            </a:pPr>
            <a:endParaRPr lang="en-US" b="1" dirty="0">
              <a:solidFill>
                <a:srgbClr val="2A3076"/>
              </a:solidFill>
              <a:latin typeface="Arial" pitchFamily="34" charset="0"/>
              <a:cs typeface="+mn-cs"/>
            </a:endParaRPr>
          </a:p>
        </p:txBody>
      </p:sp>
      <p:sp>
        <p:nvSpPr>
          <p:cNvPr id="366596"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dirty="0"/>
          </a:p>
        </p:txBody>
      </p:sp>
      <p:graphicFrame>
        <p:nvGraphicFramePr>
          <p:cNvPr id="8" name="Table 7"/>
          <p:cNvGraphicFramePr>
            <a:graphicFrameLocks noGrp="1"/>
          </p:cNvGraphicFramePr>
          <p:nvPr>
            <p:extLst/>
          </p:nvPr>
        </p:nvGraphicFramePr>
        <p:xfrm>
          <a:off x="1208232" y="1268760"/>
          <a:ext cx="5524008" cy="2664294"/>
        </p:xfrm>
        <a:graphic>
          <a:graphicData uri="http://schemas.openxmlformats.org/drawingml/2006/table">
            <a:tbl>
              <a:tblPr/>
              <a:tblGrid>
                <a:gridCol w="4112164">
                  <a:extLst>
                    <a:ext uri="{9D8B030D-6E8A-4147-A177-3AD203B41FA5}">
                      <a16:colId xmlns="" xmlns:a16="http://schemas.microsoft.com/office/drawing/2014/main" val="20000"/>
                    </a:ext>
                  </a:extLst>
                </a:gridCol>
                <a:gridCol w="1411844">
                  <a:extLst>
                    <a:ext uri="{9D8B030D-6E8A-4147-A177-3AD203B41FA5}">
                      <a16:colId xmlns="" xmlns:a16="http://schemas.microsoft.com/office/drawing/2014/main" val="20001"/>
                    </a:ext>
                  </a:extLst>
                </a:gridCol>
              </a:tblGrid>
              <a:tr h="444049">
                <a:tc>
                  <a:txBody>
                    <a:bodyPr/>
                    <a:lstStyle/>
                    <a:p>
                      <a:pPr algn="l" fontAlgn="b"/>
                      <a:r>
                        <a:rPr lang="en-US" sz="2400" b="0" i="0" u="none" strike="noStrike" dirty="0">
                          <a:solidFill>
                            <a:srgbClr val="000000"/>
                          </a:solidFill>
                          <a:latin typeface="Calibri" pitchFamily="34" charset="0"/>
                        </a:rPr>
                        <a:t>Equity capital</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$2,000,000</a:t>
                      </a:r>
                    </a:p>
                  </a:txBody>
                  <a:tcPr marL="9525" marR="9525" marT="9525" marB="0" anchor="b">
                    <a:lnL>
                      <a:noFill/>
                    </a:lnL>
                    <a:lnR>
                      <a:noFill/>
                    </a:lnR>
                    <a:lnT>
                      <a:noFill/>
                    </a:lnT>
                    <a:lnB>
                      <a:noFill/>
                    </a:lnB>
                  </a:tcPr>
                </a:tc>
                <a:extLst>
                  <a:ext uri="{0D108BD9-81ED-4DB2-BD59-A6C34878D82A}">
                    <a16:rowId xmlns="" xmlns:a16="http://schemas.microsoft.com/office/drawing/2014/main" val="10000"/>
                  </a:ext>
                </a:extLst>
              </a:tr>
              <a:tr h="444049">
                <a:tc>
                  <a:txBody>
                    <a:bodyPr/>
                    <a:lstStyle/>
                    <a:p>
                      <a:pPr algn="l" fontAlgn="b"/>
                      <a:r>
                        <a:rPr lang="en-US" sz="2400" b="0" i="0" u="none" strike="noStrike" dirty="0">
                          <a:solidFill>
                            <a:srgbClr val="000000"/>
                          </a:solidFill>
                          <a:latin typeface="Calibri" pitchFamily="34" charset="0"/>
                        </a:rPr>
                        <a:t>Equity charge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$200,000</a:t>
                      </a:r>
                    </a:p>
                  </a:txBody>
                  <a:tcPr marL="9525" marR="9525" marT="9525" marB="0" anchor="b">
                    <a:lnL>
                      <a:noFill/>
                    </a:lnL>
                    <a:lnR>
                      <a:noFill/>
                    </a:lnR>
                    <a:lnT>
                      <a:noFill/>
                    </a:lnT>
                    <a:lnB>
                      <a:noFill/>
                    </a:lnB>
                  </a:tcPr>
                </a:tc>
                <a:extLst>
                  <a:ext uri="{0D108BD9-81ED-4DB2-BD59-A6C34878D82A}">
                    <a16:rowId xmlns="" xmlns:a16="http://schemas.microsoft.com/office/drawing/2014/main" val="10001"/>
                  </a:ext>
                </a:extLst>
              </a:tr>
              <a:tr h="444049">
                <a:tc>
                  <a:txBody>
                    <a:bodyPr/>
                    <a:lstStyle/>
                    <a:p>
                      <a:pPr algn="l" fontAlgn="b"/>
                      <a:endParaRPr lang="en-US" sz="2400" b="0" i="0" u="none" strike="noStrike" dirty="0">
                        <a:solidFill>
                          <a:srgbClr val="000000"/>
                        </a:solidFill>
                        <a:latin typeface="Calibri" pitchFamily="34" charset="0"/>
                      </a:endParaRPr>
                    </a:p>
                  </a:txBody>
                  <a:tcPr marL="9525" marR="9525" marT="9525" marB="0" anchor="b">
                    <a:lnL>
                      <a:noFill/>
                    </a:lnL>
                    <a:lnR>
                      <a:noFill/>
                    </a:lnR>
                    <a:lnT>
                      <a:noFill/>
                    </a:lnT>
                    <a:lnB>
                      <a:noFill/>
                    </a:lnB>
                  </a:tcPr>
                </a:tc>
                <a:tc>
                  <a:txBody>
                    <a:bodyPr/>
                    <a:lstStyle/>
                    <a:p>
                      <a:pPr algn="l" fontAlgn="b"/>
                      <a:endParaRPr lang="en-US" sz="2400" b="0" i="0" u="none" strike="noStrike" dirty="0">
                        <a:solidFill>
                          <a:srgbClr val="000000"/>
                        </a:solidFill>
                        <a:latin typeface="Calibri" pitchFamily="34" charset="0"/>
                      </a:endParaRPr>
                    </a:p>
                  </a:txBody>
                  <a:tcPr marL="9525" marR="9525" marT="9525" marB="0" anchor="b">
                    <a:lnL>
                      <a:noFill/>
                    </a:lnL>
                    <a:lnR>
                      <a:noFill/>
                    </a:lnR>
                    <a:lnT>
                      <a:noFill/>
                    </a:lnT>
                    <a:lnB>
                      <a:noFill/>
                    </a:lnB>
                  </a:tcPr>
                </a:tc>
                <a:extLst>
                  <a:ext uri="{0D108BD9-81ED-4DB2-BD59-A6C34878D82A}">
                    <a16:rowId xmlns="" xmlns:a16="http://schemas.microsoft.com/office/drawing/2014/main" val="10002"/>
                  </a:ext>
                </a:extLst>
              </a:tr>
              <a:tr h="444049">
                <a:tc>
                  <a:txBody>
                    <a:bodyPr/>
                    <a:lstStyle/>
                    <a:p>
                      <a:pPr algn="l" fontAlgn="b"/>
                      <a:r>
                        <a:rPr lang="en-US" sz="2400" b="0" i="0" u="none" strike="noStrike" dirty="0">
                          <a:solidFill>
                            <a:srgbClr val="000000"/>
                          </a:solidFill>
                          <a:latin typeface="Calibri" pitchFamily="34" charset="0"/>
                        </a:rPr>
                        <a:t>Net income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$322,000</a:t>
                      </a:r>
                    </a:p>
                  </a:txBody>
                  <a:tcPr marL="9525" marR="9525" marT="9525" marB="0" anchor="b">
                    <a:lnL>
                      <a:noFill/>
                    </a:lnL>
                    <a:lnR>
                      <a:noFill/>
                    </a:lnR>
                    <a:lnT>
                      <a:noFill/>
                    </a:lnT>
                    <a:lnB>
                      <a:noFill/>
                    </a:lnB>
                  </a:tcPr>
                </a:tc>
                <a:extLst>
                  <a:ext uri="{0D108BD9-81ED-4DB2-BD59-A6C34878D82A}">
                    <a16:rowId xmlns="" xmlns:a16="http://schemas.microsoft.com/office/drawing/2014/main" val="10003"/>
                  </a:ext>
                </a:extLst>
              </a:tr>
              <a:tr h="444049">
                <a:tc>
                  <a:txBody>
                    <a:bodyPr/>
                    <a:lstStyle/>
                    <a:p>
                      <a:pPr algn="l" fontAlgn="b"/>
                      <a:r>
                        <a:rPr lang="en-US" sz="2400" b="0" i="0" u="none" strike="noStrike" dirty="0">
                          <a:solidFill>
                            <a:srgbClr val="000000"/>
                          </a:solidFill>
                          <a:latin typeface="Calibri" pitchFamily="34" charset="0"/>
                        </a:rPr>
                        <a:t>Less equity charge</a:t>
                      </a:r>
                    </a:p>
                  </a:txBody>
                  <a:tcPr marL="9525" marR="9525" marT="9525" marB="0" anchor="b">
                    <a:lnL>
                      <a:noFill/>
                    </a:lnL>
                    <a:lnR>
                      <a:noFill/>
                    </a:lnR>
                    <a:lnT>
                      <a:noFill/>
                    </a:lnT>
                    <a:lnB>
                      <a:noFill/>
                    </a:lnB>
                  </a:tcPr>
                </a:tc>
                <a:tc>
                  <a:txBody>
                    <a:bodyPr/>
                    <a:lstStyle/>
                    <a:p>
                      <a:pPr algn="r" fontAlgn="b"/>
                      <a:r>
                        <a:rPr lang="en-US" sz="2400" b="0" i="0" u="none" strike="noStrike" dirty="0">
                          <a:solidFill>
                            <a:srgbClr val="000000"/>
                          </a:solidFill>
                          <a:latin typeface="Calibri" pitchFamily="34" charset="0"/>
                        </a:rPr>
                        <a:t>$200,000</a:t>
                      </a:r>
                    </a:p>
                  </a:txBody>
                  <a:tcPr marL="9525" marR="9525" marT="9525" marB="0" anchor="b">
                    <a:lnL>
                      <a:noFill/>
                    </a:lnL>
                    <a:lnR>
                      <a:noFill/>
                    </a:lnR>
                    <a:lnT>
                      <a:noFill/>
                    </a:lnT>
                    <a:lnB>
                      <a:noFill/>
                    </a:lnB>
                  </a:tcPr>
                </a:tc>
                <a:extLst>
                  <a:ext uri="{0D108BD9-81ED-4DB2-BD59-A6C34878D82A}">
                    <a16:rowId xmlns="" xmlns:a16="http://schemas.microsoft.com/office/drawing/2014/main" val="10004"/>
                  </a:ext>
                </a:extLst>
              </a:tr>
              <a:tr h="444049">
                <a:tc>
                  <a:txBody>
                    <a:bodyPr/>
                    <a:lstStyle/>
                    <a:p>
                      <a:pPr algn="l" fontAlgn="b"/>
                      <a:r>
                        <a:rPr lang="en-US" sz="2400" b="0" i="0" u="none" strike="noStrike" dirty="0">
                          <a:solidFill>
                            <a:srgbClr val="000000"/>
                          </a:solidFill>
                          <a:latin typeface="Calibri" pitchFamily="34" charset="0"/>
                        </a:rPr>
                        <a:t>Residual income</a:t>
                      </a:r>
                    </a:p>
                  </a:txBody>
                  <a:tcPr marL="9525" marR="9525" marT="9525" marB="0" anchor="b">
                    <a:lnL>
                      <a:noFill/>
                    </a:lnL>
                    <a:lnR>
                      <a:noFill/>
                    </a:lnR>
                    <a:lnT>
                      <a:noFill/>
                    </a:lnT>
                    <a:lnB>
                      <a:noFill/>
                    </a:lnB>
                  </a:tcPr>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US" sz="2400" dirty="0">
                          <a:solidFill>
                            <a:schemeClr val="bg1"/>
                          </a:solidFill>
                        </a:rPr>
                        <a:t>–</a:t>
                      </a:r>
                      <a:r>
                        <a:rPr lang="en-US" sz="2200" dirty="0">
                          <a:solidFill>
                            <a:schemeClr val="tx1"/>
                          </a:solidFill>
                        </a:rPr>
                        <a:t>$</a:t>
                      </a:r>
                      <a:r>
                        <a:rPr lang="en-US" sz="2200" b="0" i="0" u="none" strike="noStrike" dirty="0">
                          <a:solidFill>
                            <a:srgbClr val="000000"/>
                          </a:solidFill>
                          <a:latin typeface="Calibri" pitchFamily="34" charset="0"/>
                        </a:rPr>
                        <a:t>122,000</a:t>
                      </a:r>
                    </a:p>
                  </a:txBody>
                  <a:tcPr marL="9525" marR="9525" marT="9525" marB="0" anchor="b">
                    <a:lnL>
                      <a:noFill/>
                    </a:lnL>
                    <a:lnR>
                      <a:noFill/>
                    </a:lnR>
                    <a:lnT>
                      <a:noFill/>
                    </a:lnT>
                    <a:lnB>
                      <a:noFill/>
                    </a:lnB>
                  </a:tcPr>
                </a:tc>
                <a:extLst>
                  <a:ext uri="{0D108BD9-81ED-4DB2-BD59-A6C34878D82A}">
                    <a16:rowId xmlns="" xmlns:a16="http://schemas.microsoft.com/office/drawing/2014/main" val="10005"/>
                  </a:ext>
                </a:extLst>
              </a:tr>
            </a:tbl>
          </a:graphicData>
        </a:graphic>
      </p:graphicFrame>
      <p:sp>
        <p:nvSpPr>
          <p:cNvPr id="7" name="Title 5"/>
          <p:cNvSpPr>
            <a:spLocks noGrp="1"/>
          </p:cNvSpPr>
          <p:nvPr>
            <p:ph type="title"/>
          </p:nvPr>
        </p:nvSpPr>
        <p:spPr>
          <a:xfrm>
            <a:off x="1045700" y="156592"/>
            <a:ext cx="7630756" cy="536104"/>
          </a:xfrm>
          <a:solidFill>
            <a:schemeClr val="bg1">
              <a:lumMod val="95000"/>
            </a:schemeClr>
          </a:solidFill>
        </p:spPr>
        <p:txBody>
          <a:bodyPr anchor="b">
            <a:noAutofit/>
          </a:bodyPr>
          <a:lstStyle/>
          <a:p>
            <a:pPr algn="ctr"/>
            <a:r>
              <a:rPr lang="en-US" sz="3700" dirty="0"/>
              <a:t>Example: Residual Income (cont.)</a:t>
            </a:r>
          </a:p>
        </p:txBody>
      </p:sp>
      <p:sp>
        <p:nvSpPr>
          <p:cNvPr id="13" name="TextBox 12"/>
          <p:cNvSpPr txBox="1"/>
          <p:nvPr/>
        </p:nvSpPr>
        <p:spPr>
          <a:xfrm>
            <a:off x="1248600" y="5327350"/>
            <a:ext cx="6676675" cy="707886"/>
          </a:xfrm>
          <a:prstGeom prst="rect">
            <a:avLst/>
          </a:prstGeom>
          <a:solidFill>
            <a:schemeClr val="accent6">
              <a:lumMod val="20000"/>
              <a:lumOff val="80000"/>
            </a:schemeClr>
          </a:solidFill>
        </p:spPr>
        <p:txBody>
          <a:bodyPr wrap="square" rtlCol="0">
            <a:spAutoFit/>
          </a:bodyPr>
          <a:lstStyle/>
          <a:p>
            <a:pPr algn="ctr"/>
            <a:r>
              <a:rPr lang="en-US" sz="2000" b="1" dirty="0">
                <a:solidFill>
                  <a:srgbClr val="C00000"/>
                </a:solidFill>
              </a:rPr>
              <a:t>If the residual income (RI) is expected to remain constant, calculate a present value of the future RIs.</a:t>
            </a:r>
            <a:endParaRPr lang="th-TH" sz="2000" b="1" dirty="0">
              <a:solidFill>
                <a:srgbClr val="C00000"/>
              </a:solidFill>
            </a:endParaRPr>
          </a:p>
        </p:txBody>
      </p:sp>
      <p:pic>
        <p:nvPicPr>
          <p:cNvPr id="14" name="Picture 2" descr="ผลการค้นหารูปภาพสำหรับ quiz"/>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8464" y="5497547"/>
            <a:ext cx="1075378" cy="107537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79512" y="3573016"/>
            <a:ext cx="809389" cy="353943"/>
          </a:xfrm>
          <a:prstGeom prst="rect">
            <a:avLst/>
          </a:prstGeom>
          <a:noFill/>
        </p:spPr>
        <p:txBody>
          <a:bodyPr wrap="none" rtlCol="0">
            <a:spAutoFit/>
          </a:bodyPr>
          <a:lstStyle/>
          <a:p>
            <a:r>
              <a:rPr lang="en-US" sz="1700" dirty="0">
                <a:solidFill>
                  <a:srgbClr val="FF0000"/>
                </a:solidFill>
              </a:rPr>
              <a:t>1 point</a:t>
            </a:r>
          </a:p>
        </p:txBody>
      </p:sp>
      <p:sp>
        <p:nvSpPr>
          <p:cNvPr id="16" name="TextBox 15"/>
          <p:cNvSpPr txBox="1"/>
          <p:nvPr/>
        </p:nvSpPr>
        <p:spPr>
          <a:xfrm>
            <a:off x="7298067" y="4463316"/>
            <a:ext cx="809389" cy="353943"/>
          </a:xfrm>
          <a:prstGeom prst="rect">
            <a:avLst/>
          </a:prstGeom>
          <a:noFill/>
        </p:spPr>
        <p:txBody>
          <a:bodyPr wrap="none" rtlCol="0">
            <a:spAutoFit/>
          </a:bodyPr>
          <a:lstStyle/>
          <a:p>
            <a:r>
              <a:rPr lang="en-US" sz="1700" dirty="0">
                <a:solidFill>
                  <a:srgbClr val="FF0000"/>
                </a:solidFill>
              </a:rPr>
              <a:t>1 point</a:t>
            </a:r>
          </a:p>
        </p:txBody>
      </p:sp>
      <p:sp>
        <p:nvSpPr>
          <p:cNvPr id="17" name="TextBox 16"/>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a:t>I</a:t>
            </a:r>
          </a:p>
        </p:txBody>
      </p:sp>
      <p:sp>
        <p:nvSpPr>
          <p:cNvPr id="18" name="TextBox 17"/>
          <p:cNvSpPr txBox="1"/>
          <p:nvPr/>
        </p:nvSpPr>
        <p:spPr>
          <a:xfrm>
            <a:off x="6804248" y="1353525"/>
            <a:ext cx="2270381" cy="338554"/>
          </a:xfrm>
          <a:prstGeom prst="rect">
            <a:avLst/>
          </a:prstGeom>
          <a:noFill/>
        </p:spPr>
        <p:txBody>
          <a:bodyPr wrap="square" rtlCol="0">
            <a:spAutoFit/>
          </a:bodyPr>
          <a:lstStyle/>
          <a:p>
            <a:r>
              <a:rPr lang="en-US" sz="1600" kern="0" dirty="0" smtClean="0"/>
              <a:t>=(5,000,000*.4)</a:t>
            </a:r>
            <a:endParaRPr lang="en-US" sz="1600" kern="0" dirty="0"/>
          </a:p>
        </p:txBody>
      </p:sp>
      <p:sp>
        <p:nvSpPr>
          <p:cNvPr id="19" name="TextBox 18"/>
          <p:cNvSpPr txBox="1"/>
          <p:nvPr/>
        </p:nvSpPr>
        <p:spPr>
          <a:xfrm>
            <a:off x="6804248" y="1793135"/>
            <a:ext cx="2270381" cy="338554"/>
          </a:xfrm>
          <a:prstGeom prst="rect">
            <a:avLst/>
          </a:prstGeom>
          <a:noFill/>
        </p:spPr>
        <p:txBody>
          <a:bodyPr wrap="square" rtlCol="0">
            <a:spAutoFit/>
          </a:bodyPr>
          <a:lstStyle/>
          <a:p>
            <a:r>
              <a:rPr lang="en-US" sz="1600" kern="0" dirty="0" smtClean="0"/>
              <a:t>=(5,000,000*.4)*10%</a:t>
            </a:r>
            <a:endParaRPr lang="en-US" sz="1600" kern="0" dirty="0"/>
          </a:p>
        </p:txBody>
      </p:sp>
      <p:sp>
        <p:nvSpPr>
          <p:cNvPr id="3" name="Rectangle 2"/>
          <p:cNvSpPr/>
          <p:nvPr/>
        </p:nvSpPr>
        <p:spPr>
          <a:xfrm>
            <a:off x="179512" y="1052736"/>
            <a:ext cx="8895118" cy="28803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 name="Rectangle 3"/>
          <p:cNvSpPr/>
          <p:nvPr/>
        </p:nvSpPr>
        <p:spPr>
          <a:xfrm>
            <a:off x="3923928" y="4351578"/>
            <a:ext cx="4464496" cy="6648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Tree>
    <p:extLst>
      <p:ext uri="{BB962C8B-B14F-4D97-AF65-F5344CB8AC3E}">
        <p14:creationId xmlns:p14="http://schemas.microsoft.com/office/powerpoint/2010/main" val="1718639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399206" y="186878"/>
            <a:ext cx="8229600" cy="516527"/>
          </a:xfrm>
        </p:spPr>
        <p:txBody>
          <a:bodyPr anchor="ctr">
            <a:noAutofit/>
          </a:bodyPr>
          <a:lstStyle/>
          <a:p>
            <a:pPr algn="ctr"/>
            <a:r>
              <a:rPr lang="en-US" sz="3200" dirty="0"/>
              <a:t>Use of Residual Income (RI) in                Equity Valuation</a:t>
            </a:r>
          </a:p>
        </p:txBody>
      </p:sp>
      <p:sp>
        <p:nvSpPr>
          <p:cNvPr id="10" name="Rectangle 3"/>
          <p:cNvSpPr txBox="1">
            <a:spLocks noChangeArrowheads="1"/>
          </p:cNvSpPr>
          <p:nvPr/>
        </p:nvSpPr>
        <p:spPr bwMode="auto">
          <a:xfrm>
            <a:off x="294576" y="980728"/>
            <a:ext cx="8013576" cy="3600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500"/>
              </a:spcBef>
              <a:defRPr/>
            </a:pPr>
            <a:r>
              <a:rPr lang="en-US" sz="2100" kern="0" dirty="0"/>
              <a:t>STEP 1: Forecasting Residual Income </a:t>
            </a:r>
          </a:p>
        </p:txBody>
      </p:sp>
      <p:graphicFrame>
        <p:nvGraphicFramePr>
          <p:cNvPr id="11" name="Object 10"/>
          <p:cNvGraphicFramePr>
            <a:graphicFrameLocks noChangeAspect="1"/>
          </p:cNvGraphicFramePr>
          <p:nvPr>
            <p:extLst/>
          </p:nvPr>
        </p:nvGraphicFramePr>
        <p:xfrm>
          <a:off x="683568" y="2636912"/>
          <a:ext cx="6696744" cy="432048"/>
        </p:xfrm>
        <a:graphic>
          <a:graphicData uri="http://schemas.openxmlformats.org/presentationml/2006/ole">
            <mc:AlternateContent xmlns:mc="http://schemas.openxmlformats.org/markup-compatibility/2006">
              <mc:Choice xmlns:v="urn:schemas-microsoft-com:vml" Requires="v">
                <p:oleObj spid="_x0000_s2142" name="Equation" r:id="rId4" imgW="977760" imgH="228600" progId="">
                  <p:embed/>
                </p:oleObj>
              </mc:Choice>
              <mc:Fallback>
                <p:oleObj name="Equation" r:id="rId4" imgW="977760" imgH="22860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2636912"/>
                        <a:ext cx="6696744" cy="432048"/>
                      </a:xfrm>
                      <a:prstGeom prst="rect">
                        <a:avLst/>
                      </a:prstGeom>
                      <a:noFill/>
                      <a:extLst/>
                    </p:spPr>
                  </p:pic>
                </p:oleObj>
              </mc:Fallback>
            </mc:AlternateContent>
          </a:graphicData>
        </a:graphic>
      </p:graphicFrame>
      <p:graphicFrame>
        <p:nvGraphicFramePr>
          <p:cNvPr id="12" name="Content Placeholder 4"/>
          <p:cNvGraphicFramePr>
            <a:graphicFrameLocks noGrp="1"/>
          </p:cNvGraphicFramePr>
          <p:nvPr>
            <p:ph idx="1"/>
            <p:extLst>
              <p:ext uri="{D42A27DB-BD31-4B8C-83A1-F6EECF244321}">
                <p14:modId xmlns:p14="http://schemas.microsoft.com/office/powerpoint/2010/main" val="878254155"/>
              </p:ext>
            </p:extLst>
          </p:nvPr>
        </p:nvGraphicFramePr>
        <p:xfrm>
          <a:off x="58362" y="1268760"/>
          <a:ext cx="8762110" cy="12241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3" name="Rectangle 3"/>
          <p:cNvSpPr txBox="1">
            <a:spLocks noChangeArrowheads="1"/>
          </p:cNvSpPr>
          <p:nvPr/>
        </p:nvSpPr>
        <p:spPr bwMode="auto">
          <a:xfrm>
            <a:off x="302840" y="3356992"/>
            <a:ext cx="8013576" cy="3600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500"/>
              </a:spcBef>
              <a:defRPr/>
            </a:pPr>
            <a:r>
              <a:rPr lang="en-US" sz="2100" kern="0" dirty="0"/>
              <a:t>STEP 2: Valuing /common Stock Using  Residual Income </a:t>
            </a:r>
          </a:p>
        </p:txBody>
      </p:sp>
      <p:graphicFrame>
        <p:nvGraphicFramePr>
          <p:cNvPr id="15" name="Object 14"/>
          <p:cNvGraphicFramePr>
            <a:graphicFrameLocks noChangeAspect="1"/>
          </p:cNvGraphicFramePr>
          <p:nvPr>
            <p:extLst/>
          </p:nvPr>
        </p:nvGraphicFramePr>
        <p:xfrm>
          <a:off x="1043608" y="3827160"/>
          <a:ext cx="3080191" cy="1978104"/>
        </p:xfrm>
        <a:graphic>
          <a:graphicData uri="http://schemas.openxmlformats.org/presentationml/2006/ole">
            <mc:AlternateContent xmlns:mc="http://schemas.openxmlformats.org/markup-compatibility/2006">
              <mc:Choice xmlns:v="urn:schemas-microsoft-com:vml" Requires="v">
                <p:oleObj spid="_x0000_s2143" name="Equation" r:id="rId11" imgW="1384200" imgH="888840" progId="">
                  <p:embed/>
                </p:oleObj>
              </mc:Choice>
              <mc:Fallback>
                <p:oleObj name="Equation" r:id="rId11" imgW="1384200" imgH="888840" progId="">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43608" y="3827160"/>
                        <a:ext cx="3080191" cy="1978104"/>
                      </a:xfrm>
                      <a:prstGeom prst="rect">
                        <a:avLst/>
                      </a:prstGeom>
                      <a:noFill/>
                      <a:extLst/>
                    </p:spPr>
                  </p:pic>
                </p:oleObj>
              </mc:Fallback>
            </mc:AlternateContent>
          </a:graphicData>
        </a:graphic>
      </p:graphicFrame>
      <p:sp>
        <p:nvSpPr>
          <p:cNvPr id="3" name="Rectangle 2"/>
          <p:cNvSpPr/>
          <p:nvPr/>
        </p:nvSpPr>
        <p:spPr>
          <a:xfrm>
            <a:off x="683568" y="2631556"/>
            <a:ext cx="6696744" cy="45823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 name="Rectangle 3"/>
          <p:cNvSpPr/>
          <p:nvPr/>
        </p:nvSpPr>
        <p:spPr>
          <a:xfrm>
            <a:off x="683568" y="3789040"/>
            <a:ext cx="3907040" cy="20882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TextBox 16"/>
          <p:cNvSpPr txBox="1"/>
          <p:nvPr/>
        </p:nvSpPr>
        <p:spPr>
          <a:xfrm>
            <a:off x="575556" y="5890267"/>
            <a:ext cx="6912768" cy="369332"/>
          </a:xfrm>
          <a:prstGeom prst="rect">
            <a:avLst/>
          </a:prstGeom>
          <a:noFill/>
        </p:spPr>
        <p:txBody>
          <a:bodyPr wrap="square" rtlCol="0">
            <a:spAutoFit/>
          </a:bodyPr>
          <a:lstStyle/>
          <a:p>
            <a:r>
              <a:rPr lang="en-US" sz="1800" dirty="0"/>
              <a:t>E</a:t>
            </a:r>
            <a:r>
              <a:rPr lang="en-US" sz="1800" baseline="-25000" dirty="0"/>
              <a:t>t </a:t>
            </a:r>
            <a:r>
              <a:rPr lang="en-US" sz="1800" dirty="0"/>
              <a:t>= Net income, B</a:t>
            </a:r>
            <a:r>
              <a:rPr lang="en-US" sz="1800" baseline="-25000" dirty="0"/>
              <a:t>0</a:t>
            </a:r>
            <a:r>
              <a:rPr lang="en-US" sz="1800" dirty="0"/>
              <a:t> = BV of equity, r = cost of equity capital</a:t>
            </a:r>
          </a:p>
        </p:txBody>
      </p:sp>
      <p:sp>
        <p:nvSpPr>
          <p:cNvPr id="18" name="Rectangle 3"/>
          <p:cNvSpPr txBox="1">
            <a:spLocks noChangeArrowheads="1"/>
          </p:cNvSpPr>
          <p:nvPr/>
        </p:nvSpPr>
        <p:spPr bwMode="auto">
          <a:xfrm>
            <a:off x="4788024" y="3802035"/>
            <a:ext cx="4032448" cy="2149126"/>
          </a:xfrm>
          <a:prstGeom prst="rect">
            <a:avLst/>
          </a:prstGeom>
          <a:solidFill>
            <a:schemeClr val="tx2">
              <a:lumMod val="60000"/>
              <a:lumOff val="4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eaLnBrk="1" hangingPunct="1">
              <a:lnSpc>
                <a:spcPts val="1900"/>
              </a:lnSpc>
              <a:spcBef>
                <a:spcPts val="400"/>
              </a:spcBef>
              <a:buNone/>
            </a:pPr>
            <a:r>
              <a:rPr lang="en-US" sz="1700" b="1" dirty="0">
                <a:solidFill>
                  <a:schemeClr val="accent5"/>
                </a:solidFill>
              </a:rPr>
              <a:t>Residual income valuation (RIV):         </a:t>
            </a:r>
            <a:r>
              <a:rPr lang="en-US" sz="1700" u="sng" dirty="0">
                <a:solidFill>
                  <a:schemeClr val="accent5"/>
                </a:solidFill>
              </a:rPr>
              <a:t>A stock’s value is the </a:t>
            </a:r>
            <a:r>
              <a:rPr lang="en-US" sz="1700" b="1" u="sng" dirty="0">
                <a:solidFill>
                  <a:schemeClr val="accent5"/>
                </a:solidFill>
              </a:rPr>
              <a:t>book value of equity per share plus the</a:t>
            </a:r>
            <a:r>
              <a:rPr lang="en-US" sz="1700" u="sng" dirty="0">
                <a:solidFill>
                  <a:schemeClr val="accent5"/>
                </a:solidFill>
              </a:rPr>
              <a:t> </a:t>
            </a:r>
            <a:r>
              <a:rPr lang="en-US" sz="1700" b="1" u="sng" dirty="0">
                <a:solidFill>
                  <a:schemeClr val="accent5"/>
                </a:solidFill>
              </a:rPr>
              <a:t>present value of expected future residual earnings per share.</a:t>
            </a:r>
          </a:p>
          <a:p>
            <a:pPr marL="0" indent="0" eaLnBrk="1" hangingPunct="1">
              <a:lnSpc>
                <a:spcPts val="1900"/>
              </a:lnSpc>
              <a:spcBef>
                <a:spcPts val="400"/>
              </a:spcBef>
              <a:buNone/>
            </a:pPr>
            <a:r>
              <a:rPr lang="en-US" sz="1700" dirty="0">
                <a:solidFill>
                  <a:schemeClr val="accent5"/>
                </a:solidFill>
              </a:rPr>
              <a:t>Residual means in excess of any opportunity costs measured relative to the book value of shareholders’ equity. </a:t>
            </a:r>
          </a:p>
          <a:p>
            <a:pPr marL="0" indent="0" eaLnBrk="1" hangingPunct="1">
              <a:buNone/>
            </a:pPr>
            <a:endParaRPr lang="en-US" sz="1700" dirty="0">
              <a:solidFill>
                <a:schemeClr val="accent5"/>
              </a:solidFill>
            </a:endParaRPr>
          </a:p>
        </p:txBody>
      </p:sp>
      <p:sp>
        <p:nvSpPr>
          <p:cNvPr id="2" name="Rectangle 1"/>
          <p:cNvSpPr/>
          <p:nvPr/>
        </p:nvSpPr>
        <p:spPr>
          <a:xfrm>
            <a:off x="4788024" y="3789040"/>
            <a:ext cx="4032448" cy="1296144"/>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accent5"/>
              </a:solidFill>
            </a:endParaRPr>
          </a:p>
        </p:txBody>
      </p:sp>
      <p:sp>
        <p:nvSpPr>
          <p:cNvPr id="14" name="TextBox 13"/>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smtClean="0"/>
              <a:t>II</a:t>
            </a:r>
            <a:endParaRPr lang="en-US" dirty="0"/>
          </a:p>
        </p:txBody>
      </p:sp>
      <p:sp>
        <p:nvSpPr>
          <p:cNvPr id="16"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Tree>
    <p:extLst>
      <p:ext uri="{BB962C8B-B14F-4D97-AF65-F5344CB8AC3E}">
        <p14:creationId xmlns:p14="http://schemas.microsoft.com/office/powerpoint/2010/main" val="28927150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11"/>
          </p:nvPr>
        </p:nvSpPr>
        <p:spPr>
          <a:xfrm>
            <a:off x="3200400" y="6400800"/>
            <a:ext cx="5105400" cy="381000"/>
          </a:xfrm>
          <a:noFill/>
        </p:spPr>
        <p:txBody>
          <a:bodyPr/>
          <a:lstStyle/>
          <a:p>
            <a:pPr algn="r"/>
            <a:fld id="{7812DC87-EE60-408B-8AC7-63493492964F}" type="slidenum">
              <a:rPr lang="en-US"/>
              <a:pPr algn="r"/>
              <a:t>16</a:t>
            </a:fld>
            <a:endParaRPr lang="en-US" dirty="0"/>
          </a:p>
        </p:txBody>
      </p:sp>
      <p:sp>
        <p:nvSpPr>
          <p:cNvPr id="23555" name="Rectangle 2"/>
          <p:cNvSpPr>
            <a:spLocks noGrp="1" noChangeArrowheads="1"/>
          </p:cNvSpPr>
          <p:nvPr>
            <p:ph type="title"/>
          </p:nvPr>
        </p:nvSpPr>
        <p:spPr bwMode="gray">
          <a:xfrm>
            <a:off x="731374" y="115575"/>
            <a:ext cx="7296631" cy="836711"/>
          </a:xfrm>
        </p:spPr>
        <p:txBody>
          <a:bodyPr>
            <a:normAutofit fontScale="90000"/>
          </a:bodyPr>
          <a:lstStyle/>
          <a:p>
            <a:pPr algn="ctr"/>
            <a:r>
              <a:rPr lang="en-US" sz="2700" dirty="0">
                <a:solidFill>
                  <a:srgbClr val="00B0F0"/>
                </a:solidFill>
              </a:rPr>
              <a:t>Example: Use of Residual Income (RI) in                Equity Valuation</a:t>
            </a:r>
          </a:p>
        </p:txBody>
      </p:sp>
      <p:sp>
        <p:nvSpPr>
          <p:cNvPr id="23556" name="Text Box 31"/>
          <p:cNvSpPr txBox="1">
            <a:spLocks noChangeArrowheads="1"/>
          </p:cNvSpPr>
          <p:nvPr/>
        </p:nvSpPr>
        <p:spPr bwMode="auto">
          <a:xfrm>
            <a:off x="344224" y="1019888"/>
            <a:ext cx="8301719" cy="2787252"/>
          </a:xfrm>
          <a:prstGeom prst="rect">
            <a:avLst/>
          </a:prstGeom>
          <a:noFill/>
          <a:ln w="9525">
            <a:noFill/>
            <a:miter lim="800000"/>
            <a:headEnd/>
            <a:tailEnd/>
          </a:ln>
        </p:spPr>
        <p:txBody>
          <a:bodyPr wrap="square" lIns="93296" tIns="46648" rIns="93296" bIns="46648">
            <a:spAutoFit/>
          </a:bodyPr>
          <a:lstStyle/>
          <a:p>
            <a:pPr marL="230001" indent="-230001">
              <a:lnSpc>
                <a:spcPts val="2000"/>
              </a:lnSpc>
              <a:spcAft>
                <a:spcPts val="600"/>
              </a:spcAft>
              <a:buFontTx/>
              <a:buChar char="•"/>
            </a:pPr>
            <a:r>
              <a:rPr lang="en-US" sz="2000" dirty="0"/>
              <a:t>Use the following information to estimate the intrinsic value of VIM’s common stock using the residual income model.</a:t>
            </a:r>
          </a:p>
          <a:p>
            <a:pPr marL="800100" lvl="1" indent="-342900">
              <a:lnSpc>
                <a:spcPts val="2000"/>
              </a:lnSpc>
              <a:spcAft>
                <a:spcPts val="600"/>
              </a:spcAft>
              <a:buFontTx/>
              <a:buChar char="-"/>
            </a:pPr>
            <a:r>
              <a:rPr lang="en-US" sz="2000" dirty="0"/>
              <a:t>VIM has total assets of $3,000,000, financed with twice as much debt capital as equity capital.</a:t>
            </a:r>
          </a:p>
          <a:p>
            <a:pPr marL="800100" lvl="1" indent="-342900">
              <a:lnSpc>
                <a:spcPts val="2000"/>
              </a:lnSpc>
              <a:spcAft>
                <a:spcPts val="600"/>
              </a:spcAft>
              <a:buFontTx/>
              <a:buChar char="-"/>
            </a:pPr>
            <a:r>
              <a:rPr lang="en-US" sz="2000" dirty="0"/>
              <a:t>VIM’s pretax cost of debt is 6% and cost of equity capital is 10%.</a:t>
            </a:r>
          </a:p>
          <a:p>
            <a:pPr marL="800100" lvl="1" indent="-342900">
              <a:lnSpc>
                <a:spcPts val="2000"/>
              </a:lnSpc>
              <a:spcAft>
                <a:spcPts val="600"/>
              </a:spcAft>
              <a:buFontTx/>
              <a:buChar char="-"/>
            </a:pPr>
            <a:r>
              <a:rPr lang="en-US" sz="2000" dirty="0"/>
              <a:t>VIM had EBIT of $300,000 and was taxed at a rate of 40%. EBIT is expected to continue at $300,000 indefinitely.</a:t>
            </a:r>
          </a:p>
          <a:p>
            <a:pPr marL="800100" lvl="1" indent="-342900">
              <a:lnSpc>
                <a:spcPts val="2000"/>
              </a:lnSpc>
              <a:spcAft>
                <a:spcPts val="600"/>
              </a:spcAft>
              <a:buFontTx/>
              <a:buChar char="-"/>
            </a:pPr>
            <a:r>
              <a:rPr lang="en-US" sz="2000" dirty="0"/>
              <a:t>VIM’s book value per share is $20.</a:t>
            </a:r>
          </a:p>
          <a:p>
            <a:pPr marL="800100" lvl="1" indent="-342900">
              <a:lnSpc>
                <a:spcPts val="2000"/>
              </a:lnSpc>
              <a:spcAft>
                <a:spcPts val="600"/>
              </a:spcAft>
              <a:buFontTx/>
              <a:buChar char="-"/>
            </a:pPr>
            <a:r>
              <a:rPr lang="en-US" sz="2000" dirty="0"/>
              <a:t>VIM has 50,000 shares of common stock outstanding.  </a:t>
            </a:r>
          </a:p>
        </p:txBody>
      </p:sp>
      <p:sp>
        <p:nvSpPr>
          <p:cNvPr id="9" name="TextBox 3"/>
          <p:cNvSpPr txBox="1"/>
          <p:nvPr/>
        </p:nvSpPr>
        <p:spPr>
          <a:xfrm>
            <a:off x="6946202"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pic>
        <p:nvPicPr>
          <p:cNvPr id="4" name="Picture 3"/>
          <p:cNvPicPr>
            <a:picLocks noChangeAspect="1"/>
          </p:cNvPicPr>
          <p:nvPr/>
        </p:nvPicPr>
        <p:blipFill>
          <a:blip r:embed="rId3"/>
          <a:stretch>
            <a:fillRect/>
          </a:stretch>
        </p:blipFill>
        <p:spPr>
          <a:xfrm>
            <a:off x="53827" y="4077072"/>
            <a:ext cx="4441256" cy="1437149"/>
          </a:xfrm>
          <a:prstGeom prst="rect">
            <a:avLst/>
          </a:prstGeom>
        </p:spPr>
      </p:pic>
      <p:pic>
        <p:nvPicPr>
          <p:cNvPr id="11" name="Picture 10"/>
          <p:cNvPicPr>
            <a:picLocks noChangeAspect="1"/>
          </p:cNvPicPr>
          <p:nvPr/>
        </p:nvPicPr>
        <p:blipFill>
          <a:blip r:embed="rId4"/>
          <a:stretch>
            <a:fillRect/>
          </a:stretch>
        </p:blipFill>
        <p:spPr>
          <a:xfrm>
            <a:off x="4390259" y="4042202"/>
            <a:ext cx="5239497" cy="1691054"/>
          </a:xfrm>
          <a:prstGeom prst="rect">
            <a:avLst/>
          </a:prstGeom>
        </p:spPr>
      </p:pic>
      <p:sp>
        <p:nvSpPr>
          <p:cNvPr id="5" name="Rectangle 4"/>
          <p:cNvSpPr/>
          <p:nvPr/>
        </p:nvSpPr>
        <p:spPr>
          <a:xfrm>
            <a:off x="53827" y="4258443"/>
            <a:ext cx="4325862" cy="149187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TextBox 12"/>
          <p:cNvSpPr txBox="1"/>
          <p:nvPr/>
        </p:nvSpPr>
        <p:spPr>
          <a:xfrm>
            <a:off x="0" y="3717032"/>
            <a:ext cx="1353256" cy="415498"/>
          </a:xfrm>
          <a:prstGeom prst="rect">
            <a:avLst/>
          </a:prstGeom>
          <a:noFill/>
        </p:spPr>
        <p:txBody>
          <a:bodyPr wrap="none" rtlCol="0">
            <a:spAutoFit/>
          </a:bodyPr>
          <a:lstStyle/>
          <a:p>
            <a:r>
              <a:rPr lang="en-US" sz="2100" b="1" u="sng" kern="0" dirty="0">
                <a:solidFill>
                  <a:srgbClr val="002060"/>
                </a:solidFill>
              </a:rPr>
              <a:t>Method 1:</a:t>
            </a:r>
          </a:p>
        </p:txBody>
      </p:sp>
      <p:sp>
        <p:nvSpPr>
          <p:cNvPr id="14" name="TextBox 13"/>
          <p:cNvSpPr txBox="1"/>
          <p:nvPr/>
        </p:nvSpPr>
        <p:spPr>
          <a:xfrm>
            <a:off x="4519079" y="3717032"/>
            <a:ext cx="1353256" cy="415498"/>
          </a:xfrm>
          <a:prstGeom prst="rect">
            <a:avLst/>
          </a:prstGeom>
          <a:noFill/>
        </p:spPr>
        <p:txBody>
          <a:bodyPr wrap="none" rtlCol="0">
            <a:spAutoFit/>
          </a:bodyPr>
          <a:lstStyle/>
          <a:p>
            <a:r>
              <a:rPr lang="en-US" sz="2100" b="1" u="sng" kern="0" dirty="0">
                <a:solidFill>
                  <a:srgbClr val="002060"/>
                </a:solidFill>
              </a:rPr>
              <a:t>Method 2:</a:t>
            </a:r>
          </a:p>
        </p:txBody>
      </p:sp>
      <p:sp>
        <p:nvSpPr>
          <p:cNvPr id="2" name="TextBox 1"/>
          <p:cNvSpPr txBox="1"/>
          <p:nvPr/>
        </p:nvSpPr>
        <p:spPr>
          <a:xfrm>
            <a:off x="2521931" y="5745809"/>
            <a:ext cx="3350404" cy="461665"/>
          </a:xfrm>
          <a:prstGeom prst="rect">
            <a:avLst/>
          </a:prstGeom>
          <a:noFill/>
        </p:spPr>
        <p:txBody>
          <a:bodyPr wrap="none" rtlCol="0">
            <a:spAutoFit/>
          </a:bodyPr>
          <a:lstStyle/>
          <a:p>
            <a:r>
              <a:rPr lang="en-US" sz="2400" b="1" dirty="0">
                <a:solidFill>
                  <a:srgbClr val="FF0000"/>
                </a:solidFill>
              </a:rPr>
              <a:t>(PROJECT: RIV Valuation)</a:t>
            </a:r>
            <a:endParaRPr lang="th-TH" sz="2400" b="1" dirty="0">
              <a:solidFill>
                <a:srgbClr val="FF0000"/>
              </a:solidFill>
            </a:endParaRPr>
          </a:p>
        </p:txBody>
      </p:sp>
      <p:sp>
        <p:nvSpPr>
          <p:cNvPr id="16" name="TextBox 15"/>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smtClean="0"/>
              <a:t>II</a:t>
            </a:r>
            <a:endParaRPr lang="en-US" dirty="0"/>
          </a:p>
        </p:txBody>
      </p:sp>
      <p:pic>
        <p:nvPicPr>
          <p:cNvPr id="15" name="Picture 2" descr="ผลการค้นหารูปภาพสำหรับ laptop">
            <a:extLst>
              <a:ext uri="{FF2B5EF4-FFF2-40B4-BE49-F238E27FC236}">
                <a16:creationId xmlns="" xmlns:a16="http://schemas.microsoft.com/office/drawing/2014/main" id="{2D715E9A-EDD9-4C35-94A2-C56852E31F2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41810" y="6133943"/>
            <a:ext cx="927641" cy="695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16982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E4A4924-7CC3-4BF6-9C5C-A8E770D15754}" type="slidenum">
              <a:rPr lang="en-US" smtClean="0">
                <a:solidFill>
                  <a:srgbClr val="C00000"/>
                </a:solidFill>
              </a:rPr>
              <a:t>17</a:t>
            </a:fld>
            <a:endParaRPr lang="en-US" dirty="0">
              <a:solidFill>
                <a:srgbClr val="C00000"/>
              </a:solidFill>
            </a:endParaRPr>
          </a:p>
        </p:txBody>
      </p:sp>
      <p:sp>
        <p:nvSpPr>
          <p:cNvPr id="6"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0" name="Rectangle 2"/>
          <p:cNvSpPr>
            <a:spLocks noGrp="1" noChangeArrowheads="1"/>
          </p:cNvSpPr>
          <p:nvPr>
            <p:ph type="title"/>
          </p:nvPr>
        </p:nvSpPr>
        <p:spPr>
          <a:xfrm>
            <a:off x="399206" y="186878"/>
            <a:ext cx="8229600" cy="516527"/>
          </a:xfrm>
        </p:spPr>
        <p:txBody>
          <a:bodyPr anchor="ctr">
            <a:noAutofit/>
          </a:bodyPr>
          <a:lstStyle/>
          <a:p>
            <a:r>
              <a:rPr lang="en-US" sz="3200" dirty="0" smtClean="0"/>
              <a:t>The </a:t>
            </a:r>
            <a:r>
              <a:rPr lang="en-US" sz="3200" dirty="0"/>
              <a:t>Multistage Residual Income Model</a:t>
            </a:r>
          </a:p>
        </p:txBody>
      </p:sp>
      <p:graphicFrame>
        <p:nvGraphicFramePr>
          <p:cNvPr id="11" name="Object 10"/>
          <p:cNvGraphicFramePr>
            <a:graphicFrameLocks noChangeAspect="1"/>
          </p:cNvGraphicFramePr>
          <p:nvPr>
            <p:extLst>
              <p:ext uri="{D42A27DB-BD31-4B8C-83A1-F6EECF244321}">
                <p14:modId xmlns:p14="http://schemas.microsoft.com/office/powerpoint/2010/main" val="3475570639"/>
              </p:ext>
            </p:extLst>
          </p:nvPr>
        </p:nvGraphicFramePr>
        <p:xfrm>
          <a:off x="1403648" y="2316211"/>
          <a:ext cx="5960834" cy="1040781"/>
        </p:xfrm>
        <a:graphic>
          <a:graphicData uri="http://schemas.openxmlformats.org/presentationml/2006/ole">
            <mc:AlternateContent xmlns:mc="http://schemas.openxmlformats.org/markup-compatibility/2006">
              <mc:Choice xmlns:v="urn:schemas-microsoft-com:vml" Requires="v">
                <p:oleObj spid="_x0000_s3094" r:id="rId4" imgW="6190662" imgH="975275" progId="">
                  <p:embed/>
                </p:oleObj>
              </mc:Choice>
              <mc:Fallback>
                <p:oleObj r:id="rId4" imgW="6190662" imgH="975275"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648" y="2316211"/>
                        <a:ext cx="5960834" cy="1040781"/>
                      </a:xfrm>
                      <a:prstGeom prst="rect">
                        <a:avLst/>
                      </a:prstGeom>
                      <a:solidFill>
                        <a:schemeClr val="accent6">
                          <a:lumMod val="20000"/>
                          <a:lumOff val="80000"/>
                        </a:schemeClr>
                      </a:solidFill>
                      <a:ln w="9525">
                        <a:solidFill>
                          <a:srgbClr val="000000"/>
                        </a:solidFill>
                        <a:miter lim="800000"/>
                        <a:headEnd/>
                        <a:tailEnd/>
                      </a:ln>
                    </p:spPr>
                  </p:pic>
                </p:oleObj>
              </mc:Fallback>
            </mc:AlternateContent>
          </a:graphicData>
        </a:graphic>
      </p:graphicFrame>
      <p:sp>
        <p:nvSpPr>
          <p:cNvPr id="12" name="Text Box 31"/>
          <p:cNvSpPr txBox="1">
            <a:spLocks noChangeArrowheads="1"/>
          </p:cNvSpPr>
          <p:nvPr/>
        </p:nvSpPr>
        <p:spPr bwMode="auto">
          <a:xfrm>
            <a:off x="399206" y="980728"/>
            <a:ext cx="8424936" cy="1120129"/>
          </a:xfrm>
          <a:prstGeom prst="rect">
            <a:avLst/>
          </a:prstGeom>
          <a:noFill/>
          <a:ln w="28575">
            <a:solidFill>
              <a:srgbClr val="0070C0"/>
            </a:solidFill>
            <a:miter lim="800000"/>
            <a:headEnd/>
            <a:tailEnd/>
          </a:ln>
        </p:spPr>
        <p:txBody>
          <a:bodyPr wrap="square" lIns="93296" tIns="46648" rIns="93296" bIns="46648">
            <a:spAutoFit/>
          </a:bodyPr>
          <a:lstStyle/>
          <a:p>
            <a:pPr>
              <a:lnSpc>
                <a:spcPts val="2000"/>
              </a:lnSpc>
              <a:spcAft>
                <a:spcPts val="600"/>
              </a:spcAft>
            </a:pPr>
            <a:r>
              <a:rPr lang="en-US" sz="1800" b="1" dirty="0" smtClean="0"/>
              <a:t>The </a:t>
            </a:r>
            <a:r>
              <a:rPr lang="en-US" sz="1800" b="1" dirty="0"/>
              <a:t>Value of equity </a:t>
            </a:r>
            <a:r>
              <a:rPr lang="en-US" sz="1800" b="1" dirty="0" smtClean="0"/>
              <a:t>	= Book </a:t>
            </a:r>
            <a:r>
              <a:rPr lang="en-US" sz="1800" b="1" dirty="0"/>
              <a:t>value </a:t>
            </a:r>
            <a:r>
              <a:rPr lang="en-US" sz="1800" b="1" dirty="0" smtClean="0"/>
              <a:t>                                                      				+ </a:t>
            </a:r>
            <a:r>
              <a:rPr lang="en-US" sz="1800" b="1" dirty="0"/>
              <a:t>PV of residual income during the initial stage </a:t>
            </a:r>
            <a:r>
              <a:rPr lang="en-US" sz="1800" b="1" dirty="0" smtClean="0"/>
              <a:t>			</a:t>
            </a:r>
            <a:r>
              <a:rPr lang="en-US" sz="1800" b="1" dirty="0" smtClean="0">
                <a:solidFill>
                  <a:srgbClr val="0070C0"/>
                </a:solidFill>
              </a:rPr>
              <a:t>	+ </a:t>
            </a:r>
            <a:r>
              <a:rPr lang="en-US" sz="1800" b="1" dirty="0">
                <a:solidFill>
                  <a:srgbClr val="0070C0"/>
                </a:solidFill>
              </a:rPr>
              <a:t>PV of the continuing residual income after </a:t>
            </a:r>
            <a:r>
              <a:rPr lang="en-US" sz="1800" b="1" dirty="0" smtClean="0">
                <a:solidFill>
                  <a:srgbClr val="0070C0"/>
                </a:solidFill>
              </a:rPr>
              <a:t>				   the </a:t>
            </a:r>
            <a:r>
              <a:rPr lang="en-US" sz="1800" b="1" dirty="0">
                <a:solidFill>
                  <a:srgbClr val="0070C0"/>
                </a:solidFill>
              </a:rPr>
              <a:t>initial stage</a:t>
            </a:r>
            <a:r>
              <a:rPr lang="en-US" sz="1800" b="1" dirty="0" smtClean="0">
                <a:solidFill>
                  <a:srgbClr val="0070C0"/>
                </a:solidFill>
              </a:rPr>
              <a:t>.</a:t>
            </a:r>
            <a:endParaRPr lang="en-US" sz="1800" b="1" dirty="0">
              <a:solidFill>
                <a:srgbClr val="0070C0"/>
              </a:solidFill>
            </a:endParaRPr>
          </a:p>
        </p:txBody>
      </p:sp>
      <p:pic>
        <p:nvPicPr>
          <p:cNvPr id="14" name="Picture 13">
            <a:extLst>
              <a:ext uri="{FF2B5EF4-FFF2-40B4-BE49-F238E27FC236}">
                <a16:creationId xmlns:xdr="http://schemas.openxmlformats.org/drawingml/2006/spreadsheetDrawing" xmlns="" xmlns:a16="http://schemas.microsoft.com/office/drawing/2014/main" xmlns:lc="http://schemas.openxmlformats.org/drawingml/2006/lockedCanvas" id="{00000000-0008-0000-0600-000002000000}"/>
              </a:ext>
            </a:extLst>
          </p:cNvPr>
          <p:cNvPicPr>
            <a:picLocks noChangeAspect="1"/>
          </p:cNvPicPr>
          <p:nvPr/>
        </p:nvPicPr>
        <p:blipFill>
          <a:blip r:embed="rId6"/>
          <a:stretch>
            <a:fillRect/>
          </a:stretch>
        </p:blipFill>
        <p:spPr>
          <a:xfrm>
            <a:off x="708396" y="3713663"/>
            <a:ext cx="8115746" cy="1671914"/>
          </a:xfrm>
          <a:prstGeom prst="rect">
            <a:avLst/>
          </a:prstGeom>
        </p:spPr>
      </p:pic>
      <p:sp>
        <p:nvSpPr>
          <p:cNvPr id="15" name="TextBox 14"/>
          <p:cNvSpPr txBox="1"/>
          <p:nvPr/>
        </p:nvSpPr>
        <p:spPr>
          <a:xfrm>
            <a:off x="179512" y="91026"/>
            <a:ext cx="583404" cy="523220"/>
          </a:xfrm>
          <a:prstGeom prst="rect">
            <a:avLst/>
          </a:prstGeom>
          <a:noFill/>
          <a:ln w="28575">
            <a:solidFill>
              <a:srgbClr val="C00000"/>
            </a:solidFill>
          </a:ln>
        </p:spPr>
        <p:txBody>
          <a:bodyPr wrap="square" rtlCol="0">
            <a:spAutoFit/>
          </a:bodyPr>
          <a:lstStyle/>
          <a:p>
            <a:pPr algn="ctr"/>
            <a:r>
              <a:rPr lang="en-US" dirty="0" smtClean="0"/>
              <a:t>II</a:t>
            </a:r>
            <a:endParaRPr lang="en-US" dirty="0"/>
          </a:p>
        </p:txBody>
      </p:sp>
      <p:pic>
        <p:nvPicPr>
          <p:cNvPr id="16" name="Picture 2" descr="ผลการค้นหารูปภาพสำหรับ laptop">
            <a:extLst>
              <a:ext uri="{FF2B5EF4-FFF2-40B4-BE49-F238E27FC236}">
                <a16:creationId xmlns="" xmlns:a16="http://schemas.microsoft.com/office/drawing/2014/main" id="{2D715E9A-EDD9-4C35-94A2-C56852E31F2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11673" y="5601019"/>
            <a:ext cx="1136423" cy="852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318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6632"/>
            <a:ext cx="8375904" cy="762000"/>
          </a:xfrm>
        </p:spPr>
        <p:txBody>
          <a:bodyPr/>
          <a:lstStyle/>
          <a:p>
            <a:pPr algn="ctr"/>
            <a:r>
              <a:rPr lang="en-US" sz="3300" dirty="0"/>
              <a:t>ROIC and Competitive Advantage</a:t>
            </a:r>
          </a:p>
        </p:txBody>
      </p:sp>
      <p:sp>
        <p:nvSpPr>
          <p:cNvPr id="3" name="Content Placeholder 2"/>
          <p:cNvSpPr>
            <a:spLocks noGrp="1"/>
          </p:cNvSpPr>
          <p:nvPr>
            <p:ph idx="1"/>
          </p:nvPr>
        </p:nvSpPr>
        <p:spPr>
          <a:xfrm>
            <a:off x="187452" y="836712"/>
            <a:ext cx="8569452" cy="1476548"/>
          </a:xfrm>
        </p:spPr>
        <p:txBody>
          <a:bodyPr>
            <a:noAutofit/>
          </a:bodyPr>
          <a:lstStyle/>
          <a:p>
            <a:r>
              <a:rPr lang="en-US" sz="1950" dirty="0"/>
              <a:t>Understanding the </a:t>
            </a:r>
            <a:r>
              <a:rPr lang="en-US" sz="1950" b="1" dirty="0"/>
              <a:t>competitive strength of the industry </a:t>
            </a:r>
            <a:r>
              <a:rPr lang="en-US" sz="1950" dirty="0"/>
              <a:t>in which a company operates </a:t>
            </a:r>
            <a:r>
              <a:rPr lang="en-US" sz="1950" b="1" dirty="0"/>
              <a:t>and the company’s sources of competiveness (i.e. competitive strategy) </a:t>
            </a:r>
            <a:r>
              <a:rPr lang="en-US" sz="1950" dirty="0"/>
              <a:t>helps an analyst forecast profitability and, hence, ROIC.</a:t>
            </a:r>
          </a:p>
          <a:p>
            <a:pPr lvl="1"/>
            <a:r>
              <a:rPr lang="en-US" sz="1900" dirty="0">
                <a:solidFill>
                  <a:schemeClr val="bg1"/>
                </a:solidFill>
              </a:rPr>
              <a:t>Tools to assess the competitive structure of an industry include Porter’s five forces.</a:t>
            </a:r>
          </a:p>
        </p:txBody>
      </p:sp>
      <p:sp>
        <p:nvSpPr>
          <p:cNvPr id="4" name="Slide Number Placeholder 3"/>
          <p:cNvSpPr>
            <a:spLocks noGrp="1"/>
          </p:cNvSpPr>
          <p:nvPr>
            <p:ph type="sldNum" sz="quarter" idx="12"/>
          </p:nvPr>
        </p:nvSpPr>
        <p:spPr/>
        <p:txBody>
          <a:bodyPr/>
          <a:lstStyle/>
          <a:p>
            <a:fld id="{4E4A4924-7CC3-4BF6-9C5C-A8E770D15754}" type="slidenum">
              <a:rPr lang="en-US" smtClean="0"/>
              <a:t>18</a:t>
            </a:fld>
            <a:endParaRPr lang="en-US" dirty="0"/>
          </a:p>
        </p:txBody>
      </p:sp>
      <p:graphicFrame>
        <p:nvGraphicFramePr>
          <p:cNvPr id="6" name="Diagram 5"/>
          <p:cNvGraphicFramePr/>
          <p:nvPr>
            <p:extLst/>
          </p:nvPr>
        </p:nvGraphicFramePr>
        <p:xfrm>
          <a:off x="635358" y="2420888"/>
          <a:ext cx="6352676" cy="35051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6606497" y="3814936"/>
            <a:ext cx="2023228" cy="838200"/>
          </a:xfrm>
          <a:prstGeom prst="rect">
            <a:avLst/>
          </a:prstGeom>
          <a:noFill/>
        </p:spPr>
        <p:txBody>
          <a:bodyPr wrap="none" rtlCol="0">
            <a:noAutofit/>
          </a:bodyPr>
          <a:lstStyle/>
          <a:p>
            <a:r>
              <a:rPr lang="en-US" sz="2800" b="1" dirty="0">
                <a:solidFill>
                  <a:srgbClr val="7030A0"/>
                </a:solidFill>
                <a:effectLst>
                  <a:outerShdw blurRad="38100" dist="38100" dir="2700000" algn="tl">
                    <a:srgbClr val="000000">
                      <a:alpha val="43137"/>
                    </a:srgbClr>
                  </a:outerShdw>
                </a:effectLst>
              </a:rPr>
              <a:t>Forecasted </a:t>
            </a:r>
          </a:p>
          <a:p>
            <a:pPr algn="ctr"/>
            <a:r>
              <a:rPr lang="en-US" sz="2800" b="1" dirty="0">
                <a:solidFill>
                  <a:srgbClr val="7030A0"/>
                </a:solidFill>
                <a:effectLst>
                  <a:outerShdw blurRad="38100" dist="38100" dir="2700000" algn="tl">
                    <a:srgbClr val="000000">
                      <a:alpha val="43137"/>
                    </a:srgbClr>
                  </a:outerShdw>
                </a:effectLst>
              </a:rPr>
              <a:t>ROIC</a:t>
            </a:r>
          </a:p>
        </p:txBody>
      </p:sp>
      <p:sp>
        <p:nvSpPr>
          <p:cNvPr id="8" name="TextBox 7"/>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0" name="TextBox 9"/>
          <p:cNvSpPr txBox="1"/>
          <p:nvPr/>
        </p:nvSpPr>
        <p:spPr>
          <a:xfrm>
            <a:off x="-50057" y="6430645"/>
            <a:ext cx="6829114" cy="246221"/>
          </a:xfrm>
          <a:prstGeom prst="rect">
            <a:avLst/>
          </a:prstGeom>
          <a:noFill/>
        </p:spPr>
        <p:txBody>
          <a:bodyPr wrap="none" rtlCol="0">
            <a:spAutoFit/>
          </a:bodyPr>
          <a:lstStyle/>
          <a:p>
            <a:r>
              <a:rPr lang="en-US" sz="1000" dirty="0">
                <a:solidFill>
                  <a:schemeClr val="bg1"/>
                </a:solidFill>
              </a:rPr>
              <a:t>Source: Equity Asset Valuation, 3nd edition, Jerald E. Pinto, Elaine Henry, Thomas R. Robinson, John D. Stove, John Wiley &amp; Sons</a:t>
            </a:r>
            <a:endParaRPr lang="th-TH" sz="1000" dirty="0">
              <a:solidFill>
                <a:schemeClr val="bg1"/>
              </a:solidFill>
            </a:endParaRPr>
          </a:p>
        </p:txBody>
      </p:sp>
      <p:sp>
        <p:nvSpPr>
          <p:cNvPr id="11" name="Title 1"/>
          <p:cNvSpPr txBox="1">
            <a:spLocks/>
          </p:cNvSpPr>
          <p:nvPr/>
        </p:nvSpPr>
        <p:spPr>
          <a:xfrm>
            <a:off x="971600" y="1844824"/>
            <a:ext cx="7272808" cy="85725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1" kern="1200">
                <a:solidFill>
                  <a:srgbClr val="004E6A"/>
                </a:solidFill>
                <a:latin typeface="Arial" pitchFamily="34" charset="0"/>
                <a:ea typeface="+mj-ea"/>
                <a:cs typeface="+mj-cs"/>
              </a:defRPr>
            </a:lvl1pPr>
          </a:lstStyle>
          <a:p>
            <a:r>
              <a:rPr lang="en-US" sz="1700" u="sng" dirty="0"/>
              <a:t>Porter’s the five competitive forces  </a:t>
            </a:r>
            <a:endParaRPr lang="en-CA" sz="1700" u="sng" dirty="0"/>
          </a:p>
        </p:txBody>
      </p:sp>
      <p:pic>
        <p:nvPicPr>
          <p:cNvPr id="12" name="Picture 2" descr="ผลการค้นหารูปภาพสำหรับ พำฟกรืเ"/>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78254" y="2015983"/>
            <a:ext cx="1025994" cy="119699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6937089" y="1844824"/>
            <a:ext cx="1995606" cy="1723549"/>
          </a:xfrm>
          <a:prstGeom prst="rect">
            <a:avLst/>
          </a:prstGeom>
          <a:noFill/>
          <a:ln>
            <a:solidFill>
              <a:schemeClr val="accent1"/>
            </a:solidFill>
          </a:ln>
        </p:spPr>
        <p:txBody>
          <a:bodyPr wrap="square" rtlCol="0">
            <a:spAutoFit/>
          </a:bodyPr>
          <a:lstStyle/>
          <a:p>
            <a:r>
              <a:rPr lang="en-US" sz="1500" dirty="0">
                <a:solidFill>
                  <a:schemeClr val="tx1">
                    <a:lumMod val="95000"/>
                    <a:lumOff val="5000"/>
                  </a:schemeClr>
                </a:solidFill>
              </a:rPr>
              <a:t> </a:t>
            </a:r>
            <a:r>
              <a:rPr lang="en-US" sz="1600" dirty="0"/>
              <a:t>Reading:</a:t>
            </a:r>
            <a:endParaRPr lang="en-US" sz="1500" u="sng" dirty="0">
              <a:hlinkClick r:id="" action="ppaction://noaction"/>
            </a:endParaRPr>
          </a:p>
          <a:p>
            <a:r>
              <a:rPr lang="en-US" sz="1500" u="sng" dirty="0">
                <a:hlinkClick r:id="" action="ppaction://noaction"/>
              </a:rPr>
              <a:t>http</a:t>
            </a:r>
            <a:r>
              <a:rPr lang="en-US" sz="1500" u="sng" dirty="0">
                <a:hlinkClick r:id="rId9"/>
              </a:rPr>
              <a:t>://cdn2.hubspot.net/hubfs/125770/Michael_E._Porters_Five_Forces_Model_E-Book_From_Wikipedia.pdf?t=1446668543121</a:t>
            </a:r>
            <a:endParaRPr lang="en-US" sz="1500" dirty="0"/>
          </a:p>
        </p:txBody>
      </p:sp>
    </p:spTree>
    <p:extLst>
      <p:ext uri="{BB962C8B-B14F-4D97-AF65-F5344CB8AC3E}">
        <p14:creationId xmlns:p14="http://schemas.microsoft.com/office/powerpoint/2010/main" val="584253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349188" y="1052736"/>
            <a:ext cx="8399276" cy="5205100"/>
          </a:xfrm>
        </p:spPr>
        <p:txBody>
          <a:bodyPr>
            <a:normAutofit fontScale="70000" lnSpcReduction="20000"/>
          </a:bodyPr>
          <a:lstStyle/>
          <a:p>
            <a:pPr>
              <a:lnSpc>
                <a:spcPct val="110000"/>
              </a:lnSpc>
            </a:pPr>
            <a:r>
              <a:rPr lang="en-US" dirty="0">
                <a:cs typeface="Times New Roman" pitchFamily="18" charset="0"/>
              </a:rPr>
              <a:t>The five forces </a:t>
            </a:r>
            <a:r>
              <a:rPr lang="en-US" b="1" dirty="0">
                <a:cs typeface="Times New Roman" pitchFamily="18" charset="0"/>
              </a:rPr>
              <a:t>analyze the micro environments </a:t>
            </a:r>
            <a:r>
              <a:rPr lang="en-US" dirty="0">
                <a:cs typeface="Times New Roman" pitchFamily="18" charset="0"/>
              </a:rPr>
              <a:t>that affect </a:t>
            </a:r>
            <a:r>
              <a:rPr lang="en-US" b="1" dirty="0">
                <a:cs typeface="Times New Roman" pitchFamily="18" charset="0"/>
              </a:rPr>
              <a:t>competitive strength</a:t>
            </a:r>
            <a:r>
              <a:rPr lang="en-US" dirty="0">
                <a:cs typeface="Times New Roman" pitchFamily="18" charset="0"/>
              </a:rPr>
              <a:t> (attractiveness) of the industry.</a:t>
            </a:r>
          </a:p>
          <a:p>
            <a:pPr>
              <a:lnSpc>
                <a:spcPct val="110000"/>
              </a:lnSpc>
            </a:pPr>
            <a:r>
              <a:rPr lang="en-US" dirty="0">
                <a:cs typeface="Times New Roman" pitchFamily="18" charset="0"/>
              </a:rPr>
              <a:t>The five forces </a:t>
            </a:r>
            <a:r>
              <a:rPr lang="en-US" b="1" dirty="0">
                <a:cs typeface="Times New Roman" pitchFamily="18" charset="0"/>
              </a:rPr>
              <a:t>determine the </a:t>
            </a:r>
            <a:r>
              <a:rPr lang="en-US" b="1" dirty="0">
                <a:solidFill>
                  <a:srgbClr val="00B0F0"/>
                </a:solidFill>
                <a:cs typeface="Times New Roman" pitchFamily="18" charset="0"/>
              </a:rPr>
              <a:t>competition intensify </a:t>
            </a:r>
            <a:r>
              <a:rPr lang="en-US" dirty="0">
                <a:cs typeface="Times New Roman" pitchFamily="18" charset="0"/>
              </a:rPr>
              <a:t>and therefore </a:t>
            </a:r>
            <a:r>
              <a:rPr lang="en-US" b="1" dirty="0">
                <a:cs typeface="Times New Roman" pitchFamily="18" charset="0"/>
              </a:rPr>
              <a:t>attractiveness </a:t>
            </a:r>
            <a:r>
              <a:rPr lang="en-US" dirty="0">
                <a:cs typeface="Times New Roman" pitchFamily="18" charset="0"/>
              </a:rPr>
              <a:t>(i.e. overall profitability) of the industry.</a:t>
            </a:r>
          </a:p>
          <a:p>
            <a:pPr lvl="1">
              <a:lnSpc>
                <a:spcPct val="110000"/>
              </a:lnSpc>
            </a:pPr>
            <a:r>
              <a:rPr lang="en-US" dirty="0">
                <a:cs typeface="Times New Roman" pitchFamily="18" charset="0"/>
              </a:rPr>
              <a:t>The five forces include: </a:t>
            </a:r>
          </a:p>
          <a:p>
            <a:pPr lvl="2">
              <a:lnSpc>
                <a:spcPct val="110000"/>
              </a:lnSpc>
            </a:pPr>
            <a:r>
              <a:rPr lang="en-US" dirty="0">
                <a:cs typeface="Times New Roman" pitchFamily="18" charset="0"/>
              </a:rPr>
              <a:t>three forces from </a:t>
            </a:r>
            <a:r>
              <a:rPr lang="en-US" b="1" dirty="0">
                <a:cs typeface="Times New Roman" pitchFamily="18" charset="0"/>
              </a:rPr>
              <a:t>‘horizontal’ competition </a:t>
            </a:r>
            <a:r>
              <a:rPr lang="en-US" dirty="0">
                <a:cs typeface="Times New Roman" pitchFamily="18" charset="0"/>
              </a:rPr>
              <a:t>– the threat of substitute products or services, the threat of established rivals, and the threat of new entrants; and</a:t>
            </a:r>
          </a:p>
          <a:p>
            <a:pPr lvl="2">
              <a:lnSpc>
                <a:spcPct val="110000"/>
              </a:lnSpc>
            </a:pPr>
            <a:r>
              <a:rPr lang="en-US" dirty="0">
                <a:cs typeface="Times New Roman" pitchFamily="18" charset="0"/>
              </a:rPr>
              <a:t>two forces from ‘</a:t>
            </a:r>
            <a:r>
              <a:rPr lang="en-US" b="1" dirty="0">
                <a:cs typeface="Times New Roman" pitchFamily="18" charset="0"/>
              </a:rPr>
              <a:t>vertical’ competition </a:t>
            </a:r>
            <a:r>
              <a:rPr lang="en-US" dirty="0">
                <a:cs typeface="Times New Roman" pitchFamily="18" charset="0"/>
              </a:rPr>
              <a:t>– the bargaining power of suppliers and the bargaining power of customers.</a:t>
            </a:r>
          </a:p>
          <a:p>
            <a:pPr>
              <a:lnSpc>
                <a:spcPct val="110000"/>
              </a:lnSpc>
            </a:pPr>
            <a:r>
              <a:rPr lang="en-US" dirty="0">
                <a:cs typeface="Times New Roman" pitchFamily="18" charset="0"/>
              </a:rPr>
              <a:t>Potential profitability of firm is heavily influenced by profitability of its industry </a:t>
            </a:r>
            <a:r>
              <a:rPr lang="en-US" dirty="0"/>
              <a:t>  </a:t>
            </a:r>
            <a:endParaRPr lang="en-US" dirty="0">
              <a:cs typeface="Times New Roman" pitchFamily="18" charset="0"/>
            </a:endParaRPr>
          </a:p>
          <a:p>
            <a:pPr lvl="1">
              <a:lnSpc>
                <a:spcPct val="110000"/>
              </a:lnSpc>
            </a:pPr>
            <a:r>
              <a:rPr lang="en-US" b="1" dirty="0">
                <a:solidFill>
                  <a:srgbClr val="00B0F0"/>
                </a:solidFill>
                <a:cs typeface="Times New Roman" pitchFamily="18" charset="0"/>
              </a:rPr>
              <a:t>To create a profitable competitive strategy</a:t>
            </a:r>
            <a:r>
              <a:rPr lang="en-US" dirty="0">
                <a:solidFill>
                  <a:srgbClr val="00B0F0"/>
                </a:solidFill>
                <a:cs typeface="Times New Roman" pitchFamily="18" charset="0"/>
              </a:rPr>
              <a:t>, firm must first examine </a:t>
            </a:r>
            <a:r>
              <a:rPr lang="en-US" b="1" dirty="0">
                <a:solidFill>
                  <a:srgbClr val="00B0F0"/>
                </a:solidFill>
                <a:cs typeface="Times New Roman" pitchFamily="18" charset="0"/>
              </a:rPr>
              <a:t>basic competitive structure </a:t>
            </a:r>
            <a:r>
              <a:rPr lang="en-US" dirty="0">
                <a:solidFill>
                  <a:srgbClr val="00B0F0"/>
                </a:solidFill>
                <a:cs typeface="Times New Roman" pitchFamily="18" charset="0"/>
              </a:rPr>
              <a:t>of its industry</a:t>
            </a:r>
          </a:p>
        </p:txBody>
      </p:sp>
      <p:sp>
        <p:nvSpPr>
          <p:cNvPr id="5"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6" name="TextBox 5"/>
          <p:cNvSpPr txBox="1"/>
          <p:nvPr/>
        </p:nvSpPr>
        <p:spPr>
          <a:xfrm>
            <a:off x="-50057" y="6430645"/>
            <a:ext cx="7608173" cy="246221"/>
          </a:xfrm>
          <a:prstGeom prst="rect">
            <a:avLst/>
          </a:prstGeom>
          <a:noFill/>
        </p:spPr>
        <p:txBody>
          <a:bodyPr wrap="none" rtlCol="0">
            <a:spAutoFit/>
          </a:bodyPr>
          <a:lstStyle/>
          <a:p>
            <a:r>
              <a:rPr lang="en-US" sz="1000" dirty="0"/>
              <a:t>Source: Equity Asset Valuation, 3nd edition, Jerald E. Pinto, Elaine Henry, Thomas R. Robinson, John D. Stove, John Wiley &amp; Sons</a:t>
            </a:r>
            <a:endParaRPr lang="th-TH" sz="1000" dirty="0"/>
          </a:p>
        </p:txBody>
      </p:sp>
      <p:sp>
        <p:nvSpPr>
          <p:cNvPr id="7" name="Title 1">
            <a:extLst>
              <a:ext uri="{FF2B5EF4-FFF2-40B4-BE49-F238E27FC236}">
                <a16:creationId xmlns="" xmlns:a16="http://schemas.microsoft.com/office/drawing/2014/main" id="{3738D0F1-B258-4BD0-B779-BB7CADEF8247}"/>
              </a:ext>
            </a:extLst>
          </p:cNvPr>
          <p:cNvSpPr txBox="1">
            <a:spLocks/>
          </p:cNvSpPr>
          <p:nvPr/>
        </p:nvSpPr>
        <p:spPr>
          <a:xfrm>
            <a:off x="640958" y="-99392"/>
            <a:ext cx="7603450" cy="11430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1" kern="1200">
                <a:solidFill>
                  <a:srgbClr val="004E6A"/>
                </a:solidFill>
                <a:latin typeface="Arial" pitchFamily="34" charset="0"/>
                <a:ea typeface="+mj-ea"/>
                <a:cs typeface="+mj-cs"/>
              </a:defRPr>
            </a:lvl1pPr>
          </a:lstStyle>
          <a:p>
            <a:pPr algn="ctr"/>
            <a:r>
              <a:rPr lang="en-US" sz="2800" dirty="0"/>
              <a:t>Porter’s the five competitive forces affects the industry’s attractiveness. </a:t>
            </a:r>
            <a:r>
              <a:rPr lang="en-US" sz="2800" dirty="0">
                <a:sym typeface="Wingdings" panose="05000000000000000000" pitchFamily="2" charset="2"/>
              </a:rPr>
              <a:t> </a:t>
            </a:r>
            <a:endParaRPr lang="en-US" sz="2800" dirty="0"/>
          </a:p>
        </p:txBody>
      </p:sp>
      <p:sp>
        <p:nvSpPr>
          <p:cNvPr id="8" name="TextBox 7"/>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1717527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0264"/>
            <a:ext cx="7603450" cy="1143000"/>
          </a:xfrm>
        </p:spPr>
        <p:txBody>
          <a:bodyPr>
            <a:normAutofit/>
          </a:bodyPr>
          <a:lstStyle/>
          <a:p>
            <a:pPr algn="ctr"/>
            <a:r>
              <a:rPr lang="en-US" sz="2800" dirty="0"/>
              <a:t>Porter’s the five competitive forces affects the ability to control prices and costs </a:t>
            </a:r>
            <a:r>
              <a:rPr lang="en-US" sz="2800" dirty="0">
                <a:sym typeface="Wingdings" panose="05000000000000000000" pitchFamily="2" charset="2"/>
              </a:rPr>
              <a:t> </a:t>
            </a:r>
            <a:endParaRPr lang="en-US" sz="2800" dirty="0"/>
          </a:p>
        </p:txBody>
      </p:sp>
      <p:sp>
        <p:nvSpPr>
          <p:cNvPr id="3" name="Content Placeholder 2"/>
          <p:cNvSpPr>
            <a:spLocks noGrp="1"/>
          </p:cNvSpPr>
          <p:nvPr>
            <p:ph idx="1"/>
          </p:nvPr>
        </p:nvSpPr>
        <p:spPr>
          <a:xfrm>
            <a:off x="395536" y="1115454"/>
            <a:ext cx="8375904" cy="4702855"/>
          </a:xfrm>
        </p:spPr>
        <p:txBody>
          <a:bodyPr>
            <a:normAutofit fontScale="70000" lnSpcReduction="20000"/>
          </a:bodyPr>
          <a:lstStyle/>
          <a:p>
            <a:pPr marL="0" indent="0">
              <a:lnSpc>
                <a:spcPct val="120000"/>
              </a:lnSpc>
              <a:spcBef>
                <a:spcPts val="500"/>
              </a:spcBef>
              <a:buNone/>
            </a:pPr>
            <a:r>
              <a:rPr lang="en-US" dirty="0"/>
              <a:t> </a:t>
            </a:r>
            <a:r>
              <a:rPr lang="en-US" b="1" dirty="0"/>
              <a:t>Ability to control costs</a:t>
            </a:r>
            <a:r>
              <a:rPr lang="en-US" dirty="0"/>
              <a:t>  </a:t>
            </a:r>
          </a:p>
          <a:p>
            <a:pPr lvl="1">
              <a:lnSpc>
                <a:spcPct val="120000"/>
              </a:lnSpc>
              <a:spcBef>
                <a:spcPts val="500"/>
              </a:spcBef>
            </a:pPr>
            <a:r>
              <a:rPr lang="en-US" dirty="0"/>
              <a:t>Companies in the industry that has </a:t>
            </a:r>
            <a:r>
              <a:rPr lang="en-US" b="1" dirty="0"/>
              <a:t>weak bargaining power with suppliers </a:t>
            </a:r>
            <a:r>
              <a:rPr lang="en-US" dirty="0"/>
              <a:t>has less ability to control costs</a:t>
            </a:r>
          </a:p>
          <a:p>
            <a:pPr marL="0" indent="0">
              <a:lnSpc>
                <a:spcPct val="120000"/>
              </a:lnSpc>
              <a:spcBef>
                <a:spcPts val="500"/>
              </a:spcBef>
              <a:buNone/>
            </a:pPr>
            <a:endParaRPr lang="en-US" b="1" dirty="0"/>
          </a:p>
          <a:p>
            <a:pPr marL="0" indent="0">
              <a:lnSpc>
                <a:spcPct val="120000"/>
              </a:lnSpc>
              <a:spcBef>
                <a:spcPts val="500"/>
              </a:spcBef>
              <a:buNone/>
            </a:pPr>
            <a:r>
              <a:rPr lang="en-US" b="1" dirty="0"/>
              <a:t>Ability to control prices </a:t>
            </a:r>
            <a:r>
              <a:rPr lang="en-US" dirty="0"/>
              <a:t> </a:t>
            </a:r>
          </a:p>
          <a:p>
            <a:pPr lvl="1">
              <a:lnSpc>
                <a:spcPct val="120000"/>
              </a:lnSpc>
              <a:spcBef>
                <a:spcPts val="500"/>
              </a:spcBef>
            </a:pPr>
            <a:r>
              <a:rPr lang="en-US" dirty="0"/>
              <a:t>Companies in the industry that has </a:t>
            </a:r>
            <a:r>
              <a:rPr lang="en-US" b="1" dirty="0"/>
              <a:t>weak bargaining power with customers</a:t>
            </a:r>
            <a:r>
              <a:rPr lang="en-US" dirty="0"/>
              <a:t> is less able to control prices</a:t>
            </a:r>
          </a:p>
          <a:p>
            <a:pPr lvl="1">
              <a:lnSpc>
                <a:spcPct val="120000"/>
              </a:lnSpc>
              <a:spcBef>
                <a:spcPts val="500"/>
              </a:spcBef>
            </a:pPr>
            <a:r>
              <a:rPr lang="en-US" dirty="0"/>
              <a:t>If there are </a:t>
            </a:r>
            <a:r>
              <a:rPr lang="en-US" b="1" dirty="0"/>
              <a:t>lower barriers to entry for an industry</a:t>
            </a:r>
            <a:r>
              <a:rPr lang="en-US" dirty="0"/>
              <a:t>, companies in the industry are not be able to control prices</a:t>
            </a:r>
          </a:p>
          <a:p>
            <a:pPr lvl="1">
              <a:lnSpc>
                <a:spcPct val="120000"/>
              </a:lnSpc>
              <a:spcBef>
                <a:spcPts val="500"/>
              </a:spcBef>
            </a:pPr>
            <a:r>
              <a:rPr lang="en-US" dirty="0"/>
              <a:t>If there is a </a:t>
            </a:r>
            <a:r>
              <a:rPr lang="en-US" b="1" dirty="0"/>
              <a:t>strong threat of substitutes</a:t>
            </a:r>
            <a:r>
              <a:rPr lang="en-US" dirty="0"/>
              <a:t>, a company has less ability to control prices</a:t>
            </a:r>
          </a:p>
          <a:p>
            <a:pPr lvl="1">
              <a:lnSpc>
                <a:spcPct val="120000"/>
              </a:lnSpc>
              <a:spcBef>
                <a:spcPts val="500"/>
              </a:spcBef>
            </a:pPr>
            <a:r>
              <a:rPr lang="en-US" dirty="0"/>
              <a:t>A company in an industry with </a:t>
            </a:r>
            <a:r>
              <a:rPr lang="en-US" b="1" dirty="0"/>
              <a:t>intense rivalry</a:t>
            </a:r>
            <a:r>
              <a:rPr lang="en-US" dirty="0"/>
              <a:t> will not be able to control prices </a:t>
            </a:r>
          </a:p>
        </p:txBody>
      </p:sp>
      <p:sp>
        <p:nvSpPr>
          <p:cNvPr id="4" name="Slide Number Placeholder 3"/>
          <p:cNvSpPr>
            <a:spLocks noGrp="1"/>
          </p:cNvSpPr>
          <p:nvPr>
            <p:ph type="sldNum" sz="quarter" idx="12"/>
          </p:nvPr>
        </p:nvSpPr>
        <p:spPr/>
        <p:txBody>
          <a:bodyPr/>
          <a:lstStyle/>
          <a:p>
            <a:fld id="{4E4A4924-7CC3-4BF6-9C5C-A8E770D15754}" type="slidenum">
              <a:rPr lang="en-US" smtClean="0"/>
              <a:t>20</a:t>
            </a:fld>
            <a:endParaRPr lang="en-US" dirty="0"/>
          </a:p>
        </p:txBody>
      </p:sp>
      <p:sp>
        <p:nvSpPr>
          <p:cNvPr id="6"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C0000"/>
                </a:solidFill>
              </a:rPr>
              <a:t>Sirinattha</a:t>
            </a:r>
            <a:r>
              <a:rPr lang="en-US" sz="1500" dirty="0">
                <a:solidFill>
                  <a:srgbClr val="CC0000"/>
                </a:solidFill>
              </a:rPr>
              <a:t> </a:t>
            </a:r>
            <a:r>
              <a:rPr lang="en-US" sz="1500" dirty="0" err="1">
                <a:solidFill>
                  <a:srgbClr val="CC0000"/>
                </a:solidFill>
              </a:rPr>
              <a:t>Techasiriwan</a:t>
            </a:r>
            <a:endParaRPr lang="en-US" sz="1500" dirty="0">
              <a:solidFill>
                <a:srgbClr val="CC0000"/>
              </a:solidFill>
            </a:endParaRPr>
          </a:p>
          <a:p>
            <a:r>
              <a:rPr lang="th-TH" sz="1800" dirty="0">
                <a:solidFill>
                  <a:srgbClr val="CC0000"/>
                </a:solidFill>
              </a:rPr>
              <a:t>สิริณัฏฐา เตชะศิริวรรณ</a:t>
            </a:r>
          </a:p>
        </p:txBody>
      </p:sp>
      <p:sp>
        <p:nvSpPr>
          <p:cNvPr id="7" name="TextBox 6"/>
          <p:cNvSpPr txBox="1"/>
          <p:nvPr/>
        </p:nvSpPr>
        <p:spPr>
          <a:xfrm>
            <a:off x="-50057" y="6430645"/>
            <a:ext cx="7608173" cy="246221"/>
          </a:xfrm>
          <a:prstGeom prst="rect">
            <a:avLst/>
          </a:prstGeom>
          <a:noFill/>
        </p:spPr>
        <p:txBody>
          <a:bodyPr wrap="none" rtlCol="0">
            <a:spAutoFit/>
          </a:bodyPr>
          <a:lstStyle/>
          <a:p>
            <a:r>
              <a:rPr lang="en-US" sz="1000" dirty="0"/>
              <a:t>Source: Equity Asset Valuation, 3nd edition, Jerald E. Pinto, Elaine Henry, Thomas R. Robinson, John D. Stove, John Wiley &amp; Sons</a:t>
            </a:r>
            <a:endParaRPr lang="th-TH" sz="1000" dirty="0"/>
          </a:p>
        </p:txBody>
      </p:sp>
      <p:sp>
        <p:nvSpPr>
          <p:cNvPr id="8" name="TextBox 7"/>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14730492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776" y="89990"/>
            <a:ext cx="9144000" cy="625066"/>
          </a:xfrm>
        </p:spPr>
        <p:txBody>
          <a:bodyPr>
            <a:noAutofit/>
          </a:bodyPr>
          <a:lstStyle/>
          <a:p>
            <a:pPr algn="ctr"/>
            <a:r>
              <a:rPr lang="en-US" sz="3000" dirty="0"/>
              <a:t>Porter’s Three Generic Strategy</a:t>
            </a:r>
          </a:p>
        </p:txBody>
      </p:sp>
      <p:sp>
        <p:nvSpPr>
          <p:cNvPr id="11" name="Rectangle 13"/>
          <p:cNvSpPr txBox="1">
            <a:spLocks noChangeArrowheads="1"/>
          </p:cNvSpPr>
          <p:nvPr/>
        </p:nvSpPr>
        <p:spPr>
          <a:xfrm>
            <a:off x="5724128" y="1210311"/>
            <a:ext cx="3240360" cy="4882985"/>
          </a:xfrm>
          <a:prstGeom prst="rect">
            <a:avLst/>
          </a:prstGeom>
          <a:noFill/>
          <a:ln w="25400" cap="flat" cmpd="sng" algn="ctr">
            <a:noFill/>
            <a:prstDash val="solid"/>
          </a:ln>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lnSpc>
                <a:spcPct val="90000"/>
              </a:lnSpc>
              <a:spcBef>
                <a:spcPts val="600"/>
              </a:spcBef>
              <a:buNone/>
            </a:pPr>
            <a:r>
              <a:rPr lang="en-US" sz="2400" dirty="0"/>
              <a:t>Analysts analyze the firm’s </a:t>
            </a:r>
            <a:r>
              <a:rPr lang="en-US" sz="2400" b="1" dirty="0"/>
              <a:t>competitive position</a:t>
            </a:r>
            <a:r>
              <a:rPr lang="en-US" sz="2400" dirty="0"/>
              <a:t> within its industry and the firm’s </a:t>
            </a:r>
            <a:r>
              <a:rPr lang="en-US" sz="2400" b="1" dirty="0"/>
              <a:t>competitive strategy</a:t>
            </a:r>
            <a:r>
              <a:rPr lang="en-US" sz="2400" dirty="0"/>
              <a:t>.</a:t>
            </a:r>
          </a:p>
          <a:p>
            <a:pPr marL="0" indent="0">
              <a:lnSpc>
                <a:spcPct val="90000"/>
              </a:lnSpc>
              <a:spcBef>
                <a:spcPts val="600"/>
              </a:spcBef>
              <a:buNone/>
            </a:pPr>
            <a:r>
              <a:rPr lang="en-US" sz="2400" b="1" u="sng" dirty="0"/>
              <a:t>Porter’s Three Generic Strategy</a:t>
            </a:r>
          </a:p>
          <a:p>
            <a:pPr marL="0" indent="0">
              <a:lnSpc>
                <a:spcPct val="90000"/>
              </a:lnSpc>
              <a:spcBef>
                <a:spcPts val="600"/>
              </a:spcBef>
              <a:buNone/>
            </a:pPr>
            <a:r>
              <a:rPr lang="en-US" sz="2400" b="1" dirty="0"/>
              <a:t>Porter states that there are three generic strategies for achieving above-average performance.</a:t>
            </a:r>
          </a:p>
          <a:p>
            <a:pPr>
              <a:lnSpc>
                <a:spcPct val="90000"/>
              </a:lnSpc>
              <a:spcBef>
                <a:spcPts val="600"/>
              </a:spcBef>
            </a:pPr>
            <a:r>
              <a:rPr lang="en-US" sz="2400" dirty="0"/>
              <a:t>Cost leadership: The firm is the </a:t>
            </a:r>
            <a:r>
              <a:rPr lang="en-US" sz="2400" b="1" dirty="0"/>
              <a:t>lowest-cost producer in the industry and offers comparable products priced at the industry average.</a:t>
            </a:r>
          </a:p>
          <a:p>
            <a:pPr>
              <a:lnSpc>
                <a:spcPct val="90000"/>
              </a:lnSpc>
              <a:spcBef>
                <a:spcPts val="600"/>
              </a:spcBef>
            </a:pPr>
            <a:r>
              <a:rPr lang="en-US" sz="2400" dirty="0"/>
              <a:t>Differentiation: The firm offers </a:t>
            </a:r>
            <a:r>
              <a:rPr lang="en-US" sz="2400" b="1" dirty="0"/>
              <a:t>unique</a:t>
            </a:r>
            <a:r>
              <a:rPr lang="en-US" sz="2400" dirty="0"/>
              <a:t> products or services that </a:t>
            </a:r>
            <a:r>
              <a:rPr lang="en-US" sz="2400" b="1" dirty="0"/>
              <a:t>command a premium price</a:t>
            </a:r>
            <a:r>
              <a:rPr lang="en-US" sz="2400" dirty="0"/>
              <a:t>.</a:t>
            </a:r>
          </a:p>
          <a:p>
            <a:pPr>
              <a:lnSpc>
                <a:spcPct val="90000"/>
              </a:lnSpc>
              <a:spcBef>
                <a:spcPts val="600"/>
              </a:spcBef>
            </a:pPr>
            <a:r>
              <a:rPr lang="en-US" sz="2400" dirty="0"/>
              <a:t>Focus: The </a:t>
            </a:r>
            <a:r>
              <a:rPr lang="en-US" sz="2400" b="1" dirty="0"/>
              <a:t>firm achieves a competitive advantage within a target segment</a:t>
            </a:r>
            <a:r>
              <a:rPr lang="en-US" sz="2400" dirty="0"/>
              <a:t> through either</a:t>
            </a:r>
          </a:p>
          <a:p>
            <a:pPr lvl="1">
              <a:lnSpc>
                <a:spcPct val="90000"/>
              </a:lnSpc>
              <a:spcBef>
                <a:spcPts val="600"/>
              </a:spcBef>
            </a:pPr>
            <a:r>
              <a:rPr lang="en-US" sz="2400" dirty="0" smtClean="0"/>
              <a:t>cost focus or  </a:t>
            </a:r>
          </a:p>
          <a:p>
            <a:pPr lvl="1">
              <a:lnSpc>
                <a:spcPct val="90000"/>
              </a:lnSpc>
              <a:spcBef>
                <a:spcPts val="600"/>
              </a:spcBef>
            </a:pPr>
            <a:r>
              <a:rPr lang="en-US" sz="2400" dirty="0" smtClean="0"/>
              <a:t>differentiation focus. </a:t>
            </a:r>
            <a:endParaRPr lang="en-US" sz="2400" dirty="0"/>
          </a:p>
        </p:txBody>
      </p:sp>
      <p:sp>
        <p:nvSpPr>
          <p:cNvPr id="13"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4" name="TextBox 13"/>
          <p:cNvSpPr txBox="1"/>
          <p:nvPr/>
        </p:nvSpPr>
        <p:spPr>
          <a:xfrm>
            <a:off x="-50057" y="6430645"/>
            <a:ext cx="7608173" cy="246221"/>
          </a:xfrm>
          <a:prstGeom prst="rect">
            <a:avLst/>
          </a:prstGeom>
          <a:noFill/>
        </p:spPr>
        <p:txBody>
          <a:bodyPr wrap="none" rtlCol="0">
            <a:spAutoFit/>
          </a:bodyPr>
          <a:lstStyle/>
          <a:p>
            <a:r>
              <a:rPr lang="en-US" sz="1000" dirty="0"/>
              <a:t>Source: Equity Asset Valuation, 3nd edition, Jerald E. Pinto, Elaine Henry, Thomas R. Robinson, John D. Stove, John Wiley &amp; Sons</a:t>
            </a:r>
            <a:endParaRPr lang="th-TH" sz="1000" dirty="0"/>
          </a:p>
        </p:txBody>
      </p:sp>
      <p:pic>
        <p:nvPicPr>
          <p:cNvPr id="16" name="Picture 15"/>
          <p:cNvPicPr>
            <a:picLocks noChangeAspect="1"/>
          </p:cNvPicPr>
          <p:nvPr/>
        </p:nvPicPr>
        <p:blipFill>
          <a:blip r:embed="rId3"/>
          <a:stretch>
            <a:fillRect/>
          </a:stretch>
        </p:blipFill>
        <p:spPr>
          <a:xfrm>
            <a:off x="611560" y="1583652"/>
            <a:ext cx="4752528" cy="3911868"/>
          </a:xfrm>
          <a:prstGeom prst="rect">
            <a:avLst/>
          </a:prstGeom>
        </p:spPr>
      </p:pic>
      <p:sp>
        <p:nvSpPr>
          <p:cNvPr id="5" name="TextBox 4">
            <a:extLst>
              <a:ext uri="{FF2B5EF4-FFF2-40B4-BE49-F238E27FC236}">
                <a16:creationId xmlns="" xmlns:a16="http://schemas.microsoft.com/office/drawing/2014/main" id="{69F8DF4A-12FF-4B2A-A99F-9543802A6907}"/>
              </a:ext>
            </a:extLst>
          </p:cNvPr>
          <p:cNvSpPr txBox="1"/>
          <p:nvPr/>
        </p:nvSpPr>
        <p:spPr>
          <a:xfrm>
            <a:off x="2287813" y="2060848"/>
            <a:ext cx="2159437" cy="369332"/>
          </a:xfrm>
          <a:prstGeom prst="rect">
            <a:avLst/>
          </a:prstGeom>
          <a:noFill/>
        </p:spPr>
        <p:txBody>
          <a:bodyPr wrap="none" rtlCol="0">
            <a:spAutoFit/>
          </a:bodyPr>
          <a:lstStyle/>
          <a:p>
            <a:r>
              <a:rPr lang="en-US" sz="1800" dirty="0">
                <a:solidFill>
                  <a:srgbClr val="002060"/>
                </a:solidFill>
              </a:rPr>
              <a:t>Scope: industry-wide</a:t>
            </a:r>
            <a:endParaRPr lang="th-TH" sz="1800" dirty="0">
              <a:solidFill>
                <a:srgbClr val="002060"/>
              </a:solidFill>
            </a:endParaRPr>
          </a:p>
        </p:txBody>
      </p:sp>
      <p:sp>
        <p:nvSpPr>
          <p:cNvPr id="15" name="TextBox 14">
            <a:extLst>
              <a:ext uri="{FF2B5EF4-FFF2-40B4-BE49-F238E27FC236}">
                <a16:creationId xmlns="" xmlns:a16="http://schemas.microsoft.com/office/drawing/2014/main" id="{6F7362A0-826A-4911-99C4-F1D9F1E5A659}"/>
              </a:ext>
            </a:extLst>
          </p:cNvPr>
          <p:cNvSpPr txBox="1"/>
          <p:nvPr/>
        </p:nvSpPr>
        <p:spPr>
          <a:xfrm>
            <a:off x="2627784" y="3933056"/>
            <a:ext cx="1357679" cy="369332"/>
          </a:xfrm>
          <a:prstGeom prst="rect">
            <a:avLst/>
          </a:prstGeom>
          <a:noFill/>
        </p:spPr>
        <p:txBody>
          <a:bodyPr wrap="none" rtlCol="0">
            <a:spAutoFit/>
          </a:bodyPr>
          <a:lstStyle/>
          <a:p>
            <a:r>
              <a:rPr lang="en-US" sz="1800" dirty="0">
                <a:solidFill>
                  <a:srgbClr val="002060"/>
                </a:solidFill>
              </a:rPr>
              <a:t>Scope: focus</a:t>
            </a:r>
            <a:endParaRPr lang="th-TH" sz="1800" dirty="0">
              <a:solidFill>
                <a:srgbClr val="002060"/>
              </a:solidFill>
            </a:endParaRPr>
          </a:p>
        </p:txBody>
      </p:sp>
      <p:sp>
        <p:nvSpPr>
          <p:cNvPr id="17" name="TextBox 16"/>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29347857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0737"/>
            <a:ext cx="8229600" cy="648072"/>
          </a:xfrm>
        </p:spPr>
        <p:txBody>
          <a:bodyPr/>
          <a:lstStyle/>
          <a:p>
            <a:pPr algn="ctr"/>
            <a:r>
              <a:rPr lang="en-US" sz="4000" dirty="0"/>
              <a:t>Industry life cycle</a:t>
            </a:r>
          </a:p>
        </p:txBody>
      </p:sp>
      <p:sp>
        <p:nvSpPr>
          <p:cNvPr id="3" name="Slide Number Placeholder 2"/>
          <p:cNvSpPr>
            <a:spLocks noGrp="1"/>
          </p:cNvSpPr>
          <p:nvPr>
            <p:ph type="sldNum" sz="quarter" idx="12"/>
          </p:nvPr>
        </p:nvSpPr>
        <p:spPr/>
        <p:txBody>
          <a:bodyPr/>
          <a:lstStyle/>
          <a:p>
            <a:fld id="{4E4A4924-7CC3-4BF6-9C5C-A8E770D15754}" type="slidenum">
              <a:rPr lang="en-US" smtClean="0"/>
              <a:t>22</a:t>
            </a:fld>
            <a:endParaRPr lang="en-US"/>
          </a:p>
        </p:txBody>
      </p:sp>
      <p:graphicFrame>
        <p:nvGraphicFramePr>
          <p:cNvPr id="14" name="Chart 13"/>
          <p:cNvGraphicFramePr>
            <a:graphicFrameLocks/>
          </p:cNvGraphicFramePr>
          <p:nvPr>
            <p:extLst>
              <p:ext uri="{D42A27DB-BD31-4B8C-83A1-F6EECF244321}">
                <p14:modId xmlns:p14="http://schemas.microsoft.com/office/powerpoint/2010/main" val="267216651"/>
              </p:ext>
            </p:extLst>
          </p:nvPr>
        </p:nvGraphicFramePr>
        <p:xfrm>
          <a:off x="990600" y="1524000"/>
          <a:ext cx="7467600" cy="4419600"/>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6895298" y="2210518"/>
            <a:ext cx="914400" cy="381000"/>
          </a:xfrm>
          <a:prstGeom prst="rect">
            <a:avLst/>
          </a:prstGeom>
          <a:noFill/>
        </p:spPr>
        <p:txBody>
          <a:bodyPr wrap="none" rtlCol="0">
            <a:noAutofit/>
          </a:bodyPr>
          <a:lstStyle/>
          <a:p>
            <a:r>
              <a:rPr lang="en-US" dirty="0"/>
              <a:t>Mature</a:t>
            </a:r>
          </a:p>
        </p:txBody>
      </p:sp>
      <p:sp>
        <p:nvSpPr>
          <p:cNvPr id="16" name="TextBox 15"/>
          <p:cNvSpPr txBox="1"/>
          <p:nvPr/>
        </p:nvSpPr>
        <p:spPr>
          <a:xfrm>
            <a:off x="7524328" y="3276600"/>
            <a:ext cx="914400" cy="914400"/>
          </a:xfrm>
          <a:prstGeom prst="rect">
            <a:avLst/>
          </a:prstGeom>
          <a:noFill/>
        </p:spPr>
        <p:txBody>
          <a:bodyPr wrap="none" rtlCol="0">
            <a:noAutofit/>
          </a:bodyPr>
          <a:lstStyle/>
          <a:p>
            <a:r>
              <a:rPr lang="en-US" dirty="0"/>
              <a:t>Decline</a:t>
            </a:r>
          </a:p>
        </p:txBody>
      </p:sp>
      <p:sp>
        <p:nvSpPr>
          <p:cNvPr id="17" name="TextBox 16"/>
          <p:cNvSpPr txBox="1"/>
          <p:nvPr/>
        </p:nvSpPr>
        <p:spPr>
          <a:xfrm>
            <a:off x="3121531" y="4408791"/>
            <a:ext cx="914400" cy="457200"/>
          </a:xfrm>
          <a:prstGeom prst="rect">
            <a:avLst/>
          </a:prstGeom>
          <a:noFill/>
        </p:spPr>
        <p:txBody>
          <a:bodyPr wrap="none" rtlCol="0">
            <a:noAutofit/>
          </a:bodyPr>
          <a:lstStyle/>
          <a:p>
            <a:r>
              <a:rPr lang="en-US" dirty="0"/>
              <a:t>Growth</a:t>
            </a:r>
          </a:p>
        </p:txBody>
      </p:sp>
      <p:sp>
        <p:nvSpPr>
          <p:cNvPr id="18" name="TextBox 17"/>
          <p:cNvSpPr txBox="1"/>
          <p:nvPr/>
        </p:nvSpPr>
        <p:spPr>
          <a:xfrm>
            <a:off x="1437928" y="5471685"/>
            <a:ext cx="1371600" cy="381000"/>
          </a:xfrm>
          <a:prstGeom prst="rect">
            <a:avLst/>
          </a:prstGeom>
          <a:noFill/>
        </p:spPr>
        <p:txBody>
          <a:bodyPr wrap="none" rtlCol="0">
            <a:noAutofit/>
          </a:bodyPr>
          <a:lstStyle/>
          <a:p>
            <a:r>
              <a:rPr lang="en-US" dirty="0"/>
              <a:t>Embryonic</a:t>
            </a:r>
          </a:p>
        </p:txBody>
      </p:sp>
      <p:sp>
        <p:nvSpPr>
          <p:cNvPr id="10" name="TextBox 9"/>
          <p:cNvSpPr txBox="1"/>
          <p:nvPr/>
        </p:nvSpPr>
        <p:spPr>
          <a:xfrm>
            <a:off x="128122" y="3373820"/>
            <a:ext cx="1995606" cy="1754326"/>
          </a:xfrm>
          <a:prstGeom prst="rect">
            <a:avLst/>
          </a:prstGeom>
          <a:noFill/>
          <a:ln>
            <a:solidFill>
              <a:schemeClr val="accent1"/>
            </a:solidFill>
          </a:ln>
        </p:spPr>
        <p:txBody>
          <a:bodyPr wrap="square" rtlCol="0">
            <a:spAutoFit/>
          </a:bodyPr>
          <a:lstStyle/>
          <a:p>
            <a:r>
              <a:rPr lang="en-US" sz="1200" dirty="0"/>
              <a:t>- </a:t>
            </a:r>
            <a:r>
              <a:rPr lang="en-US" sz="1200" b="1" dirty="0"/>
              <a:t>Slow growth </a:t>
            </a:r>
          </a:p>
          <a:p>
            <a:r>
              <a:rPr lang="en-US" sz="1200" dirty="0"/>
              <a:t>- Customers are </a:t>
            </a:r>
            <a:r>
              <a:rPr lang="en-US" sz="1200" b="1" dirty="0"/>
              <a:t>unfamiliar</a:t>
            </a:r>
            <a:r>
              <a:rPr lang="en-US" sz="1200" dirty="0"/>
              <a:t> with the product</a:t>
            </a:r>
          </a:p>
          <a:p>
            <a:r>
              <a:rPr lang="en-US" sz="1200" dirty="0"/>
              <a:t>- Large investment for </a:t>
            </a:r>
            <a:r>
              <a:rPr lang="en-US" sz="1200" b="1" dirty="0"/>
              <a:t>R&amp;D </a:t>
            </a:r>
            <a:r>
              <a:rPr lang="en-US" sz="1200" dirty="0"/>
              <a:t>and to develop </a:t>
            </a:r>
            <a:r>
              <a:rPr lang="en-US" sz="1200" b="1" dirty="0"/>
              <a:t>awareness</a:t>
            </a:r>
          </a:p>
          <a:p>
            <a:r>
              <a:rPr lang="en-US" sz="1200" dirty="0"/>
              <a:t>- </a:t>
            </a:r>
            <a:r>
              <a:rPr lang="en-US" sz="1200" b="1" dirty="0"/>
              <a:t>High price </a:t>
            </a:r>
            <a:r>
              <a:rPr lang="en-US" sz="1200" dirty="0"/>
              <a:t>as the volume necessary for economies of scale has not been reached</a:t>
            </a:r>
          </a:p>
          <a:p>
            <a:r>
              <a:rPr lang="en-US" sz="1200" dirty="0"/>
              <a:t>- High </a:t>
            </a:r>
            <a:r>
              <a:rPr lang="en-US" sz="1200" b="1" dirty="0"/>
              <a:t>risk of failure.</a:t>
            </a:r>
          </a:p>
        </p:txBody>
      </p:sp>
      <p:sp>
        <p:nvSpPr>
          <p:cNvPr id="11" name="TextBox 10"/>
          <p:cNvSpPr txBox="1"/>
          <p:nvPr/>
        </p:nvSpPr>
        <p:spPr>
          <a:xfrm>
            <a:off x="2123728" y="2060848"/>
            <a:ext cx="1995606" cy="2308324"/>
          </a:xfrm>
          <a:prstGeom prst="rect">
            <a:avLst/>
          </a:prstGeom>
          <a:noFill/>
          <a:ln>
            <a:solidFill>
              <a:schemeClr val="accent1"/>
            </a:solidFill>
          </a:ln>
        </p:spPr>
        <p:txBody>
          <a:bodyPr wrap="square" rtlCol="0">
            <a:spAutoFit/>
          </a:bodyPr>
          <a:lstStyle/>
          <a:p>
            <a:r>
              <a:rPr lang="en-US" sz="1200" dirty="0"/>
              <a:t>- </a:t>
            </a:r>
            <a:r>
              <a:rPr lang="en-US" sz="1200" b="1" dirty="0"/>
              <a:t>Rapid growth</a:t>
            </a:r>
            <a:r>
              <a:rPr lang="en-US" sz="1200" dirty="0"/>
              <a:t> </a:t>
            </a:r>
          </a:p>
          <a:p>
            <a:r>
              <a:rPr lang="en-US" sz="1200" dirty="0"/>
              <a:t>- Lots of new firms coming into the market, but the </a:t>
            </a:r>
            <a:r>
              <a:rPr lang="en-US" sz="1200" b="1" dirty="0"/>
              <a:t>rapid demand growth allows firms to grow without competing on price.</a:t>
            </a:r>
          </a:p>
          <a:p>
            <a:r>
              <a:rPr lang="en-US" sz="1200" dirty="0"/>
              <a:t>- </a:t>
            </a:r>
            <a:r>
              <a:rPr lang="en-US" sz="1200" b="1" dirty="0"/>
              <a:t>Prices falling</a:t>
            </a:r>
            <a:r>
              <a:rPr lang="en-US" sz="1200" dirty="0"/>
              <a:t> as </a:t>
            </a:r>
            <a:r>
              <a:rPr lang="en-US" sz="1200" b="1" dirty="0"/>
              <a:t>economy of scales</a:t>
            </a:r>
            <a:r>
              <a:rPr lang="en-US" sz="1200" dirty="0"/>
              <a:t> are reached and </a:t>
            </a:r>
            <a:r>
              <a:rPr lang="en-US" sz="1200" b="1" dirty="0"/>
              <a:t>distribution channel increased</a:t>
            </a:r>
            <a:r>
              <a:rPr lang="en-US" sz="1200" dirty="0"/>
              <a:t>.</a:t>
            </a:r>
          </a:p>
          <a:p>
            <a:r>
              <a:rPr lang="en-US" sz="1200" dirty="0"/>
              <a:t>- </a:t>
            </a:r>
            <a:r>
              <a:rPr lang="en-US" sz="1200" b="1" dirty="0"/>
              <a:t>Increasing profitability due to economy of scale</a:t>
            </a:r>
            <a:r>
              <a:rPr lang="en-US" sz="1200" dirty="0"/>
              <a:t>.</a:t>
            </a:r>
          </a:p>
        </p:txBody>
      </p:sp>
      <p:sp>
        <p:nvSpPr>
          <p:cNvPr id="12" name="TextBox 11"/>
          <p:cNvSpPr txBox="1"/>
          <p:nvPr/>
        </p:nvSpPr>
        <p:spPr>
          <a:xfrm>
            <a:off x="4139952" y="707212"/>
            <a:ext cx="1995606" cy="1569660"/>
          </a:xfrm>
          <a:prstGeom prst="rect">
            <a:avLst/>
          </a:prstGeom>
          <a:noFill/>
          <a:ln>
            <a:noFill/>
          </a:ln>
        </p:spPr>
        <p:txBody>
          <a:bodyPr wrap="square" rtlCol="0">
            <a:spAutoFit/>
          </a:bodyPr>
          <a:lstStyle/>
          <a:p>
            <a:r>
              <a:rPr lang="en-US" sz="1200" dirty="0"/>
              <a:t>- </a:t>
            </a:r>
            <a:r>
              <a:rPr lang="en-US" sz="1200" b="1" dirty="0"/>
              <a:t>Demand reaches saturation level</a:t>
            </a:r>
            <a:r>
              <a:rPr lang="en-US" sz="1200" dirty="0"/>
              <a:t>. </a:t>
            </a:r>
          </a:p>
          <a:p>
            <a:r>
              <a:rPr lang="en-US" sz="1200" dirty="0"/>
              <a:t>- Growth and profitability are slowing due to </a:t>
            </a:r>
            <a:r>
              <a:rPr lang="en-US" sz="1200" b="1" dirty="0"/>
              <a:t>strong competition</a:t>
            </a:r>
            <a:r>
              <a:rPr lang="en-US" sz="1200" dirty="0"/>
              <a:t>. </a:t>
            </a:r>
          </a:p>
          <a:p>
            <a:r>
              <a:rPr lang="en-US" sz="1200" dirty="0"/>
              <a:t>- Increasing </a:t>
            </a:r>
            <a:r>
              <a:rPr lang="en-US" sz="1200" b="1" dirty="0"/>
              <a:t>overcapacity</a:t>
            </a:r>
            <a:r>
              <a:rPr lang="en-US" sz="1200" dirty="0"/>
              <a:t> </a:t>
            </a:r>
          </a:p>
          <a:p>
            <a:r>
              <a:rPr lang="en-US" sz="1200" dirty="0"/>
              <a:t>- Increased </a:t>
            </a:r>
            <a:r>
              <a:rPr lang="en-US" sz="1200" b="1" dirty="0"/>
              <a:t>cost cuttin</a:t>
            </a:r>
            <a:r>
              <a:rPr lang="en-US" sz="1200" dirty="0"/>
              <a:t>g</a:t>
            </a:r>
          </a:p>
          <a:p>
            <a:r>
              <a:rPr lang="en-US" sz="1200" dirty="0"/>
              <a:t>- Increased </a:t>
            </a:r>
            <a:r>
              <a:rPr lang="en-US" sz="1200" b="1" dirty="0"/>
              <a:t>failures</a:t>
            </a:r>
            <a:r>
              <a:rPr lang="en-US" sz="1200" dirty="0"/>
              <a:t>.</a:t>
            </a:r>
          </a:p>
        </p:txBody>
      </p:sp>
      <p:sp>
        <p:nvSpPr>
          <p:cNvPr id="13" name="TextBox 12"/>
          <p:cNvSpPr txBox="1"/>
          <p:nvPr/>
        </p:nvSpPr>
        <p:spPr>
          <a:xfrm>
            <a:off x="6553200" y="499979"/>
            <a:ext cx="2483768" cy="1754326"/>
          </a:xfrm>
          <a:prstGeom prst="rect">
            <a:avLst/>
          </a:prstGeom>
          <a:noFill/>
          <a:ln>
            <a:noFill/>
          </a:ln>
        </p:spPr>
        <p:txBody>
          <a:bodyPr wrap="square" rtlCol="0">
            <a:spAutoFit/>
          </a:bodyPr>
          <a:lstStyle/>
          <a:p>
            <a:r>
              <a:rPr lang="en-US" sz="1200" dirty="0"/>
              <a:t>- Market is saturated and </a:t>
            </a:r>
            <a:r>
              <a:rPr lang="en-US" sz="1200" b="1" dirty="0"/>
              <a:t>demand is only for replacing</a:t>
            </a:r>
            <a:r>
              <a:rPr lang="en-US" sz="1200" dirty="0"/>
              <a:t>.</a:t>
            </a:r>
          </a:p>
          <a:p>
            <a:r>
              <a:rPr lang="en-US" sz="1200" dirty="0"/>
              <a:t>- Market evolves to an </a:t>
            </a:r>
            <a:r>
              <a:rPr lang="en-US" sz="1200" b="1" dirty="0"/>
              <a:t>oligopoly</a:t>
            </a:r>
            <a:r>
              <a:rPr lang="en-US" sz="1200" dirty="0"/>
              <a:t>. </a:t>
            </a:r>
          </a:p>
          <a:p>
            <a:r>
              <a:rPr lang="en-US" sz="1200" dirty="0"/>
              <a:t>- Firms try to </a:t>
            </a:r>
            <a:r>
              <a:rPr lang="en-US" sz="1200" b="1" dirty="0"/>
              <a:t>avoid price war</a:t>
            </a:r>
            <a:r>
              <a:rPr lang="en-US" sz="1200" dirty="0"/>
              <a:t>. </a:t>
            </a:r>
          </a:p>
          <a:p>
            <a:r>
              <a:rPr lang="en-US" sz="1200" dirty="0"/>
              <a:t>- High barriers to entry as </a:t>
            </a:r>
            <a:r>
              <a:rPr lang="en-US" sz="1200" b="1" dirty="0"/>
              <a:t>surviving firms have brand loyalty and low cost structures</a:t>
            </a:r>
            <a:r>
              <a:rPr lang="en-US" sz="1200" dirty="0"/>
              <a:t>. </a:t>
            </a:r>
          </a:p>
          <a:p>
            <a:r>
              <a:rPr lang="en-US" sz="1200" dirty="0"/>
              <a:t>- </a:t>
            </a:r>
            <a:r>
              <a:rPr lang="en-US" sz="1200" b="1" dirty="0"/>
              <a:t>Superior firms gain market share</a:t>
            </a:r>
            <a:r>
              <a:rPr lang="en-US" sz="1200" dirty="0"/>
              <a:t>. </a:t>
            </a:r>
          </a:p>
        </p:txBody>
      </p:sp>
      <p:sp>
        <p:nvSpPr>
          <p:cNvPr id="19" name="TextBox 18"/>
          <p:cNvSpPr txBox="1"/>
          <p:nvPr/>
        </p:nvSpPr>
        <p:spPr>
          <a:xfrm>
            <a:off x="7164288" y="3749080"/>
            <a:ext cx="1872680" cy="1938992"/>
          </a:xfrm>
          <a:prstGeom prst="rect">
            <a:avLst/>
          </a:prstGeom>
          <a:noFill/>
          <a:ln>
            <a:noFill/>
          </a:ln>
        </p:spPr>
        <p:txBody>
          <a:bodyPr wrap="square" rtlCol="0">
            <a:spAutoFit/>
          </a:bodyPr>
          <a:lstStyle/>
          <a:p>
            <a:r>
              <a:rPr lang="en-US" sz="1200" dirty="0"/>
              <a:t>- Industry growth turns negative due to development of </a:t>
            </a:r>
            <a:r>
              <a:rPr lang="en-US" sz="1200" b="1" dirty="0"/>
              <a:t>substitute products, societal change, or global competition. </a:t>
            </a:r>
          </a:p>
          <a:p>
            <a:r>
              <a:rPr lang="en-US" sz="1200" dirty="0"/>
              <a:t>- Declining prices due to competition and overcapacity. - </a:t>
            </a:r>
            <a:r>
              <a:rPr lang="en-US" sz="1200" b="1" dirty="0"/>
              <a:t>Consolidation</a:t>
            </a:r>
            <a:r>
              <a:rPr lang="en-US" sz="1200" dirty="0"/>
              <a:t>. </a:t>
            </a:r>
          </a:p>
        </p:txBody>
      </p:sp>
      <p:sp>
        <p:nvSpPr>
          <p:cNvPr id="21"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22" name="TextBox 21"/>
          <p:cNvSpPr txBox="1"/>
          <p:nvPr/>
        </p:nvSpPr>
        <p:spPr>
          <a:xfrm>
            <a:off x="0" y="6473647"/>
            <a:ext cx="7608173" cy="246221"/>
          </a:xfrm>
          <a:prstGeom prst="rect">
            <a:avLst/>
          </a:prstGeom>
          <a:noFill/>
        </p:spPr>
        <p:txBody>
          <a:bodyPr wrap="none" rtlCol="0">
            <a:spAutoFit/>
          </a:bodyPr>
          <a:lstStyle/>
          <a:p>
            <a:r>
              <a:rPr lang="en-US" sz="1000" dirty="0"/>
              <a:t>Source: Equity Asset Valuation, 3nd edition, Jerald E. Pinto, Elaine Henry, Thomas R. Robinson, John D. Stove, John Wiley &amp; Sons</a:t>
            </a:r>
            <a:endParaRPr lang="th-TH" sz="1000" dirty="0"/>
          </a:p>
        </p:txBody>
      </p:sp>
      <p:sp>
        <p:nvSpPr>
          <p:cNvPr id="23" name="TextBox 22"/>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3608906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116632"/>
            <a:ext cx="7355160" cy="792088"/>
          </a:xfrm>
        </p:spPr>
        <p:txBody>
          <a:bodyPr>
            <a:normAutofit/>
          </a:bodyPr>
          <a:lstStyle/>
          <a:p>
            <a:pPr algn="ctr"/>
            <a:r>
              <a:rPr lang="en-US" dirty="0"/>
              <a:t>Industry life cycle (cont.)</a:t>
            </a:r>
          </a:p>
        </p:txBody>
      </p:sp>
      <p:sp>
        <p:nvSpPr>
          <p:cNvPr id="3" name="Content Placeholder 2"/>
          <p:cNvSpPr>
            <a:spLocks noGrp="1"/>
          </p:cNvSpPr>
          <p:nvPr>
            <p:ph idx="1"/>
          </p:nvPr>
        </p:nvSpPr>
        <p:spPr>
          <a:xfrm>
            <a:off x="395536" y="1268760"/>
            <a:ext cx="8424936" cy="3240360"/>
          </a:xfrm>
        </p:spPr>
        <p:txBody>
          <a:bodyPr>
            <a:normAutofit/>
          </a:bodyPr>
          <a:lstStyle/>
          <a:p>
            <a:pPr>
              <a:spcBef>
                <a:spcPts val="1800"/>
              </a:spcBef>
            </a:pPr>
            <a:r>
              <a:rPr lang="en-US" sz="2700" dirty="0"/>
              <a:t>An industry stage in the cycle has an impact on </a:t>
            </a:r>
            <a:r>
              <a:rPr lang="en-US" sz="2700" b="1" dirty="0"/>
              <a:t>growth, competitive structure, cost and profit</a:t>
            </a:r>
            <a:r>
              <a:rPr lang="en-US" sz="2700" dirty="0"/>
              <a:t>. </a:t>
            </a:r>
          </a:p>
          <a:p>
            <a:pPr>
              <a:spcBef>
                <a:spcPts val="1800"/>
              </a:spcBef>
            </a:pPr>
            <a:r>
              <a:rPr lang="en-US" sz="2700" dirty="0"/>
              <a:t>An industry stage in the cycle affects business strategies, including </a:t>
            </a:r>
            <a:r>
              <a:rPr lang="en-US" sz="2700" b="1" dirty="0"/>
              <a:t>pricing, marketing, cost cutting </a:t>
            </a:r>
            <a:r>
              <a:rPr lang="en-US" sz="2700" dirty="0"/>
              <a:t>and</a:t>
            </a:r>
            <a:r>
              <a:rPr lang="en-US" sz="2700" b="1" dirty="0"/>
              <a:t> R&amp;D  </a:t>
            </a:r>
          </a:p>
          <a:p>
            <a:pPr>
              <a:spcBef>
                <a:spcPts val="1800"/>
              </a:spcBef>
            </a:pPr>
            <a:r>
              <a:rPr lang="en-US" sz="2700" dirty="0"/>
              <a:t>An industry’s stage will </a:t>
            </a:r>
            <a:r>
              <a:rPr lang="en-US" sz="2700" b="1" u="sng" dirty="0"/>
              <a:t>change over time</a:t>
            </a:r>
            <a:r>
              <a:rPr lang="en-US" sz="2700" dirty="0"/>
              <a:t>. </a:t>
            </a:r>
          </a:p>
        </p:txBody>
      </p:sp>
      <p:sp>
        <p:nvSpPr>
          <p:cNvPr id="4" name="Slide Number Placeholder 3"/>
          <p:cNvSpPr>
            <a:spLocks noGrp="1"/>
          </p:cNvSpPr>
          <p:nvPr>
            <p:ph type="sldNum" sz="quarter" idx="12"/>
          </p:nvPr>
        </p:nvSpPr>
        <p:spPr/>
        <p:txBody>
          <a:bodyPr/>
          <a:lstStyle/>
          <a:p>
            <a:fld id="{4E4A4924-7CC3-4BF6-9C5C-A8E770D15754}" type="slidenum">
              <a:rPr lang="en-US" smtClean="0"/>
              <a:t>23</a:t>
            </a:fld>
            <a:endParaRPr lang="en-US"/>
          </a:p>
        </p:txBody>
      </p:sp>
      <p:pic>
        <p:nvPicPr>
          <p:cNvPr id="5" name="Picture 4"/>
          <p:cNvPicPr>
            <a:picLocks noChangeAspect="1"/>
          </p:cNvPicPr>
          <p:nvPr/>
        </p:nvPicPr>
        <p:blipFill>
          <a:blip r:embed="rId3"/>
          <a:stretch>
            <a:fillRect/>
          </a:stretch>
        </p:blipFill>
        <p:spPr>
          <a:xfrm>
            <a:off x="395536" y="4559902"/>
            <a:ext cx="8280920" cy="963170"/>
          </a:xfrm>
          <a:prstGeom prst="rect">
            <a:avLst/>
          </a:prstGeom>
        </p:spPr>
      </p:pic>
      <p:sp>
        <p:nvSpPr>
          <p:cNvPr id="7" name="Rectangle 3"/>
          <p:cNvSpPr txBox="1">
            <a:spLocks noChangeArrowheads="1"/>
          </p:cNvSpPr>
          <p:nvPr/>
        </p:nvSpPr>
        <p:spPr bwMode="auto">
          <a:xfrm>
            <a:off x="294682" y="6021288"/>
            <a:ext cx="8630206" cy="2648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lnSpc>
                <a:spcPts val="1700"/>
              </a:lnSpc>
              <a:spcBef>
                <a:spcPts val="0"/>
              </a:spcBef>
              <a:spcAft>
                <a:spcPts val="0"/>
              </a:spcAft>
              <a:buNone/>
            </a:pPr>
            <a:r>
              <a:rPr lang="en-US" sz="1400" dirty="0"/>
              <a:t>Source: Valuation: Measuring and Managing the Value of Companies, 5th Edition by McKinsey &amp; Company Inc. </a:t>
            </a:r>
            <a:endParaRPr lang="en-US" sz="1400" b="1" dirty="0"/>
          </a:p>
        </p:txBody>
      </p:sp>
      <p:sp>
        <p:nvSpPr>
          <p:cNvPr id="8"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9" name="TextBox 8"/>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3105759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89989"/>
            <a:ext cx="8229600" cy="708169"/>
          </a:xfrm>
        </p:spPr>
        <p:txBody>
          <a:bodyPr/>
          <a:lstStyle/>
          <a:p>
            <a:pPr algn="ctr"/>
            <a:r>
              <a:rPr lang="en-US" dirty="0"/>
              <a:t>Applying the life-cycle concept</a:t>
            </a:r>
          </a:p>
        </p:txBody>
      </p:sp>
      <p:graphicFrame>
        <p:nvGraphicFramePr>
          <p:cNvPr id="5" name="Content Placeholder 4"/>
          <p:cNvGraphicFramePr>
            <a:graphicFrameLocks noGrp="1"/>
          </p:cNvGraphicFramePr>
          <p:nvPr>
            <p:ph idx="1"/>
            <p:extLst/>
          </p:nvPr>
        </p:nvGraphicFramePr>
        <p:xfrm>
          <a:off x="444568" y="1052735"/>
          <a:ext cx="8375904" cy="5053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4E4A4924-7CC3-4BF6-9C5C-A8E770D15754}" type="slidenum">
              <a:rPr lang="en-US" smtClean="0"/>
              <a:t>24</a:t>
            </a:fld>
            <a:endParaRPr lang="en-US"/>
          </a:p>
        </p:txBody>
      </p:sp>
      <p:sp>
        <p:nvSpPr>
          <p:cNvPr id="7"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8" name="TextBox 7"/>
          <p:cNvSpPr txBox="1"/>
          <p:nvPr/>
        </p:nvSpPr>
        <p:spPr>
          <a:xfrm>
            <a:off x="-50057" y="6309320"/>
            <a:ext cx="7608173" cy="246221"/>
          </a:xfrm>
          <a:prstGeom prst="rect">
            <a:avLst/>
          </a:prstGeom>
          <a:noFill/>
        </p:spPr>
        <p:txBody>
          <a:bodyPr wrap="none" rtlCol="0">
            <a:spAutoFit/>
          </a:bodyPr>
          <a:lstStyle/>
          <a:p>
            <a:r>
              <a:rPr lang="en-US" sz="1000" dirty="0"/>
              <a:t>Source: Equity Asset Valuation, 3nd edition, Jerald E. Pinto, Elaine Henry, Thomas R. Robinson, John D. Stove, John Wiley &amp; Sons</a:t>
            </a:r>
            <a:endParaRPr lang="th-TH" sz="1000" dirty="0"/>
          </a:p>
        </p:txBody>
      </p:sp>
      <p:sp>
        <p:nvSpPr>
          <p:cNvPr id="9" name="TextBox 8"/>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20899288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7E0DA324-2332-4A98-8201-B06B10594EAF}"/>
              </a:ext>
            </a:extLst>
          </p:cNvPr>
          <p:cNvSpPr/>
          <p:nvPr/>
        </p:nvSpPr>
        <p:spPr>
          <a:xfrm>
            <a:off x="188479" y="812612"/>
            <a:ext cx="8776009" cy="600164"/>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22914" name="Rectangle 2"/>
          <p:cNvSpPr>
            <a:spLocks noGrp="1" noChangeArrowheads="1"/>
          </p:cNvSpPr>
          <p:nvPr>
            <p:ph type="title"/>
          </p:nvPr>
        </p:nvSpPr>
        <p:spPr bwMode="gray">
          <a:xfrm>
            <a:off x="755576" y="99924"/>
            <a:ext cx="7992886" cy="681256"/>
          </a:xfrm>
        </p:spPr>
        <p:txBody>
          <a:bodyPr>
            <a:normAutofit/>
          </a:bodyPr>
          <a:lstStyle/>
          <a:p>
            <a:pPr>
              <a:lnSpc>
                <a:spcPts val="3500"/>
              </a:lnSpc>
            </a:pPr>
            <a:r>
              <a:rPr lang="en-US" sz="2700" dirty="0"/>
              <a:t>Industry Life Cycle and ROIC Sustainability</a:t>
            </a:r>
          </a:p>
        </p:txBody>
      </p:sp>
      <p:sp>
        <p:nvSpPr>
          <p:cNvPr id="422915" name="Text Box 3"/>
          <p:cNvSpPr txBox="1">
            <a:spLocks noChangeArrowheads="1"/>
          </p:cNvSpPr>
          <p:nvPr/>
        </p:nvSpPr>
        <p:spPr bwMode="auto">
          <a:xfrm>
            <a:off x="317037" y="825804"/>
            <a:ext cx="8647451" cy="5200990"/>
          </a:xfrm>
          <a:prstGeom prst="rect">
            <a:avLst/>
          </a:prstGeom>
          <a:noFill/>
          <a:ln w="9525">
            <a:noFill/>
            <a:miter lim="800000"/>
            <a:headEnd/>
            <a:tailEnd/>
          </a:ln>
          <a:effectLst/>
        </p:spPr>
        <p:txBody>
          <a:bodyPr wrap="square" lIns="93296" tIns="46648" rIns="93296" bIns="46648">
            <a:spAutoFit/>
          </a:bodyPr>
          <a:lstStyle/>
          <a:p>
            <a:pPr>
              <a:spcAft>
                <a:spcPts val="600"/>
              </a:spcAft>
            </a:pPr>
            <a:r>
              <a:rPr lang="en-US" sz="1650" b="1" i="0" dirty="0"/>
              <a:t>The longer a company can sustain a high ROIC above WACC, the more value a company will create.</a:t>
            </a:r>
          </a:p>
          <a:p>
            <a:pPr marL="285750" indent="-285750">
              <a:spcAft>
                <a:spcPts val="600"/>
              </a:spcAft>
              <a:buFont typeface="Arial" panose="020B0604020202020204" pitchFamily="34" charset="0"/>
              <a:buChar char="•"/>
            </a:pPr>
            <a:r>
              <a:rPr lang="en-US" sz="1650" b="0" i="0" dirty="0"/>
              <a:t>Whether a company can sustain a given level of ROIC depends on:</a:t>
            </a:r>
          </a:p>
          <a:p>
            <a:pPr marL="342900" indent="-342900">
              <a:lnSpc>
                <a:spcPct val="120000"/>
              </a:lnSpc>
              <a:spcAft>
                <a:spcPct val="75000"/>
              </a:spcAft>
              <a:buFont typeface="+mj-lt"/>
              <a:buAutoNum type="arabicPeriod"/>
            </a:pPr>
            <a:r>
              <a:rPr lang="en-US" sz="1650" b="1" dirty="0"/>
              <a:t>Length of Product Life Cycle </a:t>
            </a:r>
            <a:r>
              <a:rPr lang="en-US" sz="1650" dirty="0"/>
              <a:t>directly affects the ability of a company to prolong its high ROIC benefits.  </a:t>
            </a:r>
            <a:endParaRPr lang="en-US" sz="1400" dirty="0"/>
          </a:p>
          <a:p>
            <a:pPr marL="342900" indent="-342900">
              <a:lnSpc>
                <a:spcPct val="120000"/>
              </a:lnSpc>
              <a:spcAft>
                <a:spcPts val="600"/>
              </a:spcAft>
              <a:buFont typeface="+mj-lt"/>
              <a:buAutoNum type="arabicPeriod"/>
            </a:pPr>
            <a:r>
              <a:rPr lang="en-US" sz="1650" b="1" i="0" dirty="0"/>
              <a:t>Persistence of Competitive Advantage</a:t>
            </a:r>
            <a:r>
              <a:rPr lang="en-US" sz="1650" i="0" dirty="0"/>
              <a:t> means that for </a:t>
            </a:r>
            <a:r>
              <a:rPr lang="en-US" sz="1650" i="0" u="sng" dirty="0"/>
              <a:t>a company that cannot prevent </a:t>
            </a:r>
            <a:r>
              <a:rPr lang="en-US" sz="1650" b="1" i="0" u="sng" dirty="0"/>
              <a:t>competition from duplicating its business practices</a:t>
            </a:r>
            <a:r>
              <a:rPr lang="en-US" sz="1650" i="0" u="sng" dirty="0"/>
              <a:t>, the ROIC gains will be short-lived.  </a:t>
            </a:r>
          </a:p>
          <a:p>
            <a:pPr marL="800100" lvl="1" indent="-342900">
              <a:lnSpc>
                <a:spcPct val="120000"/>
              </a:lnSpc>
              <a:spcAft>
                <a:spcPct val="75000"/>
              </a:spcAft>
              <a:buFont typeface="Arial" pitchFamily="34" charset="0"/>
              <a:buChar char="•"/>
            </a:pPr>
            <a:r>
              <a:rPr lang="en-US" sz="1650" dirty="0"/>
              <a:t>In general, </a:t>
            </a:r>
            <a:r>
              <a:rPr lang="en-US" sz="1650" u="sng" dirty="0"/>
              <a:t>advantages that rise from </a:t>
            </a:r>
            <a:r>
              <a:rPr lang="en-US" sz="1650" b="1" u="sng" dirty="0"/>
              <a:t>brand and quality on the price side</a:t>
            </a:r>
            <a:r>
              <a:rPr lang="en-US" sz="1650" u="sng" dirty="0"/>
              <a:t> and </a:t>
            </a:r>
            <a:r>
              <a:rPr lang="en-US" sz="1650" b="1" u="sng" dirty="0"/>
              <a:t>scalability on the cost side</a:t>
            </a:r>
            <a:r>
              <a:rPr lang="en-US" sz="1650" u="sng" dirty="0"/>
              <a:t> tend to have </a:t>
            </a:r>
            <a:r>
              <a:rPr lang="en-US" sz="1650" b="1" u="sng" dirty="0"/>
              <a:t>more staying power than </a:t>
            </a:r>
            <a:r>
              <a:rPr lang="en-US" sz="1650" u="sng" dirty="0"/>
              <a:t>more temporary sources of advantages, such as </a:t>
            </a:r>
            <a:r>
              <a:rPr lang="en-US" sz="1650" b="1" u="sng" dirty="0"/>
              <a:t>innovation</a:t>
            </a:r>
            <a:r>
              <a:rPr lang="en-US" sz="1650" b="1" dirty="0"/>
              <a:t>,</a:t>
            </a:r>
            <a:r>
              <a:rPr lang="en-US" sz="1650" dirty="0"/>
              <a:t> which will tend to be superseded by subsequence innovations. </a:t>
            </a:r>
          </a:p>
          <a:p>
            <a:pPr marL="342900" indent="-342900">
              <a:lnSpc>
                <a:spcPct val="120000"/>
              </a:lnSpc>
              <a:spcAft>
                <a:spcPts val="600"/>
              </a:spcAft>
              <a:buFont typeface="+mj-lt"/>
              <a:buAutoNum type="arabicPeriod"/>
            </a:pPr>
            <a:r>
              <a:rPr lang="en-US" sz="1650" b="1" dirty="0"/>
              <a:t>Potential for Product Renewal </a:t>
            </a:r>
            <a:r>
              <a:rPr lang="en-US" sz="1650" dirty="0"/>
              <a:t>is important because </a:t>
            </a:r>
            <a:r>
              <a:rPr lang="en-US" sz="1650" u="sng" dirty="0"/>
              <a:t>as product life cycles and ROICs decline, </a:t>
            </a:r>
            <a:r>
              <a:rPr lang="en-US" sz="1650" b="1" u="sng" dirty="0"/>
              <a:t>entry into new businesses or renewing existing businesses</a:t>
            </a:r>
            <a:r>
              <a:rPr lang="en-US" sz="1650" u="sng" dirty="0"/>
              <a:t> (leveraging existing competitive advantages) allows companies to revive their ROIC levels</a:t>
            </a:r>
            <a:r>
              <a:rPr lang="en-US" sz="1650" dirty="0"/>
              <a:t>.</a:t>
            </a:r>
          </a:p>
          <a:p>
            <a:pPr marL="800100" lvl="1" indent="-342900">
              <a:lnSpc>
                <a:spcPct val="120000"/>
              </a:lnSpc>
              <a:spcAft>
                <a:spcPts val="600"/>
              </a:spcAft>
              <a:buFont typeface="Arial" pitchFamily="34" charset="0"/>
              <a:buChar char="•"/>
            </a:pPr>
            <a:r>
              <a:rPr lang="en-US" sz="1650" dirty="0"/>
              <a:t>Consumer goods companies excel at using their brands to launch new products.</a:t>
            </a:r>
          </a:p>
        </p:txBody>
      </p:sp>
      <p:sp>
        <p:nvSpPr>
          <p:cNvPr id="422916" name="Rectangle 4"/>
          <p:cNvSpPr>
            <a:spLocks noChangeArrowheads="1"/>
          </p:cNvSpPr>
          <p:nvPr/>
        </p:nvSpPr>
        <p:spPr bwMode="auto">
          <a:xfrm>
            <a:off x="0" y="3032018"/>
            <a:ext cx="188479" cy="463539"/>
          </a:xfrm>
          <a:prstGeom prst="rect">
            <a:avLst/>
          </a:prstGeom>
          <a:noFill/>
          <a:ln w="9525" algn="ctr">
            <a:noFill/>
            <a:miter lim="800000"/>
            <a:headEnd/>
            <a:tailEnd/>
          </a:ln>
          <a:effectLst/>
        </p:spPr>
        <p:txBody>
          <a:bodyPr wrap="none" lIns="93296" tIns="46648" rIns="93296" bIns="46648" anchor="ctr">
            <a:spAutoFit/>
          </a:bodyPr>
          <a:lstStyle/>
          <a:p>
            <a:endParaRPr lang="en-US"/>
          </a:p>
        </p:txBody>
      </p:sp>
      <p:sp>
        <p:nvSpPr>
          <p:cNvPr id="6" name="Slide Number Placeholder 5"/>
          <p:cNvSpPr>
            <a:spLocks noGrp="1"/>
          </p:cNvSpPr>
          <p:nvPr>
            <p:ph type="sldNum" sz="quarter" idx="12"/>
          </p:nvPr>
        </p:nvSpPr>
        <p:spPr/>
        <p:txBody>
          <a:bodyPr/>
          <a:lstStyle/>
          <a:p>
            <a:fld id="{AE4C901F-93BC-4D8A-8AC8-0FD8DA343E43}" type="slidenum">
              <a:rPr lang="en-US" smtClean="0"/>
              <a:pPr/>
              <a:t>25</a:t>
            </a:fld>
            <a:endParaRPr lang="en-US"/>
          </a:p>
        </p:txBody>
      </p:sp>
      <p:sp>
        <p:nvSpPr>
          <p:cNvPr id="7"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0" name="Rectangle 3"/>
          <p:cNvSpPr txBox="1">
            <a:spLocks noChangeArrowheads="1"/>
          </p:cNvSpPr>
          <p:nvPr/>
        </p:nvSpPr>
        <p:spPr bwMode="auto">
          <a:xfrm>
            <a:off x="2602465" y="6245225"/>
            <a:ext cx="4299108" cy="588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lnSpc>
                <a:spcPts val="1700"/>
              </a:lnSpc>
              <a:spcBef>
                <a:spcPts val="0"/>
              </a:spcBef>
              <a:spcAft>
                <a:spcPts val="0"/>
              </a:spcAft>
              <a:buNone/>
            </a:pPr>
            <a:r>
              <a:rPr lang="en-US" sz="1100" dirty="0"/>
              <a:t>Source: Valuation: Measuring and Managing the Value of Companies, 5th Edition by McKinsey &amp; Company Inc. (Chapter 4) </a:t>
            </a:r>
            <a:endParaRPr lang="en-US" sz="1100" b="1" dirty="0"/>
          </a:p>
        </p:txBody>
      </p:sp>
      <p:sp>
        <p:nvSpPr>
          <p:cNvPr id="11" name="TextBox 10"/>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180823716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3" name="Rectangle 2"/>
          <p:cNvSpPr>
            <a:spLocks noGrp="1" noChangeArrowheads="1"/>
          </p:cNvSpPr>
          <p:nvPr>
            <p:ph type="title"/>
          </p:nvPr>
        </p:nvSpPr>
        <p:spPr>
          <a:xfrm>
            <a:off x="838516" y="166640"/>
            <a:ext cx="7045852" cy="670072"/>
          </a:xfrm>
          <a:solidFill>
            <a:schemeClr val="bg1">
              <a:lumMod val="95000"/>
            </a:schemeClr>
          </a:solidFill>
        </p:spPr>
        <p:txBody>
          <a:bodyPr>
            <a:noAutofit/>
          </a:bodyPr>
          <a:lstStyle/>
          <a:p>
            <a:pPr algn="ctr"/>
            <a:r>
              <a:rPr lang="en-US" sz="2500" dirty="0">
                <a:solidFill>
                  <a:srgbClr val="00B0F0"/>
                </a:solidFill>
              </a:rPr>
              <a:t>Example: Top ROE Industries</a:t>
            </a:r>
          </a:p>
        </p:txBody>
      </p:sp>
      <p:sp>
        <p:nvSpPr>
          <p:cNvPr id="2" name="TextBox 1"/>
          <p:cNvSpPr txBox="1"/>
          <p:nvPr/>
        </p:nvSpPr>
        <p:spPr>
          <a:xfrm>
            <a:off x="92184" y="4212020"/>
            <a:ext cx="5438027" cy="276999"/>
          </a:xfrm>
          <a:prstGeom prst="rect">
            <a:avLst/>
          </a:prstGeom>
          <a:noFill/>
        </p:spPr>
        <p:txBody>
          <a:bodyPr wrap="none" rtlCol="0">
            <a:spAutoFit/>
          </a:bodyPr>
          <a:lstStyle/>
          <a:p>
            <a:r>
              <a:rPr lang="en-US" sz="1200" dirty="0"/>
              <a:t>Source: http://pages.stern.nyu.edu/~adamodar/New_Home_Page/datacurrent.html</a:t>
            </a:r>
            <a:endParaRPr lang="th-TH" sz="1200" dirty="0"/>
          </a:p>
        </p:txBody>
      </p:sp>
      <p:pic>
        <p:nvPicPr>
          <p:cNvPr id="3" name="Picture 2"/>
          <p:cNvPicPr>
            <a:picLocks noChangeAspect="1"/>
          </p:cNvPicPr>
          <p:nvPr/>
        </p:nvPicPr>
        <p:blipFill>
          <a:blip r:embed="rId2"/>
          <a:stretch>
            <a:fillRect/>
          </a:stretch>
        </p:blipFill>
        <p:spPr>
          <a:xfrm>
            <a:off x="92184" y="1196752"/>
            <a:ext cx="8888133" cy="3024336"/>
          </a:xfrm>
          <a:prstGeom prst="rect">
            <a:avLst/>
          </a:prstGeom>
        </p:spPr>
      </p:pic>
      <p:sp>
        <p:nvSpPr>
          <p:cNvPr id="10" name="TextBox 9"/>
          <p:cNvSpPr txBox="1"/>
          <p:nvPr/>
        </p:nvSpPr>
        <p:spPr>
          <a:xfrm>
            <a:off x="107504" y="908720"/>
            <a:ext cx="4223400" cy="400110"/>
          </a:xfrm>
          <a:prstGeom prst="rect">
            <a:avLst/>
          </a:prstGeom>
          <a:noFill/>
        </p:spPr>
        <p:txBody>
          <a:bodyPr wrap="none" rtlCol="0">
            <a:spAutoFit/>
          </a:bodyPr>
          <a:lstStyle/>
          <a:p>
            <a:r>
              <a:rPr lang="en-US" sz="2000" b="1" dirty="0"/>
              <a:t>Top ROE Industries (Emerging Market)</a:t>
            </a:r>
            <a:endParaRPr lang="th-TH" sz="2000" b="1" dirty="0"/>
          </a:p>
        </p:txBody>
      </p:sp>
      <p:sp>
        <p:nvSpPr>
          <p:cNvPr id="11" name="TextBox 10"/>
          <p:cNvSpPr txBox="1"/>
          <p:nvPr/>
        </p:nvSpPr>
        <p:spPr>
          <a:xfrm>
            <a:off x="539552" y="4763319"/>
            <a:ext cx="7056785" cy="1015663"/>
          </a:xfrm>
          <a:prstGeom prst="rect">
            <a:avLst/>
          </a:prstGeom>
          <a:solidFill>
            <a:schemeClr val="accent6">
              <a:lumMod val="20000"/>
              <a:lumOff val="80000"/>
            </a:schemeClr>
          </a:solidFill>
        </p:spPr>
        <p:txBody>
          <a:bodyPr wrap="square" rtlCol="0">
            <a:spAutoFit/>
          </a:bodyPr>
          <a:lstStyle/>
          <a:p>
            <a:r>
              <a:rPr lang="en-US" sz="2000" dirty="0">
                <a:solidFill>
                  <a:srgbClr val="C00000"/>
                </a:solidFill>
              </a:rPr>
              <a:t>Using the life-cycle model and Porter’s five forces model and to explain why the healthcare information and technology industry, and the tobacco are able to enjoy high ROE.  </a:t>
            </a:r>
            <a:endParaRPr lang="th-TH" sz="2000" dirty="0">
              <a:solidFill>
                <a:srgbClr val="C00000"/>
              </a:solidFill>
            </a:endParaRPr>
          </a:p>
        </p:txBody>
      </p:sp>
      <p:pic>
        <p:nvPicPr>
          <p:cNvPr id="11266" name="Picture 2" descr="ผลการค้นหารูปภาพสำหรับ thi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2252" y="4567117"/>
            <a:ext cx="1408065" cy="140806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3805374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12"/>
          <p:cNvSpPr>
            <a:spLocks noGrp="1" noChangeArrowheads="1"/>
          </p:cNvSpPr>
          <p:nvPr>
            <p:ph type="title"/>
          </p:nvPr>
        </p:nvSpPr>
        <p:spPr>
          <a:xfrm>
            <a:off x="591886" y="0"/>
            <a:ext cx="7796538" cy="614964"/>
          </a:xfrm>
          <a:solidFill>
            <a:schemeClr val="bg1">
              <a:lumMod val="95000"/>
            </a:schemeClr>
          </a:solidFill>
        </p:spPr>
        <p:txBody>
          <a:bodyPr>
            <a:normAutofit/>
          </a:bodyPr>
          <a:lstStyle/>
          <a:p>
            <a:pPr algn="ctr"/>
            <a:r>
              <a:rPr lang="en-US" sz="2800" dirty="0">
                <a:solidFill>
                  <a:srgbClr val="00B0F0"/>
                </a:solidFill>
              </a:rPr>
              <a:t>Industry Structure and Strategic Opportunities</a:t>
            </a:r>
          </a:p>
        </p:txBody>
      </p:sp>
      <p:sp>
        <p:nvSpPr>
          <p:cNvPr id="6" name="Slide Number Placeholder 4"/>
          <p:cNvSpPr>
            <a:spLocks noGrp="1"/>
          </p:cNvSpPr>
          <p:nvPr>
            <p:ph type="sldNum" sz="quarter" idx="12"/>
          </p:nvPr>
        </p:nvSpPr>
        <p:spPr/>
        <p:txBody>
          <a:bodyPr/>
          <a:lstStyle/>
          <a:p>
            <a:pPr>
              <a:defRPr/>
            </a:pPr>
            <a:r>
              <a:rPr lang="en-US" dirty="0">
                <a:solidFill>
                  <a:srgbClr val="C00000"/>
                </a:solidFill>
              </a:rPr>
              <a:t>7-</a:t>
            </a:r>
            <a:fld id="{1DC5D18D-4915-46D7-B316-685F915514DC}" type="slidenum">
              <a:rPr lang="en-US">
                <a:solidFill>
                  <a:srgbClr val="C00000"/>
                </a:solidFill>
              </a:rPr>
              <a:pPr>
                <a:defRPr/>
              </a:pPr>
              <a:t>27</a:t>
            </a:fld>
            <a:endParaRPr lang="en-US" dirty="0">
              <a:solidFill>
                <a:srgbClr val="C00000"/>
              </a:solidFill>
            </a:endParaRPr>
          </a:p>
        </p:txBody>
      </p:sp>
      <p:sp>
        <p:nvSpPr>
          <p:cNvPr id="36868" name="Text Box 4"/>
          <p:cNvSpPr txBox="1">
            <a:spLocks noChangeArrowheads="1"/>
          </p:cNvSpPr>
          <p:nvPr/>
        </p:nvSpPr>
        <p:spPr bwMode="auto">
          <a:xfrm>
            <a:off x="1219200" y="4648200"/>
            <a:ext cx="6934200" cy="519113"/>
          </a:xfrm>
          <a:prstGeom prst="rect">
            <a:avLst/>
          </a:prstGeom>
          <a:noFill/>
          <a:ln w="12700">
            <a:noFill/>
            <a:miter lim="800000"/>
            <a:headEnd/>
            <a:tailEnd/>
          </a:ln>
        </p:spPr>
        <p:txBody>
          <a:bodyPr>
            <a:spAutoFit/>
          </a:bodyPr>
          <a:lstStyle/>
          <a:p>
            <a:pPr algn="r">
              <a:spcBef>
                <a:spcPct val="10000"/>
              </a:spcBef>
              <a:buClr>
                <a:srgbClr val="9E0606"/>
              </a:buClr>
              <a:buFont typeface="Wingdings" pitchFamily="2" charset="2"/>
              <a:buNone/>
            </a:pPr>
            <a:r>
              <a:rPr lang="en-US" sz="2800" dirty="0">
                <a:solidFill>
                  <a:schemeClr val="tx1"/>
                </a:solidFill>
              </a:rPr>
              <a:t>		</a:t>
            </a:r>
          </a:p>
        </p:txBody>
      </p:sp>
      <p:sp>
        <p:nvSpPr>
          <p:cNvPr id="8"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pic>
        <p:nvPicPr>
          <p:cNvPr id="3" name="Picture 2"/>
          <p:cNvPicPr>
            <a:picLocks noChangeAspect="1"/>
          </p:cNvPicPr>
          <p:nvPr/>
        </p:nvPicPr>
        <p:blipFill>
          <a:blip r:embed="rId3"/>
          <a:stretch>
            <a:fillRect/>
          </a:stretch>
        </p:blipFill>
        <p:spPr>
          <a:xfrm>
            <a:off x="1547664" y="536785"/>
            <a:ext cx="5980942" cy="5268479"/>
          </a:xfrm>
          <a:prstGeom prst="rect">
            <a:avLst/>
          </a:prstGeom>
        </p:spPr>
      </p:pic>
      <p:pic>
        <p:nvPicPr>
          <p:cNvPr id="4" name="Picture 3"/>
          <p:cNvPicPr>
            <a:picLocks noChangeAspect="1"/>
          </p:cNvPicPr>
          <p:nvPr/>
        </p:nvPicPr>
        <p:blipFill>
          <a:blip r:embed="rId4"/>
          <a:stretch>
            <a:fillRect/>
          </a:stretch>
        </p:blipFill>
        <p:spPr>
          <a:xfrm>
            <a:off x="457728" y="5774437"/>
            <a:ext cx="8457143" cy="161905"/>
          </a:xfrm>
          <a:prstGeom prst="rect">
            <a:avLst/>
          </a:prstGeom>
        </p:spPr>
      </p:pic>
      <p:sp>
        <p:nvSpPr>
          <p:cNvPr id="11" name="TextBox 10"/>
          <p:cNvSpPr txBox="1"/>
          <p:nvPr/>
        </p:nvSpPr>
        <p:spPr>
          <a:xfrm>
            <a:off x="358109" y="5949280"/>
            <a:ext cx="3724802" cy="276999"/>
          </a:xfrm>
          <a:prstGeom prst="rect">
            <a:avLst/>
          </a:prstGeom>
          <a:noFill/>
        </p:spPr>
        <p:txBody>
          <a:bodyPr wrap="none" rtlCol="0">
            <a:spAutoFit/>
          </a:bodyPr>
          <a:lstStyle/>
          <a:p>
            <a:r>
              <a:rPr lang="en-US" sz="1200" dirty="0"/>
              <a:t>Source: Credit Suisse, Measuring the Moat, July 22, 2013</a:t>
            </a:r>
            <a:endParaRPr lang="th-TH" sz="1200" dirty="0"/>
          </a:p>
        </p:txBody>
      </p:sp>
      <p:sp>
        <p:nvSpPr>
          <p:cNvPr id="10" name="TextBox 9"/>
          <p:cNvSpPr txBox="1"/>
          <p:nvPr/>
        </p:nvSpPr>
        <p:spPr>
          <a:xfrm>
            <a:off x="107504" y="89989"/>
            <a:ext cx="648072" cy="523220"/>
          </a:xfrm>
          <a:prstGeom prst="rect">
            <a:avLst/>
          </a:prstGeom>
          <a:noFill/>
          <a:ln w="28575">
            <a:solidFill>
              <a:srgbClr val="C00000"/>
            </a:solidFill>
          </a:ln>
        </p:spPr>
        <p:txBody>
          <a:bodyPr wrap="square" rtlCol="0">
            <a:spAutoFit/>
          </a:bodyPr>
          <a:lstStyle/>
          <a:p>
            <a:pPr algn="ctr"/>
            <a:r>
              <a:rPr lang="en-US" dirty="0"/>
              <a:t>III</a:t>
            </a:r>
          </a:p>
        </p:txBody>
      </p:sp>
    </p:spTree>
    <p:extLst>
      <p:ext uri="{BB962C8B-B14F-4D97-AF65-F5344CB8AC3E}">
        <p14:creationId xmlns:p14="http://schemas.microsoft.com/office/powerpoint/2010/main" val="585256614"/>
      </p:ext>
    </p:extLst>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17443" y="71971"/>
            <a:ext cx="5904656" cy="601825"/>
          </a:xfrm>
        </p:spPr>
        <p:txBody>
          <a:bodyPr>
            <a:noAutofit/>
          </a:bodyPr>
          <a:lstStyle/>
          <a:p>
            <a:r>
              <a:rPr lang="en-US" sz="3500" dirty="0"/>
              <a:t>Factors Driving Growth</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6" name="Rectangle 3"/>
          <p:cNvSpPr txBox="1">
            <a:spLocks noChangeArrowheads="1"/>
          </p:cNvSpPr>
          <p:nvPr/>
        </p:nvSpPr>
        <p:spPr bwMode="auto">
          <a:xfrm>
            <a:off x="323528" y="967023"/>
            <a:ext cx="8513982" cy="500078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200"/>
              </a:lnSpc>
              <a:spcBef>
                <a:spcPct val="20000"/>
              </a:spcBef>
              <a:defRPr/>
            </a:pPr>
            <a:r>
              <a:rPr lang="en-US" sz="2300" b="1" u="sng" kern="0" dirty="0"/>
              <a:t>Analyst Estimate of Growth: </a:t>
            </a:r>
            <a:r>
              <a:rPr lang="en-US" sz="2300" kern="0" dirty="0"/>
              <a:t>Analysts can avail themselves of the following types of information that may be useful in predicting </a:t>
            </a:r>
            <a:r>
              <a:rPr lang="en-US" sz="2300" b="1" kern="0" dirty="0"/>
              <a:t>future growth</a:t>
            </a:r>
            <a:r>
              <a:rPr lang="en-US" sz="2300" kern="0" dirty="0"/>
              <a:t>:</a:t>
            </a:r>
          </a:p>
          <a:p>
            <a:pPr>
              <a:lnSpc>
                <a:spcPts val="2200"/>
              </a:lnSpc>
              <a:spcBef>
                <a:spcPts val="1200"/>
              </a:spcBef>
              <a:defRPr/>
            </a:pPr>
            <a:r>
              <a:rPr lang="en-US" sz="2300" u="sng" kern="0" dirty="0"/>
              <a:t>Historical Growth</a:t>
            </a:r>
          </a:p>
          <a:p>
            <a:pPr marL="342900" indent="-342900">
              <a:lnSpc>
                <a:spcPts val="2200"/>
              </a:lnSpc>
              <a:spcBef>
                <a:spcPct val="20000"/>
              </a:spcBef>
              <a:buFont typeface="Arial" panose="020B0604020202020204" pitchFamily="34" charset="0"/>
              <a:buChar char="•"/>
              <a:defRPr/>
            </a:pPr>
            <a:r>
              <a:rPr lang="en-US" sz="2300" kern="0" dirty="0"/>
              <a:t>Financial statements</a:t>
            </a:r>
          </a:p>
          <a:p>
            <a:pPr>
              <a:lnSpc>
                <a:spcPts val="2200"/>
              </a:lnSpc>
              <a:spcBef>
                <a:spcPct val="20000"/>
              </a:spcBef>
              <a:defRPr/>
            </a:pPr>
            <a:endParaRPr lang="en-US" sz="2300" kern="0" dirty="0"/>
          </a:p>
          <a:p>
            <a:pPr>
              <a:lnSpc>
                <a:spcPts val="2200"/>
              </a:lnSpc>
              <a:spcBef>
                <a:spcPct val="20000"/>
              </a:spcBef>
              <a:defRPr/>
            </a:pPr>
            <a:endParaRPr lang="en-US" sz="2300" kern="0" dirty="0"/>
          </a:p>
          <a:p>
            <a:pPr>
              <a:lnSpc>
                <a:spcPts val="2200"/>
              </a:lnSpc>
              <a:spcBef>
                <a:spcPct val="20000"/>
              </a:spcBef>
              <a:defRPr/>
            </a:pPr>
            <a:r>
              <a:rPr lang="en-US" sz="2300" u="sng" kern="0" dirty="0"/>
              <a:t>Estimated Growth</a:t>
            </a:r>
          </a:p>
          <a:p>
            <a:pPr marL="342900" indent="-342900">
              <a:lnSpc>
                <a:spcPts val="2200"/>
              </a:lnSpc>
              <a:spcBef>
                <a:spcPct val="20000"/>
              </a:spcBef>
              <a:buFont typeface="Arial" panose="020B0604020202020204" pitchFamily="34" charset="0"/>
              <a:buChar char="•"/>
              <a:defRPr/>
            </a:pPr>
            <a:r>
              <a:rPr lang="en-US" sz="2300" kern="0" dirty="0"/>
              <a:t>Macroeconomic information that may impact future growth.  </a:t>
            </a:r>
          </a:p>
          <a:p>
            <a:pPr marL="342900" indent="-342900">
              <a:lnSpc>
                <a:spcPts val="2200"/>
              </a:lnSpc>
              <a:spcBef>
                <a:spcPct val="20000"/>
              </a:spcBef>
              <a:buFont typeface="Arial" panose="020B0604020202020204" pitchFamily="34" charset="0"/>
              <a:buChar char="•"/>
              <a:defRPr/>
            </a:pPr>
            <a:r>
              <a:rPr lang="en-US" sz="2300" kern="0" dirty="0"/>
              <a:t>Industry life cycle; industry competitive structure, including information revealed by competitors on future prospects. </a:t>
            </a:r>
          </a:p>
          <a:p>
            <a:pPr marL="342900" indent="-342900">
              <a:lnSpc>
                <a:spcPts val="2200"/>
              </a:lnSpc>
              <a:spcBef>
                <a:spcPct val="20000"/>
              </a:spcBef>
              <a:buFont typeface="Arial" panose="020B0604020202020204" pitchFamily="34" charset="0"/>
              <a:buChar char="•"/>
              <a:defRPr/>
            </a:pPr>
            <a:r>
              <a:rPr lang="en-US" sz="2300" kern="0" dirty="0"/>
              <a:t>Firm-specific information that has been made public:  Public information other than earnings, such as expansion plan, R&amp;D, competitive strategy, marketing strength, quality of management, management’s vision, governance.  </a:t>
            </a:r>
          </a:p>
          <a:p>
            <a:pPr>
              <a:lnSpc>
                <a:spcPts val="2200"/>
              </a:lnSpc>
              <a:spcBef>
                <a:spcPct val="20000"/>
              </a:spcBef>
              <a:defRPr/>
            </a:pPr>
            <a:endParaRPr kumimoji="0" lang="en-US" sz="2300" i="0" u="none" strike="noStrike" kern="0" cap="none" spc="0" normalizeH="0" baseline="0" noProof="0" dirty="0">
              <a:ln>
                <a:noFill/>
              </a:ln>
              <a:solidFill>
                <a:schemeClr val="tx1"/>
              </a:solidFill>
              <a:effectLst/>
              <a:uLnTx/>
              <a:uFillTx/>
            </a:endParaRPr>
          </a:p>
        </p:txBody>
      </p:sp>
      <p:sp>
        <p:nvSpPr>
          <p:cNvPr id="7" name="TextBox 6"/>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
        <p:nvSpPr>
          <p:cNvPr id="3" name="Down Arrow 2"/>
          <p:cNvSpPr/>
          <p:nvPr/>
        </p:nvSpPr>
        <p:spPr>
          <a:xfrm>
            <a:off x="1688916" y="2708920"/>
            <a:ext cx="288032" cy="576064"/>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370530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279688" y="106297"/>
            <a:ext cx="6608996" cy="645001"/>
          </a:xfrm>
        </p:spPr>
        <p:txBody>
          <a:bodyPr>
            <a:normAutofit/>
          </a:bodyPr>
          <a:lstStyle/>
          <a:p>
            <a:pPr algn="ctr"/>
            <a:r>
              <a:rPr lang="en-US" sz="3300" dirty="0"/>
              <a:t>Determination of growth</a:t>
            </a:r>
            <a:endParaRPr lang="en-US" sz="3300" u="sng" dirty="0"/>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2" name="TextBox 1"/>
          <p:cNvSpPr txBox="1"/>
          <p:nvPr/>
        </p:nvSpPr>
        <p:spPr>
          <a:xfrm>
            <a:off x="611560" y="1013317"/>
            <a:ext cx="8085049" cy="800219"/>
          </a:xfrm>
          <a:prstGeom prst="rect">
            <a:avLst/>
          </a:prstGeom>
          <a:solidFill>
            <a:schemeClr val="accent6">
              <a:lumMod val="20000"/>
              <a:lumOff val="80000"/>
            </a:schemeClr>
          </a:solidFill>
          <a:ln w="28575">
            <a:solidFill>
              <a:schemeClr val="accent1"/>
            </a:solidFill>
          </a:ln>
        </p:spPr>
        <p:txBody>
          <a:bodyPr wrap="square" rtlCol="0">
            <a:spAutoFit/>
          </a:bodyPr>
          <a:lstStyle/>
          <a:p>
            <a:r>
              <a:rPr lang="en-US" sz="2300" kern="0" dirty="0"/>
              <a:t> Stable growth rate (SGR)    = 	 Reinvestment rate</a:t>
            </a:r>
            <a:r>
              <a:rPr lang="en-US" sz="2300" kern="0" baseline="-25000" dirty="0"/>
              <a:t>0</a:t>
            </a:r>
            <a:r>
              <a:rPr lang="en-US" sz="2300" kern="0" dirty="0"/>
              <a:t> x                   				 Return on reinvestment</a:t>
            </a:r>
            <a:r>
              <a:rPr lang="en-US" sz="2300" kern="0" baseline="-25000" dirty="0"/>
              <a:t>s</a:t>
            </a:r>
            <a:r>
              <a:rPr lang="en-US" sz="2300" kern="0" dirty="0"/>
              <a:t>   </a:t>
            </a:r>
          </a:p>
        </p:txBody>
      </p:sp>
      <p:sp>
        <p:nvSpPr>
          <p:cNvPr id="7" name="Rectangle 3"/>
          <p:cNvSpPr txBox="1">
            <a:spLocks noChangeArrowheads="1"/>
          </p:cNvSpPr>
          <p:nvPr/>
        </p:nvSpPr>
        <p:spPr bwMode="auto">
          <a:xfrm>
            <a:off x="611560" y="2492896"/>
            <a:ext cx="8093481" cy="1495256"/>
          </a:xfrm>
          <a:prstGeom prst="rect">
            <a:avLst/>
          </a:prstGeom>
          <a:solidFill>
            <a:schemeClr val="accent6">
              <a:lumMod val="20000"/>
              <a:lumOff val="80000"/>
            </a:schemeClr>
          </a:solidFill>
          <a:ln w="28575">
            <a:solidFill>
              <a:srgbClr val="0070C0"/>
            </a:solidFill>
            <a:miter lim="800000"/>
            <a:headEnd/>
            <a:tailEnd/>
          </a:ln>
        </p:spPr>
        <p:txBody>
          <a:bodyPr vert="horz" wrap="square" lIns="91440" tIns="45720" rIns="91440" bIns="45720" numCol="1" anchor="t" anchorCtr="0" compatLnSpc="1">
            <a:prstTxWarp prst="textNoShape">
              <a:avLst/>
            </a:prstTxWarp>
          </a:bodyPr>
          <a:lstStyle/>
          <a:p>
            <a:pPr algn="ctr">
              <a:lnSpc>
                <a:spcPts val="2500"/>
              </a:lnSpc>
              <a:spcBef>
                <a:spcPct val="20000"/>
              </a:spcBef>
              <a:defRPr/>
            </a:pPr>
            <a:r>
              <a:rPr lang="en-US" sz="2300" kern="0" dirty="0"/>
              <a:t>Additional to the SGR      =  	(Return on </a:t>
            </a:r>
            <a:r>
              <a:rPr lang="en-US" sz="2300" kern="0" dirty="0" err="1"/>
              <a:t>reinvestment</a:t>
            </a:r>
            <a:r>
              <a:rPr lang="en-US" sz="2300" kern="0" baseline="-25000" dirty="0" err="1"/>
              <a:t>t</a:t>
            </a:r>
            <a:r>
              <a:rPr lang="en-US" sz="2300" kern="0" dirty="0"/>
              <a:t> </a:t>
            </a:r>
          </a:p>
          <a:p>
            <a:pPr algn="ctr">
              <a:lnSpc>
                <a:spcPts val="2500"/>
              </a:lnSpc>
              <a:spcBef>
                <a:spcPct val="20000"/>
              </a:spcBef>
              <a:defRPr/>
            </a:pPr>
            <a:r>
              <a:rPr lang="en-US" sz="2300" kern="0" dirty="0"/>
              <a:t>				– Return on reinvestment</a:t>
            </a:r>
            <a:r>
              <a:rPr lang="en-US" sz="2300" kern="0" baseline="-25000" dirty="0"/>
              <a:t>t-1</a:t>
            </a:r>
            <a:r>
              <a:rPr lang="en-US" sz="2300" kern="0" dirty="0"/>
              <a:t>)</a:t>
            </a:r>
          </a:p>
          <a:p>
            <a:pPr algn="ctr">
              <a:lnSpc>
                <a:spcPts val="2500"/>
              </a:lnSpc>
              <a:spcBef>
                <a:spcPct val="20000"/>
              </a:spcBef>
              <a:defRPr/>
            </a:pPr>
            <a:r>
              <a:rPr lang="en-US" sz="2300" kern="0" dirty="0"/>
              <a:t>				/ (Return on reinvestment</a:t>
            </a:r>
            <a:r>
              <a:rPr lang="en-US" sz="2300" kern="0" baseline="-25000" dirty="0"/>
              <a:t>t-1</a:t>
            </a:r>
            <a:r>
              <a:rPr lang="en-US" sz="2300" kern="0" dirty="0"/>
              <a:t>)</a:t>
            </a:r>
            <a:endParaRPr kumimoji="0" lang="en-US" sz="2300" i="0" u="none" strike="noStrike" kern="0" cap="none" spc="0" normalizeH="0" baseline="-25000" noProof="0" dirty="0">
              <a:ln>
                <a:noFill/>
              </a:ln>
              <a:solidFill>
                <a:schemeClr val="tx1"/>
              </a:solidFill>
              <a:effectLst/>
              <a:uLnTx/>
              <a:uFillTx/>
            </a:endParaRPr>
          </a:p>
        </p:txBody>
      </p:sp>
      <p:sp>
        <p:nvSpPr>
          <p:cNvPr id="3" name="Plus 2"/>
          <p:cNvSpPr/>
          <p:nvPr/>
        </p:nvSpPr>
        <p:spPr>
          <a:xfrm>
            <a:off x="4160833" y="1844824"/>
            <a:ext cx="627191" cy="660702"/>
          </a:xfrm>
          <a:prstGeom prst="mathPlus">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Equal 4"/>
          <p:cNvSpPr/>
          <p:nvPr/>
        </p:nvSpPr>
        <p:spPr>
          <a:xfrm>
            <a:off x="4283968" y="4005064"/>
            <a:ext cx="360040" cy="440829"/>
          </a:xfrm>
          <a:prstGeom prst="mathEqual">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10" name="TextBox 9"/>
          <p:cNvSpPr txBox="1"/>
          <p:nvPr/>
        </p:nvSpPr>
        <p:spPr>
          <a:xfrm>
            <a:off x="2411760" y="4509120"/>
            <a:ext cx="3816424" cy="446276"/>
          </a:xfrm>
          <a:prstGeom prst="rect">
            <a:avLst/>
          </a:prstGeom>
          <a:solidFill>
            <a:schemeClr val="accent6">
              <a:lumMod val="20000"/>
              <a:lumOff val="80000"/>
            </a:schemeClr>
          </a:solidFill>
          <a:ln w="28575">
            <a:solidFill>
              <a:schemeClr val="accent1"/>
            </a:solidFill>
          </a:ln>
        </p:spPr>
        <p:txBody>
          <a:bodyPr wrap="square" rtlCol="0">
            <a:spAutoFit/>
          </a:bodyPr>
          <a:lstStyle/>
          <a:p>
            <a:pPr algn="ctr"/>
            <a:r>
              <a:rPr lang="en-US" sz="2300" kern="0" dirty="0"/>
              <a:t> GROWTH</a:t>
            </a:r>
          </a:p>
        </p:txBody>
      </p:sp>
      <p:pic>
        <p:nvPicPr>
          <p:cNvPr id="1026" name="Picture 2" descr="ผลการค้นหารูปภาพสำหรับ importa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8684" y="5568968"/>
            <a:ext cx="1156750" cy="6683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1520" y="5157192"/>
            <a:ext cx="6264696" cy="523220"/>
          </a:xfrm>
          <a:prstGeom prst="rect">
            <a:avLst/>
          </a:prstGeom>
          <a:noFill/>
          <a:ln>
            <a:solidFill>
              <a:srgbClr val="002060"/>
            </a:solidFill>
          </a:ln>
        </p:spPr>
        <p:txBody>
          <a:bodyPr wrap="square" rtlCol="0">
            <a:spAutoFit/>
          </a:bodyPr>
          <a:lstStyle/>
          <a:p>
            <a:r>
              <a:rPr lang="en-US" sz="1400" b="1" dirty="0"/>
              <a:t>Equity reinvestment rate </a:t>
            </a:r>
            <a:r>
              <a:rPr lang="en-US" sz="1400" dirty="0"/>
              <a:t>= [(Capital expenditures − Depreciation +  Change in working capital) − </a:t>
            </a:r>
            <a:r>
              <a:rPr lang="en-US" sz="1400" b="1" dirty="0"/>
              <a:t>(New debt issued − Debt repaid)</a:t>
            </a:r>
            <a:r>
              <a:rPr lang="en-US" sz="1400" dirty="0"/>
              <a:t>]</a:t>
            </a:r>
            <a:r>
              <a:rPr lang="en-US" sz="1400" baseline="-25000" dirty="0"/>
              <a:t>1</a:t>
            </a:r>
            <a:r>
              <a:rPr lang="en-US" sz="1400" dirty="0"/>
              <a:t> / </a:t>
            </a:r>
            <a:r>
              <a:rPr lang="en-US" sz="1400" b="1" dirty="0"/>
              <a:t>Net income</a:t>
            </a:r>
            <a:r>
              <a:rPr lang="en-US" sz="1400" b="1" baseline="-25000" dirty="0"/>
              <a:t>0</a:t>
            </a:r>
          </a:p>
        </p:txBody>
      </p:sp>
      <p:sp>
        <p:nvSpPr>
          <p:cNvPr id="12" name="TextBox 11"/>
          <p:cNvSpPr txBox="1"/>
          <p:nvPr/>
        </p:nvSpPr>
        <p:spPr>
          <a:xfrm>
            <a:off x="107504" y="5805264"/>
            <a:ext cx="6691509" cy="300082"/>
          </a:xfrm>
          <a:prstGeom prst="rect">
            <a:avLst/>
          </a:prstGeom>
          <a:noFill/>
          <a:ln>
            <a:solidFill>
              <a:srgbClr val="002060"/>
            </a:solidFill>
          </a:ln>
        </p:spPr>
        <p:txBody>
          <a:bodyPr wrap="square" rtlCol="0">
            <a:spAutoFit/>
          </a:bodyPr>
          <a:lstStyle/>
          <a:p>
            <a:r>
              <a:rPr lang="en-US" sz="1350" b="1" dirty="0"/>
              <a:t>Firm reinvestment rate </a:t>
            </a:r>
            <a:r>
              <a:rPr lang="en-US" sz="1350" dirty="0"/>
              <a:t>= [(CAPEX – Depreciation) + Change in WC]</a:t>
            </a:r>
            <a:r>
              <a:rPr lang="en-US" sz="1350" baseline="-25000" dirty="0"/>
              <a:t>1</a:t>
            </a:r>
            <a:r>
              <a:rPr lang="en-US" sz="1350" dirty="0"/>
              <a:t> / </a:t>
            </a:r>
            <a:r>
              <a:rPr lang="en-US" sz="1350" b="1" dirty="0"/>
              <a:t>EBIT (1-t)</a:t>
            </a:r>
            <a:r>
              <a:rPr lang="en-US" sz="1350" b="1" baseline="-25000" dirty="0"/>
              <a:t>0</a:t>
            </a:r>
          </a:p>
        </p:txBody>
      </p:sp>
      <p:sp>
        <p:nvSpPr>
          <p:cNvPr id="6" name="TextBox 5"/>
          <p:cNvSpPr txBox="1"/>
          <p:nvPr/>
        </p:nvSpPr>
        <p:spPr>
          <a:xfrm>
            <a:off x="6728688" y="5231314"/>
            <a:ext cx="871201" cy="430887"/>
          </a:xfrm>
          <a:prstGeom prst="rect">
            <a:avLst/>
          </a:prstGeom>
          <a:noFill/>
        </p:spPr>
        <p:txBody>
          <a:bodyPr wrap="none" rtlCol="0">
            <a:spAutoFit/>
          </a:bodyPr>
          <a:lstStyle/>
          <a:p>
            <a:r>
              <a:rPr lang="en-US" sz="2200" dirty="0"/>
              <a:t>X ROE</a:t>
            </a:r>
            <a:endParaRPr lang="th-TH" sz="2200" dirty="0"/>
          </a:p>
        </p:txBody>
      </p:sp>
      <p:sp>
        <p:nvSpPr>
          <p:cNvPr id="14" name="TextBox 13"/>
          <p:cNvSpPr txBox="1"/>
          <p:nvPr/>
        </p:nvSpPr>
        <p:spPr>
          <a:xfrm>
            <a:off x="6733519" y="5806425"/>
            <a:ext cx="954557" cy="430887"/>
          </a:xfrm>
          <a:prstGeom prst="rect">
            <a:avLst/>
          </a:prstGeom>
          <a:noFill/>
        </p:spPr>
        <p:txBody>
          <a:bodyPr wrap="none" rtlCol="0">
            <a:spAutoFit/>
          </a:bodyPr>
          <a:lstStyle/>
          <a:p>
            <a:r>
              <a:rPr lang="en-US" sz="2200" dirty="0"/>
              <a:t>X ROIC</a:t>
            </a:r>
            <a:endParaRPr lang="th-TH" sz="2200" dirty="0"/>
          </a:p>
        </p:txBody>
      </p:sp>
      <p:sp>
        <p:nvSpPr>
          <p:cNvPr id="13" name="Down Arrow 12"/>
          <p:cNvSpPr/>
          <p:nvPr/>
        </p:nvSpPr>
        <p:spPr>
          <a:xfrm>
            <a:off x="899592" y="4955396"/>
            <a:ext cx="139700" cy="201796"/>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rgbClr val="C00000"/>
              </a:solidFill>
            </a:endParaRPr>
          </a:p>
        </p:txBody>
      </p:sp>
      <p:sp>
        <p:nvSpPr>
          <p:cNvPr id="15" name="TextBox 14"/>
          <p:cNvSpPr txBox="1"/>
          <p:nvPr/>
        </p:nvSpPr>
        <p:spPr>
          <a:xfrm>
            <a:off x="6799013" y="4450868"/>
            <a:ext cx="1881145" cy="677108"/>
          </a:xfrm>
          <a:prstGeom prst="rect">
            <a:avLst/>
          </a:prstGeom>
          <a:noFill/>
        </p:spPr>
        <p:txBody>
          <a:bodyPr wrap="square" rtlCol="0">
            <a:spAutoFit/>
          </a:bodyPr>
          <a:lstStyle/>
          <a:p>
            <a:r>
              <a:rPr lang="en-US" sz="1900" b="1" dirty="0">
                <a:solidFill>
                  <a:srgbClr val="C00000"/>
                </a:solidFill>
                <a:latin typeface="Chaparral Pro Light" panose="02060403030505090203" pitchFamily="18" charset="0"/>
              </a:rPr>
              <a:t>Competitive Advantage</a:t>
            </a:r>
            <a:endParaRPr lang="th-TH" sz="1900" b="1" dirty="0">
              <a:solidFill>
                <a:srgbClr val="C00000"/>
              </a:solidFill>
              <a:latin typeface="Chaparral Pro Light" panose="02060403030505090203" pitchFamily="18" charset="0"/>
            </a:endParaRPr>
          </a:p>
        </p:txBody>
      </p:sp>
      <p:sp>
        <p:nvSpPr>
          <p:cNvPr id="20" name="TextBox 19"/>
          <p:cNvSpPr txBox="1"/>
          <p:nvPr/>
        </p:nvSpPr>
        <p:spPr>
          <a:xfrm>
            <a:off x="512570" y="4282216"/>
            <a:ext cx="1415191" cy="677108"/>
          </a:xfrm>
          <a:prstGeom prst="rect">
            <a:avLst/>
          </a:prstGeom>
          <a:noFill/>
        </p:spPr>
        <p:txBody>
          <a:bodyPr wrap="square" rtlCol="0">
            <a:spAutoFit/>
          </a:bodyPr>
          <a:lstStyle/>
          <a:p>
            <a:r>
              <a:rPr lang="en-US" sz="1900" b="1" dirty="0">
                <a:solidFill>
                  <a:srgbClr val="C00000"/>
                </a:solidFill>
                <a:latin typeface="Chaparral Pro Light" panose="02060403030505090203" pitchFamily="18" charset="0"/>
              </a:rPr>
              <a:t>Industry Life Cycle</a:t>
            </a:r>
            <a:endParaRPr lang="th-TH" sz="1900" b="1" dirty="0">
              <a:solidFill>
                <a:srgbClr val="C00000"/>
              </a:solidFill>
              <a:latin typeface="Chaparral Pro Light" panose="02060403030505090203" pitchFamily="18" charset="0"/>
            </a:endParaRPr>
          </a:p>
        </p:txBody>
      </p:sp>
      <p:sp>
        <p:nvSpPr>
          <p:cNvPr id="21" name="Down Arrow 20"/>
          <p:cNvSpPr/>
          <p:nvPr/>
        </p:nvSpPr>
        <p:spPr>
          <a:xfrm>
            <a:off x="7168604" y="5099412"/>
            <a:ext cx="139700" cy="201796"/>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rgbClr val="C00000"/>
              </a:solidFill>
            </a:endParaRPr>
          </a:p>
        </p:txBody>
      </p:sp>
      <p:sp>
        <p:nvSpPr>
          <p:cNvPr id="19" name="TextBox 18"/>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5804597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6" name="Rectangle 3"/>
          <p:cNvSpPr txBox="1">
            <a:spLocks noChangeArrowheads="1"/>
          </p:cNvSpPr>
          <p:nvPr/>
        </p:nvSpPr>
        <p:spPr bwMode="auto">
          <a:xfrm>
            <a:off x="286405" y="4038749"/>
            <a:ext cx="8532991" cy="1666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nSpc>
                <a:spcPts val="2200"/>
              </a:lnSpc>
              <a:spcBef>
                <a:spcPts val="500"/>
              </a:spcBef>
              <a:defRPr/>
            </a:pPr>
            <a:r>
              <a:rPr lang="en-US" sz="2000" u="sng" kern="0" dirty="0"/>
              <a:t>Key assumptions: </a:t>
            </a:r>
          </a:p>
          <a:p>
            <a:pPr marL="342900" indent="-342900">
              <a:lnSpc>
                <a:spcPts val="2200"/>
              </a:lnSpc>
              <a:spcBef>
                <a:spcPts val="500"/>
              </a:spcBef>
              <a:buFontTx/>
              <a:buChar char="-"/>
              <a:defRPr/>
            </a:pPr>
            <a:r>
              <a:rPr lang="en-US" sz="2000" b="1" u="sng" kern="0" dirty="0"/>
              <a:t>ROE and capital structure are unchanged</a:t>
            </a:r>
            <a:r>
              <a:rPr lang="en-US" sz="2000" kern="0" dirty="0"/>
              <a:t>. </a:t>
            </a:r>
          </a:p>
          <a:p>
            <a:pPr marL="342900" indent="-342900">
              <a:lnSpc>
                <a:spcPts val="2200"/>
              </a:lnSpc>
              <a:spcBef>
                <a:spcPts val="500"/>
              </a:spcBef>
              <a:buFontTx/>
              <a:buChar char="-"/>
              <a:defRPr/>
            </a:pPr>
            <a:r>
              <a:rPr lang="en-US" sz="2000" kern="0" dirty="0"/>
              <a:t>The firm is </a:t>
            </a:r>
            <a:r>
              <a:rPr lang="en-US" sz="2000" b="1" u="sng" kern="0" dirty="0"/>
              <a:t>not being allowed to raise equity</a:t>
            </a:r>
            <a:r>
              <a:rPr lang="en-US" sz="2000" b="1" kern="0" dirty="0"/>
              <a:t> by issuing new shares</a:t>
            </a:r>
            <a:r>
              <a:rPr lang="en-US" sz="2000" kern="0" dirty="0"/>
              <a:t>. Consequently, the growth rate in </a:t>
            </a:r>
            <a:r>
              <a:rPr lang="en-US" sz="2000" b="1" kern="0" dirty="0"/>
              <a:t>net income </a:t>
            </a:r>
            <a:r>
              <a:rPr lang="en-US" sz="2000" kern="0" dirty="0"/>
              <a:t>and the growth rate in </a:t>
            </a:r>
            <a:r>
              <a:rPr lang="en-US" sz="2000" b="1" kern="0" dirty="0"/>
              <a:t>earnings per share (EPS)</a:t>
            </a:r>
            <a:r>
              <a:rPr lang="en-US" sz="2000" kern="0" dirty="0"/>
              <a:t> are the same in this formulation. </a:t>
            </a:r>
            <a:endParaRPr kumimoji="0" lang="en-US" sz="2000" i="0" u="none" strike="noStrike" kern="0" cap="none" spc="0" normalizeH="0" baseline="0" noProof="0" dirty="0">
              <a:ln>
                <a:noFill/>
              </a:ln>
              <a:solidFill>
                <a:schemeClr val="tx1"/>
              </a:solidFill>
              <a:effectLst/>
              <a:uLnTx/>
              <a:uFillTx/>
            </a:endParaRPr>
          </a:p>
        </p:txBody>
      </p:sp>
      <p:sp>
        <p:nvSpPr>
          <p:cNvPr id="15" name="Rectangle 2"/>
          <p:cNvSpPr>
            <a:spLocks noGrp="1" noChangeArrowheads="1"/>
          </p:cNvSpPr>
          <p:nvPr>
            <p:ph type="title"/>
          </p:nvPr>
        </p:nvSpPr>
        <p:spPr>
          <a:xfrm>
            <a:off x="833451" y="-56668"/>
            <a:ext cx="7018589" cy="970464"/>
          </a:xfrm>
        </p:spPr>
        <p:txBody>
          <a:bodyPr>
            <a:noAutofit/>
          </a:bodyPr>
          <a:lstStyle/>
          <a:p>
            <a:r>
              <a:rPr lang="en-US" sz="2900" dirty="0"/>
              <a:t>Fundamental Determination of Growth: The Sustainable Growth Rate (SGR) </a:t>
            </a:r>
          </a:p>
        </p:txBody>
      </p:sp>
      <p:pic>
        <p:nvPicPr>
          <p:cNvPr id="8" name="Picture 7"/>
          <p:cNvPicPr>
            <a:picLocks noChangeAspect="1"/>
          </p:cNvPicPr>
          <p:nvPr/>
        </p:nvPicPr>
        <p:blipFill>
          <a:blip r:embed="rId2"/>
          <a:stretch>
            <a:fillRect/>
          </a:stretch>
        </p:blipFill>
        <p:spPr>
          <a:xfrm>
            <a:off x="1535340" y="2302400"/>
            <a:ext cx="5112568" cy="348303"/>
          </a:xfrm>
          <a:prstGeom prst="rect">
            <a:avLst/>
          </a:prstGeom>
        </p:spPr>
      </p:pic>
      <p:pic>
        <p:nvPicPr>
          <p:cNvPr id="10" name="Picture 9"/>
          <p:cNvPicPr>
            <a:picLocks noChangeAspect="1"/>
          </p:cNvPicPr>
          <p:nvPr/>
        </p:nvPicPr>
        <p:blipFill>
          <a:blip r:embed="rId3"/>
          <a:stretch>
            <a:fillRect/>
          </a:stretch>
        </p:blipFill>
        <p:spPr>
          <a:xfrm>
            <a:off x="1535340" y="3082839"/>
            <a:ext cx="5021926" cy="496142"/>
          </a:xfrm>
          <a:prstGeom prst="rect">
            <a:avLst/>
          </a:prstGeom>
        </p:spPr>
      </p:pic>
      <p:sp>
        <p:nvSpPr>
          <p:cNvPr id="2" name="Oval 1"/>
          <p:cNvSpPr/>
          <p:nvPr/>
        </p:nvSpPr>
        <p:spPr>
          <a:xfrm>
            <a:off x="5940152" y="2204753"/>
            <a:ext cx="792088" cy="4459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699792" y="2996952"/>
            <a:ext cx="4032448" cy="75779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132592" y="2433859"/>
            <a:ext cx="420308" cy="338554"/>
          </a:xfrm>
          <a:prstGeom prst="rect">
            <a:avLst/>
          </a:prstGeom>
          <a:noFill/>
        </p:spPr>
        <p:txBody>
          <a:bodyPr wrap="none" rtlCol="0">
            <a:spAutoFit/>
          </a:bodyPr>
          <a:lstStyle/>
          <a:p>
            <a:r>
              <a:rPr lang="en-US" sz="1600" dirty="0"/>
              <a:t>t-1</a:t>
            </a:r>
          </a:p>
        </p:txBody>
      </p:sp>
      <p:sp>
        <p:nvSpPr>
          <p:cNvPr id="13" name="TextBox 12"/>
          <p:cNvSpPr txBox="1"/>
          <p:nvPr/>
        </p:nvSpPr>
        <p:spPr>
          <a:xfrm>
            <a:off x="5519844" y="2440739"/>
            <a:ext cx="420308" cy="338554"/>
          </a:xfrm>
          <a:prstGeom prst="rect">
            <a:avLst/>
          </a:prstGeom>
          <a:noFill/>
        </p:spPr>
        <p:txBody>
          <a:bodyPr wrap="none" rtlCol="0">
            <a:spAutoFit/>
          </a:bodyPr>
          <a:lstStyle/>
          <a:p>
            <a:r>
              <a:rPr lang="en-US" sz="1600" dirty="0"/>
              <a:t>t-1</a:t>
            </a:r>
          </a:p>
        </p:txBody>
      </p:sp>
      <p:sp>
        <p:nvSpPr>
          <p:cNvPr id="17" name="TextBox 16"/>
          <p:cNvSpPr txBox="1"/>
          <p:nvPr/>
        </p:nvSpPr>
        <p:spPr>
          <a:xfrm>
            <a:off x="2279484" y="3338041"/>
            <a:ext cx="420308" cy="338554"/>
          </a:xfrm>
          <a:prstGeom prst="rect">
            <a:avLst/>
          </a:prstGeom>
          <a:noFill/>
        </p:spPr>
        <p:txBody>
          <a:bodyPr wrap="none" rtlCol="0">
            <a:spAutoFit/>
          </a:bodyPr>
          <a:lstStyle/>
          <a:p>
            <a:r>
              <a:rPr lang="en-US" sz="1600" dirty="0"/>
              <a:t>t-1</a:t>
            </a:r>
          </a:p>
        </p:txBody>
      </p:sp>
      <p:sp>
        <p:nvSpPr>
          <p:cNvPr id="4" name="TextBox 3"/>
          <p:cNvSpPr txBox="1"/>
          <p:nvPr/>
        </p:nvSpPr>
        <p:spPr>
          <a:xfrm>
            <a:off x="539552" y="1831435"/>
            <a:ext cx="4600940" cy="400110"/>
          </a:xfrm>
          <a:prstGeom prst="rect">
            <a:avLst/>
          </a:prstGeom>
          <a:noFill/>
        </p:spPr>
        <p:txBody>
          <a:bodyPr wrap="none" rtlCol="0">
            <a:spAutoFit/>
          </a:bodyPr>
          <a:lstStyle/>
          <a:p>
            <a:r>
              <a:rPr lang="en-US" sz="2000" u="sng" dirty="0">
                <a:solidFill>
                  <a:srgbClr val="0070C0"/>
                </a:solidFill>
              </a:rPr>
              <a:t>SGR of net income, EPS and dividend:</a:t>
            </a:r>
          </a:p>
        </p:txBody>
      </p:sp>
      <p:sp>
        <p:nvSpPr>
          <p:cNvPr id="18" name="TextBox 17"/>
          <p:cNvSpPr txBox="1"/>
          <p:nvPr/>
        </p:nvSpPr>
        <p:spPr>
          <a:xfrm>
            <a:off x="701277" y="3143006"/>
            <a:ext cx="673582" cy="400110"/>
          </a:xfrm>
          <a:prstGeom prst="rect">
            <a:avLst/>
          </a:prstGeom>
          <a:noFill/>
        </p:spPr>
        <p:txBody>
          <a:bodyPr wrap="none" rtlCol="0">
            <a:spAutoFit/>
          </a:bodyPr>
          <a:lstStyle/>
          <a:p>
            <a:r>
              <a:rPr lang="en-US" sz="2000" u="sng" dirty="0"/>
              <a:t>SGR:</a:t>
            </a:r>
          </a:p>
        </p:txBody>
      </p:sp>
      <p:sp>
        <p:nvSpPr>
          <p:cNvPr id="5" name="Rectangle 4"/>
          <p:cNvSpPr/>
          <p:nvPr/>
        </p:nvSpPr>
        <p:spPr>
          <a:xfrm>
            <a:off x="539552" y="2996952"/>
            <a:ext cx="6912768" cy="1041797"/>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Rectangle 3"/>
          <p:cNvSpPr txBox="1">
            <a:spLocks noChangeArrowheads="1"/>
          </p:cNvSpPr>
          <p:nvPr/>
        </p:nvSpPr>
        <p:spPr bwMode="auto">
          <a:xfrm>
            <a:off x="359531" y="2903872"/>
            <a:ext cx="8712969" cy="110404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200"/>
              </a:lnSpc>
              <a:spcBef>
                <a:spcPts val="400"/>
              </a:spcBef>
              <a:buFontTx/>
              <a:buChar char="•"/>
              <a:defRPr/>
            </a:pPr>
            <a:r>
              <a:rPr lang="en-US" sz="2100" kern="0" dirty="0"/>
              <a:t>The sustainable growth rate (SGR) is affected by: </a:t>
            </a:r>
          </a:p>
          <a:p>
            <a:pPr marL="800100" lvl="1" indent="-342900">
              <a:lnSpc>
                <a:spcPts val="2200"/>
              </a:lnSpc>
              <a:spcBef>
                <a:spcPts val="400"/>
              </a:spcBef>
              <a:buFontTx/>
              <a:buChar char="•"/>
              <a:defRPr/>
            </a:pPr>
            <a:r>
              <a:rPr lang="en-US" sz="2100" b="1" kern="0" dirty="0"/>
              <a:t>how much net profit the firm reinvest back into the firm</a:t>
            </a:r>
            <a:r>
              <a:rPr lang="en-US" sz="2100" kern="0" dirty="0"/>
              <a:t> and </a:t>
            </a:r>
          </a:p>
          <a:p>
            <a:pPr marL="800100" lvl="1" indent="-342900">
              <a:lnSpc>
                <a:spcPts val="2200"/>
              </a:lnSpc>
              <a:spcBef>
                <a:spcPts val="400"/>
              </a:spcBef>
              <a:buFontTx/>
              <a:buChar char="•"/>
              <a:defRPr/>
            </a:pPr>
            <a:r>
              <a:rPr lang="en-US" sz="2100" kern="0" dirty="0"/>
              <a:t>the firm’s</a:t>
            </a:r>
            <a:r>
              <a:rPr lang="en-US" sz="2100" b="1" kern="0" dirty="0"/>
              <a:t> ROE</a:t>
            </a:r>
            <a:r>
              <a:rPr lang="en-US" sz="2100" kern="0" dirty="0"/>
              <a:t>, which is assumed </a:t>
            </a:r>
            <a:r>
              <a:rPr lang="en-US" sz="2100" b="1" kern="0" dirty="0"/>
              <a:t>unchanged</a:t>
            </a:r>
            <a:r>
              <a:rPr lang="en-US" sz="2100" kern="0" dirty="0"/>
              <a:t>. </a:t>
            </a:r>
          </a:p>
        </p:txBody>
      </p:sp>
      <p:sp>
        <p:nvSpPr>
          <p:cNvPr id="20" name="Rectangle 3"/>
          <p:cNvSpPr txBox="1">
            <a:spLocks noChangeArrowheads="1"/>
          </p:cNvSpPr>
          <p:nvPr/>
        </p:nvSpPr>
        <p:spPr bwMode="auto">
          <a:xfrm>
            <a:off x="308244" y="955314"/>
            <a:ext cx="8532991" cy="8346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spcBef>
                <a:spcPct val="20000"/>
              </a:spcBef>
              <a:buFontTx/>
              <a:buChar char="•"/>
              <a:defRPr/>
            </a:pPr>
            <a:r>
              <a:rPr lang="en-US" sz="2100" kern="0" dirty="0"/>
              <a:t>The </a:t>
            </a:r>
            <a:r>
              <a:rPr lang="en-US" sz="2100" b="1" kern="0" dirty="0"/>
              <a:t>Sustainable Growth Rate (SGR) </a:t>
            </a:r>
            <a:r>
              <a:rPr lang="en-US" sz="2100" kern="0" dirty="0"/>
              <a:t>is the growth rate that a firm can sustain </a:t>
            </a:r>
            <a:r>
              <a:rPr lang="en-US" sz="2100" b="1" u="sng" kern="0" dirty="0"/>
              <a:t>without having to increase financial leverage</a:t>
            </a:r>
            <a:r>
              <a:rPr lang="en-US" sz="2100" kern="0" dirty="0"/>
              <a:t>.</a:t>
            </a:r>
          </a:p>
        </p:txBody>
      </p:sp>
      <p:sp>
        <p:nvSpPr>
          <p:cNvPr id="21" name="TextBox 20"/>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25207438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6" name="Rectangle 3"/>
          <p:cNvSpPr txBox="1">
            <a:spLocks noChangeArrowheads="1"/>
          </p:cNvSpPr>
          <p:nvPr/>
        </p:nvSpPr>
        <p:spPr bwMode="auto">
          <a:xfrm>
            <a:off x="196417" y="953854"/>
            <a:ext cx="8712969" cy="16550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300"/>
              </a:lnSpc>
              <a:spcBef>
                <a:spcPts val="500"/>
              </a:spcBef>
              <a:buFontTx/>
              <a:buChar char="•"/>
              <a:defRPr/>
            </a:pPr>
            <a:r>
              <a:rPr lang="en-US" sz="2000" kern="0" dirty="0"/>
              <a:t>The </a:t>
            </a:r>
            <a:r>
              <a:rPr lang="en-US" sz="2000" b="1" kern="0" dirty="0"/>
              <a:t>SGR relies solely on </a:t>
            </a:r>
            <a:r>
              <a:rPr lang="en-US" sz="2000" b="1" u="sng" kern="0" dirty="0"/>
              <a:t>internally generated equity capital</a:t>
            </a:r>
            <a:r>
              <a:rPr lang="en-US" sz="2000" b="1" kern="0" dirty="0"/>
              <a:t>. The firm is </a:t>
            </a:r>
            <a:r>
              <a:rPr lang="en-US" sz="2000" b="1" u="sng" kern="0" dirty="0"/>
              <a:t>not being allowed to raise equity</a:t>
            </a:r>
            <a:r>
              <a:rPr lang="en-US" sz="2000" b="1" kern="0" dirty="0"/>
              <a:t> by issuing new shares. </a:t>
            </a:r>
          </a:p>
          <a:p>
            <a:pPr marL="342900" indent="-342900">
              <a:lnSpc>
                <a:spcPts val="2300"/>
              </a:lnSpc>
              <a:spcBef>
                <a:spcPts val="500"/>
              </a:spcBef>
              <a:buFontTx/>
              <a:buChar char="•"/>
              <a:defRPr/>
            </a:pPr>
            <a:r>
              <a:rPr lang="en-US" sz="2000" kern="0" dirty="0"/>
              <a:t>Alternatively, another approach estimates growth by looking at </a:t>
            </a:r>
            <a:r>
              <a:rPr lang="en-US" sz="2000" b="1" u="sng" kern="0" dirty="0"/>
              <a:t>how much equity the firm reinvests back into its businesses in the form of net capital expenditures and investments in working capital</a:t>
            </a:r>
            <a:r>
              <a:rPr lang="en-US" sz="2000" b="1" kern="0" dirty="0"/>
              <a:t>.</a:t>
            </a:r>
          </a:p>
          <a:p>
            <a:pPr lvl="1">
              <a:lnSpc>
                <a:spcPts val="2300"/>
              </a:lnSpc>
              <a:spcBef>
                <a:spcPts val="500"/>
              </a:spcBef>
              <a:defRPr/>
            </a:pPr>
            <a:endParaRPr lang="en-US" sz="2000" kern="0" dirty="0"/>
          </a:p>
          <a:p>
            <a:pPr>
              <a:lnSpc>
                <a:spcPts val="2300"/>
              </a:lnSpc>
              <a:spcBef>
                <a:spcPts val="500"/>
              </a:spcBef>
              <a:defRPr/>
            </a:pPr>
            <a:endParaRPr kumimoji="0" lang="en-US" sz="2000" i="0" u="none" strike="noStrike" kern="0" cap="none" spc="0" normalizeH="0" baseline="0" noProof="0" dirty="0">
              <a:ln>
                <a:noFill/>
              </a:ln>
              <a:solidFill>
                <a:schemeClr val="tx1"/>
              </a:solidFill>
              <a:effectLst/>
              <a:uLnTx/>
              <a:uFillTx/>
            </a:endParaRPr>
          </a:p>
        </p:txBody>
      </p:sp>
      <p:sp>
        <p:nvSpPr>
          <p:cNvPr id="8" name="Rectangle 2"/>
          <p:cNvSpPr>
            <a:spLocks noGrp="1" noChangeArrowheads="1"/>
          </p:cNvSpPr>
          <p:nvPr>
            <p:ph type="title"/>
          </p:nvPr>
        </p:nvSpPr>
        <p:spPr>
          <a:xfrm>
            <a:off x="1043608" y="82469"/>
            <a:ext cx="7018589" cy="797164"/>
          </a:xfrm>
        </p:spPr>
        <p:txBody>
          <a:bodyPr>
            <a:noAutofit/>
          </a:bodyPr>
          <a:lstStyle/>
          <a:p>
            <a:r>
              <a:rPr lang="en-US" sz="2900" dirty="0"/>
              <a:t>Fundamental Determination of Growth: Growth with New Equity</a:t>
            </a:r>
          </a:p>
        </p:txBody>
      </p:sp>
      <p:sp>
        <p:nvSpPr>
          <p:cNvPr id="10" name="TextBox 9"/>
          <p:cNvSpPr txBox="1"/>
          <p:nvPr/>
        </p:nvSpPr>
        <p:spPr>
          <a:xfrm>
            <a:off x="684670" y="2807220"/>
            <a:ext cx="7736462" cy="1058623"/>
          </a:xfrm>
          <a:prstGeom prst="rect">
            <a:avLst/>
          </a:prstGeom>
          <a:solidFill>
            <a:schemeClr val="accent6">
              <a:lumMod val="20000"/>
              <a:lumOff val="80000"/>
            </a:schemeClr>
          </a:solidFill>
        </p:spPr>
        <p:txBody>
          <a:bodyPr wrap="square" rtlCol="0">
            <a:spAutoFit/>
          </a:bodyPr>
          <a:lstStyle/>
          <a:p>
            <a:pPr algn="ctr">
              <a:lnSpc>
                <a:spcPts val="2500"/>
              </a:lnSpc>
            </a:pPr>
            <a:r>
              <a:rPr lang="en-US" sz="2100" dirty="0"/>
              <a:t>Equity reinvested in business = (Capital expenditures − Depreciation +  Change in working capital)</a:t>
            </a:r>
          </a:p>
          <a:p>
            <a:pPr algn="ctr">
              <a:lnSpc>
                <a:spcPts val="2500"/>
              </a:lnSpc>
            </a:pPr>
            <a:r>
              <a:rPr lang="en-US" sz="2100" dirty="0"/>
              <a:t>            − (New debt issued − Debt repaid)</a:t>
            </a:r>
          </a:p>
        </p:txBody>
      </p:sp>
      <p:sp>
        <p:nvSpPr>
          <p:cNvPr id="11" name="TextBox 10"/>
          <p:cNvSpPr txBox="1"/>
          <p:nvPr/>
        </p:nvSpPr>
        <p:spPr>
          <a:xfrm>
            <a:off x="684670" y="3968106"/>
            <a:ext cx="7736462" cy="417422"/>
          </a:xfrm>
          <a:prstGeom prst="rect">
            <a:avLst/>
          </a:prstGeom>
          <a:solidFill>
            <a:schemeClr val="accent6">
              <a:lumMod val="20000"/>
              <a:lumOff val="80000"/>
            </a:schemeClr>
          </a:solidFill>
        </p:spPr>
        <p:txBody>
          <a:bodyPr wrap="square" rtlCol="0">
            <a:spAutoFit/>
          </a:bodyPr>
          <a:lstStyle/>
          <a:p>
            <a:pPr algn="ctr">
              <a:lnSpc>
                <a:spcPts val="2500"/>
              </a:lnSpc>
            </a:pPr>
            <a:r>
              <a:rPr lang="en-US" sz="2100" dirty="0"/>
              <a:t>Equity reinvestment rate = Equity reinvested/Net income</a:t>
            </a:r>
            <a:r>
              <a:rPr lang="en-US" sz="2100" baseline="-25000" dirty="0"/>
              <a:t>0</a:t>
            </a:r>
            <a:r>
              <a:rPr lang="en-US" sz="2100" dirty="0"/>
              <a:t> </a:t>
            </a:r>
          </a:p>
        </p:txBody>
      </p:sp>
      <p:sp>
        <p:nvSpPr>
          <p:cNvPr id="12" name="TextBox 11"/>
          <p:cNvSpPr txBox="1"/>
          <p:nvPr/>
        </p:nvSpPr>
        <p:spPr>
          <a:xfrm>
            <a:off x="684670" y="4441892"/>
            <a:ext cx="7736462" cy="738023"/>
          </a:xfrm>
          <a:prstGeom prst="rect">
            <a:avLst/>
          </a:prstGeom>
          <a:solidFill>
            <a:schemeClr val="accent6">
              <a:lumMod val="20000"/>
              <a:lumOff val="80000"/>
            </a:schemeClr>
          </a:solidFill>
        </p:spPr>
        <p:txBody>
          <a:bodyPr wrap="square" rtlCol="0">
            <a:spAutoFit/>
          </a:bodyPr>
          <a:lstStyle/>
          <a:p>
            <a:pPr algn="ctr">
              <a:lnSpc>
                <a:spcPts val="2500"/>
              </a:lnSpc>
            </a:pPr>
            <a:r>
              <a:rPr lang="en-US" sz="2100" b="1" dirty="0"/>
              <a:t>Expected growth in net income = Equity reinvestment rate</a:t>
            </a:r>
            <a:r>
              <a:rPr lang="en-US" sz="2100" baseline="-25000" dirty="0"/>
              <a:t>0</a:t>
            </a:r>
            <a:r>
              <a:rPr lang="en-US" sz="2100" b="1" dirty="0"/>
              <a:t> </a:t>
            </a:r>
            <a:r>
              <a:rPr lang="en-US" sz="2100" b="1" dirty="0" smtClean="0"/>
              <a:t>       		</a:t>
            </a:r>
            <a:r>
              <a:rPr lang="en-US" sz="2100" b="1" dirty="0"/>
              <a:t>	 </a:t>
            </a:r>
            <a:r>
              <a:rPr lang="en-US" sz="2100" b="1" dirty="0" smtClean="0"/>
              <a:t>x Return </a:t>
            </a:r>
            <a:r>
              <a:rPr lang="en-US" sz="2100" b="1" dirty="0"/>
              <a:t>on equity</a:t>
            </a:r>
          </a:p>
        </p:txBody>
      </p:sp>
      <p:sp>
        <p:nvSpPr>
          <p:cNvPr id="16" name="Rectangle 3"/>
          <p:cNvSpPr txBox="1">
            <a:spLocks noChangeArrowheads="1"/>
          </p:cNvSpPr>
          <p:nvPr/>
        </p:nvSpPr>
        <p:spPr bwMode="auto">
          <a:xfrm>
            <a:off x="196417" y="5229200"/>
            <a:ext cx="8712969" cy="77912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ct val="20000"/>
              </a:spcBef>
              <a:buFontTx/>
              <a:buChar char="•"/>
              <a:defRPr/>
            </a:pPr>
            <a:r>
              <a:rPr lang="en-US" sz="2000" kern="0" dirty="0"/>
              <a:t>Unlike the retention ratio, this number can be well in excess of 100% with the excess being funded with </a:t>
            </a:r>
            <a:r>
              <a:rPr lang="en-US" sz="2000" b="1" kern="0" dirty="0"/>
              <a:t>new equity</a:t>
            </a:r>
            <a:r>
              <a:rPr lang="en-US" sz="2000" kern="0" dirty="0"/>
              <a:t>.</a:t>
            </a:r>
            <a:r>
              <a:rPr lang="en-US" sz="2300" kern="0" dirty="0"/>
              <a:t> </a:t>
            </a:r>
            <a:endParaRPr kumimoji="0" lang="en-US" sz="2300" i="0" u="none" strike="noStrike" kern="0" cap="none" spc="0" normalizeH="0" baseline="0" noProof="0" dirty="0">
              <a:ln>
                <a:noFill/>
              </a:ln>
              <a:solidFill>
                <a:schemeClr val="tx1"/>
              </a:solidFill>
              <a:effectLst/>
              <a:uLnTx/>
              <a:uFillTx/>
            </a:endParaRPr>
          </a:p>
        </p:txBody>
      </p:sp>
      <p:sp>
        <p:nvSpPr>
          <p:cNvPr id="2" name="Rectangle 1"/>
          <p:cNvSpPr/>
          <p:nvPr/>
        </p:nvSpPr>
        <p:spPr>
          <a:xfrm>
            <a:off x="663260" y="2829524"/>
            <a:ext cx="7736462" cy="23594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331640" y="5926805"/>
            <a:ext cx="6175783" cy="353943"/>
          </a:xfrm>
          <a:prstGeom prst="rect">
            <a:avLst/>
          </a:prstGeom>
          <a:solidFill>
            <a:schemeClr val="bg1">
              <a:lumMod val="95000"/>
            </a:schemeClr>
          </a:solidFill>
        </p:spPr>
        <p:txBody>
          <a:bodyPr wrap="square" rtlCol="0">
            <a:spAutoFit/>
          </a:bodyPr>
          <a:lstStyle/>
          <a:p>
            <a:r>
              <a:rPr lang="en-US" sz="1700" dirty="0"/>
              <a:t>* Change in assets = Change in liabilities + Change in equity</a:t>
            </a:r>
          </a:p>
        </p:txBody>
      </p:sp>
      <p:sp>
        <p:nvSpPr>
          <p:cNvPr id="4" name="TextBox 3"/>
          <p:cNvSpPr txBox="1"/>
          <p:nvPr/>
        </p:nvSpPr>
        <p:spPr>
          <a:xfrm>
            <a:off x="7092280" y="4764415"/>
            <a:ext cx="306494" cy="384721"/>
          </a:xfrm>
          <a:prstGeom prst="rect">
            <a:avLst/>
          </a:prstGeom>
          <a:noFill/>
        </p:spPr>
        <p:txBody>
          <a:bodyPr wrap="none" rtlCol="0">
            <a:spAutoFit/>
          </a:bodyPr>
          <a:lstStyle/>
          <a:p>
            <a:r>
              <a:rPr lang="en-US" sz="1900" dirty="0">
                <a:solidFill>
                  <a:srgbClr val="FF0000"/>
                </a:solidFill>
              </a:rPr>
              <a:t>*</a:t>
            </a:r>
          </a:p>
        </p:txBody>
      </p:sp>
      <p:sp>
        <p:nvSpPr>
          <p:cNvPr id="13" name="TextBox 12"/>
          <p:cNvSpPr txBox="1"/>
          <p:nvPr/>
        </p:nvSpPr>
        <p:spPr>
          <a:xfrm>
            <a:off x="5904616" y="5565321"/>
            <a:ext cx="2182392" cy="384721"/>
          </a:xfrm>
          <a:prstGeom prst="rect">
            <a:avLst/>
          </a:prstGeom>
          <a:noFill/>
        </p:spPr>
        <p:txBody>
          <a:bodyPr wrap="none" rtlCol="0">
            <a:spAutoFit/>
          </a:bodyPr>
          <a:lstStyle/>
          <a:p>
            <a:r>
              <a:rPr lang="en-US" sz="1900" dirty="0">
                <a:solidFill>
                  <a:srgbClr val="FF0000"/>
                </a:solidFill>
              </a:rPr>
              <a:t>* ROE is unchanged </a:t>
            </a:r>
          </a:p>
        </p:txBody>
      </p:sp>
      <p:pic>
        <p:nvPicPr>
          <p:cNvPr id="14" name="Picture 4" descr="ผลการค้นหารูปภาพสำหรับ wh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88310" y="3452613"/>
            <a:ext cx="648072" cy="40837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ผลการค้นหารูปภาพสำหรับ reas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95624" y="5877292"/>
            <a:ext cx="552918" cy="452968"/>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14306836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21"/>
          <p:cNvSpPr>
            <a:spLocks noGrp="1"/>
          </p:cNvSpPr>
          <p:nvPr>
            <p:ph type="sldNum" sz="quarter" idx="12"/>
          </p:nvPr>
        </p:nvSpPr>
        <p:spPr/>
        <p:txBody>
          <a:bodyPr/>
          <a:lstStyle/>
          <a:p>
            <a:fld id="{AE4C901F-93BC-4D8A-8AC8-0FD8DA343E43}" type="slidenum">
              <a:rPr lang="en-US" smtClean="0">
                <a:solidFill>
                  <a:srgbClr val="000000"/>
                </a:solidFill>
              </a:rPr>
              <a:pPr/>
              <a:t>32</a:t>
            </a:fld>
            <a:endParaRPr lang="en-US">
              <a:solidFill>
                <a:srgbClr val="000000"/>
              </a:solidFill>
            </a:endParaRPr>
          </a:p>
        </p:txBody>
      </p:sp>
      <p:sp>
        <p:nvSpPr>
          <p:cNvPr id="5"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8" name="Subtitle 3"/>
          <p:cNvSpPr txBox="1">
            <a:spLocks/>
          </p:cNvSpPr>
          <p:nvPr/>
        </p:nvSpPr>
        <p:spPr>
          <a:xfrm>
            <a:off x="884597" y="52964"/>
            <a:ext cx="7946239" cy="875233"/>
          </a:xfrm>
          <a:prstGeom prst="rect">
            <a:avLst/>
          </a:prstGeom>
          <a:solidFill>
            <a:schemeClr val="bg1">
              <a:lumMod val="95000"/>
            </a:schemeClr>
          </a:solidFill>
        </p:spPr>
        <p:txBody>
          <a:bodyPr vert="horz" lIns="45720" rIns="45720">
            <a:noAutofit/>
          </a:bodyPr>
          <a:lstStyle/>
          <a:p>
            <a:pPr marR="64008" lvl="0">
              <a:spcBef>
                <a:spcPts val="400"/>
              </a:spcBef>
              <a:buClr>
                <a:schemeClr val="accent1"/>
              </a:buClr>
              <a:buSzPct val="68000"/>
              <a:defRPr/>
            </a:pPr>
            <a:r>
              <a:rPr lang="en-US" sz="2700" b="1" dirty="0">
                <a:solidFill>
                  <a:srgbClr val="002060"/>
                </a:solidFill>
                <a:latin typeface="Arial" pitchFamily="34" charset="0"/>
                <a:ea typeface="+mj-ea"/>
                <a:cs typeface="+mj-cs"/>
              </a:rPr>
              <a:t>Example: Expected Growth in Net Income with New Equity</a:t>
            </a:r>
          </a:p>
        </p:txBody>
      </p:sp>
      <p:sp>
        <p:nvSpPr>
          <p:cNvPr id="11" name="Rectangle 3"/>
          <p:cNvSpPr txBox="1">
            <a:spLocks noChangeArrowheads="1"/>
          </p:cNvSpPr>
          <p:nvPr/>
        </p:nvSpPr>
        <p:spPr bwMode="auto">
          <a:xfrm>
            <a:off x="251520" y="876471"/>
            <a:ext cx="8712968" cy="608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spcBef>
                <a:spcPct val="20000"/>
              </a:spcBef>
              <a:defRPr/>
            </a:pPr>
            <a:r>
              <a:rPr lang="en-US" sz="1650" kern="0" dirty="0"/>
              <a:t>We look at three firms—Coca-Cola, Nestlé, and Sony. The following table estimates the components of equity reinvestment and uses it to estimate the reinvestment rate for each of the firms.  </a:t>
            </a:r>
          </a:p>
        </p:txBody>
      </p:sp>
      <p:sp>
        <p:nvSpPr>
          <p:cNvPr id="12" name="Rectangle 3"/>
          <p:cNvSpPr txBox="1">
            <a:spLocks noChangeArrowheads="1"/>
          </p:cNvSpPr>
          <p:nvPr/>
        </p:nvSpPr>
        <p:spPr bwMode="auto">
          <a:xfrm>
            <a:off x="251520" y="4340554"/>
            <a:ext cx="8671547" cy="1365140"/>
          </a:xfrm>
          <a:prstGeom prst="rect">
            <a:avLst/>
          </a:prstGeom>
          <a:solidFill>
            <a:schemeClr val="accent1">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400"/>
              </a:spcBef>
              <a:defRPr/>
            </a:pPr>
            <a:r>
              <a:rPr lang="en-US" sz="1900" kern="0" dirty="0"/>
              <a:t>Note that </a:t>
            </a:r>
            <a:r>
              <a:rPr lang="en-US" sz="1900" b="1" kern="0" dirty="0"/>
              <a:t>Sony had more depreciation than capital expenditures in 2010 and a decrease in working capital, and paid off debt during the year.</a:t>
            </a:r>
            <a:r>
              <a:rPr lang="en-US" sz="1900" kern="0" dirty="0"/>
              <a:t> The net reinvestment rate is negative. If it continues on this path, it will have negative growth. In fact, </a:t>
            </a:r>
            <a:r>
              <a:rPr lang="en-US" sz="1900" b="1" kern="0" dirty="0"/>
              <a:t>it would probably be much more realistic to look at the </a:t>
            </a:r>
            <a:r>
              <a:rPr lang="en-US" sz="1900" b="1" kern="0" dirty="0">
                <a:solidFill>
                  <a:srgbClr val="0070C0"/>
                </a:solidFill>
              </a:rPr>
              <a:t>average reinvestment rate over three or five years, rather than just the current year</a:t>
            </a:r>
            <a:r>
              <a:rPr lang="en-US" sz="1900" b="1" kern="0" dirty="0"/>
              <a:t>.  </a:t>
            </a:r>
          </a:p>
        </p:txBody>
      </p:sp>
      <p:sp>
        <p:nvSpPr>
          <p:cNvPr id="6" name="TextBox 5"/>
          <p:cNvSpPr txBox="1"/>
          <p:nvPr/>
        </p:nvSpPr>
        <p:spPr>
          <a:xfrm>
            <a:off x="97538" y="1612319"/>
            <a:ext cx="3971921" cy="369332"/>
          </a:xfrm>
          <a:prstGeom prst="rect">
            <a:avLst/>
          </a:prstGeom>
          <a:noFill/>
        </p:spPr>
        <p:txBody>
          <a:bodyPr wrap="none" rtlCol="0">
            <a:spAutoFit/>
          </a:bodyPr>
          <a:lstStyle/>
          <a:p>
            <a:r>
              <a:rPr lang="en-US" sz="1800" b="1" dirty="0"/>
              <a:t>Illustration 11.6: Growth in Net Income </a:t>
            </a:r>
          </a:p>
        </p:txBody>
      </p:sp>
      <p:pic>
        <p:nvPicPr>
          <p:cNvPr id="2" name="Picture 1"/>
          <p:cNvPicPr>
            <a:picLocks noChangeAspect="1"/>
          </p:cNvPicPr>
          <p:nvPr/>
        </p:nvPicPr>
        <p:blipFill>
          <a:blip r:embed="rId3"/>
          <a:stretch>
            <a:fillRect/>
          </a:stretch>
        </p:blipFill>
        <p:spPr>
          <a:xfrm>
            <a:off x="97539" y="1935069"/>
            <a:ext cx="8866950" cy="1178589"/>
          </a:xfrm>
          <a:prstGeom prst="rect">
            <a:avLst/>
          </a:prstGeom>
        </p:spPr>
      </p:pic>
      <p:sp>
        <p:nvSpPr>
          <p:cNvPr id="3" name="Rectangle 2"/>
          <p:cNvSpPr/>
          <p:nvPr/>
        </p:nvSpPr>
        <p:spPr>
          <a:xfrm>
            <a:off x="2267744" y="1935069"/>
            <a:ext cx="1872208" cy="117858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139952" y="1932101"/>
            <a:ext cx="1944216" cy="117858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105501" y="3140649"/>
            <a:ext cx="8858987" cy="823302"/>
          </a:xfrm>
          <a:prstGeom prst="rect">
            <a:avLst/>
          </a:prstGeom>
          <a:noFill/>
        </p:spPr>
        <p:txBody>
          <a:bodyPr wrap="square" rtlCol="0">
            <a:spAutoFit/>
          </a:bodyPr>
          <a:lstStyle/>
          <a:p>
            <a:pPr>
              <a:lnSpc>
                <a:spcPts val="1900"/>
              </a:lnSpc>
            </a:pPr>
            <a:r>
              <a:rPr lang="en-US" sz="1700" dirty="0"/>
              <a:t>Equity reinvested in business = (Capital expenditures − Depreciation) + Change in working capital − (New debt issued − Debt repaid)</a:t>
            </a:r>
          </a:p>
          <a:p>
            <a:pPr>
              <a:lnSpc>
                <a:spcPts val="1900"/>
              </a:lnSpc>
            </a:pPr>
            <a:r>
              <a:rPr lang="en-US" sz="1700" dirty="0"/>
              <a:t>* (Capital expenditures – Depreciation) = Net </a:t>
            </a:r>
            <a:r>
              <a:rPr lang="en-US" sz="1700" dirty="0" err="1"/>
              <a:t>Capex</a:t>
            </a:r>
            <a:r>
              <a:rPr lang="en-US" sz="1700" dirty="0"/>
              <a:t> </a:t>
            </a:r>
          </a:p>
        </p:txBody>
      </p:sp>
      <p:sp>
        <p:nvSpPr>
          <p:cNvPr id="16" name="TextBox 15"/>
          <p:cNvSpPr txBox="1"/>
          <p:nvPr/>
        </p:nvSpPr>
        <p:spPr>
          <a:xfrm>
            <a:off x="4980384" y="3463656"/>
            <a:ext cx="2358466" cy="323165"/>
          </a:xfrm>
          <a:prstGeom prst="rect">
            <a:avLst/>
          </a:prstGeom>
          <a:noFill/>
        </p:spPr>
        <p:txBody>
          <a:bodyPr wrap="none" rtlCol="0">
            <a:spAutoFit/>
          </a:bodyPr>
          <a:lstStyle/>
          <a:p>
            <a:r>
              <a:rPr lang="en-US" sz="1500" dirty="0">
                <a:solidFill>
                  <a:srgbClr val="FF0000"/>
                </a:solidFill>
              </a:rPr>
              <a:t>+(3006+335-1848)/11809</a:t>
            </a:r>
          </a:p>
        </p:txBody>
      </p:sp>
      <p:cxnSp>
        <p:nvCxnSpPr>
          <p:cNvPr id="7" name="Straight Arrow Connector 6"/>
          <p:cNvCxnSpPr/>
          <p:nvPr/>
        </p:nvCxnSpPr>
        <p:spPr>
          <a:xfrm flipV="1">
            <a:off x="5580112" y="2521395"/>
            <a:ext cx="1080120" cy="103958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701227" y="3455504"/>
            <a:ext cx="1465466" cy="323165"/>
          </a:xfrm>
          <a:prstGeom prst="rect">
            <a:avLst/>
          </a:prstGeom>
          <a:noFill/>
        </p:spPr>
        <p:txBody>
          <a:bodyPr wrap="none" rtlCol="0">
            <a:spAutoFit/>
          </a:bodyPr>
          <a:lstStyle/>
          <a:p>
            <a:r>
              <a:rPr lang="en-US" sz="1500" dirty="0">
                <a:solidFill>
                  <a:srgbClr val="FF0000"/>
                </a:solidFill>
              </a:rPr>
              <a:t>+(.1264*.4659)</a:t>
            </a:r>
          </a:p>
        </p:txBody>
      </p:sp>
      <p:cxnSp>
        <p:nvCxnSpPr>
          <p:cNvPr id="18" name="Straight Arrow Connector 17"/>
          <p:cNvCxnSpPr/>
          <p:nvPr/>
        </p:nvCxnSpPr>
        <p:spPr>
          <a:xfrm flipV="1">
            <a:off x="8612829" y="2556752"/>
            <a:ext cx="147941" cy="96886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198213983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043608" y="196609"/>
            <a:ext cx="7266361" cy="797164"/>
          </a:xfrm>
        </p:spPr>
        <p:txBody>
          <a:bodyPr>
            <a:noAutofit/>
          </a:bodyPr>
          <a:lstStyle/>
          <a:p>
            <a:r>
              <a:rPr lang="en-US" sz="2800" dirty="0"/>
              <a:t>Fundamental Determination of Growth: The Effects of Changing ROE on Growth</a:t>
            </a:r>
          </a:p>
        </p:txBody>
      </p:sp>
      <p:sp>
        <p:nvSpPr>
          <p:cNvPr id="9"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6" name="Rectangle 3"/>
          <p:cNvSpPr txBox="1">
            <a:spLocks noChangeArrowheads="1"/>
          </p:cNvSpPr>
          <p:nvPr/>
        </p:nvSpPr>
        <p:spPr bwMode="auto">
          <a:xfrm>
            <a:off x="283500" y="1484784"/>
            <a:ext cx="8657602" cy="18722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500"/>
              </a:lnSpc>
              <a:spcBef>
                <a:spcPct val="20000"/>
              </a:spcBef>
              <a:buFont typeface="Arial" panose="020B0604020202020204" pitchFamily="34" charset="0"/>
              <a:buChar char="•"/>
              <a:defRPr/>
            </a:pPr>
            <a:r>
              <a:rPr lang="en-US" sz="2400" kern="0" dirty="0"/>
              <a:t>What we have learnt so far has operated on the assumption that the overall return on equity remains unchanged over time. </a:t>
            </a:r>
          </a:p>
          <a:p>
            <a:pPr marL="342900" indent="-342900">
              <a:lnSpc>
                <a:spcPts val="2500"/>
              </a:lnSpc>
              <a:spcBef>
                <a:spcPct val="20000"/>
              </a:spcBef>
              <a:buFont typeface="Arial" panose="020B0604020202020204" pitchFamily="34" charset="0"/>
              <a:buChar char="•"/>
              <a:defRPr/>
            </a:pPr>
            <a:r>
              <a:rPr lang="en-US" sz="2400" kern="0" dirty="0"/>
              <a:t>If ROE changes, we introduce a </a:t>
            </a:r>
            <a:r>
              <a:rPr lang="en-US" sz="2400" b="1" kern="0" dirty="0"/>
              <a:t>new component to growth—the </a:t>
            </a:r>
            <a:r>
              <a:rPr lang="en-US" sz="2400" kern="0" dirty="0"/>
              <a:t>effect of changing return on equity on existing investments over time. </a:t>
            </a:r>
            <a:endParaRPr kumimoji="0" lang="en-US" sz="2400" i="0" u="none" strike="noStrike" kern="0" cap="none" spc="0" normalizeH="0" baseline="0" noProof="0" dirty="0">
              <a:ln>
                <a:noFill/>
              </a:ln>
              <a:solidFill>
                <a:schemeClr val="tx1"/>
              </a:solidFill>
              <a:effectLst/>
              <a:uLnTx/>
              <a:uFillTx/>
            </a:endParaRPr>
          </a:p>
        </p:txBody>
      </p:sp>
      <p:sp>
        <p:nvSpPr>
          <p:cNvPr id="8" name="Rectangle 3"/>
          <p:cNvSpPr txBox="1">
            <a:spLocks noChangeArrowheads="1"/>
          </p:cNvSpPr>
          <p:nvPr/>
        </p:nvSpPr>
        <p:spPr bwMode="auto">
          <a:xfrm>
            <a:off x="565560" y="3747697"/>
            <a:ext cx="8093481" cy="498888"/>
          </a:xfrm>
          <a:prstGeom prst="rect">
            <a:avLst/>
          </a:prstGeom>
          <a:solidFill>
            <a:schemeClr val="accent6">
              <a:lumMod val="20000"/>
              <a:lumOff val="80000"/>
            </a:schemeClr>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algn="ctr">
              <a:lnSpc>
                <a:spcPts val="2500"/>
              </a:lnSpc>
              <a:spcBef>
                <a:spcPct val="20000"/>
              </a:spcBef>
              <a:defRPr/>
            </a:pPr>
            <a:r>
              <a:rPr lang="en-US" sz="2300" kern="0" dirty="0"/>
              <a:t>Additional to expected growth rate = (</a:t>
            </a:r>
            <a:r>
              <a:rPr lang="en-US" sz="2300" kern="0" dirty="0" err="1"/>
              <a:t>ROE</a:t>
            </a:r>
            <a:r>
              <a:rPr lang="en-US" sz="2300" kern="0" baseline="-25000" dirty="0" err="1"/>
              <a:t>t</a:t>
            </a:r>
            <a:r>
              <a:rPr lang="en-US" sz="2300" kern="0" dirty="0"/>
              <a:t> – ROE</a:t>
            </a:r>
            <a:r>
              <a:rPr lang="en-US" sz="2300" kern="0" baseline="-25000" dirty="0"/>
              <a:t>t-1</a:t>
            </a:r>
            <a:r>
              <a:rPr lang="en-US" sz="2300" kern="0" dirty="0"/>
              <a:t>)/ROE</a:t>
            </a:r>
            <a:r>
              <a:rPr lang="en-US" sz="2300" kern="0" baseline="-25000" dirty="0"/>
              <a:t>t-1</a:t>
            </a:r>
            <a:endParaRPr kumimoji="0" lang="en-US" sz="2300" i="0" u="none" strike="noStrike" kern="0" cap="none" spc="0" normalizeH="0" baseline="-25000" noProof="0" dirty="0">
              <a:ln>
                <a:noFill/>
              </a:ln>
              <a:solidFill>
                <a:schemeClr val="tx1"/>
              </a:solidFill>
              <a:effectLst/>
              <a:uLnTx/>
              <a:uFillTx/>
            </a:endParaRPr>
          </a:p>
        </p:txBody>
      </p:sp>
      <p:sp>
        <p:nvSpPr>
          <p:cNvPr id="10" name="TextBox 9"/>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28711340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21"/>
          <p:cNvSpPr>
            <a:spLocks noGrp="1"/>
          </p:cNvSpPr>
          <p:nvPr>
            <p:ph type="sldNum" sz="quarter" idx="12"/>
          </p:nvPr>
        </p:nvSpPr>
        <p:spPr/>
        <p:txBody>
          <a:bodyPr/>
          <a:lstStyle/>
          <a:p>
            <a:fld id="{AE4C901F-93BC-4D8A-8AC8-0FD8DA343E43}" type="slidenum">
              <a:rPr lang="en-US" smtClean="0">
                <a:solidFill>
                  <a:srgbClr val="000000"/>
                </a:solidFill>
              </a:rPr>
              <a:pPr/>
              <a:t>34</a:t>
            </a:fld>
            <a:endParaRPr lang="en-US">
              <a:solidFill>
                <a:srgbClr val="000000"/>
              </a:solidFill>
            </a:endParaRPr>
          </a:p>
        </p:txBody>
      </p:sp>
      <p:sp>
        <p:nvSpPr>
          <p:cNvPr id="5"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8" name="Subtitle 3"/>
          <p:cNvSpPr txBox="1">
            <a:spLocks/>
          </p:cNvSpPr>
          <p:nvPr/>
        </p:nvSpPr>
        <p:spPr>
          <a:xfrm>
            <a:off x="1069903" y="213255"/>
            <a:ext cx="7470932" cy="523220"/>
          </a:xfrm>
          <a:prstGeom prst="rect">
            <a:avLst/>
          </a:prstGeom>
          <a:solidFill>
            <a:schemeClr val="bg1">
              <a:lumMod val="95000"/>
            </a:schemeClr>
          </a:solidFill>
        </p:spPr>
        <p:txBody>
          <a:bodyPr vert="horz" lIns="45720" rIns="45720">
            <a:noAutofit/>
          </a:bodyPr>
          <a:lstStyle/>
          <a:p>
            <a:pPr marR="64008" lvl="0">
              <a:spcBef>
                <a:spcPts val="400"/>
              </a:spcBef>
              <a:buClr>
                <a:schemeClr val="accent1"/>
              </a:buClr>
              <a:buSzPct val="68000"/>
              <a:defRPr/>
            </a:pPr>
            <a:r>
              <a:rPr lang="en-US" sz="2400" b="1" dirty="0">
                <a:solidFill>
                  <a:srgbClr val="002060"/>
                </a:solidFill>
                <a:latin typeface="Arial" pitchFamily="34" charset="0"/>
                <a:ea typeface="+mj-ea"/>
                <a:cs typeface="+mj-cs"/>
              </a:rPr>
              <a:t>Example: The Effects of Changing ROE on Growth</a:t>
            </a:r>
          </a:p>
        </p:txBody>
      </p:sp>
      <p:sp>
        <p:nvSpPr>
          <p:cNvPr id="11" name="Rectangle 3"/>
          <p:cNvSpPr txBox="1">
            <a:spLocks noChangeArrowheads="1"/>
          </p:cNvSpPr>
          <p:nvPr/>
        </p:nvSpPr>
        <p:spPr bwMode="auto">
          <a:xfrm>
            <a:off x="251520" y="863668"/>
            <a:ext cx="8712968" cy="9091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spcBef>
                <a:spcPct val="20000"/>
              </a:spcBef>
              <a:buFont typeface="Arial" panose="020B0604020202020204" pitchFamily="34" charset="0"/>
              <a:buChar char="•"/>
              <a:defRPr/>
            </a:pPr>
            <a:r>
              <a:rPr lang="en-US" sz="2000" kern="0" dirty="0"/>
              <a:t>A firm that has a book value of equity of $100 million and a return on equity of 10 percent. If this firm improves its return on equity to 11 percent, it will post an earnings growth rate of 10 percent </a:t>
            </a:r>
            <a:r>
              <a:rPr lang="en-US" sz="2000" b="1" u="sng" kern="0" dirty="0"/>
              <a:t>even if it does not reinvest any money</a:t>
            </a:r>
            <a:r>
              <a:rPr lang="en-US" sz="2000" kern="0" dirty="0"/>
              <a:t>.</a:t>
            </a:r>
          </a:p>
        </p:txBody>
      </p:sp>
      <p:sp>
        <p:nvSpPr>
          <p:cNvPr id="12" name="Rectangle 3"/>
          <p:cNvSpPr txBox="1">
            <a:spLocks noChangeArrowheads="1"/>
          </p:cNvSpPr>
          <p:nvPr/>
        </p:nvSpPr>
        <p:spPr bwMode="auto">
          <a:xfrm>
            <a:off x="675172" y="3410354"/>
            <a:ext cx="7865663" cy="604972"/>
          </a:xfrm>
          <a:prstGeom prst="rect">
            <a:avLst/>
          </a:prstGeom>
          <a:solidFill>
            <a:schemeClr val="bg1">
              <a:lumMod val="95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gn="ctr">
              <a:lnSpc>
                <a:spcPts val="2000"/>
              </a:lnSpc>
              <a:spcBef>
                <a:spcPts val="400"/>
              </a:spcBef>
              <a:defRPr/>
            </a:pPr>
            <a:r>
              <a:rPr lang="en-US" sz="1900" kern="0" dirty="0"/>
              <a:t>Additional to expected growth rate = (11%-10%)/10% = </a:t>
            </a:r>
            <a:r>
              <a:rPr lang="en-US" sz="1900" b="1" kern="0" dirty="0"/>
              <a:t>10% </a:t>
            </a:r>
          </a:p>
        </p:txBody>
      </p:sp>
      <p:sp>
        <p:nvSpPr>
          <p:cNvPr id="9" name="Rectangle 3"/>
          <p:cNvSpPr txBox="1">
            <a:spLocks noChangeArrowheads="1"/>
          </p:cNvSpPr>
          <p:nvPr/>
        </p:nvSpPr>
        <p:spPr bwMode="auto">
          <a:xfrm>
            <a:off x="675173" y="2570072"/>
            <a:ext cx="7865662" cy="498888"/>
          </a:xfrm>
          <a:prstGeom prst="rect">
            <a:avLst/>
          </a:prstGeom>
          <a:solidFill>
            <a:schemeClr val="accent5">
              <a:lumMod val="20000"/>
              <a:lumOff val="80000"/>
            </a:schemeClr>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algn="ctr">
              <a:lnSpc>
                <a:spcPts val="2500"/>
              </a:lnSpc>
              <a:spcBef>
                <a:spcPct val="20000"/>
              </a:spcBef>
              <a:defRPr/>
            </a:pPr>
            <a:r>
              <a:rPr lang="en-US" sz="2200" kern="0" dirty="0"/>
              <a:t>Additional to expected growth rate = (</a:t>
            </a:r>
            <a:r>
              <a:rPr lang="en-US" sz="2200" kern="0" dirty="0" err="1"/>
              <a:t>ROE</a:t>
            </a:r>
            <a:r>
              <a:rPr lang="en-US" sz="2200" kern="0" baseline="-25000" dirty="0" err="1"/>
              <a:t>t</a:t>
            </a:r>
            <a:r>
              <a:rPr lang="en-US" sz="2200" kern="0" dirty="0"/>
              <a:t> – ROE</a:t>
            </a:r>
            <a:r>
              <a:rPr lang="en-US" sz="2200" kern="0" baseline="-25000" dirty="0"/>
              <a:t>t-1</a:t>
            </a:r>
            <a:r>
              <a:rPr lang="en-US" sz="2200" kern="0" dirty="0"/>
              <a:t>)/ROE</a:t>
            </a:r>
            <a:r>
              <a:rPr lang="en-US" sz="2200" kern="0" baseline="-25000" dirty="0"/>
              <a:t>t-1</a:t>
            </a:r>
            <a:endParaRPr kumimoji="0" lang="en-US" sz="2200" i="0" u="none" strike="noStrike" kern="0" cap="none" spc="0" normalizeH="0" baseline="-25000" noProof="0" dirty="0">
              <a:ln>
                <a:noFill/>
              </a:ln>
              <a:solidFill>
                <a:schemeClr val="tx1"/>
              </a:solidFill>
              <a:effectLst/>
              <a:uLnTx/>
              <a:uFillTx/>
            </a:endParaRPr>
          </a:p>
        </p:txBody>
      </p:sp>
      <p:sp>
        <p:nvSpPr>
          <p:cNvPr id="13" name="TextBox 12"/>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2642615852"/>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21"/>
          <p:cNvSpPr>
            <a:spLocks noGrp="1"/>
          </p:cNvSpPr>
          <p:nvPr>
            <p:ph type="sldNum" sz="quarter" idx="12"/>
          </p:nvPr>
        </p:nvSpPr>
        <p:spPr/>
        <p:txBody>
          <a:bodyPr/>
          <a:lstStyle/>
          <a:p>
            <a:fld id="{AE4C901F-93BC-4D8A-8AC8-0FD8DA343E43}" type="slidenum">
              <a:rPr lang="en-US" smtClean="0">
                <a:solidFill>
                  <a:srgbClr val="000000"/>
                </a:solidFill>
              </a:rPr>
              <a:pPr/>
              <a:t>35</a:t>
            </a:fld>
            <a:endParaRPr lang="en-US">
              <a:solidFill>
                <a:srgbClr val="000000"/>
              </a:solidFill>
            </a:endParaRPr>
          </a:p>
        </p:txBody>
      </p:sp>
      <p:sp>
        <p:nvSpPr>
          <p:cNvPr id="5" name="TextBox 3"/>
          <p:cNvSpPr txBox="1"/>
          <p:nvPr/>
        </p:nvSpPr>
        <p:spPr>
          <a:xfrm>
            <a:off x="6980394" y="6257836"/>
            <a:ext cx="2163606" cy="600164"/>
          </a:xfrm>
          <a:prstGeom prst="rect">
            <a:avLst/>
          </a:prstGeom>
          <a:noFill/>
        </p:spPr>
        <p:txBody>
          <a:bodyPr wrap="none" rtlCol="0">
            <a:spAutoFit/>
          </a:bodyPr>
          <a:ls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a:lstStyle>
          <a:p>
            <a:r>
              <a:rPr lang="en-US" sz="1500" dirty="0" err="1">
                <a:solidFill>
                  <a:srgbClr val="C00000"/>
                </a:solidFill>
              </a:rPr>
              <a:t>Sirinattha</a:t>
            </a:r>
            <a:r>
              <a:rPr lang="en-US" sz="1500" dirty="0">
                <a:solidFill>
                  <a:srgbClr val="C00000"/>
                </a:solidFill>
              </a:rPr>
              <a:t> </a:t>
            </a:r>
            <a:r>
              <a:rPr lang="en-US" sz="1500" dirty="0" err="1">
                <a:solidFill>
                  <a:srgbClr val="C00000"/>
                </a:solidFill>
              </a:rPr>
              <a:t>Techasiriwan</a:t>
            </a:r>
            <a:endParaRPr lang="en-US" sz="1500" dirty="0">
              <a:solidFill>
                <a:srgbClr val="C00000"/>
              </a:solidFill>
            </a:endParaRPr>
          </a:p>
          <a:p>
            <a:r>
              <a:rPr lang="th-TH" sz="1800" dirty="0">
                <a:solidFill>
                  <a:srgbClr val="C00000"/>
                </a:solidFill>
              </a:rPr>
              <a:t>สิริณัฏฐา เตชะศิริวรรณ</a:t>
            </a:r>
          </a:p>
        </p:txBody>
      </p:sp>
      <p:sp>
        <p:nvSpPr>
          <p:cNvPr id="11" name="Rectangle 3"/>
          <p:cNvSpPr txBox="1">
            <a:spLocks noChangeArrowheads="1"/>
          </p:cNvSpPr>
          <p:nvPr/>
        </p:nvSpPr>
        <p:spPr bwMode="auto">
          <a:xfrm>
            <a:off x="141836" y="3316686"/>
            <a:ext cx="8712968" cy="8633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400"/>
              </a:spcBef>
              <a:buFont typeface="Arial" panose="020B0604020202020204" pitchFamily="34" charset="0"/>
              <a:buChar char="•"/>
              <a:defRPr/>
            </a:pPr>
            <a:r>
              <a:rPr lang="en-US" sz="1800" kern="0" dirty="0"/>
              <a:t>How would the answer be different if the </a:t>
            </a:r>
            <a:r>
              <a:rPr lang="en-US" sz="1800" b="1" kern="0" dirty="0"/>
              <a:t>improvement in return on equity were only on new investments</a:t>
            </a:r>
            <a:r>
              <a:rPr lang="en-US" sz="1800" kern="0" dirty="0"/>
              <a:t> but not on existing assets? The expected growth rate in earnings per share can then be written as:</a:t>
            </a:r>
          </a:p>
        </p:txBody>
      </p:sp>
      <p:sp>
        <p:nvSpPr>
          <p:cNvPr id="12" name="Rectangle 3"/>
          <p:cNvSpPr txBox="1">
            <a:spLocks noChangeArrowheads="1"/>
          </p:cNvSpPr>
          <p:nvPr/>
        </p:nvSpPr>
        <p:spPr bwMode="auto">
          <a:xfrm>
            <a:off x="467543" y="2156868"/>
            <a:ext cx="8513122" cy="1128116"/>
          </a:xfrm>
          <a:prstGeom prst="rect">
            <a:avLst/>
          </a:prstGeom>
          <a:solidFill>
            <a:schemeClr val="bg1">
              <a:lumMod val="95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400"/>
              </a:spcBef>
              <a:defRPr/>
            </a:pPr>
            <a:r>
              <a:rPr lang="en-US" sz="1800" kern="0" dirty="0"/>
              <a:t>Expected growth rate in EPS = </a:t>
            </a:r>
            <a:r>
              <a:rPr lang="en-US" sz="1800" kern="0" dirty="0" err="1"/>
              <a:t>ROE</a:t>
            </a:r>
            <a:r>
              <a:rPr lang="en-US" sz="1800" kern="0" baseline="-25000" dirty="0" err="1"/>
              <a:t>t</a:t>
            </a:r>
            <a:r>
              <a:rPr lang="en-US" sz="1800" kern="0" dirty="0"/>
              <a:t> × Retention ratio + (</a:t>
            </a:r>
            <a:r>
              <a:rPr lang="en-US" sz="1800" kern="0" dirty="0" err="1"/>
              <a:t>ROE</a:t>
            </a:r>
            <a:r>
              <a:rPr lang="en-US" sz="1800" kern="0" baseline="-25000" dirty="0" err="1"/>
              <a:t>t</a:t>
            </a:r>
            <a:r>
              <a:rPr lang="en-US" sz="1800" kern="0" dirty="0"/>
              <a:t> − </a:t>
            </a:r>
            <a:r>
              <a:rPr lang="en-US" sz="1800" kern="0" dirty="0" err="1"/>
              <a:t>ROE</a:t>
            </a:r>
            <a:r>
              <a:rPr lang="en-US" sz="1800" kern="0" baseline="-25000" dirty="0" err="1"/>
              <a:t>t</a:t>
            </a:r>
            <a:r>
              <a:rPr lang="en-US" sz="1800" kern="0" baseline="-25000" dirty="0"/>
              <a:t>–1</a:t>
            </a:r>
            <a:r>
              <a:rPr lang="en-US" sz="1800" kern="0" dirty="0"/>
              <a:t>)/ROE</a:t>
            </a:r>
            <a:r>
              <a:rPr lang="en-US" sz="1800" kern="0" baseline="-25000" dirty="0"/>
              <a:t>t−1 </a:t>
            </a:r>
          </a:p>
          <a:p>
            <a:pPr>
              <a:lnSpc>
                <a:spcPts val="2000"/>
              </a:lnSpc>
              <a:spcBef>
                <a:spcPts val="400"/>
              </a:spcBef>
              <a:defRPr/>
            </a:pPr>
            <a:r>
              <a:rPr lang="en-US" sz="1800" kern="0" dirty="0"/>
              <a:t>                                                     = .11 × .36 + (.11 − .0979)/.0979 = </a:t>
            </a:r>
            <a:r>
              <a:rPr lang="en-US" sz="1800" b="1" kern="0" dirty="0"/>
              <a:t>16.32%</a:t>
            </a:r>
          </a:p>
          <a:p>
            <a:pPr>
              <a:lnSpc>
                <a:spcPts val="2000"/>
              </a:lnSpc>
              <a:spcBef>
                <a:spcPts val="1200"/>
              </a:spcBef>
              <a:defRPr/>
            </a:pPr>
            <a:r>
              <a:rPr lang="en-US" sz="1800" b="1" kern="0" dirty="0"/>
              <a:t> After next year</a:t>
            </a:r>
            <a:r>
              <a:rPr lang="en-US" sz="1800" kern="0" dirty="0"/>
              <a:t>, the growth rate will subside to (.11 × .36) = </a:t>
            </a:r>
            <a:r>
              <a:rPr lang="en-US" sz="1800" b="1" kern="0" dirty="0"/>
              <a:t>3.96%</a:t>
            </a:r>
            <a:r>
              <a:rPr lang="en-US" sz="1800" kern="0" dirty="0"/>
              <a:t>.</a:t>
            </a:r>
          </a:p>
          <a:p>
            <a:pPr algn="ctr">
              <a:lnSpc>
                <a:spcPts val="2000"/>
              </a:lnSpc>
              <a:spcBef>
                <a:spcPts val="400"/>
              </a:spcBef>
              <a:defRPr/>
            </a:pPr>
            <a:r>
              <a:rPr lang="en-US" sz="1800" kern="0" dirty="0"/>
              <a:t> </a:t>
            </a:r>
          </a:p>
        </p:txBody>
      </p:sp>
      <p:sp>
        <p:nvSpPr>
          <p:cNvPr id="13" name="Rectangle 3"/>
          <p:cNvSpPr txBox="1">
            <a:spLocks noChangeArrowheads="1"/>
          </p:cNvSpPr>
          <p:nvPr/>
        </p:nvSpPr>
        <p:spPr bwMode="auto">
          <a:xfrm>
            <a:off x="139857" y="716829"/>
            <a:ext cx="8712968" cy="142532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400"/>
              </a:spcBef>
              <a:buFont typeface="Arial" panose="020B0604020202020204" pitchFamily="34" charset="0"/>
              <a:buChar char="•"/>
              <a:defRPr/>
            </a:pPr>
            <a:r>
              <a:rPr lang="en-US" sz="1800" kern="0" dirty="0"/>
              <a:t>We looked at Con Ed’s expected growth rate based on its </a:t>
            </a:r>
            <a:r>
              <a:rPr lang="en-US" sz="1800" b="1" kern="0" dirty="0"/>
              <a:t>return on equity of 9.79%</a:t>
            </a:r>
            <a:r>
              <a:rPr lang="en-US" sz="1800" kern="0" dirty="0"/>
              <a:t> and its </a:t>
            </a:r>
            <a:r>
              <a:rPr lang="en-US" sz="1800" b="1" kern="0" dirty="0"/>
              <a:t>retention ratio of 36%</a:t>
            </a:r>
            <a:r>
              <a:rPr lang="en-US" sz="1800" kern="0" dirty="0"/>
              <a:t>. Assume that the firm will be able </a:t>
            </a:r>
            <a:r>
              <a:rPr lang="en-US" sz="1800" b="1" kern="0" dirty="0"/>
              <a:t>to improve its overall return on equity (on both new and existing investments) to 11% next year </a:t>
            </a:r>
            <a:r>
              <a:rPr lang="en-US" sz="1800" kern="0" dirty="0"/>
              <a:t>and that the retention ratio remains at 36%. The expected growth rate in earnings per share </a:t>
            </a:r>
            <a:r>
              <a:rPr lang="en-US" sz="1800" u="sng" kern="0" dirty="0"/>
              <a:t>next year </a:t>
            </a:r>
            <a:r>
              <a:rPr lang="en-US" sz="1800" kern="0" dirty="0"/>
              <a:t>can then be written as:</a:t>
            </a:r>
          </a:p>
          <a:p>
            <a:pPr>
              <a:lnSpc>
                <a:spcPts val="2000"/>
              </a:lnSpc>
              <a:spcBef>
                <a:spcPts val="400"/>
              </a:spcBef>
              <a:defRPr/>
            </a:pPr>
            <a:endParaRPr lang="en-US" sz="1800" kern="0" dirty="0"/>
          </a:p>
        </p:txBody>
      </p:sp>
      <p:sp>
        <p:nvSpPr>
          <p:cNvPr id="14" name="Rectangle 3"/>
          <p:cNvSpPr txBox="1">
            <a:spLocks noChangeArrowheads="1"/>
          </p:cNvSpPr>
          <p:nvPr/>
        </p:nvSpPr>
        <p:spPr bwMode="auto">
          <a:xfrm>
            <a:off x="467543" y="4245840"/>
            <a:ext cx="8280920" cy="416477"/>
          </a:xfrm>
          <a:prstGeom prst="rect">
            <a:avLst/>
          </a:prstGeom>
          <a:solidFill>
            <a:schemeClr val="bg1">
              <a:lumMod val="95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400"/>
              </a:spcBef>
              <a:defRPr/>
            </a:pPr>
            <a:r>
              <a:rPr lang="en-US" sz="1800" kern="0" dirty="0"/>
              <a:t>Expected growth rate in EPS = </a:t>
            </a:r>
            <a:r>
              <a:rPr lang="en-US" sz="1800" kern="0" dirty="0" err="1"/>
              <a:t>ROE</a:t>
            </a:r>
            <a:r>
              <a:rPr lang="en-US" sz="1800" kern="0" baseline="-25000" dirty="0" err="1"/>
              <a:t>t</a:t>
            </a:r>
            <a:r>
              <a:rPr lang="en-US" sz="1800" kern="0" dirty="0"/>
              <a:t> × Retention ratio = (.11 × .36) = </a:t>
            </a:r>
            <a:r>
              <a:rPr lang="en-US" sz="1800" b="1" kern="0" dirty="0"/>
              <a:t>3.96%</a:t>
            </a:r>
          </a:p>
          <a:p>
            <a:pPr>
              <a:lnSpc>
                <a:spcPts val="2000"/>
              </a:lnSpc>
              <a:spcBef>
                <a:spcPts val="400"/>
              </a:spcBef>
              <a:defRPr/>
            </a:pPr>
            <a:r>
              <a:rPr lang="en-US" sz="1900" kern="0" dirty="0"/>
              <a:t>  </a:t>
            </a:r>
          </a:p>
        </p:txBody>
      </p:sp>
      <p:sp>
        <p:nvSpPr>
          <p:cNvPr id="15" name="Rectangle 3"/>
          <p:cNvSpPr txBox="1">
            <a:spLocks noChangeArrowheads="1"/>
          </p:cNvSpPr>
          <p:nvPr/>
        </p:nvSpPr>
        <p:spPr bwMode="auto">
          <a:xfrm>
            <a:off x="139857" y="4724918"/>
            <a:ext cx="8712968" cy="8633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nSpc>
                <a:spcPts val="2000"/>
              </a:lnSpc>
              <a:spcBef>
                <a:spcPts val="400"/>
              </a:spcBef>
              <a:buFont typeface="Arial" panose="020B0604020202020204" pitchFamily="34" charset="0"/>
              <a:buChar char="•"/>
              <a:defRPr/>
            </a:pPr>
            <a:r>
              <a:rPr lang="en-US" sz="1800" kern="0" dirty="0"/>
              <a:t>What if the improvement had been only </a:t>
            </a:r>
            <a:r>
              <a:rPr lang="en-US" sz="1800" b="1" kern="0" dirty="0"/>
              <a:t>on existing assets and not on new investments?</a:t>
            </a:r>
            <a:r>
              <a:rPr lang="en-US" sz="1800" kern="0" dirty="0"/>
              <a:t> Then, the expected growth rate in earnings per share can be written as: </a:t>
            </a:r>
          </a:p>
        </p:txBody>
      </p:sp>
      <p:sp>
        <p:nvSpPr>
          <p:cNvPr id="16" name="Rectangle 3"/>
          <p:cNvSpPr txBox="1">
            <a:spLocks noChangeArrowheads="1"/>
          </p:cNvSpPr>
          <p:nvPr/>
        </p:nvSpPr>
        <p:spPr bwMode="auto">
          <a:xfrm>
            <a:off x="467543" y="5582040"/>
            <a:ext cx="8280920" cy="675796"/>
          </a:xfrm>
          <a:prstGeom prst="rect">
            <a:avLst/>
          </a:prstGeom>
          <a:solidFill>
            <a:schemeClr val="bg1">
              <a:lumMod val="95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nSpc>
                <a:spcPts val="2000"/>
              </a:lnSpc>
              <a:spcBef>
                <a:spcPts val="400"/>
              </a:spcBef>
              <a:defRPr/>
            </a:pPr>
            <a:r>
              <a:rPr lang="en-US" sz="1700" kern="0" dirty="0"/>
              <a:t>Expected growth rate in EPS = </a:t>
            </a:r>
            <a:r>
              <a:rPr lang="en-US" sz="1700" kern="0" dirty="0" err="1"/>
              <a:t>ROE</a:t>
            </a:r>
            <a:r>
              <a:rPr lang="en-US" sz="1700" kern="0" baseline="-25000" dirty="0" err="1"/>
              <a:t>t</a:t>
            </a:r>
            <a:r>
              <a:rPr lang="en-US" sz="1700" kern="0" dirty="0"/>
              <a:t> × Retention ratio + (</a:t>
            </a:r>
            <a:r>
              <a:rPr lang="en-US" sz="1700" kern="0" dirty="0" err="1"/>
              <a:t>ROE</a:t>
            </a:r>
            <a:r>
              <a:rPr lang="en-US" sz="1700" kern="0" baseline="-25000" dirty="0" err="1"/>
              <a:t>t</a:t>
            </a:r>
            <a:r>
              <a:rPr lang="en-US" sz="1700" kern="0" dirty="0"/>
              <a:t> − ROE</a:t>
            </a:r>
            <a:r>
              <a:rPr lang="en-US" sz="1700" kern="0" baseline="-25000" dirty="0"/>
              <a:t>t−1</a:t>
            </a:r>
            <a:r>
              <a:rPr lang="en-US" sz="1700" kern="0" dirty="0"/>
              <a:t>)/ROE</a:t>
            </a:r>
            <a:r>
              <a:rPr lang="en-US" sz="1700" kern="0" baseline="-25000" dirty="0"/>
              <a:t>t−1</a:t>
            </a:r>
            <a:r>
              <a:rPr lang="en-US" sz="1700" kern="0" dirty="0"/>
              <a:t>  </a:t>
            </a:r>
          </a:p>
          <a:p>
            <a:pPr>
              <a:lnSpc>
                <a:spcPts val="2000"/>
              </a:lnSpc>
              <a:spcBef>
                <a:spcPts val="400"/>
              </a:spcBef>
              <a:defRPr/>
            </a:pPr>
            <a:r>
              <a:rPr lang="en-US" sz="1700" kern="0" dirty="0"/>
              <a:t>                                                      = .0979 × .36 + (.11 − .0979)/.0979 = </a:t>
            </a:r>
            <a:r>
              <a:rPr lang="en-US" sz="1700" b="1" kern="0" dirty="0"/>
              <a:t>15.88%</a:t>
            </a:r>
          </a:p>
          <a:p>
            <a:pPr>
              <a:lnSpc>
                <a:spcPts val="2000"/>
              </a:lnSpc>
              <a:spcBef>
                <a:spcPts val="400"/>
              </a:spcBef>
              <a:defRPr/>
            </a:pPr>
            <a:r>
              <a:rPr lang="en-US" sz="1700" kern="0" dirty="0"/>
              <a:t> </a:t>
            </a:r>
          </a:p>
        </p:txBody>
      </p:sp>
      <p:sp>
        <p:nvSpPr>
          <p:cNvPr id="3" name="Oval 2"/>
          <p:cNvSpPr/>
          <p:nvPr/>
        </p:nvSpPr>
        <p:spPr>
          <a:xfrm>
            <a:off x="4108261" y="2433052"/>
            <a:ext cx="936104" cy="4330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7" name="Oval 16"/>
          <p:cNvSpPr/>
          <p:nvPr/>
        </p:nvSpPr>
        <p:spPr>
          <a:xfrm>
            <a:off x="5230667" y="2362561"/>
            <a:ext cx="1980221" cy="4330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4" name="TextBox 3"/>
          <p:cNvSpPr txBox="1"/>
          <p:nvPr/>
        </p:nvSpPr>
        <p:spPr>
          <a:xfrm>
            <a:off x="1354419" y="2555836"/>
            <a:ext cx="2378215" cy="307777"/>
          </a:xfrm>
          <a:prstGeom prst="rect">
            <a:avLst/>
          </a:prstGeom>
          <a:noFill/>
        </p:spPr>
        <p:txBody>
          <a:bodyPr wrap="none" rtlCol="0">
            <a:spAutoFit/>
          </a:bodyPr>
          <a:lstStyle/>
          <a:p>
            <a:r>
              <a:rPr lang="en-US" sz="1400" dirty="0">
                <a:solidFill>
                  <a:srgbClr val="FF0000"/>
                </a:solidFill>
              </a:rPr>
              <a:t>Growth from </a:t>
            </a:r>
            <a:r>
              <a:rPr lang="en-US" sz="1400" u="sng" dirty="0">
                <a:solidFill>
                  <a:srgbClr val="FF0000"/>
                </a:solidFill>
              </a:rPr>
              <a:t>new investment </a:t>
            </a:r>
          </a:p>
        </p:txBody>
      </p:sp>
      <p:sp>
        <p:nvSpPr>
          <p:cNvPr id="18" name="TextBox 17"/>
          <p:cNvSpPr txBox="1"/>
          <p:nvPr/>
        </p:nvSpPr>
        <p:spPr>
          <a:xfrm>
            <a:off x="7201032" y="2617748"/>
            <a:ext cx="1942968" cy="523220"/>
          </a:xfrm>
          <a:prstGeom prst="rect">
            <a:avLst/>
          </a:prstGeom>
          <a:noFill/>
        </p:spPr>
        <p:txBody>
          <a:bodyPr wrap="none" rtlCol="0">
            <a:spAutoFit/>
          </a:bodyPr>
          <a:lstStyle/>
          <a:p>
            <a:r>
              <a:rPr lang="en-US" sz="1400" dirty="0">
                <a:solidFill>
                  <a:srgbClr val="FF0000"/>
                </a:solidFill>
              </a:rPr>
              <a:t>Growth from improving </a:t>
            </a:r>
          </a:p>
          <a:p>
            <a:r>
              <a:rPr lang="en-US" sz="1400" dirty="0">
                <a:solidFill>
                  <a:srgbClr val="FF0000"/>
                </a:solidFill>
              </a:rPr>
              <a:t>ROE on </a:t>
            </a:r>
            <a:r>
              <a:rPr lang="en-US" sz="1400" u="sng" dirty="0">
                <a:solidFill>
                  <a:srgbClr val="FF0000"/>
                </a:solidFill>
              </a:rPr>
              <a:t>existing assets </a:t>
            </a:r>
          </a:p>
        </p:txBody>
      </p:sp>
      <p:cxnSp>
        <p:nvCxnSpPr>
          <p:cNvPr id="7" name="Straight Arrow Connector 6"/>
          <p:cNvCxnSpPr/>
          <p:nvPr/>
        </p:nvCxnSpPr>
        <p:spPr>
          <a:xfrm flipV="1">
            <a:off x="3705425" y="2752114"/>
            <a:ext cx="360040" cy="5077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8" idx="1"/>
          </p:cNvCxnSpPr>
          <p:nvPr/>
        </p:nvCxnSpPr>
        <p:spPr>
          <a:xfrm flipH="1" flipV="1">
            <a:off x="6588224" y="2720927"/>
            <a:ext cx="612808" cy="15843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277727" y="3977415"/>
            <a:ext cx="2730876" cy="307777"/>
          </a:xfrm>
          <a:prstGeom prst="rect">
            <a:avLst/>
          </a:prstGeom>
          <a:noFill/>
        </p:spPr>
        <p:txBody>
          <a:bodyPr wrap="none" rtlCol="0">
            <a:spAutoFit/>
          </a:bodyPr>
          <a:lstStyle/>
          <a:p>
            <a:r>
              <a:rPr lang="en-US" sz="1400" dirty="0">
                <a:solidFill>
                  <a:srgbClr val="FF0000"/>
                </a:solidFill>
              </a:rPr>
              <a:t>Only growth from </a:t>
            </a:r>
            <a:r>
              <a:rPr lang="en-US" sz="1400" u="sng" dirty="0">
                <a:solidFill>
                  <a:srgbClr val="FF0000"/>
                </a:solidFill>
              </a:rPr>
              <a:t>new investment </a:t>
            </a:r>
          </a:p>
        </p:txBody>
      </p:sp>
      <p:cxnSp>
        <p:nvCxnSpPr>
          <p:cNvPr id="28" name="Straight Arrow Connector 27"/>
          <p:cNvCxnSpPr/>
          <p:nvPr/>
        </p:nvCxnSpPr>
        <p:spPr>
          <a:xfrm flipH="1">
            <a:off x="6444208" y="4183239"/>
            <a:ext cx="288032" cy="6016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 name="Oval 29"/>
          <p:cNvSpPr/>
          <p:nvPr/>
        </p:nvSpPr>
        <p:spPr>
          <a:xfrm>
            <a:off x="4019153" y="5869197"/>
            <a:ext cx="1041864" cy="3805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31" name="Oval 30"/>
          <p:cNvSpPr/>
          <p:nvPr/>
        </p:nvSpPr>
        <p:spPr>
          <a:xfrm>
            <a:off x="5268884" y="5843607"/>
            <a:ext cx="1980221" cy="4330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32" name="TextBox 31"/>
          <p:cNvSpPr txBox="1"/>
          <p:nvPr/>
        </p:nvSpPr>
        <p:spPr>
          <a:xfrm>
            <a:off x="7237543" y="5173436"/>
            <a:ext cx="1942968" cy="523220"/>
          </a:xfrm>
          <a:prstGeom prst="rect">
            <a:avLst/>
          </a:prstGeom>
          <a:noFill/>
        </p:spPr>
        <p:txBody>
          <a:bodyPr wrap="none" rtlCol="0">
            <a:spAutoFit/>
          </a:bodyPr>
          <a:lstStyle/>
          <a:p>
            <a:r>
              <a:rPr lang="en-US" sz="1400" dirty="0">
                <a:solidFill>
                  <a:srgbClr val="FF0000"/>
                </a:solidFill>
              </a:rPr>
              <a:t>Growth from improving </a:t>
            </a:r>
          </a:p>
          <a:p>
            <a:r>
              <a:rPr lang="en-US" sz="1400" dirty="0">
                <a:solidFill>
                  <a:srgbClr val="FF0000"/>
                </a:solidFill>
              </a:rPr>
              <a:t>ROE </a:t>
            </a:r>
            <a:r>
              <a:rPr lang="en-US" sz="1400" u="sng" dirty="0">
                <a:solidFill>
                  <a:srgbClr val="FF0000"/>
                </a:solidFill>
              </a:rPr>
              <a:t>on existing assets </a:t>
            </a:r>
          </a:p>
        </p:txBody>
      </p:sp>
      <p:sp>
        <p:nvSpPr>
          <p:cNvPr id="33" name="TextBox 32"/>
          <p:cNvSpPr txBox="1"/>
          <p:nvPr/>
        </p:nvSpPr>
        <p:spPr>
          <a:xfrm>
            <a:off x="2403810" y="5334688"/>
            <a:ext cx="2378215" cy="307777"/>
          </a:xfrm>
          <a:prstGeom prst="rect">
            <a:avLst/>
          </a:prstGeom>
          <a:noFill/>
        </p:spPr>
        <p:txBody>
          <a:bodyPr wrap="none" rtlCol="0">
            <a:spAutoFit/>
          </a:bodyPr>
          <a:lstStyle/>
          <a:p>
            <a:r>
              <a:rPr lang="en-US" sz="1400" dirty="0">
                <a:solidFill>
                  <a:srgbClr val="FF0000"/>
                </a:solidFill>
              </a:rPr>
              <a:t>Growth from </a:t>
            </a:r>
            <a:r>
              <a:rPr lang="en-US" sz="1400" u="sng" dirty="0">
                <a:solidFill>
                  <a:srgbClr val="FF0000"/>
                </a:solidFill>
              </a:rPr>
              <a:t>new investment </a:t>
            </a:r>
          </a:p>
        </p:txBody>
      </p:sp>
      <p:cxnSp>
        <p:nvCxnSpPr>
          <p:cNvPr id="35" name="Straight Arrow Connector 34"/>
          <p:cNvCxnSpPr>
            <a:endCxn id="30" idx="0"/>
          </p:cNvCxnSpPr>
          <p:nvPr/>
        </p:nvCxnSpPr>
        <p:spPr>
          <a:xfrm>
            <a:off x="4412945" y="5521518"/>
            <a:ext cx="127140" cy="34767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6344510" y="5519439"/>
            <a:ext cx="945830" cy="40049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Subtitle 3"/>
          <p:cNvSpPr txBox="1">
            <a:spLocks/>
          </p:cNvSpPr>
          <p:nvPr/>
        </p:nvSpPr>
        <p:spPr>
          <a:xfrm>
            <a:off x="1018440" y="88168"/>
            <a:ext cx="7527170" cy="523220"/>
          </a:xfrm>
          <a:prstGeom prst="rect">
            <a:avLst/>
          </a:prstGeom>
          <a:solidFill>
            <a:schemeClr val="bg1">
              <a:lumMod val="95000"/>
            </a:schemeClr>
          </a:solidFill>
        </p:spPr>
        <p:txBody>
          <a:bodyPr vert="horz" lIns="45720" rIns="45720">
            <a:noAutofit/>
          </a:bodyPr>
          <a:lstStyle/>
          <a:p>
            <a:pPr marR="64008" lvl="0">
              <a:spcBef>
                <a:spcPts val="400"/>
              </a:spcBef>
              <a:buClr>
                <a:schemeClr val="accent1"/>
              </a:buClr>
              <a:buSzPct val="68000"/>
              <a:defRPr/>
            </a:pPr>
            <a:r>
              <a:rPr lang="en-US" sz="2400" b="1" dirty="0">
                <a:solidFill>
                  <a:srgbClr val="00B0F0"/>
                </a:solidFill>
                <a:latin typeface="Arial" pitchFamily="34" charset="0"/>
                <a:ea typeface="+mj-ea"/>
                <a:cs typeface="+mj-cs"/>
              </a:rPr>
              <a:t>Example: The Effects of Changing ROE on Growth</a:t>
            </a:r>
          </a:p>
        </p:txBody>
      </p:sp>
      <p:sp>
        <p:nvSpPr>
          <p:cNvPr id="29" name="TextBox 28"/>
          <p:cNvSpPr txBox="1"/>
          <p:nvPr/>
        </p:nvSpPr>
        <p:spPr>
          <a:xfrm>
            <a:off x="107504" y="71971"/>
            <a:ext cx="806927" cy="523220"/>
          </a:xfrm>
          <a:prstGeom prst="rect">
            <a:avLst/>
          </a:prstGeom>
          <a:noFill/>
          <a:ln w="28575">
            <a:solidFill>
              <a:srgbClr val="C00000"/>
            </a:solidFill>
          </a:ln>
        </p:spPr>
        <p:txBody>
          <a:bodyPr wrap="square" rtlCol="0">
            <a:spAutoFit/>
          </a:bodyPr>
          <a:lstStyle/>
          <a:p>
            <a:pPr algn="ctr"/>
            <a:r>
              <a:rPr lang="en-US" dirty="0"/>
              <a:t>IV</a:t>
            </a:r>
          </a:p>
        </p:txBody>
      </p:sp>
    </p:spTree>
    <p:extLst>
      <p:ext uri="{BB962C8B-B14F-4D97-AF65-F5344CB8AC3E}">
        <p14:creationId xmlns:p14="http://schemas.microsoft.com/office/powerpoint/2010/main" val="473468476"/>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5032"/>
            <a:ext cx="8229600" cy="716943"/>
          </a:xfrm>
        </p:spPr>
        <p:txBody>
          <a:bodyPr/>
          <a:lstStyle/>
          <a:p>
            <a:r>
              <a:rPr lang="en-US" dirty="0"/>
              <a:t>Assignments:</a:t>
            </a:r>
            <a:endParaRPr lang="th-TH" dirty="0"/>
          </a:p>
        </p:txBody>
      </p:sp>
      <p:sp>
        <p:nvSpPr>
          <p:cNvPr id="3" name="Content Placeholder 2"/>
          <p:cNvSpPr>
            <a:spLocks noGrp="1"/>
          </p:cNvSpPr>
          <p:nvPr>
            <p:ph idx="1"/>
          </p:nvPr>
        </p:nvSpPr>
        <p:spPr>
          <a:xfrm>
            <a:off x="467544" y="1124744"/>
            <a:ext cx="8234759" cy="2891005"/>
          </a:xfrm>
        </p:spPr>
        <p:txBody>
          <a:bodyPr>
            <a:normAutofit lnSpcReduction="10000"/>
          </a:bodyPr>
          <a:lstStyle/>
          <a:p>
            <a:pPr marL="0" indent="0">
              <a:buNone/>
            </a:pPr>
            <a:r>
              <a:rPr lang="en-US" sz="2200" dirty="0" err="1"/>
              <a:t>Damodaran</a:t>
            </a:r>
            <a:r>
              <a:rPr lang="en-US" sz="2200" dirty="0"/>
              <a:t>, A., 2012, Investment Valuation: Tools and Techniques for Determining the Value of any Asset, 3rd Edition </a:t>
            </a:r>
          </a:p>
          <a:p>
            <a:pPr>
              <a:buFontTx/>
              <a:buChar char="-"/>
            </a:pPr>
            <a:r>
              <a:rPr lang="en-US" sz="2200" dirty="0"/>
              <a:t>Read chapter 11 – Estimating Growth (pages 271-273, 285-296, 301)</a:t>
            </a:r>
          </a:p>
          <a:p>
            <a:pPr>
              <a:buFontTx/>
              <a:buChar char="-"/>
            </a:pPr>
            <a:r>
              <a:rPr lang="en-US" sz="2200" dirty="0">
                <a:solidFill>
                  <a:srgbClr val="C00000"/>
                </a:solidFill>
              </a:rPr>
              <a:t>Extra reading: Five Forces Model – Based Upon Michael E. Porter’s Work</a:t>
            </a:r>
          </a:p>
          <a:p>
            <a:pPr>
              <a:buFontTx/>
              <a:buChar char="-"/>
            </a:pPr>
            <a:r>
              <a:rPr lang="en-US" sz="2200" b="1" dirty="0"/>
              <a:t>End of chapter 11 exercises (questions 2,3); end of chapter 32 exercises (questions 1, 4)*</a:t>
            </a:r>
            <a:endParaRPr lang="en-US" sz="2200" dirty="0">
              <a:solidFill>
                <a:schemeClr val="accent2">
                  <a:lumMod val="50000"/>
                </a:schemeClr>
              </a:solidFill>
            </a:endParaRPr>
          </a:p>
          <a:p>
            <a:pPr marL="0" indent="0">
              <a:buNone/>
            </a:pPr>
            <a:endParaRPr lang="en-US" sz="2200" b="1" dirty="0">
              <a:solidFill>
                <a:srgbClr val="FF0000"/>
              </a:solidFill>
            </a:endParaRPr>
          </a:p>
          <a:p>
            <a:pPr marL="0" indent="0">
              <a:buNone/>
            </a:pPr>
            <a:endParaRPr lang="en-US" sz="2200" b="1" dirty="0"/>
          </a:p>
          <a:p>
            <a:pPr marL="0" indent="0">
              <a:buNone/>
            </a:pPr>
            <a:endParaRPr lang="en-US" sz="2200" dirty="0"/>
          </a:p>
          <a:p>
            <a:pPr marL="0" indent="0">
              <a:buNone/>
            </a:pPr>
            <a:endParaRPr lang="en-US" sz="2200" dirty="0"/>
          </a:p>
          <a:p>
            <a:pPr marL="0" indent="0">
              <a:buNone/>
            </a:pPr>
            <a:endParaRPr lang="en-US" sz="2200" dirty="0"/>
          </a:p>
        </p:txBody>
      </p:sp>
      <p:sp>
        <p:nvSpPr>
          <p:cNvPr id="4" name="Slide Number Placeholder 3"/>
          <p:cNvSpPr>
            <a:spLocks noGrp="1"/>
          </p:cNvSpPr>
          <p:nvPr>
            <p:ph type="sldNum" sz="quarter" idx="12"/>
          </p:nvPr>
        </p:nvSpPr>
        <p:spPr/>
        <p:txBody>
          <a:bodyPr/>
          <a:lstStyle/>
          <a:p>
            <a:fld id="{B65B421D-1FBD-4F72-A254-4151C0229232}" type="slidenum">
              <a:rPr lang="th-TH" smtClean="0"/>
              <a:t>36</a:t>
            </a:fld>
            <a:endParaRPr lang="th-TH"/>
          </a:p>
        </p:txBody>
      </p:sp>
      <p:sp>
        <p:nvSpPr>
          <p:cNvPr id="8" name="TextBox 7"/>
          <p:cNvSpPr txBox="1"/>
          <p:nvPr/>
        </p:nvSpPr>
        <p:spPr>
          <a:xfrm>
            <a:off x="6660232" y="4153723"/>
            <a:ext cx="1995606" cy="1723549"/>
          </a:xfrm>
          <a:prstGeom prst="rect">
            <a:avLst/>
          </a:prstGeom>
          <a:noFill/>
          <a:ln>
            <a:solidFill>
              <a:schemeClr val="accent1"/>
            </a:solidFill>
          </a:ln>
        </p:spPr>
        <p:txBody>
          <a:bodyPr wrap="square" rtlCol="0">
            <a:spAutoFit/>
          </a:bodyPr>
          <a:lstStyle/>
          <a:p>
            <a:r>
              <a:rPr lang="en-US" sz="1500" dirty="0">
                <a:solidFill>
                  <a:schemeClr val="tx1">
                    <a:lumMod val="95000"/>
                    <a:lumOff val="5000"/>
                  </a:schemeClr>
                </a:solidFill>
              </a:rPr>
              <a:t> </a:t>
            </a:r>
            <a:r>
              <a:rPr lang="en-US" sz="1600" dirty="0"/>
              <a:t>Reading:</a:t>
            </a:r>
            <a:endParaRPr lang="en-US" sz="1500" u="sng" dirty="0">
              <a:hlinkClick r:id="" action="ppaction://noaction"/>
            </a:endParaRPr>
          </a:p>
          <a:p>
            <a:r>
              <a:rPr lang="en-US" sz="1500" u="sng" dirty="0">
                <a:hlinkClick r:id="" action="ppaction://noaction"/>
              </a:rPr>
              <a:t>http</a:t>
            </a:r>
            <a:r>
              <a:rPr lang="en-US" sz="1500" u="sng" dirty="0">
                <a:hlinkClick r:id="rId2"/>
              </a:rPr>
              <a:t>://cdn2.hubspot.net/hubfs/125770/Michael_E._Porters_Five_Forces_Model_E-Book_From_Wikipedia.pdf?t=1446668543121</a:t>
            </a:r>
            <a:endParaRPr lang="en-US" sz="1500" dirty="0"/>
          </a:p>
        </p:txBody>
      </p:sp>
      <p:pic>
        <p:nvPicPr>
          <p:cNvPr id="9" name="Picture 2" descr="ผลการค้นหารูปภาพสำหรับ พำฟกรืเ"/>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90222" y="4248231"/>
            <a:ext cx="1025994" cy="1196993"/>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txBox="1">
            <a:spLocks/>
          </p:cNvSpPr>
          <p:nvPr/>
        </p:nvSpPr>
        <p:spPr bwMode="auto">
          <a:xfrm>
            <a:off x="755576" y="3547000"/>
            <a:ext cx="8084918" cy="26183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pPr>
            <a:endParaRPr lang="en-US" sz="2200" kern="0" dirty="0" smtClean="0"/>
          </a:p>
          <a:p>
            <a:pPr>
              <a:buFontTx/>
              <a:buChar char="-"/>
            </a:pPr>
            <a:endParaRPr lang="en-US" sz="2200" kern="0" dirty="0" smtClean="0"/>
          </a:p>
          <a:p>
            <a:pPr marL="0" indent="0">
              <a:buFontTx/>
              <a:buNone/>
            </a:pPr>
            <a:r>
              <a:rPr lang="en-US" sz="2200" u="sng" kern="0" dirty="0" smtClean="0">
                <a:solidFill>
                  <a:srgbClr val="002060"/>
                </a:solidFill>
              </a:rPr>
              <a:t>GROUP PROJECT</a:t>
            </a:r>
            <a:r>
              <a:rPr lang="en-US" sz="2200" kern="0" dirty="0" smtClean="0">
                <a:solidFill>
                  <a:srgbClr val="002060"/>
                </a:solidFill>
              </a:rPr>
              <a:t>:  OISHI</a:t>
            </a:r>
          </a:p>
          <a:p>
            <a:pPr>
              <a:buFontTx/>
              <a:buChar char="-"/>
            </a:pPr>
            <a:r>
              <a:rPr lang="en-US" sz="2200" kern="0" dirty="0" smtClean="0">
                <a:solidFill>
                  <a:srgbClr val="002060"/>
                </a:solidFill>
              </a:rPr>
              <a:t>Forecast assumptions</a:t>
            </a:r>
          </a:p>
          <a:p>
            <a:pPr>
              <a:buFontTx/>
              <a:buChar char="-"/>
            </a:pPr>
            <a:r>
              <a:rPr lang="en-US" sz="2200" kern="0" dirty="0" smtClean="0">
                <a:solidFill>
                  <a:srgbClr val="002060"/>
                </a:solidFill>
              </a:rPr>
              <a:t>RIV: </a:t>
            </a:r>
            <a:r>
              <a:rPr lang="en-US" sz="2200" kern="0" dirty="0" smtClean="0">
                <a:solidFill>
                  <a:srgbClr val="002060"/>
                </a:solidFill>
              </a:rPr>
              <a:t>CSCO</a:t>
            </a:r>
            <a:endParaRPr lang="en-US" sz="2200" kern="0" dirty="0" smtClean="0">
              <a:solidFill>
                <a:srgbClr val="002060"/>
              </a:solidFill>
            </a:endParaRPr>
          </a:p>
          <a:p>
            <a:pPr>
              <a:buFontTx/>
              <a:buChar char="-"/>
            </a:pPr>
            <a:r>
              <a:rPr lang="en-US" sz="2200" kern="0" dirty="0" smtClean="0">
                <a:solidFill>
                  <a:srgbClr val="002060"/>
                </a:solidFill>
              </a:rPr>
              <a:t>RIV: OISHI </a:t>
            </a:r>
            <a:endParaRPr lang="en-US" sz="2200" kern="0" dirty="0"/>
          </a:p>
        </p:txBody>
      </p:sp>
      <p:pic>
        <p:nvPicPr>
          <p:cNvPr id="10" name="Picture 2" descr="ผลการค้นหารูปภาพสำหรับ laptop">
            <a:extLst>
              <a:ext uri="{FF2B5EF4-FFF2-40B4-BE49-F238E27FC236}">
                <a16:creationId xmlns:a16="http://schemas.microsoft.com/office/drawing/2014/main" xmlns="" id="{2D715E9A-EDD9-4C35-94A2-C56852E31F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6899" y="5066739"/>
            <a:ext cx="1571315" cy="1178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586457"/>
      </p:ext>
    </p:extLst>
  </p:cSld>
  <p:clrMapOvr>
    <a:masterClrMapping/>
  </p:clrMapOvr>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5185</TotalTime>
  <Words>7037</Words>
  <Application>Microsoft Office PowerPoint</Application>
  <PresentationFormat>On-screen Show (4:3)</PresentationFormat>
  <Paragraphs>750</Paragraphs>
  <Slides>36</Slides>
  <Notes>26</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8" baseType="lpstr">
      <vt:lpstr>Angsana New</vt:lpstr>
      <vt:lpstr>Arial</vt:lpstr>
      <vt:lpstr>BrowalliaUPC</vt:lpstr>
      <vt:lpstr>Calibri</vt:lpstr>
      <vt:lpstr>Chaparral Pro Light</vt:lpstr>
      <vt:lpstr>Comic Sans MS</vt:lpstr>
      <vt:lpstr>Cordia New</vt:lpstr>
      <vt:lpstr>Georgia</vt:lpstr>
      <vt:lpstr>Times New Roman</vt:lpstr>
      <vt:lpstr>Wingdings</vt:lpstr>
      <vt:lpstr>Default Design</vt:lpstr>
      <vt:lpstr>Equation</vt:lpstr>
      <vt:lpstr>Value Enhancement,               Factors Driving Return and Growth </vt:lpstr>
      <vt:lpstr>Topics to be Discussed:</vt:lpstr>
      <vt:lpstr>PowerPoint Presentation</vt:lpstr>
      <vt:lpstr>How to enhance the firm value?</vt:lpstr>
      <vt:lpstr>Example: What Causes the Market Value to be different from its Book Value? </vt:lpstr>
      <vt:lpstr>What Causes the Market Value of a Firm to be different from its Book Value? </vt:lpstr>
      <vt:lpstr>Economic Value Added (EVA)</vt:lpstr>
      <vt:lpstr>Market Value Added (MVA)</vt:lpstr>
      <vt:lpstr>PowerPoint Presentation</vt:lpstr>
      <vt:lpstr>PowerPoint Presentation</vt:lpstr>
      <vt:lpstr> Net Present Value (NPV) and Market Value Added (MVA) </vt:lpstr>
      <vt:lpstr> Residual Income (RI) and Economic Value Added (EVA) </vt:lpstr>
      <vt:lpstr>Example: Residual Income</vt:lpstr>
      <vt:lpstr>Example: Residual Income (cont.)</vt:lpstr>
      <vt:lpstr>Use of Residual Income (RI) in                Equity Valuation</vt:lpstr>
      <vt:lpstr>Example: Use of Residual Income (RI) in                Equity Valuation</vt:lpstr>
      <vt:lpstr>The Multistage Residual Income Model</vt:lpstr>
      <vt:lpstr>ROIC and Competitive Advantage</vt:lpstr>
      <vt:lpstr>PowerPoint Presentation</vt:lpstr>
      <vt:lpstr>Porter’s the five competitive forces affects the ability to control prices and costs  </vt:lpstr>
      <vt:lpstr>Porter’s Three Generic Strategy</vt:lpstr>
      <vt:lpstr>Industry life cycle</vt:lpstr>
      <vt:lpstr>Industry life cycle (cont.)</vt:lpstr>
      <vt:lpstr>Applying the life-cycle concept</vt:lpstr>
      <vt:lpstr>Industry Life Cycle and ROIC Sustainability</vt:lpstr>
      <vt:lpstr>Example: Top ROE Industries</vt:lpstr>
      <vt:lpstr>Industry Structure and Strategic Opportunities</vt:lpstr>
      <vt:lpstr>Factors Driving Growth</vt:lpstr>
      <vt:lpstr>Determination of growth</vt:lpstr>
      <vt:lpstr>Fundamental Determination of Growth: The Sustainable Growth Rate (SGR) </vt:lpstr>
      <vt:lpstr>Fundamental Determination of Growth: Growth with New Equity</vt:lpstr>
      <vt:lpstr>PowerPoint Presentation</vt:lpstr>
      <vt:lpstr>Fundamental Determination of Growth: The Effects of Changing ROE on Growth</vt:lpstr>
      <vt:lpstr>PowerPoint Presentation</vt:lpstr>
      <vt:lpstr>PowerPoint Presentation</vt:lpstr>
      <vt:lpstr>Assignments:</vt:lpstr>
    </vt:vector>
  </TitlesOfParts>
  <Company>support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DELL</cp:lastModifiedBy>
  <cp:revision>727</cp:revision>
  <cp:lastPrinted>2013-01-08T09:02:26Z</cp:lastPrinted>
  <dcterms:created xsi:type="dcterms:W3CDTF">2004-10-29T04:51:12Z</dcterms:created>
  <dcterms:modified xsi:type="dcterms:W3CDTF">2018-03-30T02:31:16Z</dcterms:modified>
</cp:coreProperties>
</file>