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Lst>
  <p:sldSz cy="5143500" cx="9144000"/>
  <p:notesSz cx="6858000" cy="9144000"/>
  <p:embeddedFontLst>
    <p:embeddedFont>
      <p:font typeface="Roboto"/>
      <p:regular r:id="rId32"/>
      <p:bold r:id="rId33"/>
      <p:italic r:id="rId34"/>
      <p:boldItalic r:id="rId35"/>
    </p:embeddedFont>
    <p:embeddedFont>
      <p:font typeface="Nunito"/>
      <p:regular r:id="rId36"/>
      <p:bold r:id="rId37"/>
      <p:italic r:id="rId38"/>
      <p:boldItalic r:id="rId3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Roboto-bold.fntdata"/><Relationship Id="rId10" Type="http://schemas.openxmlformats.org/officeDocument/2006/relationships/slide" Target="slides/slide5.xml"/><Relationship Id="rId32" Type="http://schemas.openxmlformats.org/officeDocument/2006/relationships/font" Target="fonts/Roboto-regular.fntdata"/><Relationship Id="rId13" Type="http://schemas.openxmlformats.org/officeDocument/2006/relationships/slide" Target="slides/slide8.xml"/><Relationship Id="rId35" Type="http://schemas.openxmlformats.org/officeDocument/2006/relationships/font" Target="fonts/Roboto-boldItalic.fntdata"/><Relationship Id="rId12" Type="http://schemas.openxmlformats.org/officeDocument/2006/relationships/slide" Target="slides/slide7.xml"/><Relationship Id="rId34" Type="http://schemas.openxmlformats.org/officeDocument/2006/relationships/font" Target="fonts/Roboto-italic.fntdata"/><Relationship Id="rId15" Type="http://schemas.openxmlformats.org/officeDocument/2006/relationships/slide" Target="slides/slide10.xml"/><Relationship Id="rId37" Type="http://schemas.openxmlformats.org/officeDocument/2006/relationships/font" Target="fonts/Nunito-bold.fntdata"/><Relationship Id="rId14" Type="http://schemas.openxmlformats.org/officeDocument/2006/relationships/slide" Target="slides/slide9.xml"/><Relationship Id="rId36" Type="http://schemas.openxmlformats.org/officeDocument/2006/relationships/font" Target="fonts/Nunito-regular.fntdata"/><Relationship Id="rId17" Type="http://schemas.openxmlformats.org/officeDocument/2006/relationships/slide" Target="slides/slide12.xml"/><Relationship Id="rId39" Type="http://schemas.openxmlformats.org/officeDocument/2006/relationships/font" Target="fonts/Nunito-boldItalic.fntdata"/><Relationship Id="rId16" Type="http://schemas.openxmlformats.org/officeDocument/2006/relationships/slide" Target="slides/slide11.xml"/><Relationship Id="rId38" Type="http://schemas.openxmlformats.org/officeDocument/2006/relationships/font" Target="fonts/Nunito-italic.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Shape 3"/>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Shape 4"/>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 name="Shape 50"/>
        <p:cNvGrpSpPr/>
        <p:nvPr/>
      </p:nvGrpSpPr>
      <p:grpSpPr>
        <a:xfrm>
          <a:off x="0" y="0"/>
          <a:ext cx="0" cy="0"/>
          <a:chOff x="0" y="0"/>
          <a:chExt cx="0" cy="0"/>
        </a:xfrm>
      </p:grpSpPr>
      <p:sp>
        <p:nvSpPr>
          <p:cNvPr id="51" name="Shape 51"/>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52" name="Shape 5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8" name="Shape 58"/>
        <p:cNvGrpSpPr/>
        <p:nvPr/>
      </p:nvGrpSpPr>
      <p:grpSpPr>
        <a:xfrm>
          <a:off x="0" y="0"/>
          <a:ext cx="0" cy="0"/>
          <a:chOff x="0" y="0"/>
          <a:chExt cx="0" cy="0"/>
        </a:xfrm>
      </p:grpSpPr>
      <p:sp>
        <p:nvSpPr>
          <p:cNvPr id="59" name="Shape 59"/>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60" name="Shape 6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8" name="Shape 78"/>
        <p:cNvGrpSpPr/>
        <p:nvPr/>
      </p:nvGrpSpPr>
      <p:grpSpPr>
        <a:xfrm>
          <a:off x="0" y="0"/>
          <a:ext cx="0" cy="0"/>
          <a:chOff x="0" y="0"/>
          <a:chExt cx="0" cy="0"/>
        </a:xfrm>
      </p:grpSpPr>
      <p:sp>
        <p:nvSpPr>
          <p:cNvPr id="79" name="Shape 79"/>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80" name="Shape 8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4" name="Shape 84"/>
        <p:cNvGrpSpPr/>
        <p:nvPr/>
      </p:nvGrpSpPr>
      <p:grpSpPr>
        <a:xfrm>
          <a:off x="0" y="0"/>
          <a:ext cx="0" cy="0"/>
          <a:chOff x="0" y="0"/>
          <a:chExt cx="0" cy="0"/>
        </a:xfrm>
      </p:grpSpPr>
      <p:sp>
        <p:nvSpPr>
          <p:cNvPr id="85" name="Shape 8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86" name="Shape 8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2" name="Shape 92"/>
        <p:cNvGrpSpPr/>
        <p:nvPr/>
      </p:nvGrpSpPr>
      <p:grpSpPr>
        <a:xfrm>
          <a:off x="0" y="0"/>
          <a:ext cx="0" cy="0"/>
          <a:chOff x="0" y="0"/>
          <a:chExt cx="0" cy="0"/>
        </a:xfrm>
      </p:grpSpPr>
      <p:sp>
        <p:nvSpPr>
          <p:cNvPr id="93" name="Shape 9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94" name="Shape 9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0" name="Shape 100"/>
        <p:cNvGrpSpPr/>
        <p:nvPr/>
      </p:nvGrpSpPr>
      <p:grpSpPr>
        <a:xfrm>
          <a:off x="0" y="0"/>
          <a:ext cx="0" cy="0"/>
          <a:chOff x="0" y="0"/>
          <a:chExt cx="0" cy="0"/>
        </a:xfrm>
      </p:grpSpPr>
      <p:sp>
        <p:nvSpPr>
          <p:cNvPr id="101" name="Shape 101"/>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02" name="Shape 10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8" name="Shape 108"/>
        <p:cNvGrpSpPr/>
        <p:nvPr/>
      </p:nvGrpSpPr>
      <p:grpSpPr>
        <a:xfrm>
          <a:off x="0" y="0"/>
          <a:ext cx="0" cy="0"/>
          <a:chOff x="0" y="0"/>
          <a:chExt cx="0" cy="0"/>
        </a:xfrm>
      </p:grpSpPr>
      <p:sp>
        <p:nvSpPr>
          <p:cNvPr id="109" name="Shape 109"/>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10" name="Shape 11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6" name="Shape 116"/>
        <p:cNvGrpSpPr/>
        <p:nvPr/>
      </p:nvGrpSpPr>
      <p:grpSpPr>
        <a:xfrm>
          <a:off x="0" y="0"/>
          <a:ext cx="0" cy="0"/>
          <a:chOff x="0" y="0"/>
          <a:chExt cx="0" cy="0"/>
        </a:xfrm>
      </p:grpSpPr>
      <p:sp>
        <p:nvSpPr>
          <p:cNvPr id="117" name="Shape 117"/>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18" name="Shape 118"/>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3" name="Shape 123"/>
        <p:cNvGrpSpPr/>
        <p:nvPr/>
      </p:nvGrpSpPr>
      <p:grpSpPr>
        <a:xfrm>
          <a:off x="0" y="0"/>
          <a:ext cx="0" cy="0"/>
          <a:chOff x="0" y="0"/>
          <a:chExt cx="0" cy="0"/>
        </a:xfrm>
      </p:grpSpPr>
      <p:sp>
        <p:nvSpPr>
          <p:cNvPr id="124" name="Shape 124"/>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25" name="Shape 125"/>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9" name="Shape 129"/>
        <p:cNvGrpSpPr/>
        <p:nvPr/>
      </p:nvGrpSpPr>
      <p:grpSpPr>
        <a:xfrm>
          <a:off x="0" y="0"/>
          <a:ext cx="0" cy="0"/>
          <a:chOff x="0" y="0"/>
          <a:chExt cx="0" cy="0"/>
        </a:xfrm>
      </p:grpSpPr>
      <p:sp>
        <p:nvSpPr>
          <p:cNvPr id="130" name="Shape 130"/>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31" name="Shape 13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7" name="Shape 137"/>
        <p:cNvGrpSpPr/>
        <p:nvPr/>
      </p:nvGrpSpPr>
      <p:grpSpPr>
        <a:xfrm>
          <a:off x="0" y="0"/>
          <a:ext cx="0" cy="0"/>
          <a:chOff x="0" y="0"/>
          <a:chExt cx="0" cy="0"/>
        </a:xfrm>
      </p:grpSpPr>
      <p:sp>
        <p:nvSpPr>
          <p:cNvPr id="138" name="Shape 138"/>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39" name="Shape 13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4" name="Shape 144"/>
        <p:cNvGrpSpPr/>
        <p:nvPr/>
      </p:nvGrpSpPr>
      <p:grpSpPr>
        <a:xfrm>
          <a:off x="0" y="0"/>
          <a:ext cx="0" cy="0"/>
          <a:chOff x="0" y="0"/>
          <a:chExt cx="0" cy="0"/>
        </a:xfrm>
      </p:grpSpPr>
      <p:sp>
        <p:nvSpPr>
          <p:cNvPr id="145" name="Shape 14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46" name="Shape 14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5" name="Shape 155"/>
        <p:cNvGrpSpPr/>
        <p:nvPr/>
      </p:nvGrpSpPr>
      <p:grpSpPr>
        <a:xfrm>
          <a:off x="0" y="0"/>
          <a:ext cx="0" cy="0"/>
          <a:chOff x="0" y="0"/>
          <a:chExt cx="0" cy="0"/>
        </a:xfrm>
      </p:grpSpPr>
      <p:sp>
        <p:nvSpPr>
          <p:cNvPr id="156" name="Shape 156"/>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57" name="Shape 15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1" name="Shape 161"/>
        <p:cNvGrpSpPr/>
        <p:nvPr/>
      </p:nvGrpSpPr>
      <p:grpSpPr>
        <a:xfrm>
          <a:off x="0" y="0"/>
          <a:ext cx="0" cy="0"/>
          <a:chOff x="0" y="0"/>
          <a:chExt cx="0" cy="0"/>
        </a:xfrm>
      </p:grpSpPr>
      <p:sp>
        <p:nvSpPr>
          <p:cNvPr id="162" name="Shape 162"/>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63" name="Shape 16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8" name="Shape 168"/>
        <p:cNvGrpSpPr/>
        <p:nvPr/>
      </p:nvGrpSpPr>
      <p:grpSpPr>
        <a:xfrm>
          <a:off x="0" y="0"/>
          <a:ext cx="0" cy="0"/>
          <a:chOff x="0" y="0"/>
          <a:chExt cx="0" cy="0"/>
        </a:xfrm>
      </p:grpSpPr>
      <p:sp>
        <p:nvSpPr>
          <p:cNvPr id="169" name="Shape 169"/>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70" name="Shape 17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4" name="Shape 174"/>
        <p:cNvGrpSpPr/>
        <p:nvPr/>
      </p:nvGrpSpPr>
      <p:grpSpPr>
        <a:xfrm>
          <a:off x="0" y="0"/>
          <a:ext cx="0" cy="0"/>
          <a:chOff x="0" y="0"/>
          <a:chExt cx="0" cy="0"/>
        </a:xfrm>
      </p:grpSpPr>
      <p:sp>
        <p:nvSpPr>
          <p:cNvPr id="175" name="Shape 17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76" name="Shape 17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0" name="Shape 180"/>
        <p:cNvGrpSpPr/>
        <p:nvPr/>
      </p:nvGrpSpPr>
      <p:grpSpPr>
        <a:xfrm>
          <a:off x="0" y="0"/>
          <a:ext cx="0" cy="0"/>
          <a:chOff x="0" y="0"/>
          <a:chExt cx="0" cy="0"/>
        </a:xfrm>
      </p:grpSpPr>
      <p:sp>
        <p:nvSpPr>
          <p:cNvPr id="181" name="Shape 181"/>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82" name="Shape 18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8" name="Shape 188"/>
        <p:cNvGrpSpPr/>
        <p:nvPr/>
      </p:nvGrpSpPr>
      <p:grpSpPr>
        <a:xfrm>
          <a:off x="0" y="0"/>
          <a:ext cx="0" cy="0"/>
          <a:chOff x="0" y="0"/>
          <a:chExt cx="0" cy="0"/>
        </a:xfrm>
      </p:grpSpPr>
      <p:sp>
        <p:nvSpPr>
          <p:cNvPr id="189" name="Shape 189"/>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90" name="Shape 19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8" name="Shape 198"/>
        <p:cNvGrpSpPr/>
        <p:nvPr/>
      </p:nvGrpSpPr>
      <p:grpSpPr>
        <a:xfrm>
          <a:off x="0" y="0"/>
          <a:ext cx="0" cy="0"/>
          <a:chOff x="0" y="0"/>
          <a:chExt cx="0" cy="0"/>
        </a:xfrm>
      </p:grpSpPr>
      <p:sp>
        <p:nvSpPr>
          <p:cNvPr id="199" name="Shape 199"/>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200" name="Shape 20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5" name="Shape 205"/>
        <p:cNvGrpSpPr/>
        <p:nvPr/>
      </p:nvGrpSpPr>
      <p:grpSpPr>
        <a:xfrm>
          <a:off x="0" y="0"/>
          <a:ext cx="0" cy="0"/>
          <a:chOff x="0" y="0"/>
          <a:chExt cx="0" cy="0"/>
        </a:xfrm>
      </p:grpSpPr>
      <p:sp>
        <p:nvSpPr>
          <p:cNvPr id="206" name="Shape 206"/>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207" name="Shape 20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4" name="Shape 214"/>
        <p:cNvGrpSpPr/>
        <p:nvPr/>
      </p:nvGrpSpPr>
      <p:grpSpPr>
        <a:xfrm>
          <a:off x="0" y="0"/>
          <a:ext cx="0" cy="0"/>
          <a:chOff x="0" y="0"/>
          <a:chExt cx="0" cy="0"/>
        </a:xfrm>
      </p:grpSpPr>
      <p:sp>
        <p:nvSpPr>
          <p:cNvPr id="215" name="Shape 21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216" name="Shape 21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3" name="Shape 223"/>
        <p:cNvGrpSpPr/>
        <p:nvPr/>
      </p:nvGrpSpPr>
      <p:grpSpPr>
        <a:xfrm>
          <a:off x="0" y="0"/>
          <a:ext cx="0" cy="0"/>
          <a:chOff x="0" y="0"/>
          <a:chExt cx="0" cy="0"/>
        </a:xfrm>
      </p:grpSpPr>
      <p:sp>
        <p:nvSpPr>
          <p:cNvPr id="224" name="Shape 224"/>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225" name="Shape 225"/>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2" name="Shape 232"/>
        <p:cNvGrpSpPr/>
        <p:nvPr/>
      </p:nvGrpSpPr>
      <p:grpSpPr>
        <a:xfrm>
          <a:off x="0" y="0"/>
          <a:ext cx="0" cy="0"/>
          <a:chOff x="0" y="0"/>
          <a:chExt cx="0" cy="0"/>
        </a:xfrm>
      </p:grpSpPr>
      <p:sp>
        <p:nvSpPr>
          <p:cNvPr id="233" name="Shape 23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234" name="Shape 23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5" name="Shape 245"/>
        <p:cNvGrpSpPr/>
        <p:nvPr/>
      </p:nvGrpSpPr>
      <p:grpSpPr>
        <a:xfrm>
          <a:off x="0" y="0"/>
          <a:ext cx="0" cy="0"/>
          <a:chOff x="0" y="0"/>
          <a:chExt cx="0" cy="0"/>
        </a:xfrm>
      </p:grpSpPr>
      <p:sp>
        <p:nvSpPr>
          <p:cNvPr id="246" name="Shape 246"/>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247" name="Shape 24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3" name="Shape 253"/>
        <p:cNvGrpSpPr/>
        <p:nvPr/>
      </p:nvGrpSpPr>
      <p:grpSpPr>
        <a:xfrm>
          <a:off x="0" y="0"/>
          <a:ext cx="0" cy="0"/>
          <a:chOff x="0" y="0"/>
          <a:chExt cx="0" cy="0"/>
        </a:xfrm>
      </p:grpSpPr>
      <p:sp>
        <p:nvSpPr>
          <p:cNvPr id="254" name="Shape 254"/>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255" name="Shape 255"/>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4" name="Shape 264"/>
        <p:cNvGrpSpPr/>
        <p:nvPr/>
      </p:nvGrpSpPr>
      <p:grpSpPr>
        <a:xfrm>
          <a:off x="0" y="0"/>
          <a:ext cx="0" cy="0"/>
          <a:chOff x="0" y="0"/>
          <a:chExt cx="0" cy="0"/>
        </a:xfrm>
      </p:grpSpPr>
      <p:sp>
        <p:nvSpPr>
          <p:cNvPr id="265" name="Shape 26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266" name="Shape 26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Shape 10"/>
          <p:cNvSpPr txBox="1"/>
          <p:nvPr>
            <p:ph type="ctrTitle"/>
          </p:nvPr>
        </p:nvSpPr>
        <p:spPr>
          <a:xfrm>
            <a:off x="311708" y="744575"/>
            <a:ext cx="8520600" cy="2052600"/>
          </a:xfrm>
          <a:prstGeom prst="rect">
            <a:avLst/>
          </a:prstGeom>
        </p:spPr>
        <p:txBody>
          <a:bodyPr anchorCtr="0" anchor="b" bIns="91425" lIns="91425" spcFirstLastPara="1" rIns="91425" wrap="square" tIns="91425"/>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Shape 11"/>
          <p:cNvSpPr txBox="1"/>
          <p:nvPr>
            <p:ph idx="1" type="subTitle"/>
          </p:nvPr>
        </p:nvSpPr>
        <p:spPr>
          <a:xfrm>
            <a:off x="311700" y="2834125"/>
            <a:ext cx="8520600" cy="7926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Shape 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Shape 14"/>
          <p:cNvSpPr txBox="1"/>
          <p:nvPr>
            <p:ph type="title"/>
          </p:nvPr>
        </p:nvSpPr>
        <p:spPr>
          <a:xfrm>
            <a:off x="311700" y="2150850"/>
            <a:ext cx="8520600" cy="841800"/>
          </a:xfrm>
          <a:prstGeom prst="rect">
            <a:avLst/>
          </a:prstGeom>
        </p:spPr>
        <p:txBody>
          <a:bodyPr anchorCtr="0" anchor="ctr" bIns="91425" lIns="91425" spcFirstLastPara="1" rIns="91425" wrap="square" tIns="91425"/>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Shape 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Shape 17"/>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Shape 18"/>
          <p:cNvSpPr txBox="1"/>
          <p:nvPr>
            <p:ph idx="1" type="body"/>
          </p:nvPr>
        </p:nvSpPr>
        <p:spPr>
          <a:xfrm>
            <a:off x="311700" y="1152475"/>
            <a:ext cx="8520600" cy="3416400"/>
          </a:xfrm>
          <a:prstGeom prst="rect">
            <a:avLst/>
          </a:prstGeom>
        </p:spPr>
        <p:txBody>
          <a:bodyPr anchorCtr="0" anchor="t" bIns="91425" lIns="91425" spcFirstLastPara="1" rIns="91425" wrap="square" tIns="91425"/>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Shape 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Shape 21"/>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Shape 22"/>
          <p:cNvSpPr txBox="1"/>
          <p:nvPr>
            <p:ph idx="1" type="body"/>
          </p:nvPr>
        </p:nvSpPr>
        <p:spPr>
          <a:xfrm>
            <a:off x="311700" y="1152475"/>
            <a:ext cx="3999900" cy="34164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Shape 23"/>
          <p:cNvSpPr txBox="1"/>
          <p:nvPr>
            <p:ph idx="2" type="body"/>
          </p:nvPr>
        </p:nvSpPr>
        <p:spPr>
          <a:xfrm>
            <a:off x="4832400" y="1152475"/>
            <a:ext cx="3999900" cy="34164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Shape 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Shape 26"/>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Shape 2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Shape 29"/>
          <p:cNvSpPr txBox="1"/>
          <p:nvPr>
            <p:ph type="title"/>
          </p:nvPr>
        </p:nvSpPr>
        <p:spPr>
          <a:xfrm>
            <a:off x="311700" y="555600"/>
            <a:ext cx="2808000" cy="755700"/>
          </a:xfrm>
          <a:prstGeom prst="rect">
            <a:avLst/>
          </a:prstGeom>
        </p:spPr>
        <p:txBody>
          <a:bodyPr anchorCtr="0" anchor="b" bIns="91425" lIns="91425" spcFirstLastPara="1" rIns="91425" wrap="square" tIns="91425"/>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Shape 30"/>
          <p:cNvSpPr txBox="1"/>
          <p:nvPr>
            <p:ph idx="1" type="body"/>
          </p:nvPr>
        </p:nvSpPr>
        <p:spPr>
          <a:xfrm>
            <a:off x="311700" y="1389600"/>
            <a:ext cx="2808000" cy="3179400"/>
          </a:xfrm>
          <a:prstGeom prst="rect">
            <a:avLst/>
          </a:prstGeom>
        </p:spPr>
        <p:txBody>
          <a:bodyPr anchorCtr="0" anchor="t" bIns="91425" lIns="91425" spcFirstLastPara="1" rIns="91425" wrap="square" tIns="91425"/>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Shape 3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Shape 33"/>
          <p:cNvSpPr txBox="1"/>
          <p:nvPr>
            <p:ph type="title"/>
          </p:nvPr>
        </p:nvSpPr>
        <p:spPr>
          <a:xfrm>
            <a:off x="490250" y="450150"/>
            <a:ext cx="6367800" cy="4090800"/>
          </a:xfrm>
          <a:prstGeom prst="rect">
            <a:avLst/>
          </a:prstGeom>
        </p:spPr>
        <p:txBody>
          <a:bodyPr anchorCtr="0" anchor="ctr" bIns="91425" lIns="91425" spcFirstLastPara="1" rIns="91425" wrap="square" tIns="91425"/>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Shape 3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Shape 36"/>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37" name="Shape 37"/>
          <p:cNvSpPr txBox="1"/>
          <p:nvPr>
            <p:ph type="title"/>
          </p:nvPr>
        </p:nvSpPr>
        <p:spPr>
          <a:xfrm>
            <a:off x="265500" y="1233175"/>
            <a:ext cx="4045200" cy="1482300"/>
          </a:xfrm>
          <a:prstGeom prst="rect">
            <a:avLst/>
          </a:prstGeom>
        </p:spPr>
        <p:txBody>
          <a:bodyPr anchorCtr="0" anchor="b" bIns="91425" lIns="91425" spcFirstLastPara="1" rIns="91425" wrap="square" tIns="91425"/>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Shape 38"/>
          <p:cNvSpPr txBox="1"/>
          <p:nvPr>
            <p:ph idx="1" type="subTitle"/>
          </p:nvPr>
        </p:nvSpPr>
        <p:spPr>
          <a:xfrm>
            <a:off x="265500" y="2803075"/>
            <a:ext cx="4045200" cy="12351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Shape 39"/>
          <p:cNvSpPr txBox="1"/>
          <p:nvPr>
            <p:ph idx="2" type="body"/>
          </p:nvPr>
        </p:nvSpPr>
        <p:spPr>
          <a:xfrm>
            <a:off x="4939500" y="724075"/>
            <a:ext cx="3837000" cy="3695100"/>
          </a:xfrm>
          <a:prstGeom prst="rect">
            <a:avLst/>
          </a:prstGeom>
        </p:spPr>
        <p:txBody>
          <a:bodyPr anchorCtr="0" anchor="ctr" bIns="91425" lIns="91425" spcFirstLastPara="1" rIns="91425" wrap="square" tIns="91425"/>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Shape 4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Shape 42"/>
          <p:cNvSpPr txBox="1"/>
          <p:nvPr>
            <p:ph idx="1" type="body"/>
          </p:nvPr>
        </p:nvSpPr>
        <p:spPr>
          <a:xfrm>
            <a:off x="311700" y="4230575"/>
            <a:ext cx="5998800" cy="605100"/>
          </a:xfrm>
          <a:prstGeom prst="rect">
            <a:avLst/>
          </a:prstGeom>
        </p:spPr>
        <p:txBody>
          <a:bodyPr anchorCtr="0" anchor="ctr" bIns="91425" lIns="91425" spcFirstLastPara="1" rIns="91425" wrap="square" tIns="91425"/>
          <a:lstStyle>
            <a:lvl1pPr indent="-228600" lvl="0" marL="457200">
              <a:lnSpc>
                <a:spcPct val="100000"/>
              </a:lnSpc>
              <a:spcBef>
                <a:spcPts val="0"/>
              </a:spcBef>
              <a:spcAft>
                <a:spcPts val="0"/>
              </a:spcAft>
              <a:buSzPts val="1800"/>
              <a:buNone/>
              <a:defRPr/>
            </a:lvl1pPr>
          </a:lstStyle>
          <a:p/>
        </p:txBody>
      </p:sp>
      <p:sp>
        <p:nvSpPr>
          <p:cNvPr id="43" name="Shape 4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Shape 45"/>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Shape 46"/>
          <p:cNvSpPr txBox="1"/>
          <p:nvPr>
            <p:ph idx="1" type="body"/>
          </p:nvPr>
        </p:nvSpPr>
        <p:spPr>
          <a:xfrm>
            <a:off x="311700" y="3152225"/>
            <a:ext cx="8520600" cy="1300800"/>
          </a:xfrm>
          <a:prstGeom prst="rect">
            <a:avLst/>
          </a:prstGeom>
        </p:spPr>
        <p:txBody>
          <a:bodyPr anchorCtr="0" anchor="t" bIns="91425" lIns="91425" spcFirstLastPara="1" rIns="91425" wrap="square" tIns="91425"/>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Shape 4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Shape 4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Shape 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Shape 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Shape 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1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0.png"/><Relationship Id="rId4" Type="http://schemas.openxmlformats.org/officeDocument/2006/relationships/image" Target="../media/image1.jpg"/><Relationship Id="rId5" Type="http://schemas.openxmlformats.org/officeDocument/2006/relationships/image" Target="../media/image8.jpg"/><Relationship Id="rId6"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2.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4.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1.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3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9.png"/><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6.png"/><Relationship Id="rId4" Type="http://schemas.openxmlformats.org/officeDocument/2006/relationships/image" Target="../media/image31.png"/><Relationship Id="rId5" Type="http://schemas.openxmlformats.org/officeDocument/2006/relationships/image" Target="../media/image36.png"/><Relationship Id="rId6" Type="http://schemas.openxmlformats.org/officeDocument/2006/relationships/image" Target="../media/image2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4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29.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30.jpg"/><Relationship Id="rId4" Type="http://schemas.openxmlformats.org/officeDocument/2006/relationships/image" Target="../media/image24.jpg"/><Relationship Id="rId5" Type="http://schemas.openxmlformats.org/officeDocument/2006/relationships/image" Target="../media/image40.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39.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23.png"/><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hyperlink" Target="https://en.wikipedia.org/wiki/Speech_community" TargetMode="External"/><Relationship Id="rId4" Type="http://schemas.openxmlformats.org/officeDocument/2006/relationships/image" Target="../media/image32.png"/><Relationship Id="rId5" Type="http://schemas.openxmlformats.org/officeDocument/2006/relationships/image" Target="../media/image3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hyperlink" Target="https://en.wikipedia.org/wiki/Standard_English" TargetMode="External"/><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 name="Shape 53"/>
        <p:cNvGrpSpPr/>
        <p:nvPr/>
      </p:nvGrpSpPr>
      <p:grpSpPr>
        <a:xfrm>
          <a:off x="0" y="0"/>
          <a:ext cx="0" cy="0"/>
          <a:chOff x="0" y="0"/>
          <a:chExt cx="0" cy="0"/>
        </a:xfrm>
      </p:grpSpPr>
      <p:sp>
        <p:nvSpPr>
          <p:cNvPr id="54" name="Shape 54"/>
          <p:cNvSpPr txBox="1"/>
          <p:nvPr/>
        </p:nvSpPr>
        <p:spPr>
          <a:xfrm>
            <a:off x="3594525" y="239000"/>
            <a:ext cx="5964300" cy="22860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 sz="9600">
                <a:solidFill>
                  <a:srgbClr val="FFFFFF"/>
                </a:solidFill>
              </a:rPr>
              <a:t>Singapore</a:t>
            </a:r>
            <a:endParaRPr sz="9600">
              <a:solidFill>
                <a:srgbClr val="FFFFFF"/>
              </a:solidFill>
            </a:endParaRPr>
          </a:p>
        </p:txBody>
      </p:sp>
      <p:sp>
        <p:nvSpPr>
          <p:cNvPr id="55" name="Shape 55"/>
          <p:cNvSpPr txBox="1"/>
          <p:nvPr/>
        </p:nvSpPr>
        <p:spPr>
          <a:xfrm>
            <a:off x="3252300" y="872825"/>
            <a:ext cx="5891700" cy="14964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 sz="9600">
                <a:solidFill>
                  <a:srgbClr val="FFFFFF"/>
                </a:solidFill>
              </a:rPr>
              <a:t>Singapore</a:t>
            </a:r>
            <a:endParaRPr sz="9600">
              <a:solidFill>
                <a:srgbClr val="FFFFFF"/>
              </a:solidFill>
            </a:endParaRPr>
          </a:p>
        </p:txBody>
      </p:sp>
      <p:pic>
        <p:nvPicPr>
          <p:cNvPr id="56" name="Shape 56"/>
          <p:cNvPicPr preferRelativeResize="0"/>
          <p:nvPr/>
        </p:nvPicPr>
        <p:blipFill>
          <a:blip r:embed="rId3">
            <a:alphaModFix/>
          </a:blip>
          <a:stretch>
            <a:fillRect/>
          </a:stretch>
        </p:blipFill>
        <p:spPr>
          <a:xfrm>
            <a:off x="0" y="0"/>
            <a:ext cx="9149514" cy="5143500"/>
          </a:xfrm>
          <a:prstGeom prst="rect">
            <a:avLst/>
          </a:prstGeom>
          <a:noFill/>
          <a:ln>
            <a:noFill/>
          </a:ln>
        </p:spPr>
      </p:pic>
      <p:sp>
        <p:nvSpPr>
          <p:cNvPr id="57" name="Shape 57"/>
          <p:cNvSpPr txBox="1"/>
          <p:nvPr/>
        </p:nvSpPr>
        <p:spPr>
          <a:xfrm>
            <a:off x="2723500" y="299375"/>
            <a:ext cx="6381600" cy="14964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 sz="9600">
                <a:solidFill>
                  <a:srgbClr val="999999"/>
                </a:solidFill>
                <a:latin typeface="Nunito"/>
                <a:ea typeface="Nunito"/>
                <a:cs typeface="Nunito"/>
                <a:sym typeface="Nunito"/>
              </a:rPr>
              <a:t>Singapore</a:t>
            </a:r>
            <a:endParaRPr b="1" sz="9600">
              <a:solidFill>
                <a:srgbClr val="999999"/>
              </a:solidFill>
              <a:latin typeface="Nunito"/>
              <a:ea typeface="Nunito"/>
              <a:cs typeface="Nunito"/>
              <a:sym typeface="Nuni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1" name="Shape 61"/>
        <p:cNvGrpSpPr/>
        <p:nvPr/>
      </p:nvGrpSpPr>
      <p:grpSpPr>
        <a:xfrm>
          <a:off x="0" y="0"/>
          <a:ext cx="0" cy="0"/>
          <a:chOff x="0" y="0"/>
          <a:chExt cx="0" cy="0"/>
        </a:xfrm>
      </p:grpSpPr>
      <p:sp>
        <p:nvSpPr>
          <p:cNvPr id="62" name="Shape 62"/>
          <p:cNvSpPr txBox="1"/>
          <p:nvPr>
            <p:ph type="title"/>
          </p:nvPr>
        </p:nvSpPr>
        <p:spPr>
          <a:xfrm>
            <a:off x="0" y="445050"/>
            <a:ext cx="8520600" cy="5727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rPr lang="en"/>
              <a:t>       </a:t>
            </a:r>
            <a:r>
              <a:rPr b="1" lang="en">
                <a:solidFill>
                  <a:srgbClr val="3C78D8"/>
                </a:solidFill>
              </a:rPr>
              <a:t>History of Singapore Economic development</a:t>
            </a:r>
            <a:endParaRPr b="1">
              <a:solidFill>
                <a:srgbClr val="3C78D8"/>
              </a:solidFill>
            </a:endParaRPr>
          </a:p>
        </p:txBody>
      </p:sp>
      <p:sp>
        <p:nvSpPr>
          <p:cNvPr id="63" name="Shape 63"/>
          <p:cNvSpPr/>
          <p:nvPr/>
        </p:nvSpPr>
        <p:spPr>
          <a:xfrm>
            <a:off x="488175" y="1252288"/>
            <a:ext cx="2564700" cy="572700"/>
          </a:xfrm>
          <a:prstGeom prst="roundRect">
            <a:avLst>
              <a:gd fmla="val 16667" name="adj"/>
            </a:avLst>
          </a:prstGeom>
          <a:solidFill>
            <a:schemeClr val="lt2"/>
          </a:solidFill>
          <a:ln cap="flat" cmpd="sng" w="952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lang="en" sz="1200">
                <a:solidFill>
                  <a:srgbClr val="0B5394"/>
                </a:solidFill>
              </a:rPr>
              <a:t>Low GDP = Undeveloped country</a:t>
            </a:r>
            <a:r>
              <a:rPr lang="en"/>
              <a:t> </a:t>
            </a:r>
            <a:endParaRPr/>
          </a:p>
        </p:txBody>
      </p:sp>
      <p:sp>
        <p:nvSpPr>
          <p:cNvPr id="64" name="Shape 64"/>
          <p:cNvSpPr/>
          <p:nvPr/>
        </p:nvSpPr>
        <p:spPr>
          <a:xfrm>
            <a:off x="3307625" y="1399825"/>
            <a:ext cx="1205400" cy="259200"/>
          </a:xfrm>
          <a:prstGeom prst="rightArrow">
            <a:avLst>
              <a:gd fmla="val 50000" name="adj1"/>
              <a:gd fmla="val 50000" name="adj2"/>
            </a:avLst>
          </a:prstGeom>
          <a:solidFill>
            <a:schemeClr val="lt2"/>
          </a:solidFill>
          <a:ln cap="flat" cmpd="sng" w="952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65" name="Shape 65"/>
          <p:cNvSpPr/>
          <p:nvPr/>
        </p:nvSpPr>
        <p:spPr>
          <a:xfrm>
            <a:off x="4681075" y="1304075"/>
            <a:ext cx="3125400" cy="1263300"/>
          </a:xfrm>
          <a:prstGeom prst="rect">
            <a:avLst/>
          </a:prstGeom>
          <a:solidFill>
            <a:schemeClr val="lt2"/>
          </a:solidFill>
          <a:ln cap="flat" cmpd="sng" w="952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lang="en">
                <a:solidFill>
                  <a:srgbClr val="0B5394"/>
                </a:solidFill>
              </a:rPr>
              <a:t>-small domestic market</a:t>
            </a:r>
            <a:endParaRPr>
              <a:solidFill>
                <a:srgbClr val="0B5394"/>
              </a:solidFill>
            </a:endParaRPr>
          </a:p>
          <a:p>
            <a:pPr indent="0" lvl="0" marL="0">
              <a:spcBef>
                <a:spcPts val="0"/>
              </a:spcBef>
              <a:spcAft>
                <a:spcPts val="0"/>
              </a:spcAft>
              <a:buNone/>
            </a:pPr>
            <a:r>
              <a:rPr lang="en">
                <a:solidFill>
                  <a:srgbClr val="0B5394"/>
                </a:solidFill>
              </a:rPr>
              <a:t>-limited natural resources</a:t>
            </a:r>
            <a:endParaRPr>
              <a:solidFill>
                <a:srgbClr val="0B5394"/>
              </a:solidFill>
            </a:endParaRPr>
          </a:p>
          <a:p>
            <a:pPr indent="0" lvl="0" marL="0">
              <a:spcBef>
                <a:spcPts val="0"/>
              </a:spcBef>
              <a:spcAft>
                <a:spcPts val="0"/>
              </a:spcAft>
              <a:buNone/>
            </a:pPr>
            <a:r>
              <a:rPr lang="en">
                <a:solidFill>
                  <a:srgbClr val="0B5394"/>
                </a:solidFill>
              </a:rPr>
              <a:t>-high level of unemployment and poverty</a:t>
            </a:r>
            <a:endParaRPr>
              <a:solidFill>
                <a:srgbClr val="0B5394"/>
              </a:solidFill>
            </a:endParaRPr>
          </a:p>
          <a:p>
            <a:pPr indent="0" lvl="0" marL="0">
              <a:spcBef>
                <a:spcPts val="0"/>
              </a:spcBef>
              <a:spcAft>
                <a:spcPts val="0"/>
              </a:spcAft>
              <a:buNone/>
            </a:pPr>
            <a:r>
              <a:rPr lang="en">
                <a:solidFill>
                  <a:srgbClr val="0B5394"/>
                </a:solidFill>
              </a:rPr>
              <a:t>-Singapore was under British control after WWII</a:t>
            </a:r>
            <a:endParaRPr>
              <a:solidFill>
                <a:srgbClr val="0B5394"/>
              </a:solidFill>
            </a:endParaRPr>
          </a:p>
        </p:txBody>
      </p:sp>
      <p:sp>
        <p:nvSpPr>
          <p:cNvPr id="66" name="Shape 66"/>
          <p:cNvSpPr/>
          <p:nvPr/>
        </p:nvSpPr>
        <p:spPr>
          <a:xfrm>
            <a:off x="3270088" y="2789325"/>
            <a:ext cx="1447500" cy="815400"/>
          </a:xfrm>
          <a:prstGeom prst="roundRect">
            <a:avLst>
              <a:gd fmla="val 16667" name="adj"/>
            </a:avLst>
          </a:prstGeom>
          <a:solidFill>
            <a:schemeClr val="lt2"/>
          </a:solidFill>
          <a:ln cap="flat" cmpd="sng" w="952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lang="en">
                <a:solidFill>
                  <a:srgbClr val="0B5394"/>
                </a:solidFill>
              </a:rPr>
              <a:t>70% of          lived in bad condition</a:t>
            </a:r>
            <a:endParaRPr>
              <a:solidFill>
                <a:srgbClr val="0B5394"/>
              </a:solidFill>
            </a:endParaRPr>
          </a:p>
        </p:txBody>
      </p:sp>
      <p:pic>
        <p:nvPicPr>
          <p:cNvPr descr="Image result for household" id="67" name="Shape 67"/>
          <p:cNvPicPr preferRelativeResize="0"/>
          <p:nvPr/>
        </p:nvPicPr>
        <p:blipFill>
          <a:blip r:embed="rId3">
            <a:alphaModFix/>
          </a:blip>
          <a:stretch>
            <a:fillRect/>
          </a:stretch>
        </p:blipFill>
        <p:spPr>
          <a:xfrm>
            <a:off x="4299075" y="2789323"/>
            <a:ext cx="418525" cy="418525"/>
          </a:xfrm>
          <a:prstGeom prst="rect">
            <a:avLst/>
          </a:prstGeom>
          <a:noFill/>
          <a:ln>
            <a:noFill/>
          </a:ln>
        </p:spPr>
      </p:pic>
      <p:sp>
        <p:nvSpPr>
          <p:cNvPr id="68" name="Shape 68"/>
          <p:cNvSpPr/>
          <p:nvPr/>
        </p:nvSpPr>
        <p:spPr>
          <a:xfrm>
            <a:off x="6996750" y="2869075"/>
            <a:ext cx="1447500" cy="572700"/>
          </a:xfrm>
          <a:prstGeom prst="roundRect">
            <a:avLst>
              <a:gd fmla="val 16667" name="adj"/>
            </a:avLst>
          </a:prstGeom>
          <a:solidFill>
            <a:schemeClr val="lt2"/>
          </a:solidFill>
          <a:ln cap="flat" cmpd="sng" w="952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lang="en">
                <a:solidFill>
                  <a:srgbClr val="0B5394"/>
                </a:solidFill>
              </a:rPr>
              <a:t>Lacked of skilled labor</a:t>
            </a:r>
            <a:endParaRPr>
              <a:solidFill>
                <a:srgbClr val="0B5394"/>
              </a:solidFill>
            </a:endParaRPr>
          </a:p>
        </p:txBody>
      </p:sp>
      <p:cxnSp>
        <p:nvCxnSpPr>
          <p:cNvPr id="69" name="Shape 69"/>
          <p:cNvCxnSpPr/>
          <p:nvPr/>
        </p:nvCxnSpPr>
        <p:spPr>
          <a:xfrm flipH="1">
            <a:off x="4015425" y="2452650"/>
            <a:ext cx="609600" cy="210900"/>
          </a:xfrm>
          <a:prstGeom prst="straightConnector1">
            <a:avLst/>
          </a:prstGeom>
          <a:noFill/>
          <a:ln cap="flat" cmpd="sng" w="9525">
            <a:solidFill>
              <a:schemeClr val="dk2"/>
            </a:solidFill>
            <a:prstDash val="solid"/>
            <a:round/>
            <a:headEnd len="med" w="med" type="none"/>
            <a:tailEnd len="med" w="med" type="triangle"/>
          </a:ln>
        </p:spPr>
      </p:cxnSp>
      <p:cxnSp>
        <p:nvCxnSpPr>
          <p:cNvPr id="70" name="Shape 70"/>
          <p:cNvCxnSpPr/>
          <p:nvPr/>
        </p:nvCxnSpPr>
        <p:spPr>
          <a:xfrm flipH="1">
            <a:off x="5876064" y="2561554"/>
            <a:ext cx="40800" cy="299700"/>
          </a:xfrm>
          <a:prstGeom prst="straightConnector1">
            <a:avLst/>
          </a:prstGeom>
          <a:noFill/>
          <a:ln cap="flat" cmpd="sng" w="9525">
            <a:solidFill>
              <a:schemeClr val="dk2"/>
            </a:solidFill>
            <a:prstDash val="solid"/>
            <a:round/>
            <a:headEnd len="med" w="med" type="none"/>
            <a:tailEnd len="med" w="med" type="triangle"/>
          </a:ln>
        </p:spPr>
      </p:cxnSp>
      <p:cxnSp>
        <p:nvCxnSpPr>
          <p:cNvPr id="71" name="Shape 71"/>
          <p:cNvCxnSpPr/>
          <p:nvPr/>
        </p:nvCxnSpPr>
        <p:spPr>
          <a:xfrm>
            <a:off x="7435025" y="2572425"/>
            <a:ext cx="101700" cy="216900"/>
          </a:xfrm>
          <a:prstGeom prst="straightConnector1">
            <a:avLst/>
          </a:prstGeom>
          <a:noFill/>
          <a:ln cap="flat" cmpd="sng" w="9525">
            <a:solidFill>
              <a:schemeClr val="dk2"/>
            </a:solidFill>
            <a:prstDash val="solid"/>
            <a:round/>
            <a:headEnd len="med" w="med" type="none"/>
            <a:tailEnd len="med" w="med" type="triangle"/>
          </a:ln>
        </p:spPr>
      </p:cxnSp>
      <p:sp>
        <p:nvSpPr>
          <p:cNvPr id="72" name="Shape 72"/>
          <p:cNvSpPr/>
          <p:nvPr/>
        </p:nvSpPr>
        <p:spPr>
          <a:xfrm>
            <a:off x="5353825" y="3520425"/>
            <a:ext cx="385500" cy="572700"/>
          </a:xfrm>
          <a:prstGeom prst="downArrow">
            <a:avLst>
              <a:gd fmla="val 50000" name="adj1"/>
              <a:gd fmla="val 50000" name="adj2"/>
            </a:avLst>
          </a:prstGeom>
          <a:solidFill>
            <a:schemeClr val="lt2"/>
          </a:solidFill>
          <a:ln cap="flat" cmpd="sng" w="952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73" name="Shape 73"/>
          <p:cNvSpPr/>
          <p:nvPr/>
        </p:nvSpPr>
        <p:spPr>
          <a:xfrm>
            <a:off x="4418425" y="4174550"/>
            <a:ext cx="2256300" cy="815400"/>
          </a:xfrm>
          <a:prstGeom prst="roundRect">
            <a:avLst>
              <a:gd fmla="val 16667" name="adj"/>
            </a:avLst>
          </a:prstGeom>
          <a:solidFill>
            <a:schemeClr val="lt2"/>
          </a:solidFill>
          <a:ln cap="flat" cmpd="sng" w="952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lang="en">
                <a:solidFill>
                  <a:srgbClr val="0B5394"/>
                </a:solidFill>
              </a:rPr>
              <a:t>President Lee Kuan Yew</a:t>
            </a:r>
            <a:endParaRPr>
              <a:solidFill>
                <a:srgbClr val="0B5394"/>
              </a:solidFill>
            </a:endParaRPr>
          </a:p>
          <a:p>
            <a:pPr indent="0" lvl="0" marL="0">
              <a:spcBef>
                <a:spcPts val="0"/>
              </a:spcBef>
              <a:spcAft>
                <a:spcPts val="0"/>
              </a:spcAft>
              <a:buNone/>
            </a:pPr>
            <a:r>
              <a:rPr lang="en">
                <a:solidFill>
                  <a:srgbClr val="0B5394"/>
                </a:solidFill>
              </a:rPr>
              <a:t>“From third world to first”</a:t>
            </a:r>
            <a:endParaRPr>
              <a:solidFill>
                <a:srgbClr val="0B5394"/>
              </a:solidFill>
            </a:endParaRPr>
          </a:p>
        </p:txBody>
      </p:sp>
      <p:pic>
        <p:nvPicPr>
          <p:cNvPr descr="Lee Kuan Yew" id="74" name="Shape 74"/>
          <p:cNvPicPr preferRelativeResize="0"/>
          <p:nvPr/>
        </p:nvPicPr>
        <p:blipFill>
          <a:blip r:embed="rId4">
            <a:alphaModFix/>
          </a:blip>
          <a:stretch>
            <a:fillRect/>
          </a:stretch>
        </p:blipFill>
        <p:spPr>
          <a:xfrm>
            <a:off x="7238850" y="3542100"/>
            <a:ext cx="1205400" cy="1534145"/>
          </a:xfrm>
          <a:prstGeom prst="rect">
            <a:avLst/>
          </a:prstGeom>
          <a:noFill/>
          <a:ln>
            <a:noFill/>
          </a:ln>
        </p:spPr>
      </p:pic>
      <p:pic>
        <p:nvPicPr>
          <p:cNvPr id="75" name="Shape 75" title="shophouses01"/>
          <p:cNvPicPr preferRelativeResize="0"/>
          <p:nvPr/>
        </p:nvPicPr>
        <p:blipFill>
          <a:blip r:embed="rId5">
            <a:alphaModFix/>
          </a:blip>
          <a:stretch>
            <a:fillRect/>
          </a:stretch>
        </p:blipFill>
        <p:spPr>
          <a:xfrm>
            <a:off x="650675" y="2059551"/>
            <a:ext cx="1798373" cy="1191000"/>
          </a:xfrm>
          <a:prstGeom prst="rect">
            <a:avLst/>
          </a:prstGeom>
          <a:noFill/>
          <a:ln>
            <a:noFill/>
          </a:ln>
        </p:spPr>
      </p:pic>
      <p:pic>
        <p:nvPicPr>
          <p:cNvPr id="76" name="Shape 76"/>
          <p:cNvPicPr preferRelativeResize="0"/>
          <p:nvPr/>
        </p:nvPicPr>
        <p:blipFill>
          <a:blip r:embed="rId6">
            <a:alphaModFix/>
          </a:blip>
          <a:stretch>
            <a:fillRect/>
          </a:stretch>
        </p:blipFill>
        <p:spPr>
          <a:xfrm>
            <a:off x="444575" y="3621525"/>
            <a:ext cx="2526626" cy="1263325"/>
          </a:xfrm>
          <a:prstGeom prst="rect">
            <a:avLst/>
          </a:prstGeom>
          <a:noFill/>
          <a:ln>
            <a:noFill/>
          </a:ln>
        </p:spPr>
      </p:pic>
      <p:sp>
        <p:nvSpPr>
          <p:cNvPr id="77" name="Shape 77"/>
          <p:cNvSpPr/>
          <p:nvPr/>
        </p:nvSpPr>
        <p:spPr>
          <a:xfrm>
            <a:off x="5133425" y="2927725"/>
            <a:ext cx="1447500" cy="455400"/>
          </a:xfrm>
          <a:prstGeom prst="roundRect">
            <a:avLst>
              <a:gd fmla="val 16667" name="adj"/>
            </a:avLst>
          </a:prstGeom>
          <a:solidFill>
            <a:schemeClr val="lt2"/>
          </a:solidFill>
          <a:ln cap="flat" cmpd="sng" w="952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Clr>
                <a:schemeClr val="dk1"/>
              </a:buClr>
              <a:buSzPts val="1100"/>
              <a:buFont typeface="Arial"/>
              <a:buNone/>
            </a:pPr>
            <a:r>
              <a:rPr lang="en" sz="1200">
                <a:solidFill>
                  <a:srgbClr val="0B5394"/>
                </a:solidFill>
                <a:highlight>
                  <a:srgbClr val="FCFFF5"/>
                </a:highlight>
              </a:rPr>
              <a:t>fetid slums and racial tensions</a:t>
            </a:r>
            <a:endParaRPr>
              <a:solidFill>
                <a:srgbClr val="0B5394"/>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1" name="Shape 81"/>
        <p:cNvGrpSpPr/>
        <p:nvPr/>
      </p:nvGrpSpPr>
      <p:grpSpPr>
        <a:xfrm>
          <a:off x="0" y="0"/>
          <a:ext cx="0" cy="0"/>
          <a:chOff x="0" y="0"/>
          <a:chExt cx="0" cy="0"/>
        </a:xfrm>
      </p:grpSpPr>
      <p:pic>
        <p:nvPicPr>
          <p:cNvPr id="82" name="Shape 82"/>
          <p:cNvPicPr preferRelativeResize="0"/>
          <p:nvPr/>
        </p:nvPicPr>
        <p:blipFill>
          <a:blip r:embed="rId3">
            <a:alphaModFix/>
          </a:blip>
          <a:stretch>
            <a:fillRect/>
          </a:stretch>
        </p:blipFill>
        <p:spPr>
          <a:xfrm>
            <a:off x="0" y="0"/>
            <a:ext cx="9144000" cy="6101086"/>
          </a:xfrm>
          <a:prstGeom prst="rect">
            <a:avLst/>
          </a:prstGeom>
          <a:noFill/>
          <a:ln>
            <a:noFill/>
          </a:ln>
        </p:spPr>
      </p:pic>
      <p:sp>
        <p:nvSpPr>
          <p:cNvPr id="83" name="Shape 83"/>
          <p:cNvSpPr txBox="1"/>
          <p:nvPr/>
        </p:nvSpPr>
        <p:spPr>
          <a:xfrm>
            <a:off x="885300" y="78550"/>
            <a:ext cx="7978800" cy="1379100"/>
          </a:xfrm>
          <a:prstGeom prst="rect">
            <a:avLst/>
          </a:prstGeom>
          <a:noFill/>
          <a:ln>
            <a:noFill/>
          </a:ln>
        </p:spPr>
        <p:txBody>
          <a:bodyPr anchorCtr="0" anchor="ctr" bIns="91425" lIns="91425" spcFirstLastPara="1" rIns="91425" wrap="square" tIns="91425">
            <a:noAutofit/>
          </a:bodyPr>
          <a:lstStyle/>
          <a:p>
            <a:pPr indent="0" lvl="0" marL="0" rtl="0">
              <a:spcBef>
                <a:spcPts val="0"/>
              </a:spcBef>
              <a:spcAft>
                <a:spcPts val="0"/>
              </a:spcAft>
              <a:buNone/>
            </a:pPr>
            <a:r>
              <a:rPr b="1" lang="en" sz="4000">
                <a:solidFill>
                  <a:srgbClr val="FFFFFF"/>
                </a:solidFill>
              </a:rPr>
              <a:t>Status of Singapore in ASEAN</a:t>
            </a:r>
            <a:endParaRPr b="1" sz="4000">
              <a:solidFill>
                <a:srgbClr val="FFFFFF"/>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7" name="Shape 87"/>
        <p:cNvGrpSpPr/>
        <p:nvPr/>
      </p:nvGrpSpPr>
      <p:grpSpPr>
        <a:xfrm>
          <a:off x="0" y="0"/>
          <a:ext cx="0" cy="0"/>
          <a:chOff x="0" y="0"/>
          <a:chExt cx="0" cy="0"/>
        </a:xfrm>
      </p:grpSpPr>
      <p:sp>
        <p:nvSpPr>
          <p:cNvPr id="88" name="Shape 88"/>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a:spcBef>
                <a:spcPts val="0"/>
              </a:spcBef>
              <a:spcAft>
                <a:spcPts val="0"/>
              </a:spcAft>
              <a:buNone/>
            </a:pPr>
            <a:r>
              <a:t/>
            </a:r>
            <a:endParaRPr/>
          </a:p>
        </p:txBody>
      </p:sp>
      <p:sp>
        <p:nvSpPr>
          <p:cNvPr id="89" name="Shape 89"/>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pic>
        <p:nvPicPr>
          <p:cNvPr id="90" name="Shape 90"/>
          <p:cNvPicPr preferRelativeResize="0"/>
          <p:nvPr/>
        </p:nvPicPr>
        <p:blipFill>
          <a:blip r:embed="rId3">
            <a:alphaModFix/>
          </a:blip>
          <a:stretch>
            <a:fillRect/>
          </a:stretch>
        </p:blipFill>
        <p:spPr>
          <a:xfrm>
            <a:off x="-22925" y="744575"/>
            <a:ext cx="9189850" cy="5143500"/>
          </a:xfrm>
          <a:prstGeom prst="rect">
            <a:avLst/>
          </a:prstGeom>
          <a:noFill/>
          <a:ln>
            <a:noFill/>
          </a:ln>
        </p:spPr>
      </p:pic>
      <p:sp>
        <p:nvSpPr>
          <p:cNvPr id="91" name="Shape 91"/>
          <p:cNvSpPr txBox="1"/>
          <p:nvPr/>
        </p:nvSpPr>
        <p:spPr>
          <a:xfrm>
            <a:off x="70450" y="-337000"/>
            <a:ext cx="5988900" cy="30000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rgbClr val="232323"/>
                </a:solidFill>
              </a:rPr>
              <a:t>A new World Economic Forum development index shows that countries can be measured on a range of factors, including </a:t>
            </a:r>
            <a:r>
              <a:rPr b="1" lang="en" sz="2200">
                <a:solidFill>
                  <a:srgbClr val="4A86E8"/>
                </a:solidFill>
              </a:rPr>
              <a:t>healthy life expectancy, GDP per capita and distribution of wealth</a:t>
            </a:r>
            <a:endParaRPr sz="2200">
              <a:solidFill>
                <a:srgbClr val="4A86E8"/>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5" name="Shape 95"/>
        <p:cNvGrpSpPr/>
        <p:nvPr/>
      </p:nvGrpSpPr>
      <p:grpSpPr>
        <a:xfrm>
          <a:off x="0" y="0"/>
          <a:ext cx="0" cy="0"/>
          <a:chOff x="0" y="0"/>
          <a:chExt cx="0" cy="0"/>
        </a:xfrm>
      </p:grpSpPr>
      <p:pic>
        <p:nvPicPr>
          <p:cNvPr id="96" name="Shape 96"/>
          <p:cNvPicPr preferRelativeResize="0"/>
          <p:nvPr/>
        </p:nvPicPr>
        <p:blipFill rotWithShape="1">
          <a:blip r:embed="rId3">
            <a:alphaModFix/>
          </a:blip>
          <a:srcRect b="15510" l="0" r="0" t="27382"/>
          <a:stretch/>
        </p:blipFill>
        <p:spPr>
          <a:xfrm>
            <a:off x="52563" y="2273625"/>
            <a:ext cx="9038875" cy="2026400"/>
          </a:xfrm>
          <a:prstGeom prst="rect">
            <a:avLst/>
          </a:prstGeom>
          <a:noFill/>
          <a:ln>
            <a:noFill/>
          </a:ln>
        </p:spPr>
      </p:pic>
      <p:sp>
        <p:nvSpPr>
          <p:cNvPr id="97" name="Shape 97"/>
          <p:cNvSpPr txBox="1"/>
          <p:nvPr/>
        </p:nvSpPr>
        <p:spPr>
          <a:xfrm>
            <a:off x="322075" y="251525"/>
            <a:ext cx="7035900" cy="9060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b="1" lang="en" sz="4800">
                <a:solidFill>
                  <a:srgbClr val="4A86E8"/>
                </a:solidFill>
              </a:rPr>
              <a:t>Healthy life expectancy</a:t>
            </a:r>
            <a:endParaRPr b="1" sz="4800">
              <a:solidFill>
                <a:srgbClr val="4A86E8"/>
              </a:solidFill>
            </a:endParaRPr>
          </a:p>
        </p:txBody>
      </p:sp>
      <p:sp>
        <p:nvSpPr>
          <p:cNvPr id="98" name="Shape 98"/>
          <p:cNvSpPr txBox="1"/>
          <p:nvPr/>
        </p:nvSpPr>
        <p:spPr>
          <a:xfrm>
            <a:off x="392525" y="1157525"/>
            <a:ext cx="7307700" cy="785100"/>
          </a:xfrm>
          <a:prstGeom prst="rect">
            <a:avLst/>
          </a:prstGeom>
          <a:noFill/>
          <a:ln>
            <a:noFill/>
          </a:ln>
        </p:spPr>
        <p:txBody>
          <a:bodyPr anchorCtr="0" anchor="ctr" bIns="91425" lIns="91425" spcFirstLastPara="1" rIns="91425" wrap="square" tIns="91425">
            <a:noAutofit/>
          </a:bodyPr>
          <a:lstStyle/>
          <a:p>
            <a:pPr indent="0" lvl="0" marL="0" rtl="0">
              <a:spcBef>
                <a:spcPts val="0"/>
              </a:spcBef>
              <a:spcAft>
                <a:spcPts val="0"/>
              </a:spcAft>
              <a:buNone/>
            </a:pPr>
            <a:r>
              <a:rPr lang="en">
                <a:solidFill>
                  <a:srgbClr val="232323"/>
                </a:solidFill>
                <a:highlight>
                  <a:srgbClr val="FFFFFF"/>
                </a:highlight>
              </a:rPr>
              <a:t>This is the average amount of years that a person can expect to live in full health. </a:t>
            </a:r>
            <a:r>
              <a:rPr lang="en" sz="1300">
                <a:solidFill>
                  <a:srgbClr val="232323"/>
                </a:solidFill>
                <a:highlight>
                  <a:srgbClr val="FFFFFF"/>
                </a:highlight>
              </a:rPr>
              <a:t>That means the number doesn’t include any periods of time when a person is injured, ill or in general in less than full health.</a:t>
            </a:r>
            <a:endParaRPr b="1"/>
          </a:p>
        </p:txBody>
      </p:sp>
      <p:sp>
        <p:nvSpPr>
          <p:cNvPr id="99" name="Shape 99"/>
          <p:cNvSpPr/>
          <p:nvPr/>
        </p:nvSpPr>
        <p:spPr>
          <a:xfrm>
            <a:off x="770299" y="4300023"/>
            <a:ext cx="290100" cy="270600"/>
          </a:xfrm>
          <a:prstGeom prst="star5">
            <a:avLst>
              <a:gd fmla="val 14057" name="adj"/>
              <a:gd fmla="val 105146" name="hf"/>
              <a:gd fmla="val 110557" name="vf"/>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3" name="Shape 103"/>
        <p:cNvGrpSpPr/>
        <p:nvPr/>
      </p:nvGrpSpPr>
      <p:grpSpPr>
        <a:xfrm>
          <a:off x="0" y="0"/>
          <a:ext cx="0" cy="0"/>
          <a:chOff x="0" y="0"/>
          <a:chExt cx="0" cy="0"/>
        </a:xfrm>
      </p:grpSpPr>
      <p:pic>
        <p:nvPicPr>
          <p:cNvPr id="104" name="Shape 104"/>
          <p:cNvPicPr preferRelativeResize="0"/>
          <p:nvPr/>
        </p:nvPicPr>
        <p:blipFill rotWithShape="1">
          <a:blip r:embed="rId3">
            <a:alphaModFix/>
          </a:blip>
          <a:srcRect b="0" l="0" r="0" t="6742"/>
          <a:stretch/>
        </p:blipFill>
        <p:spPr>
          <a:xfrm>
            <a:off x="206000" y="1111825"/>
            <a:ext cx="5420650" cy="3708000"/>
          </a:xfrm>
          <a:prstGeom prst="rect">
            <a:avLst/>
          </a:prstGeom>
          <a:noFill/>
          <a:ln>
            <a:noFill/>
          </a:ln>
        </p:spPr>
      </p:pic>
      <p:sp>
        <p:nvSpPr>
          <p:cNvPr id="105" name="Shape 105"/>
          <p:cNvSpPr txBox="1"/>
          <p:nvPr/>
        </p:nvSpPr>
        <p:spPr>
          <a:xfrm>
            <a:off x="266650" y="120625"/>
            <a:ext cx="4909800" cy="7752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 sz="4800">
                <a:solidFill>
                  <a:srgbClr val="4A86E8"/>
                </a:solidFill>
              </a:rPr>
              <a:t>GDP per capita</a:t>
            </a:r>
            <a:endParaRPr b="1" sz="4800">
              <a:solidFill>
                <a:srgbClr val="4A86E8"/>
              </a:solidFill>
            </a:endParaRPr>
          </a:p>
        </p:txBody>
      </p:sp>
      <p:sp>
        <p:nvSpPr>
          <p:cNvPr id="106" name="Shape 106"/>
          <p:cNvSpPr txBox="1"/>
          <p:nvPr/>
        </p:nvSpPr>
        <p:spPr>
          <a:xfrm>
            <a:off x="5176450" y="1222850"/>
            <a:ext cx="3318600" cy="1288500"/>
          </a:xfrm>
          <a:prstGeom prst="rect">
            <a:avLst/>
          </a:prstGeom>
          <a:noFill/>
          <a:ln cap="flat" cmpd="sng" w="28575">
            <a:solidFill>
              <a:srgbClr val="CC0000"/>
            </a:solidFill>
            <a:prstDash val="solid"/>
            <a:round/>
            <a:headEnd len="sm" w="sm" type="none"/>
            <a:tailEnd len="sm" w="sm" type="none"/>
          </a:ln>
        </p:spPr>
        <p:txBody>
          <a:bodyPr anchorCtr="0" anchor="ctr" bIns="91425" lIns="91425" spcFirstLastPara="1" rIns="91425" wrap="square" tIns="91425">
            <a:noAutofit/>
          </a:bodyPr>
          <a:lstStyle/>
          <a:p>
            <a:pPr indent="0" lvl="0" marL="0" rtl="0">
              <a:lnSpc>
                <a:spcPct val="115000"/>
              </a:lnSpc>
              <a:spcBef>
                <a:spcPts val="0"/>
              </a:spcBef>
              <a:spcAft>
                <a:spcPts val="0"/>
              </a:spcAft>
              <a:buNone/>
            </a:pPr>
            <a:r>
              <a:rPr lang="en" sz="1800">
                <a:solidFill>
                  <a:srgbClr val="232323"/>
                </a:solidFill>
                <a:highlight>
                  <a:srgbClr val="FFFFFF"/>
                </a:highlight>
              </a:rPr>
              <a:t>Singapore’s GDP per capita is in the top 40% among the advanced economies.</a:t>
            </a:r>
            <a:endParaRPr sz="1800">
              <a:solidFill>
                <a:schemeClr val="dk1"/>
              </a:solidFill>
            </a:endParaRPr>
          </a:p>
        </p:txBody>
      </p:sp>
      <p:pic>
        <p:nvPicPr>
          <p:cNvPr id="107" name="Shape 107"/>
          <p:cNvPicPr preferRelativeResize="0"/>
          <p:nvPr/>
        </p:nvPicPr>
        <p:blipFill>
          <a:blip r:embed="rId4">
            <a:alphaModFix/>
          </a:blip>
          <a:stretch>
            <a:fillRect/>
          </a:stretch>
        </p:blipFill>
        <p:spPr>
          <a:xfrm>
            <a:off x="4757025" y="2667375"/>
            <a:ext cx="4444973" cy="18850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1" name="Shape 111"/>
        <p:cNvGrpSpPr/>
        <p:nvPr/>
      </p:nvGrpSpPr>
      <p:grpSpPr>
        <a:xfrm>
          <a:off x="0" y="0"/>
          <a:ext cx="0" cy="0"/>
          <a:chOff x="0" y="0"/>
          <a:chExt cx="0" cy="0"/>
        </a:xfrm>
      </p:grpSpPr>
      <p:sp>
        <p:nvSpPr>
          <p:cNvPr id="112" name="Shape 112"/>
          <p:cNvSpPr txBox="1"/>
          <p:nvPr>
            <p:ph idx="1" type="subTitle"/>
          </p:nvPr>
        </p:nvSpPr>
        <p:spPr>
          <a:xfrm>
            <a:off x="424150" y="227150"/>
            <a:ext cx="8520600" cy="7926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800"/>
              </a:spcAft>
              <a:buClr>
                <a:schemeClr val="dk1"/>
              </a:buClr>
              <a:buSzPts val="1100"/>
              <a:buFont typeface="Arial"/>
              <a:buNone/>
            </a:pPr>
            <a:r>
              <a:rPr b="1" lang="en" sz="4800">
                <a:solidFill>
                  <a:srgbClr val="4A86E8"/>
                </a:solidFill>
                <a:latin typeface="Roboto"/>
                <a:ea typeface="Roboto"/>
                <a:cs typeface="Roboto"/>
                <a:sym typeface="Roboto"/>
              </a:rPr>
              <a:t>Wealth GINI</a:t>
            </a:r>
            <a:endParaRPr b="1" sz="4800">
              <a:solidFill>
                <a:srgbClr val="4A86E8"/>
              </a:solidFill>
              <a:latin typeface="Roboto"/>
              <a:ea typeface="Roboto"/>
              <a:cs typeface="Roboto"/>
              <a:sym typeface="Roboto"/>
            </a:endParaRPr>
          </a:p>
        </p:txBody>
      </p:sp>
      <p:pic>
        <p:nvPicPr>
          <p:cNvPr id="113" name="Shape 113"/>
          <p:cNvPicPr preferRelativeResize="0"/>
          <p:nvPr/>
        </p:nvPicPr>
        <p:blipFill rotWithShape="1">
          <a:blip r:embed="rId3">
            <a:alphaModFix/>
          </a:blip>
          <a:srcRect b="15247" l="0" r="0" t="0"/>
          <a:stretch/>
        </p:blipFill>
        <p:spPr>
          <a:xfrm>
            <a:off x="230400" y="2103725"/>
            <a:ext cx="8683201" cy="2335175"/>
          </a:xfrm>
          <a:prstGeom prst="rect">
            <a:avLst/>
          </a:prstGeom>
          <a:noFill/>
          <a:ln>
            <a:noFill/>
          </a:ln>
        </p:spPr>
      </p:pic>
      <p:sp>
        <p:nvSpPr>
          <p:cNvPr id="114" name="Shape 114"/>
          <p:cNvSpPr txBox="1"/>
          <p:nvPr/>
        </p:nvSpPr>
        <p:spPr>
          <a:xfrm>
            <a:off x="424150" y="1171350"/>
            <a:ext cx="5736000" cy="15672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 sz="1300">
                <a:solidFill>
                  <a:srgbClr val="232323"/>
                </a:solidFill>
                <a:highlight>
                  <a:srgbClr val="FFFFFF"/>
                </a:highlight>
              </a:rPr>
              <a:t>This measures the differences in the distribution of wealth in a country. </a:t>
            </a:r>
            <a:endParaRPr sz="1300">
              <a:solidFill>
                <a:srgbClr val="232323"/>
              </a:solidFill>
              <a:highlight>
                <a:srgbClr val="FFFFFF"/>
              </a:highlight>
            </a:endParaRPr>
          </a:p>
          <a:p>
            <a:pPr indent="0" lvl="0" marL="0">
              <a:spcBef>
                <a:spcPts val="0"/>
              </a:spcBef>
              <a:spcAft>
                <a:spcPts val="0"/>
              </a:spcAft>
              <a:buNone/>
            </a:pPr>
            <a:r>
              <a:rPr lang="en" sz="1300">
                <a:solidFill>
                  <a:srgbClr val="232323"/>
                </a:solidFill>
                <a:highlight>
                  <a:srgbClr val="FFFFFF"/>
                </a:highlight>
              </a:rPr>
              <a:t>it does show how the wealth of a country is distributed.Basically, the closer to zero, the more equally the wealth is distributed, and the closer to 100, the less equally the wealth is distributed.</a:t>
            </a:r>
            <a:endParaRPr sz="1300">
              <a:solidFill>
                <a:srgbClr val="232323"/>
              </a:solidFill>
              <a:highlight>
                <a:srgbClr val="FFFFFF"/>
              </a:highlight>
            </a:endParaRPr>
          </a:p>
          <a:p>
            <a:pPr indent="0" lvl="0" marL="0">
              <a:spcBef>
                <a:spcPts val="0"/>
              </a:spcBef>
              <a:spcAft>
                <a:spcPts val="0"/>
              </a:spcAft>
              <a:buNone/>
            </a:pPr>
            <a:r>
              <a:t/>
            </a:r>
            <a:endParaRPr sz="1300">
              <a:solidFill>
                <a:srgbClr val="232323"/>
              </a:solidFill>
              <a:highlight>
                <a:srgbClr val="FFFFFF"/>
              </a:highlight>
            </a:endParaRPr>
          </a:p>
        </p:txBody>
      </p:sp>
      <p:sp>
        <p:nvSpPr>
          <p:cNvPr id="115" name="Shape 115"/>
          <p:cNvSpPr/>
          <p:nvPr/>
        </p:nvSpPr>
        <p:spPr>
          <a:xfrm>
            <a:off x="731649" y="4379098"/>
            <a:ext cx="290100" cy="270600"/>
          </a:xfrm>
          <a:prstGeom prst="star5">
            <a:avLst>
              <a:gd fmla="val 19098" name="adj"/>
              <a:gd fmla="val 105146" name="hf"/>
              <a:gd fmla="val 110557" name="vf"/>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9" name="Shape 119"/>
        <p:cNvGrpSpPr/>
        <p:nvPr/>
      </p:nvGrpSpPr>
      <p:grpSpPr>
        <a:xfrm>
          <a:off x="0" y="0"/>
          <a:ext cx="0" cy="0"/>
          <a:chOff x="0" y="0"/>
          <a:chExt cx="0" cy="0"/>
        </a:xfrm>
      </p:grpSpPr>
      <p:sp>
        <p:nvSpPr>
          <p:cNvPr id="120" name="Shape 120"/>
          <p:cNvSpPr txBox="1"/>
          <p:nvPr/>
        </p:nvSpPr>
        <p:spPr>
          <a:xfrm>
            <a:off x="3934200" y="412700"/>
            <a:ext cx="5114700" cy="4430700"/>
          </a:xfrm>
          <a:prstGeom prst="rect">
            <a:avLst/>
          </a:prstGeom>
          <a:noFill/>
          <a:ln cap="flat" cmpd="sng" w="38100">
            <a:solidFill>
              <a:srgbClr val="E06666"/>
            </a:solidFill>
            <a:prstDash val="solid"/>
            <a:round/>
            <a:headEnd len="sm" w="sm" type="none"/>
            <a:tailEnd len="sm" w="sm" type="none"/>
          </a:ln>
        </p:spPr>
        <p:txBody>
          <a:bodyPr anchorCtr="0" anchor="ctr" bIns="91425" lIns="91425" spcFirstLastPara="1" rIns="91425" wrap="square" tIns="91425">
            <a:noAutofit/>
          </a:bodyPr>
          <a:lstStyle/>
          <a:p>
            <a:pPr indent="0" lvl="0" marL="0" rtl="0">
              <a:lnSpc>
                <a:spcPct val="115000"/>
              </a:lnSpc>
              <a:spcBef>
                <a:spcPts val="0"/>
              </a:spcBef>
              <a:spcAft>
                <a:spcPts val="0"/>
              </a:spcAft>
              <a:buNone/>
            </a:pPr>
            <a:r>
              <a:t/>
            </a:r>
            <a:endParaRPr b="1" sz="2400">
              <a:solidFill>
                <a:srgbClr val="232323"/>
              </a:solidFill>
            </a:endParaRPr>
          </a:p>
          <a:p>
            <a:pPr indent="0" lvl="0" marL="0" rtl="0">
              <a:lnSpc>
                <a:spcPct val="115000"/>
              </a:lnSpc>
              <a:spcBef>
                <a:spcPts val="0"/>
              </a:spcBef>
              <a:spcAft>
                <a:spcPts val="0"/>
              </a:spcAft>
              <a:buNone/>
            </a:pPr>
            <a:r>
              <a:rPr b="1" lang="en" sz="2400">
                <a:solidFill>
                  <a:srgbClr val="232323"/>
                </a:solidFill>
              </a:rPr>
              <a:t>Over the last five years all the countries in the region mentioned in the report except for Singapore have seen an increase in their wealth GINI number, meaning that the distribution of wealth in the countries has become less equal.</a:t>
            </a:r>
            <a:endParaRPr b="1" sz="2400">
              <a:solidFill>
                <a:srgbClr val="232323"/>
              </a:solidFill>
            </a:endParaRPr>
          </a:p>
          <a:p>
            <a:pPr indent="0" lvl="0" marL="0" rtl="0">
              <a:lnSpc>
                <a:spcPct val="115000"/>
              </a:lnSpc>
              <a:spcBef>
                <a:spcPts val="0"/>
              </a:spcBef>
              <a:spcAft>
                <a:spcPts val="0"/>
              </a:spcAft>
              <a:buNone/>
            </a:pPr>
            <a:r>
              <a:t/>
            </a:r>
            <a:endParaRPr b="1" sz="2400">
              <a:solidFill>
                <a:srgbClr val="232323"/>
              </a:solidFill>
            </a:endParaRPr>
          </a:p>
        </p:txBody>
      </p:sp>
      <p:pic>
        <p:nvPicPr>
          <p:cNvPr id="121" name="Shape 121"/>
          <p:cNvPicPr preferRelativeResize="0"/>
          <p:nvPr/>
        </p:nvPicPr>
        <p:blipFill>
          <a:blip r:embed="rId3">
            <a:alphaModFix/>
          </a:blip>
          <a:stretch>
            <a:fillRect/>
          </a:stretch>
        </p:blipFill>
        <p:spPr>
          <a:xfrm>
            <a:off x="241575" y="1745052"/>
            <a:ext cx="3390650" cy="2542975"/>
          </a:xfrm>
          <a:prstGeom prst="rect">
            <a:avLst/>
          </a:prstGeom>
          <a:noFill/>
          <a:ln>
            <a:noFill/>
          </a:ln>
        </p:spPr>
      </p:pic>
      <p:sp>
        <p:nvSpPr>
          <p:cNvPr id="122" name="Shape 122"/>
          <p:cNvSpPr txBox="1"/>
          <p:nvPr/>
        </p:nvSpPr>
        <p:spPr>
          <a:xfrm>
            <a:off x="241575" y="629750"/>
            <a:ext cx="4992900" cy="744900"/>
          </a:xfrm>
          <a:prstGeom prst="rect">
            <a:avLst/>
          </a:prstGeom>
          <a:noFill/>
          <a:ln>
            <a:noFill/>
          </a:ln>
        </p:spPr>
        <p:txBody>
          <a:bodyPr anchorCtr="0" anchor="ctr" bIns="91425" lIns="91425" spcFirstLastPara="1" rIns="91425" wrap="square" tIns="91425">
            <a:noAutofit/>
          </a:bodyPr>
          <a:lstStyle/>
          <a:p>
            <a:pPr indent="0" lvl="0" marL="0" rtl="0">
              <a:lnSpc>
                <a:spcPct val="115000"/>
              </a:lnSpc>
              <a:spcBef>
                <a:spcPts val="0"/>
              </a:spcBef>
              <a:spcAft>
                <a:spcPts val="800"/>
              </a:spcAft>
              <a:buNone/>
            </a:pPr>
            <a:r>
              <a:rPr b="1" lang="en" sz="4800">
                <a:solidFill>
                  <a:srgbClr val="4A86E8"/>
                </a:solidFill>
                <a:latin typeface="Roboto"/>
                <a:ea typeface="Roboto"/>
                <a:cs typeface="Roboto"/>
                <a:sym typeface="Roboto"/>
              </a:rPr>
              <a:t>Wealth GINI</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6" name="Shape 126"/>
        <p:cNvGrpSpPr/>
        <p:nvPr/>
      </p:nvGrpSpPr>
      <p:grpSpPr>
        <a:xfrm>
          <a:off x="0" y="0"/>
          <a:ext cx="0" cy="0"/>
          <a:chOff x="0" y="0"/>
          <a:chExt cx="0" cy="0"/>
        </a:xfrm>
      </p:grpSpPr>
      <p:pic>
        <p:nvPicPr>
          <p:cNvPr id="127" name="Shape 127"/>
          <p:cNvPicPr preferRelativeResize="0"/>
          <p:nvPr/>
        </p:nvPicPr>
        <p:blipFill>
          <a:blip r:embed="rId3">
            <a:alphaModFix/>
          </a:blip>
          <a:stretch>
            <a:fillRect/>
          </a:stretch>
        </p:blipFill>
        <p:spPr>
          <a:xfrm>
            <a:off x="0" y="-181175"/>
            <a:ext cx="9199925" cy="5789125"/>
          </a:xfrm>
          <a:prstGeom prst="rect">
            <a:avLst/>
          </a:prstGeom>
          <a:noFill/>
          <a:ln>
            <a:noFill/>
          </a:ln>
        </p:spPr>
      </p:pic>
      <p:sp>
        <p:nvSpPr>
          <p:cNvPr id="128" name="Shape 128"/>
          <p:cNvSpPr txBox="1"/>
          <p:nvPr/>
        </p:nvSpPr>
        <p:spPr>
          <a:xfrm>
            <a:off x="0" y="1207875"/>
            <a:ext cx="5807700" cy="1912500"/>
          </a:xfrm>
          <a:prstGeom prst="rect">
            <a:avLst/>
          </a:prstGeom>
          <a:solidFill>
            <a:srgbClr val="6D9EEB"/>
          </a:solidFill>
          <a:ln>
            <a:noFill/>
          </a:ln>
        </p:spPr>
        <p:txBody>
          <a:bodyPr anchorCtr="0" anchor="t" bIns="91425" lIns="91425" spcFirstLastPara="1" rIns="91425" wrap="square" tIns="91425">
            <a:noAutofit/>
          </a:bodyPr>
          <a:lstStyle/>
          <a:p>
            <a:pPr indent="0" lvl="0" marL="0">
              <a:spcBef>
                <a:spcPts val="0"/>
              </a:spcBef>
              <a:spcAft>
                <a:spcPts val="0"/>
              </a:spcAft>
              <a:buNone/>
            </a:pPr>
            <a:r>
              <a:t/>
            </a:r>
            <a:endParaRPr b="1" sz="3600">
              <a:solidFill>
                <a:schemeClr val="lt1"/>
              </a:solidFill>
            </a:endParaRPr>
          </a:p>
          <a:p>
            <a:pPr indent="0" lvl="0" marL="0">
              <a:spcBef>
                <a:spcPts val="0"/>
              </a:spcBef>
              <a:spcAft>
                <a:spcPts val="0"/>
              </a:spcAft>
              <a:buClr>
                <a:schemeClr val="dk1"/>
              </a:buClr>
              <a:buSzPts val="1100"/>
              <a:buFont typeface="Arial"/>
              <a:buNone/>
            </a:pPr>
            <a:r>
              <a:rPr b="1" lang="en" sz="3600">
                <a:solidFill>
                  <a:schemeClr val="lt1"/>
                </a:solidFill>
              </a:rPr>
              <a:t>Gross domestic product</a:t>
            </a:r>
            <a:endParaRPr sz="3600">
              <a:solidFill>
                <a:schemeClr val="l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2" name="Shape 132"/>
        <p:cNvGrpSpPr/>
        <p:nvPr/>
      </p:nvGrpSpPr>
      <p:grpSpPr>
        <a:xfrm>
          <a:off x="0" y="0"/>
          <a:ext cx="0" cy="0"/>
          <a:chOff x="0" y="0"/>
          <a:chExt cx="0" cy="0"/>
        </a:xfrm>
      </p:grpSpPr>
      <p:pic>
        <p:nvPicPr>
          <p:cNvPr id="133" name="Shape 133"/>
          <p:cNvPicPr preferRelativeResize="0"/>
          <p:nvPr/>
        </p:nvPicPr>
        <p:blipFill rotWithShape="1">
          <a:blip r:embed="rId3">
            <a:alphaModFix/>
          </a:blip>
          <a:srcRect b="11182" l="0" r="0" t="26097"/>
          <a:stretch/>
        </p:blipFill>
        <p:spPr>
          <a:xfrm>
            <a:off x="151000" y="910950"/>
            <a:ext cx="6370475" cy="3880275"/>
          </a:xfrm>
          <a:prstGeom prst="rect">
            <a:avLst/>
          </a:prstGeom>
          <a:noFill/>
          <a:ln>
            <a:noFill/>
          </a:ln>
        </p:spPr>
      </p:pic>
      <p:sp>
        <p:nvSpPr>
          <p:cNvPr id="134" name="Shape 134"/>
          <p:cNvSpPr txBox="1"/>
          <p:nvPr/>
        </p:nvSpPr>
        <p:spPr>
          <a:xfrm>
            <a:off x="6693600" y="2647249"/>
            <a:ext cx="2335200" cy="19503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b="1" lang="en">
                <a:solidFill>
                  <a:srgbClr val="222222"/>
                </a:solidFill>
              </a:rPr>
              <a:t>Gross domestic product</a:t>
            </a:r>
            <a:r>
              <a:rPr lang="en">
                <a:solidFill>
                  <a:srgbClr val="222222"/>
                </a:solidFill>
                <a:highlight>
                  <a:srgbClr val="FFFFFF"/>
                </a:highlight>
              </a:rPr>
              <a:t> (</a:t>
            </a:r>
            <a:r>
              <a:rPr b="1" lang="en">
                <a:solidFill>
                  <a:srgbClr val="222222"/>
                </a:solidFill>
              </a:rPr>
              <a:t>GDP</a:t>
            </a:r>
            <a:r>
              <a:rPr lang="en">
                <a:solidFill>
                  <a:srgbClr val="222222"/>
                </a:solidFill>
                <a:highlight>
                  <a:srgbClr val="FFFFFF"/>
                </a:highlight>
              </a:rPr>
              <a:t>) </a:t>
            </a:r>
            <a:endParaRPr>
              <a:solidFill>
                <a:srgbClr val="222222"/>
              </a:solidFill>
              <a:highlight>
                <a:srgbClr val="FFFFFF"/>
              </a:highlight>
            </a:endParaRPr>
          </a:p>
          <a:p>
            <a:pPr indent="0" lvl="0" marL="0" rtl="0">
              <a:spcBef>
                <a:spcPts val="0"/>
              </a:spcBef>
              <a:spcAft>
                <a:spcPts val="0"/>
              </a:spcAft>
              <a:buNone/>
            </a:pPr>
            <a:r>
              <a:rPr lang="en" sz="1200">
                <a:solidFill>
                  <a:srgbClr val="222222"/>
                </a:solidFill>
                <a:highlight>
                  <a:srgbClr val="FFFFFF"/>
                </a:highlight>
              </a:rPr>
              <a:t>is a monetary measure of the market value of all final goods and services produced in a period (quarterly or yearly) of time.</a:t>
            </a:r>
            <a:endParaRPr/>
          </a:p>
        </p:txBody>
      </p:sp>
      <p:sp>
        <p:nvSpPr>
          <p:cNvPr id="135" name="Shape 135"/>
          <p:cNvSpPr txBox="1"/>
          <p:nvPr/>
        </p:nvSpPr>
        <p:spPr>
          <a:xfrm>
            <a:off x="312050" y="251625"/>
            <a:ext cx="8243700" cy="7347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Clr>
                <a:schemeClr val="dk1"/>
              </a:buClr>
              <a:buSzPts val="1100"/>
              <a:buFont typeface="Arial"/>
              <a:buNone/>
            </a:pPr>
            <a:r>
              <a:rPr b="1" lang="en" sz="3000">
                <a:solidFill>
                  <a:srgbClr val="1155CC"/>
                </a:solidFill>
              </a:rPr>
              <a:t>Gross domestic product</a:t>
            </a:r>
            <a:r>
              <a:rPr b="1" lang="en" sz="3000">
                <a:solidFill>
                  <a:srgbClr val="1155CC"/>
                </a:solidFill>
                <a:highlight>
                  <a:srgbClr val="FFFFFF"/>
                </a:highlight>
              </a:rPr>
              <a:t> (</a:t>
            </a:r>
            <a:r>
              <a:rPr b="1" lang="en" sz="3000">
                <a:solidFill>
                  <a:srgbClr val="1155CC"/>
                </a:solidFill>
              </a:rPr>
              <a:t>GDP</a:t>
            </a:r>
            <a:r>
              <a:rPr b="1" lang="en" sz="3000">
                <a:solidFill>
                  <a:srgbClr val="1155CC"/>
                </a:solidFill>
                <a:highlight>
                  <a:srgbClr val="FFFFFF"/>
                </a:highlight>
              </a:rPr>
              <a:t>) in ASEAN</a:t>
            </a:r>
            <a:r>
              <a:rPr b="1" lang="en" sz="3000">
                <a:solidFill>
                  <a:srgbClr val="222222"/>
                </a:solidFill>
                <a:highlight>
                  <a:srgbClr val="FFFFFF"/>
                </a:highlight>
              </a:rPr>
              <a:t> </a:t>
            </a:r>
            <a:endParaRPr b="1" sz="3000">
              <a:solidFill>
                <a:srgbClr val="222222"/>
              </a:solidFill>
              <a:highlight>
                <a:srgbClr val="FFFFFF"/>
              </a:highlight>
            </a:endParaRPr>
          </a:p>
        </p:txBody>
      </p:sp>
      <p:pic>
        <p:nvPicPr>
          <p:cNvPr id="136" name="Shape 136"/>
          <p:cNvPicPr preferRelativeResize="0"/>
          <p:nvPr/>
        </p:nvPicPr>
        <p:blipFill>
          <a:blip r:embed="rId4">
            <a:alphaModFix/>
          </a:blip>
          <a:stretch>
            <a:fillRect/>
          </a:stretch>
        </p:blipFill>
        <p:spPr>
          <a:xfrm>
            <a:off x="6764038" y="1299671"/>
            <a:ext cx="2078375" cy="11709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0" name="Shape 140"/>
        <p:cNvGrpSpPr/>
        <p:nvPr/>
      </p:nvGrpSpPr>
      <p:grpSpPr>
        <a:xfrm>
          <a:off x="0" y="0"/>
          <a:ext cx="0" cy="0"/>
          <a:chOff x="0" y="0"/>
          <a:chExt cx="0" cy="0"/>
        </a:xfrm>
      </p:grpSpPr>
      <p:sp>
        <p:nvSpPr>
          <p:cNvPr id="141" name="Shape 141"/>
          <p:cNvSpPr txBox="1"/>
          <p:nvPr/>
        </p:nvSpPr>
        <p:spPr>
          <a:xfrm>
            <a:off x="-92700" y="2950825"/>
            <a:ext cx="8544300" cy="1399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7200">
                <a:solidFill>
                  <a:srgbClr val="FFFFFF"/>
                </a:solidFill>
              </a:rPr>
              <a:t>Education</a:t>
            </a:r>
            <a:endParaRPr b="1" sz="7200">
              <a:solidFill>
                <a:srgbClr val="FFFFFF"/>
              </a:solidFill>
            </a:endParaRPr>
          </a:p>
        </p:txBody>
      </p:sp>
      <p:pic>
        <p:nvPicPr>
          <p:cNvPr id="142" name="Shape 142"/>
          <p:cNvPicPr preferRelativeResize="0"/>
          <p:nvPr/>
        </p:nvPicPr>
        <p:blipFill>
          <a:blip r:embed="rId3">
            <a:alphaModFix/>
          </a:blip>
          <a:stretch>
            <a:fillRect/>
          </a:stretch>
        </p:blipFill>
        <p:spPr>
          <a:xfrm>
            <a:off x="-50325" y="-99750"/>
            <a:ext cx="9194325" cy="5343000"/>
          </a:xfrm>
          <a:prstGeom prst="rect">
            <a:avLst/>
          </a:prstGeom>
          <a:noFill/>
          <a:ln>
            <a:noFill/>
          </a:ln>
        </p:spPr>
      </p:pic>
      <p:sp>
        <p:nvSpPr>
          <p:cNvPr id="143" name="Shape 143"/>
          <p:cNvSpPr txBox="1"/>
          <p:nvPr/>
        </p:nvSpPr>
        <p:spPr>
          <a:xfrm>
            <a:off x="1377488" y="968550"/>
            <a:ext cx="6491100" cy="13995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 sz="9600">
                <a:solidFill>
                  <a:srgbClr val="FFFFFF"/>
                </a:solidFill>
              </a:rPr>
              <a:t>Education</a:t>
            </a:r>
            <a:endParaRPr b="1" sz="9600">
              <a:solidFill>
                <a:srgbClr val="FFFFFF"/>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7" name="Shape 147"/>
        <p:cNvGrpSpPr/>
        <p:nvPr/>
      </p:nvGrpSpPr>
      <p:grpSpPr>
        <a:xfrm>
          <a:off x="0" y="0"/>
          <a:ext cx="0" cy="0"/>
          <a:chOff x="0" y="0"/>
          <a:chExt cx="0" cy="0"/>
        </a:xfrm>
      </p:grpSpPr>
      <p:pic>
        <p:nvPicPr>
          <p:cNvPr id="148" name="Shape 148"/>
          <p:cNvPicPr preferRelativeResize="0"/>
          <p:nvPr/>
        </p:nvPicPr>
        <p:blipFill rotWithShape="1">
          <a:blip r:embed="rId3">
            <a:alphaModFix/>
          </a:blip>
          <a:srcRect b="0" l="6981" r="7033" t="19445"/>
          <a:stretch/>
        </p:blipFill>
        <p:spPr>
          <a:xfrm>
            <a:off x="0" y="1002813"/>
            <a:ext cx="5898399" cy="4148795"/>
          </a:xfrm>
          <a:prstGeom prst="rect">
            <a:avLst/>
          </a:prstGeom>
          <a:noFill/>
          <a:ln>
            <a:noFill/>
          </a:ln>
        </p:spPr>
      </p:pic>
      <p:sp>
        <p:nvSpPr>
          <p:cNvPr id="149" name="Shape 149"/>
          <p:cNvSpPr txBox="1"/>
          <p:nvPr/>
        </p:nvSpPr>
        <p:spPr>
          <a:xfrm>
            <a:off x="258800" y="262050"/>
            <a:ext cx="8074800" cy="4833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 sz="3000">
                <a:solidFill>
                  <a:srgbClr val="4A86E8"/>
                </a:solidFill>
              </a:rPr>
              <a:t>Education and skills in ASEAN countries</a:t>
            </a:r>
            <a:endParaRPr b="1" sz="3000">
              <a:solidFill>
                <a:srgbClr val="4A86E8"/>
              </a:solidFill>
            </a:endParaRPr>
          </a:p>
        </p:txBody>
      </p:sp>
      <p:pic>
        <p:nvPicPr>
          <p:cNvPr id="150" name="Shape 150"/>
          <p:cNvPicPr preferRelativeResize="0"/>
          <p:nvPr/>
        </p:nvPicPr>
        <p:blipFill rotWithShape="1">
          <a:blip r:embed="rId4">
            <a:alphaModFix/>
          </a:blip>
          <a:srcRect b="0" l="0" r="9657" t="7876"/>
          <a:stretch/>
        </p:blipFill>
        <p:spPr>
          <a:xfrm>
            <a:off x="5848075" y="1197825"/>
            <a:ext cx="3295924" cy="3981375"/>
          </a:xfrm>
          <a:prstGeom prst="rect">
            <a:avLst/>
          </a:prstGeom>
          <a:noFill/>
          <a:ln>
            <a:noFill/>
          </a:ln>
        </p:spPr>
      </p:pic>
      <p:sp>
        <p:nvSpPr>
          <p:cNvPr id="151" name="Shape 151"/>
          <p:cNvSpPr txBox="1"/>
          <p:nvPr/>
        </p:nvSpPr>
        <p:spPr>
          <a:xfrm>
            <a:off x="5898400" y="936250"/>
            <a:ext cx="2879100" cy="372300"/>
          </a:xfrm>
          <a:prstGeom prst="rect">
            <a:avLst/>
          </a:prstGeom>
          <a:noFill/>
          <a:ln>
            <a:noFill/>
          </a:ln>
        </p:spPr>
        <p:txBody>
          <a:bodyPr anchorCtr="0" anchor="ctr" bIns="91425" lIns="91425" spcFirstLastPara="1" rIns="91425" wrap="square" tIns="91425">
            <a:noAutofit/>
          </a:bodyPr>
          <a:lstStyle/>
          <a:p>
            <a:pPr indent="0" lvl="0" marL="0" rtl="0">
              <a:spcBef>
                <a:spcPts val="0"/>
              </a:spcBef>
              <a:spcAft>
                <a:spcPts val="0"/>
              </a:spcAft>
              <a:buNone/>
            </a:pPr>
            <a:r>
              <a:rPr b="1" lang="en">
                <a:solidFill>
                  <a:srgbClr val="B45F06"/>
                </a:solidFill>
              </a:rPr>
              <a:t>Top 10 ASIAN University</a:t>
            </a:r>
            <a:endParaRPr b="1">
              <a:solidFill>
                <a:srgbClr val="B45F06"/>
              </a:solidFill>
            </a:endParaRPr>
          </a:p>
        </p:txBody>
      </p:sp>
      <p:sp>
        <p:nvSpPr>
          <p:cNvPr id="152" name="Shape 152"/>
          <p:cNvSpPr/>
          <p:nvPr/>
        </p:nvSpPr>
        <p:spPr>
          <a:xfrm>
            <a:off x="515375" y="4846800"/>
            <a:ext cx="266100" cy="233700"/>
          </a:xfrm>
          <a:prstGeom prst="star5">
            <a:avLst>
              <a:gd fmla="val 19098" name="adj"/>
              <a:gd fmla="val 105146" name="hf"/>
              <a:gd fmla="val 110557" name="vf"/>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53" name="Shape 153"/>
          <p:cNvSpPr/>
          <p:nvPr/>
        </p:nvSpPr>
        <p:spPr>
          <a:xfrm>
            <a:off x="6508625" y="1578325"/>
            <a:ext cx="266100" cy="233700"/>
          </a:xfrm>
          <a:prstGeom prst="star5">
            <a:avLst>
              <a:gd fmla="val 19098" name="adj"/>
              <a:gd fmla="val 105146" name="hf"/>
              <a:gd fmla="val 110557" name="vf"/>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54" name="Shape 154"/>
          <p:cNvSpPr/>
          <p:nvPr/>
        </p:nvSpPr>
        <p:spPr>
          <a:xfrm>
            <a:off x="6561800" y="3112525"/>
            <a:ext cx="266100" cy="233700"/>
          </a:xfrm>
          <a:prstGeom prst="star5">
            <a:avLst>
              <a:gd fmla="val 19098" name="adj"/>
              <a:gd fmla="val 105146" name="hf"/>
              <a:gd fmla="val 110557" name="vf"/>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8" name="Shape 158"/>
        <p:cNvGrpSpPr/>
        <p:nvPr/>
      </p:nvGrpSpPr>
      <p:grpSpPr>
        <a:xfrm>
          <a:off x="0" y="0"/>
          <a:ext cx="0" cy="0"/>
          <a:chOff x="0" y="0"/>
          <a:chExt cx="0" cy="0"/>
        </a:xfrm>
      </p:grpSpPr>
      <p:pic>
        <p:nvPicPr>
          <p:cNvPr id="159" name="Shape 159"/>
          <p:cNvPicPr preferRelativeResize="0"/>
          <p:nvPr/>
        </p:nvPicPr>
        <p:blipFill>
          <a:blip r:embed="rId3">
            <a:alphaModFix/>
          </a:blip>
          <a:stretch>
            <a:fillRect/>
          </a:stretch>
        </p:blipFill>
        <p:spPr>
          <a:xfrm>
            <a:off x="-335387" y="110760"/>
            <a:ext cx="9569975" cy="4147025"/>
          </a:xfrm>
          <a:prstGeom prst="rect">
            <a:avLst/>
          </a:prstGeom>
          <a:noFill/>
          <a:ln>
            <a:noFill/>
          </a:ln>
        </p:spPr>
      </p:pic>
      <p:sp>
        <p:nvSpPr>
          <p:cNvPr id="160" name="Shape 160"/>
          <p:cNvSpPr txBox="1"/>
          <p:nvPr/>
        </p:nvSpPr>
        <p:spPr>
          <a:xfrm>
            <a:off x="0" y="3945750"/>
            <a:ext cx="9144000" cy="1047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7200">
                <a:solidFill>
                  <a:srgbClr val="0B5394"/>
                </a:solidFill>
              </a:rPr>
              <a:t>Human Index</a:t>
            </a:r>
            <a:endParaRPr b="1" sz="7200">
              <a:solidFill>
                <a:srgbClr val="0B5394"/>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4" name="Shape 164"/>
        <p:cNvGrpSpPr/>
        <p:nvPr/>
      </p:nvGrpSpPr>
      <p:grpSpPr>
        <a:xfrm>
          <a:off x="0" y="0"/>
          <a:ext cx="0" cy="0"/>
          <a:chOff x="0" y="0"/>
          <a:chExt cx="0" cy="0"/>
        </a:xfrm>
      </p:grpSpPr>
      <p:pic>
        <p:nvPicPr>
          <p:cNvPr id="165" name="Shape 165"/>
          <p:cNvPicPr preferRelativeResize="0"/>
          <p:nvPr/>
        </p:nvPicPr>
        <p:blipFill rotWithShape="1">
          <a:blip r:embed="rId3">
            <a:alphaModFix/>
          </a:blip>
          <a:srcRect b="0" l="0" r="0" t="14522"/>
          <a:stretch/>
        </p:blipFill>
        <p:spPr>
          <a:xfrm>
            <a:off x="343625" y="855575"/>
            <a:ext cx="5987600" cy="4110800"/>
          </a:xfrm>
          <a:prstGeom prst="rect">
            <a:avLst/>
          </a:prstGeom>
          <a:noFill/>
          <a:ln>
            <a:noFill/>
          </a:ln>
        </p:spPr>
      </p:pic>
      <p:sp>
        <p:nvSpPr>
          <p:cNvPr id="166" name="Shape 166"/>
          <p:cNvSpPr txBox="1"/>
          <p:nvPr/>
        </p:nvSpPr>
        <p:spPr>
          <a:xfrm>
            <a:off x="130850" y="352175"/>
            <a:ext cx="8636400" cy="5034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 sz="2400">
                <a:solidFill>
                  <a:srgbClr val="4A86E8"/>
                </a:solidFill>
              </a:rPr>
              <a:t>Human Capital Index 2015- ranking of ASEAN countries</a:t>
            </a:r>
            <a:endParaRPr b="1" sz="2400">
              <a:solidFill>
                <a:srgbClr val="4A86E8"/>
              </a:solidFill>
            </a:endParaRPr>
          </a:p>
        </p:txBody>
      </p:sp>
      <p:pic>
        <p:nvPicPr>
          <p:cNvPr id="167" name="Shape 167"/>
          <p:cNvPicPr preferRelativeResize="0"/>
          <p:nvPr/>
        </p:nvPicPr>
        <p:blipFill>
          <a:blip r:embed="rId4">
            <a:alphaModFix/>
          </a:blip>
          <a:stretch>
            <a:fillRect/>
          </a:stretch>
        </p:blipFill>
        <p:spPr>
          <a:xfrm>
            <a:off x="6200374" y="1017174"/>
            <a:ext cx="1991100" cy="36875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1" name="Shape 171"/>
        <p:cNvGrpSpPr/>
        <p:nvPr/>
      </p:nvGrpSpPr>
      <p:grpSpPr>
        <a:xfrm>
          <a:off x="0" y="0"/>
          <a:ext cx="0" cy="0"/>
          <a:chOff x="0" y="0"/>
          <a:chExt cx="0" cy="0"/>
        </a:xfrm>
      </p:grpSpPr>
      <p:pic>
        <p:nvPicPr>
          <p:cNvPr id="172" name="Shape 172"/>
          <p:cNvPicPr preferRelativeResize="0"/>
          <p:nvPr/>
        </p:nvPicPr>
        <p:blipFill rotWithShape="1">
          <a:blip r:embed="rId3">
            <a:alphaModFix/>
          </a:blip>
          <a:srcRect b="-4515" l="0" r="0" t="0"/>
          <a:stretch/>
        </p:blipFill>
        <p:spPr>
          <a:xfrm>
            <a:off x="815300" y="463000"/>
            <a:ext cx="6858000" cy="4891850"/>
          </a:xfrm>
          <a:prstGeom prst="rect">
            <a:avLst/>
          </a:prstGeom>
          <a:noFill/>
          <a:ln>
            <a:noFill/>
          </a:ln>
        </p:spPr>
      </p:pic>
      <p:sp>
        <p:nvSpPr>
          <p:cNvPr id="173" name="Shape 173"/>
          <p:cNvSpPr txBox="1"/>
          <p:nvPr/>
        </p:nvSpPr>
        <p:spPr>
          <a:xfrm>
            <a:off x="-150975" y="-60375"/>
            <a:ext cx="9220200" cy="10269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5200">
                <a:solidFill>
                  <a:srgbClr val="F1C232"/>
                </a:solidFill>
              </a:rPr>
              <a:t>Competitiveness index</a:t>
            </a:r>
            <a:endParaRPr>
              <a:solidFill>
                <a:srgbClr val="F1C23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7" name="Shape 177"/>
        <p:cNvGrpSpPr/>
        <p:nvPr/>
      </p:nvGrpSpPr>
      <p:grpSpPr>
        <a:xfrm>
          <a:off x="0" y="0"/>
          <a:ext cx="0" cy="0"/>
          <a:chOff x="0" y="0"/>
          <a:chExt cx="0" cy="0"/>
        </a:xfrm>
      </p:grpSpPr>
      <p:sp>
        <p:nvSpPr>
          <p:cNvPr id="178" name="Shape 178"/>
          <p:cNvSpPr txBox="1"/>
          <p:nvPr/>
        </p:nvSpPr>
        <p:spPr>
          <a:xfrm>
            <a:off x="304200" y="90600"/>
            <a:ext cx="8535600" cy="775200"/>
          </a:xfrm>
          <a:prstGeom prst="rect">
            <a:avLst/>
          </a:prstGeom>
          <a:noFill/>
          <a:ln>
            <a:noFill/>
          </a:ln>
        </p:spPr>
        <p:txBody>
          <a:bodyPr anchorCtr="0" anchor="ctr" bIns="91425" lIns="91425" spcFirstLastPara="1" rIns="91425" wrap="square" tIns="91425">
            <a:noAutofit/>
          </a:bodyPr>
          <a:lstStyle/>
          <a:p>
            <a:pPr indent="0" lvl="0" marL="0" rtl="0">
              <a:spcBef>
                <a:spcPts val="0"/>
              </a:spcBef>
              <a:spcAft>
                <a:spcPts val="3700"/>
              </a:spcAft>
              <a:buNone/>
            </a:pPr>
            <a:r>
              <a:rPr b="1" lang="en" sz="1800">
                <a:solidFill>
                  <a:srgbClr val="4A86E8"/>
                </a:solidFill>
              </a:rPr>
              <a:t>Singapore is the ASEAN</a:t>
            </a:r>
            <a:r>
              <a:rPr b="1" lang="en" sz="1800">
                <a:solidFill>
                  <a:srgbClr val="4A86E8"/>
                </a:solidFill>
              </a:rPr>
              <a:t> country that is the most competitive</a:t>
            </a:r>
            <a:endParaRPr b="1" sz="1800">
              <a:solidFill>
                <a:srgbClr val="4A86E8"/>
              </a:solidFill>
            </a:endParaRPr>
          </a:p>
        </p:txBody>
      </p:sp>
      <p:pic>
        <p:nvPicPr>
          <p:cNvPr id="179" name="Shape 179"/>
          <p:cNvPicPr preferRelativeResize="0"/>
          <p:nvPr/>
        </p:nvPicPr>
        <p:blipFill>
          <a:blip r:embed="rId3">
            <a:alphaModFix/>
          </a:blip>
          <a:stretch>
            <a:fillRect/>
          </a:stretch>
        </p:blipFill>
        <p:spPr>
          <a:xfrm>
            <a:off x="885750" y="593850"/>
            <a:ext cx="6588375" cy="42879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3" name="Shape 183"/>
        <p:cNvGrpSpPr/>
        <p:nvPr/>
      </p:nvGrpSpPr>
      <p:grpSpPr>
        <a:xfrm>
          <a:off x="0" y="0"/>
          <a:ext cx="0" cy="0"/>
          <a:chOff x="0" y="0"/>
          <a:chExt cx="0" cy="0"/>
        </a:xfrm>
      </p:grpSpPr>
      <p:sp>
        <p:nvSpPr>
          <p:cNvPr id="184" name="Shape 184"/>
          <p:cNvSpPr txBox="1"/>
          <p:nvPr>
            <p:ph type="ctrTitle"/>
          </p:nvPr>
        </p:nvSpPr>
        <p:spPr>
          <a:xfrm>
            <a:off x="345100" y="268650"/>
            <a:ext cx="8520600" cy="842700"/>
          </a:xfrm>
          <a:prstGeom prst="rect">
            <a:avLst/>
          </a:prstGeom>
        </p:spPr>
        <p:txBody>
          <a:bodyPr anchorCtr="0" anchor="b" bIns="91425" lIns="91425" spcFirstLastPara="1" rIns="91425" wrap="square" tIns="91425">
            <a:noAutofit/>
          </a:bodyPr>
          <a:lstStyle/>
          <a:p>
            <a:pPr indent="0" lvl="0" marL="0">
              <a:spcBef>
                <a:spcPts val="0"/>
              </a:spcBef>
              <a:spcAft>
                <a:spcPts val="0"/>
              </a:spcAft>
              <a:buNone/>
            </a:pPr>
            <a:r>
              <a:rPr b="1" lang="en">
                <a:solidFill>
                  <a:srgbClr val="0B5394"/>
                </a:solidFill>
              </a:rPr>
              <a:t>Export </a:t>
            </a:r>
            <a:endParaRPr b="1">
              <a:solidFill>
                <a:srgbClr val="0B5394"/>
              </a:solidFill>
            </a:endParaRPr>
          </a:p>
        </p:txBody>
      </p:sp>
      <p:sp>
        <p:nvSpPr>
          <p:cNvPr id="185" name="Shape 185"/>
          <p:cNvSpPr txBox="1"/>
          <p:nvPr>
            <p:ph idx="1" type="subTitle"/>
          </p:nvPr>
        </p:nvSpPr>
        <p:spPr>
          <a:xfrm>
            <a:off x="311700" y="1203175"/>
            <a:ext cx="8520600" cy="36156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rPr lang="en" sz="1800">
                <a:solidFill>
                  <a:srgbClr val="0B5394"/>
                </a:solidFill>
              </a:rPr>
              <a:t>In 2016,Singapore export $208B is the 20th largest exporter in the world.</a:t>
            </a:r>
            <a:endParaRPr sz="1800">
              <a:solidFill>
                <a:srgbClr val="0B5394"/>
              </a:solidFill>
            </a:endParaRPr>
          </a:p>
          <a:p>
            <a:pPr indent="0" lvl="0" marL="0" rtl="0" algn="l">
              <a:spcBef>
                <a:spcPts val="0"/>
              </a:spcBef>
              <a:spcAft>
                <a:spcPts val="0"/>
              </a:spcAft>
              <a:buNone/>
            </a:pPr>
            <a:r>
              <a:rPr lang="en" sz="1800">
                <a:solidFill>
                  <a:srgbClr val="0B5394"/>
                </a:solidFill>
              </a:rPr>
              <a:t>                      1.Refined petroluem 16%</a:t>
            </a:r>
            <a:endParaRPr sz="1800">
              <a:solidFill>
                <a:srgbClr val="0B5394"/>
              </a:solidFill>
            </a:endParaRPr>
          </a:p>
          <a:p>
            <a:pPr indent="0" lvl="0" marL="0" rtl="0" algn="l">
              <a:spcBef>
                <a:spcPts val="0"/>
              </a:spcBef>
              <a:spcAft>
                <a:spcPts val="0"/>
              </a:spcAft>
              <a:buNone/>
            </a:pPr>
            <a:r>
              <a:rPr lang="en" sz="1800">
                <a:solidFill>
                  <a:srgbClr val="0B5394"/>
                </a:solidFill>
              </a:rPr>
              <a:t>                      2.Integrated circuits 13%  </a:t>
            </a:r>
            <a:endParaRPr sz="1800">
              <a:solidFill>
                <a:srgbClr val="0B5394"/>
              </a:solidFill>
            </a:endParaRPr>
          </a:p>
          <a:p>
            <a:pPr indent="0" lvl="0" marL="0" algn="l">
              <a:spcBef>
                <a:spcPts val="0"/>
              </a:spcBef>
              <a:spcAft>
                <a:spcPts val="0"/>
              </a:spcAft>
              <a:buNone/>
            </a:pPr>
            <a:r>
              <a:rPr lang="en" sz="1800">
                <a:solidFill>
                  <a:srgbClr val="0B5394"/>
                </a:solidFill>
              </a:rPr>
              <a:t>                      3.Oxygen Amino compounds 3.3%</a:t>
            </a:r>
            <a:endParaRPr sz="1800">
              <a:solidFill>
                <a:srgbClr val="0B5394"/>
              </a:solidFill>
            </a:endParaRPr>
          </a:p>
        </p:txBody>
      </p:sp>
      <p:pic>
        <p:nvPicPr>
          <p:cNvPr id="186" name="Shape 186"/>
          <p:cNvPicPr preferRelativeResize="0"/>
          <p:nvPr/>
        </p:nvPicPr>
        <p:blipFill>
          <a:blip r:embed="rId3">
            <a:alphaModFix/>
          </a:blip>
          <a:stretch>
            <a:fillRect/>
          </a:stretch>
        </p:blipFill>
        <p:spPr>
          <a:xfrm>
            <a:off x="311697" y="2817622"/>
            <a:ext cx="4375151" cy="2001150"/>
          </a:xfrm>
          <a:prstGeom prst="rect">
            <a:avLst/>
          </a:prstGeom>
          <a:noFill/>
          <a:ln>
            <a:noFill/>
          </a:ln>
        </p:spPr>
      </p:pic>
      <p:pic>
        <p:nvPicPr>
          <p:cNvPr id="187" name="Shape 187"/>
          <p:cNvPicPr preferRelativeResize="0"/>
          <p:nvPr/>
        </p:nvPicPr>
        <p:blipFill>
          <a:blip r:embed="rId4">
            <a:alphaModFix/>
          </a:blip>
          <a:stretch>
            <a:fillRect/>
          </a:stretch>
        </p:blipFill>
        <p:spPr>
          <a:xfrm>
            <a:off x="4842075" y="3044775"/>
            <a:ext cx="3871475" cy="161222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1" name="Shape 191"/>
        <p:cNvGrpSpPr/>
        <p:nvPr/>
      </p:nvGrpSpPr>
      <p:grpSpPr>
        <a:xfrm>
          <a:off x="0" y="0"/>
          <a:ext cx="0" cy="0"/>
          <a:chOff x="0" y="0"/>
          <a:chExt cx="0" cy="0"/>
        </a:xfrm>
      </p:grpSpPr>
      <p:sp>
        <p:nvSpPr>
          <p:cNvPr id="192" name="Shape 192"/>
          <p:cNvSpPr txBox="1"/>
          <p:nvPr>
            <p:ph type="title"/>
          </p:nvPr>
        </p:nvSpPr>
        <p:spPr>
          <a:xfrm>
            <a:off x="-500600" y="273900"/>
            <a:ext cx="8520600" cy="5727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rPr lang="en"/>
              <a:t>                                  </a:t>
            </a:r>
            <a:r>
              <a:rPr b="1" lang="en" sz="3600"/>
              <a:t>   </a:t>
            </a:r>
            <a:r>
              <a:rPr b="1" lang="en" sz="5200">
                <a:solidFill>
                  <a:srgbClr val="0B5394"/>
                </a:solidFill>
              </a:rPr>
              <a:t>Import</a:t>
            </a:r>
            <a:endParaRPr b="1" sz="5200">
              <a:solidFill>
                <a:srgbClr val="0B5394"/>
              </a:solidFill>
            </a:endParaRPr>
          </a:p>
        </p:txBody>
      </p:sp>
      <p:sp>
        <p:nvSpPr>
          <p:cNvPr id="193" name="Shape 193"/>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rPr lang="en">
                <a:solidFill>
                  <a:srgbClr val="000000"/>
                </a:solidFill>
              </a:rPr>
              <a:t>        </a:t>
            </a:r>
            <a:r>
              <a:rPr lang="en">
                <a:solidFill>
                  <a:srgbClr val="0B5394"/>
                </a:solidFill>
              </a:rPr>
              <a:t>In 2016 Singapore import $279B ,making it the 16th largest importer in the world.</a:t>
            </a:r>
            <a:endParaRPr>
              <a:solidFill>
                <a:srgbClr val="0B5394"/>
              </a:solidFill>
            </a:endParaRPr>
          </a:p>
          <a:p>
            <a:pPr indent="0" lvl="0" marL="0">
              <a:spcBef>
                <a:spcPts val="1600"/>
              </a:spcBef>
              <a:spcAft>
                <a:spcPts val="0"/>
              </a:spcAft>
              <a:buNone/>
            </a:pPr>
            <a:r>
              <a:rPr lang="en" sz="1400">
                <a:solidFill>
                  <a:srgbClr val="0B5394"/>
                </a:solidFill>
              </a:rPr>
              <a:t>1.Integrated circuits 18%</a:t>
            </a:r>
            <a:endParaRPr sz="1400">
              <a:solidFill>
                <a:srgbClr val="0B5394"/>
              </a:solidFill>
            </a:endParaRPr>
          </a:p>
          <a:p>
            <a:pPr indent="0" lvl="0" marL="0">
              <a:spcBef>
                <a:spcPts val="1600"/>
              </a:spcBef>
              <a:spcAft>
                <a:spcPts val="0"/>
              </a:spcAft>
              <a:buNone/>
            </a:pPr>
            <a:r>
              <a:rPr lang="en" sz="1400">
                <a:solidFill>
                  <a:srgbClr val="0B5394"/>
                </a:solidFill>
              </a:rPr>
              <a:t>2.Refined petroluem 11%</a:t>
            </a:r>
            <a:endParaRPr sz="1400">
              <a:solidFill>
                <a:srgbClr val="0B5394"/>
              </a:solidFill>
            </a:endParaRPr>
          </a:p>
          <a:p>
            <a:pPr indent="0" lvl="0" marL="0">
              <a:spcBef>
                <a:spcPts val="1600"/>
              </a:spcBef>
              <a:spcAft>
                <a:spcPts val="0"/>
              </a:spcAft>
              <a:buNone/>
            </a:pPr>
            <a:r>
              <a:rPr lang="en" sz="1400">
                <a:solidFill>
                  <a:srgbClr val="0B5394"/>
                </a:solidFill>
              </a:rPr>
              <a:t>3.Cruded petroluem 5%</a:t>
            </a:r>
            <a:r>
              <a:rPr lang="en">
                <a:solidFill>
                  <a:srgbClr val="0B5394"/>
                </a:solidFill>
              </a:rPr>
              <a:t> </a:t>
            </a:r>
            <a:endParaRPr>
              <a:solidFill>
                <a:srgbClr val="0B5394"/>
              </a:solidFill>
            </a:endParaRPr>
          </a:p>
          <a:p>
            <a:pPr indent="0" lvl="0" marL="0">
              <a:spcBef>
                <a:spcPts val="1600"/>
              </a:spcBef>
              <a:spcAft>
                <a:spcPts val="1600"/>
              </a:spcAft>
              <a:buNone/>
            </a:pPr>
            <a:r>
              <a:t/>
            </a:r>
            <a:endParaRPr>
              <a:solidFill>
                <a:srgbClr val="000000"/>
              </a:solidFill>
            </a:endParaRPr>
          </a:p>
        </p:txBody>
      </p:sp>
      <p:pic>
        <p:nvPicPr>
          <p:cNvPr id="194" name="Shape 194"/>
          <p:cNvPicPr preferRelativeResize="0"/>
          <p:nvPr/>
        </p:nvPicPr>
        <p:blipFill>
          <a:blip r:embed="rId3">
            <a:alphaModFix/>
          </a:blip>
          <a:stretch>
            <a:fillRect/>
          </a:stretch>
        </p:blipFill>
        <p:spPr>
          <a:xfrm>
            <a:off x="4452850" y="1507551"/>
            <a:ext cx="3525351" cy="1842001"/>
          </a:xfrm>
          <a:prstGeom prst="rect">
            <a:avLst/>
          </a:prstGeom>
          <a:noFill/>
          <a:ln>
            <a:noFill/>
          </a:ln>
        </p:spPr>
      </p:pic>
      <p:pic>
        <p:nvPicPr>
          <p:cNvPr id="195" name="Shape 195"/>
          <p:cNvPicPr preferRelativeResize="0"/>
          <p:nvPr/>
        </p:nvPicPr>
        <p:blipFill rotWithShape="1">
          <a:blip r:embed="rId4">
            <a:alphaModFix/>
          </a:blip>
          <a:srcRect b="20930" l="-4060" r="4060" t="-20930"/>
          <a:stretch/>
        </p:blipFill>
        <p:spPr>
          <a:xfrm>
            <a:off x="3846825" y="2945625"/>
            <a:ext cx="4829226" cy="2100425"/>
          </a:xfrm>
          <a:prstGeom prst="rect">
            <a:avLst/>
          </a:prstGeom>
          <a:noFill/>
          <a:ln>
            <a:noFill/>
          </a:ln>
        </p:spPr>
      </p:pic>
      <p:pic>
        <p:nvPicPr>
          <p:cNvPr id="196" name="Shape 196"/>
          <p:cNvPicPr preferRelativeResize="0"/>
          <p:nvPr/>
        </p:nvPicPr>
        <p:blipFill>
          <a:blip r:embed="rId5">
            <a:alphaModFix/>
          </a:blip>
          <a:stretch>
            <a:fillRect/>
          </a:stretch>
        </p:blipFill>
        <p:spPr>
          <a:xfrm>
            <a:off x="133250" y="3377600"/>
            <a:ext cx="1506575" cy="1412801"/>
          </a:xfrm>
          <a:prstGeom prst="rect">
            <a:avLst/>
          </a:prstGeom>
          <a:noFill/>
          <a:ln>
            <a:noFill/>
          </a:ln>
        </p:spPr>
      </p:pic>
      <p:pic>
        <p:nvPicPr>
          <p:cNvPr id="197" name="Shape 197"/>
          <p:cNvPicPr preferRelativeResize="0"/>
          <p:nvPr/>
        </p:nvPicPr>
        <p:blipFill>
          <a:blip r:embed="rId6">
            <a:alphaModFix/>
          </a:blip>
          <a:stretch>
            <a:fillRect/>
          </a:stretch>
        </p:blipFill>
        <p:spPr>
          <a:xfrm>
            <a:off x="1906100" y="3403825"/>
            <a:ext cx="1562675" cy="14128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1" name="Shape 201"/>
        <p:cNvGrpSpPr/>
        <p:nvPr/>
      </p:nvGrpSpPr>
      <p:grpSpPr>
        <a:xfrm>
          <a:off x="0" y="0"/>
          <a:ext cx="0" cy="0"/>
          <a:chOff x="0" y="0"/>
          <a:chExt cx="0" cy="0"/>
        </a:xfrm>
      </p:grpSpPr>
      <p:pic>
        <p:nvPicPr>
          <p:cNvPr descr="Image result for lee kuan yew" id="202" name="Shape 202"/>
          <p:cNvPicPr preferRelativeResize="0"/>
          <p:nvPr/>
        </p:nvPicPr>
        <p:blipFill>
          <a:blip r:embed="rId3">
            <a:alphaModFix amt="42000"/>
          </a:blip>
          <a:stretch>
            <a:fillRect/>
          </a:stretch>
        </p:blipFill>
        <p:spPr>
          <a:xfrm>
            <a:off x="0" y="-17725"/>
            <a:ext cx="9144001" cy="5194761"/>
          </a:xfrm>
          <a:prstGeom prst="rect">
            <a:avLst/>
          </a:prstGeom>
          <a:noFill/>
          <a:ln>
            <a:noFill/>
          </a:ln>
          <a:effectLst>
            <a:outerShdw blurRad="57150" rotWithShape="0" algn="bl" dir="5400000" dist="19050">
              <a:srgbClr val="000000">
                <a:alpha val="48000"/>
              </a:srgbClr>
            </a:outerShdw>
          </a:effectLst>
        </p:spPr>
      </p:pic>
      <p:sp>
        <p:nvSpPr>
          <p:cNvPr id="203" name="Shape 203"/>
          <p:cNvSpPr txBox="1"/>
          <p:nvPr/>
        </p:nvSpPr>
        <p:spPr>
          <a:xfrm>
            <a:off x="102925" y="1297200"/>
            <a:ext cx="7839300" cy="38463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t/>
            </a:r>
            <a:endParaRPr b="1" sz="1800">
              <a:solidFill>
                <a:srgbClr val="444444"/>
              </a:solidFill>
            </a:endParaRPr>
          </a:p>
          <a:p>
            <a:pPr indent="0" lvl="0" marL="0">
              <a:spcBef>
                <a:spcPts val="0"/>
              </a:spcBef>
              <a:spcAft>
                <a:spcPts val="0"/>
              </a:spcAft>
              <a:buNone/>
            </a:pPr>
            <a:r>
              <a:rPr b="1" lang="en" sz="1800">
                <a:solidFill>
                  <a:srgbClr val="444444"/>
                </a:solidFill>
              </a:rPr>
              <a:t>1. Clarity of vision : From one poor country in 1965 to rich and modern city state </a:t>
            </a:r>
            <a:endParaRPr b="1" sz="1800">
              <a:solidFill>
                <a:srgbClr val="444444"/>
              </a:solidFill>
            </a:endParaRPr>
          </a:p>
          <a:p>
            <a:pPr indent="0" lvl="0" marL="0">
              <a:spcBef>
                <a:spcPts val="0"/>
              </a:spcBef>
              <a:spcAft>
                <a:spcPts val="0"/>
              </a:spcAft>
              <a:buNone/>
            </a:pPr>
            <a:r>
              <a:t/>
            </a:r>
            <a:endParaRPr b="1" sz="1800">
              <a:solidFill>
                <a:srgbClr val="444444"/>
              </a:solidFill>
            </a:endParaRPr>
          </a:p>
          <a:p>
            <a:pPr indent="0" lvl="0" marL="0">
              <a:spcBef>
                <a:spcPts val="0"/>
              </a:spcBef>
              <a:spcAft>
                <a:spcPts val="0"/>
              </a:spcAft>
              <a:buNone/>
            </a:pPr>
            <a:r>
              <a:rPr b="1" lang="en" sz="1800">
                <a:solidFill>
                  <a:srgbClr val="444444"/>
                </a:solidFill>
              </a:rPr>
              <a:t>2. People first : The only resource is “Human” </a:t>
            </a:r>
            <a:endParaRPr b="1" sz="1800">
              <a:solidFill>
                <a:srgbClr val="444444"/>
              </a:solidFill>
            </a:endParaRPr>
          </a:p>
          <a:p>
            <a:pPr indent="0" lvl="0" marL="0">
              <a:spcBef>
                <a:spcPts val="0"/>
              </a:spcBef>
              <a:spcAft>
                <a:spcPts val="0"/>
              </a:spcAft>
              <a:buNone/>
            </a:pPr>
            <a:r>
              <a:t/>
            </a:r>
            <a:endParaRPr b="1" sz="1150">
              <a:solidFill>
                <a:srgbClr val="444444"/>
              </a:solidFill>
            </a:endParaRPr>
          </a:p>
          <a:p>
            <a:pPr indent="0" lvl="0" marL="0">
              <a:spcBef>
                <a:spcPts val="0"/>
              </a:spcBef>
              <a:spcAft>
                <a:spcPts val="0"/>
              </a:spcAft>
              <a:buNone/>
            </a:pPr>
            <a:r>
              <a:t/>
            </a:r>
            <a:endParaRPr b="1" sz="1150">
              <a:solidFill>
                <a:srgbClr val="444444"/>
              </a:solidFill>
            </a:endParaRPr>
          </a:p>
        </p:txBody>
      </p:sp>
      <p:sp>
        <p:nvSpPr>
          <p:cNvPr id="204" name="Shape 204"/>
          <p:cNvSpPr txBox="1"/>
          <p:nvPr/>
        </p:nvSpPr>
        <p:spPr>
          <a:xfrm>
            <a:off x="572800" y="233800"/>
            <a:ext cx="7726800" cy="6780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Clr>
                <a:schemeClr val="dk1"/>
              </a:buClr>
              <a:buSzPts val="1100"/>
              <a:buFont typeface="Arial"/>
              <a:buNone/>
            </a:pPr>
            <a:r>
              <a:rPr b="1" lang="en" sz="2400">
                <a:solidFill>
                  <a:schemeClr val="dk1"/>
                </a:solidFill>
              </a:rPr>
              <a:t>Lee Kuan Yew: Former Prime Minister of Singapore </a:t>
            </a:r>
            <a:endParaRPr b="1" sz="2400">
              <a:solidFill>
                <a:schemeClr val="dk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8" name="Shape 208"/>
        <p:cNvGrpSpPr/>
        <p:nvPr/>
      </p:nvGrpSpPr>
      <p:grpSpPr>
        <a:xfrm>
          <a:off x="0" y="0"/>
          <a:ext cx="0" cy="0"/>
          <a:chOff x="0" y="0"/>
          <a:chExt cx="0" cy="0"/>
        </a:xfrm>
      </p:grpSpPr>
      <p:sp>
        <p:nvSpPr>
          <p:cNvPr id="209" name="Shape 209"/>
          <p:cNvSpPr/>
          <p:nvPr/>
        </p:nvSpPr>
        <p:spPr>
          <a:xfrm>
            <a:off x="25075" y="2736375"/>
            <a:ext cx="3184500" cy="9516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spcBef>
                <a:spcPts val="0"/>
              </a:spcBef>
              <a:spcAft>
                <a:spcPts val="0"/>
              </a:spcAft>
              <a:buClr>
                <a:schemeClr val="dk1"/>
              </a:buClr>
              <a:buSzPts val="1100"/>
              <a:buFont typeface="Arial"/>
              <a:buNone/>
            </a:pPr>
            <a:r>
              <a:rPr lang="en" sz="1200">
                <a:solidFill>
                  <a:schemeClr val="dk1"/>
                </a:solidFill>
              </a:rPr>
              <a:t>Pragmatism : Never reinvent the wheel. Adapt the old one and use it effectively.</a:t>
            </a:r>
            <a:endParaRPr/>
          </a:p>
        </p:txBody>
      </p:sp>
      <p:sp>
        <p:nvSpPr>
          <p:cNvPr id="210" name="Shape 210"/>
          <p:cNvSpPr/>
          <p:nvPr/>
        </p:nvSpPr>
        <p:spPr>
          <a:xfrm>
            <a:off x="2979750" y="1303125"/>
            <a:ext cx="3184500" cy="9516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lang="en" sz="1200">
                <a:solidFill>
                  <a:schemeClr val="dk1"/>
                </a:solidFill>
              </a:rPr>
              <a:t>Meritocracy: country picks its best citizens, not the relatives of the ruling class, to run a country</a:t>
            </a:r>
            <a:endParaRPr sz="1200">
              <a:solidFill>
                <a:schemeClr val="dk1"/>
              </a:solidFill>
            </a:endParaRPr>
          </a:p>
          <a:p>
            <a:pPr indent="0" lvl="0" marL="0" rtl="0">
              <a:spcBef>
                <a:spcPts val="0"/>
              </a:spcBef>
              <a:spcAft>
                <a:spcPts val="0"/>
              </a:spcAft>
              <a:buNone/>
            </a:pPr>
            <a:r>
              <a:t/>
            </a:r>
            <a:endParaRPr sz="1200">
              <a:solidFill>
                <a:schemeClr val="dk1"/>
              </a:solidFill>
            </a:endParaRPr>
          </a:p>
        </p:txBody>
      </p:sp>
      <p:sp>
        <p:nvSpPr>
          <p:cNvPr id="211" name="Shape 211"/>
          <p:cNvSpPr/>
          <p:nvPr/>
        </p:nvSpPr>
        <p:spPr>
          <a:xfrm>
            <a:off x="5892750" y="2780238"/>
            <a:ext cx="3184500" cy="9516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sz="1200">
              <a:solidFill>
                <a:schemeClr val="dk1"/>
              </a:solidFill>
            </a:endParaRPr>
          </a:p>
          <a:p>
            <a:pPr indent="0" lvl="0" marL="0">
              <a:spcBef>
                <a:spcPts val="0"/>
              </a:spcBef>
              <a:spcAft>
                <a:spcPts val="0"/>
              </a:spcAft>
              <a:buNone/>
            </a:pPr>
            <a:r>
              <a:t/>
            </a:r>
            <a:endParaRPr sz="1200">
              <a:solidFill>
                <a:schemeClr val="dk1"/>
              </a:solidFill>
            </a:endParaRPr>
          </a:p>
          <a:p>
            <a:pPr indent="0" lvl="0" marL="0">
              <a:spcBef>
                <a:spcPts val="0"/>
              </a:spcBef>
              <a:spcAft>
                <a:spcPts val="0"/>
              </a:spcAft>
              <a:buNone/>
            </a:pPr>
            <a:r>
              <a:rPr lang="en" sz="1200">
                <a:solidFill>
                  <a:schemeClr val="dk1"/>
                </a:solidFill>
              </a:rPr>
              <a:t>Honesty: Corruption is the single biggest reason why most Third World countries have failed. </a:t>
            </a:r>
            <a:endParaRPr sz="1200">
              <a:solidFill>
                <a:schemeClr val="dk1"/>
              </a:solidFill>
            </a:endParaRPr>
          </a:p>
          <a:p>
            <a:pPr indent="0" lvl="0" marL="0" rtl="0">
              <a:lnSpc>
                <a:spcPct val="115000"/>
              </a:lnSpc>
              <a:spcBef>
                <a:spcPts val="0"/>
              </a:spcBef>
              <a:spcAft>
                <a:spcPts val="1600"/>
              </a:spcAft>
              <a:buNone/>
            </a:pPr>
            <a:r>
              <a:t/>
            </a:r>
            <a:endParaRPr sz="1200">
              <a:solidFill>
                <a:schemeClr val="dk2"/>
              </a:solidFill>
            </a:endParaRPr>
          </a:p>
        </p:txBody>
      </p:sp>
      <p:pic>
        <p:nvPicPr>
          <p:cNvPr descr="Image result for singapore political" id="212" name="Shape 212"/>
          <p:cNvPicPr preferRelativeResize="0"/>
          <p:nvPr/>
        </p:nvPicPr>
        <p:blipFill>
          <a:blip r:embed="rId3">
            <a:alphaModFix/>
          </a:blip>
          <a:stretch>
            <a:fillRect/>
          </a:stretch>
        </p:blipFill>
        <p:spPr>
          <a:xfrm>
            <a:off x="3392900" y="2396250"/>
            <a:ext cx="2292767" cy="1719575"/>
          </a:xfrm>
          <a:prstGeom prst="rect">
            <a:avLst/>
          </a:prstGeom>
          <a:noFill/>
          <a:ln>
            <a:noFill/>
          </a:ln>
        </p:spPr>
      </p:pic>
      <p:sp>
        <p:nvSpPr>
          <p:cNvPr id="213" name="Shape 213"/>
          <p:cNvSpPr txBox="1"/>
          <p:nvPr>
            <p:ph idx="4294967295" type="body"/>
          </p:nvPr>
        </p:nvSpPr>
        <p:spPr>
          <a:xfrm>
            <a:off x="374250" y="358550"/>
            <a:ext cx="8395500" cy="561000"/>
          </a:xfrm>
          <a:prstGeom prst="rect">
            <a:avLst/>
          </a:prstGeom>
          <a:ln cap="flat" cmpd="sng" w="38100">
            <a:solidFill>
              <a:srgbClr val="C27BA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chemeClr val="dk1"/>
              </a:buClr>
              <a:buSzPts val="1100"/>
              <a:buFont typeface="Arial"/>
              <a:buNone/>
            </a:pPr>
            <a:r>
              <a:rPr b="1" lang="en" sz="2250">
                <a:solidFill>
                  <a:schemeClr val="dk1"/>
                </a:solidFill>
              </a:rPr>
              <a:t>MPH: Meritocracy, Pragmatism, and Honesty </a:t>
            </a:r>
            <a:endParaRPr b="1" sz="2250">
              <a:solidFill>
                <a:schemeClr val="dk1"/>
              </a:solidFill>
            </a:endParaRPr>
          </a:p>
          <a:p>
            <a:pPr indent="0" lvl="0" marL="0" rtl="0" algn="ctr">
              <a:lnSpc>
                <a:spcPct val="100000"/>
              </a:lnSpc>
              <a:spcBef>
                <a:spcPts val="0"/>
              </a:spcBef>
              <a:spcAft>
                <a:spcPts val="0"/>
              </a:spcAft>
              <a:buClr>
                <a:schemeClr val="dk1"/>
              </a:buClr>
              <a:buSzPts val="1100"/>
              <a:buFont typeface="Arial"/>
              <a:buNone/>
            </a:pPr>
            <a:r>
              <a:t/>
            </a:r>
            <a:endParaRPr b="1" sz="2250">
              <a:solidFill>
                <a:schemeClr val="dk1"/>
              </a:solidFill>
            </a:endParaRPr>
          </a:p>
          <a:p>
            <a:pPr indent="0" lvl="0" marL="0" rtl="0" algn="ctr">
              <a:lnSpc>
                <a:spcPct val="100000"/>
              </a:lnSpc>
              <a:spcBef>
                <a:spcPts val="0"/>
              </a:spcBef>
              <a:spcAft>
                <a:spcPts val="0"/>
              </a:spcAft>
              <a:buClr>
                <a:schemeClr val="dk1"/>
              </a:buClr>
              <a:buSzPts val="1100"/>
              <a:buFont typeface="Arial"/>
              <a:buNone/>
            </a:pPr>
            <a:r>
              <a:t/>
            </a:r>
            <a:endParaRPr b="1" sz="2250">
              <a:solidFill>
                <a:schemeClr val="dk1"/>
              </a:solidFill>
            </a:endParaRPr>
          </a:p>
          <a:p>
            <a:pPr indent="0" lvl="0" marL="0" rtl="0">
              <a:spcBef>
                <a:spcPts val="0"/>
              </a:spcBef>
              <a:spcAft>
                <a:spcPts val="1600"/>
              </a:spcAft>
              <a:buNone/>
            </a:pPr>
            <a:r>
              <a:t/>
            </a:r>
            <a:endParaRPr sz="16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7" name="Shape 217"/>
        <p:cNvGrpSpPr/>
        <p:nvPr/>
      </p:nvGrpSpPr>
      <p:grpSpPr>
        <a:xfrm>
          <a:off x="0" y="0"/>
          <a:ext cx="0" cy="0"/>
          <a:chOff x="0" y="0"/>
          <a:chExt cx="0" cy="0"/>
        </a:xfrm>
      </p:grpSpPr>
      <p:sp>
        <p:nvSpPr>
          <p:cNvPr id="218" name="Shape 218"/>
          <p:cNvSpPr txBox="1"/>
          <p:nvPr>
            <p:ph idx="1" type="subTitle"/>
          </p:nvPr>
        </p:nvSpPr>
        <p:spPr>
          <a:xfrm>
            <a:off x="310475" y="246175"/>
            <a:ext cx="5343000" cy="792600"/>
          </a:xfrm>
          <a:prstGeom prst="rect">
            <a:avLst/>
          </a:prstGeom>
        </p:spPr>
        <p:txBody>
          <a:bodyPr anchorCtr="0" anchor="t" bIns="91425" lIns="91425" spcFirstLastPara="1" rIns="91425" wrap="square" tIns="91425">
            <a:noAutofit/>
          </a:bodyPr>
          <a:lstStyle/>
          <a:p>
            <a:pPr indent="0" lvl="0" marL="0">
              <a:spcBef>
                <a:spcPts val="0"/>
              </a:spcBef>
              <a:spcAft>
                <a:spcPts val="0"/>
              </a:spcAft>
              <a:buClr>
                <a:schemeClr val="dk1"/>
              </a:buClr>
              <a:buSzPts val="1100"/>
              <a:buFont typeface="Arial"/>
              <a:buNone/>
            </a:pPr>
            <a:r>
              <a:rPr b="1" lang="en" sz="2250">
                <a:solidFill>
                  <a:schemeClr val="dk1"/>
                </a:solidFill>
                <a:latin typeface="Roboto"/>
                <a:ea typeface="Roboto"/>
                <a:cs typeface="Roboto"/>
                <a:sym typeface="Roboto"/>
              </a:rPr>
              <a:t>Sustainable Development</a:t>
            </a:r>
            <a:endParaRPr/>
          </a:p>
        </p:txBody>
      </p:sp>
      <p:pic>
        <p:nvPicPr>
          <p:cNvPr descr="Image result for singapore airport" id="219" name="Shape 219"/>
          <p:cNvPicPr preferRelativeResize="0"/>
          <p:nvPr/>
        </p:nvPicPr>
        <p:blipFill>
          <a:blip r:embed="rId3">
            <a:alphaModFix/>
          </a:blip>
          <a:stretch>
            <a:fillRect/>
          </a:stretch>
        </p:blipFill>
        <p:spPr>
          <a:xfrm>
            <a:off x="6564648" y="1689425"/>
            <a:ext cx="2434977" cy="1621688"/>
          </a:xfrm>
          <a:prstGeom prst="rect">
            <a:avLst/>
          </a:prstGeom>
          <a:noFill/>
          <a:ln>
            <a:noFill/>
          </a:ln>
        </p:spPr>
      </p:pic>
      <p:pic>
        <p:nvPicPr>
          <p:cNvPr descr="Image result for singapore port" id="220" name="Shape 220"/>
          <p:cNvPicPr preferRelativeResize="0"/>
          <p:nvPr/>
        </p:nvPicPr>
        <p:blipFill rotWithShape="1">
          <a:blip r:embed="rId4">
            <a:alphaModFix/>
          </a:blip>
          <a:srcRect b="4379" l="20020" r="-20020" t="-4380"/>
          <a:stretch/>
        </p:blipFill>
        <p:spPr>
          <a:xfrm>
            <a:off x="5437524" y="3278350"/>
            <a:ext cx="3296940" cy="1757201"/>
          </a:xfrm>
          <a:prstGeom prst="rect">
            <a:avLst/>
          </a:prstGeom>
          <a:noFill/>
          <a:ln>
            <a:noFill/>
          </a:ln>
        </p:spPr>
      </p:pic>
      <p:pic>
        <p:nvPicPr>
          <p:cNvPr descr="Image result for financial center singapore" id="221" name="Shape 221"/>
          <p:cNvPicPr preferRelativeResize="0"/>
          <p:nvPr/>
        </p:nvPicPr>
        <p:blipFill>
          <a:blip r:embed="rId5">
            <a:alphaModFix/>
          </a:blip>
          <a:stretch>
            <a:fillRect/>
          </a:stretch>
        </p:blipFill>
        <p:spPr>
          <a:xfrm>
            <a:off x="5523250" y="48950"/>
            <a:ext cx="2691850" cy="1565299"/>
          </a:xfrm>
          <a:prstGeom prst="rect">
            <a:avLst/>
          </a:prstGeom>
          <a:noFill/>
          <a:ln>
            <a:noFill/>
          </a:ln>
        </p:spPr>
      </p:pic>
      <p:sp>
        <p:nvSpPr>
          <p:cNvPr id="222" name="Shape 222"/>
          <p:cNvSpPr txBox="1"/>
          <p:nvPr>
            <p:ph idx="4294967295" type="body"/>
          </p:nvPr>
        </p:nvSpPr>
        <p:spPr>
          <a:xfrm>
            <a:off x="88375" y="956975"/>
            <a:ext cx="5230500" cy="3906000"/>
          </a:xfrm>
          <a:prstGeom prst="rect">
            <a:avLst/>
          </a:prstGeom>
          <a:ln cap="flat" cmpd="sng" w="38100">
            <a:solidFill>
              <a:srgbClr val="C27BA0"/>
            </a:solidFill>
            <a:prstDash val="solid"/>
            <a:round/>
            <a:headEnd len="sm" w="sm" type="none"/>
            <a:tailEnd len="sm" w="sm" type="none"/>
          </a:ln>
        </p:spPr>
        <p:txBody>
          <a:bodyPr anchorCtr="0" anchor="t" bIns="91425" lIns="91425" spcFirstLastPara="1" rIns="91425" wrap="square" tIns="91425">
            <a:noAutofit/>
          </a:bodyPr>
          <a:lstStyle/>
          <a:p>
            <a:pPr indent="-317500" lvl="0" marL="457200" rtl="0">
              <a:lnSpc>
                <a:spcPct val="100000"/>
              </a:lnSpc>
              <a:spcBef>
                <a:spcPts val="0"/>
              </a:spcBef>
              <a:spcAft>
                <a:spcPts val="0"/>
              </a:spcAft>
              <a:buClr>
                <a:srgbClr val="333333"/>
              </a:buClr>
              <a:buSzPts val="1400"/>
              <a:buChar char="●"/>
            </a:pPr>
            <a:r>
              <a:rPr lang="en" sz="1400">
                <a:solidFill>
                  <a:srgbClr val="333333"/>
                </a:solidFill>
                <a:highlight>
                  <a:schemeClr val="lt1"/>
                </a:highlight>
              </a:rPr>
              <a:t>Center of trading</a:t>
            </a:r>
            <a:endParaRPr sz="1400">
              <a:solidFill>
                <a:srgbClr val="333333"/>
              </a:solidFill>
              <a:highlight>
                <a:schemeClr val="lt1"/>
              </a:highlight>
            </a:endParaRPr>
          </a:p>
          <a:p>
            <a:pPr indent="0" lvl="0" marL="0" rtl="0">
              <a:lnSpc>
                <a:spcPct val="100000"/>
              </a:lnSpc>
              <a:spcBef>
                <a:spcPts val="0"/>
              </a:spcBef>
              <a:spcAft>
                <a:spcPts val="0"/>
              </a:spcAft>
              <a:buClr>
                <a:schemeClr val="dk1"/>
              </a:buClr>
              <a:buSzPts val="1100"/>
              <a:buFont typeface="Arial"/>
              <a:buNone/>
            </a:pPr>
            <a:r>
              <a:t/>
            </a:r>
            <a:endParaRPr sz="1400">
              <a:solidFill>
                <a:srgbClr val="333333"/>
              </a:solidFill>
              <a:highlight>
                <a:schemeClr val="lt1"/>
              </a:highlight>
            </a:endParaRPr>
          </a:p>
          <a:p>
            <a:pPr indent="-317500" lvl="0" marL="457200" rtl="0">
              <a:lnSpc>
                <a:spcPct val="100000"/>
              </a:lnSpc>
              <a:spcBef>
                <a:spcPts val="0"/>
              </a:spcBef>
              <a:spcAft>
                <a:spcPts val="0"/>
              </a:spcAft>
              <a:buClr>
                <a:srgbClr val="333333"/>
              </a:buClr>
              <a:buSzPts val="1400"/>
              <a:buChar char="●"/>
            </a:pPr>
            <a:r>
              <a:rPr lang="en" sz="1400">
                <a:solidFill>
                  <a:srgbClr val="333333"/>
                </a:solidFill>
                <a:highlight>
                  <a:schemeClr val="lt1"/>
                </a:highlight>
              </a:rPr>
              <a:t>Financial center of the region</a:t>
            </a:r>
            <a:endParaRPr sz="1400">
              <a:solidFill>
                <a:srgbClr val="333333"/>
              </a:solidFill>
              <a:highlight>
                <a:schemeClr val="lt1"/>
              </a:highlight>
            </a:endParaRPr>
          </a:p>
          <a:p>
            <a:pPr indent="0" lvl="0" marL="0" rtl="0">
              <a:lnSpc>
                <a:spcPct val="100000"/>
              </a:lnSpc>
              <a:spcBef>
                <a:spcPts val="0"/>
              </a:spcBef>
              <a:spcAft>
                <a:spcPts val="0"/>
              </a:spcAft>
              <a:buClr>
                <a:schemeClr val="dk1"/>
              </a:buClr>
              <a:buSzPts val="1100"/>
              <a:buFont typeface="Arial"/>
              <a:buNone/>
            </a:pPr>
            <a:r>
              <a:t/>
            </a:r>
            <a:endParaRPr sz="1400">
              <a:solidFill>
                <a:srgbClr val="333333"/>
              </a:solidFill>
              <a:highlight>
                <a:schemeClr val="lt1"/>
              </a:highlight>
            </a:endParaRPr>
          </a:p>
          <a:p>
            <a:pPr indent="-317500" lvl="0" marL="457200" rtl="0">
              <a:lnSpc>
                <a:spcPct val="100000"/>
              </a:lnSpc>
              <a:spcBef>
                <a:spcPts val="0"/>
              </a:spcBef>
              <a:spcAft>
                <a:spcPts val="0"/>
              </a:spcAft>
              <a:buClr>
                <a:srgbClr val="333333"/>
              </a:buClr>
              <a:buSzPts val="1400"/>
              <a:buChar char="●"/>
            </a:pPr>
            <a:r>
              <a:rPr lang="en" sz="1400">
                <a:solidFill>
                  <a:srgbClr val="333333"/>
                </a:solidFill>
                <a:highlight>
                  <a:schemeClr val="lt1"/>
                </a:highlight>
              </a:rPr>
              <a:t>Investment in infrastructure to ensure that the infrastructure built will be meeting realistic business needs.</a:t>
            </a:r>
            <a:endParaRPr sz="1400">
              <a:solidFill>
                <a:srgbClr val="333333"/>
              </a:solidFill>
              <a:highlight>
                <a:schemeClr val="lt1"/>
              </a:highlight>
            </a:endParaRPr>
          </a:p>
          <a:p>
            <a:pPr indent="0" lvl="0" marL="0" rtl="0">
              <a:lnSpc>
                <a:spcPct val="100000"/>
              </a:lnSpc>
              <a:spcBef>
                <a:spcPts val="0"/>
              </a:spcBef>
              <a:spcAft>
                <a:spcPts val="0"/>
              </a:spcAft>
              <a:buClr>
                <a:schemeClr val="dk1"/>
              </a:buClr>
              <a:buSzPts val="1100"/>
              <a:buFont typeface="Arial"/>
              <a:buNone/>
            </a:pPr>
            <a:r>
              <a:t/>
            </a:r>
            <a:endParaRPr sz="1400">
              <a:solidFill>
                <a:srgbClr val="333333"/>
              </a:solidFill>
              <a:highlight>
                <a:schemeClr val="lt1"/>
              </a:highlight>
            </a:endParaRPr>
          </a:p>
          <a:p>
            <a:pPr indent="-317500" lvl="0" marL="457200" rtl="0">
              <a:lnSpc>
                <a:spcPct val="100000"/>
              </a:lnSpc>
              <a:spcBef>
                <a:spcPts val="0"/>
              </a:spcBef>
              <a:spcAft>
                <a:spcPts val="0"/>
              </a:spcAft>
              <a:buClr>
                <a:srgbClr val="333333"/>
              </a:buClr>
              <a:buSzPts val="1400"/>
              <a:buChar char="●"/>
            </a:pPr>
            <a:r>
              <a:rPr lang="en" sz="1400">
                <a:solidFill>
                  <a:srgbClr val="333333"/>
                </a:solidFill>
                <a:highlight>
                  <a:schemeClr val="lt1"/>
                </a:highlight>
              </a:rPr>
              <a:t>Highest-performing logistics hub in the region</a:t>
            </a:r>
            <a:endParaRPr sz="1400">
              <a:solidFill>
                <a:srgbClr val="333333"/>
              </a:solidFill>
              <a:highlight>
                <a:schemeClr val="lt1"/>
              </a:highlight>
            </a:endParaRPr>
          </a:p>
          <a:p>
            <a:pPr indent="0" lvl="0" marL="0" rtl="0">
              <a:lnSpc>
                <a:spcPct val="100000"/>
              </a:lnSpc>
              <a:spcBef>
                <a:spcPts val="0"/>
              </a:spcBef>
              <a:spcAft>
                <a:spcPts val="0"/>
              </a:spcAft>
              <a:buClr>
                <a:schemeClr val="dk1"/>
              </a:buClr>
              <a:buSzPts val="1100"/>
              <a:buFont typeface="Arial"/>
              <a:buNone/>
            </a:pPr>
            <a:r>
              <a:t/>
            </a:r>
            <a:endParaRPr sz="1400">
              <a:solidFill>
                <a:srgbClr val="333333"/>
              </a:solidFill>
              <a:highlight>
                <a:schemeClr val="lt1"/>
              </a:highlight>
            </a:endParaRPr>
          </a:p>
          <a:p>
            <a:pPr indent="-317500" lvl="0" marL="457200" rtl="0">
              <a:lnSpc>
                <a:spcPct val="100000"/>
              </a:lnSpc>
              <a:spcBef>
                <a:spcPts val="0"/>
              </a:spcBef>
              <a:spcAft>
                <a:spcPts val="0"/>
              </a:spcAft>
              <a:buClr>
                <a:srgbClr val="333333"/>
              </a:buClr>
              <a:buSzPts val="1400"/>
              <a:buChar char="●"/>
            </a:pPr>
            <a:r>
              <a:rPr lang="en" sz="1400">
                <a:solidFill>
                  <a:srgbClr val="333333"/>
                </a:solidFill>
                <a:highlight>
                  <a:schemeClr val="lt1"/>
                </a:highlight>
              </a:rPr>
              <a:t>Changi airport, The world  best airport.</a:t>
            </a:r>
            <a:endParaRPr sz="1400">
              <a:solidFill>
                <a:srgbClr val="333333"/>
              </a:solidFill>
              <a:highlight>
                <a:schemeClr val="lt1"/>
              </a:highlight>
            </a:endParaRPr>
          </a:p>
          <a:p>
            <a:pPr indent="0" lvl="0" marL="0" rtl="0">
              <a:lnSpc>
                <a:spcPct val="100000"/>
              </a:lnSpc>
              <a:spcBef>
                <a:spcPts val="0"/>
              </a:spcBef>
              <a:spcAft>
                <a:spcPts val="0"/>
              </a:spcAft>
              <a:buClr>
                <a:schemeClr val="dk1"/>
              </a:buClr>
              <a:buSzPts val="1100"/>
              <a:buFont typeface="Arial"/>
              <a:buNone/>
            </a:pPr>
            <a:r>
              <a:t/>
            </a:r>
            <a:endParaRPr sz="1400">
              <a:solidFill>
                <a:srgbClr val="333333"/>
              </a:solidFill>
              <a:highlight>
                <a:schemeClr val="lt1"/>
              </a:highlight>
            </a:endParaRPr>
          </a:p>
          <a:p>
            <a:pPr indent="-317500" lvl="0" marL="457200" rtl="0">
              <a:lnSpc>
                <a:spcPct val="100000"/>
              </a:lnSpc>
              <a:spcBef>
                <a:spcPts val="0"/>
              </a:spcBef>
              <a:spcAft>
                <a:spcPts val="0"/>
              </a:spcAft>
              <a:buClr>
                <a:srgbClr val="333333"/>
              </a:buClr>
              <a:buSzPts val="1400"/>
              <a:buChar char="●"/>
            </a:pPr>
            <a:r>
              <a:rPr lang="en" sz="1400">
                <a:solidFill>
                  <a:srgbClr val="333333"/>
                </a:solidFill>
                <a:highlight>
                  <a:schemeClr val="lt1"/>
                </a:highlight>
              </a:rPr>
              <a:t>Well organizing and managing resource of land of the country</a:t>
            </a:r>
            <a:endParaRPr sz="1400">
              <a:solidFill>
                <a:srgbClr val="333333"/>
              </a:solidFill>
              <a:highlight>
                <a:schemeClr val="lt1"/>
              </a:highlight>
            </a:endParaRPr>
          </a:p>
          <a:p>
            <a:pPr indent="0" lvl="0" marL="0" rtl="0">
              <a:lnSpc>
                <a:spcPct val="100000"/>
              </a:lnSpc>
              <a:spcBef>
                <a:spcPts val="0"/>
              </a:spcBef>
              <a:spcAft>
                <a:spcPts val="0"/>
              </a:spcAft>
              <a:buClr>
                <a:schemeClr val="dk1"/>
              </a:buClr>
              <a:buSzPts val="1100"/>
              <a:buFont typeface="Arial"/>
              <a:buNone/>
            </a:pPr>
            <a:r>
              <a:t/>
            </a:r>
            <a:endParaRPr sz="1400">
              <a:solidFill>
                <a:srgbClr val="333333"/>
              </a:solidFill>
              <a:highlight>
                <a:schemeClr val="lt1"/>
              </a:highlight>
            </a:endParaRPr>
          </a:p>
          <a:p>
            <a:pPr indent="-317500" lvl="0" marL="457200" rtl="0">
              <a:lnSpc>
                <a:spcPct val="100000"/>
              </a:lnSpc>
              <a:spcBef>
                <a:spcPts val="0"/>
              </a:spcBef>
              <a:spcAft>
                <a:spcPts val="0"/>
              </a:spcAft>
              <a:buClr>
                <a:srgbClr val="333333"/>
              </a:buClr>
              <a:buSzPts val="1400"/>
              <a:buChar char="●"/>
            </a:pPr>
            <a:r>
              <a:rPr lang="en" sz="1400">
                <a:solidFill>
                  <a:srgbClr val="222222"/>
                </a:solidFill>
                <a:highlight>
                  <a:schemeClr val="lt1"/>
                </a:highlight>
              </a:rPr>
              <a:t>Boost Singapore's economy :  attract foreign investments from multinational corporations</a:t>
            </a:r>
            <a:r>
              <a:rPr lang="en" sz="1400">
                <a:solidFill>
                  <a:srgbClr val="333333"/>
                </a:solidFill>
                <a:highlight>
                  <a:schemeClr val="lt1"/>
                </a:highlight>
              </a:rPr>
              <a:t> </a:t>
            </a:r>
            <a:endParaRPr sz="1400">
              <a:solidFill>
                <a:srgbClr val="333333"/>
              </a:solidFill>
              <a:highlight>
                <a:schemeClr val="lt1"/>
              </a:highlight>
            </a:endParaRPr>
          </a:p>
          <a:p>
            <a:pPr indent="0" lvl="0" marL="0" rtl="0">
              <a:lnSpc>
                <a:spcPct val="100000"/>
              </a:lnSpc>
              <a:spcBef>
                <a:spcPts val="0"/>
              </a:spcBef>
              <a:spcAft>
                <a:spcPts val="0"/>
              </a:spcAft>
              <a:buClr>
                <a:schemeClr val="dk1"/>
              </a:buClr>
              <a:buSzPts val="1100"/>
              <a:buFont typeface="Arial"/>
              <a:buNone/>
            </a:pPr>
            <a:r>
              <a:t/>
            </a:r>
            <a:endParaRPr b="1" sz="1400">
              <a:solidFill>
                <a:srgbClr val="444444"/>
              </a:solidFill>
            </a:endParaRPr>
          </a:p>
          <a:p>
            <a:pPr indent="0" lvl="0" marL="0" rtl="0">
              <a:lnSpc>
                <a:spcPct val="100000"/>
              </a:lnSpc>
              <a:spcBef>
                <a:spcPts val="0"/>
              </a:spcBef>
              <a:spcAft>
                <a:spcPts val="0"/>
              </a:spcAft>
              <a:buClr>
                <a:schemeClr val="dk1"/>
              </a:buClr>
              <a:buSzPts val="1100"/>
              <a:buFont typeface="Arial"/>
              <a:buNone/>
            </a:pPr>
            <a:r>
              <a:t/>
            </a:r>
            <a:endParaRPr b="1" sz="1400">
              <a:solidFill>
                <a:srgbClr val="444444"/>
              </a:solidFill>
            </a:endParaRPr>
          </a:p>
          <a:p>
            <a:pPr indent="0" lvl="0" marL="0" rtl="0">
              <a:lnSpc>
                <a:spcPct val="100000"/>
              </a:lnSpc>
              <a:spcBef>
                <a:spcPts val="0"/>
              </a:spcBef>
              <a:spcAft>
                <a:spcPts val="0"/>
              </a:spcAft>
              <a:buClr>
                <a:schemeClr val="dk1"/>
              </a:buClr>
              <a:buSzPts val="1100"/>
              <a:buFont typeface="Arial"/>
              <a:buNone/>
            </a:pPr>
            <a:r>
              <a:t/>
            </a:r>
            <a:endParaRPr b="1" sz="1400">
              <a:solidFill>
                <a:srgbClr val="444444"/>
              </a:solidFill>
            </a:endParaRPr>
          </a:p>
          <a:p>
            <a:pPr indent="0" lvl="0" marL="0" rtl="0">
              <a:lnSpc>
                <a:spcPct val="100000"/>
              </a:lnSpc>
              <a:spcBef>
                <a:spcPts val="0"/>
              </a:spcBef>
              <a:spcAft>
                <a:spcPts val="0"/>
              </a:spcAft>
              <a:buClr>
                <a:schemeClr val="dk1"/>
              </a:buClr>
              <a:buSzPts val="1100"/>
              <a:buFont typeface="Arial"/>
              <a:buNone/>
            </a:pPr>
            <a:r>
              <a:t/>
            </a:r>
            <a:endParaRPr b="1" sz="1400">
              <a:solidFill>
                <a:srgbClr val="444444"/>
              </a:solidFill>
            </a:endParaRPr>
          </a:p>
          <a:p>
            <a:pPr indent="0" lvl="0" marL="0" rtl="0">
              <a:lnSpc>
                <a:spcPct val="100000"/>
              </a:lnSpc>
              <a:spcBef>
                <a:spcPts val="0"/>
              </a:spcBef>
              <a:spcAft>
                <a:spcPts val="0"/>
              </a:spcAft>
              <a:buClr>
                <a:schemeClr val="dk1"/>
              </a:buClr>
              <a:buSzPts val="1100"/>
              <a:buFont typeface="Arial"/>
              <a:buNone/>
            </a:pPr>
            <a:r>
              <a:t/>
            </a:r>
            <a:endParaRPr b="1" sz="1400">
              <a:solidFill>
                <a:srgbClr val="444444"/>
              </a:solidFill>
            </a:endParaRPr>
          </a:p>
          <a:p>
            <a:pPr indent="0" lvl="0" marL="0" rtl="0">
              <a:lnSpc>
                <a:spcPct val="100000"/>
              </a:lnSpc>
              <a:spcBef>
                <a:spcPts val="0"/>
              </a:spcBef>
              <a:spcAft>
                <a:spcPts val="0"/>
              </a:spcAft>
              <a:buClr>
                <a:schemeClr val="dk1"/>
              </a:buClr>
              <a:buSzPts val="1100"/>
              <a:buFont typeface="Arial"/>
              <a:buNone/>
            </a:pPr>
            <a:r>
              <a:t/>
            </a:r>
            <a:endParaRPr b="1" sz="1400">
              <a:solidFill>
                <a:srgbClr val="444444"/>
              </a:solidFill>
            </a:endParaRPr>
          </a:p>
          <a:p>
            <a:pPr indent="0" lvl="0" marL="0" rtl="0">
              <a:lnSpc>
                <a:spcPct val="100000"/>
              </a:lnSpc>
              <a:spcBef>
                <a:spcPts val="0"/>
              </a:spcBef>
              <a:spcAft>
                <a:spcPts val="0"/>
              </a:spcAft>
              <a:buClr>
                <a:schemeClr val="dk1"/>
              </a:buClr>
              <a:buSzPts val="1100"/>
              <a:buFont typeface="Arial"/>
              <a:buNone/>
            </a:pPr>
            <a:r>
              <a:t/>
            </a:r>
            <a:endParaRPr b="1" sz="1400">
              <a:solidFill>
                <a:srgbClr val="444444"/>
              </a:solidFill>
            </a:endParaRPr>
          </a:p>
          <a:p>
            <a:pPr indent="0" lvl="0" marL="0" rtl="0">
              <a:lnSpc>
                <a:spcPct val="100000"/>
              </a:lnSpc>
              <a:spcBef>
                <a:spcPts val="0"/>
              </a:spcBef>
              <a:spcAft>
                <a:spcPts val="0"/>
              </a:spcAft>
              <a:buClr>
                <a:schemeClr val="dk1"/>
              </a:buClr>
              <a:buSzPts val="1100"/>
              <a:buFont typeface="Arial"/>
              <a:buNone/>
            </a:pPr>
            <a:r>
              <a:t/>
            </a:r>
            <a:endParaRPr b="1" sz="1400">
              <a:solidFill>
                <a:srgbClr val="444444"/>
              </a:solidFill>
            </a:endParaRPr>
          </a:p>
          <a:p>
            <a:pPr indent="0" lvl="0" marL="0" rtl="0">
              <a:lnSpc>
                <a:spcPct val="100000"/>
              </a:lnSpc>
              <a:spcBef>
                <a:spcPts val="0"/>
              </a:spcBef>
              <a:spcAft>
                <a:spcPts val="0"/>
              </a:spcAft>
              <a:buClr>
                <a:schemeClr val="dk1"/>
              </a:buClr>
              <a:buSzPts val="1100"/>
              <a:buFont typeface="Arial"/>
              <a:buNone/>
            </a:pPr>
            <a:r>
              <a:t/>
            </a:r>
            <a:endParaRPr b="1" sz="1400">
              <a:solidFill>
                <a:srgbClr val="444444"/>
              </a:solidFill>
            </a:endParaRPr>
          </a:p>
          <a:p>
            <a:pPr indent="0" lvl="0" marL="0" rtl="0">
              <a:lnSpc>
                <a:spcPct val="100000"/>
              </a:lnSpc>
              <a:spcBef>
                <a:spcPts val="0"/>
              </a:spcBef>
              <a:spcAft>
                <a:spcPts val="0"/>
              </a:spcAft>
              <a:buClr>
                <a:schemeClr val="dk1"/>
              </a:buClr>
              <a:buSzPts val="1100"/>
              <a:buFont typeface="Arial"/>
              <a:buNone/>
            </a:pPr>
            <a:r>
              <a:t/>
            </a:r>
            <a:endParaRPr b="1" sz="1400">
              <a:solidFill>
                <a:srgbClr val="444444"/>
              </a:solidFill>
            </a:endParaRPr>
          </a:p>
          <a:p>
            <a:pPr indent="0" lvl="0" marL="0" rtl="0">
              <a:lnSpc>
                <a:spcPct val="100000"/>
              </a:lnSpc>
              <a:spcBef>
                <a:spcPts val="0"/>
              </a:spcBef>
              <a:spcAft>
                <a:spcPts val="0"/>
              </a:spcAft>
              <a:buClr>
                <a:schemeClr val="dk1"/>
              </a:buClr>
              <a:buSzPts val="1100"/>
              <a:buFont typeface="Arial"/>
              <a:buNone/>
            </a:pPr>
            <a:r>
              <a:t/>
            </a:r>
            <a:endParaRPr b="1" sz="1400">
              <a:solidFill>
                <a:srgbClr val="444444"/>
              </a:solidFill>
            </a:endParaRPr>
          </a:p>
          <a:p>
            <a:pPr indent="0" lvl="0" marL="0" rtl="0">
              <a:lnSpc>
                <a:spcPct val="100000"/>
              </a:lnSpc>
              <a:spcBef>
                <a:spcPts val="0"/>
              </a:spcBef>
              <a:spcAft>
                <a:spcPts val="0"/>
              </a:spcAft>
              <a:buClr>
                <a:schemeClr val="dk1"/>
              </a:buClr>
              <a:buSzPts val="1100"/>
              <a:buFont typeface="Arial"/>
              <a:buNone/>
            </a:pPr>
            <a:r>
              <a:t/>
            </a:r>
            <a:endParaRPr sz="1400">
              <a:solidFill>
                <a:srgbClr val="333333"/>
              </a:solidFill>
              <a:highlight>
                <a:schemeClr val="lt1"/>
              </a:highlight>
            </a:endParaRPr>
          </a:p>
          <a:p>
            <a:pPr indent="0" lvl="0" marL="0" rtl="0">
              <a:lnSpc>
                <a:spcPct val="100000"/>
              </a:lnSpc>
              <a:spcBef>
                <a:spcPts val="0"/>
              </a:spcBef>
              <a:spcAft>
                <a:spcPts val="0"/>
              </a:spcAft>
              <a:buClr>
                <a:schemeClr val="dk1"/>
              </a:buClr>
              <a:buSzPts val="1100"/>
              <a:buFont typeface="Arial"/>
              <a:buNone/>
            </a:pPr>
            <a:r>
              <a:t/>
            </a:r>
            <a:endParaRPr sz="1400">
              <a:solidFill>
                <a:srgbClr val="333333"/>
              </a:solidFill>
              <a:highlight>
                <a:schemeClr val="lt1"/>
              </a:highlight>
            </a:endParaRPr>
          </a:p>
          <a:p>
            <a:pPr indent="0" lvl="0" marL="0" rtl="0">
              <a:lnSpc>
                <a:spcPct val="100000"/>
              </a:lnSpc>
              <a:spcBef>
                <a:spcPts val="0"/>
              </a:spcBef>
              <a:spcAft>
                <a:spcPts val="0"/>
              </a:spcAft>
              <a:buClr>
                <a:schemeClr val="dk1"/>
              </a:buClr>
              <a:buSzPts val="1100"/>
              <a:buFont typeface="Arial"/>
              <a:buNone/>
            </a:pPr>
            <a:r>
              <a:t/>
            </a:r>
            <a:endParaRPr sz="1400">
              <a:solidFill>
                <a:srgbClr val="333333"/>
              </a:solidFill>
              <a:highlight>
                <a:schemeClr val="lt1"/>
              </a:highlight>
            </a:endParaRPr>
          </a:p>
          <a:p>
            <a:pPr indent="0" lvl="0" marL="0" rtl="0">
              <a:spcBef>
                <a:spcPts val="0"/>
              </a:spcBef>
              <a:spcAft>
                <a:spcPts val="1600"/>
              </a:spcAft>
              <a:buNone/>
            </a:pPr>
            <a:r>
              <a:t/>
            </a:r>
            <a:endParaRPr sz="1400">
              <a:solidFill>
                <a:srgbClr val="333333"/>
              </a:solidFill>
              <a:highlight>
                <a:srgbClr val="FFFFFF"/>
              </a:highlight>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6" name="Shape 226"/>
        <p:cNvGrpSpPr/>
        <p:nvPr/>
      </p:nvGrpSpPr>
      <p:grpSpPr>
        <a:xfrm>
          <a:off x="0" y="0"/>
          <a:ext cx="0" cy="0"/>
          <a:chOff x="0" y="0"/>
          <a:chExt cx="0" cy="0"/>
        </a:xfrm>
      </p:grpSpPr>
      <p:sp>
        <p:nvSpPr>
          <p:cNvPr id="227" name="Shape 227"/>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algn="l">
              <a:spcBef>
                <a:spcPts val="0"/>
              </a:spcBef>
              <a:spcAft>
                <a:spcPts val="0"/>
              </a:spcAft>
              <a:buNone/>
            </a:pPr>
            <a:r>
              <a:t/>
            </a:r>
            <a:endParaRPr/>
          </a:p>
        </p:txBody>
      </p:sp>
      <p:sp>
        <p:nvSpPr>
          <p:cNvPr id="228" name="Shape 228"/>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29" name="Shape 229"/>
          <p:cNvSpPr/>
          <p:nvPr/>
        </p:nvSpPr>
        <p:spPr>
          <a:xfrm>
            <a:off x="2500950" y="1079200"/>
            <a:ext cx="4292700" cy="9465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lang="en" sz="3600"/>
              <a:t>Government Policy</a:t>
            </a:r>
            <a:endParaRPr sz="3600"/>
          </a:p>
        </p:txBody>
      </p:sp>
      <p:pic>
        <p:nvPicPr>
          <p:cNvPr id="230" name="Shape 230"/>
          <p:cNvPicPr preferRelativeResize="0"/>
          <p:nvPr/>
        </p:nvPicPr>
        <p:blipFill>
          <a:blip r:embed="rId3">
            <a:alphaModFix/>
          </a:blip>
          <a:stretch>
            <a:fillRect/>
          </a:stretch>
        </p:blipFill>
        <p:spPr>
          <a:xfrm>
            <a:off x="0" y="0"/>
            <a:ext cx="9143999" cy="5143499"/>
          </a:xfrm>
          <a:prstGeom prst="rect">
            <a:avLst/>
          </a:prstGeom>
          <a:noFill/>
          <a:ln>
            <a:noFill/>
          </a:ln>
        </p:spPr>
      </p:pic>
      <p:sp>
        <p:nvSpPr>
          <p:cNvPr id="231" name="Shape 231"/>
          <p:cNvSpPr/>
          <p:nvPr/>
        </p:nvSpPr>
        <p:spPr>
          <a:xfrm>
            <a:off x="2121500" y="336825"/>
            <a:ext cx="4509300" cy="7926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b="1" lang="en" sz="3600"/>
              <a:t>Government Policy</a:t>
            </a:r>
            <a:endParaRPr b="1" sz="36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5" name="Shape 235"/>
        <p:cNvGrpSpPr/>
        <p:nvPr/>
      </p:nvGrpSpPr>
      <p:grpSpPr>
        <a:xfrm>
          <a:off x="0" y="0"/>
          <a:ext cx="0" cy="0"/>
          <a:chOff x="0" y="0"/>
          <a:chExt cx="0" cy="0"/>
        </a:xfrm>
      </p:grpSpPr>
      <p:sp>
        <p:nvSpPr>
          <p:cNvPr id="236" name="Shape 236"/>
          <p:cNvSpPr txBox="1"/>
          <p:nvPr>
            <p:ph type="title"/>
          </p:nvPr>
        </p:nvSpPr>
        <p:spPr>
          <a:xfrm>
            <a:off x="0" y="414850"/>
            <a:ext cx="8520600" cy="572700"/>
          </a:xfrm>
          <a:prstGeom prst="rect">
            <a:avLst/>
          </a:prstGeom>
        </p:spPr>
        <p:txBody>
          <a:bodyPr anchorCtr="0" anchor="t" bIns="91425" lIns="91425" spcFirstLastPara="1" rIns="91425" wrap="square" tIns="91425">
            <a:noAutofit/>
          </a:bodyPr>
          <a:lstStyle/>
          <a:p>
            <a:pPr indent="0" lvl="0" marL="0" algn="ctr">
              <a:spcBef>
                <a:spcPts val="0"/>
              </a:spcBef>
              <a:spcAft>
                <a:spcPts val="0"/>
              </a:spcAft>
              <a:buClr>
                <a:schemeClr val="dk1"/>
              </a:buClr>
              <a:buSzPts val="1100"/>
              <a:buFont typeface="Arial"/>
              <a:buNone/>
            </a:pPr>
            <a:r>
              <a:rPr b="1" lang="en" sz="3000">
                <a:solidFill>
                  <a:srgbClr val="E06666"/>
                </a:solidFill>
              </a:rPr>
              <a:t>E</a:t>
            </a:r>
            <a:r>
              <a:rPr b="1" lang="en" sz="3000">
                <a:solidFill>
                  <a:srgbClr val="E06666"/>
                </a:solidFill>
              </a:rPr>
              <a:t>ducation programme</a:t>
            </a:r>
            <a:endParaRPr b="1" sz="3000">
              <a:solidFill>
                <a:srgbClr val="E06666"/>
              </a:solidFill>
            </a:endParaRPr>
          </a:p>
        </p:txBody>
      </p:sp>
      <p:pic>
        <p:nvPicPr>
          <p:cNvPr descr="Image result for genius icon" id="237" name="Shape 237"/>
          <p:cNvPicPr preferRelativeResize="0"/>
          <p:nvPr/>
        </p:nvPicPr>
        <p:blipFill>
          <a:blip r:embed="rId3">
            <a:alphaModFix/>
          </a:blip>
          <a:stretch>
            <a:fillRect/>
          </a:stretch>
        </p:blipFill>
        <p:spPr>
          <a:xfrm>
            <a:off x="1372637" y="3082050"/>
            <a:ext cx="1585525" cy="1585525"/>
          </a:xfrm>
          <a:prstGeom prst="rect">
            <a:avLst/>
          </a:prstGeom>
          <a:noFill/>
          <a:ln>
            <a:noFill/>
          </a:ln>
        </p:spPr>
      </p:pic>
      <p:pic>
        <p:nvPicPr>
          <p:cNvPr id="238" name="Shape 238"/>
          <p:cNvPicPr preferRelativeResize="0"/>
          <p:nvPr/>
        </p:nvPicPr>
        <p:blipFill>
          <a:blip r:embed="rId4">
            <a:alphaModFix/>
          </a:blip>
          <a:stretch>
            <a:fillRect/>
          </a:stretch>
        </p:blipFill>
        <p:spPr>
          <a:xfrm>
            <a:off x="3524850" y="3082050"/>
            <a:ext cx="2262500" cy="1694700"/>
          </a:xfrm>
          <a:prstGeom prst="rect">
            <a:avLst/>
          </a:prstGeom>
          <a:noFill/>
          <a:ln>
            <a:noFill/>
          </a:ln>
        </p:spPr>
      </p:pic>
      <p:sp>
        <p:nvSpPr>
          <p:cNvPr id="239" name="Shape 239"/>
          <p:cNvSpPr/>
          <p:nvPr/>
        </p:nvSpPr>
        <p:spPr>
          <a:xfrm>
            <a:off x="805950" y="1107850"/>
            <a:ext cx="2718900" cy="5727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lang="en"/>
              <a:t>Highly selective academic programme</a:t>
            </a:r>
            <a:endParaRPr/>
          </a:p>
        </p:txBody>
      </p:sp>
      <p:sp>
        <p:nvSpPr>
          <p:cNvPr id="240" name="Shape 240"/>
          <p:cNvSpPr/>
          <p:nvPr/>
        </p:nvSpPr>
        <p:spPr>
          <a:xfrm>
            <a:off x="805950" y="1800850"/>
            <a:ext cx="3184500" cy="9516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lang="en"/>
              <a:t>Normal classes         GEP classes</a:t>
            </a:r>
            <a:endParaRPr/>
          </a:p>
          <a:p>
            <a:pPr indent="0" lvl="0" marL="0">
              <a:spcBef>
                <a:spcPts val="0"/>
              </a:spcBef>
              <a:spcAft>
                <a:spcPts val="0"/>
              </a:spcAft>
              <a:buNone/>
            </a:pPr>
            <a:r>
              <a:rPr lang="en"/>
              <a:t>(gifted education programme)</a:t>
            </a:r>
            <a:endParaRPr/>
          </a:p>
        </p:txBody>
      </p:sp>
      <p:sp>
        <p:nvSpPr>
          <p:cNvPr id="241" name="Shape 241"/>
          <p:cNvSpPr/>
          <p:nvPr/>
        </p:nvSpPr>
        <p:spPr>
          <a:xfrm>
            <a:off x="2252100" y="2105425"/>
            <a:ext cx="292200" cy="167100"/>
          </a:xfrm>
          <a:prstGeom prst="rightArrow">
            <a:avLst>
              <a:gd fmla="val 50000" name="adj1"/>
              <a:gd fmla="val 50000" name="adj2"/>
            </a:avLst>
          </a:prstGeom>
          <a:solidFill>
            <a:srgbClr val="FF0000"/>
          </a:solid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242" name="Shape 242"/>
          <p:cNvSpPr/>
          <p:nvPr/>
        </p:nvSpPr>
        <p:spPr>
          <a:xfrm>
            <a:off x="4757025" y="1107850"/>
            <a:ext cx="2860500" cy="5244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lang="en"/>
              <a:t>Enhance the quality of teacher </a:t>
            </a:r>
            <a:endParaRPr/>
          </a:p>
        </p:txBody>
      </p:sp>
      <p:sp>
        <p:nvSpPr>
          <p:cNvPr id="243" name="Shape 243"/>
          <p:cNvSpPr/>
          <p:nvPr/>
        </p:nvSpPr>
        <p:spPr>
          <a:xfrm>
            <a:off x="4722375" y="1880575"/>
            <a:ext cx="2929800" cy="6168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lang="en"/>
              <a:t>      “Teach less, Learn more”</a:t>
            </a:r>
            <a:endParaRPr/>
          </a:p>
        </p:txBody>
      </p:sp>
      <p:sp>
        <p:nvSpPr>
          <p:cNvPr id="244" name="Shape 244"/>
          <p:cNvSpPr/>
          <p:nvPr/>
        </p:nvSpPr>
        <p:spPr>
          <a:xfrm>
            <a:off x="5841325" y="2745700"/>
            <a:ext cx="2929800" cy="6321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rPr lang="en"/>
              <a:t>A lot of investment on education</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8" name="Shape 248"/>
        <p:cNvGrpSpPr/>
        <p:nvPr/>
      </p:nvGrpSpPr>
      <p:grpSpPr>
        <a:xfrm>
          <a:off x="0" y="0"/>
          <a:ext cx="0" cy="0"/>
          <a:chOff x="0" y="0"/>
          <a:chExt cx="0" cy="0"/>
        </a:xfrm>
      </p:grpSpPr>
      <p:sp>
        <p:nvSpPr>
          <p:cNvPr id="249" name="Shape 249"/>
          <p:cNvSpPr txBox="1"/>
          <p:nvPr>
            <p:ph type="title"/>
          </p:nvPr>
        </p:nvSpPr>
        <p:spPr>
          <a:xfrm>
            <a:off x="-241575" y="334300"/>
            <a:ext cx="8882700" cy="572700"/>
          </a:xfrm>
          <a:prstGeom prst="rect">
            <a:avLst/>
          </a:prstGeom>
        </p:spPr>
        <p:txBody>
          <a:bodyPr anchorCtr="0" anchor="t" bIns="91425" lIns="91425" spcFirstLastPara="1" rIns="91425" wrap="square" tIns="91425">
            <a:noAutofit/>
          </a:bodyPr>
          <a:lstStyle/>
          <a:p>
            <a:pPr indent="0" lvl="0" marL="0" rtl="0">
              <a:spcBef>
                <a:spcPts val="0"/>
              </a:spcBef>
              <a:spcAft>
                <a:spcPts val="0"/>
              </a:spcAft>
              <a:buClr>
                <a:schemeClr val="dk1"/>
              </a:buClr>
              <a:buSzPts val="1100"/>
              <a:buFont typeface="Arial"/>
              <a:buNone/>
            </a:pPr>
            <a:r>
              <a:rPr lang="en">
                <a:solidFill>
                  <a:srgbClr val="E06666"/>
                </a:solidFill>
              </a:rPr>
              <a:t>      </a:t>
            </a:r>
            <a:r>
              <a:rPr b="1" lang="en" sz="3000">
                <a:solidFill>
                  <a:srgbClr val="E06666"/>
                </a:solidFill>
              </a:rPr>
              <a:t> </a:t>
            </a:r>
            <a:r>
              <a:rPr b="1" lang="en" sz="3000">
                <a:solidFill>
                  <a:srgbClr val="E06666"/>
                </a:solidFill>
              </a:rPr>
              <a:t>Language planning and policy in singapore</a:t>
            </a:r>
            <a:endParaRPr b="1" sz="3000">
              <a:solidFill>
                <a:srgbClr val="E06666"/>
              </a:solidFill>
            </a:endParaRPr>
          </a:p>
        </p:txBody>
      </p:sp>
      <p:sp>
        <p:nvSpPr>
          <p:cNvPr id="250" name="Shape 250"/>
          <p:cNvSpPr txBox="1"/>
          <p:nvPr>
            <p:ph idx="1" type="body"/>
          </p:nvPr>
        </p:nvSpPr>
        <p:spPr>
          <a:xfrm>
            <a:off x="311700" y="1171650"/>
            <a:ext cx="8520600" cy="1400100"/>
          </a:xfrm>
          <a:prstGeom prst="rect">
            <a:avLst/>
          </a:prstGeom>
          <a:ln cap="flat" cmpd="sng" w="38100">
            <a:solidFill>
              <a:srgbClr val="C27BA0"/>
            </a:solidFill>
            <a:prstDash val="solid"/>
            <a:round/>
            <a:headEnd len="sm" w="sm" type="none"/>
            <a:tailEnd len="sm" w="sm" type="none"/>
          </a:ln>
        </p:spPr>
        <p:txBody>
          <a:bodyPr anchorCtr="0" anchor="t" bIns="91425" lIns="91425" spcFirstLastPara="1" rIns="91425" wrap="square" tIns="91425">
            <a:noAutofit/>
          </a:bodyPr>
          <a:lstStyle/>
          <a:p>
            <a:pPr indent="0" lvl="0" marL="0">
              <a:spcBef>
                <a:spcPts val="0"/>
              </a:spcBef>
              <a:spcAft>
                <a:spcPts val="1600"/>
              </a:spcAft>
              <a:buNone/>
            </a:pPr>
            <a:r>
              <a:rPr lang="en" sz="1600">
                <a:solidFill>
                  <a:srgbClr val="222222"/>
                </a:solidFill>
                <a:highlight>
                  <a:srgbClr val="FFFFFF"/>
                </a:highlight>
              </a:rPr>
              <a:t>The government influences the acquisition of languages and their respective functions within the </a:t>
            </a:r>
            <a:r>
              <a:rPr lang="en" sz="1600">
                <a:solidFill>
                  <a:srgbClr val="0B0080"/>
                </a:solidFill>
                <a:uFill>
                  <a:noFill/>
                </a:uFill>
                <a:hlinkClick r:id="rId3"/>
              </a:rPr>
              <a:t>speech community</a:t>
            </a:r>
            <a:r>
              <a:rPr lang="en" sz="1600">
                <a:solidFill>
                  <a:srgbClr val="222222"/>
                </a:solidFill>
                <a:highlight>
                  <a:srgbClr val="FFFFFF"/>
                </a:highlight>
              </a:rPr>
              <a:t> through the education system.</a:t>
            </a:r>
            <a:r>
              <a:rPr baseline="30000" lang="en" sz="1600">
                <a:solidFill>
                  <a:srgbClr val="222222"/>
                </a:solidFill>
              </a:rPr>
              <a:t> </a:t>
            </a:r>
            <a:r>
              <a:rPr lang="en" sz="1600">
                <a:solidFill>
                  <a:srgbClr val="222222"/>
                </a:solidFill>
                <a:highlight>
                  <a:srgbClr val="FFFFFF"/>
                </a:highlight>
              </a:rPr>
              <a:t>Language planning aims to facilitate effective communication within the speech community, which can result in a language shift or language assimilation. </a:t>
            </a:r>
            <a:endParaRPr sz="1600"/>
          </a:p>
        </p:txBody>
      </p:sp>
      <p:pic>
        <p:nvPicPr>
          <p:cNvPr id="251" name="Shape 251"/>
          <p:cNvPicPr preferRelativeResize="0"/>
          <p:nvPr/>
        </p:nvPicPr>
        <p:blipFill>
          <a:blip r:embed="rId4">
            <a:alphaModFix/>
          </a:blip>
          <a:stretch>
            <a:fillRect/>
          </a:stretch>
        </p:blipFill>
        <p:spPr>
          <a:xfrm>
            <a:off x="2054800" y="2836400"/>
            <a:ext cx="2080625" cy="2080625"/>
          </a:xfrm>
          <a:prstGeom prst="rect">
            <a:avLst/>
          </a:prstGeom>
          <a:noFill/>
          <a:ln>
            <a:noFill/>
          </a:ln>
        </p:spPr>
      </p:pic>
      <p:pic>
        <p:nvPicPr>
          <p:cNvPr id="252" name="Shape 252"/>
          <p:cNvPicPr preferRelativeResize="0"/>
          <p:nvPr/>
        </p:nvPicPr>
        <p:blipFill>
          <a:blip r:embed="rId5">
            <a:alphaModFix/>
          </a:blip>
          <a:stretch>
            <a:fillRect/>
          </a:stretch>
        </p:blipFill>
        <p:spPr>
          <a:xfrm>
            <a:off x="4338150" y="2836400"/>
            <a:ext cx="2080625" cy="20806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6" name="Shape 256"/>
        <p:cNvGrpSpPr/>
        <p:nvPr/>
      </p:nvGrpSpPr>
      <p:grpSpPr>
        <a:xfrm>
          <a:off x="0" y="0"/>
          <a:ext cx="0" cy="0"/>
          <a:chOff x="0" y="0"/>
          <a:chExt cx="0" cy="0"/>
        </a:xfrm>
      </p:grpSpPr>
      <p:sp>
        <p:nvSpPr>
          <p:cNvPr id="257" name="Shape 25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algn="ctr">
              <a:spcBef>
                <a:spcPts val="0"/>
              </a:spcBef>
              <a:spcAft>
                <a:spcPts val="0"/>
              </a:spcAft>
              <a:buClr>
                <a:schemeClr val="dk1"/>
              </a:buClr>
              <a:buSzPts val="1100"/>
              <a:buFont typeface="Arial"/>
              <a:buNone/>
            </a:pPr>
            <a:r>
              <a:rPr b="1" lang="en">
                <a:solidFill>
                  <a:srgbClr val="E06666"/>
                </a:solidFill>
              </a:rPr>
              <a:t>S</a:t>
            </a:r>
            <a:r>
              <a:rPr b="1" lang="en">
                <a:solidFill>
                  <a:srgbClr val="E06666"/>
                </a:solidFill>
              </a:rPr>
              <a:t>peak good English movement</a:t>
            </a:r>
            <a:endParaRPr b="1">
              <a:solidFill>
                <a:srgbClr val="E06666"/>
              </a:solidFill>
            </a:endParaRPr>
          </a:p>
        </p:txBody>
      </p:sp>
      <p:sp>
        <p:nvSpPr>
          <p:cNvPr id="258" name="Shape 258"/>
          <p:cNvSpPr txBox="1"/>
          <p:nvPr>
            <p:ph idx="1" type="body"/>
          </p:nvPr>
        </p:nvSpPr>
        <p:spPr>
          <a:xfrm>
            <a:off x="533450" y="1425075"/>
            <a:ext cx="8364600" cy="970500"/>
          </a:xfrm>
          <a:prstGeom prst="rect">
            <a:avLst/>
          </a:prstGeom>
          <a:ln cap="flat" cmpd="sng" w="38100">
            <a:solidFill>
              <a:srgbClr val="C27BA0"/>
            </a:solidFill>
            <a:prstDash val="solid"/>
            <a:round/>
            <a:headEnd len="sm" w="sm" type="none"/>
            <a:tailEnd len="sm" w="sm" type="none"/>
          </a:ln>
        </p:spPr>
        <p:txBody>
          <a:bodyPr anchorCtr="0" anchor="t" bIns="91425" lIns="91425" spcFirstLastPara="1" rIns="91425" wrap="square" tIns="91425">
            <a:noAutofit/>
          </a:bodyPr>
          <a:lstStyle/>
          <a:p>
            <a:pPr indent="0" lvl="0" marL="0">
              <a:spcBef>
                <a:spcPts val="0"/>
              </a:spcBef>
              <a:spcAft>
                <a:spcPts val="1600"/>
              </a:spcAft>
              <a:buNone/>
            </a:pPr>
            <a:r>
              <a:rPr lang="en" sz="1400">
                <a:solidFill>
                  <a:srgbClr val="000000"/>
                </a:solidFill>
              </a:rPr>
              <a:t>Singapore Government</a:t>
            </a:r>
            <a:r>
              <a:rPr lang="en" sz="1400">
                <a:solidFill>
                  <a:srgbClr val="222222"/>
                </a:solidFill>
                <a:highlight>
                  <a:srgbClr val="FFFFFF"/>
                </a:highlight>
              </a:rPr>
              <a:t> campaign to "encourage Singaporeans to speak grammatically correct English that is universally understood". The purpose was to ensure that Singaporeans recognise the importance of speaking </a:t>
            </a:r>
            <a:r>
              <a:rPr lang="en" sz="1400">
                <a:solidFill>
                  <a:srgbClr val="0B0080"/>
                </a:solidFill>
                <a:uFill>
                  <a:noFill/>
                </a:uFill>
                <a:hlinkClick r:id="rId3"/>
              </a:rPr>
              <a:t>Standard English</a:t>
            </a:r>
            <a:r>
              <a:rPr lang="en" sz="1400">
                <a:solidFill>
                  <a:srgbClr val="222222"/>
                </a:solidFill>
                <a:highlight>
                  <a:srgbClr val="FFFFFF"/>
                </a:highlight>
              </a:rPr>
              <a:t> and to encourage its usage.</a:t>
            </a:r>
            <a:endParaRPr sz="1400"/>
          </a:p>
        </p:txBody>
      </p:sp>
      <p:pic>
        <p:nvPicPr>
          <p:cNvPr id="259" name="Shape 259"/>
          <p:cNvPicPr preferRelativeResize="0"/>
          <p:nvPr/>
        </p:nvPicPr>
        <p:blipFill rotWithShape="1">
          <a:blip r:embed="rId4">
            <a:alphaModFix/>
          </a:blip>
          <a:srcRect b="20051" l="0" r="0" t="0"/>
          <a:stretch/>
        </p:blipFill>
        <p:spPr>
          <a:xfrm>
            <a:off x="1524000" y="2802922"/>
            <a:ext cx="6096000" cy="2109350"/>
          </a:xfrm>
          <a:prstGeom prst="rect">
            <a:avLst/>
          </a:prstGeom>
          <a:noFill/>
          <a:ln>
            <a:noFill/>
          </a:ln>
        </p:spPr>
      </p:pic>
      <p:sp>
        <p:nvSpPr>
          <p:cNvPr id="260" name="Shape 260"/>
          <p:cNvSpPr txBox="1"/>
          <p:nvPr/>
        </p:nvSpPr>
        <p:spPr>
          <a:xfrm>
            <a:off x="5224025" y="3190850"/>
            <a:ext cx="543600" cy="2667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 sz="800"/>
              <a:t>hello</a:t>
            </a:r>
            <a:endParaRPr b="1" sz="800"/>
          </a:p>
        </p:txBody>
      </p:sp>
      <p:sp>
        <p:nvSpPr>
          <p:cNvPr id="261" name="Shape 261"/>
          <p:cNvSpPr txBox="1"/>
          <p:nvPr/>
        </p:nvSpPr>
        <p:spPr>
          <a:xfrm>
            <a:off x="3303425" y="3457550"/>
            <a:ext cx="1097400" cy="2667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 sz="800"/>
              <a:t>Good morning</a:t>
            </a:r>
            <a:endParaRPr b="1" sz="800"/>
          </a:p>
        </p:txBody>
      </p:sp>
      <p:sp>
        <p:nvSpPr>
          <p:cNvPr id="262" name="Shape 262"/>
          <p:cNvSpPr txBox="1"/>
          <p:nvPr/>
        </p:nvSpPr>
        <p:spPr>
          <a:xfrm>
            <a:off x="4108875" y="3331675"/>
            <a:ext cx="412800" cy="2667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 sz="800"/>
              <a:t>fine</a:t>
            </a:r>
            <a:endParaRPr b="1" sz="800"/>
          </a:p>
        </p:txBody>
      </p:sp>
      <p:sp>
        <p:nvSpPr>
          <p:cNvPr id="263" name="Shape 263"/>
          <p:cNvSpPr txBox="1"/>
          <p:nvPr/>
        </p:nvSpPr>
        <p:spPr>
          <a:xfrm>
            <a:off x="4461225" y="3656300"/>
            <a:ext cx="412800" cy="4026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
              <a:t>...</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7" name="Shape 267"/>
        <p:cNvGrpSpPr/>
        <p:nvPr/>
      </p:nvGrpSpPr>
      <p:grpSpPr>
        <a:xfrm>
          <a:off x="0" y="0"/>
          <a:ext cx="0" cy="0"/>
          <a:chOff x="0" y="0"/>
          <a:chExt cx="0" cy="0"/>
        </a:xfrm>
      </p:grpSpPr>
      <p:sp>
        <p:nvSpPr>
          <p:cNvPr id="268" name="Shape 268"/>
          <p:cNvSpPr txBox="1"/>
          <p:nvPr>
            <p:ph type="title"/>
          </p:nvPr>
        </p:nvSpPr>
        <p:spPr>
          <a:xfrm>
            <a:off x="150650" y="445025"/>
            <a:ext cx="8520600" cy="572700"/>
          </a:xfrm>
          <a:prstGeom prst="rect">
            <a:avLst/>
          </a:prstGeom>
        </p:spPr>
        <p:txBody>
          <a:bodyPr anchorCtr="0" anchor="t" bIns="91425" lIns="91425" spcFirstLastPara="1" rIns="91425" wrap="square" tIns="91425">
            <a:noAutofit/>
          </a:bodyPr>
          <a:lstStyle/>
          <a:p>
            <a:pPr indent="0" lvl="0" marL="0" algn="ctr">
              <a:spcBef>
                <a:spcPts val="0"/>
              </a:spcBef>
              <a:spcAft>
                <a:spcPts val="0"/>
              </a:spcAft>
              <a:buClr>
                <a:schemeClr val="dk1"/>
              </a:buClr>
              <a:buSzPts val="1100"/>
              <a:buFont typeface="Arial"/>
              <a:buNone/>
            </a:pPr>
            <a:r>
              <a:rPr b="1" lang="en" sz="3000">
                <a:solidFill>
                  <a:srgbClr val="E06666"/>
                </a:solidFill>
              </a:rPr>
              <a:t>Population planning in Singapore</a:t>
            </a:r>
            <a:endParaRPr b="1" sz="3000">
              <a:solidFill>
                <a:srgbClr val="E06666"/>
              </a:solidFill>
            </a:endParaRPr>
          </a:p>
        </p:txBody>
      </p:sp>
      <p:sp>
        <p:nvSpPr>
          <p:cNvPr id="269" name="Shape 269"/>
          <p:cNvSpPr txBox="1"/>
          <p:nvPr/>
        </p:nvSpPr>
        <p:spPr>
          <a:xfrm>
            <a:off x="428675" y="1017725"/>
            <a:ext cx="7267200" cy="1347900"/>
          </a:xfrm>
          <a:prstGeom prst="rect">
            <a:avLst/>
          </a:prstGeom>
          <a:noFill/>
          <a:ln>
            <a:noFill/>
          </a:ln>
        </p:spPr>
        <p:txBody>
          <a:bodyPr anchorCtr="0" anchor="ctr" bIns="91425" lIns="91425" spcFirstLastPara="1" rIns="91425" wrap="square" tIns="91425">
            <a:noAutofit/>
          </a:bodyPr>
          <a:lstStyle/>
          <a:p>
            <a:pPr indent="0" lvl="0" marL="0" rtl="0">
              <a:spcBef>
                <a:spcPts val="0"/>
              </a:spcBef>
              <a:spcAft>
                <a:spcPts val="0"/>
              </a:spcAft>
              <a:buNone/>
            </a:pPr>
            <a:r>
              <a:rPr lang="en">
                <a:solidFill>
                  <a:srgbClr val="1C4587"/>
                </a:solidFill>
                <a:highlight>
                  <a:srgbClr val="FFFFFF"/>
                </a:highlight>
              </a:rPr>
              <a:t>Government try to control the birth rate (not too low,not too high)</a:t>
            </a:r>
            <a:endParaRPr>
              <a:solidFill>
                <a:srgbClr val="1C4587"/>
              </a:solidFill>
              <a:highlight>
                <a:srgbClr val="FFFFFF"/>
              </a:highlight>
            </a:endParaRPr>
          </a:p>
          <a:p>
            <a:pPr indent="0" lvl="0" marL="0">
              <a:spcBef>
                <a:spcPts val="0"/>
              </a:spcBef>
              <a:spcAft>
                <a:spcPts val="0"/>
              </a:spcAft>
              <a:buNone/>
            </a:pPr>
            <a:r>
              <a:t/>
            </a:r>
            <a:endParaRPr>
              <a:solidFill>
                <a:srgbClr val="222222"/>
              </a:solidFill>
              <a:highlight>
                <a:srgbClr val="FFFFFF"/>
              </a:highlight>
            </a:endParaRPr>
          </a:p>
          <a:p>
            <a:pPr indent="0" lvl="0" marL="0" rtl="0">
              <a:spcBef>
                <a:spcPts val="0"/>
              </a:spcBef>
              <a:spcAft>
                <a:spcPts val="0"/>
              </a:spcAft>
              <a:buNone/>
            </a:pPr>
            <a:r>
              <a:t/>
            </a:r>
            <a:endParaRPr>
              <a:solidFill>
                <a:srgbClr val="222222"/>
              </a:solidFill>
              <a:highlight>
                <a:srgbClr val="FFFFFF"/>
              </a:highlight>
            </a:endParaRPr>
          </a:p>
        </p:txBody>
      </p:sp>
      <p:pic>
        <p:nvPicPr>
          <p:cNvPr id="270" name="Shape 270"/>
          <p:cNvPicPr preferRelativeResize="0"/>
          <p:nvPr/>
        </p:nvPicPr>
        <p:blipFill>
          <a:blip r:embed="rId3">
            <a:alphaModFix/>
          </a:blip>
          <a:stretch>
            <a:fillRect/>
          </a:stretch>
        </p:blipFill>
        <p:spPr>
          <a:xfrm>
            <a:off x="2368600" y="2992875"/>
            <a:ext cx="4249600" cy="2051950"/>
          </a:xfrm>
          <a:prstGeom prst="rect">
            <a:avLst/>
          </a:prstGeom>
          <a:noFill/>
          <a:ln>
            <a:noFill/>
          </a:ln>
        </p:spPr>
      </p:pic>
      <p:sp>
        <p:nvSpPr>
          <p:cNvPr id="271" name="Shape 271"/>
          <p:cNvSpPr/>
          <p:nvPr/>
        </p:nvSpPr>
        <p:spPr>
          <a:xfrm>
            <a:off x="665775" y="1660775"/>
            <a:ext cx="3959100" cy="1289400"/>
          </a:xfrm>
          <a:prstGeom prst="roundRect">
            <a:avLst>
              <a:gd fmla="val 16667" name="adj"/>
            </a:avLst>
          </a:prstGeom>
          <a:noFill/>
          <a:ln cap="flat" cmpd="sng" w="952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Clr>
                <a:schemeClr val="dk1"/>
              </a:buClr>
              <a:buSzPts val="1100"/>
              <a:buFont typeface="Arial"/>
              <a:buNone/>
            </a:pPr>
            <a:r>
              <a:rPr lang="en">
                <a:solidFill>
                  <a:srgbClr val="0B5394"/>
                </a:solidFill>
                <a:highlight>
                  <a:schemeClr val="lt1"/>
                </a:highlight>
              </a:rPr>
              <a:t>1970 Baby boom period</a:t>
            </a:r>
            <a:endParaRPr>
              <a:solidFill>
                <a:srgbClr val="0B5394"/>
              </a:solidFill>
              <a:highlight>
                <a:schemeClr val="lt1"/>
              </a:highlight>
            </a:endParaRPr>
          </a:p>
          <a:p>
            <a:pPr indent="0" lvl="0" marL="0">
              <a:spcBef>
                <a:spcPts val="0"/>
              </a:spcBef>
              <a:spcAft>
                <a:spcPts val="0"/>
              </a:spcAft>
              <a:buClr>
                <a:schemeClr val="dk1"/>
              </a:buClr>
              <a:buSzPts val="1100"/>
              <a:buFont typeface="Arial"/>
              <a:buNone/>
            </a:pPr>
            <a:r>
              <a:rPr lang="en">
                <a:solidFill>
                  <a:srgbClr val="0B5394"/>
                </a:solidFill>
                <a:highlight>
                  <a:schemeClr val="lt1"/>
                </a:highlight>
              </a:rPr>
              <a:t>         Government try to reduce birth rate by </a:t>
            </a:r>
            <a:endParaRPr>
              <a:solidFill>
                <a:srgbClr val="0B5394"/>
              </a:solidFill>
              <a:highlight>
                <a:schemeClr val="lt1"/>
              </a:highlight>
            </a:endParaRPr>
          </a:p>
          <a:p>
            <a:pPr indent="0" lvl="0" marL="0">
              <a:spcBef>
                <a:spcPts val="0"/>
              </a:spcBef>
              <a:spcAft>
                <a:spcPts val="0"/>
              </a:spcAft>
              <a:buClr>
                <a:schemeClr val="dk1"/>
              </a:buClr>
              <a:buSzPts val="1100"/>
              <a:buFont typeface="Arial"/>
              <a:buNone/>
            </a:pPr>
            <a:r>
              <a:rPr lang="en">
                <a:solidFill>
                  <a:srgbClr val="0B5394"/>
                </a:solidFill>
                <a:highlight>
                  <a:schemeClr val="lt1"/>
                </a:highlight>
              </a:rPr>
              <a:t>          -Stop at two</a:t>
            </a:r>
            <a:endParaRPr>
              <a:solidFill>
                <a:srgbClr val="0B5394"/>
              </a:solidFill>
              <a:highlight>
                <a:schemeClr val="lt1"/>
              </a:highlight>
            </a:endParaRPr>
          </a:p>
          <a:p>
            <a:pPr indent="0" lvl="0" marL="0">
              <a:spcBef>
                <a:spcPts val="0"/>
              </a:spcBef>
              <a:spcAft>
                <a:spcPts val="0"/>
              </a:spcAft>
              <a:buClr>
                <a:schemeClr val="dk1"/>
              </a:buClr>
              <a:buSzPts val="1100"/>
              <a:buFont typeface="Arial"/>
              <a:buNone/>
            </a:pPr>
            <a:r>
              <a:rPr lang="en">
                <a:solidFill>
                  <a:srgbClr val="0B5394"/>
                </a:solidFill>
                <a:highlight>
                  <a:schemeClr val="lt1"/>
                </a:highlight>
              </a:rPr>
              <a:t>          -Abortion and sterilisation were legalised</a:t>
            </a:r>
            <a:endParaRPr>
              <a:solidFill>
                <a:srgbClr val="0B5394"/>
              </a:solidFill>
              <a:highlight>
                <a:schemeClr val="lt1"/>
              </a:highlight>
            </a:endParaRPr>
          </a:p>
        </p:txBody>
      </p:sp>
      <p:sp>
        <p:nvSpPr>
          <p:cNvPr id="272" name="Shape 272"/>
          <p:cNvSpPr/>
          <p:nvPr/>
        </p:nvSpPr>
        <p:spPr>
          <a:xfrm>
            <a:off x="5080525" y="1660775"/>
            <a:ext cx="3468600" cy="1239600"/>
          </a:xfrm>
          <a:prstGeom prst="roundRect">
            <a:avLst>
              <a:gd fmla="val 16667" name="adj"/>
            </a:avLst>
          </a:prstGeom>
          <a:noFill/>
          <a:ln cap="flat" cmpd="sng" w="952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Clr>
                <a:schemeClr val="dk1"/>
              </a:buClr>
              <a:buSzPts val="1100"/>
              <a:buFont typeface="Arial"/>
              <a:buNone/>
            </a:pPr>
            <a:r>
              <a:rPr lang="en">
                <a:solidFill>
                  <a:srgbClr val="0B5394"/>
                </a:solidFill>
                <a:highlight>
                  <a:schemeClr val="lt1"/>
                </a:highlight>
              </a:rPr>
              <a:t>1986 Falling birth rates</a:t>
            </a:r>
            <a:endParaRPr>
              <a:solidFill>
                <a:srgbClr val="0B5394"/>
              </a:solidFill>
              <a:highlight>
                <a:schemeClr val="lt1"/>
              </a:highlight>
            </a:endParaRPr>
          </a:p>
          <a:p>
            <a:pPr indent="0" lvl="0" marL="0">
              <a:spcBef>
                <a:spcPts val="0"/>
              </a:spcBef>
              <a:spcAft>
                <a:spcPts val="0"/>
              </a:spcAft>
              <a:buClr>
                <a:schemeClr val="dk1"/>
              </a:buClr>
              <a:buSzPts val="1100"/>
              <a:buFont typeface="Arial"/>
              <a:buNone/>
            </a:pPr>
            <a:r>
              <a:rPr lang="en">
                <a:solidFill>
                  <a:srgbClr val="0B5394"/>
                </a:solidFill>
                <a:highlight>
                  <a:schemeClr val="lt1"/>
                </a:highlight>
              </a:rPr>
              <a:t>          -Encouraging higher birth rates</a:t>
            </a:r>
            <a:endParaRPr>
              <a:solidFill>
                <a:srgbClr val="0B5394"/>
              </a:solidFill>
              <a:highlight>
                <a:schemeClr val="lt1"/>
              </a:highlight>
            </a:endParaRPr>
          </a:p>
          <a:p>
            <a:pPr indent="0" lvl="0" marL="0">
              <a:spcBef>
                <a:spcPts val="0"/>
              </a:spcBef>
              <a:spcAft>
                <a:spcPts val="0"/>
              </a:spcAft>
              <a:buClr>
                <a:schemeClr val="dk1"/>
              </a:buClr>
              <a:buSzPts val="1100"/>
              <a:buFont typeface="Arial"/>
              <a:buNone/>
            </a:pPr>
            <a:r>
              <a:rPr lang="en">
                <a:solidFill>
                  <a:srgbClr val="0B5394"/>
                </a:solidFill>
                <a:highlight>
                  <a:schemeClr val="lt1"/>
                </a:highlight>
              </a:rPr>
              <a:t>          -Have three or more</a:t>
            </a:r>
            <a:endParaRPr>
              <a:solidFill>
                <a:srgbClr val="0B5394"/>
              </a:solidFill>
              <a:highlight>
                <a:schemeClr val="lt1"/>
              </a:highlight>
            </a:endParaRPr>
          </a:p>
          <a:p>
            <a:pPr indent="0" lvl="0" marL="0">
              <a:spcBef>
                <a:spcPts val="0"/>
              </a:spcBef>
              <a:spcAft>
                <a:spcPts val="0"/>
              </a:spcAft>
              <a:buClr>
                <a:schemeClr val="dk1"/>
              </a:buClr>
              <a:buSzPts val="1100"/>
              <a:buFont typeface="Arial"/>
              <a:buNone/>
            </a:pPr>
            <a:r>
              <a:t/>
            </a:r>
            <a:endParaRPr>
              <a:solidFill>
                <a:srgbClr val="222222"/>
              </a:solidFill>
              <a:highlight>
                <a:schemeClr val="lt1"/>
              </a:highlight>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