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4" r:id="rId1"/>
  </p:sldMasterIdLst>
  <p:notesMasterIdLst>
    <p:notesMasterId r:id="rId28"/>
  </p:notesMasterIdLst>
  <p:handoutMasterIdLst>
    <p:handoutMasterId r:id="rId29"/>
  </p:handoutMasterIdLst>
  <p:sldIdLst>
    <p:sldId id="339" r:id="rId2"/>
    <p:sldId id="340" r:id="rId3"/>
    <p:sldId id="347" r:id="rId4"/>
    <p:sldId id="367" r:id="rId5"/>
    <p:sldId id="366" r:id="rId6"/>
    <p:sldId id="348" r:id="rId7"/>
    <p:sldId id="349" r:id="rId8"/>
    <p:sldId id="350" r:id="rId9"/>
    <p:sldId id="351" r:id="rId10"/>
    <p:sldId id="352" r:id="rId11"/>
    <p:sldId id="353" r:id="rId12"/>
    <p:sldId id="354" r:id="rId13"/>
    <p:sldId id="355" r:id="rId14"/>
    <p:sldId id="356" r:id="rId15"/>
    <p:sldId id="357" r:id="rId16"/>
    <p:sldId id="358" r:id="rId17"/>
    <p:sldId id="359" r:id="rId18"/>
    <p:sldId id="360" r:id="rId19"/>
    <p:sldId id="361" r:id="rId20"/>
    <p:sldId id="362" r:id="rId21"/>
    <p:sldId id="363" r:id="rId22"/>
    <p:sldId id="364" r:id="rId23"/>
    <p:sldId id="365" r:id="rId24"/>
    <p:sldId id="334" r:id="rId25"/>
    <p:sldId id="286" r:id="rId26"/>
    <p:sldId id="282" r:id="rId27"/>
  </p:sldIdLst>
  <p:sldSz cx="9144000" cy="6858000" type="screen4x3"/>
  <p:notesSz cx="7010400" cy="92964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4B1156A-380E-4F78-BDF5-A606A8083BF9}" styleName="ลักษณะสีปานกลาง 4 - เน้น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775DCB02-9BB8-47FD-8907-85C794F793BA}" styleName="ลักษณะชุดรูปแบบ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C2FFA5D-87B4-456A-9821-1D502468CF0F}" styleName="ลักษณะชุดรูปแบบ 1 - เน้น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ลักษณะชุดรูปแบบ 1 - เน้น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83601" autoAdjust="0"/>
  </p:normalViewPr>
  <p:slideViewPr>
    <p:cSldViewPr>
      <p:cViewPr varScale="1">
        <p:scale>
          <a:sx n="55" d="100"/>
          <a:sy n="55" d="100"/>
        </p:scale>
        <p:origin x="1611" y="45"/>
      </p:cViewPr>
      <p:guideLst>
        <p:guide orient="horz" pos="2160"/>
        <p:guide pos="2880"/>
      </p:guideLst>
    </p:cSldViewPr>
  </p:slideViewPr>
  <p:notesTextViewPr>
    <p:cViewPr>
      <p:scale>
        <a:sx n="400" d="100"/>
        <a:sy n="4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88139" tIns="44070" rIns="88139" bIns="4407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88139" tIns="44070" rIns="88139" bIns="44070" rtlCol="0"/>
          <a:lstStyle>
            <a:lvl1pPr algn="r">
              <a:defRPr sz="1200"/>
            </a:lvl1pPr>
          </a:lstStyle>
          <a:p>
            <a:fld id="{939C25D7-63B8-4198-B409-81B3AAF3A91C}" type="datetimeFigureOut">
              <a:rPr lang="en-US" smtClean="0"/>
              <a:pPr/>
              <a:t>7/6/2016 平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88139" tIns="44070" rIns="88139" bIns="4407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88139" tIns="44070" rIns="88139" bIns="44070" rtlCol="0" anchor="b"/>
          <a:lstStyle>
            <a:lvl1pPr algn="r">
              <a:defRPr sz="1200"/>
            </a:lvl1pPr>
          </a:lstStyle>
          <a:p>
            <a:fld id="{61C00A4A-8916-4C7A-AE6C-BBC7F807AB1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1210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88139" tIns="44070" rIns="88139" bIns="4407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88139" tIns="44070" rIns="88139" bIns="44070" rtlCol="0"/>
          <a:lstStyle>
            <a:lvl1pPr algn="r">
              <a:defRPr sz="1200"/>
            </a:lvl1pPr>
          </a:lstStyle>
          <a:p>
            <a:fld id="{557D1C9E-46F1-47CA-9D36-632C91E5E8A8}" type="datetimeFigureOut">
              <a:rPr lang="th-TH" smtClean="0"/>
              <a:pPr/>
              <a:t>06/07/59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82688" y="698500"/>
            <a:ext cx="4645025" cy="34845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139" tIns="44070" rIns="88139" bIns="4407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</p:spPr>
        <p:txBody>
          <a:bodyPr vert="horz" lIns="88139" tIns="44070" rIns="88139" bIns="4407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88139" tIns="44070" rIns="88139" bIns="4407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88139" tIns="44070" rIns="88139" bIns="44070" rtlCol="0" anchor="b"/>
          <a:lstStyle>
            <a:lvl1pPr algn="r">
              <a:defRPr sz="1200"/>
            </a:lvl1pPr>
          </a:lstStyle>
          <a:p>
            <a:fld id="{431ABCB2-65EF-49E0-A161-C5005F1C233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58205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75BEF40-12EB-4A60-8B1F-19A1CF7DCCF9}" type="slidenum">
              <a:rPr lang="en-US" smtClean="0">
                <a:latin typeface="Arial" charset="0"/>
                <a:cs typeface="Cordia New" pitchFamily="34" charset="-34"/>
              </a:rPr>
              <a:pPr/>
              <a:t>1</a:t>
            </a:fld>
            <a:endParaRPr lang="th-TH" smtClean="0">
              <a:latin typeface="Arial" charset="0"/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1100" y="696913"/>
            <a:ext cx="4648200" cy="3487737"/>
          </a:xfrm>
          <a:ln/>
        </p:spPr>
      </p:sp>
      <p:sp>
        <p:nvSpPr>
          <p:cNvPr id="13316" name="Notes Placeholder 4"/>
          <p:cNvSpPr>
            <a:spLocks noGrp="1"/>
          </p:cNvSpPr>
          <p:nvPr/>
        </p:nvSpPr>
        <p:spPr bwMode="auto">
          <a:xfrm>
            <a:off x="701041" y="4415977"/>
            <a:ext cx="5608320" cy="418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8813" tIns="44406" rIns="88813" bIns="44406"/>
          <a:lstStyle/>
          <a:p>
            <a:pPr eaLnBrk="0" hangingPunct="0">
              <a:spcBef>
                <a:spcPct val="30000"/>
              </a:spcBef>
            </a:pPr>
            <a:endParaRPr lang="en-US" sz="1200" dirty="0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3317" name="Notes Placeholder 5"/>
          <p:cNvSpPr>
            <a:spLocks noGrp="1"/>
          </p:cNvSpPr>
          <p:nvPr/>
        </p:nvSpPr>
        <p:spPr bwMode="auto">
          <a:xfrm>
            <a:off x="701041" y="4415977"/>
            <a:ext cx="5608320" cy="418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8813" tIns="44406" rIns="88813" bIns="44406"/>
          <a:lstStyle/>
          <a:p>
            <a:pPr eaLnBrk="0" hangingPunct="0">
              <a:spcBef>
                <a:spcPct val="30000"/>
              </a:spcBef>
            </a:pPr>
            <a:endParaRPr lang="en-US" sz="1700" dirty="0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7" name="Notes Placeholder 5"/>
          <p:cNvSpPr txBox="1">
            <a:spLocks/>
          </p:cNvSpPr>
          <p:nvPr/>
        </p:nvSpPr>
        <p:spPr bwMode="auto">
          <a:xfrm>
            <a:off x="610013" y="4504720"/>
            <a:ext cx="5790376" cy="4184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52" tIns="43977" rIns="87952" bIns="43977" numCol="1" anchor="t" anchorCtr="0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spcBef>
                <a:spcPct val="3000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1pPr>
            <a:lvl2pPr marL="457200" algn="l" rtl="0" eaLnBrk="0" fontAlgn="base" hangingPunct="0">
              <a:spcBef>
                <a:spcPct val="3000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2pPr>
            <a:lvl3pPr marL="914400" algn="l" rtl="0" eaLnBrk="0" fontAlgn="base" hangingPunct="0">
              <a:spcBef>
                <a:spcPct val="3000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3pPr>
            <a:lvl4pPr marL="1371600" algn="l" rtl="0" eaLnBrk="0" fontAlgn="base" hangingPunct="0">
              <a:spcBef>
                <a:spcPct val="3000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4pPr>
            <a:lvl5pPr marL="1828800" algn="l" rtl="0" eaLnBrk="0" fontAlgn="base" hangingPunct="0">
              <a:spcBef>
                <a:spcPct val="3000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700" strike="sngStrike" dirty="0" smtClean="0">
                <a:latin typeface="+mn-lt"/>
              </a:rPr>
              <a:t>Thank you Mr. Co-Chair,</a:t>
            </a:r>
          </a:p>
          <a:p>
            <a:r>
              <a:rPr lang="en-US" sz="1700" dirty="0" smtClean="0">
                <a:latin typeface="+mn-lt"/>
              </a:rPr>
              <a:t>Good afternoon, Ladies and Gentlemen,</a:t>
            </a:r>
          </a:p>
          <a:p>
            <a:r>
              <a:rPr lang="en-US" sz="1700" dirty="0" smtClean="0">
                <a:latin typeface="+mn-lt"/>
              </a:rPr>
              <a:t>I have only 5 </a:t>
            </a:r>
            <a:r>
              <a:rPr lang="en-US" sz="1700" dirty="0" err="1" smtClean="0">
                <a:latin typeface="+mn-lt"/>
              </a:rPr>
              <a:t>mins</a:t>
            </a:r>
            <a:r>
              <a:rPr lang="en-US" sz="1700" dirty="0" smtClean="0">
                <a:latin typeface="+mn-lt"/>
              </a:rPr>
              <a:t> to give you a short brief of Thai government policy on automotive industry. </a:t>
            </a:r>
            <a:r>
              <a:rPr lang="en-US" sz="1700" dirty="0">
                <a:latin typeface="+mn-lt"/>
              </a:rPr>
              <a:t> </a:t>
            </a:r>
            <a:r>
              <a:rPr lang="en-US" sz="1700" dirty="0" smtClean="0">
                <a:latin typeface="+mn-lt"/>
              </a:rPr>
              <a:t>I will speak very fast, so please fasten your seat belt.</a:t>
            </a:r>
          </a:p>
          <a:p>
            <a:endParaRPr lang="en-US" sz="1700" dirty="0">
              <a:latin typeface="+mn-lt"/>
            </a:endParaRPr>
          </a:p>
          <a:p>
            <a:r>
              <a:rPr lang="en-US" sz="1700" strike="sngStrike" dirty="0" smtClean="0">
                <a:latin typeface="+mn-lt"/>
              </a:rPr>
              <a:t>,/ after my presentation </a:t>
            </a:r>
            <a:r>
              <a:rPr lang="en-US" sz="1700" strike="sngStrike" dirty="0" err="1" smtClean="0">
                <a:latin typeface="+mn-lt"/>
              </a:rPr>
              <a:t>Khun</a:t>
            </a:r>
            <a:r>
              <a:rPr lang="en-US" sz="1700" strike="sngStrike" dirty="0" smtClean="0">
                <a:latin typeface="+mn-lt"/>
              </a:rPr>
              <a:t> </a:t>
            </a:r>
            <a:r>
              <a:rPr lang="en-US" sz="1700" strike="sngStrike" dirty="0" err="1" smtClean="0">
                <a:latin typeface="+mn-lt"/>
              </a:rPr>
              <a:t>Thanawat</a:t>
            </a:r>
            <a:r>
              <a:rPr lang="en-US" sz="1700" strike="sngStrike" dirty="0" smtClean="0">
                <a:latin typeface="+mn-lt"/>
              </a:rPr>
              <a:t> </a:t>
            </a:r>
            <a:r>
              <a:rPr lang="en-US" sz="1700" strike="sngStrike" dirty="0" err="1" smtClean="0">
                <a:latin typeface="+mn-lt"/>
              </a:rPr>
              <a:t>Koomsin</a:t>
            </a:r>
            <a:r>
              <a:rPr lang="en-US" sz="1700" strike="sngStrike" dirty="0" smtClean="0">
                <a:latin typeface="+mn-lt"/>
              </a:rPr>
              <a:t>, president of TAIA  </a:t>
            </a:r>
            <a:r>
              <a:rPr lang="en-US" sz="1700" u="sng" strike="sngStrike" dirty="0" smtClean="0">
                <a:latin typeface="+mn-lt"/>
              </a:rPr>
              <a:t>(Thai Automotive Industry Association</a:t>
            </a:r>
            <a:r>
              <a:rPr lang="en-US" sz="1700" strike="sngStrike" dirty="0" smtClean="0">
                <a:latin typeface="+mn-lt"/>
              </a:rPr>
              <a:t>) / will make presentation on/ overview of Thai automotive industry in 2014.</a:t>
            </a:r>
            <a:endParaRPr lang="en-US" sz="1700" strike="sngStrike" dirty="0">
              <a:latin typeface="+mn-lt"/>
            </a:endParaRPr>
          </a:p>
        </p:txBody>
      </p:sp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75434" indent="-275434" defTabSz="881390" eaLnBrk="0" fontAlgn="base" hangingPunct="0"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148089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9DD7087-AAA4-49FD-9684-5CBB0850AE6E}" type="slidenum">
              <a:rPr lang="en-US"/>
              <a:pPr/>
              <a:t>3</a:t>
            </a:fld>
            <a:endParaRPr lang="th-TH">
              <a:latin typeface="Cordia New" pitchFamily="34" charset="-34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z="18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ABCB2-65EF-49E0-A161-C5005F1C2332}" type="slidenum">
              <a:rPr lang="th-TH" smtClean="0"/>
              <a:pPr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75268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3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185386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th-TH"/>
              <a:t>คลิกเพื่อแก้ไขลักษณะต้นแบบชื่อเรื่อง</a:t>
            </a:r>
          </a:p>
        </p:txBody>
      </p:sp>
      <p:sp>
        <p:nvSpPr>
          <p:cNvPr id="185387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th-TH"/>
              <a:t>คลิกเพื่อแก้ไขลักษณะต้นแบบหัวข้อย่อย</a:t>
            </a:r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C5F5E-58AF-440A-BC4C-816BDE1D7F6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EF2B20-02B5-4B6B-A239-E626077FB9A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86D35A-A0E9-4C55-99EF-BB2C4226A44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7E67F-F51D-4EBB-9824-1FAF8B4D5F8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17036-B14E-43D9-9DC3-C07B6CA050B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0DCCB-11D7-4053-A1A3-0FB1B3DE81A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5E2851-A256-4DE9-B586-AC3E72B22C5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EAE60-E900-4442-8777-FB858AA5780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8DBF83-245D-4D5A-AA75-4C240FE40EB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C54D6-E3D0-4622-B872-342F3DA3A4D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BF25C-A973-4214-BEAB-8A9F4E90CF5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3C0A3-468B-4816-92D6-F0232E4B571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CA726-502F-42F7-9552-A1AF8BEB308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1752600"/>
            <a:ext cx="3733800" cy="4373563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733800" cy="4373563"/>
          </a:xfrm>
          <a:ln>
            <a:solidFill>
              <a:schemeClr val="tx1"/>
            </a:solidFill>
          </a:ln>
        </p:spPr>
        <p:txBody>
          <a:bodyPr/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762000" y="428400"/>
            <a:ext cx="7620000" cy="639762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914400" y="914400"/>
            <a:ext cx="7467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4"/>
          </p:nvPr>
        </p:nvSpPr>
        <p:spPr>
          <a:xfrm>
            <a:off x="3124200" y="6542088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457200" y="65420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4584B-3935-4BE2-9E61-3396CF6EAD4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184323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24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25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26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27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28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29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30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31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32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33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34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35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36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37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38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39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40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41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42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43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44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45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46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47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48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49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50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51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52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53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54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55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56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57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4358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3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184360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84361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184362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84363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84364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84365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84366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12C349E-FAB5-409C-8A48-9AF1C6A0209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  <p:sldLayoutId id="2147483866" r:id="rId12"/>
    <p:sldLayoutId id="2147483867" r:id="rId13"/>
    <p:sldLayoutId id="2147483868" r:id="rId14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Angsana New" pitchFamily="-109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Angsana New" pitchFamily="-109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Angsana New" pitchFamily="-109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Angsana New" pitchFamily="-109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Angsana New" pitchFamily="-109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6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Angsana New" pitchFamily="-109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Angsana New" pitchFamily="-109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7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Angsana New" pitchFamily="-109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Angsana New" pitchFamily="-109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8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Angsana New" pitchFamily="-109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8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8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8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8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9"/>
          <p:cNvSpPr>
            <a:spLocks noChangeArrowheads="1"/>
          </p:cNvSpPr>
          <p:nvPr/>
        </p:nvSpPr>
        <p:spPr bwMode="auto">
          <a:xfrm>
            <a:off x="2209801" y="3657600"/>
            <a:ext cx="452516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1" lang="en-US" altLang="ja-JP" sz="1800" b="1" dirty="0" err="1" smtClean="0">
                <a:latin typeface="Tahoma" pitchFamily="34" charset="0"/>
                <a:ea typeface="MS PGothic" pitchFamily="34" charset="-128"/>
              </a:rPr>
              <a:t>Kriengkrai</a:t>
            </a:r>
            <a:r>
              <a:rPr kumimoji="1" lang="en-US" altLang="ja-JP" sz="1800" b="1" dirty="0" smtClean="0">
                <a:latin typeface="Tahoma" pitchFamily="34" charset="0"/>
                <a:ea typeface="MS PGothic" pitchFamily="34" charset="-128"/>
              </a:rPr>
              <a:t> </a:t>
            </a:r>
            <a:r>
              <a:rPr kumimoji="1" lang="en-US" altLang="ja-JP" sz="1800" b="1" dirty="0" err="1" smtClean="0">
                <a:latin typeface="Tahoma" pitchFamily="34" charset="0"/>
                <a:ea typeface="MS PGothic" pitchFamily="34" charset="-128"/>
              </a:rPr>
              <a:t>Techakanont</a:t>
            </a:r>
            <a:endParaRPr kumimoji="1" lang="en-US" altLang="ja-JP" sz="1800" b="1" dirty="0" smtClean="0">
              <a:latin typeface="Tahoma" pitchFamily="34" charset="0"/>
              <a:ea typeface="MS PGothic" pitchFamily="34" charset="-128"/>
            </a:endParaRPr>
          </a:p>
          <a:p>
            <a:pPr algn="ctr"/>
            <a:r>
              <a:rPr kumimoji="1" lang="en-US" altLang="ja-JP" sz="1800" b="1" dirty="0" err="1" smtClean="0">
                <a:latin typeface="Tahoma" pitchFamily="34" charset="0"/>
                <a:ea typeface="MS PGothic" pitchFamily="34" charset="-128"/>
              </a:rPr>
              <a:t>Thammasat</a:t>
            </a:r>
            <a:r>
              <a:rPr kumimoji="1" lang="en-US" altLang="ja-JP" sz="1800" b="1" dirty="0" smtClean="0">
                <a:latin typeface="Tahoma" pitchFamily="34" charset="0"/>
                <a:ea typeface="MS PGothic" pitchFamily="34" charset="-128"/>
              </a:rPr>
              <a:t> University</a:t>
            </a:r>
          </a:p>
          <a:p>
            <a:pPr algn="ctr"/>
            <a:endParaRPr kumimoji="1" lang="en-US" altLang="ja-JP" sz="1800" b="1" dirty="0">
              <a:latin typeface="Tahoma" pitchFamily="34" charset="0"/>
              <a:ea typeface="MS PGothic" pitchFamily="34" charset="-128"/>
            </a:endParaRPr>
          </a:p>
          <a:p>
            <a:pPr algn="ctr"/>
            <a:endParaRPr kumimoji="1" lang="en-US" altLang="ja-JP" sz="1800" b="1" dirty="0">
              <a:latin typeface="Tahoma" pitchFamily="34" charset="0"/>
              <a:ea typeface="MS PGothic" pitchFamily="34" charset="-128"/>
            </a:endParaRPr>
          </a:p>
        </p:txBody>
      </p:sp>
      <p:sp>
        <p:nvSpPr>
          <p:cNvPr id="3076" name="Rectangle 14"/>
          <p:cNvSpPr>
            <a:spLocks noChangeArrowheads="1"/>
          </p:cNvSpPr>
          <p:nvPr/>
        </p:nvSpPr>
        <p:spPr bwMode="auto">
          <a:xfrm>
            <a:off x="3440876" y="5562600"/>
            <a:ext cx="2362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en-US" altLang="ja-JP" sz="1800" dirty="0" smtClean="0">
                <a:latin typeface="Tahoma" pitchFamily="34" charset="0"/>
                <a:ea typeface="MS PGothic" pitchFamily="34" charset="-128"/>
              </a:rPr>
              <a:t>July 6, 2016</a:t>
            </a:r>
            <a:endParaRPr kumimoji="1" lang="en-US" altLang="ja-JP" sz="1800" dirty="0">
              <a:ea typeface="MS PGothic" pitchFamily="34" charset="-12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4282" y="1700808"/>
            <a:ext cx="8715436" cy="584775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Angsana New" pitchFamily="18" charset="-34"/>
                <a:cs typeface="+mj-cs"/>
              </a:rPr>
              <a:t>Production Linkages between Thailand and Mainland ASEAN</a:t>
            </a:r>
            <a:endParaRPr lang="th-TH" sz="3200" dirty="0" smtClean="0">
              <a:latin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815902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Outline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Significance</a:t>
            </a:r>
          </a:p>
          <a:p>
            <a:r>
              <a:rPr lang="en-US" dirty="0" smtClean="0"/>
              <a:t>Strategies to rebalancing production network</a:t>
            </a:r>
          </a:p>
          <a:p>
            <a:r>
              <a:rPr lang="en-US" dirty="0" smtClean="0"/>
              <a:t>Data Collection </a:t>
            </a:r>
            <a:endParaRPr lang="en-US" dirty="0"/>
          </a:p>
          <a:p>
            <a:r>
              <a:rPr lang="en-US" dirty="0" smtClean="0"/>
              <a:t>Findings</a:t>
            </a:r>
          </a:p>
          <a:p>
            <a:r>
              <a:rPr lang="en-US" dirty="0" smtClean="0"/>
              <a:t>Concluding remarks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7558247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sto MT" pitchFamily="18" charset="0"/>
              </a:rPr>
              <a:t>Research focus</a:t>
            </a:r>
            <a:endParaRPr lang="th-TH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The main focus is the roles of Thai firms in shaping the pattern of production sharing, division of labor, and product fragmentation. </a:t>
            </a:r>
          </a:p>
          <a:p>
            <a:r>
              <a:rPr lang="en-US" dirty="0" smtClean="0"/>
              <a:t>We focus three cases; 1) </a:t>
            </a:r>
            <a:r>
              <a:rPr lang="en-US" dirty="0" err="1" smtClean="0"/>
              <a:t>autoparts</a:t>
            </a:r>
            <a:r>
              <a:rPr lang="en-US" dirty="0" smtClean="0"/>
              <a:t>, 2) garment, and 3) electronics</a:t>
            </a:r>
          </a:p>
          <a:p>
            <a:r>
              <a:rPr lang="en-GB" dirty="0" smtClean="0"/>
              <a:t>Focus on the roles of road network that links Thailand with those four countries on productive integration in automobile production between Thailand and CLMV economies. </a:t>
            </a:r>
          </a:p>
          <a:p>
            <a:r>
              <a:rPr lang="en-GB" dirty="0" smtClean="0"/>
              <a:t>It is expected that Japanese affiliates in Thailand (as well as Thai firms) need to strengthen linkages within the value chain and this would result in a new pattern of technology transfer. 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Related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Industrial Organization</a:t>
            </a:r>
          </a:p>
          <a:p>
            <a:r>
              <a:rPr lang="en-US" dirty="0" smtClean="0"/>
              <a:t>Production network</a:t>
            </a:r>
          </a:p>
          <a:p>
            <a:r>
              <a:rPr lang="en-US" dirty="0" smtClean="0"/>
              <a:t>Production linkage</a:t>
            </a:r>
          </a:p>
          <a:p>
            <a:r>
              <a:rPr lang="en-US" dirty="0" smtClean="0"/>
              <a:t>Technology transfer</a:t>
            </a:r>
          </a:p>
          <a:p>
            <a:r>
              <a:rPr lang="en-US" dirty="0" smtClean="0"/>
              <a:t>Economic development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403632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Collection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Field survey</a:t>
            </a:r>
          </a:p>
          <a:p>
            <a:r>
              <a:rPr lang="en-US" dirty="0" smtClean="0"/>
              <a:t>Qualitative research</a:t>
            </a:r>
          </a:p>
          <a:p>
            <a:r>
              <a:rPr lang="en-US" dirty="0" smtClean="0"/>
              <a:t>Interviews with key person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02969095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Vernon (1966)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609600" y="2286000"/>
            <a:ext cx="7874000" cy="38401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600" dirty="0" smtClean="0">
                <a:latin typeface="Arial" charset="0"/>
              </a:rPr>
              <a:t>Basic ideas;</a:t>
            </a:r>
          </a:p>
          <a:p>
            <a:pPr>
              <a:lnSpc>
                <a:spcPct val="80000"/>
              </a:lnSpc>
            </a:pPr>
            <a:r>
              <a:rPr lang="en-US" sz="2600" dirty="0" smtClean="0">
                <a:latin typeface="Arial" charset="0"/>
              </a:rPr>
              <a:t>He assumes that although firms (in developed or developing countries) can freely and equally access to scientific knowledge, they would face different situation to apply such knowledge to serve their market.</a:t>
            </a:r>
          </a:p>
          <a:p>
            <a:pPr>
              <a:lnSpc>
                <a:spcPct val="80000"/>
              </a:lnSpc>
            </a:pPr>
            <a:r>
              <a:rPr lang="en-US" sz="2600" dirty="0" smtClean="0">
                <a:latin typeface="Arial" charset="0"/>
              </a:rPr>
              <a:t>Entrepreneurs' consciousness of and responsive to opportunities vary with the ease of communication (customers or suppliers), thus proximity is a relevant factor.</a:t>
            </a:r>
          </a:p>
          <a:p>
            <a:pPr>
              <a:lnSpc>
                <a:spcPct val="80000"/>
              </a:lnSpc>
            </a:pPr>
            <a:endParaRPr lang="en-US" sz="26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Vernon (1966)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609600" y="2286000"/>
            <a:ext cx="7874000" cy="4267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000" smtClean="0">
                <a:latin typeface="Arial" charset="0"/>
              </a:rPr>
              <a:t>Where should innovation be taken place first? Or Location of innovation:</a:t>
            </a:r>
          </a:p>
          <a:p>
            <a:pPr lvl="1">
              <a:lnSpc>
                <a:spcPct val="80000"/>
              </a:lnSpc>
            </a:pPr>
            <a:r>
              <a:rPr lang="en-US" sz="1700" smtClean="0">
                <a:latin typeface="Arial" charset="0"/>
              </a:rPr>
              <a:t>Developed countries (USA in his paper)</a:t>
            </a:r>
          </a:p>
          <a:p>
            <a:pPr lvl="1">
              <a:lnSpc>
                <a:spcPct val="80000"/>
              </a:lnSpc>
            </a:pPr>
            <a:r>
              <a:rPr lang="en-US" sz="1700" smtClean="0">
                <a:latin typeface="Arial" charset="0"/>
              </a:rPr>
              <a:t>Save transportation costs and proximity to suppliers and customers</a:t>
            </a:r>
          </a:p>
          <a:p>
            <a:pPr>
              <a:lnSpc>
                <a:spcPct val="80000"/>
              </a:lnSpc>
            </a:pPr>
            <a:r>
              <a:rPr lang="en-US" sz="2000" smtClean="0">
                <a:latin typeface="Arial" charset="0"/>
              </a:rPr>
              <a:t>What forms?</a:t>
            </a:r>
          </a:p>
          <a:p>
            <a:pPr lvl="1">
              <a:lnSpc>
                <a:spcPct val="80000"/>
              </a:lnSpc>
            </a:pPr>
            <a:r>
              <a:rPr lang="en-US" sz="1700" smtClean="0">
                <a:latin typeface="Arial" charset="0"/>
              </a:rPr>
              <a:t>Product innovation (or process innovation),</a:t>
            </a:r>
          </a:p>
          <a:p>
            <a:pPr lvl="1">
              <a:lnSpc>
                <a:spcPct val="80000"/>
              </a:lnSpc>
            </a:pPr>
            <a:r>
              <a:rPr lang="en-US" sz="1700" smtClean="0">
                <a:latin typeface="Arial" charset="0"/>
              </a:rPr>
              <a:t>Labor saving (machine) or high-income product (income elastic goods)</a:t>
            </a:r>
          </a:p>
          <a:p>
            <a:pPr>
              <a:lnSpc>
                <a:spcPct val="80000"/>
              </a:lnSpc>
            </a:pPr>
            <a:r>
              <a:rPr lang="en-US" sz="2000" smtClean="0">
                <a:latin typeface="Arial" charset="0"/>
              </a:rPr>
              <a:t>When?</a:t>
            </a:r>
          </a:p>
          <a:p>
            <a:pPr lvl="1">
              <a:lnSpc>
                <a:spcPct val="80000"/>
              </a:lnSpc>
            </a:pPr>
            <a:r>
              <a:rPr lang="en-US" sz="1700" smtClean="0">
                <a:latin typeface="Arial" charset="0"/>
              </a:rPr>
              <a:t>Entrepreneurs realize customers’ needs and can apply their technological knowledge to such innovation</a:t>
            </a:r>
          </a:p>
          <a:p>
            <a:pPr lvl="1">
              <a:lnSpc>
                <a:spcPct val="80000"/>
              </a:lnSpc>
            </a:pPr>
            <a:r>
              <a:rPr lang="en-US" sz="1700" smtClean="0">
                <a:latin typeface="Arial" charset="0"/>
              </a:rPr>
              <a:t>Thus, it confirms that the early stage of new product will be in the home country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Vernon (1966)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609600" y="1714488"/>
            <a:ext cx="7874000" cy="3840163"/>
          </a:xfrm>
        </p:spPr>
        <p:txBody>
          <a:bodyPr/>
          <a:lstStyle/>
          <a:p>
            <a:r>
              <a:rPr lang="en-US" dirty="0" smtClean="0">
                <a:latin typeface="Arial" charset="0"/>
              </a:rPr>
              <a:t>Reasons </a:t>
            </a:r>
          </a:p>
          <a:p>
            <a:pPr lvl="1"/>
            <a:r>
              <a:rPr lang="en-US" dirty="0" smtClean="0">
                <a:latin typeface="Arial" charset="0"/>
              </a:rPr>
              <a:t>Manufacturers still need to adjust design or change supply</a:t>
            </a:r>
          </a:p>
          <a:p>
            <a:pPr lvl="1"/>
            <a:r>
              <a:rPr lang="en-US" dirty="0" smtClean="0">
                <a:latin typeface="Arial" charset="0"/>
              </a:rPr>
              <a:t>Elasticity of demand is not high </a:t>
            </a:r>
            <a:r>
              <a:rPr lang="en-US" dirty="0" smtClean="0">
                <a:latin typeface="Arial" charset="0"/>
                <a:sym typeface="Wingdings" pitchFamily="2" charset="2"/>
              </a:rPr>
              <a:t> Firms have market power to set price</a:t>
            </a:r>
          </a:p>
          <a:p>
            <a:pPr lvl="1"/>
            <a:r>
              <a:rPr lang="en-US" dirty="0" smtClean="0">
                <a:latin typeface="Arial" charset="0"/>
                <a:sym typeface="Wingdings" pitchFamily="2" charset="2"/>
              </a:rPr>
              <a:t>Intensive communication with suppliers, customers and competitors is necessary</a:t>
            </a:r>
            <a:r>
              <a:rPr lang="en-US" dirty="0" smtClean="0">
                <a:latin typeface="Arial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Vernon (1966)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762000" y="2286000"/>
            <a:ext cx="7721600" cy="3840163"/>
          </a:xfrm>
        </p:spPr>
        <p:txBody>
          <a:bodyPr/>
          <a:lstStyle/>
          <a:p>
            <a:r>
              <a:rPr lang="en-US" sz="2600" smtClean="0">
                <a:latin typeface="Arial" charset="0"/>
              </a:rPr>
              <a:t>The maturing product </a:t>
            </a:r>
            <a:r>
              <a:rPr lang="en-US" sz="2600" smtClean="0">
                <a:latin typeface="Arial" charset="0"/>
                <a:sym typeface="Wingdings" pitchFamily="2" charset="2"/>
              </a:rPr>
              <a:t> demand expands and degree of standardization takes place</a:t>
            </a:r>
          </a:p>
          <a:p>
            <a:r>
              <a:rPr lang="en-US" sz="2600" smtClean="0">
                <a:latin typeface="Arial" charset="0"/>
                <a:sym typeface="Wingdings" pitchFamily="2" charset="2"/>
              </a:rPr>
              <a:t>Demand from other countries also developed and exports (international trade) began</a:t>
            </a:r>
          </a:p>
          <a:p>
            <a:r>
              <a:rPr lang="en-US" sz="2600" smtClean="0">
                <a:latin typeface="Arial" charset="0"/>
                <a:sym typeface="Wingdings" pitchFamily="2" charset="2"/>
              </a:rPr>
              <a:t>Product differentiation becomes less important</a:t>
            </a:r>
          </a:p>
          <a:p>
            <a:r>
              <a:rPr lang="en-US" sz="2600" smtClean="0">
                <a:latin typeface="Arial" charset="0"/>
                <a:sym typeface="Wingdings" pitchFamily="2" charset="2"/>
              </a:rPr>
              <a:t>Costs become more crucial for competition, thus location of production is concerned.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Relocation of production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914400" y="2286000"/>
            <a:ext cx="7569200" cy="38401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600" smtClean="0">
                <a:latin typeface="Arial" charset="0"/>
              </a:rPr>
              <a:t>Producers have to balance a number of complex considerations when they decide to setting up a new facility (either domestic or abroad) where demand exists.</a:t>
            </a:r>
          </a:p>
          <a:p>
            <a:pPr>
              <a:lnSpc>
                <a:spcPct val="90000"/>
              </a:lnSpc>
            </a:pPr>
            <a:r>
              <a:rPr lang="en-US" sz="2600" smtClean="0">
                <a:latin typeface="Arial" charset="0"/>
              </a:rPr>
              <a:t>International location can produce for both host country and export to other countries.</a:t>
            </a:r>
          </a:p>
          <a:p>
            <a:pPr>
              <a:lnSpc>
                <a:spcPct val="90000"/>
              </a:lnSpc>
            </a:pPr>
            <a:r>
              <a:rPr lang="en-US" sz="2600" smtClean="0">
                <a:latin typeface="Arial" charset="0"/>
              </a:rPr>
              <a:t>Production becomes more standardized</a:t>
            </a:r>
          </a:p>
          <a:p>
            <a:pPr>
              <a:lnSpc>
                <a:spcPct val="90000"/>
              </a:lnSpc>
            </a:pPr>
            <a:r>
              <a:rPr lang="en-US" sz="2600" smtClean="0">
                <a:latin typeface="Arial" charset="0"/>
              </a:rPr>
              <a:t>Price competition is intense</a:t>
            </a:r>
          </a:p>
          <a:p>
            <a:pPr>
              <a:lnSpc>
                <a:spcPct val="90000"/>
              </a:lnSpc>
            </a:pPr>
            <a:endParaRPr lang="en-US" sz="260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Standardized product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914400" y="2286000"/>
            <a:ext cx="7569200" cy="38401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600" smtClean="0">
                <a:latin typeface="Arial" charset="0"/>
              </a:rPr>
              <a:t>Less developed countries may offer competitive advantage as a production location.</a:t>
            </a:r>
          </a:p>
          <a:p>
            <a:pPr>
              <a:lnSpc>
                <a:spcPct val="80000"/>
              </a:lnSpc>
            </a:pPr>
            <a:r>
              <a:rPr lang="en-US" sz="2600" smtClean="0">
                <a:latin typeface="Arial" charset="0"/>
              </a:rPr>
              <a:t>Production function would require significant inputs of labor (or labor-intensive)</a:t>
            </a:r>
          </a:p>
          <a:p>
            <a:pPr>
              <a:lnSpc>
                <a:spcPct val="80000"/>
              </a:lnSpc>
            </a:pPr>
            <a:r>
              <a:rPr lang="en-US" sz="2600" smtClean="0">
                <a:latin typeface="Arial" charset="0"/>
              </a:rPr>
              <a:t>Firms prefer to set up foreign producing plant only when they have monopolistic advantage</a:t>
            </a:r>
          </a:p>
          <a:p>
            <a:pPr>
              <a:lnSpc>
                <a:spcPct val="80000"/>
              </a:lnSpc>
            </a:pPr>
            <a:r>
              <a:rPr lang="en-US" sz="2600" smtClean="0">
                <a:latin typeface="Arial" charset="0"/>
              </a:rPr>
              <a:t>Firms also have other alternatives, licensing technology to a local firm or to do foreign direct investment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Minimum Wage 2001-2013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90337" y="1621515"/>
            <a:ext cx="7163325" cy="4488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Real Minimum Wage Rate 2001-2013 (2011 = 100)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/>
          </a:p>
        </p:txBody>
      </p:sp>
      <p:pic>
        <p:nvPicPr>
          <p:cNvPr id="7" name="Picture 6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571612"/>
            <a:ext cx="8072493" cy="4572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Labour</a:t>
            </a:r>
            <a:r>
              <a:rPr lang="en-US" dirty="0" smtClean="0"/>
              <a:t> Productivity and Average Real Minimum Wage (2001 = 100)</a:t>
            </a:r>
            <a:endParaRPr lang="en-US" dirty="0"/>
          </a:p>
        </p:txBody>
      </p:sp>
      <p:pic>
        <p:nvPicPr>
          <p:cNvPr id="6" name="Picture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714488"/>
            <a:ext cx="7215238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Flow of Internal </a:t>
            </a:r>
            <a:r>
              <a:rPr lang="en-US" b="1" dirty="0" err="1" smtClean="0"/>
              <a:t>Labour</a:t>
            </a:r>
            <a:r>
              <a:rPr lang="en-US" b="1" dirty="0" smtClean="0"/>
              <a:t> Mobility (2002 to 2011)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785926"/>
            <a:ext cx="7500990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Case 1 - Wire harnesses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Investment in 43 countries, 160 affiliates, 444 locations </a:t>
            </a:r>
          </a:p>
          <a:p>
            <a:r>
              <a:rPr lang="en-US" dirty="0" smtClean="0"/>
              <a:t>Investment in Thailand – 50+ years</a:t>
            </a:r>
          </a:p>
          <a:p>
            <a:r>
              <a:rPr lang="en-US" dirty="0" smtClean="0"/>
              <a:t>2000 in Laos </a:t>
            </a:r>
            <a:r>
              <a:rPr lang="en-US" dirty="0" smtClean="0">
                <a:sym typeface="Wingdings" pitchFamily="2" charset="2"/>
              </a:rPr>
              <a:t> 2013 in Cambodia</a:t>
            </a:r>
          </a:p>
          <a:p>
            <a:r>
              <a:rPr lang="en-US" dirty="0" smtClean="0">
                <a:sym typeface="Wingdings" pitchFamily="2" charset="2"/>
              </a:rPr>
              <a:t>Thai wage increase &amp; auto industry expand  global integration  Cambodia and Vietnam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Case 1 - Wire harnesses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Cambodia plant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3,500 employees, 11 Thai + 3 Japanese provide support</a:t>
            </a:r>
          </a:p>
          <a:p>
            <a:r>
              <a:rPr lang="en-US" dirty="0" err="1" smtClean="0">
                <a:sym typeface="Wingdings" pitchFamily="2" charset="2"/>
              </a:rPr>
              <a:t>Maesot</a:t>
            </a:r>
            <a:r>
              <a:rPr lang="en-US" dirty="0" smtClean="0">
                <a:sym typeface="Wingdings" pitchFamily="2" charset="2"/>
              </a:rPr>
              <a:t> plant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Subcontract basis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Use 300 Myanmar workers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Train 7 days + OJT 7 days  operate in the factory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ISO 9001/2008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Case 1 - Wire harnesses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Logistics</a:t>
            </a:r>
          </a:p>
          <a:p>
            <a:r>
              <a:rPr lang="en-US" dirty="0" smtClean="0"/>
              <a:t>Cambodia plant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Raw material from Thailand, assembly in Cambodia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Lead time can be within 24 hours</a:t>
            </a:r>
          </a:p>
          <a:p>
            <a:r>
              <a:rPr lang="en-US" dirty="0" err="1" smtClean="0">
                <a:sym typeface="Wingdings" pitchFamily="2" charset="2"/>
              </a:rPr>
              <a:t>Maesot</a:t>
            </a:r>
            <a:r>
              <a:rPr lang="en-US" dirty="0" smtClean="0">
                <a:sym typeface="Wingdings" pitchFamily="2" charset="2"/>
              </a:rPr>
              <a:t> plant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Raw material from Bangkok, </a:t>
            </a:r>
            <a:r>
              <a:rPr lang="en-US" dirty="0" err="1" smtClean="0">
                <a:sym typeface="Wingdings" pitchFamily="2" charset="2"/>
              </a:rPr>
              <a:t>Pitsanulok</a:t>
            </a:r>
            <a:endParaRPr lang="en-US" dirty="0" smtClean="0">
              <a:sym typeface="Wingdings" pitchFamily="2" charset="2"/>
            </a:endParaRPr>
          </a:p>
          <a:p>
            <a:pPr lvl="1"/>
            <a:r>
              <a:rPr lang="en-US" dirty="0" smtClean="0">
                <a:sym typeface="Wingdings" pitchFamily="2" charset="2"/>
              </a:rPr>
              <a:t>1-2 trucks everyday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Controlled by the HQ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Case 2 – Electronics product (Digital Camera)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95% of Nikon DSLRs is produced in Thailand</a:t>
            </a:r>
          </a:p>
          <a:p>
            <a:r>
              <a:rPr lang="en-US" dirty="0" smtClean="0"/>
              <a:t>Employment – max 16,000 in 2005 </a:t>
            </a:r>
            <a:r>
              <a:rPr lang="en-US" dirty="0" smtClean="0">
                <a:sym typeface="Wingdings" pitchFamily="2" charset="2"/>
              </a:rPr>
              <a:t> 6,700 in 2015</a:t>
            </a:r>
          </a:p>
          <a:p>
            <a:r>
              <a:rPr lang="en-US" dirty="0" smtClean="0">
                <a:sym typeface="Wingdings" pitchFamily="2" charset="2"/>
              </a:rPr>
              <a:t>Establish an affiliate in Lao in 2013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Flood in Thailand and cheaper labor cost</a:t>
            </a:r>
          </a:p>
          <a:p>
            <a:r>
              <a:rPr lang="en-US" dirty="0" smtClean="0"/>
              <a:t>Raw materials are produced mainly in Thailand and some in Myanmar (Lens), mostly by Japanese firms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Case 2 – Electronics product (Digital Camera)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Lao plant has 1,000 workers</a:t>
            </a:r>
          </a:p>
          <a:p>
            <a:r>
              <a:rPr lang="en-US" dirty="0" smtClean="0"/>
              <a:t>Thai management team (about 20 persons) </a:t>
            </a:r>
          </a:p>
          <a:p>
            <a:r>
              <a:rPr lang="en-US" dirty="0" smtClean="0"/>
              <a:t>Technology transfer</a:t>
            </a:r>
          </a:p>
          <a:p>
            <a:pPr lvl="1"/>
            <a:r>
              <a:rPr lang="en-US" dirty="0" smtClean="0"/>
              <a:t>Explicit knowledge – machines from Thailand, operation manual in Lao language </a:t>
            </a:r>
          </a:p>
          <a:p>
            <a:pPr lvl="1"/>
            <a:r>
              <a:rPr lang="en-US" dirty="0" smtClean="0"/>
              <a:t>Tacit knowledge – training in Thai language </a:t>
            </a:r>
          </a:p>
          <a:p>
            <a:r>
              <a:rPr lang="en-US" dirty="0" smtClean="0"/>
              <a:t>Production linkage</a:t>
            </a:r>
          </a:p>
          <a:p>
            <a:pPr lvl="1"/>
            <a:r>
              <a:rPr lang="en-US" dirty="0" smtClean="0"/>
              <a:t>Lao plant produces some processes and deliver to plant in Thailand to do the finishing process</a:t>
            </a:r>
          </a:p>
          <a:p>
            <a:pPr lvl="1"/>
            <a:r>
              <a:rPr lang="en-US" dirty="0" smtClean="0"/>
              <a:t>Lao plant will take some new models and will play the same role as the Thai plant in the future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Case 3 – Lingerie (Garment)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Establish in Thailand in 1970s</a:t>
            </a:r>
          </a:p>
          <a:p>
            <a:r>
              <a:rPr lang="en-US" dirty="0" smtClean="0"/>
              <a:t>Joint venture with Japan and set up a Thai factory to support some activities for the joint venture business</a:t>
            </a:r>
          </a:p>
          <a:p>
            <a:r>
              <a:rPr lang="en-US" dirty="0" smtClean="0"/>
              <a:t>5 locations</a:t>
            </a:r>
          </a:p>
          <a:p>
            <a:pPr lvl="1"/>
            <a:r>
              <a:rPr lang="en-US" dirty="0" smtClean="0"/>
              <a:t>Bangkok, </a:t>
            </a:r>
            <a:r>
              <a:rPr lang="en-US" dirty="0" err="1" smtClean="0"/>
              <a:t>Sriracha</a:t>
            </a:r>
            <a:r>
              <a:rPr lang="en-US" dirty="0" smtClean="0"/>
              <a:t>, </a:t>
            </a:r>
            <a:r>
              <a:rPr lang="en-US" dirty="0" err="1" smtClean="0"/>
              <a:t>Kabinburi</a:t>
            </a:r>
            <a:r>
              <a:rPr lang="en-US" dirty="0" smtClean="0"/>
              <a:t>, </a:t>
            </a:r>
            <a:r>
              <a:rPr lang="en-US" dirty="0" err="1" smtClean="0"/>
              <a:t>Lamphun</a:t>
            </a:r>
            <a:r>
              <a:rPr lang="en-US" dirty="0" smtClean="0"/>
              <a:t>, and </a:t>
            </a:r>
            <a:r>
              <a:rPr lang="en-US" dirty="0" err="1" smtClean="0"/>
              <a:t>Maesot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Case 3 – Lingerie (Garment)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Supply chain management </a:t>
            </a:r>
          </a:p>
          <a:p>
            <a:r>
              <a:rPr lang="en-US" dirty="0" smtClean="0"/>
              <a:t>Bangkok produces high quality, high value models (fashion model) and link with </a:t>
            </a:r>
            <a:r>
              <a:rPr lang="en-US" dirty="0" err="1" smtClean="0"/>
              <a:t>Sriracha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Lamphun</a:t>
            </a:r>
            <a:r>
              <a:rPr lang="en-US" dirty="0" smtClean="0"/>
              <a:t>, </a:t>
            </a:r>
            <a:r>
              <a:rPr lang="en-US" dirty="0" err="1" smtClean="0"/>
              <a:t>Maesot</a:t>
            </a:r>
            <a:r>
              <a:rPr lang="en-US" dirty="0" smtClean="0"/>
              <a:t>, and Myanmar factories produce mass model or standard model (low price, high volume)</a:t>
            </a:r>
          </a:p>
          <a:p>
            <a:r>
              <a:rPr lang="en-US" dirty="0" err="1" smtClean="0"/>
              <a:t>Lamphun</a:t>
            </a:r>
            <a:r>
              <a:rPr lang="en-US" dirty="0" smtClean="0"/>
              <a:t> plant was established in 1992</a:t>
            </a:r>
          </a:p>
          <a:p>
            <a:pPr lvl="1"/>
            <a:r>
              <a:rPr lang="en-US" dirty="0" smtClean="0"/>
              <a:t>Cheaper wage, abundant workers, high skill in handicraft</a:t>
            </a:r>
          </a:p>
          <a:p>
            <a:pPr lvl="1"/>
            <a:r>
              <a:rPr lang="en-US" dirty="0" smtClean="0"/>
              <a:t>370 workers</a:t>
            </a:r>
          </a:p>
          <a:p>
            <a:pPr lvl="1"/>
            <a:r>
              <a:rPr lang="en-US" dirty="0" smtClean="0"/>
              <a:t>Capacity 110,000 </a:t>
            </a:r>
            <a:r>
              <a:rPr lang="en-US" dirty="0" err="1" smtClean="0"/>
              <a:t>pcs</a:t>
            </a:r>
            <a:r>
              <a:rPr lang="en-US" dirty="0" smtClean="0"/>
              <a:t>/month</a:t>
            </a:r>
          </a:p>
          <a:p>
            <a:pPr lvl="1"/>
            <a:r>
              <a:rPr lang="en-US" dirty="0" smtClean="0"/>
              <a:t>Raw material from Bangkok (delivery 2 times a week)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Case 3 – Lingerie (Garment)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 smtClean="0"/>
              <a:t>Maesot</a:t>
            </a:r>
            <a:r>
              <a:rPr lang="en-US" dirty="0" smtClean="0"/>
              <a:t> plant was established in 2010 and has a role to support </a:t>
            </a:r>
            <a:r>
              <a:rPr lang="en-US" dirty="0" err="1" smtClean="0"/>
              <a:t>Lamphun</a:t>
            </a:r>
            <a:r>
              <a:rPr lang="en-US" dirty="0" smtClean="0"/>
              <a:t> plant</a:t>
            </a:r>
          </a:p>
          <a:p>
            <a:r>
              <a:rPr lang="en-US" dirty="0" smtClean="0"/>
              <a:t>Some processes are done in </a:t>
            </a:r>
            <a:r>
              <a:rPr lang="en-US" dirty="0" err="1" smtClean="0"/>
              <a:t>Maesot</a:t>
            </a:r>
            <a:r>
              <a:rPr lang="en-US" dirty="0" smtClean="0"/>
              <a:t>, and </a:t>
            </a:r>
            <a:r>
              <a:rPr lang="en-US" dirty="0" err="1" smtClean="0"/>
              <a:t>Maesot</a:t>
            </a:r>
            <a:r>
              <a:rPr lang="en-US" dirty="0" smtClean="0"/>
              <a:t> plant has another connection with a plant in Pa</a:t>
            </a:r>
            <a:r>
              <a:rPr lang="th-TH" dirty="0" smtClean="0"/>
              <a:t> </a:t>
            </a:r>
            <a:r>
              <a:rPr lang="en-US" dirty="0" smtClean="0"/>
              <a:t>An </a:t>
            </a:r>
          </a:p>
          <a:p>
            <a:pPr lvl="1"/>
            <a:r>
              <a:rPr lang="en-US" dirty="0" err="1" smtClean="0"/>
              <a:t>Maesot</a:t>
            </a:r>
            <a:r>
              <a:rPr lang="en-US" dirty="0" smtClean="0"/>
              <a:t> plant provides technical support to Pa An factory</a:t>
            </a:r>
          </a:p>
          <a:p>
            <a:pPr lvl="1"/>
            <a:r>
              <a:rPr lang="en-US" smtClean="0"/>
              <a:t>Pa An </a:t>
            </a:r>
            <a:r>
              <a:rPr lang="en-US" dirty="0" smtClean="0"/>
              <a:t>factory has 60 workers and run on a subcontracting basis (local investor constructed a factory, bought old machine) and </a:t>
            </a:r>
            <a:r>
              <a:rPr lang="en-US" dirty="0" err="1" smtClean="0"/>
              <a:t>Maesot</a:t>
            </a:r>
            <a:r>
              <a:rPr lang="en-US" dirty="0" smtClean="0"/>
              <a:t> factory provides technical support</a:t>
            </a:r>
          </a:p>
          <a:p>
            <a:pPr lvl="1"/>
            <a:r>
              <a:rPr lang="en-US" dirty="0" smtClean="0"/>
              <a:t>Logistics – once a week shipment to </a:t>
            </a:r>
            <a:r>
              <a:rPr lang="en-US" dirty="0" err="1" smtClean="0"/>
              <a:t>Maesot</a:t>
            </a:r>
            <a:r>
              <a:rPr lang="en-US" dirty="0" smtClean="0"/>
              <a:t> and </a:t>
            </a:r>
            <a:r>
              <a:rPr lang="en-US" dirty="0" err="1" smtClean="0"/>
              <a:t>Maesot</a:t>
            </a:r>
            <a:r>
              <a:rPr lang="en-US" dirty="0" smtClean="0"/>
              <a:t> combine order and ship back to distribution center in Bangkok</a:t>
            </a:r>
          </a:p>
          <a:p>
            <a:r>
              <a:rPr lang="en-US" dirty="0" smtClean="0"/>
              <a:t>This firm opens a factory in Myanmar not only because of the high wage in Thailand but also wants to penetrate Myanmar market.</a:t>
            </a:r>
          </a:p>
          <a:p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-33528"/>
            <a:ext cx="8839200" cy="1252728"/>
          </a:xfrm>
        </p:spPr>
        <p:txBody>
          <a:bodyPr>
            <a:noAutofit/>
          </a:bodyPr>
          <a:lstStyle/>
          <a:p>
            <a:r>
              <a:rPr lang="en-US" sz="3200" dirty="0" smtClean="0"/>
              <a:t>Economic corridors connect Thailand and CLMV</a:t>
            </a:r>
            <a:endParaRPr lang="en-US" sz="3200" dirty="0"/>
          </a:p>
        </p:txBody>
      </p:sp>
      <p:pic>
        <p:nvPicPr>
          <p:cNvPr id="4" name="Content Placeholder 3" descr="Screen Shot 2556-01-21 at 8.20.59 AM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7400" y="1066800"/>
            <a:ext cx="4800599" cy="58134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Concluding remarks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-105" charset="2"/>
              <a:buChar char="n"/>
              <a:defRPr/>
            </a:pPr>
            <a:r>
              <a:rPr lang="en-US" sz="2000" dirty="0" smtClean="0"/>
              <a:t>Japanese production network is prominent in ASEAN </a:t>
            </a:r>
          </a:p>
          <a:p>
            <a:pPr>
              <a:buFont typeface="Wingdings" pitchFamily="-105" charset="2"/>
              <a:buChar char="n"/>
              <a:defRPr/>
            </a:pPr>
            <a:endParaRPr lang="en-US" sz="2000" dirty="0" smtClean="0"/>
          </a:p>
          <a:p>
            <a:pPr>
              <a:buFont typeface="Wingdings" pitchFamily="-105" charset="2"/>
              <a:buChar char="n"/>
              <a:defRPr/>
            </a:pPr>
            <a:r>
              <a:rPr lang="en-US" sz="2000" dirty="0" smtClean="0"/>
              <a:t>Production and supply chain linkages among Thailand and CLMV is increasing</a:t>
            </a:r>
          </a:p>
          <a:p>
            <a:pPr>
              <a:buFont typeface="Wingdings" pitchFamily="-105" charset="2"/>
              <a:buChar char="n"/>
              <a:defRPr/>
            </a:pPr>
            <a:endParaRPr lang="en-US" sz="2000" dirty="0" smtClean="0"/>
          </a:p>
          <a:p>
            <a:pPr>
              <a:buFont typeface="Wingdings" pitchFamily="-105" charset="2"/>
              <a:buChar char="n"/>
              <a:defRPr/>
            </a:pPr>
            <a:r>
              <a:rPr lang="en-US" sz="2000" dirty="0" smtClean="0"/>
              <a:t>Each country will be specialized in some specific processes.</a:t>
            </a:r>
          </a:p>
          <a:p>
            <a:pPr>
              <a:buFont typeface="Wingdings" pitchFamily="-105" charset="2"/>
              <a:buChar char="n"/>
              <a:defRPr/>
            </a:pPr>
            <a:endParaRPr lang="en-US" sz="2000" dirty="0" smtClean="0">
              <a:sym typeface="Wingdings" pitchFamily="2" charset="2"/>
            </a:endParaRPr>
          </a:p>
          <a:p>
            <a:pPr>
              <a:buFont typeface="Wingdings" pitchFamily="-105" charset="2"/>
              <a:buChar char="n"/>
              <a:defRPr/>
            </a:pPr>
            <a:r>
              <a:rPr lang="en-US" sz="2000" dirty="0" smtClean="0">
                <a:sym typeface="Wingdings" pitchFamily="2" charset="2"/>
              </a:rPr>
              <a:t>Operation in Thailand need to be leveled up and provide technical support or t</a:t>
            </a:r>
            <a:r>
              <a:rPr lang="en-US" sz="2000" dirty="0" smtClean="0"/>
              <a:t>echnology transfer  to neighboring countries. The process is incremental</a:t>
            </a:r>
          </a:p>
          <a:p>
            <a:pPr>
              <a:buFont typeface="Wingdings" pitchFamily="-105" charset="2"/>
              <a:buChar char="n"/>
              <a:defRPr/>
            </a:pPr>
            <a:endParaRPr lang="en-US" sz="2000" dirty="0" smtClean="0"/>
          </a:p>
          <a:p>
            <a:pPr>
              <a:buClrTx/>
            </a:pPr>
            <a:endParaRPr lang="en-US" sz="2400" dirty="0" smtClean="0"/>
          </a:p>
          <a:p>
            <a:endParaRPr 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428992" y="2643182"/>
            <a:ext cx="13340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Q &amp; 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am">
  <a:themeElements>
    <a:clrScheme name="Beam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Beam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eam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65214</TotalTime>
  <Words>1189</Words>
  <Application>Microsoft Office PowerPoint</Application>
  <PresentationFormat>On-screen Show (4:3)</PresentationFormat>
  <Paragraphs>143</Paragraphs>
  <Slides>26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MS PGothic</vt:lpstr>
      <vt:lpstr>Angsana New</vt:lpstr>
      <vt:lpstr>Arial</vt:lpstr>
      <vt:lpstr>Calibri</vt:lpstr>
      <vt:lpstr>Calisto MT</vt:lpstr>
      <vt:lpstr>Cordia New</vt:lpstr>
      <vt:lpstr>Tahoma</vt:lpstr>
      <vt:lpstr>Wingdings</vt:lpstr>
      <vt:lpstr>Beam</vt:lpstr>
      <vt:lpstr>PowerPoint Presentation</vt:lpstr>
      <vt:lpstr>Outline</vt:lpstr>
      <vt:lpstr>Research focus</vt:lpstr>
      <vt:lpstr>Related concepts</vt:lpstr>
      <vt:lpstr>Data Collection</vt:lpstr>
      <vt:lpstr>Vernon (1966)</vt:lpstr>
      <vt:lpstr>Vernon (1966)</vt:lpstr>
      <vt:lpstr>Vernon (1966)</vt:lpstr>
      <vt:lpstr>Vernon (1966)</vt:lpstr>
      <vt:lpstr>Relocation of production</vt:lpstr>
      <vt:lpstr>Standardized product</vt:lpstr>
      <vt:lpstr>Minimum Wage 2001-2013</vt:lpstr>
      <vt:lpstr>Real Minimum Wage Rate 2001-2013 (2011 = 100)</vt:lpstr>
      <vt:lpstr>Labour Productivity and Average Real Minimum Wage (2001 = 100)</vt:lpstr>
      <vt:lpstr>Flow of Internal Labour Mobility (2002 to 2011)</vt:lpstr>
      <vt:lpstr>Case 1 - Wire harnesses</vt:lpstr>
      <vt:lpstr>Case 1 - Wire harnesses</vt:lpstr>
      <vt:lpstr>Case 1 - Wire harnesses</vt:lpstr>
      <vt:lpstr>Case 2 – Electronics product (Digital Camera)</vt:lpstr>
      <vt:lpstr>Case 2 – Electronics product (Digital Camera)</vt:lpstr>
      <vt:lpstr>Case 3 – Lingerie (Garment)</vt:lpstr>
      <vt:lpstr>Case 3 – Lingerie (Garment)</vt:lpstr>
      <vt:lpstr>Case 3 – Lingerie (Garment)</vt:lpstr>
      <vt:lpstr>Economic corridors connect Thailand and CLMV</vt:lpstr>
      <vt:lpstr>Concluding remarks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user</dc:creator>
  <cp:lastModifiedBy>Kriengkrai Techakanont</cp:lastModifiedBy>
  <cp:revision>1001</cp:revision>
  <cp:lastPrinted>2016-07-06T01:33:55Z</cp:lastPrinted>
  <dcterms:created xsi:type="dcterms:W3CDTF">2013-02-18T04:11:30Z</dcterms:created>
  <dcterms:modified xsi:type="dcterms:W3CDTF">2016-07-06T03:31:57Z</dcterms:modified>
</cp:coreProperties>
</file>