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56" r:id="rId2"/>
    <p:sldId id="261" r:id="rId3"/>
    <p:sldId id="259" r:id="rId4"/>
    <p:sldId id="257" r:id="rId5"/>
    <p:sldId id="285" r:id="rId6"/>
    <p:sldId id="262" r:id="rId7"/>
    <p:sldId id="263" r:id="rId8"/>
    <p:sldId id="264" r:id="rId9"/>
    <p:sldId id="265" r:id="rId10"/>
    <p:sldId id="266" r:id="rId11"/>
    <p:sldId id="260" r:id="rId12"/>
    <p:sldId id="267" r:id="rId13"/>
    <p:sldId id="268"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7" r:id="rId30"/>
    <p:sldId id="289" r:id="rId31"/>
    <p:sldId id="290" r:id="rId32"/>
    <p:sldId id="291" r:id="rId33"/>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CB218D94-69D2-4918-8C3B-86FCF4508721}" type="datetimeFigureOut">
              <a:rPr lang="th-TH" smtClean="0"/>
              <a:pPr/>
              <a:t>05/03/56</a:t>
            </a:fld>
            <a:endParaRPr lang="th-TH"/>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B342DA4C-AC32-4535-9629-C1249AC06308}"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440AFB5-E5F3-4708-9AF5-291635F56A75}" type="datetime1">
              <a:rPr lang="th-TH" smtClean="0"/>
              <a:pPr/>
              <a:t>05/03/56</a:t>
            </a:fld>
            <a:endParaRPr lang="th-TH"/>
          </a:p>
        </p:txBody>
      </p:sp>
      <p:sp>
        <p:nvSpPr>
          <p:cNvPr id="17" name="Footer Placeholder 16"/>
          <p:cNvSpPr>
            <a:spLocks noGrp="1"/>
          </p:cNvSpPr>
          <p:nvPr>
            <p:ph type="ftr" sz="quarter" idx="11"/>
          </p:nvPr>
        </p:nvSpPr>
        <p:spPr/>
        <p:txBody>
          <a:bodyPr/>
          <a:lstStyle/>
          <a:p>
            <a:endParaRPr lang="th-TH"/>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B81D80A-7B94-4BA9-A0ED-545698ACE9A9}" type="slidenum">
              <a:rPr lang="th-TH" smtClean="0"/>
              <a:pPr/>
              <a:t>‹#›</a:t>
            </a:fld>
            <a:endParaRPr lang="th-TH"/>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8ED5D1B1-B121-4036-B27A-298BD82123FE}" type="datetime1">
              <a:rPr lang="th-TH" smtClean="0"/>
              <a:pPr/>
              <a:t>05/03/56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4361688" y="1026372"/>
            <a:ext cx="457200" cy="441325"/>
          </a:xfrm>
        </p:spPr>
        <p:txBody>
          <a:bodyPr/>
          <a:lstStyle/>
          <a:p>
            <a:fld id="{0B81D80A-7B94-4BA9-A0ED-545698ACE9A9}" type="slidenum">
              <a:rPr lang="th-TH" smtClean="0"/>
              <a:pPr/>
              <a:t>‹#›</a:t>
            </a:fld>
            <a:endParaRPr lang="th-TH"/>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th-TH"/>
          </a:p>
        </p:txBody>
      </p:sp>
      <p:sp>
        <p:nvSpPr>
          <p:cNvPr id="4" name="Date Placeholder 3"/>
          <p:cNvSpPr>
            <a:spLocks noGrp="1"/>
          </p:cNvSpPr>
          <p:nvPr>
            <p:ph type="dt" sz="half" idx="10"/>
          </p:nvPr>
        </p:nvSpPr>
        <p:spPr/>
        <p:txBody>
          <a:bodyPr/>
          <a:lstStyle/>
          <a:p>
            <a:fld id="{911D6DF6-9F31-4641-92B8-B7F8152DCCD6}" type="datetime1">
              <a:rPr lang="th-TH" smtClean="0"/>
              <a:pPr/>
              <a:t>05/03/56</a:t>
            </a:fld>
            <a:endParaRPr lang="th-TH"/>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B81D80A-7B94-4BA9-A0ED-545698ACE9A9}" type="slidenum">
              <a:rPr lang="th-TH" smtClean="0"/>
              <a:pPr/>
              <a:t>‹#›</a:t>
            </a:fld>
            <a:endParaRPr lang="th-TH"/>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E293BC33-DC99-478D-8D6E-168BEB069409}" type="datetime1">
              <a:rPr lang="th-TH" smtClean="0"/>
              <a:pPr/>
              <a:t>05/03/56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0B81D80A-7B94-4BA9-A0ED-545698ACE9A9}" type="slidenum">
              <a:rPr lang="th-TH" smtClean="0"/>
              <a:pPr/>
              <a:t>‹#›</a:t>
            </a:fld>
            <a:endParaRPr lang="th-TH"/>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B60F273-2704-42C6-BC04-A2BA48B74F6C}" type="datetime1">
              <a:rPr lang="th-TH" smtClean="0"/>
              <a:pPr/>
              <a:t>05/03/56</a:t>
            </a:fld>
            <a:endParaRPr lang="th-TH"/>
          </a:p>
        </p:txBody>
      </p:sp>
      <p:sp>
        <p:nvSpPr>
          <p:cNvPr id="8" name="Footer Placeholder 7"/>
          <p:cNvSpPr>
            <a:spLocks noGrp="1"/>
          </p:cNvSpPr>
          <p:nvPr>
            <p:ph type="ftr" sz="quarter" idx="11"/>
          </p:nvPr>
        </p:nvSpPr>
        <p:spPr>
          <a:xfrm>
            <a:off x="304800" y="6409944"/>
            <a:ext cx="3581400" cy="365760"/>
          </a:xfrm>
        </p:spPr>
        <p:txBody>
          <a:bodyPr/>
          <a:lstStyle/>
          <a:p>
            <a:endParaRPr lang="th-TH"/>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0B81D80A-7B94-4BA9-A0ED-545698ACE9A9}" type="slidenum">
              <a:rPr lang="th-TH" smtClean="0"/>
              <a:pPr/>
              <a:t>‹#›</a:t>
            </a:fld>
            <a:endParaRPr lang="th-TH"/>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BE472F8-0F8A-4F66-9D52-BFD0103CE3A2}" type="datetime1">
              <a:rPr lang="th-TH" smtClean="0"/>
              <a:pPr/>
              <a:t>05/03/56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a:xfrm>
            <a:off x="4343400" y="1036020"/>
            <a:ext cx="457200" cy="441325"/>
          </a:xfrm>
        </p:spPr>
        <p:txBody>
          <a:bodyPr/>
          <a:lstStyle/>
          <a:p>
            <a:fld id="{0B81D80A-7B94-4BA9-A0ED-545698ACE9A9}"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D1F56064-BCA7-484E-91E2-C2B9CC7AAB9E}" type="datetime1">
              <a:rPr lang="th-TH" smtClean="0"/>
              <a:pPr/>
              <a:t>05/03/56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0B81D80A-7B94-4BA9-A0ED-545698ACE9A9}"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0B81D80A-7B94-4BA9-A0ED-545698ACE9A9}" type="slidenum">
              <a:rPr lang="th-TH" smtClean="0"/>
              <a:pPr/>
              <a:t>‹#›</a:t>
            </a:fld>
            <a:endParaRPr lang="th-TH"/>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304038A5-EB82-4A12-86C9-5E152C288FC6}" type="datetime1">
              <a:rPr lang="th-TH" smtClean="0"/>
              <a:pPr/>
              <a:t>05/03/56</a:t>
            </a:fld>
            <a:endParaRPr lang="th-TH"/>
          </a:p>
        </p:txBody>
      </p:sp>
      <p:sp>
        <p:nvSpPr>
          <p:cNvPr id="6" name="Footer Placeholder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0B81D80A-7B94-4BA9-A0ED-545698ACE9A9}" type="slidenum">
              <a:rPr lang="th-TH" smtClean="0"/>
              <a:pPr/>
              <a:t>‹#›</a:t>
            </a:fld>
            <a:endParaRPr lang="th-TH"/>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AFAD8438-AA26-4AAC-9BE4-D2CB61A39D5A}" type="datetime1">
              <a:rPr lang="th-TH" smtClean="0"/>
              <a:pPr/>
              <a:t>05/03/56</a:t>
            </a:fld>
            <a:endParaRPr lang="th-TH"/>
          </a:p>
        </p:txBody>
      </p:sp>
      <p:sp>
        <p:nvSpPr>
          <p:cNvPr id="6" name="Footer Placeholder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44C7A59-C65B-4A9E-8EA3-800057771E07}" type="datetime1">
              <a:rPr lang="th-TH" smtClean="0"/>
              <a:pPr/>
              <a:t>05/03/56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B81D80A-7B94-4BA9-A0ED-545698ACE9A9}"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0B81D80A-7B94-4BA9-A0ED-545698ACE9A9}" type="slidenum">
              <a:rPr lang="th-TH" smtClean="0"/>
              <a:pPr/>
              <a:t>‹#›</a:t>
            </a:fld>
            <a:endParaRPr lang="th-TH"/>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23F637A-F40A-44C6-8715-41418ED12BDB}" type="datetime1">
              <a:rPr lang="th-TH" smtClean="0"/>
              <a:pPr/>
              <a:t>05/03/56</a:t>
            </a:fld>
            <a:endParaRPr lang="th-TH"/>
          </a:p>
        </p:txBody>
      </p:sp>
      <p:sp>
        <p:nvSpPr>
          <p:cNvPr id="5" name="Footer Placeholder 4"/>
          <p:cNvSpPr>
            <a:spLocks noGrp="1"/>
          </p:cNvSpPr>
          <p:nvPr>
            <p:ph type="ftr" sz="quarter" idx="11"/>
          </p:nvPr>
        </p:nvSpPr>
        <p:spPr/>
        <p:txBody>
          <a:bodyPr/>
          <a:lstStyle/>
          <a:p>
            <a:endParaRPr lang="th-TH"/>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576AC05-F408-4FEB-9ACB-556AD3FB9726}" type="datetime1">
              <a:rPr lang="th-TH" smtClean="0"/>
              <a:pPr/>
              <a:t>05/03/56</a:t>
            </a:fld>
            <a:endParaRPr lang="th-TH"/>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0B81D80A-7B94-4BA9-A0ED-545698ACE9A9}" type="slidenum">
              <a:rPr lang="th-TH" smtClean="0"/>
              <a:pPr/>
              <a:t>‹#›</a:t>
            </a:fld>
            <a:endParaRPr lang="th-TH"/>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altLang="ko-KR" dirty="0" smtClean="0">
                <a:solidFill>
                  <a:schemeClr val="tx1"/>
                </a:solidFill>
                <a:latin typeface="Times New Roman" pitchFamily="18" charset="0"/>
                <a:cs typeface="Times New Roman" pitchFamily="18" charset="0"/>
              </a:rPr>
              <a:t>Ha-</a:t>
            </a:r>
            <a:r>
              <a:rPr lang="en-GB" altLang="ko-KR" dirty="0" err="1" smtClean="0">
                <a:solidFill>
                  <a:schemeClr val="tx1"/>
                </a:solidFill>
                <a:latin typeface="Times New Roman" pitchFamily="18" charset="0"/>
                <a:cs typeface="Times New Roman" pitchFamily="18" charset="0"/>
              </a:rPr>
              <a:t>Joon</a:t>
            </a:r>
            <a:r>
              <a:rPr lang="en-GB" altLang="ko-KR" dirty="0" smtClean="0">
                <a:solidFill>
                  <a:schemeClr val="tx1"/>
                </a:solidFill>
                <a:latin typeface="Times New Roman" pitchFamily="18" charset="0"/>
                <a:cs typeface="Times New Roman" pitchFamily="18" charset="0"/>
              </a:rPr>
              <a:t> Chang</a:t>
            </a:r>
          </a:p>
          <a:p>
            <a:r>
              <a:rPr lang="en-GB" altLang="ko-KR" dirty="0" smtClean="0">
                <a:solidFill>
                  <a:schemeClr val="tx1"/>
                </a:solidFill>
                <a:latin typeface="Times New Roman" pitchFamily="18" charset="0"/>
                <a:cs typeface="Times New Roman" pitchFamily="18" charset="0"/>
              </a:rPr>
              <a:t/>
            </a:r>
            <a:br>
              <a:rPr lang="en-GB" altLang="ko-KR" dirty="0" smtClean="0">
                <a:solidFill>
                  <a:schemeClr val="tx1"/>
                </a:solidFill>
                <a:latin typeface="Times New Roman" pitchFamily="18" charset="0"/>
                <a:cs typeface="Times New Roman" pitchFamily="18" charset="0"/>
              </a:rPr>
            </a:br>
            <a:r>
              <a:rPr lang="en-GB" altLang="ko-KR" dirty="0" smtClean="0">
                <a:solidFill>
                  <a:schemeClr val="tx1"/>
                </a:solidFill>
                <a:latin typeface="Times New Roman" pitchFamily="18" charset="0"/>
                <a:cs typeface="Times New Roman" pitchFamily="18" charset="0"/>
              </a:rPr>
              <a:t>Faculty of Economics, </a:t>
            </a:r>
          </a:p>
          <a:p>
            <a:r>
              <a:rPr lang="en-GB" altLang="ko-KR" dirty="0" smtClean="0">
                <a:solidFill>
                  <a:schemeClr val="tx1"/>
                </a:solidFill>
                <a:latin typeface="Times New Roman" pitchFamily="18" charset="0"/>
                <a:cs typeface="Times New Roman" pitchFamily="18" charset="0"/>
              </a:rPr>
              <a:t>University of Cambridge</a:t>
            </a:r>
            <a:endParaRPr lang="th-TH" dirty="0"/>
          </a:p>
        </p:txBody>
      </p:sp>
      <p:sp>
        <p:nvSpPr>
          <p:cNvPr id="2" name="Title 1"/>
          <p:cNvSpPr>
            <a:spLocks noGrp="1"/>
          </p:cNvSpPr>
          <p:nvPr>
            <p:ph type="ctrTitle"/>
          </p:nvPr>
        </p:nvSpPr>
        <p:spPr>
          <a:xfrm>
            <a:off x="539552" y="381000"/>
            <a:ext cx="8064896" cy="1752600"/>
          </a:xfrm>
        </p:spPr>
        <p:txBody>
          <a:bodyPr>
            <a:normAutofit/>
          </a:bodyPr>
          <a:lstStyle/>
          <a:p>
            <a:r>
              <a:rPr lang="en-US" sz="3600" b="1" dirty="0" smtClean="0"/>
              <a:t>Industrial Policy: </a:t>
            </a:r>
            <a:br>
              <a:rPr lang="en-US" sz="3600" b="1" dirty="0" smtClean="0"/>
            </a:br>
            <a:r>
              <a:rPr lang="en-US" sz="3600" dirty="0" smtClean="0"/>
              <a:t>Can We Go Beyond an Unproductive Confrontation?</a:t>
            </a:r>
            <a:endParaRPr lang="th-TH" sz="3600" dirty="0"/>
          </a:p>
        </p:txBody>
      </p:sp>
      <p:sp>
        <p:nvSpPr>
          <p:cNvPr id="4" name="Slide Number Placeholder 3"/>
          <p:cNvSpPr>
            <a:spLocks noGrp="1"/>
          </p:cNvSpPr>
          <p:nvPr>
            <p:ph type="sldNum" sz="quarter" idx="12"/>
          </p:nvPr>
        </p:nvSpPr>
        <p:spPr/>
        <p:txBody>
          <a:bodyPr/>
          <a:lstStyle/>
          <a:p>
            <a:fld id="{0B81D80A-7B94-4BA9-A0ED-545698ACE9A9}" type="slidenum">
              <a:rPr lang="th-TH" smtClean="0"/>
              <a:pPr/>
              <a:t>1</a:t>
            </a:fld>
            <a:endParaRPr lang="th-TH"/>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Ha </a:t>
            </a:r>
            <a:r>
              <a:rPr lang="en-US" b="1" dirty="0" err="1" smtClean="0"/>
              <a:t>Joon</a:t>
            </a:r>
            <a:r>
              <a:rPr lang="en-US" b="1" dirty="0" smtClean="0"/>
              <a:t> Chang</a:t>
            </a:r>
            <a:endParaRPr lang="th-TH" b="1" dirty="0"/>
          </a:p>
        </p:txBody>
      </p:sp>
      <p:sp>
        <p:nvSpPr>
          <p:cNvPr id="3" name="Content Placeholder 2"/>
          <p:cNvSpPr>
            <a:spLocks noGrp="1"/>
          </p:cNvSpPr>
          <p:nvPr>
            <p:ph sz="quarter" idx="1"/>
          </p:nvPr>
        </p:nvSpPr>
        <p:spPr>
          <a:xfrm>
            <a:off x="301752" y="1527048"/>
            <a:ext cx="4846312" cy="4572000"/>
          </a:xfrm>
        </p:spPr>
        <p:txBody>
          <a:bodyPr>
            <a:normAutofit fontScale="85000" lnSpcReduction="10000"/>
          </a:bodyPr>
          <a:lstStyle/>
          <a:p>
            <a:r>
              <a:rPr lang="en-US" dirty="0" smtClean="0"/>
              <a:t>born in Seoul, South Korea, on 7 October, 1963 </a:t>
            </a:r>
          </a:p>
          <a:p>
            <a:r>
              <a:rPr lang="en-US" dirty="0" smtClean="0"/>
              <a:t>came to the UK as a graduate student at the Faculty of Economics and Politics, University of Cambridge in 1986. </a:t>
            </a:r>
          </a:p>
          <a:p>
            <a:r>
              <a:rPr lang="en-US" dirty="0" smtClean="0"/>
              <a:t>earned my PhD in 1992. </a:t>
            </a:r>
          </a:p>
          <a:p>
            <a:r>
              <a:rPr lang="en-US" dirty="0" smtClean="0"/>
              <a:t>have been teaching economics at the Faculty of Economics (as it is called now) and the Development Studies </a:t>
            </a:r>
            <a:r>
              <a:rPr lang="en-US" dirty="0" err="1" smtClean="0"/>
              <a:t>programme</a:t>
            </a:r>
            <a:r>
              <a:rPr lang="en-US" dirty="0" smtClean="0"/>
              <a:t> at the University of Cambridge since 1990.</a:t>
            </a:r>
            <a:endParaRPr lang="th-TH" dirty="0"/>
          </a:p>
        </p:txBody>
      </p:sp>
      <p:pic>
        <p:nvPicPr>
          <p:cNvPr id="1026" name="Picture 2" descr="https://encrypted-tbn0.gstatic.com/images?q=tbn:ANd9GcRYSzoJSTOGXywycFn3FHDMCWuA2TXT8AnX3sYggPpLs_lm_C8j"/>
          <p:cNvPicPr>
            <a:picLocks noChangeAspect="1" noChangeArrowheads="1"/>
          </p:cNvPicPr>
          <p:nvPr/>
        </p:nvPicPr>
        <p:blipFill>
          <a:blip r:embed="rId2" cstate="print"/>
          <a:srcRect/>
          <a:stretch>
            <a:fillRect/>
          </a:stretch>
        </p:blipFill>
        <p:spPr bwMode="auto">
          <a:xfrm>
            <a:off x="5436096" y="1700808"/>
            <a:ext cx="3240360" cy="4173193"/>
          </a:xfrm>
          <a:prstGeom prst="rect">
            <a:avLst/>
          </a:prstGeom>
          <a:noFill/>
        </p:spPr>
      </p:pic>
      <p:sp>
        <p:nvSpPr>
          <p:cNvPr id="6" name="Slide Number Placeholder 5"/>
          <p:cNvSpPr>
            <a:spLocks noGrp="1"/>
          </p:cNvSpPr>
          <p:nvPr>
            <p:ph type="sldNum" sz="quarter" idx="12"/>
          </p:nvPr>
        </p:nvSpPr>
        <p:spPr/>
        <p:txBody>
          <a:bodyPr/>
          <a:lstStyle/>
          <a:p>
            <a:fld id="{0B81D80A-7B94-4BA9-A0ED-545698ACE9A9}" type="slidenum">
              <a:rPr lang="th-TH" smtClean="0"/>
              <a:pPr/>
              <a:t>2</a:t>
            </a:fld>
            <a:endParaRPr lang="th-TH"/>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표 3"/>
          <p:cNvGraphicFramePr>
            <a:graphicFrameLocks noGrp="1"/>
          </p:cNvGraphicFramePr>
          <p:nvPr/>
        </p:nvGraphicFramePr>
        <p:xfrm>
          <a:off x="1524000" y="3368675"/>
          <a:ext cx="6096000" cy="122238"/>
        </p:xfrm>
        <a:graphic>
          <a:graphicData uri="http://schemas.openxmlformats.org/drawingml/2006/table">
            <a:tbl>
              <a:tblPr/>
              <a:tblGrid>
                <a:gridCol w="3048000"/>
                <a:gridCol w="3048000"/>
              </a:tblGrid>
              <a:tr h="122238">
                <a:tc>
                  <a:txBody>
                    <a:bodyPr/>
                    <a:lstStyle/>
                    <a:p>
                      <a:pPr marL="0" marR="0" lvl="0" indent="0" algn="r" defTabSz="914400" rtl="0" eaLnBrk="1" fontAlgn="base" latinLnBrk="1" hangingPunct="1">
                        <a:lnSpc>
                          <a:spcPct val="100000"/>
                        </a:lnSpc>
                        <a:spcBef>
                          <a:spcPct val="0"/>
                        </a:spcBef>
                        <a:spcAft>
                          <a:spcPct val="0"/>
                        </a:spcAft>
                        <a:buClrTx/>
                        <a:buSzTx/>
                        <a:buFontTx/>
                        <a:buNone/>
                        <a:tabLst/>
                      </a:pPr>
                      <a:endParaRPr kumimoji="0" lang="ko-KR" altLang="en-US" sz="800" b="0" i="0" u="none" strike="noStrike" cap="none" normalizeH="0" baseline="0" smtClean="0">
                        <a:ln>
                          <a:noFill/>
                        </a:ln>
                        <a:solidFill>
                          <a:schemeClr val="tx1"/>
                        </a:solidFill>
                        <a:effectLst/>
                        <a:latin typeface="Verdana" pitchFamily="34" charset="0"/>
                        <a:ea typeface="Malgun Gothic" pitchFamily="34" charset="-127"/>
                      </a:endParaRPr>
                    </a:p>
                  </a:txBody>
                  <a:tcPr marL="0" marR="0" marT="0" marB="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0" lang="ko-KR" altLang="en-US" sz="800" b="0" i="0" u="none" strike="noStrike" cap="none" normalizeH="0" baseline="0" smtClean="0">
                        <a:ln>
                          <a:noFill/>
                        </a:ln>
                        <a:solidFill>
                          <a:schemeClr val="tx1"/>
                        </a:solidFill>
                        <a:effectLst/>
                        <a:latin typeface="Verdana" pitchFamily="34" charset="0"/>
                        <a:ea typeface="Malgun Gothic" pitchFamily="34" charset="-127"/>
                      </a:endParaRPr>
                    </a:p>
                  </a:txBody>
                  <a:tcPr marL="0" marR="0" marT="0" marB="0" anchor="ctr" horzOverflow="overflow">
                    <a:lnL>
                      <a:noFill/>
                    </a:lnL>
                    <a:lnR>
                      <a:noFill/>
                    </a:lnR>
                    <a:lnT>
                      <a:noFill/>
                    </a:lnT>
                    <a:lnB>
                      <a:noFill/>
                    </a:lnB>
                    <a:lnTlToBr>
                      <a:noFill/>
                    </a:lnTlToBr>
                    <a:lnBlToTr>
                      <a:noFill/>
                    </a:lnBlToTr>
                    <a:noFill/>
                  </a:tcPr>
                </a:tc>
              </a:tr>
            </a:tbl>
          </a:graphicData>
        </a:graphic>
      </p:graphicFrame>
      <p:pic>
        <p:nvPicPr>
          <p:cNvPr id="5" name="Picture 1" descr="http://lookinside2-images-eu.amazon.com:80/Qffs+v35ler0DW06y7J7OZVLNVN/gp6E9Uq/pFP242p5DOfHBDbmm1+7wafBhHN7"/>
          <p:cNvPicPr>
            <a:picLocks noChangeAspect="1" noChangeArrowheads="1"/>
          </p:cNvPicPr>
          <p:nvPr/>
        </p:nvPicPr>
        <p:blipFill>
          <a:blip r:embed="rId2" cstate="print"/>
          <a:srcRect/>
          <a:stretch>
            <a:fillRect/>
          </a:stretch>
        </p:blipFill>
        <p:spPr bwMode="auto">
          <a:xfrm>
            <a:off x="5940152" y="188640"/>
            <a:ext cx="2966932" cy="4377440"/>
          </a:xfrm>
          <a:prstGeom prst="rect">
            <a:avLst/>
          </a:prstGeom>
          <a:noFill/>
          <a:ln w="9525">
            <a:noFill/>
            <a:miter lim="800000"/>
            <a:headEnd/>
            <a:tailEnd/>
          </a:ln>
        </p:spPr>
      </p:pic>
      <p:sp>
        <p:nvSpPr>
          <p:cNvPr id="5126" name="제목 3"/>
          <p:cNvSpPr txBox="1">
            <a:spLocks/>
          </p:cNvSpPr>
          <p:nvPr/>
        </p:nvSpPr>
        <p:spPr bwMode="auto">
          <a:xfrm>
            <a:off x="457200" y="274638"/>
            <a:ext cx="614363" cy="439737"/>
          </a:xfrm>
          <a:prstGeom prst="rect">
            <a:avLst/>
          </a:prstGeom>
          <a:noFill/>
          <a:ln w="9525">
            <a:noFill/>
            <a:miter lim="800000"/>
            <a:headEnd/>
            <a:tailEnd/>
          </a:ln>
        </p:spPr>
        <p:txBody>
          <a:bodyPr/>
          <a:lstStyle/>
          <a:p>
            <a:pPr algn="ctr" eaLnBrk="0" hangingPunct="0"/>
            <a:r>
              <a:rPr kumimoji="0" lang="en-US" altLang="ko-KR" sz="900">
                <a:solidFill>
                  <a:schemeClr val="bg1"/>
                </a:solidFill>
                <a:latin typeface="Malgun Gothic" pitchFamily="34" charset="-127"/>
                <a:ea typeface="Malgun Gothic" pitchFamily="34" charset="-127"/>
              </a:rPr>
              <a:t>Kicking away the ladder- picture</a:t>
            </a:r>
            <a:endParaRPr kumimoji="0" lang="ko-KR" altLang="en-US" sz="900">
              <a:solidFill>
                <a:schemeClr val="bg1"/>
              </a:solidFill>
              <a:latin typeface="Malgun Gothic" pitchFamily="34" charset="-127"/>
              <a:ea typeface="Malgun Gothic" pitchFamily="34" charset="-127"/>
            </a:endParaRPr>
          </a:p>
        </p:txBody>
      </p:sp>
      <p:pic>
        <p:nvPicPr>
          <p:cNvPr id="6" name="Picture 17" descr="http://ecx.images-amazon.com/images/I/51Zhj20Xn6L._SS500_.jpg"/>
          <p:cNvPicPr>
            <a:picLocks noChangeAspect="1" noChangeArrowheads="1"/>
          </p:cNvPicPr>
          <p:nvPr/>
        </p:nvPicPr>
        <p:blipFill>
          <a:blip r:embed="rId3" cstate="print"/>
          <a:srcRect/>
          <a:stretch>
            <a:fillRect/>
          </a:stretch>
        </p:blipFill>
        <p:spPr bwMode="auto">
          <a:xfrm>
            <a:off x="251520" y="613996"/>
            <a:ext cx="3168352" cy="4111148"/>
          </a:xfrm>
          <a:prstGeom prst="rect">
            <a:avLst/>
          </a:prstGeom>
          <a:noFill/>
          <a:ln w="9525">
            <a:noFill/>
            <a:miter lim="800000"/>
            <a:headEnd/>
            <a:tailEnd/>
          </a:ln>
        </p:spPr>
      </p:pic>
      <p:sp>
        <p:nvSpPr>
          <p:cNvPr id="5124" name="AutoShape 4" descr="data:image/jpeg;base64,/9j/4AAQSkZJRgABAQAAAQABAAD/2wCEAAkGBhQSERUUEhQVFRUWFxQYFxgXFhgZHBYXGBcYFBUdFxgXHCYfFxkkGhQVHy8gJCcpLCwtFx4xNTAqNSYrLSkBCQoKDgwOGg8PGiklHyUyKSwsLCwqKi0sLSwsLCwsLCwsLCwsLCwsLCksLCwsLCwsLCwsLCwsLCwsLCwsKSwsLP/AABEIARcAtQMBIgACEQEDEQH/xAAcAAABBQEBAQAAAAAAAAAAAAAFAAEDBAYCBwj/xABFEAACAQIEAwUEBwQJBAIDAAABAhEAAwQSITEFBkETIlFhcTKBkaEHFEJScrHBIzOCshUkYnOSotHh8BY0Q8JT0hc1g//EABoBAAIDAQEAAAAAAAAAAAAAAAECAAMEBQb/xAA3EQABBAEDAQYDBgQHAAAAAAABAAIDEQQSITFBBRMiUXGBMmGRFEKhsdHwI8Hh8QYkNUNTcoL/2gAMAwEAAhEDEQA/ALC05phTzWsLw6amBrqmopUxpq6pRRUXAFOBXUU0VEEwNLNTxSooWkTSFQ4u+UE5WbecomNCf0j3ih1jmAFQxVYLIvcfORnnRlChgwjaNZ0NISArmRPeLARenqmnFrRyw/tRGjaEkqAxjukkEQY2qN+NW9IMgtBJkADKzZgSO8O4RpRsKd1J5FEKaaoPxq2pIYxsRoxMZQxJAXuwGFTWuI22fIrSe90MHL7UNEGOsGpYQMUgF0VZmlSpUVVaU10K5FdA0FLT09czT0KTWlSpRSqI2o1NPTLXRNFRKrnCuGNfurbXSdz4Abmqc0X5c40uGdnZCxK5RBAjWTv6CobrZWwhheA87dVtsDynh7Q1QOerPr8th8KsXeD4a6v7u2R4qAPgVrGcf5uOIQW1Qosy3enN4AwBpRD6P8G+Z7motkZR4M0zPuGk+dUFpAsrux5EL5RFGwEef7CG8zcs/ViHQk22Ma7qd4J6jz8qp8H5eu4k9wAKNCzbe7xNa7nvEquGynd2ED8PeJ/541X4bzhh7eHCqGVkWAhHtH8Q01OsmmDnaVlkxccZBDjQq6+ar/8A470/fa/g0/moFxnlq7htWhk2zLt7wdqvWOd8QboJylSR3AvQmIB3mttxq2pw93P7ORp+Ej3zU1Oad0zcfFyWOMQIIXkdxZBGokESDBE+B6Hzqlb4MucOzO7ArBbLspJAOUCRJ1O+1X5qnxDBdrkBgqGJYEkSMjKNt9SD7qtIXHieQaugo14GgO7wSCyyIchzcWdJ0LdCNAK4ucIthALjM1tNQHIyqFDCNvBjrvoNdKpPwF8oAKkFbeaWOrhXDNJVhuy6kTppECmPAbhDAlTmtlSWbNLZFAg5QQMwmCSPCk9lsBH/ACoieCLJJZySjISSJIKqhO28KPfUGH4fkxEZ/ZDsqd7QOYJM6LqD66wBUF3gtws5BAzB8sP7Ia3kCexJUHrMaTE1YxHCDmLWwohbIWSR+7uF2BMEwRAnXap7IFwAoyXY+iuG6oYIbhzEKNhP2iD7MSQjeWhqyTQ3hnD2V3e5lltRBJg57rbkDpcAokDThY5dINNNpxTimFM91V9plHqQPzqKsAnhd0hXSoSAwHdOxGx9DsaVS0xBHKaaVKlQUUS05plp5oop5pCmrUch8OD3WuMAezAyz95pg+oAPxqE0LVsERmkDB1U3AOSmeHvyq7hNmb8X3R8/StTxDitnC2xmgACFRdzHQDw89qIkUAxXJlq6xe5cusx3JZfl3dB5Vm1aj4l6VuOcdlQNF+ZWF41xh8TcLtoNlXoo/U+JoeTWp5q5btYa2rIXLM0d4iIgk7AeA+NccP5Gu3ELsQkrKLuSYkSdlG3jV4c0BeflxJ3Slp3dyVZ5Fwtk5nuZM4cBMxE7A6AnxO9HOcMFduWD2TaDV1jVwNdD5bx1rz9uFXlfIbbhpgDKd/I/rXrNiQi59wozeoHe/Wq37G11cH+JC6FzarqvHBSNd3mBZiNiSR6TpXFaF5witlxdBju7yPh69KrCzcj29fH/g3+W9XKaaFJ2vLdgq4tPM5tJGnllIOsbzlNKzbcEZmkBYI8T1P+1TinNSkDISKSFT4TCPduC3aUu5kxMAKNCzMdFXUa+cAE6VBDEqqCXdlRATALscqyeg1knwBrWcucn3gl10xt23dN17c27drs4ss1tAbbqxInOfa+0eutVvfp2C6GDhd+dTvhH4qhf5JxSwAbDuQzZA7gkLEwxSN2Uaxv0q9wniFuyLeHtgLibrFbr3FE4c6BQ43JOYC2JyuTIMb2+TONXcTcUYruYm1bLDKAExGHvFSjhTOUq1sAgHukEfaqlj1N3jBTvKpt2LlwspANvD3BctlZg5u2DLMRFw+VUFxK78eJDE7WwUVdxn0cDM12xibyXiNc+RrV0x/5rQRQwPlBHSIEYeziRcUvlNp7d3sMTYJkWbveCtaZjJtOyMuUkwdtK9NXFWXOIz98rD9mwKuLYtouiXApALK8HYzvXlz8Bvi7cuBc7dmMTiLKsXNsvduXLS23E53S2oYhic2sGSKjTRTZULZIyK3VqlXNq6GUMplWAII6g6g01aV442DSZRT1Pw1lF22X9kOpbSdAQTp10r0jhzYTET2du22WJ/ZgRMxuPI0rnaVuxsXv78QB8l5lFFcJ9bw6F7a3EQgMWy6ERoSSNtfnRrmfHYTs3t2lUXQwGluIhhm70eRozi7LXOHBUXMzWbUAddFn5TQL+NlpixKe4NfuBe3vsszw7iePv5uydmyxPsDeY3A8DVW5zRi1JButIJBELuND0rVckcMuWUudohQsyxMagDy9TQjlPh9u9exAuoHgyJ6SzTQsb7J+5mLYxrcHOvk+Sz3EOM3r4AuuWyzEgCJ9BRvgHOhsoLd1S6D2SPaUeGu4rvg3A7V3GYi2691C+UAkR34G3SKn5u5WS3bF2wsBdHAk6dG18Ovr5UxLT4VVHFksByGuur96RUc+YaN39Mn+8UG47zt2qG3ZUqGEFmiSDuABtPjVrDWF/oksVE5LkGBP7w9d6scC4bawmH+sXozkBpIkqD7Kr5/86VWNIW1zsiUBpcACLJrgLDXMI4ElHA8SrAfGKhrXcZ52W9auW1tsMwgMSNpE6DyB+NFuG4Sxg8Kt11liFLNEmWiAPAa1ZrI5C5zcJkjyI37AWSvPHtkbgiuK0nNfMiYkWwgZQpYnNHWAIgnz+NZunG43WGdjGPphseaQNImlNMDTKldWsSbdy1dALdldt3CBuVBhwB1ORmjzit1xDid3AC9iLaDE4S5+27jqr2mYDNGbS5aYw2hzAs2hnTCTVhceRh71gki3dVgYJPZkz31XbQ97L1iqZGXuF2OzswRDu38HqpeH43EcNxPb8Qe2gu2XW2gBuHDr2vaOuSzqEzHQyQIClgaOYnEW8XdsXrOIcXmt3TYuIqd9iUhBZYt+zjOTmGmpzd3SzgeaDZtXLt7DXHdmOe7aNprNwDuoRda4AlvKAe9EZjvOo7hvCxiExV29aNuwLgvLYsN2bO/YWzmNzuMqx3gO7PaksOlZ16RScbs49sXh0W9auXrYuM7Yex2bW7ToVOd71x7YzOFhSCZXNHd1n4c54cysMPft27lxExCsVuFrtyQl9LimHkjI6aHVSFEd4ly1ilW6EuWLlm5cDNaZ75v9pl/eqGnu3VgSDqQDvlMXuebmXBmNzdwoX8RxNrL89aiKwHEeHixi8RaSBblL1sDYJeBYgeQuLdjyilVvmvGB+J3wkEW7WHtkiPbBu3CPUC4vxpVc0mlwsiGHvXWUJQ1tfo7/APN//P8A96xKGtHynx63hu07TN3skZRPs5p6/wBqrHi2rDgvayYOcdt/yQzjQ/rN7+9ufzGvQMLxJbGBtXGBIW1a0ESZCr19a854jihcvXHGzO7CfAsSKvYnmW4+GXDlVCqEEiZhYjrHSo5uoBWY+S2F8jvO6+q9C4NxcYm12iqVGYiDHSPD1rLchPN+95rP+f8A3oVwjmu5h7RtqikEkyZmT6Hyp+UuMJh7rNczQUy6CdZB/Q0mggFaftrJHxEncXf0Wg5dEcQxf8X84o5w/iK3+0QgSjOjr5SQD6EfrWU4Jx2yuMv3WbKjjukg66g7AHwoYnHOxxj3rZlC7T/aQmevxHmKhYSVYzLbExu9gl1+l8rXccwQscPuW11AED0Z5j5xXHMeFOIwSm13oyOAOoiDHnB+VCeYOcbd+y1pFeWjUwBowbYEnpQng/NF3DjKIZPut09D0/KoGGr6pZsuDWY7tpbW3RGk4ZbHDC5tqLmVu8VGaRcI3IkaVxy7zYgtixiRKxlDESMvg48POoOKc7dtZe12WUsInPMaztl8qtcNx+ANm2LwTOqgNNtpkeJA1qUa3CVsjDIO5eBTQDfB9VV5u5bS0ovWfZJgruBOoKnwrK1qebOZ0vILVmcgIJMRMbADw/2rIYnEi2jO2iqCT6CrG2BuudmiMzVF+HmpGMCToBQDiHOVm2cqTdaY7u3+I/pWfxfOb3AVdAUJ7yglSyfdzakeZFBuHcSaxdF23lzLOXMocAxEwwgkeY3iq3SeS34/Zg5l+i1OI+kEfYsn+Jv9Kgb6QXO1pR/EZ/Ksq9wsSSZJJJPiTqfnTGkLytwwYB91ej8G+kPCq6Xr9mL4AVmWxZde6TkcBiCXjQkZT/aMRXodjit3EOmXObeIe25JtLZVsoSQFe6zXma2F7oIHdk5gCK8HwWDN/KtqzJUMWIua3AACYzaAgAwFBJnYxW85n4M3BhbOCxHaWcTlzh7dp8rQHtssrrILEMAPY38EW4GgvTuZMK1qMS2dFtE3CbLWj3zbNsu9vEQiwruO4SWmegrzTjHPOJx1+2MG1xrdlhcD31tqO0AIVjbtrl7syoOYyJgU+K4Cb2X6ziMRiMuwuXSV+HT40Rw+GW2oVFCqNgNBVgjPVcqftRoFRjdR4HDFF7zF3Ylndj3ndtWYnxJ/SlVilVwpcFzi42Tuo1NPTLTxTII3yrw6zeuML5AULI72XWR566TWrPJeEy5u9l8e0MfGvOSK31j/wDUH+6f+Y1U+wbtdbBdG9rmuYCQCbQrGcIw64vDpaIdHaHGfN1AA02rvnbhdqyLXZIEnPMdYyx+dA+An+tWf7xPzr0jiuGw7ZfrHZ6TlzkD1iT5Cg46SFZBG3JikoBtke3Czr8LtDhguG2nadmDmyiZLeO/WrGC5Xwospcuz3kQktcIEsAehA3q9zQipgXCaKAgWNozrEVJcwtp8HbW8Yt5LRJzZYgCNfWk1FbO4YH0Wg00c8XusxjreDt4qyECPaIh4YsASYBOvTT51b4zywpxlkIoFu57QAgDJq220rAoFzHh7CXFGHYMuXWGLd6T19Irbcp8U7fDrOr2+6fHbun3j8jTu2AIWOBrJZHQvAG4Irjalmec+EWbGTslKs2YkZiRAjodtT8qzFHecsZ2mKYdEAQe7VvmT8KBVYzhczMLTM7QKC5NYLmzjdxrl2yD+zUrOnVYnXwzH5VreYsabOHd1MMIAPgSwHX1rzC9eLMxYyWJJ8zv+tJI7ot3ZmOCTI72/BRmkBXT2ipgiDAPxAI+RFek/RJ9G4xjfWcQD2CNCLH71x/6KYnxOnjVK7wFqzyP9DTXrQxOMzhCM6WEgXLqxIzMxAthug313WvUbHJyrZFu0uFt2xqFFjtNToSbhcMzRoWGU02I4NixaupZuIha2q5pYtmVBb/ZP/4pAJkq2VmJ1mq+KF76i7iMJas2AbSs6PqikhndRK7KBDGdZB2KqwClUbBm/gbqIFFp7Td0NnhluOpvYcMcw7qi4snUlIMglvOPpRVFxeGt2RcKWRbVszu6ZiwKZCx0lANBA0gDQx6PxPinY2zca2O1N7CuttQA8C3ZbF5ZiECF8xPdEtNePcc4o2Jx/ZymVcSYNskrClVUKzb20CkLoNGOmtEJJSA0rcGlFNXVa14pKlSAp6CKhWninSt3huS8P2SO7OMyqScwAkifCo5watMOM+cnT081ha2Fji9kcNNo3F7Ts7gyzrJYkCK54pyJCF8O5eBOUxJH9lhv6VmcDgXvOEtiWPyHUnwFLs4WrmtmxXlun4hSfhd8JftsxhVdST4AEE7Ua524tbvtb7JgwVW113J8x5CpX+j+7l0uWy3h3vzj9KC2eCXWvdhli4J0JjYTM+mtG2k2honijMRb8RC0/MfHbL4Ps7dxWYi2IG+kE/lVxuO4N7C2rtwEZEDAB91AO6jxFYni3C3w75Lm8Agg6EHwPyolxnldcOlq4bhIdkBGXYEZjsTMAeFLpbtutAyZy57tI2ABBVfmF8NKfVRAg5ic++ke376OcmcTtWbFwu6B8xbKSASFURHj1qhieB2PrluwjNkZZckiVOVmA1GhgDQ+NGh9H1g7XLnxT/SoSKoowxTd8ZGBtjb5LB3rxZix3Ykn1Jk1HWh5n4Daw4Ts3LFi0yVMQBGw03oBFWAghcqaJ0by13KzXPeJjDqn33HwUE/nFZDC8NbKLmYI2a32SQxe6STBtrEFQVIzExOgk165w/6Ml4nY+sXbj2gx/q4UCDbEgu4O+c6jaFVTrNeV8wYV8PiGtPdS8bf7MtbYkELHdzaHQqNOkAdIrO51lemw4TFCA7lDb6uZdwxliCzA6t1BY9fKvcvoxuD+irSl37PO7C7bGZsNeDsSrqAYUiGBIKkXGVoBE+K43i166DnYkFlZgNA1wLkzsu3aFd36zrrUvAeZsTg3z4a89omJjUNG2ZSCre8Uq2A0vo1OYr85FuYK80aOjXM3gJsIHJbyDjY7VDd4ldB7Dsna7dYmStu3Yt2w2YuYLkHKOoZs0eyCK8o4b9OPELc9qbd6TPeRVjusIGQDSSp1E92JgmhfFfpNxuJzBry21O4tIELeAzAFp85FCk+oLV8zc02MJir9q1cDG5Ydb122C7i8XzKtpmbu66uSzbDqAtYPlDAm7igxJhP2hPiQRA95P51Ut8NN5yba5UMkAvJC7CWK6mesamdB0KcJxJsM1qybYuESWhnkjULmkBfSKIItSXDyZY/A3nYXQC36muxQ7gnEe3sJciCw1HgQYMeUiiM1pteKcwscWu5CelTU9FBRDat9zaYwFsedof5Z/SsCtenYuxYxNlUe4sDKe667hY1+Jqt+xC6uC3UyRo5I/VAfo/vvnuJrkyg+QaYEeEifhRPlu0lsYq6BMXbu33U7wA+JqLG8Xw+DslMOVLmYynNrtmc+XhVPkXiCkXLLnVjmE/akQ49dj8aQ72Vric2N0cRILhe/lfCD2+a8QbwuF2jMO5Pdyz7IHppO9bTGWQMdh26lLwPmAAR+Z+NDMByGEvB2fMimVWNTGq5jPQ/Gpf6UW7xO2qGRbS4JH3iJb8gKJo/ChC2SNtTHcuFfVW+Z+DjE2Tkg3EnL6/aX36e+KF8+mLFgf2vySP1q1hOLdnxC9ZYwtwqV8nyKfmPyFD/pDxaMtoKysQzkgEGNBvG3Wo29QCbKcx0MjxzwfYrGsZOtb7kX/tH/ABv/ACLXn01suUON2bOHuLccKxdiAZ1GRR0HiDVkg2XJ7NeGzW49CsfFLC8NOLxFvCLI7SWusN0sLHaHyLEhB+I+FcloBJ0AEnyA1NaXkZkwmBvcSxGhvA3BOhFhJFhBOxac3mbi0JHUKT9nY/ey6jwN1z9LHOv1GwmEwvdv3Vyrl3s2vYBUDZj7K+hPQV51wvk+2tqLol2Ks2uwBnL6ePj8K74UbmNxFzH4mC9xjkHRQO6I8gBlHoTvWhFLGzqVo7QzSX93GeOUK4pyzZv6lcrdGWAfKRsRWdv/AEfOD3Lqkf2gQflIrbxSqwsBWCPMmjFA7Lz/ABfKotXLSM+YuLhMKdIAiNdd/wDarHCuTFvWg/aMslvsg6Byo39KK8xvGIsHMo7t7Vtvs+Y8qvcr/wDaWttQx+LsaqDRqpd2fIc3s6KVp8RcbKCcX5aSxhrjdpdc6QCwUSSFBIA72+xNUbguRbsIMvaEJ7MECAGOjGdCZNHub3Y9jaWO/czEGdRbGbcbDX8qr8CsG5i2doiygUQZGd9TuB9maVw8VBdDBypYuzpMl7jZ2C1OHshVCqICgADyGgqWuBXU1fS8VZO6elSFPRpFQqaRrkU8UUCVoMDyZeu21uK1vKwkSzTH+GrA5BxH3rY/ib/61Hytx2921m12n7OcuWBtB6xNF+cuPXrF1FtPlBST3VMnMR1B6CqiXXS67I8Uw96QdtvdZDNfcZQbrDaBnYfAaVz9VvWu/luW+maGXfpOlbnkm6fqjtuc9wx4mAaC8wcyXL9nI1hrallOY5umsaqBRDt6pUvxmNiEjnmyLCC4vht/L21xWytl77GZn2dSZqHh3Dnv3BbtxmIJ1MDTU61sOYzHDLPmLH8k/pQbkYf1xfwP+VEPOklJJjNE7I7NGr90H4hgGsXDbeMyxMGRqJGvvqsTRnnEzjLvqo+CKKCmnBsLDM0Mkc0cAkKtjMKb7WsMsg4i6lokdEPeun3Ip+NFvpd4oGNnh1nTP2cgbJZQnKNvvLO//jHv45VI/pHtGEjC4W/e/jci2PflDVmuF3TisVicY5JLuyJPRBAH+UIPcaocNT6Xdx3DGw9fUoxhbCooRRCqIA8hUwrgU9Xrz1k7lOWpqUU5ooLOcy/vrHdnu3/D7q+Jq/yuIwln8A/M1U5jtzcs77X9iR9lOoq9y2v9Usf3a/PWqR8ZXfyP9Lh/7OQfjt9TjFDMALVonUxqx/0onyph4w4c+1dZrh/iPd/ygfGs7i2Lm+VGt672YJmYkWljSD161uLNoKoUbKAB6AQPypW7uJWztQnHwIMbzGo+6kApUqarV5hdilTClUpFQqKcimWnpkCi3KY/rln8R/kaif0g/wDcJ/dj+Zqzdt3tuCMyMuo6Ef8AAa6xWNe6ZuOXIEAkzp4UunxWtTZgIDERuTa3/IumEP43/IUC5k4vfv2ofDtbVWDZiG8ComVAHtVU4RzZcw9rs0RCJJls06+hrjivNt7EWzbcIFJB7oM6ajUk0gYdVra/LjOOIw4g1xS0fG8BcvYHDraUuYtEgRsLR8T4kUM5U4Xds4xRdQpKXCJjWIB2PmKorzniAiohRQoVRCyYUADefCq9zmLEs4uZyWUMoYIugaM2yx0FQNNUlfkQGRsnisV6bI3xvk6/ev3Li5MrNIloMQBrpWPZYJHgSKu3eP4ht79z3OR+VUCZNWNBHKwZMkMjtUYIO92ocHiQlji1xpPcw9oR5Wrl4SQQQC0A1T5cw2TC2h4qGPq3e/WhfMV9lw2OtiCGu4K4fwm3cSR/Gij+KtDhVAtoBsFUD0CgCq2DxFb813+WiaPl+SmApxTRSAq1cZMaUU8U1RRZvmd1N1AQdLV0zlJmSgEaHwb41f4VismAS4fs2Z+C6fMVQ41cIvXGkdy0vQ9S7eO+g1+VWuL28mFt2R9o2rfuUZm90IfjVF7kr1kmPqxMOIcvJP1NIfwrCntsPbJnIGuMI6qIGvXvv8q1wrOcsWpuX7h6FbS6k+z3ngnzI+FaQU0fFrJ/iCcS5rmt4bTR7J4pTTU9WLhJ5pUxNPUtFQrRLgPEOxxCOfZmG/CdCfdv7qGLT1KTNeWODh0XofH+XO2xNm4BoSBc9F7wPvAK/CqfOGCFy/Zs2kUXHkkgAabCT4aMfdRjk/iXbYVZ9pO4fOIj5EUL4bjRc4rcO8KyL/DlB/JvjVAsH0XoZGxPYCP9whWG4JgsKii/lLHq8kk9YA2FDOY+WLQtdvhz3RBIBkFT1U/pQvnB2OMuZumUL+HKCI+JrQ8JBXhT59il0ifAzHzk++m3FG1Rccznw6AA0Gj12XNy2LfCZgSyDWNe+/8Aoas8mJOCYHqbv5RTXcK1/haLbEtkSB4lDqPXQ1Lwa2cPw8lwVYLdYg6ETOWfP2aUnb3Whjala6vDoXmwpopVwM0nSI26z5yNR6VpXlgLQnjmCzXUWQFxCnDMTsGLLcw7HwAuosnwmn5Z4gWt9k4K3bPcdTuMvd/Qg+Yq5xTCdrZuIQQY7p09oDMpEeBA3qhxa8HxeAxdsgNjbAN9R/8AIk2rrR0DNbn1U+dUnwutdmJoyMQtPLd0aZzIAHqT4eXnXdRkGZnSNo/58K5TEEhSFOu+bulR4wd6tXIq132mk6n0BPltXVMxnT9f9NacCooQsjxH9piLihtWvWrcTuAEzaeHtfCr/MbhriAgMqK9xtYie6vyV/jVfhql8Qp0Km5iLu2uhKLrMEd8VW41dV2ujNDPcW0NSO6CEM9CJ7Q++sx4K95CwDKhDuIo9R9SL+fmj/LGGyYa3I1YFz6uc35ECiwFRooAAGwgD0GgqSrwNl4iR5keXnqSnilTU9RIlFKmpUaUUKU9MtOaKBW05a5jsWMLlLRc77RlbVvsiQI2CiszwzibWry3dyDJ8wfaHvk1SUUVXgjHCHEdA8R/Z2J/xGKTSB7rb30soaG/cH7K2N7E4DFZblxkzAfaYoY8GEidz40L5s5ltta7CwQQYzECFCrqAvjqB8Kh4PwXD3MMLmS9cfMEYKY1MSQPugHrVU8qg4i6guBbVqC1w6xImNIE7/D3Ug0g7roSyTvj8LW+Lkjlccv83NhlyFc6SSBMFSd4MbeVS8f50OIt9miZFJGaTJIGoGg0E1C/LAz2Tbui5auuEzqIKnqCD1gH4VG/AV7LEuHP7C5kEx3hmCyfPem8F2serKEZjvb24q/pSAssg6keY391QK4mWEBdAzaGdjoQI9etaw8ooLfafW7WSYzZTGbwnNvWPxWIcTlUT5yRHyHxI8pp9QKyGCRlBw5+YSxt8LbuXADIUhZBEsdAACAdWy1Be4f2WJw2GkThMLlfWYvXGZrvl7d1x55ajweNu/WLF1lF+zadbjWreVWLqJXvP3WGcBoB1AquwvLi714923dYCcQyl9TmI/YnKCWLeA1FVE2V04miPHc2xqPRG7d0QczKSvtEaAddRJjTzqlxq7dyAWFLFplhHdUeEkCTMD3mrNvFosLOXwDSPgx0PuNWpq3kLlAiN4cW+xWFx2HZTnxHajRgpcgzrKoG1iBqT191OMc1odzENIEZShZSY2AI7tG+PcLvXr1s24CqjCWOgLGGldz3QNq6TlcEDPdcxHshV9kZRuCdietUaHXsvYw9q4JxgMhjSfIN4/FV+Ap2S3HaYtWkX3hTceP8gqDhNqb9pCG7ga40mRmgqI1O7MxjyovieE5bDW7MkllbvsTnIKkgsdpCAVl+JWWNzVSjQoyv3T3SWOV/Zjz7240qOGmlZiTRZwySx1OfTWg86Qt+K6rz7DcWxFlTDPCjMQ0kxoqSHkZS0+yZ32rfq3jVrX6l5fO7PfhEB5u13SpTTTTLnp6VKlUUUC05FIVJasFiFUFidgBJPwoqVZ2XKDpW+/pTCoi4Zrvd7IoYgpJGbMW8d/jWaTk7FET2UeRZQfzoTiMK1tijiGUwR4fCkID+q2xPlxQSWc+a1vLvELVrDlfrSoxuBjKnRQQCIO+YD3TTLxWxefFW8wtJeyFHIgFl3J8JMHXzrNXOFutlLx9l2ZR/Dt8e9/hqThPCHxD5LcSBmMmNJA8POhpG5tWNyZfDHo9t97Hr6o3d4jawqWLdtxeKXu1uFdtogH0Py86j4xxXDixcTDszNfuB3zAjLrmI1A6+vWpV+jy91uW/8x/9aE8Y5avYYS4BX7ymRPn1FQaSeU0v2ljDbKFV6CqUhxaf0d2eYZ+3zZZ1y5d48KBXLQYQwBGmhEjTUaVKLZ3g/CprGAuOJS27DaVUkT6gVYAAuc5zpC3bgAbfJUmwwJkjUR8iD+aiu3UEQQCPA1e/oq7/APFc/wADf6VDewrJo6spP3lIn41Nkpa8c2qqYdROUATvGgPu2nzruKv3+FOtm3ePsuWA8o2+Pe+FUgKgpK9rgfEmilVi5gLirma26rpqVYDXbUio1tnprRtAsI2IUcVHiMKrqVdQynoRP/PWrD2yNxFSWMIzmEVmPgoJ/Kgi0OB25WZXk9D2mdmbMRkae8og6GdGPeIk9AOtaGrOK4dctgG5bZQdBmBE1ELBy5o7sgT5kTHwBoAAcLRPLNKf4pJPzXFPTxXYskqWg5QQCfMyQPkfhRCpAKjmlTxSqKUordel8s8FTDWc7wHK5nY/ZETHkAN/OvNbBEidpE+lepc2W2bB3QngDp1UEFvkDVUh4C6/ZzQA+WrIGyD4r6REDEW7RZfvFss+gg1kL90377EDvXHJA31Y6D5gVTArS8i8O7TEZyNLQn+I6L/7H3U1BgsLN30uZI1jzta1vEOBBsH2C/ZQZfxLqD7z+dee8J4w+GdnQLJUr3gdNQdpGugr0xcY/wBZNsoez7MEPGmeTIn0I+Fef85cM7HEMQO7cBcepnMPj+YpIzexXQ7QZpDZY9i3ZbjjGOuJhDcT95ltnad2WdPQmo0vNdwTNiEyE23zAiNADBg7bTUnEeLDDYZbhUtpbEAxuB1rD8b5wu4hSkBEO4Gpb1J6eQpWtJ4WjJyWQnxEkkfD/NazlvXho/BeH+Z6Bcs82W8PYFtkcmWYkZY1jxM9KN8mmcBHgbo+ZP615wNvd+lO1tkgrDPO+FsL2c6f0XrvFeLLYtdqwJHdECJM7bmsFx3iv129bFtSp0QAkHUtvp61p+dP+yH4rVA+ROG57xuHa2NPxNoPgJ+IpWgBupX5jnyzNgHBolaviXBFfCdgo2UBPJlHd+O3vNeWsIkHcV6uuKufWWQoeyyCGjTPMn5ED3ViOduF9lfLgd24C3o32/0Pvoxnol7ShDmiRvTY+n7/ADWh5wMYBfW1+U/pWZ5Mb+uW/R/5GrSc6/8AZIP7Vv8Alb/SsxyeYxlr1b+RqLfhKqyjWZH/AOUY5xwfaY2ykxnVFn+NprQYzGWcDZWFIWYAUCSYkkk/mazvP10piLLqYIWQfAhpFFeFcw2MYgtXgoc7q2zHxQ+PlvSEeEFao3tbPK0EB54v0Wb5m5iXFZMqsoTNOaNSYjb0Pxo5ytwZbmCZXH7xmM9REKpHoQTQfmnloYch7cm2xiDqVO4E9RofhWy4Qos4W0GIACpJP3mI/VqLiNIpVY0b3ZLzPyB7LzbF4B7d02mHeDRA6ztHjMj41sOJcCFnhzJ9pSrsfFpAPuAMe6jt/hFt7yXiO8gIHn4T6ax61LxSx2lm4n3kce+DFAyXSvi7PEQefOwPReR09LJSrQvNUVWU1vuWecrZtrbvsFZQAGOzDpJ6GPGvP1roUrmgrRBkvx321ei8R4HgjbuXFCTlcjLc0mCRCgxvUXJuMsWcMZuJnOZ3GYSIEAQddh8zXn+SlS93tVrV9vDZO8bGAaP91s7n0kN0sr73P+lRc6cfsX0Vbcsy65hsARqPPpt4VkaU03dgFVOz5nsLHm7XonObj6ionra/KvO5pjSimY3SKVOVkfaH6qraluOUuP2bWFKXLgVsz6GdjEbCsSTTUqgbRJSy5DpGNaR8K2vMnMdi9hRbR5f9nplYbb6kRRDgHELGGwki4jMAXYBhJY9I38FrzuaQNJ3Yqlqb2g8Sd4Wi6pa4fSJdkfskiddWmPWrvNnGcNew0BwX0ZABJBjUN0XQkQawlOBU0BKO0Zi0tfvfmvTLnM2DKhXuIwAGhUsJAjwNDMVxjBi9h3slFy3CXIQrC5GGug6kVhqVDuwrHdpyO+6On4LV84cStYi7ZNtw4EhokRLL4++j3/Q+GkEZwJmA+njvEj415vXQc+Jo6NtilZmtL3PkYDde1Ld858WtsEsBgSXUuQZyqD1jrrTc4cZtvhlW06tmceydgBm18NYrCCuqHdjZF/aL369vi29Fu+H83gYMs5m6kLH3ifZPwGvoan5b46gw2a/cAOe5OY6mTm0G59ravPqVTuwmb2lICCegr+qlxBGZsu0mPSdPlTVHSqxc1zQ42qqmu5rlaeigqmKwzM4YEiEce0w1IGQwNNNfjVNuHXskZyxzIfaI0W3kYSB97XbXrrRimigWgq5s727BD+J4S44Xs3yEK4Op1JAGsfxa9NKmtJcDsSQVJ0ExAn8OkLpqTJ8KtkUoo0EvenTpoV6Ki+Gfsrihu83aZSWOknu6+WlQ/ULhusxclGz93M2kqqrEeh/PqaJgUoqaQgJnC66oXY4e6vbJMhbaK3fb2hmLGCDmmR1FR2eF3gmXtO9mttMsfZUzIO8tv4jwoxFKKGkJvtL/AJIZawN2UzMCoQIwzNr3TmPrmywd9POkOHXAgGbXs0U99tWD5n13GYSJ31opTxU0hT7S/wCSDvw68csPljNIzMRBuBgJOphRE+7apTg703DmBzMjAZmGXLcmNtAUABjqNjNE4roChpCIyX/L6e6GcUwly4EyHKRmnvEakADUDWD6e6mbAOWvGdHByw5GXRRA7py6g6+e1FCKaKmkJRO5oofvqhtjh7jsyx1XtJhm66p6keMegqBeFXezC5tnB9tpK5CplssE5oPs/OjOWnAoaAmGS/5Ie+FunPEavbZe+32cmZfZ0HcOvntXN3h9wtdMgZ0IXvnuEoF0GXxB1B67UUAp6OlETuHl+6/RVuHYZraFWObvMQddidAAdtOmvWrNKKeKI2VbnFxsp5pU9KooqimnmmA2rqKKUhMDSFKnopaWm5e4IL+Dv5UDXQwCE6EaKTBOg61LiOW+xwDG7bUXu0WGkSFJUbgwBvQ/hnGUt4O/aJYPcIKwPJdz02NS4Hj1sYM2rmZm7VXI6FQykiSfAGqTqv3XXY6AsAdV6T9b/NR3OWO47JetXDbXM6pMAb6Nsx0ofZwTK9vOjBWZR3lIBkjx3rUYvmiwUvKr3CLlsqidmFW33YjTc670GwfGu0dfrdy4bad5QoX2hEdNomiC6t1VNFAHANP6c9SSiPGuWVbE3BbyWbVtELMdhM9Op0qhc5UuFrYtMl1LshXEgaanN4RB8djRHE802bz30uB1tXRbAYAEqU6lfD/TzpYfmizh+xt2Q720LF2YZS2YEd0eU9Y/WgC8BXPZiucSSKvz358vKkNxXLMI7271u6LZi4FmV6e8VabktgzJ21s3AmcJ3pI/SkeJ4axavLh2uO14Ze8sBF1+J1NWP+prP103u9kNnJ7OubTpNS3JRFijmunXbr/RCeV+EriL4VpygFmjSQOnlqRVzE8Zwrh0OGCAA9myQGkbZvz60P4Bxf6teFyJGqsP7J8PPQH3UQxVzAKHZBcuM4OVCMoQnz8vfRPO6phLRF4S0Gzd+XREOI8rLca2LTWrTNZUhNZdtSx9NRrQXh/AhcAzXraMWyqmrMTMahfZEjc0S/6ktfWrF3vZbdrI3d1nKw0E6jvCpOH8x2EtqM1xGW4zOEUftQWLCWOwiJHupbcAtRbjPfZrr19EOtcrtF0vcRBZcKxMxqAZEeRFSPyi4u5M6ZOz7Q3OgTxj3VLxDj9p7eKVc03riMmnQBQZ8PZNFMBxUX3yIpdfqwt3FJCsYmcn3tz4b1C5yVkOM46B+fO52+gCz3EOBdlaW8LqXEZsoKz566+kRQoGtVzBbVMFZQK6ftGIW5GeO9JIG24+NZUtTNNhY8qNsb6aK2H1Ts9V0Fwg3B+6Xsw7CP2bXDCAydZlenUTAINTOsgg9QR8RFNheJomCxGFe0zG8yMXlYUwg1BMnKbYOg2IrJlEit6G/wBei7XYccT9Zc0EiufLe/5J7NzMoPqD6gkH5ilXGFQhddyWJnpmYt8dY91PWtrbaCbtceaNveO0cWa9L2UVuuqelTrKuSaU0qVFKmJp1pUqinVODT0qVRRNSDUqVRBPSmlSqKFLNSBpUqiCcU80qVBFKnRyNQYPlSpVEQunvEnUknxJn86ampUEeU9KKVKoiE4NNSpVFKC//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 name="AutoShape 6" descr="data:image/jpeg;base64,/9j/4AAQSkZJRgABAQAAAQABAAD/2wCEAAkGBhQSERUUEhQVFRUWFxQYFxgXFhgZHBYXGBcYFBUdFxgXHCYfFxkkGhQVHy8gJCcpLCwtFx4xNTAqNSYrLSkBCQoKDgwOGg8PGiklHyUyKSwsLCwqKi0sLSwsLCwsLCwsLCwsLCwsLCksLCwsLCwsLCwsLCwsLCwsLCwsKSwsLP/AABEIARcAtQMBIgACEQEDEQH/xAAcAAABBQEBAQAAAAAAAAAAAAAFAAEDBAYCBwj/xABFEAACAQIEAwUEBwQJBAIDAAABAhEAAwQSITEFBkETIlFhcTKBkaEHFEJScrHBIzOCshUkYnOSotHh8BY0Q8JT0hc1g//EABoBAAIDAQEAAAAAAAAAAAAAAAECAAMEBQb/xAA3EQABBAEDAQYDBgQHAAAAAAABAAIDEQQSITFBBRMiUXGBMmGRFEKhsdHwI8Hh8QYkNUNTcoL/2gAMAwEAAhEDEQA/ALC05phTzWsLw6amBrqmopUxpq6pRRUXAFOBXUU0VEEwNLNTxSooWkTSFQ4u+UE5WbecomNCf0j3ih1jmAFQxVYLIvcfORnnRlChgwjaNZ0NISArmRPeLARenqmnFrRyw/tRGjaEkqAxjukkEQY2qN+NW9IMgtBJkADKzZgSO8O4RpRsKd1J5FEKaaoPxq2pIYxsRoxMZQxJAXuwGFTWuI22fIrSe90MHL7UNEGOsGpYQMUgF0VZmlSpUVVaU10K5FdA0FLT09czT0KTWlSpRSqI2o1NPTLXRNFRKrnCuGNfurbXSdz4Abmqc0X5c40uGdnZCxK5RBAjWTv6CobrZWwhheA87dVtsDynh7Q1QOerPr8th8KsXeD4a6v7u2R4qAPgVrGcf5uOIQW1Qosy3enN4AwBpRD6P8G+Z7motkZR4M0zPuGk+dUFpAsrux5EL5RFGwEef7CG8zcs/ViHQk22Ma7qd4J6jz8qp8H5eu4k9wAKNCzbe7xNa7nvEquGynd2ED8PeJ/541X4bzhh7eHCqGVkWAhHtH8Q01OsmmDnaVlkxccZBDjQq6+ar/8A470/fa/g0/moFxnlq7htWhk2zLt7wdqvWOd8QboJylSR3AvQmIB3mttxq2pw93P7ORp+Ej3zU1Oad0zcfFyWOMQIIXkdxZBGokESDBE+B6Hzqlb4MucOzO7ArBbLspJAOUCRJ1O+1X5qnxDBdrkBgqGJYEkSMjKNt9SD7qtIXHieQaugo14GgO7wSCyyIchzcWdJ0LdCNAK4ucIthALjM1tNQHIyqFDCNvBjrvoNdKpPwF8oAKkFbeaWOrhXDNJVhuy6kTppECmPAbhDAlTmtlSWbNLZFAg5QQMwmCSPCk9lsBH/ACoieCLJJZySjISSJIKqhO28KPfUGH4fkxEZ/ZDsqd7QOYJM6LqD66wBUF3gtws5BAzB8sP7Ia3kCexJUHrMaTE1YxHCDmLWwohbIWSR+7uF2BMEwRAnXap7IFwAoyXY+iuG6oYIbhzEKNhP2iD7MSQjeWhqyTQ3hnD2V3e5lltRBJg57rbkDpcAokDThY5dINNNpxTimFM91V9plHqQPzqKsAnhd0hXSoSAwHdOxGx9DsaVS0xBHKaaVKlQUUS05plp5oop5pCmrUch8OD3WuMAezAyz95pg+oAPxqE0LVsERmkDB1U3AOSmeHvyq7hNmb8X3R8/StTxDitnC2xmgACFRdzHQDw89qIkUAxXJlq6xe5cusx3JZfl3dB5Vm1aj4l6VuOcdlQNF+ZWF41xh8TcLtoNlXoo/U+JoeTWp5q5btYa2rIXLM0d4iIgk7AeA+NccP5Gu3ELsQkrKLuSYkSdlG3jV4c0BeflxJ3Slp3dyVZ5Fwtk5nuZM4cBMxE7A6AnxO9HOcMFduWD2TaDV1jVwNdD5bx1rz9uFXlfIbbhpgDKd/I/rXrNiQi59wozeoHe/Wq37G11cH+JC6FzarqvHBSNd3mBZiNiSR6TpXFaF5witlxdBju7yPh69KrCzcj29fH/g3+W9XKaaFJ2vLdgq4tPM5tJGnllIOsbzlNKzbcEZmkBYI8T1P+1TinNSkDISKSFT4TCPduC3aUu5kxMAKNCzMdFXUa+cAE6VBDEqqCXdlRATALscqyeg1knwBrWcucn3gl10xt23dN17c27drs4ss1tAbbqxInOfa+0eutVvfp2C6GDhd+dTvhH4qhf5JxSwAbDuQzZA7gkLEwxSN2Uaxv0q9wniFuyLeHtgLibrFbr3FE4c6BQ43JOYC2JyuTIMb2+TONXcTcUYruYm1bLDKAExGHvFSjhTOUq1sAgHukEfaqlj1N3jBTvKpt2LlwspANvD3BctlZg5u2DLMRFw+VUFxK78eJDE7WwUVdxn0cDM12xibyXiNc+RrV0x/5rQRQwPlBHSIEYeziRcUvlNp7d3sMTYJkWbveCtaZjJtOyMuUkwdtK9NXFWXOIz98rD9mwKuLYtouiXApALK8HYzvXlz8Bvi7cuBc7dmMTiLKsXNsvduXLS23E53S2oYhic2sGSKjTRTZULZIyK3VqlXNq6GUMplWAII6g6g01aV442DSZRT1Pw1lF22X9kOpbSdAQTp10r0jhzYTET2du22WJ/ZgRMxuPI0rnaVuxsXv78QB8l5lFFcJ9bw6F7a3EQgMWy6ERoSSNtfnRrmfHYTs3t2lUXQwGluIhhm70eRozi7LXOHBUXMzWbUAddFn5TQL+NlpixKe4NfuBe3vsszw7iePv5uydmyxPsDeY3A8DVW5zRi1JButIJBELuND0rVckcMuWUudohQsyxMagDy9TQjlPh9u9exAuoHgyJ6SzTQsb7J+5mLYxrcHOvk+Sz3EOM3r4AuuWyzEgCJ9BRvgHOhsoLd1S6D2SPaUeGu4rvg3A7V3GYi2691C+UAkR34G3SKn5u5WS3bF2wsBdHAk6dG18Ovr5UxLT4VVHFksByGuur96RUc+YaN39Mn+8UG47zt2qG3ZUqGEFmiSDuABtPjVrDWF/oksVE5LkGBP7w9d6scC4bawmH+sXozkBpIkqD7Kr5/86VWNIW1zsiUBpcACLJrgLDXMI4ElHA8SrAfGKhrXcZ52W9auW1tsMwgMSNpE6DyB+NFuG4Sxg8Kt11liFLNEmWiAPAa1ZrI5C5zcJkjyI37AWSvPHtkbgiuK0nNfMiYkWwgZQpYnNHWAIgnz+NZunG43WGdjGPphseaQNImlNMDTKldWsSbdy1dALdldt3CBuVBhwB1ORmjzit1xDid3AC9iLaDE4S5+27jqr2mYDNGbS5aYw2hzAs2hnTCTVhceRh71gki3dVgYJPZkz31XbQ97L1iqZGXuF2OzswRDu38HqpeH43EcNxPb8Qe2gu2XW2gBuHDr2vaOuSzqEzHQyQIClgaOYnEW8XdsXrOIcXmt3TYuIqd9iUhBZYt+zjOTmGmpzd3SzgeaDZtXLt7DXHdmOe7aNprNwDuoRda4AlvKAe9EZjvOo7hvCxiExV29aNuwLgvLYsN2bO/YWzmNzuMqx3gO7PaksOlZ16RScbs49sXh0W9auXrYuM7Yex2bW7ToVOd71x7YzOFhSCZXNHd1n4c54cysMPft27lxExCsVuFrtyQl9LimHkjI6aHVSFEd4ly1ilW6EuWLlm5cDNaZ75v9pl/eqGnu3VgSDqQDvlMXuebmXBmNzdwoX8RxNrL89aiKwHEeHixi8RaSBblL1sDYJeBYgeQuLdjyilVvmvGB+J3wkEW7WHtkiPbBu3CPUC4vxpVc0mlwsiGHvXWUJQ1tfo7/APN//P8A96xKGtHynx63hu07TN3skZRPs5p6/wBqrHi2rDgvayYOcdt/yQzjQ/rN7+9ufzGvQMLxJbGBtXGBIW1a0ESZCr19a854jihcvXHGzO7CfAsSKvYnmW4+GXDlVCqEEiZhYjrHSo5uoBWY+S2F8jvO6+q9C4NxcYm12iqVGYiDHSPD1rLchPN+95rP+f8A3oVwjmu5h7RtqikEkyZmT6Hyp+UuMJh7rNczQUy6CdZB/Q0mggFaftrJHxEncXf0Wg5dEcQxf8X84o5w/iK3+0QgSjOjr5SQD6EfrWU4Jx2yuMv3WbKjjukg66g7AHwoYnHOxxj3rZlC7T/aQmevxHmKhYSVYzLbExu9gl1+l8rXccwQscPuW11AED0Z5j5xXHMeFOIwSm13oyOAOoiDHnB+VCeYOcbd+y1pFeWjUwBowbYEnpQng/NF3DjKIZPut09D0/KoGGr6pZsuDWY7tpbW3RGk4ZbHDC5tqLmVu8VGaRcI3IkaVxy7zYgtixiRKxlDESMvg48POoOKc7dtZe12WUsInPMaztl8qtcNx+ANm2LwTOqgNNtpkeJA1qUa3CVsjDIO5eBTQDfB9VV5u5bS0ovWfZJgruBOoKnwrK1qebOZ0vILVmcgIJMRMbADw/2rIYnEi2jO2iqCT6CrG2BuudmiMzVF+HmpGMCToBQDiHOVm2cqTdaY7u3+I/pWfxfOb3AVdAUJ7yglSyfdzakeZFBuHcSaxdF23lzLOXMocAxEwwgkeY3iq3SeS34/Zg5l+i1OI+kEfYsn+Jv9Kgb6QXO1pR/EZ/Ksq9wsSSZJJJPiTqfnTGkLytwwYB91ej8G+kPCq6Xr9mL4AVmWxZde6TkcBiCXjQkZT/aMRXodjit3EOmXObeIe25JtLZVsoSQFe6zXma2F7oIHdk5gCK8HwWDN/KtqzJUMWIua3AACYzaAgAwFBJnYxW85n4M3BhbOCxHaWcTlzh7dp8rQHtssrrILEMAPY38EW4GgvTuZMK1qMS2dFtE3CbLWj3zbNsu9vEQiwruO4SWmegrzTjHPOJx1+2MG1xrdlhcD31tqO0AIVjbtrl7syoOYyJgU+K4Cb2X6ziMRiMuwuXSV+HT40Rw+GW2oVFCqNgNBVgjPVcqftRoFRjdR4HDFF7zF3Ylndj3ndtWYnxJ/SlVilVwpcFzi42Tuo1NPTLTxTII3yrw6zeuML5AULI72XWR566TWrPJeEy5u9l8e0MfGvOSK31j/wDUH+6f+Y1U+wbtdbBdG9rmuYCQCbQrGcIw64vDpaIdHaHGfN1AA02rvnbhdqyLXZIEnPMdYyx+dA+An+tWf7xPzr0jiuGw7ZfrHZ6TlzkD1iT5Cg46SFZBG3JikoBtke3Czr8LtDhguG2nadmDmyiZLeO/WrGC5Xwospcuz3kQktcIEsAehA3q9zQipgXCaKAgWNozrEVJcwtp8HbW8Yt5LRJzZYgCNfWk1FbO4YH0Wg00c8XusxjreDt4qyECPaIh4YsASYBOvTT51b4zywpxlkIoFu57QAgDJq220rAoFzHh7CXFGHYMuXWGLd6T19Irbcp8U7fDrOr2+6fHbun3j8jTu2AIWOBrJZHQvAG4Irjalmec+EWbGTslKs2YkZiRAjodtT8qzFHecsZ2mKYdEAQe7VvmT8KBVYzhczMLTM7QKC5NYLmzjdxrl2yD+zUrOnVYnXwzH5VreYsabOHd1MMIAPgSwHX1rzC9eLMxYyWJJ8zv+tJI7ot3ZmOCTI72/BRmkBXT2ipgiDAPxAI+RFek/RJ9G4xjfWcQD2CNCLH71x/6KYnxOnjVK7wFqzyP9DTXrQxOMzhCM6WEgXLqxIzMxAthug313WvUbHJyrZFu0uFt2xqFFjtNToSbhcMzRoWGU02I4NixaupZuIha2q5pYtmVBb/ZP/4pAJkq2VmJ1mq+KF76i7iMJas2AbSs6PqikhndRK7KBDGdZB2KqwClUbBm/gbqIFFp7Td0NnhluOpvYcMcw7qi4snUlIMglvOPpRVFxeGt2RcKWRbVszu6ZiwKZCx0lANBA0gDQx6PxPinY2zca2O1N7CuttQA8C3ZbF5ZiECF8xPdEtNePcc4o2Jx/ZymVcSYNskrClVUKzb20CkLoNGOmtEJJSA0rcGlFNXVa14pKlSAp6CKhWninSt3huS8P2SO7OMyqScwAkifCo5watMOM+cnT081ha2Fji9kcNNo3F7Ts7gyzrJYkCK54pyJCF8O5eBOUxJH9lhv6VmcDgXvOEtiWPyHUnwFLs4WrmtmxXlun4hSfhd8JftsxhVdST4AEE7Ua524tbvtb7JgwVW113J8x5CpX+j+7l0uWy3h3vzj9KC2eCXWvdhli4J0JjYTM+mtG2k2honijMRb8RC0/MfHbL4Ps7dxWYi2IG+kE/lVxuO4N7C2rtwEZEDAB91AO6jxFYni3C3w75Lm8Agg6EHwPyolxnldcOlq4bhIdkBGXYEZjsTMAeFLpbtutAyZy57tI2ABBVfmF8NKfVRAg5ic++ke376OcmcTtWbFwu6B8xbKSASFURHj1qhieB2PrluwjNkZZckiVOVmA1GhgDQ+NGh9H1g7XLnxT/SoSKoowxTd8ZGBtjb5LB3rxZix3Ykn1Jk1HWh5n4Daw4Ts3LFi0yVMQBGw03oBFWAghcqaJ0by13KzXPeJjDqn33HwUE/nFZDC8NbKLmYI2a32SQxe6STBtrEFQVIzExOgk165w/6Ml4nY+sXbj2gx/q4UCDbEgu4O+c6jaFVTrNeV8wYV8PiGtPdS8bf7MtbYkELHdzaHQqNOkAdIrO51lemw4TFCA7lDb6uZdwxliCzA6t1BY9fKvcvoxuD+irSl37PO7C7bGZsNeDsSrqAYUiGBIKkXGVoBE+K43i166DnYkFlZgNA1wLkzsu3aFd36zrrUvAeZsTg3z4a89omJjUNG2ZSCre8Uq2A0vo1OYr85FuYK80aOjXM3gJsIHJbyDjY7VDd4ldB7Dsna7dYmStu3Yt2w2YuYLkHKOoZs0eyCK8o4b9OPELc9qbd6TPeRVjusIGQDSSp1E92JgmhfFfpNxuJzBry21O4tIELeAzAFp85FCk+oLV8zc02MJir9q1cDG5Ydb122C7i8XzKtpmbu66uSzbDqAtYPlDAm7igxJhP2hPiQRA95P51Ut8NN5yba5UMkAvJC7CWK6mesamdB0KcJxJsM1qybYuESWhnkjULmkBfSKIItSXDyZY/A3nYXQC36muxQ7gnEe3sJciCw1HgQYMeUiiM1pteKcwscWu5CelTU9FBRDat9zaYwFsedof5Z/SsCtenYuxYxNlUe4sDKe667hY1+Jqt+xC6uC3UyRo5I/VAfo/vvnuJrkyg+QaYEeEifhRPlu0lsYq6BMXbu33U7wA+JqLG8Xw+DslMOVLmYynNrtmc+XhVPkXiCkXLLnVjmE/akQ49dj8aQ72Vric2N0cRILhe/lfCD2+a8QbwuF2jMO5Pdyz7IHppO9bTGWQMdh26lLwPmAAR+Z+NDMByGEvB2fMimVWNTGq5jPQ/Gpf6UW7xO2qGRbS4JH3iJb8gKJo/ChC2SNtTHcuFfVW+Z+DjE2Tkg3EnL6/aX36e+KF8+mLFgf2vySP1q1hOLdnxC9ZYwtwqV8nyKfmPyFD/pDxaMtoKysQzkgEGNBvG3Wo29QCbKcx0MjxzwfYrGsZOtb7kX/tH/ABv/ACLXn01suUON2bOHuLccKxdiAZ1GRR0HiDVkg2XJ7NeGzW49CsfFLC8NOLxFvCLI7SWusN0sLHaHyLEhB+I+FcloBJ0AEnyA1NaXkZkwmBvcSxGhvA3BOhFhJFhBOxac3mbi0JHUKT9nY/ey6jwN1z9LHOv1GwmEwvdv3Vyrl3s2vYBUDZj7K+hPQV51wvk+2tqLol2Ks2uwBnL6ePj8K74UbmNxFzH4mC9xjkHRQO6I8gBlHoTvWhFLGzqVo7QzSX93GeOUK4pyzZv6lcrdGWAfKRsRWdv/AEfOD3Lqkf2gQflIrbxSqwsBWCPMmjFA7Lz/ABfKotXLSM+YuLhMKdIAiNdd/wDarHCuTFvWg/aMslvsg6Byo39KK8xvGIsHMo7t7Vtvs+Y8qvcr/wDaWttQx+LsaqDRqpd2fIc3s6KVp8RcbKCcX5aSxhrjdpdc6QCwUSSFBIA72+xNUbguRbsIMvaEJ7MECAGOjGdCZNHub3Y9jaWO/czEGdRbGbcbDX8qr8CsG5i2doiygUQZGd9TuB9maVw8VBdDBypYuzpMl7jZ2C1OHshVCqICgADyGgqWuBXU1fS8VZO6elSFPRpFQqaRrkU8UUCVoMDyZeu21uK1vKwkSzTH+GrA5BxH3rY/ib/61Hytx2921m12n7OcuWBtB6xNF+cuPXrF1FtPlBST3VMnMR1B6CqiXXS67I8Uw96QdtvdZDNfcZQbrDaBnYfAaVz9VvWu/luW+maGXfpOlbnkm6fqjtuc9wx4mAaC8wcyXL9nI1hrallOY5umsaqBRDt6pUvxmNiEjnmyLCC4vht/L21xWytl77GZn2dSZqHh3Dnv3BbtxmIJ1MDTU61sOYzHDLPmLH8k/pQbkYf1xfwP+VEPOklJJjNE7I7NGr90H4hgGsXDbeMyxMGRqJGvvqsTRnnEzjLvqo+CKKCmnBsLDM0Mkc0cAkKtjMKb7WsMsg4i6lokdEPeun3Ip+NFvpd4oGNnh1nTP2cgbJZQnKNvvLO//jHv45VI/pHtGEjC4W/e/jci2PflDVmuF3TisVicY5JLuyJPRBAH+UIPcaocNT6Xdx3DGw9fUoxhbCooRRCqIA8hUwrgU9Xrz1k7lOWpqUU5ooLOcy/vrHdnu3/D7q+Jq/yuIwln8A/M1U5jtzcs77X9iR9lOoq9y2v9Usf3a/PWqR8ZXfyP9Lh/7OQfjt9TjFDMALVonUxqx/0onyph4w4c+1dZrh/iPd/ygfGs7i2Lm+VGt672YJmYkWljSD161uLNoKoUbKAB6AQPypW7uJWztQnHwIMbzGo+6kApUqarV5hdilTClUpFQqKcimWnpkCi3KY/rln8R/kaif0g/wDcJ/dj+Zqzdt3tuCMyMuo6Ef8AAa6xWNe6ZuOXIEAkzp4UunxWtTZgIDERuTa3/IumEP43/IUC5k4vfv2ofDtbVWDZiG8ComVAHtVU4RzZcw9rs0RCJJls06+hrjivNt7EWzbcIFJB7oM6ajUk0gYdVra/LjOOIw4g1xS0fG8BcvYHDraUuYtEgRsLR8T4kUM5U4Xds4xRdQpKXCJjWIB2PmKorzniAiohRQoVRCyYUADefCq9zmLEs4uZyWUMoYIugaM2yx0FQNNUlfkQGRsnisV6bI3xvk6/ev3Li5MrNIloMQBrpWPZYJHgSKu3eP4ht79z3OR+VUCZNWNBHKwZMkMjtUYIO92ocHiQlji1xpPcw9oR5Wrl4SQQQC0A1T5cw2TC2h4qGPq3e/WhfMV9lw2OtiCGu4K4fwm3cSR/Gij+KtDhVAtoBsFUD0CgCq2DxFb813+WiaPl+SmApxTRSAq1cZMaUU8U1RRZvmd1N1AQdLV0zlJmSgEaHwb41f4VismAS4fs2Z+C6fMVQ41cIvXGkdy0vQ9S7eO+g1+VWuL28mFt2R9o2rfuUZm90IfjVF7kr1kmPqxMOIcvJP1NIfwrCntsPbJnIGuMI6qIGvXvv8q1wrOcsWpuX7h6FbS6k+z3ngnzI+FaQU0fFrJ/iCcS5rmt4bTR7J4pTTU9WLhJ5pUxNPUtFQrRLgPEOxxCOfZmG/CdCfdv7qGLT1KTNeWODh0XofH+XO2xNm4BoSBc9F7wPvAK/CqfOGCFy/Zs2kUXHkkgAabCT4aMfdRjk/iXbYVZ9pO4fOIj5EUL4bjRc4rcO8KyL/DlB/JvjVAsH0XoZGxPYCP9whWG4JgsKii/lLHq8kk9YA2FDOY+WLQtdvhz3RBIBkFT1U/pQvnB2OMuZumUL+HKCI+JrQ8JBXhT59il0ifAzHzk++m3FG1Rccznw6AA0Gj12XNy2LfCZgSyDWNe+/8Aoas8mJOCYHqbv5RTXcK1/haLbEtkSB4lDqPXQ1Lwa2cPw8lwVYLdYg6ETOWfP2aUnb3Whjala6vDoXmwpopVwM0nSI26z5yNR6VpXlgLQnjmCzXUWQFxCnDMTsGLLcw7HwAuosnwmn5Z4gWt9k4K3bPcdTuMvd/Qg+Yq5xTCdrZuIQQY7p09oDMpEeBA3qhxa8HxeAxdsgNjbAN9R/8AIk2rrR0DNbn1U+dUnwutdmJoyMQtPLd0aZzIAHqT4eXnXdRkGZnSNo/58K5TEEhSFOu+bulR4wd6tXIq132mk6n0BPltXVMxnT9f9NacCooQsjxH9piLihtWvWrcTuAEzaeHtfCr/MbhriAgMqK9xtYie6vyV/jVfhql8Qp0Km5iLu2uhKLrMEd8VW41dV2ujNDPcW0NSO6CEM9CJ7Q++sx4K95CwDKhDuIo9R9SL+fmj/LGGyYa3I1YFz6uc35ECiwFRooAAGwgD0GgqSrwNl4iR5keXnqSnilTU9RIlFKmpUaUUKU9MtOaKBW05a5jsWMLlLRc77RlbVvsiQI2CiszwzibWry3dyDJ8wfaHvk1SUUVXgjHCHEdA8R/Z2J/xGKTSB7rb30soaG/cH7K2N7E4DFZblxkzAfaYoY8GEidz40L5s5ltta7CwQQYzECFCrqAvjqB8Kh4PwXD3MMLmS9cfMEYKY1MSQPugHrVU8qg4i6guBbVqC1w6xImNIE7/D3Ug0g7roSyTvj8LW+Lkjlccv83NhlyFc6SSBMFSd4MbeVS8f50OIt9miZFJGaTJIGoGg0E1C/LAz2Tbui5auuEzqIKnqCD1gH4VG/AV7LEuHP7C5kEx3hmCyfPem8F2serKEZjvb24q/pSAssg6keY391QK4mWEBdAzaGdjoQI9etaw8ooLfafW7WSYzZTGbwnNvWPxWIcTlUT5yRHyHxI8pp9QKyGCRlBw5+YSxt8LbuXADIUhZBEsdAACAdWy1Be4f2WJw2GkThMLlfWYvXGZrvl7d1x55ajweNu/WLF1lF+zadbjWreVWLqJXvP3WGcBoB1AquwvLi714923dYCcQyl9TmI/YnKCWLeA1FVE2V04miPHc2xqPRG7d0QczKSvtEaAddRJjTzqlxq7dyAWFLFplhHdUeEkCTMD3mrNvFosLOXwDSPgx0PuNWpq3kLlAiN4cW+xWFx2HZTnxHajRgpcgzrKoG1iBqT191OMc1odzENIEZShZSY2AI7tG+PcLvXr1s24CqjCWOgLGGldz3QNq6TlcEDPdcxHshV9kZRuCdietUaHXsvYw9q4JxgMhjSfIN4/FV+Ap2S3HaYtWkX3hTceP8gqDhNqb9pCG7ga40mRmgqI1O7MxjyovieE5bDW7MkllbvsTnIKkgsdpCAVl+JWWNzVSjQoyv3T3SWOV/Zjz7240qOGmlZiTRZwySx1OfTWg86Qt+K6rz7DcWxFlTDPCjMQ0kxoqSHkZS0+yZ32rfq3jVrX6l5fO7PfhEB5u13SpTTTTLnp6VKlUUUC05FIVJasFiFUFidgBJPwoqVZ2XKDpW+/pTCoi4Zrvd7IoYgpJGbMW8d/jWaTk7FET2UeRZQfzoTiMK1tijiGUwR4fCkID+q2xPlxQSWc+a1vLvELVrDlfrSoxuBjKnRQQCIO+YD3TTLxWxefFW8wtJeyFHIgFl3J8JMHXzrNXOFutlLx9l2ZR/Dt8e9/hqThPCHxD5LcSBmMmNJA8POhpG5tWNyZfDHo9t97Hr6o3d4jawqWLdtxeKXu1uFdtogH0Py86j4xxXDixcTDszNfuB3zAjLrmI1A6+vWpV+jy91uW/8x/9aE8Y5avYYS4BX7ymRPn1FQaSeU0v2ljDbKFV6CqUhxaf0d2eYZ+3zZZ1y5d48KBXLQYQwBGmhEjTUaVKLZ3g/CprGAuOJS27DaVUkT6gVYAAuc5zpC3bgAbfJUmwwJkjUR8iD+aiu3UEQQCPA1e/oq7/APFc/wADf6VDewrJo6spP3lIn41Nkpa8c2qqYdROUATvGgPu2nzruKv3+FOtm3ePsuWA8o2+Pe+FUgKgpK9rgfEmilVi5gLirma26rpqVYDXbUio1tnprRtAsI2IUcVHiMKrqVdQynoRP/PWrD2yNxFSWMIzmEVmPgoJ/Kgi0OB25WZXk9D2mdmbMRkae8og6GdGPeIk9AOtaGrOK4dctgG5bZQdBmBE1ELBy5o7sgT5kTHwBoAAcLRPLNKf4pJPzXFPTxXYskqWg5QQCfMyQPkfhRCpAKjmlTxSqKUordel8s8FTDWc7wHK5nY/ZETHkAN/OvNbBEidpE+lepc2W2bB3QngDp1UEFvkDVUh4C6/ZzQA+WrIGyD4r6REDEW7RZfvFss+gg1kL90377EDvXHJA31Y6D5gVTArS8i8O7TEZyNLQn+I6L/7H3U1BgsLN30uZI1jzta1vEOBBsH2C/ZQZfxLqD7z+dee8J4w+GdnQLJUr3gdNQdpGugr0xcY/wBZNsoez7MEPGmeTIn0I+Fef85cM7HEMQO7cBcepnMPj+YpIzexXQ7QZpDZY9i3ZbjjGOuJhDcT95ltnad2WdPQmo0vNdwTNiEyE23zAiNADBg7bTUnEeLDDYZbhUtpbEAxuB1rD8b5wu4hSkBEO4Gpb1J6eQpWtJ4WjJyWQnxEkkfD/NazlvXho/BeH+Z6Bcs82W8PYFtkcmWYkZY1jxM9KN8mmcBHgbo+ZP615wNvd+lO1tkgrDPO+FsL2c6f0XrvFeLLYtdqwJHdECJM7bmsFx3iv129bFtSp0QAkHUtvp61p+dP+yH4rVA+ROG57xuHa2NPxNoPgJ+IpWgBupX5jnyzNgHBolaviXBFfCdgo2UBPJlHd+O3vNeWsIkHcV6uuKufWWQoeyyCGjTPMn5ED3ViOduF9lfLgd24C3o32/0Pvoxnol7ShDmiRvTY+n7/ADWh5wMYBfW1+U/pWZ5Mb+uW/R/5GrSc6/8AZIP7Vv8Alb/SsxyeYxlr1b+RqLfhKqyjWZH/AOUY5xwfaY2ykxnVFn+NprQYzGWcDZWFIWYAUCSYkkk/mazvP10piLLqYIWQfAhpFFeFcw2MYgtXgoc7q2zHxQ+PlvSEeEFao3tbPK0EB54v0Wb5m5iXFZMqsoTNOaNSYjb0Pxo5ytwZbmCZXH7xmM9REKpHoQTQfmnloYch7cm2xiDqVO4E9RofhWy4Qos4W0GIACpJP3mI/VqLiNIpVY0b3ZLzPyB7LzbF4B7d02mHeDRA6ztHjMj41sOJcCFnhzJ9pSrsfFpAPuAMe6jt/hFt7yXiO8gIHn4T6ax61LxSx2lm4n3kce+DFAyXSvi7PEQefOwPReR09LJSrQvNUVWU1vuWecrZtrbvsFZQAGOzDpJ6GPGvP1roUrmgrRBkvx321ei8R4HgjbuXFCTlcjLc0mCRCgxvUXJuMsWcMZuJnOZ3GYSIEAQddh8zXn+SlS93tVrV9vDZO8bGAaP91s7n0kN0sr73P+lRc6cfsX0Vbcsy65hsARqPPpt4VkaU03dgFVOz5nsLHm7XonObj6ionra/KvO5pjSimY3SKVOVkfaH6qraluOUuP2bWFKXLgVsz6GdjEbCsSTTUqgbRJSy5DpGNaR8K2vMnMdi9hRbR5f9nplYbb6kRRDgHELGGwki4jMAXYBhJY9I38FrzuaQNJ3Yqlqb2g8Sd4Wi6pa4fSJdkfskiddWmPWrvNnGcNew0BwX0ZABJBjUN0XQkQawlOBU0BKO0Zi0tfvfmvTLnM2DKhXuIwAGhUsJAjwNDMVxjBi9h3slFy3CXIQrC5GGug6kVhqVDuwrHdpyO+6On4LV84cStYi7ZNtw4EhokRLL4++j3/Q+GkEZwJmA+njvEj415vXQc+Jo6NtilZmtL3PkYDde1Ld858WtsEsBgSXUuQZyqD1jrrTc4cZtvhlW06tmceydgBm18NYrCCuqHdjZF/aL369vi29Fu+H83gYMs5m6kLH3ifZPwGvoan5b46gw2a/cAOe5OY6mTm0G59ravPqVTuwmb2lICCegr+qlxBGZsu0mPSdPlTVHSqxc1zQ42qqmu5rlaeigqmKwzM4YEiEce0w1IGQwNNNfjVNuHXskZyxzIfaI0W3kYSB97XbXrrRimigWgq5s727BD+J4S44Xs3yEK4Op1JAGsfxa9NKmtJcDsSQVJ0ExAn8OkLpqTJ8KtkUoo0EvenTpoV6Ki+Gfsrihu83aZSWOknu6+WlQ/ULhusxclGz93M2kqqrEeh/PqaJgUoqaQgJnC66oXY4e6vbJMhbaK3fb2hmLGCDmmR1FR2eF3gmXtO9mttMsfZUzIO8tv4jwoxFKKGkJvtL/AJIZawN2UzMCoQIwzNr3TmPrmywd9POkOHXAgGbXs0U99tWD5n13GYSJ31opTxU0hT7S/wCSDvw68csPljNIzMRBuBgJOphRE+7apTg703DmBzMjAZmGXLcmNtAUABjqNjNE4roChpCIyX/L6e6GcUwly4EyHKRmnvEakADUDWD6e6mbAOWvGdHByw5GXRRA7py6g6+e1FCKaKmkJRO5oofvqhtjh7jsyx1XtJhm66p6keMegqBeFXezC5tnB9tpK5CplssE5oPs/OjOWnAoaAmGS/5Ie+FunPEavbZe+32cmZfZ0HcOvntXN3h9wtdMgZ0IXvnuEoF0GXxB1B67UUAp6OlETuHl+6/RVuHYZraFWObvMQddidAAdtOmvWrNKKeKI2VbnFxsp5pU9KooqimnmmA2rqKKUhMDSFKnopaWm5e4IL+Dv5UDXQwCE6EaKTBOg61LiOW+xwDG7bUXu0WGkSFJUbgwBvQ/hnGUt4O/aJYPcIKwPJdz02NS4Hj1sYM2rmZm7VXI6FQykiSfAGqTqv3XXY6AsAdV6T9b/NR3OWO47JetXDbXM6pMAb6Nsx0ofZwTK9vOjBWZR3lIBkjx3rUYvmiwUvKr3CLlsqidmFW33YjTc670GwfGu0dfrdy4bad5QoX2hEdNomiC6t1VNFAHANP6c9SSiPGuWVbE3BbyWbVtELMdhM9Op0qhc5UuFrYtMl1LshXEgaanN4RB8djRHE802bz30uB1tXRbAYAEqU6lfD/TzpYfmizh+xt2Q720LF2YZS2YEd0eU9Y/WgC8BXPZiucSSKvz358vKkNxXLMI7271u6LZi4FmV6e8VabktgzJ21s3AmcJ3pI/SkeJ4axavLh2uO14Ze8sBF1+J1NWP+prP103u9kNnJ7OubTpNS3JRFijmunXbr/RCeV+EriL4VpygFmjSQOnlqRVzE8Zwrh0OGCAA9myQGkbZvz60P4Bxf6teFyJGqsP7J8PPQH3UQxVzAKHZBcuM4OVCMoQnz8vfRPO6phLRF4S0Gzd+XREOI8rLca2LTWrTNZUhNZdtSx9NRrQXh/AhcAzXraMWyqmrMTMahfZEjc0S/6ktfWrF3vZbdrI3d1nKw0E6jvCpOH8x2EtqM1xGW4zOEUftQWLCWOwiJHupbcAtRbjPfZrr19EOtcrtF0vcRBZcKxMxqAZEeRFSPyi4u5M6ZOz7Q3OgTxj3VLxDj9p7eKVc03riMmnQBQZ8PZNFMBxUX3yIpdfqwt3FJCsYmcn3tz4b1C5yVkOM46B+fO52+gCz3EOBdlaW8LqXEZsoKz566+kRQoGtVzBbVMFZQK6ftGIW5GeO9JIG24+NZUtTNNhY8qNsb6aK2H1Ts9V0Fwg3B+6Xsw7CP2bXDCAydZlenUTAINTOsgg9QR8RFNheJomCxGFe0zG8yMXlYUwg1BMnKbYOg2IrJlEit6G/wBei7XYccT9Zc0EiufLe/5J7NzMoPqD6gkH5ilXGFQhddyWJnpmYt8dY91PWtrbaCbtceaNveO0cWa9L2UVuuqelTrKuSaU0qVFKmJp1pUqinVODT0qVRRNSDUqVRBPSmlSqKFLNSBpUqiCcU80qVBFKnRyNQYPlSpVEQunvEnUknxJn86ampUEeU9KKVKoiE4NNSpVFKC//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5128" name="AutoShape 8" descr="data:image/jpeg;base64,/9j/4AAQSkZJRgABAQAAAQABAAD/2wCEAAkGBhQSEBQUEBIVFBUWGBoaFRcYFx4XFhYYFxgYGRgYFxwXHSYeGRojGhcUIS8hIycpLCwsFR8xNTAqNSYrLCkBCQoKDgwOGg8PGiwkHCQsKS8sKS00KSwpKi0sLCwqLCwwLyopLSwuLCksLCksLCwpLDEpLCkpLTUsLCkpKSwsNf/AABEIAREAuAMBIgACEQEDEQH/xAAcAAABBQEBAQAAAAAAAAAAAAAAAQMFBgcEAgj/xABBEAABAwIEAwUGBAMGBgMAAAABAAIDBBEFEiExBhNRIjJBYXEHFFKBkbEWVJKhI0LhFSQzssHRNWJygvDxJVOi/8QAGwEBAAMBAQEBAAAAAAAAAAAAAAECAwQFBgf/xAAtEQACAgECBAUDBAMAAAAAAAAAAQIRIQMxBBJBUSIjYZGhExSBBVJxsTLB4f/aAAwDAQACEQMRAD8A2imgbkb2RsPAdE77u34R9F5pu430H2TyAb93b8I+iPd2/CPonEIBv3dvwj6I93b8I+icQgG/d2/CPoj3dvwj6JxCAb93b8I+iPd2/CPonEIBv3dvwj6I93b8I+icQgG/d2/CPoj3dvwj6JxCAb93b8I+iPd2/CPonEIBv3dvwj6I93b8I+icQgG/d2/CPoj3dvwj6JxCAb93b8I+iPd2/CPonEIBp1O2x7I+iE47YoQDVL3G+g+yeTNL3G+g+yeQAhCEAIQmaurbGwuebAeV99gAEA8hctFiDZQS0OFjYhwyu8tCvFRibGtLsw0BO4t2SARfrcpYO1CihjTS8tab9pg2Ozh6KUugFQhCAEISXQCoXku6lR1bxHTwkCWdjSdRc7j5KG0ty0YSm6irJNCYpatsjA9jg5p2I2KeBU2Q1WGKhCEIBCEIBHbFCHbFCAape430H2TyZpe430H2TyAEIQgEJTFY27CDppoeh8CoLjoychnKe5hzi5abG1ndFS2T1LCCJ5CehJc0+RB3XVpcN9SPNZx6vFfTny8rZOR1xjhrY6fOZIviILpHZQ67el9RZUCq4prwDkpgy48YnP38e0LLUuFqDnRcyYnOHnbQaWsfVWjKsaWm3FqzqhJTipZo+YqysxKofmmqpgfAdpgHSwaAto4MqvcqCCOrlc6ZwLnmSQFwLjewzG9gLaK4VJs0nosy4gwSESMeXF5fIGPDTmIzX/i5W3NgbXHQqk54wjeC0pPxNr5NOp6oPF2/TxCeUNgEIYxrGh4DWgHNvfrrrbpfwUyoMgKqvHPEktJHG6JrDmcQS70vawVkqqpsbHPdoGi5VJxXHXVAIMDCwHslzcxB69AVWcZSjUdzbQnCGopaitLdFXqsaq6jK7mSESuyvjjvla3bYddV34f7PZ5DKHgRMdbI49ogb2y3uFcuEJonMcIo2MLT2g0WvfUX6fZWHKsFw+fHuenP9WaVaEVFGb8YY5UUMLaaDQ5QRL1F+1YdQbfVPeyfiszRupp35pY7uaSbl7CddfEtP7EKycZYB71TEN/xGdqM+YHd9CLhZpwbwlVGtimja6Bkb7uc8WJb/MwNOpuNOipThqY2Zh5eroOTxLr/ACbUClSNSrsPNBCEIBHbFCHbFCAape430H2TyZpe430H2TyAEIQgIniKEOjaD8X+hVfOGszAm17HU+CkePK8xUwc0lri8AEa20Kz52OvOZz253Frmh2oy5hY2Frea2jNqNGMopyujUeHGt5PYIcMx1GylVVfZrJehGlrPcP3HVWpZydybNIKopCEKlYpijIsRipoj32kyBurmncWOzRbe/VWnF8WjpoXzTvDI2C7ifsOpOwHmvnOTiVtRXTVD+w2aUOAde4Y2waOz6NKo20XjHmZvOC8QRSVD6eJj+ywSGQjsPucpGb4gQdPJWBZz7IqwSNqjnzOD23t0Oax+/0WjJFtq2TJJOkR+N0Jmp3xtNi4aeoN/wDRZrKZ2vcwg792xvc7/NazZVHHOCpZ6jnMrJIyCMgA0ZpY2turrVlBVHuYy0oz37HVwVgz4I3ulFnyuzW8Q0CzQfP/AHVkXiJhDQCbkAAk7nTcpxQ3zNtl4qlRXeKJiHxtD3sDg6+Q2JOlgqhPTMLc7XSuYy5vndfs7281f8Xw1smV7n5OXc38LeN7+m6oUnGVM1xEMNRPG0kOkZlazzLQdXDxVM2GrLvwpf3ZoObQm2Y3Ntxe/qphRvDtZDLTskpnZo3agne/iD0IPgpJWJBCEIBHbFCHbFCAape430H2TyZpe430H2TyAEIQgEc0HcLzyh0H0XtCARrQNhZCVIUBD8QQ008ToqpjZGbua7bTY/JZ5WeyCikcTRVDoHDZjnCRn0PaH1Vt4qpiHvdchpbqPDoTssTxnh2ubLI90UhJcbOYc9gTpq03Gllm5Zosjb/Z3wm6hpnslcx8kkjnvczu9GgX8h+5VsUbgEOWnjH/ACtGu+jQpJXWxDBJZKgqSAQuX+04u1/FZ2dHdoaHoddCuVvEtMdpmfVHgFc9rWNCChAc/KJX5T1IALi0etlRY8fYygbYM7YyxsOjmn4muHddqSW+KvfHsVLXUpp3VUcUlw6JxI0e3bQ+B2+azPh72OVMtVeaqhyscHPMby+Qg9GkaEjxKE0zSPZBE4UUhPddM8sH0B/f7K9Llw2gZBEyKJuVjBZo9P8AXx+a6kIBCEIBHbFCHbFCAape430H2TyZpe430H2TyAEIQgBCEIAXJiuICCF8rgSGi5A3P1XWoTjMf3Ge5t2d+mu6h7ArFV7S6WWwPMZvuG5fPx30TWF4jTVkv8IZpR2ja7X26kjcKg80M0blLgbdpoIyuFri+9x4q5+zaECrLgO8w+FtBYBc0W5PJ1ThGMbRp8LLNAsBp4bL2gIXUcoJClQUBU4+FqaMTFsbf4ji5+bUXt4dAqLhkzZJnts02IDbi2g6LVXYQO1re99xtfoq3Rezdsbg5smouBp13UT8UWi0au2ZvxBywahrrC72k7XFwNQTqAPJaB7N6RokmeHF2cMIJN7C1rD6JuT2RQl5dzHdrUjcH1UzwrhUdLNLBHfstY46dntXtb6K/N4Ui8pJploQkCVVMgQhCAR2xQh2xQgGqXuN9B9k8maXuN9B9k8gBCEIAQhIUA3PKGtLnaAC5WMcS8dVpxJsUTSA42azZwaDYHXQg+e91fPaNWSsgbywcma8jhra2wPQePyUd7PsJfMfe6gaC4gB1JF9X6+HQbJYLbgeFGOECU8yQ3dI4gd52pA6AbADopFsYGwA+S9AJUAIQhACEgclQAhF0IBueYNaXO2aCT6AXKzvHOLmxyGeJzg2eOKxDbm13AeQ8fop/j7FZIYAIjlz3Dj5W8OnqsJrcWlczluJyNcGgBuoa0kt8NTdxN/NUkyyRsnsx4pnq2PFSWus1ro3AWJaS4HNbxuFe1i3s3xWSKuhiuXMkBY4FoFgG5m2sPAj91tAKQdoS3FQhCuVEdsUIdsUIBql7jfQfZPJml7jfQfZPIAQhF0AzVVAY25ufIC5PkAqNxx7R6eFjoYnvfN1iI/hOGozE6E3tdov4q3Y0BJTysDhdzHAai97G1lko9lgJpmx1GbnNJecncIFybX7uw18UJqyQ9m+NVVdVuFTUueyJufJZoDi45bGwvl122K1iNgAAAAA2A0A9Fn3CfArsNqWyvl5glBjdlFg0nVhPib2t5ErQghGx6Qkui6AVNTwB7S12xFjqRofMahOXSoDO8ZxWbBZQ7I+bD5D2jculp5CdTc7xnofG+qkeJOMw/DH1GGSskkIHL8Sde0Mp/mAvoVbpoGvaWvaHNIsQRcEdCDusf4zjpqS9PRjlBsrpHNF3AvdHqGjwGo02ClEGkcKY5z6eHmvYajlh0rGnY7HTpdTl184cCUNbJVF1JIznw6gSOIBYXgPaLaDQ3N19GtPVGENVsYMbr6aHUbjTceazPEmVbSeTVSENPZzBvaGmvdsd9jbZX/iXEOVSzOa4B4jeWagEkNvpfdU3hrH/eaWN9QQ6R1muc1pblcdAxx7rifoVRlqJb2dVs0sUnvPadG5oa4gZu7qSQBf5K4BQ/DM8ZY9sTmu5bsrgBlc0j+V4OxUypRAIQhSBHbFCHbFCAape430H2TyZpe430H2TyAFz1swaw36H7LoXLiFLnYeoBt8xYoCk49xhT0NNG6QF7nHLGwAB7z11NgPNTXCmLsqmMmiBDXsJs4AOBBsQ63jdRFZgENRCGzxB9rgB1szQQQfRy7eAcF90hbTh2cMa6x20c8kA+Y2uq3kUcZ4srGubeAPaXHRvecB8N/H/ZFbx9M3IW05YHEi7yL/ADA1b81z4nLy3RN5EgbG5+pBAJuSAHXtrfcqJrHc9jRTNMr8x5kY7Rbvcm51GqpHY3aRbsPx6eWFkgEZzd6x7I1INrlc+G4pV25kkjHRuJDGtbZ29u0TvZLw7hDo6OJj2uic1pBZfa7iQvFG93JazlSAgvsTo0drQ3/daRe6JaTosuH1hc+RhNyzL/8Aq/RSKr/DULxJOX2uS3UeOhVgRGU1UqBUHHPZTDPK+aSeoLs7pA1rmgAkDsjs7WAGqvyQtUlDCcEw4xTyzUBkicWu5md7Sdd7aCx0/ZXLD/aYWxjnRZ3DQua61zsDY9fFOYv7MS6QuppgxpJJa8F1iehHhr4qn4/hTqSbkPdn0BBawtzX8hfMQV5s/uIycm8H1GhDgNdLTS9eqa75s9cVY++skzlhAAyMYDsCdTr4m/7K/u4NdLhjaXOKclrRePtZMpDtCfHTfzWXQjmODYwXudoGgXN/lt81tXDAe2nbHKHB0fYJP8xA3B8R4X8lrw0pNuzD9Y0tOEILTrHQjeA+Cf7NZK01D5zK8PLnixBtb5q0oQu0+eBCEIBHbFCHbFCAape430H2TyZpe430H2TyAEIQgPAhHQfRKGL0hAeJIg4WcAR0IuE1BQRsJLGNbfezQL/RdCEB5yoyr0hAeQwDZekIQAhCEAlk26laXBxaC4aA21AO4BTqEBw02DxxyyStFnSWzf8AaLC3RdoCVCbEtt5YIQhCAQhCAR2xQh2xQgGqbuN9B9l7Mg6heaXuN9B9lmXtM4Wp5MSw5z2OJqZ+XNZ7wHsazQWBsNtxZAahn8wjOOqwLifGmQ/2tSjmhzqqn5ZDXFjWsEYs5+zTYeO65+Jq6WLmyQ5i+PF5XAAnURxZiPSwKA+hHSgAkkADcnwSOmAFyQB1J0WD01bHWzRte4mlqMTqJJBmLQ5jYI3gEg3yi5XViOFRR01E6eY1uGRyVDZHQvcRFzD/AAXOINyGDTyQG4ZkgkHUKCwzh6F+GspXyOqYDGG5y7tSMvdpzMsdrDTosdgwmKHA5qlocJPfBG52Zzjy46ltmgE2vYeGpQH0AZB1QHr57x7GYqmaslcJeQ6uo8zS1zZCzI8PAb3gSAdNyrNxQyGgo6PEMNjkZFE+QFji8PLahpZ2hISf8RrTqgNezoDuiotPhLqXhx8bieZ7rI95vrne0vd+5WZztNFTA0r3x+8YTzJRncQZDKxmcXOhyuI06oD6EbMDqCCOoK9F46r594pwwU0VZTUuZrHQUMgbncf4r5MpcLnQlTPCxOLzzAvLXGnozLv2ZIJf4lgNicv7oDaOYOoSmQdQsrwvg+mHEczRG7LHDHOwcx9hK55Jd3tfQ6Lq9sHDsL/dJnNdzHVMELiHuF43P7TbA21udd0BpPMHUJQ9Y0zB6EY/LTVEUrmtbTNpWtMhawho75adBoNXeakeHZCcGxkkm/NrfHyO3RAarmXnmDqoPgQ3wyjv/wDRH/lCzisoZG4y7D+1yX1Qr73NjG2Nxcz05gGnkgNjEouRcXG4vqPVKHjqsDwdmX3GqBdzqqWvbUOLieY0NflBBNrC2imeC5SZ8AuTrSVF9d+14oDZDshIdkIBul7jfQfZVri7h+Woq8OkiDS2nnL5bmxylttOpVlpe430H2TyAzLGeBKqSLFGsay9VUwyQ3foWR5M1+h0OiSn4AqPeg+RsZjOIy1DhmveGSEs2tvrstORZAY5h/syrKOON1OyKR9PWyyxsc/K2SGSNrNTbsns7Lvw3hTFKSlYyJlPKHPqOfTF1onCcgsc1xH8uot5LUykugIHgXAn0eH09PK4OfG05iO7cuLrDyGa3yVPHANV/ZD6WzOaaznAZ+zk5wfvbfL4LTwV5Dx4EIDLuIeBa11VUzwMjfmq6WeIOky5hA12YO001IU3xLhNdX4TLDNDFFUOe2zGyZmZWuaQcxG+6u+ZKCgIjHsNfNQTQMtnfC5gubDMW239Vm8Hs0rqiFzaoQwmOh91gDHl+Y52vD3m2gu22nVa9nF7X1CLoDJZ+BcQqBLLPHDHK4UkbWNkzDJTSB7nl1tL20CsfCfBL6PFa+oAbyKjK5ljqHE5ngjwFybK73RmQFXo+H5W41PVkN5L6eONpv2szXEnTovXHnD8tXHTNhAJjqoZXXNuxG67redvBWa6MyAoU2E4hBi9TU0sEMsNQIWkvlyOaIwA4gAanf6KMw/hnEooa6lEEBhqXVLhJzTnHNa7IMtrb5R81p+cXt49PFLdAVTgKCuihZBWwQxshiYyN0che55bocwtppqvVRw7K7GW1Vm8kUhiJv2s5eTt0t4q1ApUBk2C+zusEtPDMIm09K+peyVryXy+8BwaMtuza+vourgrgmtiqaQ1bYmR0MMsUbmPzGYyOuHEW7IAWnosgPJ2QldsUIBql7jfQfZPJml7jfQfZPIAQhCARxsLlYRwjiMpfizpHOIq6apmhNzoInyM0+o+i23FWvMEoiF3ljgwXtdxaQNfDVZNhvspqaZlO6K7nupKiGpa6W7WOljdlEd9m5yL29UBWeHcUEcFQ+gllZlwwuqc7nazkgB8Qfrpc9oaJ3HKMUkUsUDntZLQ0k0gL3G8pqWNL9ToSCfqrLh/s+r6hgZVRw04ioH0sZa/O6RzwLOdbYAhJJ7P8Qq4pjUxxQSNpIqeFofmEjoZGyZnEd1rstvmgOjFsKZU1uLsmzFsdLTyMAe5tntikIPZI8fDxVh9kuExw4VDKwOzzxtfKXPc7M4XFxmJt6BcmB8N1jziNRVxMilqYGwxxNfn/wAONzQ5zttS5WTgnCZKbDaaCYASRxhrwDcAi+x8UBQPZ9wu+ZtLiTJ3Nl505qy5znc6PO5obbYWDQoHhPEJbYu6RziKqlnnhNz3Y3yMuPq36Kw4ZwdicQjpw1rYaY1L2vbLb3ky5jGxzf5Rd2t1zUXspqaZkJhu976KeCoa+W7WPkYSwR32bntoPVAVBkzBSS+4vmLDhwNZcvLBPnjy2L9jcnuq61vCFO/G6FrmvtPA+aUc19nSMDS097T0GisuKcKzP4f9zYxvPNPGwtuAC9uW/a28DqvVfw3UHEaSojaC2GkljccwBEjmgNAHS43QFG4VxSR2J4jI5x5dXDVGMXO9O8s0+V9l3V0zvwhA7Mb2i1ub/wCN13RhXsrqaf3OZuZ02WoFUx0oyMMzHAcsbd52tk5Hwtib8H/s+Sliby2x8t4mBLy2XMQRsNLoBMOwqM41I2tlmhqzO2ajlzHJNThotA0Hs6a3G6oreIJWUWJU2Z16mcOh1N7CWQSkHoOWB81pmL8M4lUVMcUrYnQR1TJ4qrMBJDG2xMTWAXJ0Iv43UYPZZUHlPdG0SMFfcZhrz85p/wB3n0QGh8COvhlGSb3gj3/6Qp1RPCeHvgoaaGUAPjiY1wBuLtaAdVLIAQhCAR2xQh2xQgGqXuN9B9k8maY9hvoPsnboBUJLougFRZJdF0AtkJLougFshJdF0AqLJLougFshJdF0AqEl0XQCoskui6AVCS6LoBUJLougB2xQkcdEIDA3cV1YJAqpRb/mSfi2s/NTfq/oot/ePqV5Xlcz7n6NHh9Kv8V7Il/xbWfmpv1I/FlZ+am/UolSvClEyathjlbmY51nDqLHopTk3VldTS0dODm4LCvZC/i2s/NTfqR+Laz81N+pTWBYDDJi00D4wYmmTK250ykW1vdV2PCJZZZG08T35XOFmi9gHEC/0Vmp9zGD4eTa5UsJ5S6j/wCLaz81N+pL+LKz81L+pRtRTOjcWyNLHDdrhYhWLhbB4pqWtfIzM6JgMZueybO/2UR5m6svqrQ0oc7gmsdF1I/8W1n5qb9ST8W1n5qb9X9EzScP1EsfMjgkcz4g3Q+nX5JqgwqWdxbDE+QjcNG3rfZRcvUtycNnEcb7YOv8W1n5qb9X9Efiys/NTfqXKcIm5vKML+Zvkt2rdfRJNhEzI+Y+J7Y72zltm32+6eL1J+nw+MRz/B2fi2r/ADU36kfi2s/NS/qTfDeFCpqooXEgOPaI3sBc29dlc4sNoKmaejipzFJEHZJc3eLND49eqvFSkrs5dfU0NGXK9O8W6Swu5UPxbWfmpv1I/FtZ+am/UpGbh8HDYHxxF1Q6Z7DluSQ0uFrbW0UBJhsrZeUY3iS9slu19FV866m2l9tqXUVhvt0/0dv4trPzU36v6I/FtZ+am/V/RctZg80RaJYXsLu7mHePQefknP7AqO3/AHeXsd/s93S+vyUXP1L8nDVdR+B78W1n5qb9X9Efi2s/NTfq/ouWhweaYEwwvkA3LRcBNT0UjAC9jmh18pcLXy6G3oly9SVp8O3ypRv8Hf8Ai2s/NTfq/oj8W1n5qb9X9FFJFHM+5f7fS/avZEt+Laz81N+pKolInM+5SWhpftXsj0/c+pXlen94+pXlVOmOwKe4G/4jT/8AWf8AKVAqS4cxJtPVxTPBLWOuQBc7EaK0cSRjxEXLSmlvTNIwWupDikzIqd7ZxzM0hPZdYjNpfx9FW8IdUmCcNkZS0wne59RrzHEPPZbY6+A/ZcWD8URxYlLVOa8seX2AAzdsi1xfyTkHE1M+jNPUxyuyzOkZkIAddxcA4+G5BXRzp9e54j4WcMKLaahvmt7q+3sSPHGGtnxBrTPHF/d2OzyaB2p/eyZ4VhDKTFWhwfljsHDuu7L9R5KF4yx2OrnZJE1zQI2tId4EE7dRrv5LtpeJaaGgkggifzpmZZXnu3tYka+Z0CqpR52zX6Or9tDTpu6xjFO7ZYa3EZIqrC44nlkbo2ZmDRrs2huPFM4pO6CkxJ0JMbjVWu3QgENvYjbcrhpeL6R4ppKmKXn0zcrMvcdYaX1+a5KLiyGRtVHWxvMdRJzLsPaadNP2Gqvzrv8Ax7HPHhtRVcHir2z4r/OC2UTy+rwyRxu91NJmd4nst3/dQX9oSTYXiJle59pwG3PdGYaDoPJNDjiEVkD2RvEFPG6Ng3ecwtci/kFE0/EEbaKrgIdmnkzsNtAMwOpvvooc137/ANFtPhdRNNx/b+PE3/R69nv/ABKD/u/ylc+IUEs1fUMga5z+ZIbNNjYO11XFguKmmqI5mi5Yb26jYj6K4fjKhidLUU0EvvMoIObutLtyNdNddFnHlcab6nfxH1dPWc4Ru40u131GnV8sGDU/Le6NxqHNcWmx0c64v6hSWNPqBjH90Yx0hgYC5/djBvd1xsVUqnH2uw+Gns7mMmMjjbsm5cdNd9VOjjyA1ksjmSGKWBsTrAB4Lc2oF9jdaKUdr7HFPh9RNyULfj+Wq/4dmKD/AOPgDqn3lzatgMngDm1aCdwLkXUszEZDjU0ReTGICQz+W5AN7ddd1TqjiOlFIyngjkaGTtkBdYlzWkEknwPl5Lpi40hGJy1WV/LfFkAsM17DcX20U86vfsZfa6ji/C9pVhdWqO2l54w+g9yz/wCMedk/6v57eHqoX2jVZdXyNzktZlsL6NJaC63TXdTmDyx0+HQmR1RTmV7nZ4buMnQusCALWsN9FW+LsAbTuifHI+Rk7S8F4tIDpfNf1VdS+X2NuC5fuPF3lWN83v6FfQhC5j6AVIlSKTOR6k3PqUx7225BdYg21/0T8m59SmXU7SblouirqQ+elyV+Tw+vYNS7/dKatlr5ha4GnmldSMO7QfkgUrNeyLHceGnkp8Jn599PkQVrL2zD/wA6JX1jRfXbe3mbBL7sz4R9Epgbr2Rrv5pgmtb0+TyapvX6eZQapnxBeuQ21rBJ7uz4R9EwT53p8ie9t+ID18krqpoNibaXv4JeQ34QldE07gJgebXT5GzXMzZS7X/0fnulbVtIBB3269F6MDb3yi6BC0bAI6IX1ry18nllWw27QF9vApDWNtcm1r6HyXsQN07I02QYGndoTBPm1uvkR1S34htf/wBIFS0m1/JKadnwhLyW3vYXTBPm+nyeW1bT4j57hIaxmna3Nvt/ulFKz4Ql5DbWsNNkwR51dPkl8N44qIGZIqghgvYEAgelxsuHEsdfPJmnkdI8C3oL7ADQalcpp29AlMLddBrr81LleMmUdFxlzKMU+9Hk1jL2zC//AJuhtWw7OHRKKZnwhAp2fCPoo8Jp53p8jqRF0KEaSHZNz6leQkQpJWyPSChCFhAgoQhAiEIQAhCEB6CQpEISwShIhCBSgIQgFQUIQCBKUIQnoeUIQhUUIQhEQz//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5130" name="AutoShape 10" descr="data:image/jpeg;base64,/9j/4AAQSkZJRgABAQAAAQABAAD/2wCEAAkGBhQSEBQUEBIVFBUWGBoaFRcYFx4XFhYYFxgYGRgYFxwXHSYeGRojGhcUIS8hIycpLCwsFR8xNTAqNSYrLCkBCQoKDgwOGg8PGiwkHCQsKS8sKS00KSwpKi0sLCwqLCwwLyopLSwuLCksLCksLCwpLDEpLCkpLTUsLCkpKSwsNf/AABEIAREAuAMBIgACEQEDEQH/xAAcAAABBQEBAQAAAAAAAAAAAAAAAQMFBgcEAgj/xABBEAABAwIEAwUGBAMGBgMAAAABAAIDBBEFEiExBhNRIjJBYXEHFFKBkbEWVJKhI0LhFSQzssHRNWJygvDxJVOi/8QAGwEBAAMBAQEBAAAAAAAAAAAAAAECAwQFBgf/xAAtEQACAgECBAUDBAMAAAAAAAAAAQIRIQMxBBJBUSIjYZGhExSBBVJxsTLB4f/aAAwDAQACEQMRAD8A2imgbkb2RsPAdE77u34R9F5pu430H2TyAb93b8I+iPd2/CPonEIBv3dvwj6I93b8I+icQgG/d2/CPoj3dvwj6JxCAb93b8I+iPd2/CPonEIBv3dvwj6I93b8I+icQgG/d2/CPoj3dvwj6JxCAb93b8I+iPd2/CPonEIBv3dvwj6I93b8I+icQgG/d2/CPoj3dvwj6JxCAb93b8I+iPd2/CPonEIBp1O2x7I+iE47YoQDVL3G+g+yeTNL3G+g+yeQAhCEAIQmaurbGwuebAeV99gAEA8hctFiDZQS0OFjYhwyu8tCvFRibGtLsw0BO4t2SARfrcpYO1CihjTS8tab9pg2Ozh6KUugFQhCAEISXQCoXku6lR1bxHTwkCWdjSdRc7j5KG0ty0YSm6irJNCYpatsjA9jg5p2I2KeBU2Q1WGKhCEIBCEIBHbFCHbFCAape430H2TyZpe430H2TyAEIQgEJTFY27CDppoeh8CoLjoychnKe5hzi5abG1ndFS2T1LCCJ5CehJc0+RB3XVpcN9SPNZx6vFfTny8rZOR1xjhrY6fOZIviILpHZQ67el9RZUCq4prwDkpgy48YnP38e0LLUuFqDnRcyYnOHnbQaWsfVWjKsaWm3FqzqhJTipZo+YqysxKofmmqpgfAdpgHSwaAto4MqvcqCCOrlc6ZwLnmSQFwLjewzG9gLaK4VJs0nosy4gwSESMeXF5fIGPDTmIzX/i5W3NgbXHQqk54wjeC0pPxNr5NOp6oPF2/TxCeUNgEIYxrGh4DWgHNvfrrrbpfwUyoMgKqvHPEktJHG6JrDmcQS70vawVkqqpsbHPdoGi5VJxXHXVAIMDCwHslzcxB69AVWcZSjUdzbQnCGopaitLdFXqsaq6jK7mSESuyvjjvla3bYddV34f7PZ5DKHgRMdbI49ogb2y3uFcuEJonMcIo2MLT2g0WvfUX6fZWHKsFw+fHuenP9WaVaEVFGb8YY5UUMLaaDQ5QRL1F+1YdQbfVPeyfiszRupp35pY7uaSbl7CddfEtP7EKycZYB71TEN/xGdqM+YHd9CLhZpwbwlVGtimja6Bkb7uc8WJb/MwNOpuNOipThqY2Zh5eroOTxLr/ACbUClSNSrsPNBCEIBHbFCHbFCAape430H2TyZpe430H2TyAEIQgIniKEOjaD8X+hVfOGszAm17HU+CkePK8xUwc0lri8AEa20Kz52OvOZz253Frmh2oy5hY2Frea2jNqNGMopyujUeHGt5PYIcMx1GylVVfZrJehGlrPcP3HVWpZydybNIKopCEKlYpijIsRipoj32kyBurmncWOzRbe/VWnF8WjpoXzTvDI2C7ifsOpOwHmvnOTiVtRXTVD+w2aUOAde4Y2waOz6NKo20XjHmZvOC8QRSVD6eJj+ywSGQjsPucpGb4gQdPJWBZz7IqwSNqjnzOD23t0Oax+/0WjJFtq2TJJOkR+N0Jmp3xtNi4aeoN/wDRZrKZ2vcwg792xvc7/NazZVHHOCpZ6jnMrJIyCMgA0ZpY2turrVlBVHuYy0oz37HVwVgz4I3ulFnyuzW8Q0CzQfP/AHVkXiJhDQCbkAAk7nTcpxQ3zNtl4qlRXeKJiHxtD3sDg6+Q2JOlgqhPTMLc7XSuYy5vndfs7281f8Xw1smV7n5OXc38LeN7+m6oUnGVM1xEMNRPG0kOkZlazzLQdXDxVM2GrLvwpf3ZoObQm2Y3Ntxe/qphRvDtZDLTskpnZo3agne/iD0IPgpJWJBCEIBHbFCHbFCAape430H2TyZpe430H2TyAEIQgEc0HcLzyh0H0XtCARrQNhZCVIUBD8QQ008ToqpjZGbua7bTY/JZ5WeyCikcTRVDoHDZjnCRn0PaH1Vt4qpiHvdchpbqPDoTssTxnh2ubLI90UhJcbOYc9gTpq03Gllm5Zosjb/Z3wm6hpnslcx8kkjnvczu9GgX8h+5VsUbgEOWnjH/ACtGu+jQpJXWxDBJZKgqSAQuX+04u1/FZ2dHdoaHoddCuVvEtMdpmfVHgFc9rWNCChAc/KJX5T1IALi0etlRY8fYygbYM7YyxsOjmn4muHddqSW+KvfHsVLXUpp3VUcUlw6JxI0e3bQ+B2+azPh72OVMtVeaqhyscHPMby+Qg9GkaEjxKE0zSPZBE4UUhPddM8sH0B/f7K9Llw2gZBEyKJuVjBZo9P8AXx+a6kIBCEIBHbFCHbFCAape430H2TyZpe430H2TyAEIQgBCEIAXJiuICCF8rgSGi5A3P1XWoTjMf3Ge5t2d+mu6h7ArFV7S6WWwPMZvuG5fPx30TWF4jTVkv8IZpR2ja7X26kjcKg80M0blLgbdpoIyuFri+9x4q5+zaECrLgO8w+FtBYBc0W5PJ1ThGMbRp8LLNAsBp4bL2gIXUcoJClQUBU4+FqaMTFsbf4ji5+bUXt4dAqLhkzZJnts02IDbi2g6LVXYQO1re99xtfoq3Rezdsbg5smouBp13UT8UWi0au2ZvxBywahrrC72k7XFwNQTqAPJaB7N6RokmeHF2cMIJN7C1rD6JuT2RQl5dzHdrUjcH1UzwrhUdLNLBHfstY46dntXtb6K/N4Ui8pJploQkCVVMgQhCAR2xQh2xQgGqXuN9B9k8maXuN9B9k8gBCEIAQhIUA3PKGtLnaAC5WMcS8dVpxJsUTSA42azZwaDYHXQg+e91fPaNWSsgbywcma8jhra2wPQePyUd7PsJfMfe6gaC4gB1JF9X6+HQbJYLbgeFGOECU8yQ3dI4gd52pA6AbADopFsYGwA+S9AJUAIQhACEgclQAhF0IBueYNaXO2aCT6AXKzvHOLmxyGeJzg2eOKxDbm13AeQ8fop/j7FZIYAIjlz3Dj5W8OnqsJrcWlczluJyNcGgBuoa0kt8NTdxN/NUkyyRsnsx4pnq2PFSWus1ro3AWJaS4HNbxuFe1i3s3xWSKuhiuXMkBY4FoFgG5m2sPAj91tAKQdoS3FQhCuVEdsUIdsUIBql7jfQfZPJml7jfQfZPIAQhF0AzVVAY25ufIC5PkAqNxx7R6eFjoYnvfN1iI/hOGozE6E3tdov4q3Y0BJTysDhdzHAai97G1lko9lgJpmx1GbnNJecncIFybX7uw18UJqyQ9m+NVVdVuFTUueyJufJZoDi45bGwvl122K1iNgAAAAA2A0A9Fn3CfArsNqWyvl5glBjdlFg0nVhPib2t5ErQghGx6Qkui6AVNTwB7S12xFjqRofMahOXSoDO8ZxWbBZQ7I+bD5D2jculp5CdTc7xnofG+qkeJOMw/DH1GGSskkIHL8Sde0Mp/mAvoVbpoGvaWvaHNIsQRcEdCDusf4zjpqS9PRjlBsrpHNF3AvdHqGjwGo02ClEGkcKY5z6eHmvYajlh0rGnY7HTpdTl184cCUNbJVF1JIznw6gSOIBYXgPaLaDQ3N19GtPVGENVsYMbr6aHUbjTceazPEmVbSeTVSENPZzBvaGmvdsd9jbZX/iXEOVSzOa4B4jeWagEkNvpfdU3hrH/eaWN9QQ6R1muc1pblcdAxx7rifoVRlqJb2dVs0sUnvPadG5oa4gZu7qSQBf5K4BQ/DM8ZY9sTmu5bsrgBlc0j+V4OxUypRAIQhSBHbFCHbFCAape430H2TyZpe430H2TyAFz1swaw36H7LoXLiFLnYeoBt8xYoCk49xhT0NNG6QF7nHLGwAB7z11NgPNTXCmLsqmMmiBDXsJs4AOBBsQ63jdRFZgENRCGzxB9rgB1szQQQfRy7eAcF90hbTh2cMa6x20c8kA+Y2uq3kUcZ4srGubeAPaXHRvecB8N/H/ZFbx9M3IW05YHEi7yL/ADA1b81z4nLy3RN5EgbG5+pBAJuSAHXtrfcqJrHc9jRTNMr8x5kY7Rbvcm51GqpHY3aRbsPx6eWFkgEZzd6x7I1INrlc+G4pV25kkjHRuJDGtbZ29u0TvZLw7hDo6OJj2uic1pBZfa7iQvFG93JazlSAgvsTo0drQ3/daRe6JaTosuH1hc+RhNyzL/8Aq/RSKr/DULxJOX2uS3UeOhVgRGU1UqBUHHPZTDPK+aSeoLs7pA1rmgAkDsjs7WAGqvyQtUlDCcEw4xTyzUBkicWu5md7Sdd7aCx0/ZXLD/aYWxjnRZ3DQua61zsDY9fFOYv7MS6QuppgxpJJa8F1iehHhr4qn4/hTqSbkPdn0BBawtzX8hfMQV5s/uIycm8H1GhDgNdLTS9eqa75s9cVY++skzlhAAyMYDsCdTr4m/7K/u4NdLhjaXOKclrRePtZMpDtCfHTfzWXQjmODYwXudoGgXN/lt81tXDAe2nbHKHB0fYJP8xA3B8R4X8lrw0pNuzD9Y0tOEILTrHQjeA+Cf7NZK01D5zK8PLnixBtb5q0oQu0+eBCEIBHbFCHbFCAape430H2TyZpe430H2TyAEIQgPAhHQfRKGL0hAeJIg4WcAR0IuE1BQRsJLGNbfezQL/RdCEB5yoyr0hAeQwDZekIQAhCEAlk26laXBxaC4aA21AO4BTqEBw02DxxyyStFnSWzf8AaLC3RdoCVCbEtt5YIQhCAQhCAR2xQh2xQgGqbuN9B9l7Mg6heaXuN9B9lmXtM4Wp5MSw5z2OJqZ+XNZ7wHsazQWBsNtxZAahn8wjOOqwLifGmQ/2tSjmhzqqn5ZDXFjWsEYs5+zTYeO65+Jq6WLmyQ5i+PF5XAAnURxZiPSwKA+hHSgAkkADcnwSOmAFyQB1J0WD01bHWzRte4mlqMTqJJBmLQ5jYI3gEg3yi5XViOFRR01E6eY1uGRyVDZHQvcRFzD/AAXOINyGDTyQG4ZkgkHUKCwzh6F+GspXyOqYDGG5y7tSMvdpzMsdrDTosdgwmKHA5qlocJPfBG52Zzjy46ltmgE2vYeGpQH0AZB1QHr57x7GYqmaslcJeQ6uo8zS1zZCzI8PAb3gSAdNyrNxQyGgo6PEMNjkZFE+QFji8PLahpZ2hISf8RrTqgNezoDuiotPhLqXhx8bieZ7rI95vrne0vd+5WZztNFTA0r3x+8YTzJRncQZDKxmcXOhyuI06oD6EbMDqCCOoK9F46r594pwwU0VZTUuZrHQUMgbncf4r5MpcLnQlTPCxOLzzAvLXGnozLv2ZIJf4lgNicv7oDaOYOoSmQdQsrwvg+mHEczRG7LHDHOwcx9hK55Jd3tfQ6Lq9sHDsL/dJnNdzHVMELiHuF43P7TbA21udd0BpPMHUJQ9Y0zB6EY/LTVEUrmtbTNpWtMhawho75adBoNXeakeHZCcGxkkm/NrfHyO3RAarmXnmDqoPgQ3wyjv/wDRH/lCzisoZG4y7D+1yX1Qr73NjG2Nxcz05gGnkgNjEouRcXG4vqPVKHjqsDwdmX3GqBdzqqWvbUOLieY0NflBBNrC2imeC5SZ8AuTrSVF9d+14oDZDshIdkIBul7jfQfZVri7h+Woq8OkiDS2nnL5bmxylttOpVlpe430H2TyAzLGeBKqSLFGsay9VUwyQ3foWR5M1+h0OiSn4AqPeg+RsZjOIy1DhmveGSEs2tvrstORZAY5h/syrKOON1OyKR9PWyyxsc/K2SGSNrNTbsns7Lvw3hTFKSlYyJlPKHPqOfTF1onCcgsc1xH8uot5LUykugIHgXAn0eH09PK4OfG05iO7cuLrDyGa3yVPHANV/ZD6WzOaaznAZ+zk5wfvbfL4LTwV5Dx4EIDLuIeBa11VUzwMjfmq6WeIOky5hA12YO001IU3xLhNdX4TLDNDFFUOe2zGyZmZWuaQcxG+6u+ZKCgIjHsNfNQTQMtnfC5gubDMW239Vm8Hs0rqiFzaoQwmOh91gDHl+Y52vD3m2gu22nVa9nF7X1CLoDJZ+BcQqBLLPHDHK4UkbWNkzDJTSB7nl1tL20CsfCfBL6PFa+oAbyKjK5ljqHE5ngjwFybK73RmQFXo+H5W41PVkN5L6eONpv2szXEnTovXHnD8tXHTNhAJjqoZXXNuxG67redvBWa6MyAoU2E4hBi9TU0sEMsNQIWkvlyOaIwA4gAanf6KMw/hnEooa6lEEBhqXVLhJzTnHNa7IMtrb5R81p+cXt49PFLdAVTgKCuihZBWwQxshiYyN0che55bocwtppqvVRw7K7GW1Vm8kUhiJv2s5eTt0t4q1ApUBk2C+zusEtPDMIm09K+peyVryXy+8BwaMtuza+vourgrgmtiqaQ1bYmR0MMsUbmPzGYyOuHEW7IAWnosgPJ2QldsUIBql7jfQfZPJml7jfQfZPIAQhCARxsLlYRwjiMpfizpHOIq6apmhNzoInyM0+o+i23FWvMEoiF3ljgwXtdxaQNfDVZNhvspqaZlO6K7nupKiGpa6W7WOljdlEd9m5yL29UBWeHcUEcFQ+gllZlwwuqc7nazkgB8Qfrpc9oaJ3HKMUkUsUDntZLQ0k0gL3G8pqWNL9ToSCfqrLh/s+r6hgZVRw04ioH0sZa/O6RzwLOdbYAhJJ7P8Qq4pjUxxQSNpIqeFofmEjoZGyZnEd1rstvmgOjFsKZU1uLsmzFsdLTyMAe5tntikIPZI8fDxVh9kuExw4VDKwOzzxtfKXPc7M4XFxmJt6BcmB8N1jziNRVxMilqYGwxxNfn/wAONzQ5zttS5WTgnCZKbDaaCYASRxhrwDcAi+x8UBQPZ9wu+ZtLiTJ3Nl505qy5znc6PO5obbYWDQoHhPEJbYu6RziKqlnnhNz3Y3yMuPq36Kw4ZwdicQjpw1rYaY1L2vbLb3ky5jGxzf5Rd2t1zUXspqaZkJhu976KeCoa+W7WPkYSwR32bntoPVAVBkzBSS+4vmLDhwNZcvLBPnjy2L9jcnuq61vCFO/G6FrmvtPA+aUc19nSMDS097T0GisuKcKzP4f9zYxvPNPGwtuAC9uW/a28DqvVfw3UHEaSojaC2GkljccwBEjmgNAHS43QFG4VxSR2J4jI5x5dXDVGMXO9O8s0+V9l3V0zvwhA7Mb2i1ub/wCN13RhXsrqaf3OZuZ02WoFUx0oyMMzHAcsbd52tk5Hwtib8H/s+Sliby2x8t4mBLy2XMQRsNLoBMOwqM41I2tlmhqzO2ajlzHJNThotA0Hs6a3G6oreIJWUWJU2Z16mcOh1N7CWQSkHoOWB81pmL8M4lUVMcUrYnQR1TJ4qrMBJDG2xMTWAXJ0Iv43UYPZZUHlPdG0SMFfcZhrz85p/wB3n0QGh8COvhlGSb3gj3/6Qp1RPCeHvgoaaGUAPjiY1wBuLtaAdVLIAQhCAR2xQh2xQgGqXuN9B9k8maY9hvoPsnboBUJLougFRZJdF0AtkJLougFshJdF0AqLJLougFshJdF0AqEl0XQCoskui6AVCS6LoBUJLougB2xQkcdEIDA3cV1YJAqpRb/mSfi2s/NTfq/oot/ePqV5Xlcz7n6NHh9Kv8V7Il/xbWfmpv1I/FlZ+am/UolSvClEyathjlbmY51nDqLHopTk3VldTS0dODm4LCvZC/i2s/NTfqR+Laz81N+pTWBYDDJi00D4wYmmTK250ykW1vdV2PCJZZZG08T35XOFmi9gHEC/0Vmp9zGD4eTa5UsJ5S6j/wCLaz81N+pL+LKz81L+pRtRTOjcWyNLHDdrhYhWLhbB4pqWtfIzM6JgMZueybO/2UR5m6svqrQ0oc7gmsdF1I/8W1n5qb9ST8W1n5qb9X9EzScP1EsfMjgkcz4g3Q+nX5JqgwqWdxbDE+QjcNG3rfZRcvUtycNnEcb7YOv8W1n5qb9X9Efiys/NTfqXKcIm5vKML+Zvkt2rdfRJNhEzI+Y+J7Y72zltm32+6eL1J+nw+MRz/B2fi2r/ADU36kfi2s/NS/qTfDeFCpqooXEgOPaI3sBc29dlc4sNoKmaejipzFJEHZJc3eLND49eqvFSkrs5dfU0NGXK9O8W6Swu5UPxbWfmpv1I/FtZ+am/UpGbh8HDYHxxF1Q6Z7DluSQ0uFrbW0UBJhsrZeUY3iS9slu19FV866m2l9tqXUVhvt0/0dv4trPzU36v6I/FtZ+am/V/RctZg80RaJYXsLu7mHePQefknP7AqO3/AHeXsd/s93S+vyUXP1L8nDVdR+B78W1n5qb9X9Efi2s/NTfq/ouWhweaYEwwvkA3LRcBNT0UjAC9jmh18pcLXy6G3oly9SVp8O3ypRv8Hf8Ai2s/NTfq/oj8W1n5qb9X9FFJFHM+5f7fS/avZEt+Laz81N+pKolInM+5SWhpftXsj0/c+pXlen94+pXlVOmOwKe4G/4jT/8AWf8AKVAqS4cxJtPVxTPBLWOuQBc7EaK0cSRjxEXLSmlvTNIwWupDikzIqd7ZxzM0hPZdYjNpfx9FW8IdUmCcNkZS0wne59RrzHEPPZbY6+A/ZcWD8URxYlLVOa8seX2AAzdsi1xfyTkHE1M+jNPUxyuyzOkZkIAddxcA4+G5BXRzp9e54j4WcMKLaahvmt7q+3sSPHGGtnxBrTPHF/d2OzyaB2p/eyZ4VhDKTFWhwfljsHDuu7L9R5KF4yx2OrnZJE1zQI2tId4EE7dRrv5LtpeJaaGgkggifzpmZZXnu3tYka+Z0CqpR52zX6Or9tDTpu6xjFO7ZYa3EZIqrC44nlkbo2ZmDRrs2huPFM4pO6CkxJ0JMbjVWu3QgENvYjbcrhpeL6R4ppKmKXn0zcrMvcdYaX1+a5KLiyGRtVHWxvMdRJzLsPaadNP2Gqvzrv8Ax7HPHhtRVcHir2z4r/OC2UTy+rwyRxu91NJmd4nst3/dQX9oSTYXiJle59pwG3PdGYaDoPJNDjiEVkD2RvEFPG6Ng3ecwtci/kFE0/EEbaKrgIdmnkzsNtAMwOpvvooc137/ANFtPhdRNNx/b+PE3/R69nv/ABKD/u/ylc+IUEs1fUMga5z+ZIbNNjYO11XFguKmmqI5mi5Yb26jYj6K4fjKhidLUU0EvvMoIObutLtyNdNddFnHlcab6nfxH1dPWc4Ru40u131GnV8sGDU/Le6NxqHNcWmx0c64v6hSWNPqBjH90Yx0hgYC5/djBvd1xsVUqnH2uw+Gns7mMmMjjbsm5cdNd9VOjjyA1ksjmSGKWBsTrAB4Lc2oF9jdaKUdr7HFPh9RNyULfj+Wq/4dmKD/AOPgDqn3lzatgMngDm1aCdwLkXUszEZDjU0ReTGICQz+W5AN7ddd1TqjiOlFIyngjkaGTtkBdYlzWkEknwPl5Lpi40hGJy1WV/LfFkAsM17DcX20U86vfsZfa6ji/C9pVhdWqO2l54w+g9yz/wCMedk/6v57eHqoX2jVZdXyNzktZlsL6NJaC63TXdTmDyx0+HQmR1RTmV7nZ4buMnQusCALWsN9FW+LsAbTuifHI+Rk7S8F4tIDpfNf1VdS+X2NuC5fuPF3lWN83v6FfQhC5j6AVIlSKTOR6k3PqUx7225BdYg21/0T8m59SmXU7SblouirqQ+elyV+Tw+vYNS7/dKatlr5ha4GnmldSMO7QfkgUrNeyLHceGnkp8Jn599PkQVrL2zD/wA6JX1jRfXbe3mbBL7sz4R9Epgbr2Rrv5pgmtb0+TyapvX6eZQapnxBeuQ21rBJ7uz4R9EwT53p8ie9t+ID18krqpoNibaXv4JeQ34QldE07gJgebXT5GzXMzZS7X/0fnulbVtIBB3269F6MDb3yi6BC0bAI6IX1ry18nllWw27QF9vApDWNtcm1r6HyXsQN07I02QYGndoTBPm1uvkR1S34htf/wBIFS0m1/JKadnwhLyW3vYXTBPm+nyeW1bT4j57hIaxmna3Nvt/ulFKz4Ql5DbWsNNkwR51dPkl8N44qIGZIqghgvYEAgelxsuHEsdfPJmnkdI8C3oL7ADQalcpp29AlMLddBrr81LleMmUdFxlzKMU+9Hk1jL2zC//AJuhtWw7OHRKKZnwhAp2fCPoo8Jp53p8jqRF0KEaSHZNz6leQkQpJWyPSChCFhAgoQhAiEIQAhCEB6CQpEISwShIhCBSgIQgFQUIQCBKUIQnoeUIQhUUIQhEQz//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1" name="Picture 10" descr="download.jpg"/>
          <p:cNvPicPr>
            <a:picLocks noChangeAspect="1"/>
          </p:cNvPicPr>
          <p:nvPr/>
        </p:nvPicPr>
        <p:blipFill>
          <a:blip r:embed="rId4" cstate="print"/>
          <a:stretch>
            <a:fillRect/>
          </a:stretch>
        </p:blipFill>
        <p:spPr>
          <a:xfrm>
            <a:off x="3059832" y="2004314"/>
            <a:ext cx="3024336" cy="4273518"/>
          </a:xfrm>
          <a:prstGeom prst="rect">
            <a:avLst/>
          </a:prstGeom>
        </p:spPr>
      </p:pic>
      <p:sp>
        <p:nvSpPr>
          <p:cNvPr id="12" name="Slide Number Placeholder 11"/>
          <p:cNvSpPr>
            <a:spLocks noGrp="1"/>
          </p:cNvSpPr>
          <p:nvPr>
            <p:ph type="sldNum" sz="quarter" idx="12"/>
          </p:nvPr>
        </p:nvSpPr>
        <p:spPr/>
        <p:txBody>
          <a:bodyPr/>
          <a:lstStyle/>
          <a:p>
            <a:fld id="{0B81D80A-7B94-4BA9-A0ED-545698ACE9A9}" type="slidenum">
              <a:rPr lang="th-TH" smtClean="0"/>
              <a:pPr/>
              <a:t>3</a:t>
            </a:fld>
            <a:endParaRPr lang="th-TH"/>
          </a:p>
        </p:txBody>
      </p:sp>
      <p:sp>
        <p:nvSpPr>
          <p:cNvPr id="13" name="TextBox 12"/>
          <p:cNvSpPr txBox="1"/>
          <p:nvPr/>
        </p:nvSpPr>
        <p:spPr>
          <a:xfrm>
            <a:off x="1907704" y="188640"/>
            <a:ext cx="4095993" cy="523220"/>
          </a:xfrm>
          <a:prstGeom prst="rect">
            <a:avLst/>
          </a:prstGeom>
          <a:noFill/>
        </p:spPr>
        <p:txBody>
          <a:bodyPr wrap="none" rtlCol="0">
            <a:spAutoFit/>
          </a:bodyPr>
          <a:lstStyle/>
          <a:p>
            <a:r>
              <a:rPr lang="en-US" b="1" dirty="0" smtClean="0">
                <a:solidFill>
                  <a:srgbClr val="FF0000"/>
                </a:solidFill>
              </a:rPr>
              <a:t>Example of his books</a:t>
            </a:r>
            <a:endParaRPr lang="th-TH"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Ideas</a:t>
            </a:r>
            <a:endParaRPr lang="th-TH" dirty="0"/>
          </a:p>
        </p:txBody>
      </p:sp>
      <p:sp>
        <p:nvSpPr>
          <p:cNvPr id="3" name="Content Placeholder 2"/>
          <p:cNvSpPr>
            <a:spLocks noGrp="1"/>
          </p:cNvSpPr>
          <p:nvPr>
            <p:ph sz="quarter" idx="1"/>
          </p:nvPr>
        </p:nvSpPr>
        <p:spPr>
          <a:xfrm>
            <a:off x="179512" y="1527048"/>
            <a:ext cx="8784976" cy="5330952"/>
          </a:xfrm>
        </p:spPr>
        <p:txBody>
          <a:bodyPr>
            <a:normAutofit fontScale="92500" lnSpcReduction="10000"/>
          </a:bodyPr>
          <a:lstStyle/>
          <a:p>
            <a:pPr marL="514350" indent="-514350">
              <a:buSzPct val="140000"/>
              <a:buFont typeface="+mj-lt"/>
              <a:buAutoNum type="arabicPeriod"/>
            </a:pPr>
            <a:r>
              <a:rPr lang="en-US" dirty="0" smtClean="0"/>
              <a:t>Explores both sides of the industrial policy debate, revealing its successes and failures</a:t>
            </a:r>
          </a:p>
          <a:p>
            <a:pPr marL="514350" indent="-514350">
              <a:buSzPct val="140000"/>
              <a:buFont typeface="+mj-lt"/>
              <a:buAutoNum type="arabicPeriod"/>
            </a:pPr>
            <a:r>
              <a:rPr lang="en-US" dirty="0" smtClean="0"/>
              <a:t>Examines many of the key issues in the debate, including </a:t>
            </a:r>
          </a:p>
          <a:p>
            <a:pPr marL="1005840" lvl="2" indent="-457200">
              <a:buSzPct val="140000"/>
              <a:buNone/>
            </a:pPr>
            <a:r>
              <a:rPr lang="en-US" sz="2600" dirty="0" smtClean="0">
                <a:solidFill>
                  <a:srgbClr val="FF0000"/>
                </a:solidFill>
              </a:rPr>
              <a:t>(1) whether targeting particular industries is a desirable industrial policy, </a:t>
            </a:r>
          </a:p>
          <a:p>
            <a:pPr marL="1005840" lvl="2" indent="-457200">
              <a:buSzPct val="140000"/>
              <a:buNone/>
            </a:pPr>
            <a:r>
              <a:rPr lang="en-US" sz="2600" dirty="0" smtClean="0">
                <a:solidFill>
                  <a:srgbClr val="FF0000"/>
                </a:solidFill>
              </a:rPr>
              <a:t>(2) whether the state can ever beat the market, </a:t>
            </a:r>
          </a:p>
          <a:p>
            <a:pPr marL="1005840" lvl="2" indent="-457200">
              <a:buSzPct val="140000"/>
              <a:buNone/>
            </a:pPr>
            <a:r>
              <a:rPr lang="en-US" sz="2600" dirty="0" smtClean="0">
                <a:solidFill>
                  <a:srgbClr val="FF0000"/>
                </a:solidFill>
              </a:rPr>
              <a:t>(3) implementation issues, </a:t>
            </a:r>
          </a:p>
          <a:p>
            <a:pPr marL="1005840" lvl="2" indent="-457200">
              <a:buSzPct val="140000"/>
              <a:buNone/>
            </a:pPr>
            <a:r>
              <a:rPr lang="en-US" sz="2600" dirty="0" smtClean="0">
                <a:solidFill>
                  <a:srgbClr val="FF0000"/>
                </a:solidFill>
              </a:rPr>
              <a:t>(4) performance indicators, emphasizing the importance of exports,</a:t>
            </a:r>
          </a:p>
          <a:p>
            <a:pPr marL="1005840" lvl="2" indent="-457200">
              <a:buSzPct val="140000"/>
              <a:buNone/>
            </a:pPr>
            <a:r>
              <a:rPr lang="en-US" sz="2600" dirty="0" smtClean="0">
                <a:solidFill>
                  <a:srgbClr val="FF0000"/>
                </a:solidFill>
              </a:rPr>
              <a:t>(5) the need to combine free trade, export promotion, and infant industry protection.</a:t>
            </a:r>
          </a:p>
          <a:p>
            <a:pPr marL="514350" indent="-514350">
              <a:buSzPct val="140000"/>
              <a:buFont typeface="+mj-lt"/>
              <a:buAutoNum type="arabicPeriod"/>
            </a:pPr>
            <a:r>
              <a:rPr lang="en-US" dirty="0" smtClean="0"/>
              <a:t>Discusses the evolution and current changes in global rules of trade and investment.</a:t>
            </a:r>
            <a:endParaRPr lang="th-TH" dirty="0"/>
          </a:p>
        </p:txBody>
      </p:sp>
      <p:sp>
        <p:nvSpPr>
          <p:cNvPr id="4" name="Slide Number Placeholder 3"/>
          <p:cNvSpPr>
            <a:spLocks noGrp="1"/>
          </p:cNvSpPr>
          <p:nvPr>
            <p:ph type="sldNum" sz="quarter" idx="12"/>
          </p:nvPr>
        </p:nvSpPr>
        <p:spPr/>
        <p:txBody>
          <a:bodyPr/>
          <a:lstStyle/>
          <a:p>
            <a:fld id="{0B81D80A-7B94-4BA9-A0ED-545698ACE9A9}" type="slidenum">
              <a:rPr lang="th-TH" smtClean="0"/>
              <a:pPr/>
              <a:t>4</a:t>
            </a:fld>
            <a:endParaRPr lang="th-TH"/>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365792"/>
            <a:ext cx="8534400" cy="758952"/>
          </a:xfrm>
        </p:spPr>
        <p:txBody>
          <a:bodyPr>
            <a:normAutofit fontScale="90000"/>
          </a:bodyPr>
          <a:lstStyle/>
          <a:p>
            <a:r>
              <a:rPr lang="en-US" sz="3600" b="1" dirty="0" smtClean="0">
                <a:solidFill>
                  <a:schemeClr val="tx1"/>
                </a:solidFill>
              </a:rPr>
              <a:t>The Industrial Policy Debate: </a:t>
            </a:r>
            <a:r>
              <a:rPr lang="en-US" dirty="0" smtClean="0"/>
              <a:t/>
            </a:r>
            <a:br>
              <a:rPr lang="en-US" dirty="0" smtClean="0"/>
            </a:br>
            <a:r>
              <a:rPr lang="en-US" dirty="0" smtClean="0">
                <a:solidFill>
                  <a:srgbClr val="002060"/>
                </a:solidFill>
              </a:rPr>
              <a:t>Conceptual Issues and Neglected Facts</a:t>
            </a:r>
            <a:endParaRPr lang="th-TH" dirty="0">
              <a:solidFill>
                <a:srgbClr val="002060"/>
              </a:solidFill>
            </a:endParaRPr>
          </a:p>
        </p:txBody>
      </p:sp>
      <p:sp>
        <p:nvSpPr>
          <p:cNvPr id="3" name="Slide Number Placeholder 2"/>
          <p:cNvSpPr>
            <a:spLocks noGrp="1"/>
          </p:cNvSpPr>
          <p:nvPr>
            <p:ph type="sldNum" sz="quarter" idx="12"/>
          </p:nvPr>
        </p:nvSpPr>
        <p:spPr/>
        <p:txBody>
          <a:bodyPr/>
          <a:lstStyle/>
          <a:p>
            <a:fld id="{0B81D80A-7B94-4BA9-A0ED-545698ACE9A9}" type="slidenum">
              <a:rPr lang="th-TH" smtClean="0"/>
              <a:pPr/>
              <a:t>5</a:t>
            </a:fld>
            <a:endParaRPr lang="th-TH"/>
          </a:p>
        </p:txBody>
      </p:sp>
      <p:sp>
        <p:nvSpPr>
          <p:cNvPr id="4" name="Content Placeholder 3"/>
          <p:cNvSpPr>
            <a:spLocks noGrp="1"/>
          </p:cNvSpPr>
          <p:nvPr>
            <p:ph sz="quarter" idx="1"/>
          </p:nvPr>
        </p:nvSpPr>
        <p:spPr>
          <a:xfrm>
            <a:off x="144016" y="1412776"/>
            <a:ext cx="8892480" cy="4572000"/>
          </a:xfrm>
        </p:spPr>
        <p:txBody>
          <a:bodyPr>
            <a:noAutofit/>
          </a:bodyPr>
          <a:lstStyle/>
          <a:p>
            <a:r>
              <a:rPr lang="en-US" sz="2100" dirty="0" smtClean="0"/>
              <a:t>“Industrial policy,” the majority of us do not mean any policy that affects industry, but a particular type of policy that affects industries. </a:t>
            </a:r>
          </a:p>
          <a:p>
            <a:r>
              <a:rPr lang="en-US" sz="2100" dirty="0" smtClean="0"/>
              <a:t>Selective industrial policy or targeting— a policy that deliberately favors particular industries over others, against market signals, usually to enhance efficiency and promote productivity growth.</a:t>
            </a:r>
          </a:p>
          <a:p>
            <a:r>
              <a:rPr lang="en-US" sz="2100" dirty="0" smtClean="0"/>
              <a:t>The modern debate on industrial policy started in the late 1970s, with the rise of Japan. Japan was the first country used the term “industrial policy” (</a:t>
            </a:r>
            <a:r>
              <a:rPr lang="en-US" sz="2100" i="1" dirty="0" err="1" smtClean="0"/>
              <a:t>sangyo</a:t>
            </a:r>
            <a:r>
              <a:rPr lang="en-US" sz="2100" i="1" dirty="0" smtClean="0"/>
              <a:t> </a:t>
            </a:r>
            <a:r>
              <a:rPr lang="en-US" sz="2100" i="1" dirty="0" err="1" smtClean="0"/>
              <a:t>seisaku</a:t>
            </a:r>
            <a:r>
              <a:rPr lang="en-US" sz="2100" i="1" dirty="0" smtClean="0"/>
              <a:t>) to mean selective industrial policy.</a:t>
            </a:r>
          </a:p>
          <a:p>
            <a:r>
              <a:rPr lang="en-US" sz="2100" dirty="0" smtClean="0"/>
              <a:t>By the late 1980s, it came to be widely accepted that strong industrial policy was also practiced in Korea; Taiwan, China; and (in a very different way) Singapore; which had until then been thought to be free trade, free market economies.</a:t>
            </a:r>
          </a:p>
          <a:p>
            <a:r>
              <a:rPr lang="en-US" sz="2100" dirty="0" smtClean="0"/>
              <a:t>In the early days of the debate on industrial policy in East Asia, some denied its very existence.</a:t>
            </a:r>
            <a:endParaRPr lang="th-TH" sz="2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East Asian Industrial Policy I</a:t>
            </a:r>
            <a:endParaRPr lang="th-TH" dirty="0"/>
          </a:p>
        </p:txBody>
      </p:sp>
      <p:sp>
        <p:nvSpPr>
          <p:cNvPr id="2" name="Slide Number Placeholder 1"/>
          <p:cNvSpPr>
            <a:spLocks noGrp="1"/>
          </p:cNvSpPr>
          <p:nvPr>
            <p:ph type="sldNum" sz="quarter" idx="12"/>
          </p:nvPr>
        </p:nvSpPr>
        <p:spPr/>
        <p:txBody>
          <a:bodyPr/>
          <a:lstStyle/>
          <a:p>
            <a:fld id="{0B81D80A-7B94-4BA9-A0ED-545698ACE9A9}" type="slidenum">
              <a:rPr lang="th-TH" smtClean="0"/>
              <a:pPr/>
              <a:t>6</a:t>
            </a:fld>
            <a:endParaRPr lang="th-TH"/>
          </a:p>
        </p:txBody>
      </p:sp>
      <p:sp>
        <p:nvSpPr>
          <p:cNvPr id="4" name="Content Placeholder 3"/>
          <p:cNvSpPr>
            <a:spLocks noGrp="1"/>
          </p:cNvSpPr>
          <p:nvPr>
            <p:ph sz="quarter" idx="1"/>
          </p:nvPr>
        </p:nvSpPr>
        <p:spPr/>
        <p:txBody>
          <a:bodyPr>
            <a:normAutofit fontScale="92500"/>
          </a:bodyPr>
          <a:lstStyle/>
          <a:p>
            <a:r>
              <a:rPr lang="en-US" dirty="0" smtClean="0"/>
              <a:t>coordination of complementary investments (Big Push)</a:t>
            </a:r>
          </a:p>
          <a:p>
            <a:r>
              <a:rPr lang="en-US" dirty="0" smtClean="0"/>
              <a:t>coordination of competing investments through entry regulation, “investment cartels”, and (in declining industries) negotiated capacity cuts </a:t>
            </a:r>
          </a:p>
          <a:p>
            <a:r>
              <a:rPr lang="en-US" dirty="0" smtClean="0"/>
              <a:t>policies to ensure scale economies (e.g., licensing conditional upon production scale, emphasis on the infant industries starting to export from early on, state-mediated mergers and acquisitions)</a:t>
            </a:r>
          </a:p>
          <a:p>
            <a:r>
              <a:rPr lang="en-US" dirty="0" smtClean="0"/>
              <a:t>regulation on technology imports (e.g., screening for overly obsolete technologies, cap on technology licensing royalties)</a:t>
            </a:r>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East Asian Industrial Policy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7</a:t>
            </a:fld>
            <a:endParaRPr lang="th-TH"/>
          </a:p>
        </p:txBody>
      </p:sp>
      <p:sp>
        <p:nvSpPr>
          <p:cNvPr id="4" name="Content Placeholder 3"/>
          <p:cNvSpPr>
            <a:spLocks noGrp="1"/>
          </p:cNvSpPr>
          <p:nvPr>
            <p:ph sz="quarter" idx="1"/>
          </p:nvPr>
        </p:nvSpPr>
        <p:spPr/>
        <p:txBody>
          <a:bodyPr>
            <a:normAutofit fontScale="92500" lnSpcReduction="10000"/>
          </a:bodyPr>
          <a:lstStyle/>
          <a:p>
            <a:r>
              <a:rPr lang="en-US" dirty="0" smtClean="0"/>
              <a:t>regulation on foreign direct investment (e.g., entry and ownership restrictions, performance requirements  on local contents technology transfer, export)</a:t>
            </a:r>
          </a:p>
          <a:p>
            <a:r>
              <a:rPr lang="en-US" dirty="0" smtClean="0"/>
              <a:t>mandatory worker training (for firms above a certain size)</a:t>
            </a:r>
          </a:p>
          <a:p>
            <a:r>
              <a:rPr lang="en-US" dirty="0" smtClean="0"/>
              <a:t>the state acting as a venture capitalist</a:t>
            </a:r>
          </a:p>
          <a:p>
            <a:r>
              <a:rPr lang="en-US" dirty="0" smtClean="0"/>
              <a:t>export promotion (e.g., export subsidies, export loan guarantees, marketing help from the state trading agency)</a:t>
            </a:r>
          </a:p>
          <a:p>
            <a:r>
              <a:rPr lang="en-US" dirty="0" smtClean="0"/>
              <a:t>government rationing of foreign exchanges, with top priority going to capital goods imports (especially for export industries)</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East Asian Industrial Policy III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8</a:t>
            </a:fld>
            <a:endParaRPr lang="th-TH"/>
          </a:p>
        </p:txBody>
      </p:sp>
      <p:sp>
        <p:nvSpPr>
          <p:cNvPr id="4" name="Content Placeholder 3"/>
          <p:cNvSpPr>
            <a:spLocks noGrp="1"/>
          </p:cNvSpPr>
          <p:nvPr>
            <p:ph sz="quarter" idx="1"/>
          </p:nvPr>
        </p:nvSpPr>
        <p:spPr>
          <a:xfrm>
            <a:off x="301752" y="1527048"/>
            <a:ext cx="8842248" cy="4572000"/>
          </a:xfrm>
        </p:spPr>
        <p:txBody>
          <a:bodyPr>
            <a:noAutofit/>
          </a:bodyPr>
          <a:lstStyle/>
          <a:p>
            <a:r>
              <a:rPr lang="en-US" sz="2200" dirty="0" smtClean="0"/>
              <a:t>The widespread use of industrial policy in East Asia does not mean that it was the cause of the ‘miracle’.</a:t>
            </a:r>
          </a:p>
          <a:p>
            <a:r>
              <a:rPr lang="en-US" sz="2200" dirty="0" smtClean="0"/>
              <a:t>It is possible that these countries could have grown even faster, had they not used industrial policy.</a:t>
            </a:r>
          </a:p>
          <a:p>
            <a:pPr>
              <a:buNone/>
            </a:pPr>
            <a:r>
              <a:rPr lang="en-US" sz="2000" dirty="0" smtClean="0">
                <a:solidFill>
                  <a:srgbClr val="FF0000"/>
                </a:solidFill>
              </a:rPr>
              <a:t>	</a:t>
            </a:r>
            <a:r>
              <a:rPr lang="en-US" sz="2000" dirty="0" smtClean="0">
                <a:solidFill>
                  <a:srgbClr val="7030A0"/>
                </a:solidFill>
              </a:rPr>
              <a:t>– It may be that industrial policy is bad for growth but that there were country-specific “countervailing forces” that cancelled out the harmful effects of market-distorting industrial policy.</a:t>
            </a:r>
          </a:p>
          <a:p>
            <a:r>
              <a:rPr lang="en-US" sz="2200" dirty="0" smtClean="0"/>
              <a:t>• However, the counterfactual is implausible (there are </a:t>
            </a:r>
            <a:r>
              <a:rPr lang="en-US" sz="2200" dirty="0" err="1" smtClean="0"/>
              <a:t>counteractuals</a:t>
            </a:r>
            <a:r>
              <a:rPr lang="en-US" sz="2200" dirty="0" smtClean="0"/>
              <a:t> and there are counterfactuals)</a:t>
            </a:r>
          </a:p>
          <a:p>
            <a:pPr>
              <a:buNone/>
            </a:pPr>
            <a:r>
              <a:rPr lang="en-US" sz="2200" dirty="0" smtClean="0">
                <a:solidFill>
                  <a:srgbClr val="7030A0"/>
                </a:solidFill>
              </a:rPr>
              <a:t>	</a:t>
            </a:r>
            <a:r>
              <a:rPr lang="en-US" sz="2000" dirty="0" smtClean="0">
                <a:solidFill>
                  <a:srgbClr val="7030A0"/>
                </a:solidFill>
              </a:rPr>
              <a:t>– No country has ever grown at higher rate than what the East Asian countries managed during the ‘miracle’ years, industrial policy or not.</a:t>
            </a:r>
            <a:endParaRPr lang="en-US" sz="2200" dirty="0" smtClean="0">
              <a:solidFill>
                <a:srgbClr val="7030A0"/>
              </a:solidFill>
            </a:endParaRPr>
          </a:p>
          <a:p>
            <a:r>
              <a:rPr lang="en-US" sz="2200" dirty="0" smtClean="0"/>
              <a:t>No convincing ‘countervailing forces’ story (culture, Japanese colonialism, Cold War politics, etc.)</a:t>
            </a:r>
            <a:endParaRPr lang="th-TH"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Policy beyond East Asia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9</a:t>
            </a:fld>
            <a:endParaRPr lang="th-TH"/>
          </a:p>
        </p:txBody>
      </p:sp>
      <p:sp>
        <p:nvSpPr>
          <p:cNvPr id="4" name="Content Placeholder 3"/>
          <p:cNvSpPr>
            <a:spLocks noGrp="1"/>
          </p:cNvSpPr>
          <p:nvPr>
            <p:ph sz="quarter" idx="1"/>
          </p:nvPr>
        </p:nvSpPr>
        <p:spPr/>
        <p:txBody>
          <a:bodyPr>
            <a:normAutofit fontScale="92500" lnSpcReduction="10000"/>
          </a:bodyPr>
          <a:lstStyle/>
          <a:p>
            <a:pPr algn="just"/>
            <a:r>
              <a:rPr lang="en-US" dirty="0" smtClean="0"/>
              <a:t>Successful industrial policy experiences in the late 20</a:t>
            </a:r>
            <a:r>
              <a:rPr lang="en-US" baseline="30000" dirty="0" smtClean="0"/>
              <a:t>th</a:t>
            </a:r>
            <a:r>
              <a:rPr lang="en-US" dirty="0" smtClean="0"/>
              <a:t> century are not confined to East Asia</a:t>
            </a:r>
          </a:p>
          <a:p>
            <a:pPr algn="just">
              <a:buNone/>
            </a:pPr>
            <a:r>
              <a:rPr lang="en-US" dirty="0" smtClean="0"/>
              <a:t>	– national industrial policies in France, Finland, Norway, and Austria;</a:t>
            </a:r>
          </a:p>
          <a:p>
            <a:pPr algn="just">
              <a:buNone/>
            </a:pPr>
            <a:r>
              <a:rPr lang="en-US" dirty="0" smtClean="0"/>
              <a:t>	– regional industrial policies in Italy and Germany;</a:t>
            </a:r>
          </a:p>
          <a:p>
            <a:pPr algn="just">
              <a:buNone/>
            </a:pPr>
            <a:r>
              <a:rPr lang="en-US" dirty="0" smtClean="0"/>
              <a:t>	– industrial policy under another name in the US through government R&amp;D funding</a:t>
            </a:r>
          </a:p>
          <a:p>
            <a:pPr algn="just">
              <a:buNone/>
            </a:pPr>
            <a:r>
              <a:rPr lang="en-US" dirty="0" smtClean="0"/>
              <a:t>	</a:t>
            </a:r>
            <a:r>
              <a:rPr lang="en-US" dirty="0" smtClean="0">
                <a:solidFill>
                  <a:srgbClr val="7030A0"/>
                </a:solidFill>
              </a:rPr>
              <a:t>	• between the 1950s and the 1980s, the US federal government financed anywhere between 47% and 65% of national R&amp;D spending, as against around 20% in Japan and Korea and around 30% in Europe).</a:t>
            </a:r>
            <a:endParaRPr lang="th-TH" dirty="0">
              <a:solidFill>
                <a:srgbClr val="7030A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Policy beyond East Asia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10</a:t>
            </a:fld>
            <a:endParaRPr lang="th-TH"/>
          </a:p>
        </p:txBody>
      </p:sp>
      <p:sp>
        <p:nvSpPr>
          <p:cNvPr id="4" name="Content Placeholder 3"/>
          <p:cNvSpPr>
            <a:spLocks noGrp="1"/>
          </p:cNvSpPr>
          <p:nvPr>
            <p:ph sz="quarter" idx="1"/>
          </p:nvPr>
        </p:nvSpPr>
        <p:spPr/>
        <p:txBody>
          <a:bodyPr>
            <a:normAutofit/>
          </a:bodyPr>
          <a:lstStyle/>
          <a:p>
            <a:r>
              <a:rPr lang="en-US" sz="2800" dirty="0" smtClean="0"/>
              <a:t>In the 19</a:t>
            </a:r>
            <a:r>
              <a:rPr lang="en-US" sz="2800" baseline="30000" dirty="0" smtClean="0"/>
              <a:t>th</a:t>
            </a:r>
            <a:r>
              <a:rPr lang="en-US" sz="2800" dirty="0" smtClean="0"/>
              <a:t> and the early 20</a:t>
            </a:r>
            <a:r>
              <a:rPr lang="en-US" sz="2800" baseline="30000" dirty="0" smtClean="0"/>
              <a:t>th</a:t>
            </a:r>
            <a:r>
              <a:rPr lang="en-US" sz="2800" dirty="0" smtClean="0"/>
              <a:t> centuries, all of today’s rich countries, except for the Netherlands pre-WWI Switzerland, </a:t>
            </a:r>
            <a:r>
              <a:rPr lang="en-US" sz="2800" dirty="0" err="1" smtClean="0"/>
              <a:t>practised</a:t>
            </a:r>
            <a:r>
              <a:rPr lang="en-US" sz="2800" dirty="0" smtClean="0"/>
              <a:t> protectionism and other forms of industrial policy (subsidies, state ownership, regulation on FDI).</a:t>
            </a:r>
          </a:p>
          <a:p>
            <a:pPr>
              <a:buNone/>
            </a:pPr>
            <a:r>
              <a:rPr lang="en-US" sz="2800" dirty="0" smtClean="0"/>
              <a:t>	</a:t>
            </a:r>
            <a:r>
              <a:rPr lang="en-US" sz="2800" dirty="0" smtClean="0">
                <a:solidFill>
                  <a:srgbClr val="7030A0"/>
                </a:solidFill>
              </a:rPr>
              <a:t>– Interestingly, Britain and the US – the supposed homes of free trade – had the world’s highest levels of tariff protection during their respective catch-up periods.</a:t>
            </a:r>
            <a:endParaRPr lang="th-TH" sz="2800" dirty="0">
              <a:solidFill>
                <a:srgbClr val="7030A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표 1"/>
          <p:cNvGraphicFramePr>
            <a:graphicFrameLocks noGrp="1"/>
          </p:cNvGraphicFramePr>
          <p:nvPr/>
        </p:nvGraphicFramePr>
        <p:xfrm>
          <a:off x="467544" y="1268760"/>
          <a:ext cx="8143875" cy="5164138"/>
        </p:xfrm>
        <a:graphic>
          <a:graphicData uri="http://schemas.openxmlformats.org/drawingml/2006/table">
            <a:tbl>
              <a:tblPr/>
              <a:tblGrid>
                <a:gridCol w="1911350"/>
                <a:gridCol w="1038225"/>
                <a:gridCol w="1039812"/>
                <a:gridCol w="1038225"/>
                <a:gridCol w="1038225"/>
                <a:gridCol w="1039813"/>
                <a:gridCol w="1038225"/>
              </a:tblGrid>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en-GB" sz="2100" b="0" i="0" u="none" strike="noStrike" cap="none" normalizeH="0" baseline="0" dirty="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1820</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1875</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1913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1925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1931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1950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1079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Austria</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Belgium</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9-10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Canada</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17</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363538">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Denmark</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25-35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France</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12-15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Germany</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8-12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Italy</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8-10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Japan</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7</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Netherlands</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Russia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Spain</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Sweden</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Switzerland</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8-12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United Kingdom</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45-55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United States</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35-45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40-50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37</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dirty="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dirty="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
        <p:nvSpPr>
          <p:cNvPr id="3" name="Rectangle 2"/>
          <p:cNvSpPr>
            <a:spLocks noChangeArrowheads="1"/>
          </p:cNvSpPr>
          <p:nvPr/>
        </p:nvSpPr>
        <p:spPr bwMode="auto">
          <a:xfrm>
            <a:off x="323528" y="180920"/>
            <a:ext cx="8424936" cy="1015663"/>
          </a:xfrm>
          <a:prstGeom prst="rect">
            <a:avLst/>
          </a:prstGeom>
          <a:solidFill>
            <a:schemeClr val="accent5">
              <a:lumMod val="40000"/>
              <a:lumOff val="60000"/>
            </a:schemeClr>
          </a:solidFill>
          <a:ln w="9525">
            <a:noFill/>
            <a:miter lim="800000"/>
            <a:headEnd/>
            <a:tailEnd/>
          </a:ln>
        </p:spPr>
        <p:txBody>
          <a:bodyPr wrap="square" anchor="ctr">
            <a:spAutoFit/>
          </a:bodyPr>
          <a:lstStyle/>
          <a:p>
            <a:pPr algn="ctr" eaLnBrk="0" hangingPunct="0"/>
            <a:r>
              <a:rPr lang="en-GB" altLang="ko-KR" sz="2000" b="1" dirty="0">
                <a:latin typeface="Times New Roman" pitchFamily="18" charset="0"/>
                <a:ea typeface="휴먼매직체" pitchFamily="18" charset="-127"/>
                <a:cs typeface="Times New Roman" pitchFamily="18" charset="0"/>
              </a:rPr>
              <a:t>Table  1. Average Tariff Rates on Manufactured Products for Selected Developed Countries in Their Early Stages of Development</a:t>
            </a:r>
            <a:endParaRPr lang="en-GB" altLang="ko-KR" sz="2000" dirty="0">
              <a:latin typeface="Times New Roman" pitchFamily="18" charset="0"/>
              <a:ea typeface="휴먼매직체" pitchFamily="18" charset="-127"/>
              <a:cs typeface="Times New Roman" pitchFamily="18" charset="0"/>
            </a:endParaRPr>
          </a:p>
          <a:p>
            <a:pPr algn="ctr" eaLnBrk="0" latinLnBrk="0" hangingPunct="0"/>
            <a:r>
              <a:rPr lang="en-GB" altLang="ko-KR" sz="2000" dirty="0">
                <a:latin typeface="Times New Roman" pitchFamily="18" charset="0"/>
                <a:ea typeface="휴먼매직체" pitchFamily="18" charset="-127"/>
                <a:cs typeface="Times New Roman" pitchFamily="18" charset="0"/>
              </a:rPr>
              <a:t>(weighted average; in percentages of value)</a:t>
            </a:r>
            <a:r>
              <a:rPr lang="en-GB" altLang="ko-KR" sz="2000" baseline="30000" dirty="0">
                <a:latin typeface="Times New Roman" pitchFamily="18" charset="0"/>
                <a:ea typeface="휴먼매직체" pitchFamily="18" charset="-127"/>
                <a:cs typeface="Times New Roman" pitchFamily="18" charset="0"/>
              </a:rPr>
              <a:t>1</a:t>
            </a:r>
            <a:endParaRPr lang="en-GB" altLang="ko-KR" sz="2000" dirty="0">
              <a:latin typeface="Times New Roman" pitchFamily="18" charset="0"/>
              <a:ea typeface="휴먼매직체" pitchFamily="18" charset="-127"/>
              <a:cs typeface="Times New Roman" pitchFamily="18" charset="0"/>
            </a:endParaRPr>
          </a:p>
        </p:txBody>
      </p:sp>
      <p:sp>
        <p:nvSpPr>
          <p:cNvPr id="5" name="Slide Number Placeholder 4"/>
          <p:cNvSpPr>
            <a:spLocks noGrp="1"/>
          </p:cNvSpPr>
          <p:nvPr>
            <p:ph type="sldNum" sz="quarter" idx="12"/>
          </p:nvPr>
        </p:nvSpPr>
        <p:spPr/>
        <p:txBody>
          <a:bodyPr/>
          <a:lstStyle/>
          <a:p>
            <a:fld id="{0B81D80A-7B94-4BA9-A0ED-545698ACE9A9}" type="slidenum">
              <a:rPr lang="th-TH" smtClean="0"/>
              <a:pPr/>
              <a:t>11</a:t>
            </a:fld>
            <a:endParaRPr lang="th-TH"/>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Industrial Policy beyond East Asia III</a:t>
            </a:r>
            <a:endParaRPr lang="th-TH" dirty="0"/>
          </a:p>
        </p:txBody>
      </p:sp>
      <p:sp>
        <p:nvSpPr>
          <p:cNvPr id="2" name="Slide Number Placeholder 1"/>
          <p:cNvSpPr>
            <a:spLocks noGrp="1"/>
          </p:cNvSpPr>
          <p:nvPr>
            <p:ph type="sldNum" sz="quarter" idx="12"/>
          </p:nvPr>
        </p:nvSpPr>
        <p:spPr/>
        <p:txBody>
          <a:bodyPr/>
          <a:lstStyle/>
          <a:p>
            <a:fld id="{0B81D80A-7B94-4BA9-A0ED-545698ACE9A9}" type="slidenum">
              <a:rPr lang="th-TH" smtClean="0"/>
              <a:pPr/>
              <a:t>12</a:t>
            </a:fld>
            <a:endParaRPr lang="th-TH"/>
          </a:p>
        </p:txBody>
      </p:sp>
      <p:sp>
        <p:nvSpPr>
          <p:cNvPr id="4" name="Content Placeholder 3"/>
          <p:cNvSpPr>
            <a:spLocks noGrp="1"/>
          </p:cNvSpPr>
          <p:nvPr>
            <p:ph sz="quarter" idx="1"/>
          </p:nvPr>
        </p:nvSpPr>
        <p:spPr/>
        <p:txBody>
          <a:bodyPr>
            <a:normAutofit/>
          </a:bodyPr>
          <a:lstStyle/>
          <a:p>
            <a:r>
              <a:rPr lang="en-US" sz="2400" dirty="0" smtClean="0"/>
              <a:t>Developing countries had best growth performance when they used industrial policy more extensively </a:t>
            </a:r>
          </a:p>
          <a:p>
            <a:pPr>
              <a:buNone/>
            </a:pPr>
            <a:r>
              <a:rPr lang="en-US" sz="2400" dirty="0" smtClean="0">
                <a:solidFill>
                  <a:srgbClr val="7030A0"/>
                </a:solidFill>
              </a:rPr>
              <a:t>	– They grew much faster during the ‘bad old days’ of import substitution in the 1960s and the 1970s than during the ‘age of imperialism’ or during the more recent neo-liberal period, when they used less or no industrial policy.</a:t>
            </a:r>
            <a:endParaRPr lang="th-TH" sz="2400" dirty="0">
              <a:solidFill>
                <a:srgbClr val="7030A0"/>
              </a:solidFill>
            </a:endParaRPr>
          </a:p>
        </p:txBody>
      </p:sp>
      <p:graphicFrame>
        <p:nvGraphicFramePr>
          <p:cNvPr id="5" name="Table 4"/>
          <p:cNvGraphicFramePr>
            <a:graphicFrameLocks noGrp="1"/>
          </p:cNvGraphicFramePr>
          <p:nvPr/>
        </p:nvGraphicFramePr>
        <p:xfrm>
          <a:off x="323528" y="3970744"/>
          <a:ext cx="8532440" cy="2194560"/>
        </p:xfrm>
        <a:graphic>
          <a:graphicData uri="http://schemas.openxmlformats.org/drawingml/2006/table">
            <a:tbl>
              <a:tblPr firstRow="1" bandRow="1">
                <a:tableStyleId>{5C22544A-7EE6-4342-B048-85BDC9FD1C3A}</a:tableStyleId>
              </a:tblPr>
              <a:tblGrid>
                <a:gridCol w="3600400"/>
                <a:gridCol w="2160240"/>
                <a:gridCol w="2771800"/>
              </a:tblGrid>
              <a:tr h="370840">
                <a:tc>
                  <a:txBody>
                    <a:bodyPr/>
                    <a:lstStyle/>
                    <a:p>
                      <a:pPr algn="ctr"/>
                      <a:r>
                        <a:rPr lang="en-US" sz="2000" dirty="0" smtClean="0"/>
                        <a:t>Annual per capita GDP growth rates</a:t>
                      </a:r>
                      <a:endParaRPr lang="th-TH" sz="2000" dirty="0"/>
                    </a:p>
                  </a:txBody>
                  <a:tcPr/>
                </a:tc>
                <a:tc>
                  <a:txBody>
                    <a:bodyPr/>
                    <a:lstStyle/>
                    <a:p>
                      <a:pPr algn="ctr"/>
                      <a:r>
                        <a:rPr lang="en-US" sz="2000" dirty="0" smtClean="0"/>
                        <a:t>‘Bad Old Days’</a:t>
                      </a:r>
                    </a:p>
                    <a:p>
                      <a:pPr algn="ctr"/>
                      <a:r>
                        <a:rPr lang="en-US" sz="2000" dirty="0" smtClean="0"/>
                        <a:t>1960-80</a:t>
                      </a:r>
                    </a:p>
                    <a:p>
                      <a:pPr algn="ctr"/>
                      <a:r>
                        <a:rPr lang="en-US" sz="2000" dirty="0" smtClean="0"/>
                        <a:t>(%)</a:t>
                      </a:r>
                      <a:endParaRPr lang="th-TH" sz="2000" dirty="0"/>
                    </a:p>
                  </a:txBody>
                  <a:tcPr/>
                </a:tc>
                <a:tc>
                  <a:txBody>
                    <a:bodyPr/>
                    <a:lstStyle/>
                    <a:p>
                      <a:pPr algn="ctr"/>
                      <a:r>
                        <a:rPr lang="en-US" sz="2000" dirty="0" smtClean="0"/>
                        <a:t>‘Brave New World’</a:t>
                      </a:r>
                    </a:p>
                    <a:p>
                      <a:pPr algn="ctr"/>
                      <a:r>
                        <a:rPr lang="en-US" sz="2000" dirty="0" smtClean="0"/>
                        <a:t>1980-2009</a:t>
                      </a:r>
                    </a:p>
                    <a:p>
                      <a:pPr algn="ctr"/>
                      <a:r>
                        <a:rPr lang="en-US" sz="2000" dirty="0" smtClean="0"/>
                        <a:t>(%)</a:t>
                      </a:r>
                      <a:endParaRPr lang="th-TH" sz="2000" dirty="0"/>
                    </a:p>
                  </a:txBody>
                  <a:tcPr/>
                </a:tc>
              </a:tr>
              <a:tr h="370840">
                <a:tc>
                  <a:txBody>
                    <a:bodyPr/>
                    <a:lstStyle/>
                    <a:p>
                      <a:r>
                        <a:rPr lang="en-US" sz="2000" dirty="0" smtClean="0"/>
                        <a:t>All Developing Countries </a:t>
                      </a:r>
                      <a:endParaRPr lang="th-TH" sz="2000" dirty="0"/>
                    </a:p>
                  </a:txBody>
                  <a:tcPr/>
                </a:tc>
                <a:tc>
                  <a:txBody>
                    <a:bodyPr/>
                    <a:lstStyle/>
                    <a:p>
                      <a:pPr algn="ctr"/>
                      <a:r>
                        <a:rPr lang="en-US" sz="2000" dirty="0" smtClean="0"/>
                        <a:t>3.0</a:t>
                      </a:r>
                      <a:endParaRPr lang="th-TH" sz="2000" dirty="0"/>
                    </a:p>
                  </a:txBody>
                  <a:tcPr/>
                </a:tc>
                <a:tc>
                  <a:txBody>
                    <a:bodyPr/>
                    <a:lstStyle/>
                    <a:p>
                      <a:pPr algn="ctr"/>
                      <a:r>
                        <a:rPr lang="en-US" sz="2000" dirty="0" smtClean="0"/>
                        <a:t>2.6</a:t>
                      </a:r>
                      <a:endParaRPr lang="th-TH" sz="2000" dirty="0"/>
                    </a:p>
                  </a:txBody>
                  <a:tcPr/>
                </a:tc>
              </a:tr>
              <a:tr h="370840">
                <a:tc>
                  <a:txBody>
                    <a:bodyPr/>
                    <a:lstStyle/>
                    <a:p>
                      <a:r>
                        <a:rPr lang="en-US" sz="2000" dirty="0" smtClean="0"/>
                        <a:t>Latin America &amp; Caribbean</a:t>
                      </a:r>
                      <a:endParaRPr lang="th-TH" sz="2000" dirty="0"/>
                    </a:p>
                  </a:txBody>
                  <a:tcPr/>
                </a:tc>
                <a:tc>
                  <a:txBody>
                    <a:bodyPr/>
                    <a:lstStyle/>
                    <a:p>
                      <a:pPr algn="ctr"/>
                      <a:r>
                        <a:rPr lang="en-US" sz="2000" dirty="0" smtClean="0"/>
                        <a:t>3.1</a:t>
                      </a:r>
                      <a:endParaRPr lang="th-TH" sz="2000" dirty="0"/>
                    </a:p>
                  </a:txBody>
                  <a:tcPr/>
                </a:tc>
                <a:tc>
                  <a:txBody>
                    <a:bodyPr/>
                    <a:lstStyle/>
                    <a:p>
                      <a:pPr algn="ctr"/>
                      <a:r>
                        <a:rPr lang="en-US" sz="2000" dirty="0" smtClean="0"/>
                        <a:t>1.1</a:t>
                      </a:r>
                      <a:endParaRPr lang="th-TH" sz="2000" dirty="0"/>
                    </a:p>
                  </a:txBody>
                  <a:tcPr/>
                </a:tc>
              </a:tr>
              <a:tr h="370840">
                <a:tc>
                  <a:txBody>
                    <a:bodyPr/>
                    <a:lstStyle/>
                    <a:p>
                      <a:r>
                        <a:rPr lang="en-US" sz="2000" dirty="0" smtClean="0"/>
                        <a:t>Sub-Saharan Africa</a:t>
                      </a:r>
                      <a:endParaRPr lang="th-TH" sz="2000" dirty="0"/>
                    </a:p>
                  </a:txBody>
                  <a:tcPr/>
                </a:tc>
                <a:tc>
                  <a:txBody>
                    <a:bodyPr/>
                    <a:lstStyle/>
                    <a:p>
                      <a:pPr algn="ctr"/>
                      <a:r>
                        <a:rPr lang="en-US" sz="2000" dirty="0" smtClean="0"/>
                        <a:t>1.6</a:t>
                      </a:r>
                      <a:endParaRPr lang="th-TH" sz="2000" dirty="0"/>
                    </a:p>
                  </a:txBody>
                  <a:tcPr/>
                </a:tc>
                <a:tc>
                  <a:txBody>
                    <a:bodyPr/>
                    <a:lstStyle/>
                    <a:p>
                      <a:pPr algn="ctr"/>
                      <a:r>
                        <a:rPr lang="en-US" sz="2000" dirty="0" smtClean="0"/>
                        <a:t>0.2</a:t>
                      </a:r>
                      <a:endParaRPr lang="th-TH" sz="2000" dirty="0"/>
                    </a:p>
                  </a:txBody>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0B81D80A-7B94-4BA9-A0ED-545698ACE9A9}" type="slidenum">
              <a:rPr lang="th-TH" smtClean="0"/>
              <a:pPr/>
              <a:t>13</a:t>
            </a:fld>
            <a:endParaRPr lang="th-TH"/>
          </a:p>
        </p:txBody>
      </p:sp>
      <p:pic>
        <p:nvPicPr>
          <p:cNvPr id="6" name="Picture 5"/>
          <p:cNvPicPr/>
          <p:nvPr/>
        </p:nvPicPr>
        <p:blipFill>
          <a:blip r:embed="rId2" cstate="print"/>
          <a:srcRect l="5152" t="11834" r="2116" b="8580"/>
          <a:stretch>
            <a:fillRect/>
          </a:stretch>
        </p:blipFill>
        <p:spPr bwMode="auto">
          <a:xfrm>
            <a:off x="251520" y="404664"/>
            <a:ext cx="8712968" cy="5328591"/>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Policy beyond East Asia IV</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14</a:t>
            </a:fld>
            <a:endParaRPr lang="th-TH"/>
          </a:p>
        </p:txBody>
      </p:sp>
      <p:sp>
        <p:nvSpPr>
          <p:cNvPr id="4" name="Content Placeholder 3"/>
          <p:cNvSpPr>
            <a:spLocks noGrp="1"/>
          </p:cNvSpPr>
          <p:nvPr>
            <p:ph sz="quarter" idx="1"/>
          </p:nvPr>
        </p:nvSpPr>
        <p:spPr/>
        <p:txBody>
          <a:bodyPr>
            <a:normAutofit fontScale="92500" lnSpcReduction="20000"/>
          </a:bodyPr>
          <a:lstStyle/>
          <a:p>
            <a:r>
              <a:rPr lang="en-US" dirty="0" smtClean="0"/>
              <a:t>If industrial policy was not confined to East Asia in the late-20</a:t>
            </a:r>
            <a:r>
              <a:rPr lang="en-US" baseline="30000" dirty="0" smtClean="0"/>
              <a:t>th</a:t>
            </a:r>
            <a:r>
              <a:rPr lang="en-US" dirty="0" smtClean="0"/>
              <a:t> century, it becomes even more difficult to downplay its role in East Asia by resorting to some region- and time-specific “countervailing forces”.</a:t>
            </a:r>
          </a:p>
          <a:p>
            <a:r>
              <a:rPr lang="en-US" dirty="0" smtClean="0"/>
              <a:t>Given the history of today’s rich countries, a good industrial policy may be a necessary, although not sufficient, condition for economic development.</a:t>
            </a:r>
          </a:p>
          <a:p>
            <a:r>
              <a:rPr lang="en-US" dirty="0" smtClean="0"/>
              <a:t>If industrial policy is so bad, how is it that in every era, the fastest growing economies happen to be those with a strong industrial policy – Britain during the mid-18</a:t>
            </a:r>
            <a:r>
              <a:rPr lang="en-US" baseline="30000" dirty="0" smtClean="0"/>
              <a:t>th</a:t>
            </a:r>
            <a:r>
              <a:rPr lang="en-US" dirty="0" smtClean="0"/>
              <a:t> century and mid-19</a:t>
            </a:r>
            <a:r>
              <a:rPr lang="en-US" baseline="30000" dirty="0" smtClean="0"/>
              <a:t>th</a:t>
            </a:r>
            <a:r>
              <a:rPr lang="en-US" dirty="0" smtClean="0"/>
              <a:t> century, the US, Germany, and Sweden during the late 19</a:t>
            </a:r>
            <a:r>
              <a:rPr lang="en-US" baseline="30000" dirty="0" smtClean="0"/>
              <a:t>th</a:t>
            </a:r>
            <a:r>
              <a:rPr lang="en-US" dirty="0" smtClean="0"/>
              <a:t> and the early 20</a:t>
            </a:r>
            <a:r>
              <a:rPr lang="en-US" baseline="30000" dirty="0" smtClean="0"/>
              <a:t>th</a:t>
            </a:r>
            <a:r>
              <a:rPr lang="en-US" dirty="0" smtClean="0"/>
              <a:t> century, East Asia, France, Finland, Norway, and Austria in the late 20</a:t>
            </a:r>
            <a:r>
              <a:rPr lang="en-US" baseline="30000" dirty="0" smtClean="0"/>
              <a:t>th</a:t>
            </a:r>
            <a:r>
              <a:rPr lang="en-US" dirty="0" smtClean="0"/>
              <a:t> century, and China today.</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Lessons from the Debate -  Overview</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15</a:t>
            </a:fld>
            <a:endParaRPr lang="th-TH"/>
          </a:p>
        </p:txBody>
      </p:sp>
      <p:sp>
        <p:nvSpPr>
          <p:cNvPr id="4" name="Content Placeholder 3"/>
          <p:cNvSpPr>
            <a:spLocks noGrp="1"/>
          </p:cNvSpPr>
          <p:nvPr>
            <p:ph sz="quarter" idx="1"/>
          </p:nvPr>
        </p:nvSpPr>
        <p:spPr/>
        <p:txBody>
          <a:bodyPr>
            <a:normAutofit lnSpcReduction="10000"/>
          </a:bodyPr>
          <a:lstStyle/>
          <a:p>
            <a:r>
              <a:rPr lang="en-US" dirty="0" smtClean="0"/>
              <a:t>Does targeting work? (‘picking winners’)</a:t>
            </a:r>
          </a:p>
          <a:p>
            <a:r>
              <a:rPr lang="en-US" dirty="0" smtClean="0"/>
              <a:t>Can the state “beat the market”?</a:t>
            </a:r>
          </a:p>
          <a:p>
            <a:r>
              <a:rPr lang="en-US" dirty="0" smtClean="0"/>
              <a:t>Political economy questions </a:t>
            </a:r>
          </a:p>
          <a:p>
            <a:r>
              <a:rPr lang="en-US" dirty="0" smtClean="0"/>
              <a:t>Bureaucratic capabilities problem </a:t>
            </a:r>
          </a:p>
          <a:p>
            <a:r>
              <a:rPr lang="en-US" dirty="0" smtClean="0"/>
              <a:t>Performance measurement </a:t>
            </a:r>
          </a:p>
          <a:p>
            <a:r>
              <a:rPr lang="en-US" dirty="0" smtClean="0"/>
              <a:t>The role of export</a:t>
            </a:r>
          </a:p>
          <a:p>
            <a:r>
              <a:rPr lang="en-US" dirty="0" smtClean="0"/>
              <a:t>Changing global environment. </a:t>
            </a:r>
          </a:p>
          <a:p>
            <a:r>
              <a:rPr lang="en-US" dirty="0" smtClean="0"/>
              <a:t>Further issues (productive capability-building, adjustment costs) – not discussed in this paper, but see the references in the paper</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Targeting</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16</a:t>
            </a:fld>
            <a:endParaRPr lang="th-TH"/>
          </a:p>
        </p:txBody>
      </p:sp>
      <p:sp>
        <p:nvSpPr>
          <p:cNvPr id="4" name="Content Placeholder 3"/>
          <p:cNvSpPr>
            <a:spLocks noGrp="1"/>
          </p:cNvSpPr>
          <p:nvPr>
            <p:ph sz="quarter" idx="1"/>
          </p:nvPr>
        </p:nvSpPr>
        <p:spPr>
          <a:xfrm>
            <a:off x="301752" y="1527048"/>
            <a:ext cx="8662736" cy="4926288"/>
          </a:xfrm>
        </p:spPr>
        <p:txBody>
          <a:bodyPr>
            <a:normAutofit lnSpcReduction="10000"/>
          </a:bodyPr>
          <a:lstStyle/>
          <a:p>
            <a:r>
              <a:rPr lang="en-US" dirty="0" smtClean="0"/>
              <a:t>In a world with scarce resources, targeting is inevitable.</a:t>
            </a:r>
          </a:p>
          <a:p>
            <a:r>
              <a:rPr lang="en-US" dirty="0" smtClean="0"/>
              <a:t>In such a world, every policy choice you make, however “general” it may look, has discriminatory effects that amount to targeting.</a:t>
            </a:r>
          </a:p>
          <a:p>
            <a:pPr>
              <a:buNone/>
            </a:pPr>
            <a:r>
              <a:rPr lang="en-US" dirty="0" smtClean="0"/>
              <a:t>	</a:t>
            </a:r>
            <a:r>
              <a:rPr lang="en-US" dirty="0" smtClean="0">
                <a:solidFill>
                  <a:srgbClr val="7030A0"/>
                </a:solidFill>
              </a:rPr>
              <a:t>– no such thing as R&amp;D subsidies that supports all industries equally or “general” engineers or infrastructure that benefit every industry.</a:t>
            </a:r>
          </a:p>
          <a:p>
            <a:r>
              <a:rPr lang="en-US" dirty="0" smtClean="0"/>
              <a:t>Moreover, it is not true that less targeted policies are necessarily better (cf. social policy)</a:t>
            </a:r>
          </a:p>
          <a:p>
            <a:r>
              <a:rPr lang="en-US" dirty="0" smtClean="0"/>
              <a:t>The debate should not be on whether we should target, but how to target well. </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Can State “Beat the Market”?</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17</a:t>
            </a:fld>
            <a:endParaRPr lang="th-TH"/>
          </a:p>
        </p:txBody>
      </p:sp>
      <p:sp>
        <p:nvSpPr>
          <p:cNvPr id="4" name="Content Placeholder 3"/>
          <p:cNvSpPr>
            <a:spLocks noGrp="1"/>
          </p:cNvSpPr>
          <p:nvPr>
            <p:ph sz="quarter" idx="1"/>
          </p:nvPr>
        </p:nvSpPr>
        <p:spPr/>
        <p:txBody>
          <a:bodyPr>
            <a:normAutofit fontScale="92500" lnSpcReduction="10000"/>
          </a:bodyPr>
          <a:lstStyle/>
          <a:p>
            <a:r>
              <a:rPr lang="en-US" dirty="0" smtClean="0"/>
              <a:t>The state has frequently beaten the market.</a:t>
            </a:r>
          </a:p>
          <a:p>
            <a:pPr>
              <a:buNone/>
            </a:pPr>
            <a:r>
              <a:rPr lang="en-US" dirty="0" smtClean="0"/>
              <a:t>	</a:t>
            </a:r>
            <a:r>
              <a:rPr lang="en-US" dirty="0" smtClean="0">
                <a:solidFill>
                  <a:srgbClr val="7030A0"/>
                </a:solidFill>
              </a:rPr>
              <a:t>– e.g., Japanese auto industry, Korea’s POSCO, Brazil’s EMBRAER</a:t>
            </a:r>
          </a:p>
          <a:p>
            <a:r>
              <a:rPr lang="en-US" dirty="0" smtClean="0"/>
              <a:t>More importantly, many (although not all) of the “superior” decisions made by the state were made not because the government officials were omniscient or cleverer than businessmen but because they could look at things from a systemic and long-term, rather than sectional and short-term, point of view. </a:t>
            </a:r>
          </a:p>
          <a:p>
            <a:r>
              <a:rPr lang="en-US" dirty="0" smtClean="0"/>
              <a:t>Therefore, instead of debating whether the state can beat the market, we should be debating how to improve the quality of state decisions.</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Political Economy Questions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18</a:t>
            </a:fld>
            <a:endParaRPr lang="th-TH"/>
          </a:p>
        </p:txBody>
      </p:sp>
      <p:sp>
        <p:nvSpPr>
          <p:cNvPr id="4" name="Content Placeholder 3"/>
          <p:cNvSpPr>
            <a:spLocks noGrp="1"/>
          </p:cNvSpPr>
          <p:nvPr>
            <p:ph sz="quarter" idx="1"/>
          </p:nvPr>
        </p:nvSpPr>
        <p:spPr>
          <a:xfrm>
            <a:off x="179512" y="1484784"/>
            <a:ext cx="8842248" cy="4998296"/>
          </a:xfrm>
        </p:spPr>
        <p:txBody>
          <a:bodyPr>
            <a:normAutofit fontScale="85000" lnSpcReduction="10000"/>
          </a:bodyPr>
          <a:lstStyle/>
          <a:p>
            <a:r>
              <a:rPr lang="en-US" dirty="0" smtClean="0"/>
              <a:t>Successful industrial policy requires right “political” conditions </a:t>
            </a:r>
          </a:p>
          <a:p>
            <a:pPr lvl="1"/>
            <a:r>
              <a:rPr lang="en-US" sz="2800" dirty="0" smtClean="0"/>
              <a:t>– the commitment of the leadership to economic development, the coherence of the state machinery, and the ability of the state to discipline the recipients of its supports.</a:t>
            </a:r>
          </a:p>
          <a:p>
            <a:r>
              <a:rPr lang="en-US" dirty="0" smtClean="0"/>
              <a:t>When considering the political realities of developing countries, it seems difficult to imagine how industrial policy, even if it were “correct”, can be implemented well in a developing country.</a:t>
            </a:r>
          </a:p>
          <a:p>
            <a:r>
              <a:rPr lang="en-US" dirty="0" smtClean="0"/>
              <a:t>But we should not let the best be the enemy of the good. </a:t>
            </a:r>
          </a:p>
          <a:p>
            <a:r>
              <a:rPr lang="en-US" dirty="0" smtClean="0"/>
              <a:t>In the real world, successful countries are the ones that have managed to find “good enough” solutions to their political economy problems and went on to implement policies, rather than sitting around bemoaning the imperfect nature of their political system.</a:t>
            </a: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Political Economy Questions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19</a:t>
            </a:fld>
            <a:endParaRPr lang="th-TH"/>
          </a:p>
        </p:txBody>
      </p:sp>
      <p:sp>
        <p:nvSpPr>
          <p:cNvPr id="4" name="Content Placeholder 3"/>
          <p:cNvSpPr>
            <a:spLocks noGrp="1"/>
          </p:cNvSpPr>
          <p:nvPr>
            <p:ph sz="quarter" idx="1"/>
          </p:nvPr>
        </p:nvSpPr>
        <p:spPr>
          <a:xfrm>
            <a:off x="251520" y="1484784"/>
            <a:ext cx="8712968" cy="4572000"/>
          </a:xfrm>
        </p:spPr>
        <p:txBody>
          <a:bodyPr>
            <a:noAutofit/>
          </a:bodyPr>
          <a:lstStyle/>
          <a:p>
            <a:r>
              <a:rPr lang="en-US" sz="2200" dirty="0" smtClean="0"/>
              <a:t>In order to take the debate forward, we have to improve our understanding of issues like: </a:t>
            </a:r>
          </a:p>
          <a:p>
            <a:pPr lvl="1">
              <a:buNone/>
            </a:pPr>
            <a:r>
              <a:rPr lang="en-US" dirty="0" smtClean="0">
                <a:solidFill>
                  <a:srgbClr val="002060"/>
                </a:solidFill>
              </a:rPr>
              <a:t>(</a:t>
            </a:r>
            <a:r>
              <a:rPr lang="en-US" dirty="0" err="1" smtClean="0">
                <a:solidFill>
                  <a:srgbClr val="002060"/>
                </a:solidFill>
              </a:rPr>
              <a:t>i</a:t>
            </a:r>
            <a:r>
              <a:rPr lang="en-US" dirty="0" smtClean="0">
                <a:solidFill>
                  <a:srgbClr val="002060"/>
                </a:solidFill>
              </a:rPr>
              <a:t>) how effective political visions can be formed and deployed to inspire various individuals and groups to act in a concerted manner</a:t>
            </a:r>
          </a:p>
          <a:p>
            <a:pPr lvl="1">
              <a:buNone/>
            </a:pPr>
            <a:r>
              <a:rPr lang="en-US" dirty="0" smtClean="0">
                <a:solidFill>
                  <a:srgbClr val="002060"/>
                </a:solidFill>
              </a:rPr>
              <a:t>(ii) how to build nations and communities out of groups that may have very long history of hostility and mistrust</a:t>
            </a:r>
          </a:p>
          <a:p>
            <a:pPr lvl="1">
              <a:buNone/>
            </a:pPr>
            <a:r>
              <a:rPr lang="en-US" dirty="0" smtClean="0">
                <a:solidFill>
                  <a:srgbClr val="002060"/>
                </a:solidFill>
              </a:rPr>
              <a:t>(iii) how to work out social pacts and build lasting collations behind them</a:t>
            </a:r>
          </a:p>
          <a:p>
            <a:pPr lvl="1">
              <a:buNone/>
            </a:pPr>
            <a:r>
              <a:rPr lang="en-US" dirty="0" smtClean="0">
                <a:solidFill>
                  <a:srgbClr val="002060"/>
                </a:solidFill>
              </a:rPr>
              <a:t>(iv) how to partially accept but improve the customs and </a:t>
            </a:r>
            <a:r>
              <a:rPr lang="en-US" dirty="0" err="1" smtClean="0">
                <a:solidFill>
                  <a:srgbClr val="002060"/>
                </a:solidFill>
              </a:rPr>
              <a:t>organisational</a:t>
            </a:r>
            <a:r>
              <a:rPr lang="en-US" dirty="0" smtClean="0">
                <a:solidFill>
                  <a:srgbClr val="002060"/>
                </a:solidFill>
              </a:rPr>
              <a:t> routines in the bureaucracy</a:t>
            </a:r>
          </a:p>
          <a:p>
            <a:pPr lvl="1">
              <a:buNone/>
            </a:pPr>
            <a:r>
              <a:rPr lang="en-US" dirty="0" smtClean="0">
                <a:solidFill>
                  <a:srgbClr val="002060"/>
                </a:solidFill>
              </a:rPr>
              <a:t>(v) how to </a:t>
            </a:r>
            <a:r>
              <a:rPr lang="en-US" dirty="0" err="1" smtClean="0">
                <a:solidFill>
                  <a:srgbClr val="002060"/>
                </a:solidFill>
              </a:rPr>
              <a:t>minimise</a:t>
            </a:r>
            <a:r>
              <a:rPr lang="en-US" dirty="0" smtClean="0">
                <a:solidFill>
                  <a:srgbClr val="002060"/>
                </a:solidFill>
              </a:rPr>
              <a:t> socially harmful lobbying and bribing while </a:t>
            </a:r>
            <a:r>
              <a:rPr lang="en-US" dirty="0" err="1" smtClean="0">
                <a:solidFill>
                  <a:srgbClr val="002060"/>
                </a:solidFill>
              </a:rPr>
              <a:t>maximising</a:t>
            </a:r>
            <a:r>
              <a:rPr lang="en-US" dirty="0" smtClean="0">
                <a:solidFill>
                  <a:srgbClr val="002060"/>
                </a:solidFill>
              </a:rPr>
              <a:t> the flows of information between the states and the private sector</a:t>
            </a:r>
            <a:endParaRPr lang="th-TH" dirty="0">
              <a:solidFill>
                <a:srgbClr val="00206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Bureaucratic Capabilities I</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20</a:t>
            </a:fld>
            <a:endParaRPr lang="th-TH"/>
          </a:p>
        </p:txBody>
      </p:sp>
      <p:sp>
        <p:nvSpPr>
          <p:cNvPr id="4" name="Content Placeholder 3"/>
          <p:cNvSpPr>
            <a:spLocks noGrp="1"/>
          </p:cNvSpPr>
          <p:nvPr>
            <p:ph sz="quarter" idx="1"/>
          </p:nvPr>
        </p:nvSpPr>
        <p:spPr/>
        <p:txBody>
          <a:bodyPr>
            <a:normAutofit lnSpcReduction="10000"/>
          </a:bodyPr>
          <a:lstStyle/>
          <a:p>
            <a:r>
              <a:rPr lang="en-US" dirty="0" smtClean="0"/>
              <a:t>No basis for the assumption that industrial policy is more difficult than other policies. </a:t>
            </a:r>
          </a:p>
          <a:p>
            <a:r>
              <a:rPr lang="en-US" dirty="0" smtClean="0"/>
              <a:t>Industrial policy does not require sophisticated knowledge of economics, as often believed.</a:t>
            </a:r>
          </a:p>
          <a:p>
            <a:pPr lvl="1"/>
            <a:r>
              <a:rPr lang="en-US" dirty="0" smtClean="0">
                <a:solidFill>
                  <a:srgbClr val="002060"/>
                </a:solidFill>
              </a:rPr>
              <a:t>– The industrial policy-makers of East Asia were not economists (lawyers in Japan and Korea, engineers in Taiwan and China today), and what little economics they knew was usually the “wrong” kind – Marx, the German Historical School, Schumpeter.</a:t>
            </a:r>
          </a:p>
          <a:p>
            <a:r>
              <a:rPr lang="en-US" dirty="0" smtClean="0"/>
              <a:t>• High-quality bureaucracies are not as impossible to build as people think. </a:t>
            </a:r>
          </a:p>
          <a:p>
            <a:pPr lvl="1"/>
            <a:r>
              <a:rPr lang="en-US" dirty="0" smtClean="0">
                <a:solidFill>
                  <a:srgbClr val="002060"/>
                </a:solidFill>
              </a:rPr>
              <a:t>– France, Korea and Taiwan in the post-WWII period</a:t>
            </a:r>
            <a:endParaRPr lang="th-TH" dirty="0">
              <a:solidFill>
                <a:srgbClr val="00206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Bureaucratic Capabilities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21</a:t>
            </a:fld>
            <a:endParaRPr lang="th-TH"/>
          </a:p>
        </p:txBody>
      </p:sp>
      <p:sp>
        <p:nvSpPr>
          <p:cNvPr id="4" name="Content Placeholder 3"/>
          <p:cNvSpPr>
            <a:spLocks noGrp="1"/>
          </p:cNvSpPr>
          <p:nvPr>
            <p:ph sz="quarter" idx="1"/>
          </p:nvPr>
        </p:nvSpPr>
        <p:spPr/>
        <p:txBody>
          <a:bodyPr>
            <a:normAutofit/>
          </a:bodyPr>
          <a:lstStyle/>
          <a:p>
            <a:r>
              <a:rPr lang="en-US" dirty="0" smtClean="0"/>
              <a:t>There is also “learning-by-doing” in policy. </a:t>
            </a:r>
          </a:p>
          <a:p>
            <a:pPr lvl="1"/>
            <a:r>
              <a:rPr lang="en-US" dirty="0" smtClean="0"/>
              <a:t>– Without trying out “difficult” policies, capabilities cannot be improved. </a:t>
            </a:r>
          </a:p>
          <a:p>
            <a:r>
              <a:rPr lang="en-US" dirty="0" smtClean="0"/>
              <a:t>The fact that something is “difficult” cannot be a reason not to recommend it. </a:t>
            </a:r>
          </a:p>
          <a:p>
            <a:pPr lvl="1"/>
            <a:r>
              <a:rPr lang="en-US" dirty="0" smtClean="0"/>
              <a:t>– After all, developing countries are routinely told to adopt “best practice” or “global standard” institutions used by the richest countries, when many of them clearly do not have the capabilities to effectively run such institutions.</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Measurement</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22</a:t>
            </a:fld>
            <a:endParaRPr lang="th-TH"/>
          </a:p>
        </p:txBody>
      </p:sp>
      <p:sp>
        <p:nvSpPr>
          <p:cNvPr id="4" name="Content Placeholder 3"/>
          <p:cNvSpPr>
            <a:spLocks noGrp="1"/>
          </p:cNvSpPr>
          <p:nvPr>
            <p:ph sz="quarter" idx="1"/>
          </p:nvPr>
        </p:nvSpPr>
        <p:spPr>
          <a:xfrm>
            <a:off x="229744" y="1340768"/>
            <a:ext cx="8662736" cy="4572000"/>
          </a:xfrm>
        </p:spPr>
        <p:txBody>
          <a:bodyPr>
            <a:noAutofit/>
          </a:bodyPr>
          <a:lstStyle/>
          <a:p>
            <a:r>
              <a:rPr lang="en-US" sz="2400" dirty="0" smtClean="0"/>
              <a:t>Performance targets clearly specified and the reporting requirements announced at the outset.</a:t>
            </a:r>
          </a:p>
          <a:p>
            <a:r>
              <a:rPr lang="en-US" sz="2400" dirty="0" smtClean="0"/>
              <a:t>The targets should be set in consultation with the business community.</a:t>
            </a:r>
          </a:p>
          <a:p>
            <a:r>
              <a:rPr lang="en-US" sz="2400" dirty="0" smtClean="0"/>
              <a:t>Targets need to be revised along the way, but too much flexibility should be avoided, as government flexibility can be abused by lobbying groups</a:t>
            </a:r>
          </a:p>
          <a:p>
            <a:r>
              <a:rPr lang="en-US" sz="2400" dirty="0" smtClean="0"/>
              <a:t>Where possible, export performance should be given a high status as a performance measure, as they are far less open to manipulation.</a:t>
            </a:r>
          </a:p>
          <a:p>
            <a:r>
              <a:rPr lang="en-US" sz="2400" dirty="0" smtClean="0"/>
              <a:t>Policy-makers need to pay more attention to the trends in performance indicators, rather than their absolute levels at any give point of time.</a:t>
            </a:r>
            <a:endParaRPr lang="th-TH" sz="2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Export-related Policies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23</a:t>
            </a:fld>
            <a:endParaRPr lang="th-TH"/>
          </a:p>
        </p:txBody>
      </p:sp>
      <p:sp>
        <p:nvSpPr>
          <p:cNvPr id="4" name="Content Placeholder 3"/>
          <p:cNvSpPr>
            <a:spLocks noGrp="1"/>
          </p:cNvSpPr>
          <p:nvPr>
            <p:ph sz="quarter" idx="1"/>
          </p:nvPr>
        </p:nvSpPr>
        <p:spPr/>
        <p:txBody>
          <a:bodyPr>
            <a:normAutofit/>
          </a:bodyPr>
          <a:lstStyle/>
          <a:p>
            <a:r>
              <a:rPr lang="en-US" dirty="0" smtClean="0"/>
              <a:t>Economic development is impossible without good export performance.</a:t>
            </a:r>
          </a:p>
          <a:p>
            <a:r>
              <a:rPr lang="en-US" dirty="0" smtClean="0"/>
              <a:t>But, saying that export is the key to economic development is not to say that developing countries should have free trade. </a:t>
            </a:r>
          </a:p>
          <a:p>
            <a:r>
              <a:rPr lang="en-US" dirty="0" smtClean="0"/>
              <a:t>Export success requires significant industrial policy even for comparative advantage-conforming industries, as export markets have high fixed costs of entry, which smaller firms and farmers may not be able to bear.</a:t>
            </a: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Export-related Policies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24</a:t>
            </a:fld>
            <a:endParaRPr lang="th-TH"/>
          </a:p>
        </p:txBody>
      </p:sp>
      <p:sp>
        <p:nvSpPr>
          <p:cNvPr id="4" name="Content Placeholder 3"/>
          <p:cNvSpPr>
            <a:spLocks noGrp="1"/>
          </p:cNvSpPr>
          <p:nvPr>
            <p:ph sz="quarter" idx="1"/>
          </p:nvPr>
        </p:nvSpPr>
        <p:spPr/>
        <p:txBody>
          <a:bodyPr>
            <a:normAutofit fontScale="92500" lnSpcReduction="10000"/>
          </a:bodyPr>
          <a:lstStyle/>
          <a:p>
            <a:r>
              <a:rPr lang="en-US" dirty="0" smtClean="0"/>
              <a:t>Direct export subsidies (but banned by the WTO, except for the LDCs). </a:t>
            </a:r>
          </a:p>
          <a:p>
            <a:r>
              <a:rPr lang="en-US" dirty="0" smtClean="0"/>
              <a:t>State marketing help (JETRO, KOTRA, the Danish agricultural marketing boards in the early 20</a:t>
            </a:r>
            <a:r>
              <a:rPr lang="en-US" baseline="30000" dirty="0" smtClean="0"/>
              <a:t>th</a:t>
            </a:r>
            <a:r>
              <a:rPr lang="en-US" dirty="0" smtClean="0"/>
              <a:t> Century.</a:t>
            </a:r>
          </a:p>
          <a:p>
            <a:r>
              <a:rPr lang="en-US" dirty="0" smtClean="0"/>
              <a:t>Risk-sharing through loan guarantees for exporters and insurance for payment defaults. </a:t>
            </a:r>
          </a:p>
          <a:p>
            <a:r>
              <a:rPr lang="en-US" dirty="0" smtClean="0"/>
              <a:t>Help with meeting quality standards through export product quality control, advice on sanitary and </a:t>
            </a:r>
            <a:r>
              <a:rPr lang="en-US" dirty="0" err="1" smtClean="0"/>
              <a:t>phythosanitary</a:t>
            </a:r>
            <a:r>
              <a:rPr lang="en-US" dirty="0" smtClean="0"/>
              <a:t> requirements, </a:t>
            </a:r>
            <a:r>
              <a:rPr lang="en-US" dirty="0" err="1" smtClean="0"/>
              <a:t>subsidised</a:t>
            </a:r>
            <a:r>
              <a:rPr lang="en-US" dirty="0" smtClean="0"/>
              <a:t> extension services. </a:t>
            </a:r>
          </a:p>
          <a:p>
            <a:r>
              <a:rPr lang="en-US" dirty="0" smtClean="0"/>
              <a:t>Indirect help through legal and financial supports for co-operative arrangements.</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Changing Global Environment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25</a:t>
            </a:fld>
            <a:endParaRPr lang="th-TH"/>
          </a:p>
        </p:txBody>
      </p:sp>
      <p:sp>
        <p:nvSpPr>
          <p:cNvPr id="4" name="Content Placeholder 3"/>
          <p:cNvSpPr>
            <a:spLocks noGrp="1"/>
          </p:cNvSpPr>
          <p:nvPr>
            <p:ph sz="quarter" idx="1"/>
          </p:nvPr>
        </p:nvSpPr>
        <p:spPr/>
        <p:txBody>
          <a:bodyPr/>
          <a:lstStyle/>
          <a:p>
            <a:r>
              <a:rPr lang="en-US" dirty="0" smtClean="0"/>
              <a:t>Changes in global business environment</a:t>
            </a:r>
          </a:p>
          <a:p>
            <a:pPr lvl="1"/>
            <a:r>
              <a:rPr lang="en-US" sz="2400" dirty="0" smtClean="0"/>
              <a:t>– Increasing importance of FDI</a:t>
            </a:r>
          </a:p>
          <a:p>
            <a:pPr lvl="1"/>
            <a:r>
              <a:rPr lang="en-US" sz="2400" dirty="0" smtClean="0"/>
              <a:t>– Increasing industrial concentration</a:t>
            </a:r>
          </a:p>
          <a:p>
            <a:r>
              <a:rPr lang="en-US" dirty="0" smtClean="0"/>
              <a:t> Changes in global rules of trade and investment</a:t>
            </a:r>
          </a:p>
          <a:p>
            <a:pPr lvl="1"/>
            <a:r>
              <a:rPr lang="en-US" sz="2400" dirty="0" smtClean="0"/>
              <a:t>– WTO</a:t>
            </a:r>
          </a:p>
          <a:p>
            <a:pPr lvl="1"/>
            <a:r>
              <a:rPr lang="en-US" sz="2400" dirty="0" smtClean="0"/>
              <a:t>– Bilateral trade and investment agreements</a:t>
            </a:r>
            <a:endParaRPr lang="th-TH" sz="2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Changing Global Environment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26</a:t>
            </a:fld>
            <a:endParaRPr lang="th-TH"/>
          </a:p>
        </p:txBody>
      </p:sp>
      <p:sp>
        <p:nvSpPr>
          <p:cNvPr id="4" name="Content Placeholder 3"/>
          <p:cNvSpPr>
            <a:spLocks noGrp="1"/>
          </p:cNvSpPr>
          <p:nvPr>
            <p:ph sz="quarter" idx="1"/>
          </p:nvPr>
        </p:nvSpPr>
        <p:spPr/>
        <p:txBody>
          <a:bodyPr>
            <a:normAutofit/>
          </a:bodyPr>
          <a:lstStyle/>
          <a:p>
            <a:r>
              <a:rPr lang="en-US" dirty="0" smtClean="0"/>
              <a:t>Importance of FDI has increased, but not as dramatically as is often claimed.</a:t>
            </a:r>
          </a:p>
          <a:p>
            <a:r>
              <a:rPr lang="en-US" dirty="0" smtClean="0"/>
              <a:t>Industrial policy (e.g., performance requirements) not as important for FDI decision as market factors (size, growth), infrastructure, quality of </a:t>
            </a:r>
            <a:r>
              <a:rPr lang="en-US" dirty="0" err="1" smtClean="0"/>
              <a:t>labour</a:t>
            </a:r>
            <a:endParaRPr lang="en-US" dirty="0" smtClean="0"/>
          </a:p>
          <a:p>
            <a:r>
              <a:rPr lang="en-US" dirty="0" smtClean="0"/>
              <a:t>Business concentration has increased, but it goes up and down.</a:t>
            </a:r>
          </a:p>
          <a:p>
            <a:r>
              <a:rPr lang="en-US" dirty="0" smtClean="0"/>
              <a:t>“Chopping up” of value chains can open new opportunities.</a:t>
            </a:r>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Changing Global Environment III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27</a:t>
            </a:fld>
            <a:endParaRPr lang="th-TH"/>
          </a:p>
        </p:txBody>
      </p:sp>
      <p:sp>
        <p:nvSpPr>
          <p:cNvPr id="4" name="Content Placeholder 3"/>
          <p:cNvSpPr>
            <a:spLocks noGrp="1"/>
          </p:cNvSpPr>
          <p:nvPr>
            <p:ph sz="quarter" idx="1"/>
          </p:nvPr>
        </p:nvSpPr>
        <p:spPr>
          <a:xfrm>
            <a:off x="301752" y="1527048"/>
            <a:ext cx="8662736" cy="4854280"/>
          </a:xfrm>
        </p:spPr>
        <p:txBody>
          <a:bodyPr>
            <a:normAutofit fontScale="92500" lnSpcReduction="10000"/>
          </a:bodyPr>
          <a:lstStyle/>
          <a:p>
            <a:r>
              <a:rPr lang="en-US" dirty="0" smtClean="0"/>
              <a:t>WTO rules not as restrictive as believed.</a:t>
            </a:r>
          </a:p>
          <a:p>
            <a:pPr lvl="1"/>
            <a:r>
              <a:rPr lang="en-US" sz="2600" dirty="0" smtClean="0">
                <a:solidFill>
                  <a:srgbClr val="002060"/>
                </a:solidFill>
              </a:rPr>
              <a:t>– Tariffs allowed</a:t>
            </a:r>
          </a:p>
          <a:p>
            <a:pPr lvl="1"/>
            <a:r>
              <a:rPr lang="en-US" sz="2600" dirty="0" smtClean="0">
                <a:solidFill>
                  <a:srgbClr val="002060"/>
                </a:solidFill>
              </a:rPr>
              <a:t>– Emergency tariffs (</a:t>
            </a:r>
            <a:r>
              <a:rPr lang="en-US" sz="2600" dirty="0" err="1" smtClean="0">
                <a:solidFill>
                  <a:srgbClr val="002060"/>
                </a:solidFill>
              </a:rPr>
              <a:t>sectoral</a:t>
            </a:r>
            <a:r>
              <a:rPr lang="en-US" sz="2600" dirty="0" smtClean="0">
                <a:solidFill>
                  <a:srgbClr val="002060"/>
                </a:solidFill>
              </a:rPr>
              <a:t> surge, overall BOP problems)</a:t>
            </a:r>
          </a:p>
          <a:p>
            <a:pPr lvl="1"/>
            <a:r>
              <a:rPr lang="en-US" sz="2600" dirty="0" smtClean="0">
                <a:solidFill>
                  <a:srgbClr val="002060"/>
                </a:solidFill>
              </a:rPr>
              <a:t>– Subsidies for environment, agriculture, R&amp;D, regional policies, and (for LDCs) export allowed de jure or de facto</a:t>
            </a:r>
          </a:p>
          <a:p>
            <a:pPr lvl="1"/>
            <a:r>
              <a:rPr lang="en-US" sz="2600" dirty="0" smtClean="0">
                <a:solidFill>
                  <a:srgbClr val="002060"/>
                </a:solidFill>
              </a:rPr>
              <a:t>– TRIPS constraining but not for older technologies</a:t>
            </a:r>
          </a:p>
          <a:p>
            <a:pPr lvl="1"/>
            <a:r>
              <a:rPr lang="en-US" sz="2600" dirty="0" smtClean="0">
                <a:solidFill>
                  <a:srgbClr val="002060"/>
                </a:solidFill>
              </a:rPr>
              <a:t>– TRIMS constraining but performance requirements for local </a:t>
            </a:r>
            <a:r>
              <a:rPr lang="en-US" sz="2600" dirty="0" err="1" smtClean="0">
                <a:solidFill>
                  <a:srgbClr val="002060"/>
                </a:solidFill>
              </a:rPr>
              <a:t>labour</a:t>
            </a:r>
            <a:r>
              <a:rPr lang="en-US" sz="2600" dirty="0" smtClean="0">
                <a:solidFill>
                  <a:srgbClr val="002060"/>
                </a:solidFill>
              </a:rPr>
              <a:t>, technology transfer, R&amp;D, etc. allowed.</a:t>
            </a:r>
          </a:p>
          <a:p>
            <a:r>
              <a:rPr lang="en-US" dirty="0" smtClean="0"/>
              <a:t>Bigger constraints are aid/loan </a:t>
            </a:r>
            <a:r>
              <a:rPr lang="en-US" dirty="0" err="1" smtClean="0"/>
              <a:t>conditionalities</a:t>
            </a:r>
            <a:r>
              <a:rPr lang="en-US" dirty="0" smtClean="0"/>
              <a:t> and bilateral/regional trade/investment agreements</a:t>
            </a:r>
          </a:p>
          <a:p>
            <a:r>
              <a:rPr lang="en-US" dirty="0" smtClean="0"/>
              <a:t>All these rules are ‘man-made’ and can be changed if deemed necessary.</a:t>
            </a:r>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“Futile Debates”?</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28</a:t>
            </a:fld>
            <a:endParaRPr lang="th-TH"/>
          </a:p>
        </p:txBody>
      </p:sp>
      <p:sp>
        <p:nvSpPr>
          <p:cNvPr id="4" name="Content Placeholder 3"/>
          <p:cNvSpPr>
            <a:spLocks noGrp="1"/>
          </p:cNvSpPr>
          <p:nvPr>
            <p:ph sz="quarter" idx="1"/>
          </p:nvPr>
        </p:nvSpPr>
        <p:spPr>
          <a:xfrm>
            <a:off x="179512" y="1340768"/>
            <a:ext cx="8662736" cy="4572000"/>
          </a:xfrm>
        </p:spPr>
        <p:txBody>
          <a:bodyPr>
            <a:noAutofit/>
          </a:bodyPr>
          <a:lstStyle/>
          <a:p>
            <a:r>
              <a:rPr lang="en-US" sz="2100" dirty="0" smtClean="0"/>
              <a:t>Too much focus on “grand” things, like the Big Push, when much of real-life policy has been about “boring” things (e.g., getting the production scale right, export marketing) </a:t>
            </a:r>
          </a:p>
          <a:p>
            <a:r>
              <a:rPr lang="en-US" sz="2100" dirty="0" smtClean="0">
                <a:solidFill>
                  <a:srgbClr val="FF0000"/>
                </a:solidFill>
              </a:rPr>
              <a:t>Some theoretical issues that both the proponents and the opponents consider to be critical actually dissolve into thin air, once looked at closely (e.g., targeting).</a:t>
            </a:r>
          </a:p>
          <a:p>
            <a:r>
              <a:rPr lang="en-US" sz="2100" dirty="0" smtClean="0"/>
              <a:t>Many proponents of industrial policy do not fully appreciate how critical export is for the success of industrial policy, while many opponents do not fully appreciate how export success also requires industrial policy. </a:t>
            </a:r>
          </a:p>
          <a:p>
            <a:r>
              <a:rPr lang="en-US" sz="2100" dirty="0" smtClean="0">
                <a:solidFill>
                  <a:srgbClr val="FF0000"/>
                </a:solidFill>
              </a:rPr>
              <a:t>We often let sensible worries (e.g., political economy, bureaucratic capabilities) degenerate into a recommendation for inaction, letting the best become the enemy of the good.</a:t>
            </a:r>
          </a:p>
          <a:p>
            <a:r>
              <a:rPr lang="en-US" sz="2100" dirty="0" smtClean="0"/>
              <a:t>Real life success stories were often based on “good enough” compromises, rather than perfect solutions.</a:t>
            </a:r>
            <a:endParaRPr lang="th-TH" sz="21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95536" y="188640"/>
            <a:ext cx="8534400" cy="758952"/>
          </a:xfrm>
        </p:spPr>
        <p:txBody>
          <a:bodyPr>
            <a:normAutofit/>
          </a:bodyPr>
          <a:lstStyle/>
          <a:p>
            <a:r>
              <a:rPr lang="en-US" sz="3200" b="1" dirty="0" smtClean="0">
                <a:latin typeface="Browallia New" pitchFamily="34" charset="-34"/>
                <a:cs typeface="Browallia New" pitchFamily="34" charset="-34"/>
              </a:rPr>
              <a:t>Learning Curves Effect</a:t>
            </a:r>
            <a:endParaRPr lang="th-TH" sz="3200" dirty="0">
              <a:latin typeface="Browallia New" pitchFamily="34" charset="-34"/>
              <a:cs typeface="Browallia New" pitchFamily="34" charset="-34"/>
            </a:endParaRPr>
          </a:p>
        </p:txBody>
      </p:sp>
      <p:sp>
        <p:nvSpPr>
          <p:cNvPr id="3" name="Slide Number Placeholder 2"/>
          <p:cNvSpPr>
            <a:spLocks noGrp="1"/>
          </p:cNvSpPr>
          <p:nvPr>
            <p:ph type="sldNum" sz="quarter" idx="12"/>
          </p:nvPr>
        </p:nvSpPr>
        <p:spPr/>
        <p:txBody>
          <a:bodyPr/>
          <a:lstStyle/>
          <a:p>
            <a:fld id="{819C169E-416D-41E4-8AEF-B2CB2A4FD90B}" type="slidenum">
              <a:rPr lang="th-TH" smtClean="0"/>
              <a:pPr/>
              <a:t>29</a:t>
            </a:fld>
            <a:endParaRPr lang="th-TH"/>
          </a:p>
        </p:txBody>
      </p:sp>
      <p:pic>
        <p:nvPicPr>
          <p:cNvPr id="6" name="Picture 5" descr="http://www.econ.neu.ac.th/web/images/p5.5.jpg"/>
          <p:cNvPicPr/>
          <p:nvPr/>
        </p:nvPicPr>
        <p:blipFill>
          <a:blip r:embed="rId2" cstate="print"/>
          <a:srcRect/>
          <a:stretch>
            <a:fillRect/>
          </a:stretch>
        </p:blipFill>
        <p:spPr bwMode="auto">
          <a:xfrm>
            <a:off x="683568" y="1628800"/>
            <a:ext cx="7848872" cy="4752528"/>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b="1" dirty="0" smtClean="0">
                <a:latin typeface="Browallia New" pitchFamily="34" charset="-34"/>
                <a:cs typeface="Browallia New" pitchFamily="34" charset="-34"/>
              </a:rPr>
              <a:t>Infant Industry</a:t>
            </a:r>
            <a:endParaRPr lang="th-TH" dirty="0">
              <a:latin typeface="Browallia New" pitchFamily="34" charset="-34"/>
              <a:cs typeface="Browallia New" pitchFamily="34" charset="-34"/>
            </a:endParaRPr>
          </a:p>
        </p:txBody>
      </p:sp>
      <p:sp>
        <p:nvSpPr>
          <p:cNvPr id="3" name="Slide Number Placeholder 2"/>
          <p:cNvSpPr>
            <a:spLocks noGrp="1"/>
          </p:cNvSpPr>
          <p:nvPr>
            <p:ph type="sldNum" sz="quarter" idx="12"/>
          </p:nvPr>
        </p:nvSpPr>
        <p:spPr/>
        <p:txBody>
          <a:bodyPr/>
          <a:lstStyle/>
          <a:p>
            <a:fld id="{819C169E-416D-41E4-8AEF-B2CB2A4FD90B}" type="slidenum">
              <a:rPr lang="th-TH" smtClean="0"/>
              <a:pPr/>
              <a:t>30</a:t>
            </a:fld>
            <a:endParaRPr lang="th-TH"/>
          </a:p>
        </p:txBody>
      </p:sp>
      <p:grpSp>
        <p:nvGrpSpPr>
          <p:cNvPr id="2" name="Group 62"/>
          <p:cNvGrpSpPr>
            <a:grpSpLocks/>
          </p:cNvGrpSpPr>
          <p:nvPr/>
        </p:nvGrpSpPr>
        <p:grpSpPr bwMode="auto">
          <a:xfrm>
            <a:off x="827584" y="1772816"/>
            <a:ext cx="7488832" cy="4608512"/>
            <a:chOff x="1555" y="8253"/>
            <a:chExt cx="7534" cy="4432"/>
          </a:xfrm>
        </p:grpSpPr>
        <p:cxnSp>
          <p:nvCxnSpPr>
            <p:cNvPr id="6" name="AutoShape 63"/>
            <p:cNvCxnSpPr>
              <a:cxnSpLocks noChangeShapeType="1"/>
            </p:cNvCxnSpPr>
            <p:nvPr/>
          </p:nvCxnSpPr>
          <p:spPr bwMode="auto">
            <a:xfrm flipV="1">
              <a:off x="2488" y="8306"/>
              <a:ext cx="0" cy="3755"/>
            </a:xfrm>
            <a:prstGeom prst="straightConnector1">
              <a:avLst/>
            </a:prstGeom>
            <a:noFill/>
            <a:ln w="25400">
              <a:solidFill>
                <a:srgbClr val="000000"/>
              </a:solidFill>
              <a:round/>
              <a:headEnd/>
              <a:tailEnd type="triangle" w="med" len="med"/>
            </a:ln>
          </p:spPr>
        </p:cxnSp>
        <p:cxnSp>
          <p:nvCxnSpPr>
            <p:cNvPr id="7" name="AutoShape 64"/>
            <p:cNvCxnSpPr>
              <a:cxnSpLocks noChangeShapeType="1"/>
            </p:cNvCxnSpPr>
            <p:nvPr/>
          </p:nvCxnSpPr>
          <p:spPr bwMode="auto">
            <a:xfrm>
              <a:off x="2464" y="12073"/>
              <a:ext cx="5372" cy="0"/>
            </a:xfrm>
            <a:prstGeom prst="straightConnector1">
              <a:avLst/>
            </a:prstGeom>
            <a:noFill/>
            <a:ln w="25400">
              <a:solidFill>
                <a:srgbClr val="000000"/>
              </a:solidFill>
              <a:round/>
              <a:headEnd/>
              <a:tailEnd type="triangle" w="med" len="med"/>
            </a:ln>
          </p:spPr>
        </p:cxnSp>
        <p:cxnSp>
          <p:nvCxnSpPr>
            <p:cNvPr id="8" name="AutoShape 65"/>
            <p:cNvCxnSpPr>
              <a:cxnSpLocks noChangeShapeType="1"/>
            </p:cNvCxnSpPr>
            <p:nvPr/>
          </p:nvCxnSpPr>
          <p:spPr bwMode="auto">
            <a:xfrm>
              <a:off x="2488" y="8709"/>
              <a:ext cx="4182" cy="3134"/>
            </a:xfrm>
            <a:prstGeom prst="straightConnector1">
              <a:avLst/>
            </a:prstGeom>
            <a:noFill/>
            <a:ln w="25400">
              <a:solidFill>
                <a:srgbClr val="000000"/>
              </a:solidFill>
              <a:round/>
              <a:headEnd/>
              <a:tailEnd/>
            </a:ln>
          </p:spPr>
        </p:cxnSp>
        <p:cxnSp>
          <p:nvCxnSpPr>
            <p:cNvPr id="9" name="AutoShape 66"/>
            <p:cNvCxnSpPr>
              <a:cxnSpLocks noChangeShapeType="1"/>
            </p:cNvCxnSpPr>
            <p:nvPr/>
          </p:nvCxnSpPr>
          <p:spPr bwMode="auto">
            <a:xfrm>
              <a:off x="2488" y="10351"/>
              <a:ext cx="4862" cy="0"/>
            </a:xfrm>
            <a:prstGeom prst="straightConnector1">
              <a:avLst/>
            </a:prstGeom>
            <a:noFill/>
            <a:ln w="19050" cap="rnd">
              <a:solidFill>
                <a:srgbClr val="000000"/>
              </a:solidFill>
              <a:prstDash val="sysDot"/>
              <a:round/>
              <a:headEnd/>
              <a:tailEnd/>
            </a:ln>
          </p:spPr>
        </p:cxnSp>
        <p:cxnSp>
          <p:nvCxnSpPr>
            <p:cNvPr id="10" name="AutoShape 67"/>
            <p:cNvCxnSpPr>
              <a:cxnSpLocks noChangeShapeType="1"/>
            </p:cNvCxnSpPr>
            <p:nvPr/>
          </p:nvCxnSpPr>
          <p:spPr bwMode="auto">
            <a:xfrm>
              <a:off x="2488" y="11131"/>
              <a:ext cx="4862" cy="0"/>
            </a:xfrm>
            <a:prstGeom prst="straightConnector1">
              <a:avLst/>
            </a:prstGeom>
            <a:noFill/>
            <a:ln w="19050">
              <a:solidFill>
                <a:srgbClr val="000000"/>
              </a:solidFill>
              <a:prstDash val="lgDash"/>
              <a:round/>
              <a:headEnd/>
              <a:tailEnd/>
            </a:ln>
          </p:spPr>
        </p:cxnSp>
        <p:cxnSp>
          <p:nvCxnSpPr>
            <p:cNvPr id="11" name="AutoShape 68"/>
            <p:cNvCxnSpPr>
              <a:cxnSpLocks noChangeShapeType="1"/>
            </p:cNvCxnSpPr>
            <p:nvPr/>
          </p:nvCxnSpPr>
          <p:spPr bwMode="auto">
            <a:xfrm flipV="1">
              <a:off x="2488" y="8887"/>
              <a:ext cx="4182" cy="1744"/>
            </a:xfrm>
            <a:prstGeom prst="straightConnector1">
              <a:avLst/>
            </a:prstGeom>
            <a:noFill/>
            <a:ln w="19050">
              <a:solidFill>
                <a:srgbClr val="000000"/>
              </a:solidFill>
              <a:round/>
              <a:headEnd/>
              <a:tailEnd/>
            </a:ln>
          </p:spPr>
        </p:cxnSp>
        <p:cxnSp>
          <p:nvCxnSpPr>
            <p:cNvPr id="12" name="AutoShape 69"/>
            <p:cNvCxnSpPr>
              <a:cxnSpLocks noChangeShapeType="1"/>
            </p:cNvCxnSpPr>
            <p:nvPr/>
          </p:nvCxnSpPr>
          <p:spPr bwMode="auto">
            <a:xfrm flipV="1">
              <a:off x="2488" y="9766"/>
              <a:ext cx="5138" cy="2071"/>
            </a:xfrm>
            <a:prstGeom prst="straightConnector1">
              <a:avLst/>
            </a:prstGeom>
            <a:noFill/>
            <a:ln w="19050">
              <a:solidFill>
                <a:srgbClr val="000000"/>
              </a:solidFill>
              <a:prstDash val="sysDot"/>
              <a:round/>
              <a:headEnd/>
              <a:tailEnd/>
            </a:ln>
          </p:spPr>
        </p:cxnSp>
        <p:cxnSp>
          <p:nvCxnSpPr>
            <p:cNvPr id="13" name="AutoShape 70"/>
            <p:cNvCxnSpPr>
              <a:cxnSpLocks noChangeShapeType="1"/>
            </p:cNvCxnSpPr>
            <p:nvPr/>
          </p:nvCxnSpPr>
          <p:spPr bwMode="auto">
            <a:xfrm>
              <a:off x="3195" y="10351"/>
              <a:ext cx="0" cy="1722"/>
            </a:xfrm>
            <a:prstGeom prst="straightConnector1">
              <a:avLst/>
            </a:prstGeom>
            <a:noFill/>
            <a:ln w="9525">
              <a:solidFill>
                <a:srgbClr val="000000"/>
              </a:solidFill>
              <a:round/>
              <a:headEnd/>
              <a:tailEnd/>
            </a:ln>
          </p:spPr>
        </p:cxnSp>
        <p:cxnSp>
          <p:nvCxnSpPr>
            <p:cNvPr id="14" name="AutoShape 71"/>
            <p:cNvCxnSpPr>
              <a:cxnSpLocks noChangeShapeType="1"/>
            </p:cNvCxnSpPr>
            <p:nvPr/>
          </p:nvCxnSpPr>
          <p:spPr bwMode="auto">
            <a:xfrm>
              <a:off x="4205" y="11131"/>
              <a:ext cx="0" cy="942"/>
            </a:xfrm>
            <a:prstGeom prst="straightConnector1">
              <a:avLst/>
            </a:prstGeom>
            <a:noFill/>
            <a:ln w="9525">
              <a:solidFill>
                <a:srgbClr val="000000"/>
              </a:solidFill>
              <a:round/>
              <a:headEnd/>
              <a:tailEnd/>
            </a:ln>
          </p:spPr>
        </p:cxnSp>
        <p:cxnSp>
          <p:nvCxnSpPr>
            <p:cNvPr id="15" name="AutoShape 72"/>
            <p:cNvCxnSpPr>
              <a:cxnSpLocks noChangeShapeType="1"/>
            </p:cNvCxnSpPr>
            <p:nvPr/>
          </p:nvCxnSpPr>
          <p:spPr bwMode="auto">
            <a:xfrm>
              <a:off x="5702" y="11138"/>
              <a:ext cx="0" cy="942"/>
            </a:xfrm>
            <a:prstGeom prst="straightConnector1">
              <a:avLst/>
            </a:prstGeom>
            <a:noFill/>
            <a:ln w="9525">
              <a:solidFill>
                <a:srgbClr val="000000"/>
              </a:solidFill>
              <a:round/>
              <a:headEnd/>
              <a:tailEnd/>
            </a:ln>
          </p:spPr>
        </p:cxnSp>
        <p:sp>
          <p:nvSpPr>
            <p:cNvPr id="16" name="Text Box 73"/>
            <p:cNvSpPr txBox="1">
              <a:spLocks noChangeArrowheads="1"/>
            </p:cNvSpPr>
            <p:nvPr/>
          </p:nvSpPr>
          <p:spPr bwMode="auto">
            <a:xfrm>
              <a:off x="1555" y="8253"/>
              <a:ext cx="866" cy="56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ts val="1000"/>
                </a:spcAft>
                <a:buClrTx/>
                <a:buSzTx/>
                <a:buFontTx/>
                <a:buNone/>
                <a:tabLst/>
              </a:pPr>
              <a:r>
                <a:rPr lang="en-US" sz="2400" b="1" dirty="0" smtClean="0">
                  <a:latin typeface="Browallia New" pitchFamily="34" charset="-34"/>
                  <a:cs typeface="Browallia New" pitchFamily="34" charset="-34"/>
                </a:rPr>
                <a:t>price</a:t>
              </a:r>
              <a:endParaRPr kumimoji="0" lang="th-TH" sz="4400" b="0" i="0" u="none" strike="noStrike" cap="none" normalizeH="0" baseline="0" dirty="0" smtClean="0">
                <a:ln>
                  <a:noFill/>
                </a:ln>
                <a:solidFill>
                  <a:schemeClr val="tx1"/>
                </a:solidFill>
                <a:effectLst/>
                <a:latin typeface="Arial" pitchFamily="34" charset="0"/>
                <a:cs typeface="Angsana New" pitchFamily="18" charset="-34"/>
              </a:endParaRPr>
            </a:p>
          </p:txBody>
        </p:sp>
        <p:sp>
          <p:nvSpPr>
            <p:cNvPr id="17" name="Text Box 74"/>
            <p:cNvSpPr txBox="1">
              <a:spLocks noChangeArrowheads="1"/>
            </p:cNvSpPr>
            <p:nvPr/>
          </p:nvSpPr>
          <p:spPr bwMode="auto">
            <a:xfrm>
              <a:off x="7907" y="11843"/>
              <a:ext cx="1182" cy="56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US" sz="2400" b="1" dirty="0" smtClean="0">
                  <a:latin typeface="Browallia New" pitchFamily="34" charset="-34"/>
                  <a:cs typeface="Browallia New" pitchFamily="34" charset="-34"/>
                </a:rPr>
                <a:t>Q</a:t>
              </a:r>
              <a:endParaRPr kumimoji="0" lang="th-TH" sz="4400" b="0" i="0" u="none" strike="noStrike" cap="none" normalizeH="0" baseline="0" dirty="0" smtClean="0">
                <a:ln>
                  <a:noFill/>
                </a:ln>
                <a:solidFill>
                  <a:schemeClr val="tx1"/>
                </a:solidFill>
                <a:effectLst/>
                <a:latin typeface="Arial" pitchFamily="34" charset="0"/>
                <a:cs typeface="Angsana New" pitchFamily="18" charset="-34"/>
              </a:endParaRPr>
            </a:p>
          </p:txBody>
        </p:sp>
        <p:sp>
          <p:nvSpPr>
            <p:cNvPr id="18" name="Text Box 75"/>
            <p:cNvSpPr txBox="1">
              <a:spLocks noChangeArrowheads="1"/>
            </p:cNvSpPr>
            <p:nvPr/>
          </p:nvSpPr>
          <p:spPr bwMode="auto">
            <a:xfrm>
              <a:off x="2062" y="12061"/>
              <a:ext cx="518"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0</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19" name="Text Box 76"/>
            <p:cNvSpPr txBox="1">
              <a:spLocks noChangeArrowheads="1"/>
            </p:cNvSpPr>
            <p:nvPr/>
          </p:nvSpPr>
          <p:spPr bwMode="auto">
            <a:xfrm>
              <a:off x="2925" y="12081"/>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P</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0" name="Text Box 77"/>
            <p:cNvSpPr txBox="1">
              <a:spLocks noChangeArrowheads="1"/>
            </p:cNvSpPr>
            <p:nvPr/>
          </p:nvSpPr>
          <p:spPr bwMode="auto">
            <a:xfrm>
              <a:off x="3963" y="12085"/>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Q</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1" name="Text Box 78"/>
            <p:cNvSpPr txBox="1">
              <a:spLocks noChangeArrowheads="1"/>
            </p:cNvSpPr>
            <p:nvPr/>
          </p:nvSpPr>
          <p:spPr bwMode="auto">
            <a:xfrm>
              <a:off x="5440" y="12085"/>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2" name="Text Box 79"/>
            <p:cNvSpPr txBox="1">
              <a:spLocks noChangeArrowheads="1"/>
            </p:cNvSpPr>
            <p:nvPr/>
          </p:nvSpPr>
          <p:spPr bwMode="auto">
            <a:xfrm>
              <a:off x="6729" y="8531"/>
              <a:ext cx="621"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b="1"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3" name="Text Box 80"/>
            <p:cNvSpPr txBox="1">
              <a:spLocks noChangeArrowheads="1"/>
            </p:cNvSpPr>
            <p:nvPr/>
          </p:nvSpPr>
          <p:spPr bwMode="auto">
            <a:xfrm>
              <a:off x="7626" y="9337"/>
              <a:ext cx="702" cy="661"/>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r>
                <a:rPr kumimoji="0" lang="en-US" sz="3200" b="0" i="0" u="none" strike="noStrike" cap="none" normalizeH="0" baseline="30000" smtClean="0">
                  <a:ln>
                    <a:noFill/>
                  </a:ln>
                  <a:solidFill>
                    <a:schemeClr val="tx1"/>
                  </a:solidFill>
                  <a:effectLst/>
                  <a:latin typeface="Browallia New" pitchFamily="34" charset="-34"/>
                  <a:ea typeface="Angsana New" pitchFamily="18" charset="-34"/>
                  <a:cs typeface="Browallia New" pitchFamily="34" charset="-34"/>
                </a:rPr>
                <a:t>*</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4" name="Text Box 81"/>
            <p:cNvSpPr txBox="1">
              <a:spLocks noChangeArrowheads="1"/>
            </p:cNvSpPr>
            <p:nvPr/>
          </p:nvSpPr>
          <p:spPr bwMode="auto">
            <a:xfrm>
              <a:off x="7466" y="10887"/>
              <a:ext cx="621"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b="1"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F</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5" name="Text Box 82"/>
            <p:cNvSpPr txBox="1">
              <a:spLocks noChangeArrowheads="1"/>
            </p:cNvSpPr>
            <p:nvPr/>
          </p:nvSpPr>
          <p:spPr bwMode="auto">
            <a:xfrm>
              <a:off x="7466" y="10050"/>
              <a:ext cx="702" cy="661"/>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F</a:t>
              </a:r>
              <a:r>
                <a:rPr kumimoji="0" lang="en-US" sz="3200" b="0" i="0" u="none" strike="noStrike" cap="none" normalizeH="0" baseline="30000" smtClean="0">
                  <a:ln>
                    <a:noFill/>
                  </a:ln>
                  <a:solidFill>
                    <a:schemeClr val="tx1"/>
                  </a:solidFill>
                  <a:effectLst/>
                  <a:latin typeface="Browallia New" pitchFamily="34" charset="-34"/>
                  <a:ea typeface="Angsana New" pitchFamily="18" charset="-34"/>
                  <a:cs typeface="Browallia New" pitchFamily="34" charset="-34"/>
                </a:rPr>
                <a:t>*</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6" name="Text Box 83"/>
            <p:cNvSpPr txBox="1">
              <a:spLocks noChangeArrowheads="1"/>
            </p:cNvSpPr>
            <p:nvPr/>
          </p:nvSpPr>
          <p:spPr bwMode="auto">
            <a:xfrm>
              <a:off x="2925" y="9862"/>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B</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7" name="Text Box 84"/>
            <p:cNvSpPr txBox="1">
              <a:spLocks noChangeArrowheads="1"/>
            </p:cNvSpPr>
            <p:nvPr/>
          </p:nvSpPr>
          <p:spPr bwMode="auto">
            <a:xfrm>
              <a:off x="3195" y="1063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C</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8" name="Text Box 85"/>
            <p:cNvSpPr txBox="1">
              <a:spLocks noChangeArrowheads="1"/>
            </p:cNvSpPr>
            <p:nvPr/>
          </p:nvSpPr>
          <p:spPr bwMode="auto">
            <a:xfrm>
              <a:off x="3963" y="1063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F</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9" name="Text Box 86"/>
            <p:cNvSpPr txBox="1">
              <a:spLocks noChangeArrowheads="1"/>
            </p:cNvSpPr>
            <p:nvPr/>
          </p:nvSpPr>
          <p:spPr bwMode="auto">
            <a:xfrm>
              <a:off x="1958" y="10398"/>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A</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0" name="Text Box 87"/>
            <p:cNvSpPr txBox="1">
              <a:spLocks noChangeArrowheads="1"/>
            </p:cNvSpPr>
            <p:nvPr/>
          </p:nvSpPr>
          <p:spPr bwMode="auto">
            <a:xfrm>
              <a:off x="1958" y="1158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E</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1" name="Text Box 88"/>
            <p:cNvSpPr txBox="1">
              <a:spLocks noChangeArrowheads="1"/>
            </p:cNvSpPr>
            <p:nvPr/>
          </p:nvSpPr>
          <p:spPr bwMode="auto">
            <a:xfrm>
              <a:off x="1958" y="10050"/>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P</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O</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2" name="Text Box 89"/>
            <p:cNvSpPr txBox="1">
              <a:spLocks noChangeArrowheads="1"/>
            </p:cNvSpPr>
            <p:nvPr/>
          </p:nvSpPr>
          <p:spPr bwMode="auto">
            <a:xfrm>
              <a:off x="1866" y="10887"/>
              <a:ext cx="622"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P</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W</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CB50283-8904-4A83-A141-B965E346F941}" type="slidenum">
              <a:rPr lang="th-TH" smtClean="0"/>
              <a:pPr/>
              <a:t>31</a:t>
            </a:fld>
            <a:endParaRPr lang="th-TH"/>
          </a:p>
        </p:txBody>
      </p:sp>
      <p:pic>
        <p:nvPicPr>
          <p:cNvPr id="3" name="Picture 2"/>
          <p:cNvPicPr/>
          <p:nvPr/>
        </p:nvPicPr>
        <p:blipFill>
          <a:blip r:embed="rId2" cstate="print"/>
          <a:srcRect l="11134" t="12130" r="10586" b="7988"/>
          <a:stretch>
            <a:fillRect/>
          </a:stretch>
        </p:blipFill>
        <p:spPr bwMode="auto">
          <a:xfrm>
            <a:off x="899592" y="1268760"/>
            <a:ext cx="7632848" cy="4536503"/>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25"/>
          <p:cNvSpPr>
            <a:spLocks noGrp="1"/>
          </p:cNvSpPr>
          <p:nvPr>
            <p:ph type="title"/>
          </p:nvPr>
        </p:nvSpPr>
        <p:spPr/>
        <p:txBody>
          <a:bodyPr>
            <a:normAutofit/>
          </a:bodyPr>
          <a:lstStyle/>
          <a:p>
            <a:r>
              <a:rPr lang="en-US" sz="3600" b="1" dirty="0" smtClean="0">
                <a:solidFill>
                  <a:schemeClr val="tx1"/>
                </a:solidFill>
                <a:latin typeface="Arial Narrow" pitchFamily="34" charset="0"/>
              </a:rPr>
              <a:t>Process of Economic Policy </a:t>
            </a:r>
            <a:r>
              <a:rPr lang="en-US" sz="3600" b="1" dirty="0" smtClean="0">
                <a:solidFill>
                  <a:schemeClr val="tx1"/>
                </a:solidFill>
                <a:latin typeface="Arial Narrow" pitchFamily="34" charset="0"/>
              </a:rPr>
              <a:t>Formulation</a:t>
            </a:r>
            <a:endParaRPr lang="th-TH" dirty="0">
              <a:solidFill>
                <a:schemeClr val="tx1"/>
              </a:solidFill>
            </a:endParaRPr>
          </a:p>
        </p:txBody>
      </p:sp>
      <p:sp>
        <p:nvSpPr>
          <p:cNvPr id="61442" name="Slide Number Placeholder 3"/>
          <p:cNvSpPr>
            <a:spLocks noGrp="1"/>
          </p:cNvSpPr>
          <p:nvPr>
            <p:ph type="sldNum" sz="quarter" idx="12"/>
          </p:nvPr>
        </p:nvSpPr>
        <p:spPr bwMode="auto">
          <a:noFill/>
          <a:ln>
            <a:miter lim="800000"/>
            <a:headEnd/>
            <a:tailEnd/>
          </a:ln>
        </p:spPr>
        <p:txBody>
          <a:bodyPr wrap="square" tIns="45720" bIns="45720" numCol="1" anchorCtr="0" compatLnSpc="1">
            <a:prstTxWarp prst="textNoShape">
              <a:avLst/>
            </a:prstTxWarp>
          </a:bodyPr>
          <a:lstStyle/>
          <a:p>
            <a:fld id="{815BDAC8-3871-41F0-9D77-08FB25FBDE61}" type="slidenum">
              <a:rPr lang="en-US" smtClean="0">
                <a:latin typeface="Arial Narrow" pitchFamily="34" charset="0"/>
              </a:rPr>
              <a:pPr/>
              <a:t>32</a:t>
            </a:fld>
            <a:endParaRPr lang="th-TH" smtClean="0">
              <a:latin typeface="Arial Narrow" pitchFamily="34" charset="0"/>
            </a:endParaRPr>
          </a:p>
        </p:txBody>
      </p:sp>
      <p:grpSp>
        <p:nvGrpSpPr>
          <p:cNvPr id="2" name="Group 28"/>
          <p:cNvGrpSpPr>
            <a:grpSpLocks/>
          </p:cNvGrpSpPr>
          <p:nvPr/>
        </p:nvGrpSpPr>
        <p:grpSpPr bwMode="auto">
          <a:xfrm>
            <a:off x="203200" y="1428750"/>
            <a:ext cx="8534400" cy="4686300"/>
            <a:chOff x="96" y="1200"/>
            <a:chExt cx="4032" cy="3936"/>
          </a:xfrm>
        </p:grpSpPr>
        <p:sp>
          <p:nvSpPr>
            <p:cNvPr id="61445" name="Line 4"/>
            <p:cNvSpPr>
              <a:spLocks noChangeShapeType="1"/>
            </p:cNvSpPr>
            <p:nvPr/>
          </p:nvSpPr>
          <p:spPr bwMode="auto">
            <a:xfrm>
              <a:off x="2976" y="4896"/>
              <a:ext cx="432" cy="0"/>
            </a:xfrm>
            <a:prstGeom prst="line">
              <a:avLst/>
            </a:prstGeom>
            <a:noFill/>
            <a:ln w="38100">
              <a:solidFill>
                <a:schemeClr val="accent2"/>
              </a:solidFill>
              <a:round/>
              <a:headEnd/>
              <a:tailEnd/>
            </a:ln>
          </p:spPr>
          <p:txBody>
            <a:bodyPr wrap="none" anchor="ctr"/>
            <a:lstStyle/>
            <a:p>
              <a:endParaRPr lang="th-TH"/>
            </a:p>
          </p:txBody>
        </p:sp>
        <p:sp>
          <p:nvSpPr>
            <p:cNvPr id="61446" name="Line 5"/>
            <p:cNvSpPr>
              <a:spLocks noChangeShapeType="1"/>
            </p:cNvSpPr>
            <p:nvPr/>
          </p:nvSpPr>
          <p:spPr bwMode="auto">
            <a:xfrm flipV="1">
              <a:off x="3408" y="4464"/>
              <a:ext cx="0" cy="432"/>
            </a:xfrm>
            <a:prstGeom prst="line">
              <a:avLst/>
            </a:prstGeom>
            <a:noFill/>
            <a:ln w="38100">
              <a:solidFill>
                <a:schemeClr val="accent2"/>
              </a:solidFill>
              <a:round/>
              <a:headEnd/>
              <a:tailEnd type="triangle" w="med" len="med"/>
            </a:ln>
          </p:spPr>
          <p:txBody>
            <a:bodyPr wrap="none" anchor="ctr"/>
            <a:lstStyle/>
            <a:p>
              <a:endParaRPr lang="th-TH"/>
            </a:p>
          </p:txBody>
        </p:sp>
        <p:sp>
          <p:nvSpPr>
            <p:cNvPr id="61447" name="Rectangle 7"/>
            <p:cNvSpPr>
              <a:spLocks noChangeArrowheads="1"/>
            </p:cNvSpPr>
            <p:nvPr/>
          </p:nvSpPr>
          <p:spPr bwMode="auto">
            <a:xfrm>
              <a:off x="1104" y="1200"/>
              <a:ext cx="1824" cy="528"/>
            </a:xfrm>
            <a:prstGeom prst="rect">
              <a:avLst/>
            </a:prstGeom>
            <a:solidFill>
              <a:srgbClr val="FFCCFF"/>
            </a:solidFill>
            <a:ln w="38100">
              <a:solidFill>
                <a:schemeClr val="accent2"/>
              </a:solidFill>
              <a:miter lim="800000"/>
              <a:headEnd/>
              <a:tailEnd/>
            </a:ln>
          </p:spPr>
          <p:txBody>
            <a:bodyPr anchor="ctr"/>
            <a:lstStyle/>
            <a:p>
              <a:pPr algn="ctr"/>
              <a:r>
                <a:rPr lang="en-US" sz="3600" b="1">
                  <a:latin typeface="Arial Narrow" pitchFamily="34" charset="0"/>
                </a:rPr>
                <a:t>Super - Structure</a:t>
              </a:r>
            </a:p>
          </p:txBody>
        </p:sp>
        <p:sp>
          <p:nvSpPr>
            <p:cNvPr id="61448" name="Rectangle 8"/>
            <p:cNvSpPr>
              <a:spLocks noChangeArrowheads="1"/>
            </p:cNvSpPr>
            <p:nvPr/>
          </p:nvSpPr>
          <p:spPr bwMode="auto">
            <a:xfrm>
              <a:off x="1152" y="4608"/>
              <a:ext cx="1824" cy="528"/>
            </a:xfrm>
            <a:prstGeom prst="rect">
              <a:avLst/>
            </a:prstGeom>
            <a:solidFill>
              <a:srgbClr val="FFCCFF"/>
            </a:solidFill>
            <a:ln w="38100">
              <a:solidFill>
                <a:schemeClr val="accent2"/>
              </a:solidFill>
              <a:miter lim="800000"/>
              <a:headEnd/>
              <a:tailEnd/>
            </a:ln>
          </p:spPr>
          <p:txBody>
            <a:bodyPr anchor="ctr"/>
            <a:lstStyle/>
            <a:p>
              <a:pPr algn="ctr"/>
              <a:r>
                <a:rPr lang="en-US" sz="3600" b="1">
                  <a:latin typeface="Arial Narrow" pitchFamily="34" charset="0"/>
                </a:rPr>
                <a:t>World Capitalism</a:t>
              </a:r>
            </a:p>
          </p:txBody>
        </p:sp>
        <p:grpSp>
          <p:nvGrpSpPr>
            <p:cNvPr id="3" name="Group 9"/>
            <p:cNvGrpSpPr>
              <a:grpSpLocks/>
            </p:cNvGrpSpPr>
            <p:nvPr/>
          </p:nvGrpSpPr>
          <p:grpSpPr bwMode="auto">
            <a:xfrm>
              <a:off x="2928" y="1488"/>
              <a:ext cx="432" cy="672"/>
              <a:chOff x="3024" y="1488"/>
              <a:chExt cx="432" cy="672"/>
            </a:xfrm>
          </p:grpSpPr>
          <p:sp>
            <p:nvSpPr>
              <p:cNvPr id="61464" name="Line 10"/>
              <p:cNvSpPr>
                <a:spLocks noChangeShapeType="1"/>
              </p:cNvSpPr>
              <p:nvPr/>
            </p:nvSpPr>
            <p:spPr bwMode="auto">
              <a:xfrm>
                <a:off x="3024" y="1488"/>
                <a:ext cx="432" cy="0"/>
              </a:xfrm>
              <a:prstGeom prst="line">
                <a:avLst/>
              </a:prstGeom>
              <a:noFill/>
              <a:ln w="38100">
                <a:solidFill>
                  <a:schemeClr val="accent2"/>
                </a:solidFill>
                <a:round/>
                <a:headEnd/>
                <a:tailEnd/>
              </a:ln>
            </p:spPr>
            <p:txBody>
              <a:bodyPr wrap="none" anchor="ctr"/>
              <a:lstStyle/>
              <a:p>
                <a:endParaRPr lang="th-TH"/>
              </a:p>
            </p:txBody>
          </p:sp>
          <p:sp>
            <p:nvSpPr>
              <p:cNvPr id="61465" name="Line 11"/>
              <p:cNvSpPr>
                <a:spLocks noChangeShapeType="1"/>
              </p:cNvSpPr>
              <p:nvPr/>
            </p:nvSpPr>
            <p:spPr bwMode="auto">
              <a:xfrm>
                <a:off x="3456" y="1488"/>
                <a:ext cx="0" cy="672"/>
              </a:xfrm>
              <a:prstGeom prst="line">
                <a:avLst/>
              </a:prstGeom>
              <a:noFill/>
              <a:ln w="38100">
                <a:solidFill>
                  <a:schemeClr val="accent2"/>
                </a:solidFill>
                <a:round/>
                <a:headEnd/>
                <a:tailEnd type="triangle" w="med" len="med"/>
              </a:ln>
            </p:spPr>
            <p:txBody>
              <a:bodyPr wrap="none" anchor="ctr"/>
              <a:lstStyle/>
              <a:p>
                <a:endParaRPr lang="th-TH"/>
              </a:p>
            </p:txBody>
          </p:sp>
        </p:grpSp>
        <p:grpSp>
          <p:nvGrpSpPr>
            <p:cNvPr id="4" name="Group 12"/>
            <p:cNvGrpSpPr>
              <a:grpSpLocks/>
            </p:cNvGrpSpPr>
            <p:nvPr/>
          </p:nvGrpSpPr>
          <p:grpSpPr bwMode="auto">
            <a:xfrm>
              <a:off x="576" y="1488"/>
              <a:ext cx="528" cy="624"/>
              <a:chOff x="672" y="1488"/>
              <a:chExt cx="528" cy="624"/>
            </a:xfrm>
          </p:grpSpPr>
          <p:sp>
            <p:nvSpPr>
              <p:cNvPr id="61462" name="Line 13"/>
              <p:cNvSpPr>
                <a:spLocks noChangeShapeType="1"/>
              </p:cNvSpPr>
              <p:nvPr/>
            </p:nvSpPr>
            <p:spPr bwMode="auto">
              <a:xfrm>
                <a:off x="672" y="1488"/>
                <a:ext cx="528" cy="0"/>
              </a:xfrm>
              <a:prstGeom prst="line">
                <a:avLst/>
              </a:prstGeom>
              <a:noFill/>
              <a:ln w="38100">
                <a:solidFill>
                  <a:schemeClr val="accent2"/>
                </a:solidFill>
                <a:round/>
                <a:headEnd/>
                <a:tailEnd/>
              </a:ln>
            </p:spPr>
            <p:txBody>
              <a:bodyPr wrap="none" anchor="ctr"/>
              <a:lstStyle/>
              <a:p>
                <a:endParaRPr lang="th-TH"/>
              </a:p>
            </p:txBody>
          </p:sp>
          <p:sp>
            <p:nvSpPr>
              <p:cNvPr id="61463" name="Line 14"/>
              <p:cNvSpPr>
                <a:spLocks noChangeShapeType="1"/>
              </p:cNvSpPr>
              <p:nvPr/>
            </p:nvSpPr>
            <p:spPr bwMode="auto">
              <a:xfrm>
                <a:off x="672" y="1488"/>
                <a:ext cx="0" cy="624"/>
              </a:xfrm>
              <a:prstGeom prst="line">
                <a:avLst/>
              </a:prstGeom>
              <a:noFill/>
              <a:ln w="38100">
                <a:solidFill>
                  <a:schemeClr val="accent2"/>
                </a:solidFill>
                <a:round/>
                <a:headEnd/>
                <a:tailEnd type="triangle" w="med" len="med"/>
              </a:ln>
            </p:spPr>
            <p:txBody>
              <a:bodyPr wrap="none" anchor="ctr"/>
              <a:lstStyle/>
              <a:p>
                <a:endParaRPr lang="th-TH"/>
              </a:p>
            </p:txBody>
          </p:sp>
        </p:grpSp>
        <p:sp>
          <p:nvSpPr>
            <p:cNvPr id="61451" name="Line 15"/>
            <p:cNvSpPr>
              <a:spLocks noChangeShapeType="1"/>
            </p:cNvSpPr>
            <p:nvPr/>
          </p:nvSpPr>
          <p:spPr bwMode="auto">
            <a:xfrm>
              <a:off x="1968" y="1728"/>
              <a:ext cx="0" cy="816"/>
            </a:xfrm>
            <a:prstGeom prst="line">
              <a:avLst/>
            </a:prstGeom>
            <a:noFill/>
            <a:ln w="38100">
              <a:solidFill>
                <a:schemeClr val="accent2"/>
              </a:solidFill>
              <a:round/>
              <a:headEnd/>
              <a:tailEnd type="triangle" w="med" len="med"/>
            </a:ln>
          </p:spPr>
          <p:txBody>
            <a:bodyPr wrap="none" anchor="ctr"/>
            <a:lstStyle/>
            <a:p>
              <a:endParaRPr lang="th-TH"/>
            </a:p>
          </p:txBody>
        </p:sp>
        <p:sp>
          <p:nvSpPr>
            <p:cNvPr id="61452" name="Line 16"/>
            <p:cNvSpPr>
              <a:spLocks noChangeShapeType="1"/>
            </p:cNvSpPr>
            <p:nvPr/>
          </p:nvSpPr>
          <p:spPr bwMode="auto">
            <a:xfrm flipV="1">
              <a:off x="2016" y="3648"/>
              <a:ext cx="0" cy="960"/>
            </a:xfrm>
            <a:prstGeom prst="line">
              <a:avLst/>
            </a:prstGeom>
            <a:noFill/>
            <a:ln w="38100">
              <a:solidFill>
                <a:schemeClr val="accent2"/>
              </a:solidFill>
              <a:round/>
              <a:headEnd/>
              <a:tailEnd type="triangle" w="med" len="med"/>
            </a:ln>
          </p:spPr>
          <p:txBody>
            <a:bodyPr wrap="none" anchor="ctr"/>
            <a:lstStyle/>
            <a:p>
              <a:endParaRPr lang="th-TH"/>
            </a:p>
          </p:txBody>
        </p:sp>
        <p:grpSp>
          <p:nvGrpSpPr>
            <p:cNvPr id="5" name="Group 17"/>
            <p:cNvGrpSpPr>
              <a:grpSpLocks/>
            </p:cNvGrpSpPr>
            <p:nvPr/>
          </p:nvGrpSpPr>
          <p:grpSpPr bwMode="auto">
            <a:xfrm>
              <a:off x="576" y="4656"/>
              <a:ext cx="576" cy="240"/>
              <a:chOff x="672" y="4128"/>
              <a:chExt cx="576" cy="768"/>
            </a:xfrm>
          </p:grpSpPr>
          <p:sp>
            <p:nvSpPr>
              <p:cNvPr id="61460" name="Line 18"/>
              <p:cNvSpPr>
                <a:spLocks noChangeShapeType="1"/>
              </p:cNvSpPr>
              <p:nvPr/>
            </p:nvSpPr>
            <p:spPr bwMode="auto">
              <a:xfrm flipH="1">
                <a:off x="672" y="4896"/>
                <a:ext cx="576" cy="0"/>
              </a:xfrm>
              <a:prstGeom prst="line">
                <a:avLst/>
              </a:prstGeom>
              <a:noFill/>
              <a:ln w="38100">
                <a:solidFill>
                  <a:schemeClr val="accent2"/>
                </a:solidFill>
                <a:round/>
                <a:headEnd/>
                <a:tailEnd/>
              </a:ln>
            </p:spPr>
            <p:txBody>
              <a:bodyPr wrap="none" anchor="ctr"/>
              <a:lstStyle/>
              <a:p>
                <a:endParaRPr lang="th-TH"/>
              </a:p>
            </p:txBody>
          </p:sp>
          <p:sp>
            <p:nvSpPr>
              <p:cNvPr id="61461" name="Line 19"/>
              <p:cNvSpPr>
                <a:spLocks noChangeShapeType="1"/>
              </p:cNvSpPr>
              <p:nvPr/>
            </p:nvSpPr>
            <p:spPr bwMode="auto">
              <a:xfrm flipV="1">
                <a:off x="672" y="4128"/>
                <a:ext cx="0" cy="768"/>
              </a:xfrm>
              <a:prstGeom prst="line">
                <a:avLst/>
              </a:prstGeom>
              <a:noFill/>
              <a:ln w="38100">
                <a:solidFill>
                  <a:schemeClr val="accent2"/>
                </a:solidFill>
                <a:round/>
                <a:headEnd/>
                <a:tailEnd type="triangle" w="med" len="med"/>
              </a:ln>
            </p:spPr>
            <p:txBody>
              <a:bodyPr wrap="none" anchor="ctr"/>
              <a:lstStyle/>
              <a:p>
                <a:endParaRPr lang="th-TH"/>
              </a:p>
            </p:txBody>
          </p:sp>
        </p:grpSp>
        <p:grpSp>
          <p:nvGrpSpPr>
            <p:cNvPr id="6" name="Group 26"/>
            <p:cNvGrpSpPr>
              <a:grpSpLocks/>
            </p:cNvGrpSpPr>
            <p:nvPr/>
          </p:nvGrpSpPr>
          <p:grpSpPr bwMode="auto">
            <a:xfrm>
              <a:off x="96" y="2112"/>
              <a:ext cx="4032" cy="2496"/>
              <a:chOff x="96" y="2112"/>
              <a:chExt cx="4032" cy="2496"/>
            </a:xfrm>
          </p:grpSpPr>
          <p:sp>
            <p:nvSpPr>
              <p:cNvPr id="61455" name="Rectangle 21"/>
              <p:cNvSpPr>
                <a:spLocks noChangeArrowheads="1"/>
              </p:cNvSpPr>
              <p:nvPr/>
            </p:nvSpPr>
            <p:spPr bwMode="auto">
              <a:xfrm>
                <a:off x="96" y="2112"/>
                <a:ext cx="1152" cy="2496"/>
              </a:xfrm>
              <a:prstGeom prst="rect">
                <a:avLst/>
              </a:prstGeom>
              <a:solidFill>
                <a:srgbClr val="FFCC99"/>
              </a:solidFill>
              <a:ln w="38100">
                <a:solidFill>
                  <a:schemeClr val="accent2"/>
                </a:solidFill>
                <a:miter lim="800000"/>
                <a:headEnd/>
                <a:tailEnd/>
              </a:ln>
            </p:spPr>
            <p:txBody>
              <a:bodyPr anchor="ctr"/>
              <a:lstStyle/>
              <a:p>
                <a:r>
                  <a:rPr lang="en-US" sz="2400" b="1" u="sng">
                    <a:latin typeface="Arial Narrow" pitchFamily="34" charset="0"/>
                  </a:rPr>
                  <a:t>Supply</a:t>
                </a:r>
                <a:r>
                  <a:rPr lang="en-US" sz="2400" b="1">
                    <a:latin typeface="Arial Narrow" pitchFamily="34" charset="0"/>
                  </a:rPr>
                  <a:t/>
                </a:r>
                <a:br>
                  <a:rPr lang="en-US" sz="2400" b="1">
                    <a:latin typeface="Arial Narrow" pitchFamily="34" charset="0"/>
                  </a:rPr>
                </a:br>
                <a:r>
                  <a:rPr lang="en-US" sz="2400" b="1">
                    <a:latin typeface="Arial Narrow" pitchFamily="34" charset="0"/>
                  </a:rPr>
                  <a:t>- Power Elites</a:t>
                </a:r>
                <a:br>
                  <a:rPr lang="en-US" sz="2400" b="1">
                    <a:latin typeface="Arial Narrow" pitchFamily="34" charset="0"/>
                  </a:rPr>
                </a:br>
                <a:r>
                  <a:rPr lang="en-US" sz="2400" b="1">
                    <a:latin typeface="Arial Narrow" pitchFamily="34" charset="0"/>
                  </a:rPr>
                  <a:t>-  Economic</a:t>
                </a:r>
                <a:br>
                  <a:rPr lang="en-US" sz="2400" b="1">
                    <a:latin typeface="Arial Narrow" pitchFamily="34" charset="0"/>
                  </a:rPr>
                </a:br>
                <a:r>
                  <a:rPr lang="en-US" sz="2400" b="1">
                    <a:latin typeface="Arial Narrow" pitchFamily="34" charset="0"/>
                  </a:rPr>
                  <a:t>   Advisors</a:t>
                </a:r>
                <a:br>
                  <a:rPr lang="en-US" sz="2400" b="1">
                    <a:latin typeface="Arial Narrow" pitchFamily="34" charset="0"/>
                  </a:rPr>
                </a:br>
                <a:r>
                  <a:rPr lang="en-US" sz="2400" b="1">
                    <a:latin typeface="Arial Narrow" pitchFamily="34" charset="0"/>
                  </a:rPr>
                  <a:t>- Technocrats</a:t>
                </a:r>
                <a:br>
                  <a:rPr lang="en-US" sz="2400" b="1">
                    <a:latin typeface="Arial Narrow" pitchFamily="34" charset="0"/>
                  </a:rPr>
                </a:br>
                <a:r>
                  <a:rPr lang="en-US" sz="2400" b="1">
                    <a:latin typeface="Arial Narrow" pitchFamily="34" charset="0"/>
                  </a:rPr>
                  <a:t>- Political </a:t>
                </a:r>
                <a:br>
                  <a:rPr lang="en-US" sz="2400" b="1">
                    <a:latin typeface="Arial Narrow" pitchFamily="34" charset="0"/>
                  </a:rPr>
                </a:br>
                <a:r>
                  <a:rPr lang="en-US" sz="2400" b="1">
                    <a:latin typeface="Arial Narrow" pitchFamily="34" charset="0"/>
                  </a:rPr>
                  <a:t>  Parties</a:t>
                </a:r>
                <a:br>
                  <a:rPr lang="en-US" sz="2400" b="1">
                    <a:latin typeface="Arial Narrow" pitchFamily="34" charset="0"/>
                  </a:rPr>
                </a:br>
                <a:r>
                  <a:rPr lang="en-US" sz="2400" b="1">
                    <a:latin typeface="Arial Narrow" pitchFamily="34" charset="0"/>
                  </a:rPr>
                  <a:t>- Parliament</a:t>
                </a:r>
              </a:p>
            </p:txBody>
          </p:sp>
          <p:sp>
            <p:nvSpPr>
              <p:cNvPr id="61456" name="Rectangle 22"/>
              <p:cNvSpPr>
                <a:spLocks noChangeArrowheads="1"/>
              </p:cNvSpPr>
              <p:nvPr/>
            </p:nvSpPr>
            <p:spPr bwMode="auto">
              <a:xfrm>
                <a:off x="2640" y="2160"/>
                <a:ext cx="1488" cy="2304"/>
              </a:xfrm>
              <a:prstGeom prst="rect">
                <a:avLst/>
              </a:prstGeom>
              <a:solidFill>
                <a:srgbClr val="FFCC99"/>
              </a:solidFill>
              <a:ln w="38100">
                <a:solidFill>
                  <a:schemeClr val="accent2"/>
                </a:solidFill>
                <a:miter lim="800000"/>
                <a:headEnd/>
                <a:tailEnd/>
              </a:ln>
            </p:spPr>
            <p:txBody>
              <a:bodyPr anchor="ctr"/>
              <a:lstStyle/>
              <a:p>
                <a:r>
                  <a:rPr lang="en-US" sz="2400" b="1" u="sng">
                    <a:latin typeface="Arial Narrow" pitchFamily="34" charset="0"/>
                  </a:rPr>
                  <a:t>Demand</a:t>
                </a:r>
                <a:r>
                  <a:rPr lang="en-US" sz="2400" b="1">
                    <a:latin typeface="Arial Narrow" pitchFamily="34" charset="0"/>
                  </a:rPr>
                  <a:t/>
                </a:r>
                <a:br>
                  <a:rPr lang="en-US" sz="2400" b="1">
                    <a:latin typeface="Arial Narrow" pitchFamily="34" charset="0"/>
                  </a:rPr>
                </a:br>
                <a:r>
                  <a:rPr lang="en-US" sz="2400" b="1">
                    <a:latin typeface="Arial Narrow" pitchFamily="34" charset="0"/>
                  </a:rPr>
                  <a:t>- Interest Group</a:t>
                </a:r>
                <a:br>
                  <a:rPr lang="en-US" sz="2400" b="1">
                    <a:latin typeface="Arial Narrow" pitchFamily="34" charset="0"/>
                  </a:rPr>
                </a:br>
                <a:r>
                  <a:rPr lang="en-US" sz="2400" b="1">
                    <a:latin typeface="Arial Narrow" pitchFamily="34" charset="0"/>
                  </a:rPr>
                  <a:t>- People</a:t>
                </a:r>
                <a:br>
                  <a:rPr lang="en-US" sz="2400" b="1">
                    <a:latin typeface="Arial Narrow" pitchFamily="34" charset="0"/>
                  </a:rPr>
                </a:br>
                <a:r>
                  <a:rPr lang="en-US" sz="2400" b="1">
                    <a:latin typeface="Arial Narrow" pitchFamily="34" charset="0"/>
                  </a:rPr>
                  <a:t>- Mass Media</a:t>
                </a:r>
                <a:br>
                  <a:rPr lang="en-US" sz="2400" b="1">
                    <a:latin typeface="Arial Narrow" pitchFamily="34" charset="0"/>
                  </a:rPr>
                </a:br>
                <a:r>
                  <a:rPr lang="en-US" sz="2400" b="1">
                    <a:latin typeface="Arial Narrow" pitchFamily="34" charset="0"/>
                  </a:rPr>
                  <a:t>- Economists</a:t>
                </a:r>
                <a:br>
                  <a:rPr lang="en-US" sz="2400" b="1">
                    <a:latin typeface="Arial Narrow" pitchFamily="34" charset="0"/>
                  </a:rPr>
                </a:br>
                <a:r>
                  <a:rPr lang="en-US" sz="2400" b="1">
                    <a:latin typeface="Arial Narrow" pitchFamily="34" charset="0"/>
                  </a:rPr>
                  <a:t>- NGOs and Social  </a:t>
                </a:r>
                <a:br>
                  <a:rPr lang="en-US" sz="2400" b="1">
                    <a:latin typeface="Arial Narrow" pitchFamily="34" charset="0"/>
                  </a:rPr>
                </a:br>
                <a:r>
                  <a:rPr lang="en-US" sz="2400" b="1">
                    <a:latin typeface="Arial Narrow" pitchFamily="34" charset="0"/>
                  </a:rPr>
                  <a:t>  Movements</a:t>
                </a:r>
              </a:p>
            </p:txBody>
          </p:sp>
          <p:sp>
            <p:nvSpPr>
              <p:cNvPr id="61457" name="Rectangle 23"/>
              <p:cNvSpPr>
                <a:spLocks noChangeArrowheads="1"/>
              </p:cNvSpPr>
              <p:nvPr/>
            </p:nvSpPr>
            <p:spPr bwMode="auto">
              <a:xfrm>
                <a:off x="1488" y="2544"/>
                <a:ext cx="912" cy="1104"/>
              </a:xfrm>
              <a:prstGeom prst="rect">
                <a:avLst/>
              </a:prstGeom>
              <a:solidFill>
                <a:srgbClr val="0000FF"/>
              </a:solidFill>
              <a:ln w="38100">
                <a:solidFill>
                  <a:schemeClr val="accent2"/>
                </a:solidFill>
                <a:miter lim="800000"/>
                <a:headEnd/>
                <a:tailEnd/>
              </a:ln>
            </p:spPr>
            <p:txBody>
              <a:bodyPr anchor="ctr"/>
              <a:lstStyle/>
              <a:p>
                <a:pPr algn="ctr"/>
                <a:r>
                  <a:rPr lang="en-US" sz="2400" b="1" dirty="0">
                    <a:solidFill>
                      <a:schemeClr val="bg1"/>
                    </a:solidFill>
                    <a:latin typeface="Arial Narrow" pitchFamily="34" charset="0"/>
                  </a:rPr>
                  <a:t>Economic Policy Market</a:t>
                </a:r>
              </a:p>
            </p:txBody>
          </p:sp>
          <p:sp>
            <p:nvSpPr>
              <p:cNvPr id="61458" name="Line 24"/>
              <p:cNvSpPr>
                <a:spLocks noChangeShapeType="1"/>
              </p:cNvSpPr>
              <p:nvPr/>
            </p:nvSpPr>
            <p:spPr bwMode="auto">
              <a:xfrm>
                <a:off x="1248" y="3120"/>
                <a:ext cx="240" cy="0"/>
              </a:xfrm>
              <a:prstGeom prst="line">
                <a:avLst/>
              </a:prstGeom>
              <a:noFill/>
              <a:ln w="38100">
                <a:solidFill>
                  <a:schemeClr val="accent2"/>
                </a:solidFill>
                <a:round/>
                <a:headEnd/>
                <a:tailEnd type="triangle" w="med" len="med"/>
              </a:ln>
            </p:spPr>
            <p:txBody>
              <a:bodyPr wrap="none" anchor="ctr"/>
              <a:lstStyle/>
              <a:p>
                <a:endParaRPr lang="th-TH"/>
              </a:p>
            </p:txBody>
          </p:sp>
          <p:sp>
            <p:nvSpPr>
              <p:cNvPr id="61459" name="Line 25"/>
              <p:cNvSpPr>
                <a:spLocks noChangeShapeType="1"/>
              </p:cNvSpPr>
              <p:nvPr/>
            </p:nvSpPr>
            <p:spPr bwMode="auto">
              <a:xfrm flipH="1">
                <a:off x="2400" y="3120"/>
                <a:ext cx="240" cy="0"/>
              </a:xfrm>
              <a:prstGeom prst="line">
                <a:avLst/>
              </a:prstGeom>
              <a:noFill/>
              <a:ln w="38100">
                <a:solidFill>
                  <a:schemeClr val="accent2"/>
                </a:solidFill>
                <a:round/>
                <a:headEnd/>
                <a:tailEnd type="triangle" w="med" len="med"/>
              </a:ln>
            </p:spPr>
            <p:txBody>
              <a:bodyPr wrap="none" anchor="ctr"/>
              <a:lstStyle/>
              <a:p>
                <a:endParaRPr lang="th-TH"/>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90</TotalTime>
  <Words>2242</Words>
  <Application>Microsoft Office PowerPoint</Application>
  <PresentationFormat>On-screen Show (4:3)</PresentationFormat>
  <Paragraphs>333</Paragraphs>
  <Slides>32</Slides>
  <Notes>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Civic</vt:lpstr>
      <vt:lpstr>Industrial Policy:  Can We Go Beyond an Unproductive Confrontation?</vt:lpstr>
      <vt:lpstr>Ha Joon Chang</vt:lpstr>
      <vt:lpstr>Slide 3</vt:lpstr>
      <vt:lpstr>Main Ideas</vt:lpstr>
      <vt:lpstr>The Industrial Policy Debate:  Conceptual Issues and Neglected Facts</vt:lpstr>
      <vt:lpstr>East Asian Industrial Policy I</vt:lpstr>
      <vt:lpstr>East Asian Industrial Policy II</vt:lpstr>
      <vt:lpstr>East Asian Industrial Policy III</vt:lpstr>
      <vt:lpstr>Industrial Policy beyond East Asia I</vt:lpstr>
      <vt:lpstr>Industrial Policy beyond East Asia II</vt:lpstr>
      <vt:lpstr>Slide 11</vt:lpstr>
      <vt:lpstr>Industrial Policy beyond East Asia III</vt:lpstr>
      <vt:lpstr>Slide 13</vt:lpstr>
      <vt:lpstr>Industrial Policy beyond East Asia IV</vt:lpstr>
      <vt:lpstr>Lessons from the Debate -  Overview</vt:lpstr>
      <vt:lpstr>Targeting</vt:lpstr>
      <vt:lpstr>Can State “Beat the Market”?</vt:lpstr>
      <vt:lpstr>Political Economy Questions I</vt:lpstr>
      <vt:lpstr>Political Economy Questions II</vt:lpstr>
      <vt:lpstr>Bureaucratic Capabilities I</vt:lpstr>
      <vt:lpstr>Bureaucratic Capabilities II</vt:lpstr>
      <vt:lpstr>Performance Measurement</vt:lpstr>
      <vt:lpstr>Export-related Policies I</vt:lpstr>
      <vt:lpstr>Export-related Policies II</vt:lpstr>
      <vt:lpstr>Changing Global Environment I</vt:lpstr>
      <vt:lpstr>Changing Global Environment II</vt:lpstr>
      <vt:lpstr>Changing Global Environment III</vt:lpstr>
      <vt:lpstr>“Futile Debates”?</vt:lpstr>
      <vt:lpstr>Learning Curves Effect</vt:lpstr>
      <vt:lpstr>Infant Industry</vt:lpstr>
      <vt:lpstr>Slide 31</vt:lpstr>
      <vt:lpstr>Process of Economic Policy Formulation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Policy:  Can We Go Beyond an Unproductive Confrontation?</dc:title>
  <dc:creator>kook</dc:creator>
  <cp:lastModifiedBy>kook</cp:lastModifiedBy>
  <cp:revision>4</cp:revision>
  <dcterms:created xsi:type="dcterms:W3CDTF">2013-02-19T07:56:50Z</dcterms:created>
  <dcterms:modified xsi:type="dcterms:W3CDTF">2013-03-05T08:21:27Z</dcterms:modified>
</cp:coreProperties>
</file>