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7" d="100"/>
          <a:sy n="87" d="100"/>
        </p:scale>
        <p:origin x="-208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157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8382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756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032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6763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52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271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30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996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53399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05332-1BD5-4B4A-B29F-3CB2E0DA6C7C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666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605332-1BD5-4B4A-B29F-3CB2E0DA6C7C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259DB0-DCA8-0A45-9CC4-34898D5E9D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835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Public Policy and Industrialization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Discussion Week 11</a:t>
            </a:r>
          </a:p>
          <a:p>
            <a:r>
              <a:rPr lang="en-US" dirty="0" smtClean="0"/>
              <a:t>The Fight for the Middle: </a:t>
            </a:r>
          </a:p>
          <a:p>
            <a:r>
              <a:rPr lang="en-US" dirty="0" smtClean="0"/>
              <a:t>Upgrading, Competition and Industrial Development</a:t>
            </a:r>
          </a:p>
          <a:p>
            <a:r>
              <a:rPr lang="en-US" dirty="0" smtClean="0"/>
              <a:t> in China</a:t>
            </a:r>
          </a:p>
          <a:p>
            <a:r>
              <a:rPr lang="en-US" dirty="0" smtClean="0"/>
              <a:t>L. Brandt and Eric </a:t>
            </a:r>
            <a:r>
              <a:rPr lang="en-US" dirty="0" err="1" smtClean="0"/>
              <a:t>Thun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2058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sz="3600" dirty="0" smtClean="0"/>
              <a:t>Round 1</a:t>
            </a:r>
            <a:br>
              <a:rPr lang="en-US" sz="3600" dirty="0" smtClean="0"/>
            </a:br>
            <a:r>
              <a:rPr lang="en-US" sz="3600" dirty="0" smtClean="0"/>
              <a:t>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What share of industrial market is supplied by:</a:t>
            </a:r>
          </a:p>
          <a:p>
            <a:pPr lvl="1"/>
            <a:r>
              <a:rPr lang="en-US" dirty="0" smtClean="0"/>
              <a:t>Chinese firms</a:t>
            </a:r>
            <a:r>
              <a:rPr lang="en-US" dirty="0" smtClean="0"/>
              <a:t>?	56.0%</a:t>
            </a:r>
            <a:endParaRPr lang="en-US" dirty="0" smtClean="0"/>
          </a:p>
          <a:p>
            <a:pPr lvl="1"/>
            <a:r>
              <a:rPr lang="en-US" dirty="0"/>
              <a:t>F</a:t>
            </a:r>
            <a:r>
              <a:rPr lang="en-US" dirty="0" smtClean="0"/>
              <a:t>oreign firms</a:t>
            </a:r>
            <a:r>
              <a:rPr lang="en-US" dirty="0" smtClean="0"/>
              <a:t>?	19.1%</a:t>
            </a:r>
            <a:endParaRPr lang="en-US" dirty="0" smtClean="0"/>
          </a:p>
          <a:p>
            <a:pPr lvl="1"/>
            <a:r>
              <a:rPr lang="en-US" dirty="0" smtClean="0"/>
              <a:t>Imports</a:t>
            </a:r>
            <a:r>
              <a:rPr lang="en-US" dirty="0" smtClean="0"/>
              <a:t>?			24.9%</a:t>
            </a: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Which of these sources dominates:</a:t>
            </a:r>
          </a:p>
          <a:p>
            <a:pPr lvl="1"/>
            <a:r>
              <a:rPr lang="en-US" dirty="0" smtClean="0"/>
              <a:t>Construction </a:t>
            </a:r>
            <a:r>
              <a:rPr lang="en-US" dirty="0" smtClean="0"/>
              <a:t>equipment	Chinese		59.8%</a:t>
            </a:r>
            <a:endParaRPr lang="en-US" dirty="0" smtClean="0"/>
          </a:p>
          <a:p>
            <a:pPr lvl="1"/>
            <a:r>
              <a:rPr lang="en-US" dirty="0" smtClean="0"/>
              <a:t>Vehicles </a:t>
            </a:r>
            <a:r>
              <a:rPr lang="en-US" dirty="0" smtClean="0"/>
              <a:t>					Foreign		56.1%</a:t>
            </a:r>
            <a:endParaRPr lang="en-US" dirty="0" smtClean="0"/>
          </a:p>
          <a:p>
            <a:pPr lvl="1"/>
            <a:r>
              <a:rPr lang="en-US" dirty="0" smtClean="0"/>
              <a:t>Machine </a:t>
            </a:r>
            <a:r>
              <a:rPr lang="en-US" dirty="0" smtClean="0"/>
              <a:t>tools			Imports		61.5%</a:t>
            </a:r>
            <a:endParaRPr lang="en-US" dirty="0" smtClean="0"/>
          </a:p>
          <a:p>
            <a:pPr lvl="1"/>
            <a:endParaRPr lang="en-US" dirty="0"/>
          </a:p>
          <a:p>
            <a:pPr lvl="1"/>
            <a:r>
              <a:rPr lang="en-US" dirty="0" smtClean="0"/>
              <a:t>Table 1, p 1158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5849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Round 2</a:t>
            </a:r>
            <a:br>
              <a:rPr lang="en-US" dirty="0" smtClean="0"/>
            </a:b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Sector segments	</a:t>
            </a:r>
          </a:p>
          <a:p>
            <a:pPr lvl="1"/>
            <a:r>
              <a:rPr lang="en-US" dirty="0" smtClean="0"/>
              <a:t>What parts of the market do Chinese firms dominate</a:t>
            </a:r>
            <a:r>
              <a:rPr lang="en-US" dirty="0" smtClean="0"/>
              <a:t>?</a:t>
            </a:r>
          </a:p>
          <a:p>
            <a:pPr lvl="2"/>
            <a:r>
              <a:rPr lang="en-US" dirty="0" smtClean="0"/>
              <a:t>Low cost/price, low technology. Do not need to master complex technology.  </a:t>
            </a:r>
            <a:endParaRPr lang="en-US" dirty="0"/>
          </a:p>
          <a:p>
            <a:pPr lvl="1"/>
            <a:r>
              <a:rPr lang="en-US" dirty="0" smtClean="0"/>
              <a:t>What parts of the market do foreign firms dominate</a:t>
            </a:r>
            <a:r>
              <a:rPr lang="en-US" dirty="0" smtClean="0"/>
              <a:t>?</a:t>
            </a:r>
          </a:p>
          <a:p>
            <a:pPr lvl="2"/>
            <a:r>
              <a:rPr lang="en-US" dirty="0" smtClean="0"/>
              <a:t>High cost/price, high technology. Have the technology to do so</a:t>
            </a:r>
            <a:endParaRPr lang="en-US" dirty="0"/>
          </a:p>
          <a:p>
            <a:r>
              <a:rPr lang="en-US" dirty="0" smtClean="0"/>
              <a:t>Fight for the middle:</a:t>
            </a:r>
          </a:p>
          <a:p>
            <a:pPr lvl="1"/>
            <a:r>
              <a:rPr lang="en-US" dirty="0" smtClean="0"/>
              <a:t>What </a:t>
            </a:r>
            <a:r>
              <a:rPr lang="en-US" dirty="0"/>
              <a:t>are Chinese firms </a:t>
            </a:r>
            <a:r>
              <a:rPr lang="en-US" dirty="0" smtClean="0"/>
              <a:t>doing</a:t>
            </a:r>
            <a:r>
              <a:rPr lang="en-US" dirty="0" smtClean="0"/>
              <a:t>?</a:t>
            </a:r>
          </a:p>
          <a:p>
            <a:pPr lvl="2"/>
            <a:r>
              <a:rPr lang="en-US" dirty="0" smtClean="0"/>
              <a:t>Improve technology (working with foreign firms and government design institutes)</a:t>
            </a:r>
            <a:endParaRPr lang="en-US" dirty="0" smtClean="0"/>
          </a:p>
          <a:p>
            <a:pPr lvl="1"/>
            <a:r>
              <a:rPr lang="en-US" dirty="0" smtClean="0"/>
              <a:t>What </a:t>
            </a:r>
            <a:r>
              <a:rPr lang="en-US" dirty="0"/>
              <a:t>are FIEs </a:t>
            </a:r>
            <a:r>
              <a:rPr lang="en-US" dirty="0" smtClean="0"/>
              <a:t>doing</a:t>
            </a:r>
            <a:r>
              <a:rPr lang="en-US" dirty="0" smtClean="0"/>
              <a:t>?</a:t>
            </a:r>
          </a:p>
          <a:p>
            <a:pPr lvl="2"/>
            <a:r>
              <a:rPr lang="en-US" dirty="0" smtClean="0"/>
              <a:t>Trying to reduce costs (by using local suppliers through joint ventures or cooperation and contracts).</a:t>
            </a:r>
            <a:endParaRPr lang="en-US" dirty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2900786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Round 3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What are the industrial policy aspects of this analysis</a:t>
            </a:r>
            <a:r>
              <a:rPr lang="en-US" dirty="0" smtClean="0"/>
              <a:t>? i.e</a:t>
            </a:r>
            <a:r>
              <a:rPr lang="en-US" dirty="0" smtClean="0"/>
              <a:t>. what is the Chinese government’s role in the industrialization process as discussed here</a:t>
            </a:r>
            <a:r>
              <a:rPr lang="en-US" dirty="0" smtClean="0"/>
              <a:t>?</a:t>
            </a:r>
          </a:p>
          <a:p>
            <a:pPr lvl="1"/>
            <a:endParaRPr lang="en-US" dirty="0"/>
          </a:p>
          <a:p>
            <a:pPr lvl="1"/>
            <a:r>
              <a:rPr lang="en-US" dirty="0" smtClean="0"/>
              <a:t>The analysis is about what is happening in the private sector, so there is little IP discussion. </a:t>
            </a:r>
          </a:p>
          <a:p>
            <a:pPr lvl="1"/>
            <a:r>
              <a:rPr lang="en-US" dirty="0" smtClean="0"/>
              <a:t>IP may consist of: (</a:t>
            </a:r>
            <a:r>
              <a:rPr lang="en-US" dirty="0" err="1" smtClean="0"/>
              <a:t>i</a:t>
            </a:r>
            <a:r>
              <a:rPr lang="en-US" dirty="0" smtClean="0"/>
              <a:t>) Encouraging joint ventures so local firms can access technology. (ii) Helping to build technological capacity of Chinese firms through research and design institutes.</a:t>
            </a:r>
            <a:endParaRPr lang="en-US" dirty="0" smtClean="0"/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4864599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417</TotalTime>
  <Words>122</Words>
  <Application>Microsoft Macintosh PowerPoint</Application>
  <PresentationFormat>On-screen Show (4:3)</PresentationFormat>
  <Paragraphs>35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Public Policy and Industrialization </vt:lpstr>
      <vt:lpstr> Round 1  </vt:lpstr>
      <vt:lpstr> Round 2  </vt:lpstr>
      <vt:lpstr> Round 3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 Macroeconomics</dc:title>
  <dc:creator>Akiko Vandenberg</dc:creator>
  <cp:lastModifiedBy>Akiko Vandenberg</cp:lastModifiedBy>
  <cp:revision>36</cp:revision>
  <cp:lastPrinted>2016-10-20T03:00:32Z</cp:lastPrinted>
  <dcterms:created xsi:type="dcterms:W3CDTF">2016-08-17T11:19:23Z</dcterms:created>
  <dcterms:modified xsi:type="dcterms:W3CDTF">2017-11-16T07:08:25Z</dcterms:modified>
</cp:coreProperties>
</file>