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52"/>
  </p:notesMasterIdLst>
  <p:sldIdLst>
    <p:sldId id="256" r:id="rId2"/>
    <p:sldId id="268" r:id="rId3"/>
    <p:sldId id="304" r:id="rId4"/>
    <p:sldId id="306" r:id="rId5"/>
    <p:sldId id="259" r:id="rId6"/>
    <p:sldId id="262" r:id="rId7"/>
    <p:sldId id="263" r:id="rId8"/>
    <p:sldId id="257" r:id="rId9"/>
    <p:sldId id="312" r:id="rId10"/>
    <p:sldId id="314" r:id="rId11"/>
    <p:sldId id="315" r:id="rId12"/>
    <p:sldId id="324" r:id="rId13"/>
    <p:sldId id="269" r:id="rId14"/>
    <p:sldId id="317" r:id="rId15"/>
    <p:sldId id="318" r:id="rId16"/>
    <p:sldId id="319" r:id="rId17"/>
    <p:sldId id="310" r:id="rId18"/>
    <p:sldId id="271" r:id="rId19"/>
    <p:sldId id="272" r:id="rId20"/>
    <p:sldId id="274" r:id="rId21"/>
    <p:sldId id="276" r:id="rId22"/>
    <p:sldId id="275" r:id="rId23"/>
    <p:sldId id="277" r:id="rId24"/>
    <p:sldId id="279" r:id="rId25"/>
    <p:sldId id="278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320" r:id="rId35"/>
    <p:sldId id="307" r:id="rId36"/>
    <p:sldId id="308" r:id="rId37"/>
    <p:sldId id="309" r:id="rId38"/>
    <p:sldId id="311" r:id="rId39"/>
    <p:sldId id="290" r:id="rId40"/>
    <p:sldId id="291" r:id="rId41"/>
    <p:sldId id="292" r:id="rId42"/>
    <p:sldId id="293" r:id="rId43"/>
    <p:sldId id="294" r:id="rId44"/>
    <p:sldId id="321" r:id="rId45"/>
    <p:sldId id="322" r:id="rId46"/>
    <p:sldId id="323" r:id="rId47"/>
    <p:sldId id="325" r:id="rId48"/>
    <p:sldId id="302" r:id="rId49"/>
    <p:sldId id="301" r:id="rId50"/>
    <p:sldId id="303" r:id="rId51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D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261" autoAdjust="0"/>
  </p:normalViewPr>
  <p:slideViewPr>
    <p:cSldViewPr>
      <p:cViewPr varScale="1">
        <p:scale>
          <a:sx n="67" d="100"/>
          <a:sy n="67" d="100"/>
        </p:scale>
        <p:origin x="-11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6554DA2-3095-48CA-8396-B0F0AF5E2A78}" type="doc">
      <dgm:prSet loTypeId="urn:microsoft.com/office/officeart/2005/8/layout/radial1" loCatId="cycle" qsTypeId="urn:microsoft.com/office/officeart/2005/8/quickstyle/simple1" qsCatId="simple" csTypeId="urn:microsoft.com/office/officeart/2005/8/colors/colorful1#2" csCatId="colorful" phldr="1"/>
      <dgm:spPr/>
      <dgm:t>
        <a:bodyPr/>
        <a:lstStyle/>
        <a:p>
          <a:endParaRPr lang="en-US"/>
        </a:p>
      </dgm:t>
    </dgm:pt>
    <dgm:pt modelId="{FDC9B03B-BA2D-4BD8-945A-749EC92E9CB7}">
      <dgm:prSet phldrT="[Text]"/>
      <dgm:spPr/>
      <dgm:t>
        <a:bodyPr/>
        <a:lstStyle/>
        <a:p>
          <a:r>
            <a:rPr lang="en-US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HUB</a:t>
          </a:r>
          <a:endParaRPr lang="en-US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02BFC4B8-AB74-4178-8688-B37478F55FF1}" type="parTrans" cxnId="{9BA7F5A1-B1C2-4A6A-88BD-03F24C68597D}">
      <dgm:prSet/>
      <dgm:spPr/>
      <dgm:t>
        <a:bodyPr/>
        <a:lstStyle/>
        <a:p>
          <a:endParaRPr lang="en-US"/>
        </a:p>
      </dgm:t>
    </dgm:pt>
    <dgm:pt modelId="{1FC0E9E6-8FEA-4651-B429-2F336BC0F3E6}" type="sibTrans" cxnId="{9BA7F5A1-B1C2-4A6A-88BD-03F24C68597D}">
      <dgm:prSet/>
      <dgm:spPr/>
      <dgm:t>
        <a:bodyPr/>
        <a:lstStyle/>
        <a:p>
          <a:endParaRPr lang="en-US"/>
        </a:p>
      </dgm:t>
    </dgm:pt>
    <dgm:pt modelId="{C5F1AF90-E15A-4D03-AD5B-79D0F74E4F8B}">
      <dgm:prSet phldrT="[Text]" custT="1"/>
      <dgm:spPr/>
      <dgm:t>
        <a:bodyPr/>
        <a:lstStyle/>
        <a:p>
          <a:r>
            <a:rPr lang="en-US" sz="24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Designer</a:t>
          </a:r>
          <a:endParaRPr lang="en-US" sz="24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DA8B95C9-67CC-4CBF-A10F-BD2CECF4F99C}" type="parTrans" cxnId="{F87250CD-23EA-4D7B-BACA-1AFF3EBDC9CD}">
      <dgm:prSet/>
      <dgm:spPr/>
      <dgm:t>
        <a:bodyPr/>
        <a:lstStyle/>
        <a:p>
          <a:endParaRPr lang="en-US"/>
        </a:p>
      </dgm:t>
    </dgm:pt>
    <dgm:pt modelId="{6BE56F7A-D3C5-4C53-A2A5-7C1F2D13D7C0}" type="sibTrans" cxnId="{F87250CD-23EA-4D7B-BACA-1AFF3EBDC9CD}">
      <dgm:prSet/>
      <dgm:spPr/>
      <dgm:t>
        <a:bodyPr/>
        <a:lstStyle/>
        <a:p>
          <a:endParaRPr lang="en-US"/>
        </a:p>
      </dgm:t>
    </dgm:pt>
    <dgm:pt modelId="{9773199C-B699-465D-96F2-4E13348F8924}">
      <dgm:prSet phldrT="[Text]" custT="1"/>
      <dgm:spPr/>
      <dgm:t>
        <a:bodyPr/>
        <a:lstStyle/>
        <a:p>
          <a:r>
            <a:rPr lang="en-US" sz="24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HR Agency</a:t>
          </a:r>
          <a:endParaRPr lang="en-US" sz="24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4216936A-FE66-4487-B3A9-93DC0A084C03}" type="parTrans" cxnId="{1A500B61-676C-44B6-B027-08B985884BD6}">
      <dgm:prSet/>
      <dgm:spPr/>
      <dgm:t>
        <a:bodyPr/>
        <a:lstStyle/>
        <a:p>
          <a:endParaRPr lang="en-US"/>
        </a:p>
      </dgm:t>
    </dgm:pt>
    <dgm:pt modelId="{CDEF6717-E96A-4672-85D6-47D1E5C7082A}" type="sibTrans" cxnId="{1A500B61-676C-44B6-B027-08B985884BD6}">
      <dgm:prSet/>
      <dgm:spPr/>
      <dgm:t>
        <a:bodyPr/>
        <a:lstStyle/>
        <a:p>
          <a:endParaRPr lang="en-US"/>
        </a:p>
      </dgm:t>
    </dgm:pt>
    <dgm:pt modelId="{33DF7D6C-8618-47D4-8F0C-73EDFCA11254}">
      <dgm:prSet phldrT="[Text]" custT="1"/>
      <dgm:spPr/>
      <dgm:t>
        <a:bodyPr/>
        <a:lstStyle/>
        <a:p>
          <a:r>
            <a:rPr lang="en-US" sz="24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Marketer</a:t>
          </a:r>
          <a:endParaRPr lang="en-US" sz="24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213E389A-3A71-4649-9DB7-6D81C3E1B7C8}" type="parTrans" cxnId="{43C18EC4-A310-4C4D-8881-86C014D6D3C2}">
      <dgm:prSet/>
      <dgm:spPr/>
      <dgm:t>
        <a:bodyPr/>
        <a:lstStyle/>
        <a:p>
          <a:endParaRPr lang="en-US"/>
        </a:p>
      </dgm:t>
    </dgm:pt>
    <dgm:pt modelId="{B4717A0A-5A23-4E1C-AB67-540C87E37C95}" type="sibTrans" cxnId="{43C18EC4-A310-4C4D-8881-86C014D6D3C2}">
      <dgm:prSet/>
      <dgm:spPr/>
      <dgm:t>
        <a:bodyPr/>
        <a:lstStyle/>
        <a:p>
          <a:endParaRPr lang="en-US"/>
        </a:p>
      </dgm:t>
    </dgm:pt>
    <dgm:pt modelId="{A3B67584-FD59-4861-B400-BC33299F49EB}">
      <dgm:prSet phldrT="[Text]" custT="1"/>
      <dgm:spPr/>
      <dgm:t>
        <a:bodyPr/>
        <a:lstStyle/>
        <a:p>
          <a:r>
            <a:rPr lang="en-US" sz="24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Manufacturer</a:t>
          </a:r>
          <a:endParaRPr lang="en-US" sz="24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88B3A350-1219-42CB-88A3-2FA3257F415A}" type="parTrans" cxnId="{67151D93-AECC-4695-9A18-F8ADE2556134}">
      <dgm:prSet/>
      <dgm:spPr/>
      <dgm:t>
        <a:bodyPr/>
        <a:lstStyle/>
        <a:p>
          <a:endParaRPr lang="en-US"/>
        </a:p>
      </dgm:t>
    </dgm:pt>
    <dgm:pt modelId="{A12DAEDC-32DF-448C-AA01-ECBAEEB5E732}" type="sibTrans" cxnId="{67151D93-AECC-4695-9A18-F8ADE2556134}">
      <dgm:prSet/>
      <dgm:spPr/>
      <dgm:t>
        <a:bodyPr/>
        <a:lstStyle/>
        <a:p>
          <a:endParaRPr lang="en-US"/>
        </a:p>
      </dgm:t>
    </dgm:pt>
    <dgm:pt modelId="{8A699D69-C313-41F4-932D-756482EA9111}" type="pres">
      <dgm:prSet presAssocID="{06554DA2-3095-48CA-8396-B0F0AF5E2A78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BAA6495-C905-4062-8599-949D6523F4A0}" type="pres">
      <dgm:prSet presAssocID="{FDC9B03B-BA2D-4BD8-945A-749EC92E9CB7}" presName="centerShape" presStyleLbl="node0" presStyleIdx="0" presStyleCnt="1"/>
      <dgm:spPr/>
      <dgm:t>
        <a:bodyPr/>
        <a:lstStyle/>
        <a:p>
          <a:endParaRPr lang="en-US"/>
        </a:p>
      </dgm:t>
    </dgm:pt>
    <dgm:pt modelId="{4676248A-588E-43DE-9A5F-905497D3CE48}" type="pres">
      <dgm:prSet presAssocID="{DA8B95C9-67CC-4CBF-A10F-BD2CECF4F99C}" presName="Name9" presStyleLbl="parChTrans1D2" presStyleIdx="0" presStyleCnt="4"/>
      <dgm:spPr/>
      <dgm:t>
        <a:bodyPr/>
        <a:lstStyle/>
        <a:p>
          <a:endParaRPr lang="en-US"/>
        </a:p>
      </dgm:t>
    </dgm:pt>
    <dgm:pt modelId="{C70800B6-AB49-445C-BD4C-6C42B5FD8CF1}" type="pres">
      <dgm:prSet presAssocID="{DA8B95C9-67CC-4CBF-A10F-BD2CECF4F99C}" presName="connTx" presStyleLbl="parChTrans1D2" presStyleIdx="0" presStyleCnt="4"/>
      <dgm:spPr/>
      <dgm:t>
        <a:bodyPr/>
        <a:lstStyle/>
        <a:p>
          <a:endParaRPr lang="en-US"/>
        </a:p>
      </dgm:t>
    </dgm:pt>
    <dgm:pt modelId="{57E2B172-702D-488B-8A82-40ACB44A5EAF}" type="pres">
      <dgm:prSet presAssocID="{C5F1AF90-E15A-4D03-AD5B-79D0F74E4F8B}" presName="node" presStyleLbl="node1" presStyleIdx="0" presStyleCnt="4" custScaleX="155754" custScaleY="1147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77027D-7A95-4820-92B4-8B00A1E61F19}" type="pres">
      <dgm:prSet presAssocID="{4216936A-FE66-4487-B3A9-93DC0A084C03}" presName="Name9" presStyleLbl="parChTrans1D2" presStyleIdx="1" presStyleCnt="4"/>
      <dgm:spPr/>
      <dgm:t>
        <a:bodyPr/>
        <a:lstStyle/>
        <a:p>
          <a:endParaRPr lang="en-US"/>
        </a:p>
      </dgm:t>
    </dgm:pt>
    <dgm:pt modelId="{2197DBB7-0253-42EB-ABE3-189A0EBE5404}" type="pres">
      <dgm:prSet presAssocID="{4216936A-FE66-4487-B3A9-93DC0A084C03}" presName="connTx" presStyleLbl="parChTrans1D2" presStyleIdx="1" presStyleCnt="4"/>
      <dgm:spPr/>
      <dgm:t>
        <a:bodyPr/>
        <a:lstStyle/>
        <a:p>
          <a:endParaRPr lang="en-US"/>
        </a:p>
      </dgm:t>
    </dgm:pt>
    <dgm:pt modelId="{E77E4C07-E06C-46D0-88E6-F57110CDFB35}" type="pres">
      <dgm:prSet presAssocID="{9773199C-B699-465D-96F2-4E13348F8924}" presName="node" presStyleLbl="node1" presStyleIdx="1" presStyleCnt="4" custScaleX="155754" custScaleY="1147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DEBE7B1-973D-43B9-B103-B3131A322969}" type="pres">
      <dgm:prSet presAssocID="{213E389A-3A71-4649-9DB7-6D81C3E1B7C8}" presName="Name9" presStyleLbl="parChTrans1D2" presStyleIdx="2" presStyleCnt="4"/>
      <dgm:spPr/>
      <dgm:t>
        <a:bodyPr/>
        <a:lstStyle/>
        <a:p>
          <a:endParaRPr lang="en-US"/>
        </a:p>
      </dgm:t>
    </dgm:pt>
    <dgm:pt modelId="{B8DBAD70-9760-4BC3-95A3-3CF529E39E20}" type="pres">
      <dgm:prSet presAssocID="{213E389A-3A71-4649-9DB7-6D81C3E1B7C8}" presName="connTx" presStyleLbl="parChTrans1D2" presStyleIdx="2" presStyleCnt="4"/>
      <dgm:spPr/>
      <dgm:t>
        <a:bodyPr/>
        <a:lstStyle/>
        <a:p>
          <a:endParaRPr lang="en-US"/>
        </a:p>
      </dgm:t>
    </dgm:pt>
    <dgm:pt modelId="{DD72A674-4BC1-431F-B527-2311E33A38A5}" type="pres">
      <dgm:prSet presAssocID="{33DF7D6C-8618-47D4-8F0C-73EDFCA11254}" presName="node" presStyleLbl="node1" presStyleIdx="2" presStyleCnt="4" custScaleX="155754" custScaleY="1147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742F64-A565-4C6A-99C0-1281B0C5BB29}" type="pres">
      <dgm:prSet presAssocID="{88B3A350-1219-42CB-88A3-2FA3257F415A}" presName="Name9" presStyleLbl="parChTrans1D2" presStyleIdx="3" presStyleCnt="4"/>
      <dgm:spPr/>
      <dgm:t>
        <a:bodyPr/>
        <a:lstStyle/>
        <a:p>
          <a:endParaRPr lang="en-US"/>
        </a:p>
      </dgm:t>
    </dgm:pt>
    <dgm:pt modelId="{323B4CCA-08D3-4B1C-B992-B437DBCB3B75}" type="pres">
      <dgm:prSet presAssocID="{88B3A350-1219-42CB-88A3-2FA3257F415A}" presName="connTx" presStyleLbl="parChTrans1D2" presStyleIdx="3" presStyleCnt="4"/>
      <dgm:spPr/>
      <dgm:t>
        <a:bodyPr/>
        <a:lstStyle/>
        <a:p>
          <a:endParaRPr lang="en-US"/>
        </a:p>
      </dgm:t>
    </dgm:pt>
    <dgm:pt modelId="{55461075-B803-44E0-B4B5-9C5B3C57C06D}" type="pres">
      <dgm:prSet presAssocID="{A3B67584-FD59-4861-B400-BC33299F49EB}" presName="node" presStyleLbl="node1" presStyleIdx="3" presStyleCnt="4" custScaleX="155754" custScaleY="1147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65D0C58-F2E2-40EC-8986-16F4D49B3CEA}" type="presOf" srcId="{4216936A-FE66-4487-B3A9-93DC0A084C03}" destId="{3177027D-7A95-4820-92B4-8B00A1E61F19}" srcOrd="0" destOrd="0" presId="urn:microsoft.com/office/officeart/2005/8/layout/radial1"/>
    <dgm:cxn modelId="{74BD9804-EFF1-4411-B041-5ED0F20250A1}" type="presOf" srcId="{C5F1AF90-E15A-4D03-AD5B-79D0F74E4F8B}" destId="{57E2B172-702D-488B-8A82-40ACB44A5EAF}" srcOrd="0" destOrd="0" presId="urn:microsoft.com/office/officeart/2005/8/layout/radial1"/>
    <dgm:cxn modelId="{9BA7F5A1-B1C2-4A6A-88BD-03F24C68597D}" srcId="{06554DA2-3095-48CA-8396-B0F0AF5E2A78}" destId="{FDC9B03B-BA2D-4BD8-945A-749EC92E9CB7}" srcOrd="0" destOrd="0" parTransId="{02BFC4B8-AB74-4178-8688-B37478F55FF1}" sibTransId="{1FC0E9E6-8FEA-4651-B429-2F336BC0F3E6}"/>
    <dgm:cxn modelId="{1A500B61-676C-44B6-B027-08B985884BD6}" srcId="{FDC9B03B-BA2D-4BD8-945A-749EC92E9CB7}" destId="{9773199C-B699-465D-96F2-4E13348F8924}" srcOrd="1" destOrd="0" parTransId="{4216936A-FE66-4487-B3A9-93DC0A084C03}" sibTransId="{CDEF6717-E96A-4672-85D6-47D1E5C7082A}"/>
    <dgm:cxn modelId="{B4B6CEC2-18EA-4717-ADDF-5E1D592E796D}" type="presOf" srcId="{33DF7D6C-8618-47D4-8F0C-73EDFCA11254}" destId="{DD72A674-4BC1-431F-B527-2311E33A38A5}" srcOrd="0" destOrd="0" presId="urn:microsoft.com/office/officeart/2005/8/layout/radial1"/>
    <dgm:cxn modelId="{43C18EC4-A310-4C4D-8881-86C014D6D3C2}" srcId="{FDC9B03B-BA2D-4BD8-945A-749EC92E9CB7}" destId="{33DF7D6C-8618-47D4-8F0C-73EDFCA11254}" srcOrd="2" destOrd="0" parTransId="{213E389A-3A71-4649-9DB7-6D81C3E1B7C8}" sibTransId="{B4717A0A-5A23-4E1C-AB67-540C87E37C95}"/>
    <dgm:cxn modelId="{BD909E1A-078E-4EE6-8189-D747C83B44D7}" type="presOf" srcId="{213E389A-3A71-4649-9DB7-6D81C3E1B7C8}" destId="{B8DBAD70-9760-4BC3-95A3-3CF529E39E20}" srcOrd="1" destOrd="0" presId="urn:microsoft.com/office/officeart/2005/8/layout/radial1"/>
    <dgm:cxn modelId="{F87250CD-23EA-4D7B-BACA-1AFF3EBDC9CD}" srcId="{FDC9B03B-BA2D-4BD8-945A-749EC92E9CB7}" destId="{C5F1AF90-E15A-4D03-AD5B-79D0F74E4F8B}" srcOrd="0" destOrd="0" parTransId="{DA8B95C9-67CC-4CBF-A10F-BD2CECF4F99C}" sibTransId="{6BE56F7A-D3C5-4C53-A2A5-7C1F2D13D7C0}"/>
    <dgm:cxn modelId="{2139D8E8-77B7-4B9C-8F10-F7356082B8FF}" type="presOf" srcId="{A3B67584-FD59-4861-B400-BC33299F49EB}" destId="{55461075-B803-44E0-B4B5-9C5B3C57C06D}" srcOrd="0" destOrd="0" presId="urn:microsoft.com/office/officeart/2005/8/layout/radial1"/>
    <dgm:cxn modelId="{D06FCEC6-6D14-474C-9381-1DCD6CA27E12}" type="presOf" srcId="{88B3A350-1219-42CB-88A3-2FA3257F415A}" destId="{56742F64-A565-4C6A-99C0-1281B0C5BB29}" srcOrd="0" destOrd="0" presId="urn:microsoft.com/office/officeart/2005/8/layout/radial1"/>
    <dgm:cxn modelId="{CA601840-A662-45FF-87B5-BE86602645B8}" type="presOf" srcId="{DA8B95C9-67CC-4CBF-A10F-BD2CECF4F99C}" destId="{C70800B6-AB49-445C-BD4C-6C42B5FD8CF1}" srcOrd="1" destOrd="0" presId="urn:microsoft.com/office/officeart/2005/8/layout/radial1"/>
    <dgm:cxn modelId="{1B52053A-04FF-4B11-A8AF-F22AADBCB6C5}" type="presOf" srcId="{9773199C-B699-465D-96F2-4E13348F8924}" destId="{E77E4C07-E06C-46D0-88E6-F57110CDFB35}" srcOrd="0" destOrd="0" presId="urn:microsoft.com/office/officeart/2005/8/layout/radial1"/>
    <dgm:cxn modelId="{4FC526FD-D4F1-411C-BAC0-A914C41205F6}" type="presOf" srcId="{06554DA2-3095-48CA-8396-B0F0AF5E2A78}" destId="{8A699D69-C313-41F4-932D-756482EA9111}" srcOrd="0" destOrd="0" presId="urn:microsoft.com/office/officeart/2005/8/layout/radial1"/>
    <dgm:cxn modelId="{C72E4B2B-C618-4AB5-9F2C-2667649090E9}" type="presOf" srcId="{213E389A-3A71-4649-9DB7-6D81C3E1B7C8}" destId="{8DEBE7B1-973D-43B9-B103-B3131A322969}" srcOrd="0" destOrd="0" presId="urn:microsoft.com/office/officeart/2005/8/layout/radial1"/>
    <dgm:cxn modelId="{67151D93-AECC-4695-9A18-F8ADE2556134}" srcId="{FDC9B03B-BA2D-4BD8-945A-749EC92E9CB7}" destId="{A3B67584-FD59-4861-B400-BC33299F49EB}" srcOrd="3" destOrd="0" parTransId="{88B3A350-1219-42CB-88A3-2FA3257F415A}" sibTransId="{A12DAEDC-32DF-448C-AA01-ECBAEEB5E732}"/>
    <dgm:cxn modelId="{6C75C331-F9AA-45CF-9BDD-1EE4544FA080}" type="presOf" srcId="{DA8B95C9-67CC-4CBF-A10F-BD2CECF4F99C}" destId="{4676248A-588E-43DE-9A5F-905497D3CE48}" srcOrd="0" destOrd="0" presId="urn:microsoft.com/office/officeart/2005/8/layout/radial1"/>
    <dgm:cxn modelId="{8AABA6BD-5790-45D8-9740-EFEF207FBA62}" type="presOf" srcId="{FDC9B03B-BA2D-4BD8-945A-749EC92E9CB7}" destId="{3BAA6495-C905-4062-8599-949D6523F4A0}" srcOrd="0" destOrd="0" presId="urn:microsoft.com/office/officeart/2005/8/layout/radial1"/>
    <dgm:cxn modelId="{B117312B-FCE0-46D5-9D0D-90B2F5B98A6B}" type="presOf" srcId="{88B3A350-1219-42CB-88A3-2FA3257F415A}" destId="{323B4CCA-08D3-4B1C-B992-B437DBCB3B75}" srcOrd="1" destOrd="0" presId="urn:microsoft.com/office/officeart/2005/8/layout/radial1"/>
    <dgm:cxn modelId="{CDAC65F9-9D9B-41B5-AE1E-507D0F45A531}" type="presOf" srcId="{4216936A-FE66-4487-B3A9-93DC0A084C03}" destId="{2197DBB7-0253-42EB-ABE3-189A0EBE5404}" srcOrd="1" destOrd="0" presId="urn:microsoft.com/office/officeart/2005/8/layout/radial1"/>
    <dgm:cxn modelId="{359F9448-8D89-4B2D-A0D8-AC4CFE5AF1DA}" type="presParOf" srcId="{8A699D69-C313-41F4-932D-756482EA9111}" destId="{3BAA6495-C905-4062-8599-949D6523F4A0}" srcOrd="0" destOrd="0" presId="urn:microsoft.com/office/officeart/2005/8/layout/radial1"/>
    <dgm:cxn modelId="{C91F46E0-2502-43C2-8A24-6CD89A1C6632}" type="presParOf" srcId="{8A699D69-C313-41F4-932D-756482EA9111}" destId="{4676248A-588E-43DE-9A5F-905497D3CE48}" srcOrd="1" destOrd="0" presId="urn:microsoft.com/office/officeart/2005/8/layout/radial1"/>
    <dgm:cxn modelId="{B286CE74-455F-43CB-A6CF-A21B21BA5757}" type="presParOf" srcId="{4676248A-588E-43DE-9A5F-905497D3CE48}" destId="{C70800B6-AB49-445C-BD4C-6C42B5FD8CF1}" srcOrd="0" destOrd="0" presId="urn:microsoft.com/office/officeart/2005/8/layout/radial1"/>
    <dgm:cxn modelId="{94D42943-2E43-4F35-B6FD-289DA527E688}" type="presParOf" srcId="{8A699D69-C313-41F4-932D-756482EA9111}" destId="{57E2B172-702D-488B-8A82-40ACB44A5EAF}" srcOrd="2" destOrd="0" presId="urn:microsoft.com/office/officeart/2005/8/layout/radial1"/>
    <dgm:cxn modelId="{101807B2-C80E-43C1-9A8D-82CAC9E0F030}" type="presParOf" srcId="{8A699D69-C313-41F4-932D-756482EA9111}" destId="{3177027D-7A95-4820-92B4-8B00A1E61F19}" srcOrd="3" destOrd="0" presId="urn:microsoft.com/office/officeart/2005/8/layout/radial1"/>
    <dgm:cxn modelId="{05BBB0BC-BBDC-46DD-8069-9CAF44EEA976}" type="presParOf" srcId="{3177027D-7A95-4820-92B4-8B00A1E61F19}" destId="{2197DBB7-0253-42EB-ABE3-189A0EBE5404}" srcOrd="0" destOrd="0" presId="urn:microsoft.com/office/officeart/2005/8/layout/radial1"/>
    <dgm:cxn modelId="{13F197EA-F58D-4A1E-AB18-C1AE508E3A99}" type="presParOf" srcId="{8A699D69-C313-41F4-932D-756482EA9111}" destId="{E77E4C07-E06C-46D0-88E6-F57110CDFB35}" srcOrd="4" destOrd="0" presId="urn:microsoft.com/office/officeart/2005/8/layout/radial1"/>
    <dgm:cxn modelId="{35CAAB8D-DF63-4CD3-A55A-978271AE06C2}" type="presParOf" srcId="{8A699D69-C313-41F4-932D-756482EA9111}" destId="{8DEBE7B1-973D-43B9-B103-B3131A322969}" srcOrd="5" destOrd="0" presId="urn:microsoft.com/office/officeart/2005/8/layout/radial1"/>
    <dgm:cxn modelId="{14906FA0-6533-47D3-801D-FC134C9E421E}" type="presParOf" srcId="{8DEBE7B1-973D-43B9-B103-B3131A322969}" destId="{B8DBAD70-9760-4BC3-95A3-3CF529E39E20}" srcOrd="0" destOrd="0" presId="urn:microsoft.com/office/officeart/2005/8/layout/radial1"/>
    <dgm:cxn modelId="{A9C8B6FD-3350-4A0D-AB54-E5FCE8457ECC}" type="presParOf" srcId="{8A699D69-C313-41F4-932D-756482EA9111}" destId="{DD72A674-4BC1-431F-B527-2311E33A38A5}" srcOrd="6" destOrd="0" presId="urn:microsoft.com/office/officeart/2005/8/layout/radial1"/>
    <dgm:cxn modelId="{1298D0AA-033D-42A1-AE54-C8A4F5ACF0BA}" type="presParOf" srcId="{8A699D69-C313-41F4-932D-756482EA9111}" destId="{56742F64-A565-4C6A-99C0-1281B0C5BB29}" srcOrd="7" destOrd="0" presId="urn:microsoft.com/office/officeart/2005/8/layout/radial1"/>
    <dgm:cxn modelId="{F05C990F-9A29-4280-8ADE-EA8591924D2A}" type="presParOf" srcId="{56742F64-A565-4C6A-99C0-1281B0C5BB29}" destId="{323B4CCA-08D3-4B1C-B992-B437DBCB3B75}" srcOrd="0" destOrd="0" presId="urn:microsoft.com/office/officeart/2005/8/layout/radial1"/>
    <dgm:cxn modelId="{A86D81B6-BBB3-4D63-9800-A0DFAFF34472}" type="presParOf" srcId="{8A699D69-C313-41F4-932D-756482EA9111}" destId="{55461075-B803-44E0-B4B5-9C5B3C57C06D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1A26C92-B81D-46FE-A4CA-8BFC3F676B60}" type="doc">
      <dgm:prSet loTypeId="urn:microsoft.com/office/officeart/2005/8/layout/chevron1" loCatId="process" qsTypeId="urn:microsoft.com/office/officeart/2005/8/quickstyle/simple1" qsCatId="simple" csTypeId="urn:microsoft.com/office/officeart/2005/8/colors/colorful1#1" csCatId="colorful" phldr="1"/>
      <dgm:spPr/>
    </dgm:pt>
    <dgm:pt modelId="{16AF45BC-8140-4971-BF92-30B307FC9632}">
      <dgm:prSet phldrT="[Text]"/>
      <dgm:spPr>
        <a:solidFill>
          <a:srgbClr val="126AB5"/>
        </a:solidFill>
      </dgm:spPr>
      <dgm:t>
        <a:bodyPr/>
        <a:lstStyle/>
        <a:p>
          <a:r>
            <a:rPr lang="en-US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Vision</a:t>
          </a:r>
          <a:endParaRPr lang="en-US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29993D0F-1029-40F0-B41A-3F5685E59B00}" type="parTrans" cxnId="{C2E536DD-B60F-40A4-9C3D-BF281CAD66C9}">
      <dgm:prSet/>
      <dgm:spPr/>
      <dgm:t>
        <a:bodyPr/>
        <a:lstStyle/>
        <a:p>
          <a:endParaRPr lang="en-US"/>
        </a:p>
      </dgm:t>
    </dgm:pt>
    <dgm:pt modelId="{79C839F0-1AA3-4A7A-86BE-B9A6DA6DAD06}" type="sibTrans" cxnId="{C2E536DD-B60F-40A4-9C3D-BF281CAD66C9}">
      <dgm:prSet/>
      <dgm:spPr/>
      <dgm:t>
        <a:bodyPr/>
        <a:lstStyle/>
        <a:p>
          <a:endParaRPr lang="en-US"/>
        </a:p>
      </dgm:t>
    </dgm:pt>
    <dgm:pt modelId="{5CC971A5-6045-4F56-918D-7AE9B292CFA4}">
      <dgm:prSet phldrT="[Text]"/>
      <dgm:spPr>
        <a:solidFill>
          <a:srgbClr val="3399FF"/>
        </a:solidFill>
      </dgm:spPr>
      <dgm:t>
        <a:bodyPr/>
        <a:lstStyle/>
        <a:p>
          <a:r>
            <a:rPr lang="en-US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Inspiration</a:t>
          </a:r>
          <a:endParaRPr lang="en-US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C40DA21F-61A0-43E5-BD82-6231D003CA69}" type="parTrans" cxnId="{DB7B8619-565E-473D-8E9B-4F2C0016E738}">
      <dgm:prSet/>
      <dgm:spPr/>
      <dgm:t>
        <a:bodyPr/>
        <a:lstStyle/>
        <a:p>
          <a:endParaRPr lang="en-US"/>
        </a:p>
      </dgm:t>
    </dgm:pt>
    <dgm:pt modelId="{4189582C-E35D-416D-8F15-CF838209DC62}" type="sibTrans" cxnId="{DB7B8619-565E-473D-8E9B-4F2C0016E738}">
      <dgm:prSet/>
      <dgm:spPr/>
      <dgm:t>
        <a:bodyPr/>
        <a:lstStyle/>
        <a:p>
          <a:endParaRPr lang="en-US"/>
        </a:p>
      </dgm:t>
    </dgm:pt>
    <dgm:pt modelId="{66B53086-5A1A-4823-A75C-F1AC68CBFA02}">
      <dgm:prSet phldrT="[Text]"/>
      <dgm:spPr>
        <a:solidFill>
          <a:srgbClr val="C8F2FC"/>
        </a:solidFill>
      </dgm:spPr>
      <dgm:t>
        <a:bodyPr/>
        <a:lstStyle/>
        <a:p>
          <a:r>
            <a:rPr lang="en-US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Momentum</a:t>
          </a:r>
          <a:endParaRPr lang="en-US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E45817A4-2D5F-4BA3-A09E-BC917536B316}" type="parTrans" cxnId="{D022927F-8329-460D-AD9B-299969E38939}">
      <dgm:prSet/>
      <dgm:spPr/>
      <dgm:t>
        <a:bodyPr/>
        <a:lstStyle/>
        <a:p>
          <a:endParaRPr lang="en-US"/>
        </a:p>
      </dgm:t>
    </dgm:pt>
    <dgm:pt modelId="{F14BAA31-845F-446A-913B-2B1317F579D5}" type="sibTrans" cxnId="{D022927F-8329-460D-AD9B-299969E38939}">
      <dgm:prSet/>
      <dgm:spPr/>
      <dgm:t>
        <a:bodyPr/>
        <a:lstStyle/>
        <a:p>
          <a:endParaRPr lang="en-US"/>
        </a:p>
      </dgm:t>
    </dgm:pt>
    <dgm:pt modelId="{37595658-340A-47A1-85B5-6F05B8504583}" type="pres">
      <dgm:prSet presAssocID="{31A26C92-B81D-46FE-A4CA-8BFC3F676B60}" presName="Name0" presStyleCnt="0">
        <dgm:presLayoutVars>
          <dgm:dir/>
          <dgm:animLvl val="lvl"/>
          <dgm:resizeHandles val="exact"/>
        </dgm:presLayoutVars>
      </dgm:prSet>
      <dgm:spPr/>
    </dgm:pt>
    <dgm:pt modelId="{69045D59-2CAF-49D4-9AE3-5C5977335D53}" type="pres">
      <dgm:prSet presAssocID="{16AF45BC-8140-4971-BF92-30B307FC9632}" presName="parTxOnly" presStyleLbl="node1" presStyleIdx="0" presStyleCnt="3" custLinFactNeighborX="-821" custLinFactNeighborY="-564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257376-37EC-4514-8A4E-24F2CEEC4AE4}" type="pres">
      <dgm:prSet presAssocID="{79C839F0-1AA3-4A7A-86BE-B9A6DA6DAD06}" presName="parTxOnlySpace" presStyleCnt="0"/>
      <dgm:spPr/>
    </dgm:pt>
    <dgm:pt modelId="{1CB9A22F-19DA-4C45-8C52-84EF926E1F49}" type="pres">
      <dgm:prSet presAssocID="{5CC971A5-6045-4F56-918D-7AE9B292CFA4}" presName="parTxOnly" presStyleLbl="node1" presStyleIdx="1" presStyleCnt="3" custLinFactNeighborY="-564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B0C3A46-71D3-47DF-97F0-3744E07F3778}" type="pres">
      <dgm:prSet presAssocID="{4189582C-E35D-416D-8F15-CF838209DC62}" presName="parTxOnlySpace" presStyleCnt="0"/>
      <dgm:spPr/>
    </dgm:pt>
    <dgm:pt modelId="{7FCC6FB7-4173-41CF-981B-259EF04CFDDC}" type="pres">
      <dgm:prSet presAssocID="{66B53086-5A1A-4823-A75C-F1AC68CBFA02}" presName="parTxOnly" presStyleLbl="node1" presStyleIdx="2" presStyleCnt="3" custLinFactNeighborY="-498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6B4475A-CF1D-442A-91F9-14A0EAAF3FEA}" type="presOf" srcId="{31A26C92-B81D-46FE-A4CA-8BFC3F676B60}" destId="{37595658-340A-47A1-85B5-6F05B8504583}" srcOrd="0" destOrd="0" presId="urn:microsoft.com/office/officeart/2005/8/layout/chevron1"/>
    <dgm:cxn modelId="{D0236A72-67D6-4CA3-9A8D-62E3CBF3DAD5}" type="presOf" srcId="{16AF45BC-8140-4971-BF92-30B307FC9632}" destId="{69045D59-2CAF-49D4-9AE3-5C5977335D53}" srcOrd="0" destOrd="0" presId="urn:microsoft.com/office/officeart/2005/8/layout/chevron1"/>
    <dgm:cxn modelId="{5802A460-C443-40C3-8E86-B3ECD1B16C9D}" type="presOf" srcId="{5CC971A5-6045-4F56-918D-7AE9B292CFA4}" destId="{1CB9A22F-19DA-4C45-8C52-84EF926E1F49}" srcOrd="0" destOrd="0" presId="urn:microsoft.com/office/officeart/2005/8/layout/chevron1"/>
    <dgm:cxn modelId="{C2E536DD-B60F-40A4-9C3D-BF281CAD66C9}" srcId="{31A26C92-B81D-46FE-A4CA-8BFC3F676B60}" destId="{16AF45BC-8140-4971-BF92-30B307FC9632}" srcOrd="0" destOrd="0" parTransId="{29993D0F-1029-40F0-B41A-3F5685E59B00}" sibTransId="{79C839F0-1AA3-4A7A-86BE-B9A6DA6DAD06}"/>
    <dgm:cxn modelId="{F36CDED3-235C-40A6-AC0F-1281002FF2F2}" type="presOf" srcId="{66B53086-5A1A-4823-A75C-F1AC68CBFA02}" destId="{7FCC6FB7-4173-41CF-981B-259EF04CFDDC}" srcOrd="0" destOrd="0" presId="urn:microsoft.com/office/officeart/2005/8/layout/chevron1"/>
    <dgm:cxn modelId="{DB7B8619-565E-473D-8E9B-4F2C0016E738}" srcId="{31A26C92-B81D-46FE-A4CA-8BFC3F676B60}" destId="{5CC971A5-6045-4F56-918D-7AE9B292CFA4}" srcOrd="1" destOrd="0" parTransId="{C40DA21F-61A0-43E5-BD82-6231D003CA69}" sibTransId="{4189582C-E35D-416D-8F15-CF838209DC62}"/>
    <dgm:cxn modelId="{D022927F-8329-460D-AD9B-299969E38939}" srcId="{31A26C92-B81D-46FE-A4CA-8BFC3F676B60}" destId="{66B53086-5A1A-4823-A75C-F1AC68CBFA02}" srcOrd="2" destOrd="0" parTransId="{E45817A4-2D5F-4BA3-A09E-BC917536B316}" sibTransId="{F14BAA31-845F-446A-913B-2B1317F579D5}"/>
    <dgm:cxn modelId="{665EC5C0-DD17-46E2-9F38-0B6EDA6C3FEC}" type="presParOf" srcId="{37595658-340A-47A1-85B5-6F05B8504583}" destId="{69045D59-2CAF-49D4-9AE3-5C5977335D53}" srcOrd="0" destOrd="0" presId="urn:microsoft.com/office/officeart/2005/8/layout/chevron1"/>
    <dgm:cxn modelId="{F3AB65E1-450C-469A-B055-F9CEFC64B81F}" type="presParOf" srcId="{37595658-340A-47A1-85B5-6F05B8504583}" destId="{12257376-37EC-4514-8A4E-24F2CEEC4AE4}" srcOrd="1" destOrd="0" presId="urn:microsoft.com/office/officeart/2005/8/layout/chevron1"/>
    <dgm:cxn modelId="{EA21CFC0-0A77-420B-93C6-978CBB7EF3C5}" type="presParOf" srcId="{37595658-340A-47A1-85B5-6F05B8504583}" destId="{1CB9A22F-19DA-4C45-8C52-84EF926E1F49}" srcOrd="2" destOrd="0" presId="urn:microsoft.com/office/officeart/2005/8/layout/chevron1"/>
    <dgm:cxn modelId="{301A4CF5-C818-4AA7-B78B-B3B113789F14}" type="presParOf" srcId="{37595658-340A-47A1-85B5-6F05B8504583}" destId="{7B0C3A46-71D3-47DF-97F0-3744E07F3778}" srcOrd="3" destOrd="0" presId="urn:microsoft.com/office/officeart/2005/8/layout/chevron1"/>
    <dgm:cxn modelId="{406D2E11-3F9A-4F64-A33D-7EA97F21139E}" type="presParOf" srcId="{37595658-340A-47A1-85B5-6F05B8504583}" destId="{7FCC6FB7-4173-41CF-981B-259EF04CFDDC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AA6495-C905-4062-8599-949D6523F4A0}">
      <dsp:nvSpPr>
        <dsp:cNvPr id="0" name=""/>
        <dsp:cNvSpPr/>
      </dsp:nvSpPr>
      <dsp:spPr>
        <a:xfrm>
          <a:off x="2697528" y="1211628"/>
          <a:ext cx="929543" cy="9295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HUB</a:t>
          </a:r>
          <a:endParaRPr lang="en-US" sz="34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2833656" y="1347756"/>
        <a:ext cx="657287" cy="657287"/>
      </dsp:txXfrm>
    </dsp:sp>
    <dsp:sp modelId="{4676248A-588E-43DE-9A5F-905497D3CE48}">
      <dsp:nvSpPr>
        <dsp:cNvPr id="0" name=""/>
        <dsp:cNvSpPr/>
      </dsp:nvSpPr>
      <dsp:spPr>
        <a:xfrm rot="16200000">
          <a:off x="3057017" y="1093118"/>
          <a:ext cx="210564" cy="26455"/>
        </a:xfrm>
        <a:custGeom>
          <a:avLst/>
          <a:gdLst/>
          <a:ahLst/>
          <a:cxnLst/>
          <a:rect l="0" t="0" r="0" b="0"/>
          <a:pathLst>
            <a:path>
              <a:moveTo>
                <a:pt x="0" y="13227"/>
              </a:moveTo>
              <a:lnTo>
                <a:pt x="210564" y="13227"/>
              </a:lnTo>
            </a:path>
          </a:pathLst>
        </a:custGeom>
        <a:noFill/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157035" y="1101081"/>
        <a:ext cx="10528" cy="10528"/>
      </dsp:txXfrm>
    </dsp:sp>
    <dsp:sp modelId="{57E2B172-702D-488B-8A82-40ACB44A5EAF}">
      <dsp:nvSpPr>
        <dsp:cNvPr id="0" name=""/>
        <dsp:cNvSpPr/>
      </dsp:nvSpPr>
      <dsp:spPr>
        <a:xfrm>
          <a:off x="2438399" y="-65735"/>
          <a:ext cx="1447800" cy="1066799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Designer</a:t>
          </a:r>
          <a:endParaRPr lang="en-US" sz="24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2650424" y="90494"/>
        <a:ext cx="1023750" cy="754341"/>
      </dsp:txXfrm>
    </dsp:sp>
    <dsp:sp modelId="{3177027D-7A95-4820-92B4-8B00A1E61F19}">
      <dsp:nvSpPr>
        <dsp:cNvPr id="0" name=""/>
        <dsp:cNvSpPr/>
      </dsp:nvSpPr>
      <dsp:spPr>
        <a:xfrm>
          <a:off x="3627071" y="1663172"/>
          <a:ext cx="20063" cy="26455"/>
        </a:xfrm>
        <a:custGeom>
          <a:avLst/>
          <a:gdLst/>
          <a:ahLst/>
          <a:cxnLst/>
          <a:rect l="0" t="0" r="0" b="0"/>
          <a:pathLst>
            <a:path>
              <a:moveTo>
                <a:pt x="0" y="13227"/>
              </a:moveTo>
              <a:lnTo>
                <a:pt x="20063" y="13227"/>
              </a:lnTo>
            </a:path>
          </a:pathLst>
        </a:custGeom>
        <a:noFill/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636602" y="1675898"/>
        <a:ext cx="1003" cy="1003"/>
      </dsp:txXfrm>
    </dsp:sp>
    <dsp:sp modelId="{E77E4C07-E06C-46D0-88E6-F57110CDFB35}">
      <dsp:nvSpPr>
        <dsp:cNvPr id="0" name=""/>
        <dsp:cNvSpPr/>
      </dsp:nvSpPr>
      <dsp:spPr>
        <a:xfrm>
          <a:off x="3647135" y="1143000"/>
          <a:ext cx="1447800" cy="1066799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HR Agency</a:t>
          </a:r>
          <a:endParaRPr lang="en-US" sz="24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3859160" y="1299229"/>
        <a:ext cx="1023750" cy="754341"/>
      </dsp:txXfrm>
    </dsp:sp>
    <dsp:sp modelId="{8DEBE7B1-973D-43B9-B103-B3131A322969}">
      <dsp:nvSpPr>
        <dsp:cNvPr id="0" name=""/>
        <dsp:cNvSpPr/>
      </dsp:nvSpPr>
      <dsp:spPr>
        <a:xfrm rot="5400000">
          <a:off x="3057017" y="2233226"/>
          <a:ext cx="210564" cy="26455"/>
        </a:xfrm>
        <a:custGeom>
          <a:avLst/>
          <a:gdLst/>
          <a:ahLst/>
          <a:cxnLst/>
          <a:rect l="0" t="0" r="0" b="0"/>
          <a:pathLst>
            <a:path>
              <a:moveTo>
                <a:pt x="0" y="13227"/>
              </a:moveTo>
              <a:lnTo>
                <a:pt x="210564" y="13227"/>
              </a:lnTo>
            </a:path>
          </a:pathLst>
        </a:custGeom>
        <a:noFill/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157035" y="2241189"/>
        <a:ext cx="10528" cy="10528"/>
      </dsp:txXfrm>
    </dsp:sp>
    <dsp:sp modelId="{DD72A674-4BC1-431F-B527-2311E33A38A5}">
      <dsp:nvSpPr>
        <dsp:cNvPr id="0" name=""/>
        <dsp:cNvSpPr/>
      </dsp:nvSpPr>
      <dsp:spPr>
        <a:xfrm>
          <a:off x="2438399" y="2351736"/>
          <a:ext cx="1447800" cy="106679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Marketer</a:t>
          </a:r>
          <a:endParaRPr lang="en-US" sz="24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2650424" y="2507965"/>
        <a:ext cx="1023750" cy="754341"/>
      </dsp:txXfrm>
    </dsp:sp>
    <dsp:sp modelId="{56742F64-A565-4C6A-99C0-1281B0C5BB29}">
      <dsp:nvSpPr>
        <dsp:cNvPr id="0" name=""/>
        <dsp:cNvSpPr/>
      </dsp:nvSpPr>
      <dsp:spPr>
        <a:xfrm rot="10800000">
          <a:off x="2677464" y="1663172"/>
          <a:ext cx="20063" cy="26455"/>
        </a:xfrm>
        <a:custGeom>
          <a:avLst/>
          <a:gdLst/>
          <a:ahLst/>
          <a:cxnLst/>
          <a:rect l="0" t="0" r="0" b="0"/>
          <a:pathLst>
            <a:path>
              <a:moveTo>
                <a:pt x="0" y="13227"/>
              </a:moveTo>
              <a:lnTo>
                <a:pt x="20063" y="13227"/>
              </a:lnTo>
            </a:path>
          </a:pathLst>
        </a:custGeom>
        <a:noFill/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2686994" y="1675898"/>
        <a:ext cx="1003" cy="1003"/>
      </dsp:txXfrm>
    </dsp:sp>
    <dsp:sp modelId="{55461075-B803-44E0-B4B5-9C5B3C57C06D}">
      <dsp:nvSpPr>
        <dsp:cNvPr id="0" name=""/>
        <dsp:cNvSpPr/>
      </dsp:nvSpPr>
      <dsp:spPr>
        <a:xfrm>
          <a:off x="1229663" y="1143000"/>
          <a:ext cx="1447800" cy="106679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Manufacturer</a:t>
          </a:r>
          <a:endParaRPr lang="en-US" sz="24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1441688" y="1299229"/>
        <a:ext cx="1023750" cy="75434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045D59-2CAF-49D4-9AE3-5C5977335D53}">
      <dsp:nvSpPr>
        <dsp:cNvPr id="0" name=""/>
        <dsp:cNvSpPr/>
      </dsp:nvSpPr>
      <dsp:spPr>
        <a:xfrm>
          <a:off x="0" y="76200"/>
          <a:ext cx="2910222" cy="1164088"/>
        </a:xfrm>
        <a:prstGeom prst="chevron">
          <a:avLst/>
        </a:prstGeom>
        <a:solidFill>
          <a:srgbClr val="126AB5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019" tIns="49340" rIns="49340" bIns="4934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Vision</a:t>
          </a:r>
          <a:endParaRPr lang="en-US" sz="37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582044" y="76200"/>
        <a:ext cx="1746134" cy="1164088"/>
      </dsp:txXfrm>
    </dsp:sp>
    <dsp:sp modelId="{1CB9A22F-19DA-4C45-8C52-84EF926E1F49}">
      <dsp:nvSpPr>
        <dsp:cNvPr id="0" name=""/>
        <dsp:cNvSpPr/>
      </dsp:nvSpPr>
      <dsp:spPr>
        <a:xfrm>
          <a:off x="2621588" y="76200"/>
          <a:ext cx="2910222" cy="1164088"/>
        </a:xfrm>
        <a:prstGeom prst="chevron">
          <a:avLst/>
        </a:prstGeom>
        <a:solidFill>
          <a:srgbClr val="3399FF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019" tIns="49340" rIns="49340" bIns="4934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Inspiration</a:t>
          </a:r>
          <a:endParaRPr lang="en-US" sz="37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3203632" y="76200"/>
        <a:ext cx="1746134" cy="1164088"/>
      </dsp:txXfrm>
    </dsp:sp>
    <dsp:sp modelId="{7FCC6FB7-4173-41CF-981B-259EF04CFDDC}">
      <dsp:nvSpPr>
        <dsp:cNvPr id="0" name=""/>
        <dsp:cNvSpPr/>
      </dsp:nvSpPr>
      <dsp:spPr>
        <a:xfrm>
          <a:off x="5240788" y="83790"/>
          <a:ext cx="2910222" cy="1164088"/>
        </a:xfrm>
        <a:prstGeom prst="chevron">
          <a:avLst/>
        </a:prstGeom>
        <a:solidFill>
          <a:srgbClr val="C8F2FC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019" tIns="49340" rIns="49340" bIns="4934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Momentum</a:t>
          </a:r>
          <a:endParaRPr lang="en-US" sz="37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5822832" y="83790"/>
        <a:ext cx="1746134" cy="11640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4DEBCC-C239-48BD-ABF6-11316355CCAA}" type="datetimeFigureOut">
              <a:rPr lang="en-US" smtClean="0"/>
              <a:t>2/24/2014</a:t>
            </a:fld>
            <a:endParaRPr lang="en-US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A29EEE-A5F8-444A-A84D-2D36C7D9E0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4827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sslive.com/business-news/index.ssf/2013/07/microsoft_overhauls_organizational_chart.html" TargetMode="External"/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aiairways.com/about-thai/company-profile/en/organization-chart.htm" TargetMode="External"/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wlink.com/~donclark/leader/leadstl.html" TargetMode="External"/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wlink.com/~donclark/leader/leadstl.html" TargetMode="External"/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nagementstudyguide.com/controlling_process.htm" TargetMode="External"/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5785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10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11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12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Organizational structure is </a:t>
            </a:r>
          </a:p>
          <a:p>
            <a:r>
              <a:rPr lang="en-US" dirty="0" smtClean="0"/>
              <a:t>dynamic, not static, because of the </a:t>
            </a:r>
          </a:p>
          <a:p>
            <a:r>
              <a:rPr lang="en-US" dirty="0" smtClean="0"/>
              <a:t>constant change in the </a:t>
            </a:r>
          </a:p>
          <a:p>
            <a:r>
              <a:rPr lang="en-US" dirty="0" smtClean="0"/>
              <a:t>organizational environment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2311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Organizational structure is </a:t>
            </a:r>
          </a:p>
          <a:p>
            <a:r>
              <a:rPr lang="en-US" dirty="0" smtClean="0"/>
              <a:t>dynamic, not static, because of the </a:t>
            </a:r>
          </a:p>
          <a:p>
            <a:r>
              <a:rPr lang="en-US" dirty="0" smtClean="0"/>
              <a:t>constant change in the </a:t>
            </a:r>
          </a:p>
          <a:p>
            <a:r>
              <a:rPr lang="en-US" dirty="0" smtClean="0"/>
              <a:t>organizational environment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2311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>
                <a:hlinkClick r:id="rId3"/>
              </a:rPr>
              <a:t>http://www.masslive.com/business-news/index.ssf/2013/07/microsoft_overhauls_organizational_chart.html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87172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It is applied in:</a:t>
            </a:r>
          </a:p>
          <a:p>
            <a:r>
              <a:rPr lang="en-US" dirty="0" smtClean="0"/>
              <a:t> small and middle companies</a:t>
            </a:r>
          </a:p>
          <a:p>
            <a:r>
              <a:rPr lang="en-US" dirty="0" smtClean="0"/>
              <a:t> if company produces one or several similar </a:t>
            </a:r>
          </a:p>
          <a:p>
            <a:r>
              <a:rPr lang="en-US" dirty="0" smtClean="0"/>
              <a:t>products by using same technology for the </a:t>
            </a:r>
          </a:p>
          <a:p>
            <a:r>
              <a:rPr lang="en-US" dirty="0" smtClean="0"/>
              <a:t>same market (oil, sugar, cement, beer)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7804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35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36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37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38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mtClean="0">
                <a:hlinkClick r:id="rId3"/>
              </a:rPr>
              <a:t>http://www.thaiairways.com/about-thai/company-profile/en/organization-chart.htm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55967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>
                <a:hlinkClick r:id="rId3"/>
              </a:rPr>
              <a:t>http://www.nwlink.com/~donclark/leader/leadstl.html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1785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>
                <a:hlinkClick r:id="rId3"/>
              </a:rPr>
              <a:t>http://www.nwlink.com/~donclark/leader/leadstl.html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17851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>
                <a:hlinkClick r:id="rId3"/>
              </a:rPr>
              <a:t>http://www.managementstudyguide.com/controlling_process.htm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995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htec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htec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el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Untertitel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de-DE" smtClean="0"/>
              <a:t>Formatvorlage des Untertitelmasters durch Klicken bearbeiten</a:t>
            </a:r>
            <a:endParaRPr kumimoji="0" lang="en-US"/>
          </a:p>
        </p:txBody>
      </p:sp>
      <p:sp>
        <p:nvSpPr>
          <p:cNvPr id="28" name="Datumsplatzhalt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AB4C4C41-19A3-46CB-9A00-539087127590}" type="datetime1">
              <a:rPr lang="en-US" smtClean="0"/>
              <a:t>2/24/2014</a:t>
            </a:fld>
            <a:endParaRPr lang="en-US"/>
          </a:p>
        </p:txBody>
      </p:sp>
      <p:sp>
        <p:nvSpPr>
          <p:cNvPr id="17" name="Fußzeilenplatzhalt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Foliennummernplatzhalt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27463-FF6C-4863-A67E-39900212CB2F}" type="datetime1">
              <a:rPr lang="en-US" smtClean="0"/>
              <a:t>2/24/2014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8" name="Inhaltsplatzhalt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überschrif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7" name="Rechtec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6A2D2-A204-42E5-80F3-28BE6334C3BE}" type="datetime1">
              <a:rPr lang="en-US" smtClean="0"/>
              <a:t>2/24/2014</a:t>
            </a:fld>
            <a:endParaRPr lang="en-US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8" name="Datumsplatzhalt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D70C28B-9C08-462C-807F-80DF8D90F709}" type="datetime1">
              <a:rPr lang="en-US" smtClean="0"/>
              <a:t>2/24/2014</a:t>
            </a:fld>
            <a:endParaRPr lang="en-US"/>
          </a:p>
        </p:txBody>
      </p:sp>
      <p:sp>
        <p:nvSpPr>
          <p:cNvPr id="10" name="Foliennummernplatzhalt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ußzeilenplatzhalt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3" name="Inhaltsplatzhalt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0" name="Datumsplatzhalt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73BBCEA-20C2-447F-9806-0F34DBE0B193}" type="datetime1">
              <a:rPr lang="en-US" smtClean="0"/>
              <a:t>2/24/2014</a:t>
            </a:fld>
            <a:endParaRPr lang="en-US"/>
          </a:p>
        </p:txBody>
      </p:sp>
      <p:sp>
        <p:nvSpPr>
          <p:cNvPr id="12" name="Foliennummernplatzhalt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platzhalt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15" name="Textplatzhalt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85527-DB96-4C27-97D5-D3F4006D6EDE}" type="datetime1">
              <a:rPr lang="en-US" smtClean="0"/>
              <a:t>2/24/2014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D3851-FA2A-4195-930C-649A370D1A1F}" type="datetime1">
              <a:rPr lang="en-US" smtClean="0"/>
              <a:t>2/24/2014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AA700-44D2-4288-8DDF-61362AC99274}" type="datetime1">
              <a:rPr lang="en-US" smtClean="0"/>
              <a:t>2/24/2014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8" name="Rechtec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htec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Rechtec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DED48819-F2E8-4898-B7CF-C430DC799EA4}" type="datetime1">
              <a:rPr lang="en-US" smtClean="0"/>
              <a:t>2/24/2014</a:t>
            </a:fld>
            <a:endParaRPr lang="en-US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de-DE" smtClean="0"/>
              <a:t>Bild durch Klicken auf Symbol hinzufügen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D9DB5-905D-44B0-A21C-5A1B5CF6565C}" type="datetime1">
              <a:rPr lang="en-US" smtClean="0"/>
              <a:t>2/24/2014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kaler Titel u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4F7506FA-A875-4B6C-A294-7C08F200CEE0}" type="datetime1">
              <a:rPr lang="en-US" smtClean="0"/>
              <a:t>2/24/2014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htec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elplatzhalt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3" name="Textplatzhalt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  <a:p>
            <a:pPr lvl="1" eaLnBrk="1" latinLnBrk="0" hangingPunct="1"/>
            <a:r>
              <a:rPr kumimoji="0" lang="de-DE" smtClean="0"/>
              <a:t>Zweite Ebene</a:t>
            </a:r>
          </a:p>
          <a:p>
            <a:pPr lvl="2" eaLnBrk="1" latinLnBrk="0" hangingPunct="1"/>
            <a:r>
              <a:rPr kumimoji="0" lang="de-DE" smtClean="0"/>
              <a:t>Dritte Ebene</a:t>
            </a:r>
          </a:p>
          <a:p>
            <a:pPr lvl="3" eaLnBrk="1" latinLnBrk="0" hangingPunct="1"/>
            <a:r>
              <a:rPr kumimoji="0" lang="de-DE" smtClean="0"/>
              <a:t>Vierte Ebene</a:t>
            </a:r>
          </a:p>
          <a:p>
            <a:pPr lvl="4" eaLnBrk="1" latinLnBrk="0" hangingPunct="1"/>
            <a:r>
              <a:rPr kumimoji="0" lang="de-DE" smtClean="0"/>
              <a:t>Fünfte Ebene</a:t>
            </a:r>
            <a:endParaRPr kumimoji="0" lang="en-US"/>
          </a:p>
        </p:txBody>
      </p:sp>
      <p:sp>
        <p:nvSpPr>
          <p:cNvPr id="14" name="Datumsplatzhalt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D7ADBA3-6665-47AF-B018-19531778DF87}" type="datetime1">
              <a:rPr lang="en-US" smtClean="0"/>
              <a:t>2/24/2014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htec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Foliennummernplatzhalt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/>
          <p:cNvSpPr/>
          <p:nvPr/>
        </p:nvSpPr>
        <p:spPr>
          <a:xfrm>
            <a:off x="-13648" y="0"/>
            <a:ext cx="9144000" cy="5943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bg1"/>
                </a:solidFill>
                <a:latin typeface="CordiaUPC" pitchFamily="34" charset="-34"/>
                <a:cs typeface="CordiaUPC" pitchFamily="34" charset="-34"/>
              </a:rPr>
              <a:t>BA 291 – </a:t>
            </a:r>
            <a:r>
              <a:rPr lang="de-DE" b="1" dirty="0" smtClean="0">
                <a:solidFill>
                  <a:schemeClr val="bg1"/>
                </a:solidFill>
                <a:latin typeface="CordiaUPC" pitchFamily="34" charset="-34"/>
                <a:cs typeface="CordiaUPC" pitchFamily="34" charset="-34"/>
              </a:rPr>
              <a:t>Management process</a:t>
            </a:r>
            <a:endParaRPr lang="en-US" b="1" dirty="0">
              <a:solidFill>
                <a:schemeClr val="bg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304800"/>
            <a:ext cx="11430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hteck 6"/>
          <p:cNvSpPr/>
          <p:nvPr/>
        </p:nvSpPr>
        <p:spPr>
          <a:xfrm>
            <a:off x="2348752" y="6033247"/>
            <a:ext cx="6795247" cy="73152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dirty="0" smtClean="0"/>
              <a:t>By </a:t>
            </a:r>
            <a:r>
              <a:rPr lang="en-US" dirty="0" err="1" smtClean="0"/>
              <a:t>Aj</a:t>
            </a:r>
            <a:r>
              <a:rPr lang="en-US" dirty="0" smtClean="0"/>
              <a:t>. </a:t>
            </a:r>
            <a:r>
              <a:rPr lang="en-US" dirty="0" err="1" smtClean="0"/>
              <a:t>Parichat</a:t>
            </a:r>
            <a:r>
              <a:rPr lang="en-US" dirty="0" smtClean="0"/>
              <a:t> </a:t>
            </a:r>
            <a:r>
              <a:rPr lang="en-US" dirty="0" err="1" smtClean="0"/>
              <a:t>Jantori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Management process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47700" y="1752600"/>
            <a:ext cx="8153400" cy="4495800"/>
          </a:xfrm>
        </p:spPr>
        <p:txBody>
          <a:bodyPr/>
          <a:lstStyle/>
          <a:p>
            <a:pPr marL="0" indent="0">
              <a:buNone/>
            </a:pPr>
            <a:r>
              <a:rPr lang="de-DE" sz="3200" dirty="0">
                <a:latin typeface="Cordia New" pitchFamily="34" charset="-34"/>
                <a:cs typeface="Cordia New" pitchFamily="34" charset="-34"/>
              </a:rPr>
              <a:t>Management is a process designed to acheive an organization‘s objectives by using its resources </a:t>
            </a:r>
            <a:r>
              <a:rPr lang="de-DE" sz="3200" b="1" dirty="0">
                <a:latin typeface="Cordia New" pitchFamily="34" charset="-34"/>
                <a:cs typeface="Cordia New" pitchFamily="34" charset="-34"/>
              </a:rPr>
              <a:t>effectively and </a:t>
            </a:r>
            <a:r>
              <a:rPr lang="de-DE" sz="3200" b="1" dirty="0" smtClean="0">
                <a:latin typeface="Cordia New" pitchFamily="34" charset="-34"/>
                <a:cs typeface="Cordia New" pitchFamily="34" charset="-34"/>
              </a:rPr>
              <a:t>effieciently </a:t>
            </a:r>
            <a:r>
              <a:rPr lang="de-DE" sz="3200" dirty="0">
                <a:latin typeface="Cordia New" pitchFamily="34" charset="-34"/>
                <a:cs typeface="Cordia New" pitchFamily="34" charset="-34"/>
              </a:rPr>
              <a:t>in a changing </a:t>
            </a:r>
            <a:r>
              <a:rPr lang="de-DE" sz="3200" dirty="0" smtClean="0">
                <a:latin typeface="Cordia New" pitchFamily="34" charset="-34"/>
                <a:cs typeface="Cordia New" pitchFamily="34" charset="-34"/>
              </a:rPr>
              <a:t>environment</a:t>
            </a:r>
            <a:endParaRPr lang="en-GB" sz="3200" dirty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7"/>
          <p:cNvSpPr/>
          <p:nvPr/>
        </p:nvSpPr>
        <p:spPr>
          <a:xfrm>
            <a:off x="910984" y="3532094"/>
            <a:ext cx="2971800" cy="2971800"/>
          </a:xfrm>
          <a:prstGeom prst="rect">
            <a:avLst/>
          </a:prstGeom>
          <a:solidFill>
            <a:srgbClr val="FFFD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Effectiveness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- Selecting the proper goal and achieving it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- Satisfy customer needs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- Concerning the business environment</a:t>
            </a:r>
          </a:p>
          <a:p>
            <a:endParaRPr lang="en-US" sz="28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9" name="Rechteck 9"/>
          <p:cNvSpPr/>
          <p:nvPr/>
        </p:nvSpPr>
        <p:spPr>
          <a:xfrm>
            <a:off x="4724400" y="3429000"/>
            <a:ext cx="3733800" cy="3151094"/>
          </a:xfrm>
          <a:prstGeom prst="rect">
            <a:avLst/>
          </a:prstGeom>
          <a:solidFill>
            <a:srgbClr val="FFFD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Efficiency</a:t>
            </a:r>
          </a:p>
          <a:p>
            <a:pPr marL="234950" indent="-234950"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Using minimum resources in order to maximize output</a:t>
            </a:r>
          </a:p>
          <a:p>
            <a:pPr marL="234950" indent="-234950"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Reducing waste (waiting time,, unnecessary process or movement, overproduction, defects, inventory)</a:t>
            </a:r>
          </a:p>
          <a:p>
            <a:pPr marL="166688" indent="-166688">
              <a:buFontTx/>
              <a:buChar char="-"/>
            </a:pPr>
            <a:endParaRPr lang="en-US" sz="28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  <a:p>
            <a:endParaRPr lang="de-DE" sz="28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  <a:p>
            <a:endParaRPr lang="de-DE" sz="28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58855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Efficiency vs. Effectiveness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8" name="Picture 4" descr="http://otozonecarrevew.com/wp-content/uploads/2010/11/b96be_Lambo_Gallardo_LP560-4_207_1024x76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089" y="1828800"/>
            <a:ext cx="4135681" cy="3105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autoflotte.de/fm/3295/elektro-smart_fortw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585" y="4933951"/>
            <a:ext cx="2977489" cy="1848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der-autoteile-blog.de/wp-content/uploads/2011/08/Toyota-Prius+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3729" y="5008401"/>
            <a:ext cx="2743200" cy="1822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www.owningelectriccar.com/images/mitsubishi-electric-car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5010712"/>
            <a:ext cx="2259430" cy="1694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secure-shops.de/jetex/images/Hummer_H3_105_1024x768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862" y="1676400"/>
            <a:ext cx="3831227" cy="2873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0722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Efficiency vs. Effectiveness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http://entrepreneurshipinabox.com/wp-content/uploads/EfficiencyEffectiveness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50" t="16335"/>
          <a:stretch/>
        </p:blipFill>
        <p:spPr bwMode="auto">
          <a:xfrm>
            <a:off x="2604653" y="2341418"/>
            <a:ext cx="4405745" cy="425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ight Arrow 4"/>
          <p:cNvSpPr/>
          <p:nvPr/>
        </p:nvSpPr>
        <p:spPr>
          <a:xfrm>
            <a:off x="2895600" y="1932715"/>
            <a:ext cx="4267200" cy="66501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Efficiency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8" name="Down Arrow 7"/>
          <p:cNvSpPr/>
          <p:nvPr/>
        </p:nvSpPr>
        <p:spPr>
          <a:xfrm rot="10800000">
            <a:off x="1600200" y="2597732"/>
            <a:ext cx="685800" cy="380306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Effectiveness</a:t>
            </a:r>
          </a:p>
        </p:txBody>
      </p:sp>
    </p:spTree>
    <p:extLst>
      <p:ext uri="{BB962C8B-B14F-4D97-AF65-F5344CB8AC3E}">
        <p14:creationId xmlns:p14="http://schemas.microsoft.com/office/powerpoint/2010/main" val="840502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Level of management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US" sz="36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4" descr="95840_e010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1703293"/>
            <a:ext cx="6248400" cy="456352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58855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Managerial skills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612648" y="1600200"/>
            <a:ext cx="8153400" cy="2133600"/>
          </a:xfrm>
          <a:prstGeom prst="rect">
            <a:avLst/>
          </a:prstGeom>
          <a:solidFill>
            <a:srgbClr val="CCECFF"/>
          </a:solidFill>
        </p:spPr>
        <p:txBody>
          <a:bodyPr vert="horz">
            <a:normAutofit fontScale="8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ct val="40000"/>
              </a:spcAft>
              <a:buClr>
                <a:schemeClr val="accent2"/>
              </a:buClr>
              <a:buSzPct val="60000"/>
              <a:buFontTx/>
              <a:buNone/>
              <a:tabLst/>
              <a:defRPr/>
            </a:pPr>
            <a:r>
              <a:rPr kumimoji="0" lang="en-US" sz="29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Conceptual Skills –</a:t>
            </a: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 cognitive ability to see the organization as a whole system</a:t>
            </a:r>
            <a:r>
              <a:rPr kumimoji="0" lang="de-DE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, </a:t>
            </a: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ability to think strategically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ct val="40000"/>
              </a:spcAft>
              <a:buClr>
                <a:schemeClr val="accent2"/>
              </a:buClr>
              <a:buSzPct val="60000"/>
              <a:buFontTx/>
              <a:buNone/>
              <a:tabLst/>
              <a:defRPr/>
            </a:pPr>
            <a:r>
              <a:rPr kumimoji="0" lang="en-US" sz="29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Human Skills –</a:t>
            </a: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 the ability to work with and through other people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ct val="40000"/>
              </a:spcAft>
              <a:buClr>
                <a:schemeClr val="accent2"/>
              </a:buClr>
              <a:buSzPct val="60000"/>
              <a:buFontTx/>
              <a:buNone/>
              <a:tabLst/>
              <a:defRPr/>
            </a:pPr>
            <a:r>
              <a:rPr kumimoji="0" lang="en-US" sz="29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Technical Skills –</a:t>
            </a: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 the understanding and proficiency in the performance of specific tasks</a:t>
            </a:r>
          </a:p>
        </p:txBody>
      </p:sp>
      <p:pic>
        <p:nvPicPr>
          <p:cNvPr id="9" name="Picture 4" descr="95840_e01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7804" y="4404527"/>
            <a:ext cx="8806536" cy="14991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58855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Managerial roles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4" descr="95840_e0105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1528417"/>
            <a:ext cx="6683603" cy="508366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58855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Management functions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2286000"/>
            <a:ext cx="7672647" cy="2971800"/>
          </a:xfrm>
          <a:prstGeom prst="rect">
            <a:avLst/>
          </a:prstGeom>
          <a:noFill/>
          <a:ln w="9525">
            <a:solidFill>
              <a:schemeClr val="accent2">
                <a:lumMod val="50000"/>
              </a:schemeClr>
            </a:solidFill>
            <a:miter lim="800000"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</p:pic>
      <p:sp>
        <p:nvSpPr>
          <p:cNvPr id="9" name="Left Brace 8"/>
          <p:cNvSpPr/>
          <p:nvPr/>
        </p:nvSpPr>
        <p:spPr>
          <a:xfrm rot="16200000">
            <a:off x="3683923" y="4984374"/>
            <a:ext cx="457200" cy="13716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3334299" y="6096000"/>
            <a:ext cx="1295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>
                <a:latin typeface="Cordia New" pitchFamily="34" charset="-34"/>
                <a:cs typeface="Cordia New" pitchFamily="34" charset="-34"/>
              </a:rPr>
              <a:t>O</a:t>
            </a:r>
            <a:r>
              <a:rPr lang="de-DE" sz="2400" b="1" dirty="0" smtClean="0">
                <a:latin typeface="Cordia New" pitchFamily="34" charset="-34"/>
                <a:cs typeface="Cordia New" pitchFamily="34" charset="-34"/>
              </a:rPr>
              <a:t>rganizing</a:t>
            </a:r>
            <a:endParaRPr lang="en-GB" sz="2400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2" name="Left Brace 11"/>
          <p:cNvSpPr/>
          <p:nvPr/>
        </p:nvSpPr>
        <p:spPr>
          <a:xfrm rot="16200000">
            <a:off x="5862917" y="4975409"/>
            <a:ext cx="457200" cy="13716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5446058" y="6095999"/>
            <a:ext cx="1295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 smtClean="0">
                <a:latin typeface="Cordia New" pitchFamily="34" charset="-34"/>
                <a:cs typeface="Cordia New" pitchFamily="34" charset="-34"/>
              </a:rPr>
              <a:t>Leading</a:t>
            </a:r>
            <a:endParaRPr lang="en-GB" sz="2400" b="1" dirty="0">
              <a:latin typeface="Cordia New" pitchFamily="34" charset="-34"/>
              <a:cs typeface="Cord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Planning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09600" y="1828800"/>
            <a:ext cx="8153400" cy="1600200"/>
          </a:xfrm>
          <a:solidFill>
            <a:srgbClr val="CCECFF"/>
          </a:solidFill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Defining the organization’s goals, establishing an overall strategy for achieving those goals, and developing plans for organizational work activities.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13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2743200" y="3733800"/>
            <a:ext cx="6096000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Planning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Provides </a:t>
            </a:r>
            <a:r>
              <a:rPr lang="en-US" sz="2400" dirty="0">
                <a:latin typeface="CordiaUPC" pitchFamily="34" charset="-34"/>
                <a:cs typeface="CordiaUPC" pitchFamily="34" charset="-34"/>
              </a:rPr>
              <a:t>direction (where are the goals and how to get there</a:t>
            </a: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?)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sz="2400" dirty="0">
                <a:latin typeface="CordiaUPC" pitchFamily="34" charset="-34"/>
                <a:cs typeface="CordiaUPC" pitchFamily="34" charset="-34"/>
              </a:rPr>
              <a:t>Resource allocation (how to use existing resource to achieve goals)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Reduces uncertainty </a:t>
            </a:r>
            <a:r>
              <a:rPr lang="en-US" sz="2400" dirty="0">
                <a:latin typeface="CordiaUPC" pitchFamily="34" charset="-34"/>
                <a:cs typeface="CordiaUPC" pitchFamily="34" charset="-34"/>
              </a:rPr>
              <a:t>(scenario analysis, find Plan B)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Minimizes </a:t>
            </a:r>
            <a:r>
              <a:rPr lang="en-US" sz="2400" dirty="0">
                <a:latin typeface="CordiaUPC" pitchFamily="34" charset="-34"/>
                <a:cs typeface="CordiaUPC" pitchFamily="34" charset="-34"/>
              </a:rPr>
              <a:t>waste and redundancy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Used as standard in controlling process</a:t>
            </a:r>
            <a:endParaRPr lang="th-TH" sz="2400" dirty="0">
              <a:latin typeface="CordiaUPC" pitchFamily="34" charset="-34"/>
              <a:cs typeface="CordiaUPC" pitchFamily="34" charset="-34"/>
            </a:endParaRPr>
          </a:p>
          <a:p>
            <a:pPr>
              <a:buFontTx/>
              <a:buChar char="-"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1026" name="Picture 2" descr="http://manojranaweera.com/wp-content/uploads/2012/04/planning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" y="4090044"/>
            <a:ext cx="2390775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7858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Goal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8" name="Rechteck 7"/>
          <p:cNvSpPr/>
          <p:nvPr/>
        </p:nvSpPr>
        <p:spPr>
          <a:xfrm>
            <a:off x="685800" y="1676400"/>
            <a:ext cx="8001000" cy="1200329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en-US" sz="3600" dirty="0" smtClean="0">
                <a:latin typeface="CordiaUPC" pitchFamily="34" charset="-34"/>
                <a:cs typeface="CordiaUPC" pitchFamily="34" charset="-34"/>
              </a:rPr>
              <a:t>Goals provide a clear, engaging sense of direction and specify what is to be accomplished</a:t>
            </a:r>
            <a:endParaRPr lang="en-US" sz="3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https://wikispaces.psu.edu/download/attachments/41095604/smart.jpg?version=1&amp;modificationDate=12543387470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2062" y="3200400"/>
            <a:ext cx="6848475" cy="318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261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Planning type</a:t>
            </a:r>
            <a:endParaRPr lang="en-US" b="1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Long-term vs. short-term plans</a:t>
            </a:r>
          </a:p>
          <a:p>
            <a:pPr>
              <a:buFont typeface="Wingdings" pitchFamily="2" charset="2"/>
              <a:buChar char="§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Single-use vs. standing plans</a:t>
            </a:r>
          </a:p>
          <a:p>
            <a:pPr>
              <a:buFont typeface="Wingdings" pitchFamily="2" charset="2"/>
              <a:buChar char="§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Top-down vs. bottom-up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 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 typeface="Wingdings" pitchFamily="2" charset="2"/>
              <a:buChar char="§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Strategic, tactical and operational plan 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://www.jiscinfonet.ac.uk/InfoKits/project-management/InfoKits/infokit-related-files/system-strategy-pic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3810000"/>
            <a:ext cx="304894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7273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Example: Planning type at GM (2007)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9" name="Rechteck 3"/>
          <p:cNvSpPr/>
          <p:nvPr/>
        </p:nvSpPr>
        <p:spPr>
          <a:xfrm>
            <a:off x="568656" y="1281752"/>
            <a:ext cx="8575344" cy="25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http://topnews.in/files/General-Motors_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276" y="2745843"/>
            <a:ext cx="2407180" cy="2407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618820" y="1644592"/>
            <a:ext cx="6019800" cy="5213408"/>
          </a:xfrm>
          <a:prstGeom prst="rect">
            <a:avLst/>
          </a:prstGeom>
          <a:solidFill>
            <a:srgbClr val="FBEA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4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Strategic goals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To get the company back to the track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To prevent company from bankruptcy</a:t>
            </a:r>
          </a:p>
          <a:p>
            <a:pPr marL="342900" indent="-342900">
              <a:buFont typeface="Wingdings" pitchFamily="2" charset="2"/>
              <a:buChar char="§"/>
            </a:pPr>
            <a:endParaRPr lang="en-US" sz="12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  <a:p>
            <a:r>
              <a:rPr lang="en-US" sz="24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Tactical goals – </a:t>
            </a:r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To enhance the reputation of GM’s most important Brand “Chevrolet”</a:t>
            </a:r>
          </a:p>
          <a:p>
            <a:r>
              <a:rPr lang="en-US" sz="24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Tactical plans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Increase the number of advertising and PR activities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Buying ads on website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Sponsoring the events</a:t>
            </a:r>
          </a:p>
          <a:p>
            <a:pPr marL="342900" indent="-342900">
              <a:buFont typeface="Wingdings" pitchFamily="2" charset="2"/>
              <a:buChar char="§"/>
            </a:pPr>
            <a:endParaRPr lang="en-US" sz="14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  <a:p>
            <a:r>
              <a:rPr lang="en-US" sz="24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Operational  goals - </a:t>
            </a:r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Process 150 sales each week, Achieve 90% of deliveries on time. Increase customers show room visit</a:t>
            </a:r>
          </a:p>
          <a:p>
            <a:r>
              <a:rPr lang="en-US" sz="2400" b="1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Operational plans </a:t>
            </a:r>
            <a:r>
              <a:rPr lang="en-US" sz="24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- Train the sales personnel and improve dealer service quality. Improve production standard. Reduce </a:t>
            </a:r>
            <a:r>
              <a:rPr lang="en-US" sz="2400" dirty="0" err="1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takt</a:t>
            </a:r>
            <a:r>
              <a:rPr lang="en-US" sz="240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-time.</a:t>
            </a:r>
            <a:endParaRPr lang="en-US" sz="24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  <a:p>
            <a:pPr marL="342900" indent="-342900">
              <a:buFont typeface="Wingdings" pitchFamily="2" charset="2"/>
              <a:buChar char="§"/>
            </a:pPr>
            <a:endParaRPr lang="en-US" sz="24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48960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Organizing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491884" y="1743075"/>
            <a:ext cx="8423516" cy="1762125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The </a:t>
            </a:r>
            <a:r>
              <a:rPr lang="en-US" sz="3200" dirty="0">
                <a:latin typeface="CordiaUPC" pitchFamily="34" charset="-34"/>
                <a:cs typeface="CordiaUPC" pitchFamily="34" charset="-34"/>
              </a:rPr>
              <a:t>deployment of resources to achieve strategic goals by dividing labor into specific departments and job, formal lines and authority and mechanisms for coordinating diverse organizational tasks</a:t>
            </a:r>
            <a:endParaRPr lang="th-TH" sz="3200" dirty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endParaRPr lang="en-US" sz="32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00241" y="4114800"/>
            <a:ext cx="3743759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91884" y="3693968"/>
            <a:ext cx="507014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5563">
              <a:buFont typeface="Wingdings" pitchFamily="2" charset="2"/>
              <a:buNone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Organization structure </a:t>
            </a:r>
          </a:p>
          <a:p>
            <a:pPr marL="512763" indent="-222250">
              <a:buFont typeface="Arial" panose="020B0604020202020204" pitchFamily="34" charset="0"/>
              <a:buChar char="•"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d</a:t>
            </a: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efines how set </a:t>
            </a:r>
            <a:r>
              <a:rPr lang="en-US" sz="2800" dirty="0">
                <a:latin typeface="CordiaUPC" pitchFamily="34" charset="-34"/>
                <a:cs typeface="CordiaUPC" pitchFamily="34" charset="-34"/>
              </a:rPr>
              <a:t>of formal tasks </a:t>
            </a: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are assigned</a:t>
            </a:r>
          </a:p>
          <a:p>
            <a:pPr marL="512763" indent="-22225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defines formal </a:t>
            </a:r>
            <a:r>
              <a:rPr lang="en-US" sz="2800" dirty="0">
                <a:latin typeface="CordiaUPC" pitchFamily="34" charset="-34"/>
                <a:cs typeface="CordiaUPC" pitchFamily="34" charset="-34"/>
              </a:rPr>
              <a:t>reporting </a:t>
            </a: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relationships</a:t>
            </a:r>
          </a:p>
          <a:p>
            <a:pPr marL="512763" indent="-22225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ensures </a:t>
            </a:r>
            <a:r>
              <a:rPr lang="en-US" sz="2800" dirty="0">
                <a:latin typeface="CordiaUPC" pitchFamily="34" charset="-34"/>
                <a:cs typeface="CordiaUPC" pitchFamily="34" charset="-34"/>
              </a:rPr>
              <a:t>effective coordination of employees across </a:t>
            </a: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department</a:t>
            </a:r>
          </a:p>
        </p:txBody>
      </p:sp>
    </p:spTree>
    <p:extLst>
      <p:ext uri="{BB962C8B-B14F-4D97-AF65-F5344CB8AC3E}">
        <p14:creationId xmlns:p14="http://schemas.microsoft.com/office/powerpoint/2010/main" val="4286306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Designing organizational structure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3200" dirty="0">
                <a:latin typeface="Cordia New" panose="020B0304020202020204" pitchFamily="34" charset="-34"/>
                <a:cs typeface="Cordia New" panose="020B0304020202020204" pitchFamily="34" charset="-34"/>
              </a:rPr>
              <a:t>Choosing the right organization </a:t>
            </a:r>
            <a:r>
              <a:rPr lang="en-US" sz="32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structure </a:t>
            </a:r>
            <a:r>
              <a:rPr lang="en-US" sz="3200" dirty="0">
                <a:latin typeface="Cordia New" panose="020B0304020202020204" pitchFamily="34" charset="-34"/>
                <a:cs typeface="Cordia New" panose="020B0304020202020204" pitchFamily="34" charset="-34"/>
              </a:rPr>
              <a:t>is one of the most </a:t>
            </a:r>
          </a:p>
          <a:p>
            <a:pPr marL="0" indent="0">
              <a:buNone/>
            </a:pPr>
            <a:r>
              <a:rPr lang="en-US" sz="3200" dirty="0">
                <a:latin typeface="Cordia New" panose="020B0304020202020204" pitchFamily="34" charset="-34"/>
                <a:cs typeface="Cordia New" panose="020B0304020202020204" pitchFamily="34" charset="-34"/>
              </a:rPr>
              <a:t>important decisions in the company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2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There </a:t>
            </a:r>
            <a:r>
              <a:rPr lang="en-US" sz="3200" dirty="0">
                <a:latin typeface="Cordia New" panose="020B0304020202020204" pitchFamily="34" charset="-34"/>
                <a:cs typeface="Cordia New" panose="020B0304020202020204" pitchFamily="34" charset="-34"/>
              </a:rPr>
              <a:t>is no “one right way” to </a:t>
            </a:r>
            <a:r>
              <a:rPr lang="en-US" sz="32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design </a:t>
            </a:r>
            <a:r>
              <a:rPr lang="en-US" sz="3200" dirty="0">
                <a:latin typeface="Cordia New" panose="020B0304020202020204" pitchFamily="34" charset="-34"/>
                <a:cs typeface="Cordia New" panose="020B0304020202020204" pitchFamily="34" charset="-34"/>
              </a:rPr>
              <a:t>organizational structure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2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There </a:t>
            </a:r>
            <a:r>
              <a:rPr lang="en-US" sz="3200" dirty="0">
                <a:latin typeface="Cordia New" panose="020B0304020202020204" pitchFamily="34" charset="-34"/>
                <a:cs typeface="Cordia New" panose="020B0304020202020204" pitchFamily="34" charset="-34"/>
              </a:rPr>
              <a:t>are no universal organization </a:t>
            </a:r>
            <a:r>
              <a:rPr lang="en-US" sz="32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principles </a:t>
            </a:r>
            <a:r>
              <a:rPr lang="en-US" sz="3200" dirty="0">
                <a:latin typeface="Cordia New" panose="020B0304020202020204" pitchFamily="34" charset="-34"/>
                <a:cs typeface="Cordia New" panose="020B0304020202020204" pitchFamily="34" charset="-34"/>
              </a:rPr>
              <a:t>which are good for all </a:t>
            </a:r>
            <a:r>
              <a:rPr lang="en-US" sz="32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cases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200" dirty="0">
                <a:latin typeface="Cordia New" panose="020B0304020202020204" pitchFamily="34" charset="-34"/>
                <a:cs typeface="Cordia New" panose="020B0304020202020204" pitchFamily="34" charset="-34"/>
              </a:rPr>
              <a:t>Organizational structure is </a:t>
            </a:r>
            <a:r>
              <a:rPr lang="en-US" sz="32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dynamic</a:t>
            </a:r>
            <a:r>
              <a:rPr lang="en-US" sz="3200" dirty="0">
                <a:latin typeface="Cordia New" panose="020B0304020202020204" pitchFamily="34" charset="-34"/>
                <a:cs typeface="Cordia New" panose="020B0304020202020204" pitchFamily="34" charset="-34"/>
              </a:rPr>
              <a:t>, not static, because of the </a:t>
            </a:r>
            <a:r>
              <a:rPr lang="en-US" sz="32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constant </a:t>
            </a:r>
            <a:r>
              <a:rPr lang="en-US" sz="3200" dirty="0">
                <a:latin typeface="Cordia New" panose="020B0304020202020204" pitchFamily="34" charset="-34"/>
                <a:cs typeface="Cordia New" panose="020B0304020202020204" pitchFamily="34" charset="-34"/>
              </a:rPr>
              <a:t>change in the </a:t>
            </a:r>
            <a:r>
              <a:rPr lang="en-US" sz="32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organizational environment. Therefore, companies may change its structure when it’s necessary. </a:t>
            </a:r>
            <a:endParaRPr lang="en-US" sz="3200" dirty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marL="0" indent="0">
              <a:buNone/>
            </a:pPr>
            <a:endParaRPr lang="en-US" sz="3200" dirty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00185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Designing organizational structure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895" y="2619375"/>
            <a:ext cx="3438525" cy="423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292" y="1676400"/>
            <a:ext cx="7781925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895600"/>
            <a:ext cx="3960687" cy="22287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9170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Designing organizational structure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209800"/>
            <a:ext cx="7428327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884" y="1535587"/>
            <a:ext cx="2403716" cy="67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3854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Siemens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99337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utoShape 2" descr="http://www.siemens.com/investor/pool/en/investor_relations/financial_publications/sec_filings/2010/f03502f0350204.gif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1" y="1740070"/>
            <a:ext cx="7848600" cy="3781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38594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Organization Chart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Organization chart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is 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a diagram that shows the structure of an organization and the relationships and relative ranks of its parts and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positions/jobs</a:t>
            </a:r>
          </a:p>
          <a:p>
            <a:pPr marL="0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609600" y="3124200"/>
            <a:ext cx="4419600" cy="52322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2800" b="1" dirty="0">
                <a:latin typeface="CordiaUPC" pitchFamily="34" charset="-34"/>
                <a:cs typeface="CordiaUPC" pitchFamily="34" charset="-34"/>
              </a:rPr>
              <a:t>Visual </a:t>
            </a:r>
            <a:r>
              <a:rPr lang="en-US" sz="2800" b="1" dirty="0" smtClean="0">
                <a:latin typeface="CordiaUPC" pitchFamily="34" charset="-34"/>
                <a:cs typeface="CordiaUPC" pitchFamily="34" charset="-34"/>
              </a:rPr>
              <a:t>representation of org structure </a:t>
            </a:r>
            <a:endParaRPr lang="en-US" sz="2800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573087" y="3879850"/>
            <a:ext cx="4456113" cy="52322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2800" b="1" dirty="0">
                <a:latin typeface="CordiaUPC" pitchFamily="34" charset="-34"/>
                <a:cs typeface="CordiaUPC" pitchFamily="34" charset="-34"/>
              </a:rPr>
              <a:t>Set of formal </a:t>
            </a:r>
            <a:r>
              <a:rPr lang="en-US" sz="2800" b="1" dirty="0" smtClean="0">
                <a:latin typeface="CordiaUPC" pitchFamily="34" charset="-34"/>
                <a:cs typeface="CordiaUPC" pitchFamily="34" charset="-34"/>
              </a:rPr>
              <a:t>tasks/ Departmentalization</a:t>
            </a:r>
            <a:endParaRPr lang="en-US" sz="2800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609600" y="5321300"/>
            <a:ext cx="3657600" cy="519112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/>
            <a:r>
              <a:rPr lang="en-US" sz="2800" b="1" dirty="0">
                <a:latin typeface="CordiaUPC" pitchFamily="34" charset="-34"/>
                <a:cs typeface="CordiaUPC" pitchFamily="34" charset="-34"/>
              </a:rPr>
              <a:t>Formal  reporting relationships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609600" y="4637087"/>
            <a:ext cx="3657600" cy="519113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/>
            <a:r>
              <a:rPr lang="en-US" sz="2800" b="1" dirty="0">
                <a:latin typeface="CordiaUPC" pitchFamily="34" charset="-34"/>
                <a:cs typeface="CordiaUPC" pitchFamily="34" charset="-34"/>
              </a:rPr>
              <a:t>Framework for vertical control</a:t>
            </a: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2667000"/>
            <a:ext cx="3032036" cy="387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8"/>
          <p:cNvSpPr txBox="1">
            <a:spLocks noChangeArrowheads="1"/>
          </p:cNvSpPr>
          <p:nvPr/>
        </p:nvSpPr>
        <p:spPr bwMode="auto">
          <a:xfrm>
            <a:off x="609600" y="5992812"/>
            <a:ext cx="3657600" cy="519112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/>
            <a:r>
              <a:rPr lang="en-US" sz="2800" b="1" dirty="0" smtClean="0">
                <a:latin typeface="CordiaUPC" pitchFamily="34" charset="-34"/>
                <a:cs typeface="CordiaUPC" pitchFamily="34" charset="-34"/>
              </a:rPr>
              <a:t>Communication</a:t>
            </a:r>
            <a:endParaRPr lang="en-US" sz="2800" b="1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86306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Organizational 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Structure – vertical structure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>
                <a:latin typeface="CordiaUPC" pitchFamily="34" charset="-34"/>
                <a:cs typeface="CordiaUPC" pitchFamily="34" charset="-34"/>
              </a:rPr>
              <a:t>Work 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specialization</a:t>
            </a:r>
          </a:p>
          <a:p>
            <a:pPr marL="0" indent="0">
              <a:buFont typeface="Wingdings" pitchFamily="2" charset="2"/>
              <a:buChar char="§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 Sometimes 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called „division of labor“</a:t>
            </a:r>
          </a:p>
          <a:p>
            <a:pPr marL="0" indent="0">
              <a:buFont typeface="Wingdings" pitchFamily="2" charset="2"/>
              <a:buChar char="§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 The degree to which organizational task are subdivided into individual jobs so employees within each department perform only the tasks relevant to their specialize function</a:t>
            </a:r>
          </a:p>
          <a:p>
            <a:pPr marL="0" indent="0">
              <a:buFont typeface="Wingdings" pitchFamily="2" charset="2"/>
              <a:buChar char="§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 Jobs tend to be small, but they can be performed efficiently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6"/>
          <p:cNvSpPr/>
          <p:nvPr/>
        </p:nvSpPr>
        <p:spPr>
          <a:xfrm>
            <a:off x="838200" y="4670610"/>
            <a:ext cx="2057400" cy="17526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Pro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Efficiency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Learning effect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Productivity</a:t>
            </a:r>
            <a:endParaRPr lang="en-US" sz="28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Rechteck 7"/>
          <p:cNvSpPr/>
          <p:nvPr/>
        </p:nvSpPr>
        <p:spPr>
          <a:xfrm>
            <a:off x="6019800" y="4518210"/>
            <a:ext cx="2057400" cy="2286000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Contra</a:t>
            </a:r>
          </a:p>
          <a:p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Isolation </a:t>
            </a:r>
          </a:p>
          <a:p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Lack of creativity and motivation </a:t>
            </a:r>
          </a:p>
          <a:p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Boredom, stress</a:t>
            </a:r>
          </a:p>
          <a:p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Poor quality</a:t>
            </a:r>
          </a:p>
          <a:p>
            <a:endParaRPr lang="en-US" sz="28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  <a:p>
            <a:pPr algn="ctr"/>
            <a:endParaRPr lang="en-US" sz="28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1400" y="4594410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86306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Chain of Command 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The line of authority extending from upper organizational levels to the lowest levels, which clarifies who reports to whom </a:t>
            </a:r>
          </a:p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Associated with two underlying principles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 Unity of Command: each employee is held accountable to only one supervisor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 Scalar Principle: a clearly defined line of authority in the organization that includes all employees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6"/>
          <p:cNvSpPr/>
          <p:nvPr/>
        </p:nvSpPr>
        <p:spPr>
          <a:xfrm>
            <a:off x="228600" y="5334000"/>
            <a:ext cx="8686800" cy="9906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All persons in the organization should know to whom they report as well as the successive management levels all the way to the top </a:t>
            </a:r>
          </a:p>
        </p:txBody>
      </p:sp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sz="4800" b="1" dirty="0" smtClean="0">
                <a:latin typeface="CordiaUPC" pitchFamily="34" charset="-34"/>
                <a:cs typeface="CordiaUPC" pitchFamily="34" charset="-34"/>
              </a:rPr>
              <a:t>Work Delegation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73138" y="1510488"/>
            <a:ext cx="8153400" cy="4495800"/>
          </a:xfrm>
        </p:spPr>
        <p:txBody>
          <a:bodyPr/>
          <a:lstStyle/>
          <a:p>
            <a:pPr marL="0" indent="0">
              <a:buNone/>
            </a:pPr>
            <a:r>
              <a:rPr lang="en-US" b="1" dirty="0">
                <a:latin typeface="CordiaUPC" pitchFamily="34" charset="-34"/>
                <a:cs typeface="CordiaUPC" pitchFamily="34" charset="-34"/>
              </a:rPr>
              <a:t>Delegation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: The process managers use to transfer authority and responsibility to positions below them in the hierarchy </a:t>
            </a:r>
          </a:p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Most of the organizations today encourage managers to delegate authority to the lowest possible level to provide flexibility to meet customer needs and adapt to the environment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6"/>
          <p:cNvSpPr/>
          <p:nvPr/>
        </p:nvSpPr>
        <p:spPr>
          <a:xfrm>
            <a:off x="4114800" y="3962400"/>
            <a:ext cx="4876800" cy="27432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90513" indent="-234950"/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How to delegate:</a:t>
            </a:r>
          </a:p>
          <a:p>
            <a:pPr marL="290513" indent="-234950">
              <a:buFontTx/>
              <a:buChar char="-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Delegate the whole task</a:t>
            </a:r>
          </a:p>
          <a:p>
            <a:pPr marL="290513" indent="-234950">
              <a:buFontTx/>
              <a:buChar char="-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Select the right person</a:t>
            </a:r>
          </a:p>
          <a:p>
            <a:pPr marL="290513" indent="-234950">
              <a:buFontTx/>
              <a:buChar char="-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Delegate both authority &amp; responsibility</a:t>
            </a:r>
          </a:p>
          <a:p>
            <a:pPr marL="290513" indent="-234950">
              <a:buFontTx/>
              <a:buChar char="-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Give thorough instruction</a:t>
            </a:r>
          </a:p>
          <a:p>
            <a:pPr marL="290513" indent="-234950">
              <a:buFontTx/>
              <a:buChar char="-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Maintain feedback, evaluate and reward performance 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7700" y="4267200"/>
            <a:ext cx="28575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sz="4800" b="1" dirty="0">
                <a:latin typeface="CordiaUPC" pitchFamily="34" charset="-34"/>
                <a:cs typeface="CordiaUPC" pitchFamily="34" charset="-34"/>
              </a:rPr>
              <a:t>Authority</a:t>
            </a:r>
            <a:r>
              <a:rPr lang="en-US" b="1" dirty="0">
                <a:latin typeface="CordiaUPC" pitchFamily="34" charset="-34"/>
                <a:cs typeface="CordiaUPC" pitchFamily="34" charset="-34"/>
              </a:rPr>
              <a:t>, Responsibility, and 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Accountability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CordiaUPC" pitchFamily="34" charset="-34"/>
                <a:cs typeface="CordiaUPC" pitchFamily="34" charset="-34"/>
              </a:rPr>
              <a:t>Responsibility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: The duty to perform the task or activity an employee has been assigned. Typically, managers are assigned authority commensurate with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responsibility</a:t>
            </a:r>
            <a:endParaRPr lang="th-TH" dirty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de-DE" b="1" dirty="0" smtClean="0">
                <a:latin typeface="CordiaUPC" pitchFamily="34" charset="-34"/>
                <a:cs typeface="CordiaUPC" pitchFamily="34" charset="-34"/>
              </a:rPr>
              <a:t>Authority</a:t>
            </a:r>
            <a:r>
              <a:rPr lang="de-DE" dirty="0" smtClean="0">
                <a:latin typeface="CordiaUPC" pitchFamily="34" charset="-34"/>
                <a:cs typeface="CordiaUPC" pitchFamily="34" charset="-34"/>
              </a:rPr>
              <a:t>: The power to make committment, to use resource and take actions.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en-US" b="1" dirty="0">
                <a:latin typeface="CordiaUPC" pitchFamily="34" charset="-34"/>
                <a:cs typeface="CordiaUPC" pitchFamily="34" charset="-34"/>
              </a:rPr>
              <a:t>Accountability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: The people with authority and responsibility are subjected to reporting and justifying task outcomes to those above them in the chain of command. 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6"/>
          <p:cNvSpPr/>
          <p:nvPr/>
        </p:nvSpPr>
        <p:spPr>
          <a:xfrm>
            <a:off x="228600" y="5334000"/>
            <a:ext cx="8686800" cy="9906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For organization to function well, everyone needs to know what they are accountable for and accept the responsibility and authority to performing it.</a:t>
            </a:r>
          </a:p>
        </p:txBody>
      </p:sp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Span of Management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The number of employees reporting to a supervisor</a:t>
            </a:r>
          </a:p>
          <a:p>
            <a:pPr marL="0" indent="0">
              <a:buNone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Traditionally: 7 subordinates per manager, Today: 30-40 subordinates</a:t>
            </a:r>
          </a:p>
          <a:p>
            <a:pPr>
              <a:buNone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Supervisor Involvement</a:t>
            </a:r>
          </a:p>
          <a:p>
            <a:pPr lvl="1"/>
            <a:r>
              <a:rPr lang="en-US" sz="2800" dirty="0">
                <a:latin typeface="CordiaUPC" pitchFamily="34" charset="-34"/>
                <a:cs typeface="CordiaUPC" pitchFamily="34" charset="-34"/>
              </a:rPr>
              <a:t> must be closely involved with subordinates, the span should be </a:t>
            </a:r>
            <a:r>
              <a:rPr lang="en-US" sz="2800" u="sng" dirty="0">
                <a:latin typeface="CordiaUPC" pitchFamily="34" charset="-34"/>
                <a:cs typeface="CordiaUPC" pitchFamily="34" charset="-34"/>
              </a:rPr>
              <a:t>small</a:t>
            </a:r>
          </a:p>
          <a:p>
            <a:pPr lvl="1"/>
            <a:r>
              <a:rPr lang="en-US" sz="2800" dirty="0">
                <a:latin typeface="CordiaUPC" pitchFamily="34" charset="-34"/>
                <a:cs typeface="CordiaUPC" pitchFamily="34" charset="-34"/>
              </a:rPr>
              <a:t>need little involvement with subordinates, it can be </a:t>
            </a:r>
            <a:r>
              <a:rPr lang="en-US" sz="2800" u="sng" dirty="0">
                <a:latin typeface="CordiaUPC" pitchFamily="34" charset="-34"/>
                <a:cs typeface="CordiaUPC" pitchFamily="34" charset="-34"/>
              </a:rPr>
              <a:t>large</a:t>
            </a:r>
          </a:p>
          <a:p>
            <a:pPr marL="0" indent="0">
              <a:buNone/>
            </a:pPr>
            <a:endParaRPr lang="de-DE" dirty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Span of Management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5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2808" y="1881433"/>
            <a:ext cx="7333334" cy="39333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Span of Management – small or 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large?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spcBef>
                <a:spcPct val="10000"/>
              </a:spcBef>
              <a:buFont typeface="Wingdings" pitchFamily="2" charset="2"/>
              <a:buChar char="§"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Work is stable and routine</a:t>
            </a:r>
          </a:p>
          <a:p>
            <a:pPr>
              <a:spcBef>
                <a:spcPct val="10000"/>
              </a:spcBef>
              <a:buFont typeface="Wingdings" pitchFamily="2" charset="2"/>
              <a:buChar char="§"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Subordinates perform similar work tasks</a:t>
            </a:r>
          </a:p>
          <a:p>
            <a:pPr>
              <a:spcBef>
                <a:spcPct val="10000"/>
              </a:spcBef>
              <a:buFont typeface="Wingdings" pitchFamily="2" charset="2"/>
              <a:buChar char="§"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Subordinates are not concentrated in a single location</a:t>
            </a:r>
          </a:p>
          <a:p>
            <a:pPr>
              <a:spcBef>
                <a:spcPct val="10000"/>
              </a:spcBef>
              <a:buFont typeface="Wingdings" pitchFamily="2" charset="2"/>
              <a:buChar char="§"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Subordinates are highly trained</a:t>
            </a:r>
          </a:p>
          <a:p>
            <a:pPr>
              <a:spcBef>
                <a:spcPct val="10000"/>
              </a:spcBef>
              <a:buFont typeface="Wingdings" pitchFamily="2" charset="2"/>
              <a:buChar char="§"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Rules and procedure defining task activities are not available</a:t>
            </a:r>
          </a:p>
          <a:p>
            <a:pPr>
              <a:spcBef>
                <a:spcPct val="10000"/>
              </a:spcBef>
              <a:buFont typeface="Wingdings" pitchFamily="2" charset="2"/>
              <a:buChar char="§"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Support systems and personnel are not available for the manager</a:t>
            </a:r>
          </a:p>
          <a:p>
            <a:pPr>
              <a:spcBef>
                <a:spcPct val="10000"/>
              </a:spcBef>
              <a:buFont typeface="Wingdings" pitchFamily="2" charset="2"/>
              <a:buChar char="§"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Little time is required in nonsupervisory activities</a:t>
            </a:r>
          </a:p>
          <a:p>
            <a:pPr>
              <a:spcBef>
                <a:spcPct val="10000"/>
              </a:spcBef>
              <a:buFont typeface="Wingdings" pitchFamily="2" charset="2"/>
              <a:buChar char="§"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Managers’ preferences and styles favor a large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sz="2800" dirty="0">
                <a:latin typeface="CordiaUPC" pitchFamily="34" charset="-34"/>
                <a:cs typeface="CordiaUPC" pitchFamily="34" charset="-34"/>
              </a:rPr>
              <a:t>span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Centralization vs. Decentralization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910984" y="1600200"/>
            <a:ext cx="6480416" cy="449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Centralization: the location of decision authority</a:t>
            </a:r>
          </a:p>
          <a:p>
            <a:pPr>
              <a:buFont typeface="Wingdings"/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 near top organizational levels</a:t>
            </a:r>
          </a:p>
          <a:p>
            <a:pPr>
              <a:buFont typeface="Wingdings"/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 Decentralization: Decision making authority is </a:t>
            </a:r>
          </a:p>
          <a:p>
            <a:pPr>
              <a:buFont typeface="Wingdings"/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dispersed throughout the organization</a:t>
            </a:r>
            <a:endParaRPr lang="de-DE" dirty="0" smtClean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2308" y="3281362"/>
            <a:ext cx="2821692" cy="281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Pfeil nach rechts 7"/>
          <p:cNvSpPr/>
          <p:nvPr/>
        </p:nvSpPr>
        <p:spPr>
          <a:xfrm>
            <a:off x="391578" y="1817594"/>
            <a:ext cx="4572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Pfeil nach rechts 9"/>
          <p:cNvSpPr/>
          <p:nvPr/>
        </p:nvSpPr>
        <p:spPr>
          <a:xfrm>
            <a:off x="391578" y="2819400"/>
            <a:ext cx="4572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Centralization vs. Decentralization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6"/>
          <p:cNvSpPr/>
          <p:nvPr/>
        </p:nvSpPr>
        <p:spPr>
          <a:xfrm>
            <a:off x="533400" y="1676400"/>
            <a:ext cx="3886200" cy="48768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Environment is stable.</a:t>
            </a:r>
          </a:p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Lower-level managers are not as capable or experienced at making decisions as upper-level managers.</a:t>
            </a:r>
          </a:p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Lower-level managers do not want to have a say in decisions.</a:t>
            </a:r>
          </a:p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Organization is facing a crisis or the risk of company failure.</a:t>
            </a:r>
          </a:p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Company is large</a:t>
            </a:r>
            <a:r>
              <a:rPr lang="en-US" sz="2000" dirty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</a:t>
            </a: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and want to maintain unity.</a:t>
            </a:r>
          </a:p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Effective implementation of company strategies depends on managers retaining say over what happens.</a:t>
            </a:r>
            <a:endParaRPr lang="en-US" sz="20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Rechteck 7"/>
          <p:cNvSpPr/>
          <p:nvPr/>
        </p:nvSpPr>
        <p:spPr>
          <a:xfrm>
            <a:off x="4865832" y="1683660"/>
            <a:ext cx="3886200" cy="48768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Environment is complex, uncertain.</a:t>
            </a:r>
          </a:p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Lower-level managers are capable and experienced at making decisions.</a:t>
            </a:r>
          </a:p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Lower-level managers want a voice in decisions.</a:t>
            </a:r>
          </a:p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Corporate culture is open to allowing managers to have a say in what happens.</a:t>
            </a:r>
          </a:p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Company is geographically dispersed.</a:t>
            </a:r>
          </a:p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Effective implementation of company strategies depends on managers having involvement and flexibility to make decisions.</a:t>
            </a:r>
            <a:endParaRPr lang="en-US" sz="20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0" name="Textfeld 8"/>
          <p:cNvSpPr txBox="1"/>
          <p:nvPr/>
        </p:nvSpPr>
        <p:spPr>
          <a:xfrm>
            <a:off x="228600" y="2895600"/>
            <a:ext cx="677108" cy="19812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3200" b="1" dirty="0" smtClean="0">
                <a:latin typeface="CordiaUPC" pitchFamily="34" charset="-34"/>
                <a:cs typeface="CordiaUPC" pitchFamily="34" charset="-34"/>
              </a:rPr>
              <a:t>Centralization</a:t>
            </a:r>
            <a:endParaRPr lang="en-US" sz="3200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1" name="Textfeld 9"/>
          <p:cNvSpPr txBox="1"/>
          <p:nvPr/>
        </p:nvSpPr>
        <p:spPr>
          <a:xfrm>
            <a:off x="4495800" y="2819400"/>
            <a:ext cx="677108" cy="21336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3200" b="1" dirty="0" smtClean="0">
                <a:latin typeface="CordiaUPC" pitchFamily="34" charset="-34"/>
                <a:cs typeface="CordiaUPC" pitchFamily="34" charset="-34"/>
              </a:rPr>
              <a:t>Decentralization</a:t>
            </a:r>
            <a:endParaRPr lang="en-US" sz="3200" b="1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Departmentalization 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– </a:t>
            </a:r>
            <a:r>
              <a:rPr lang="en-US" b="1" dirty="0">
                <a:latin typeface="CordiaUPC" pitchFamily="34" charset="-34"/>
                <a:cs typeface="CordiaUPC" pitchFamily="34" charset="-34"/>
              </a:rPr>
              <a:t>H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orizontal structure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304800" y="1752600"/>
            <a:ext cx="8534400" cy="449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n-US" sz="3600" dirty="0" smtClean="0">
                <a:latin typeface="CordiaUPC" pitchFamily="34" charset="-34"/>
                <a:cs typeface="CordiaUPC" pitchFamily="34" charset="-34"/>
              </a:rPr>
              <a:t>The basis for grouping positions into departments and departments into the total organization </a:t>
            </a:r>
          </a:p>
        </p:txBody>
      </p:sp>
      <p:sp>
        <p:nvSpPr>
          <p:cNvPr id="9" name="Rechteck 6"/>
          <p:cNvSpPr/>
          <p:nvPr/>
        </p:nvSpPr>
        <p:spPr>
          <a:xfrm>
            <a:off x="5029200" y="3341916"/>
            <a:ext cx="3505200" cy="24384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3200" b="1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Contemporary approaches:</a:t>
            </a:r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</a:t>
            </a:r>
          </a:p>
          <a:p>
            <a:pPr>
              <a:buFontTx/>
              <a:buChar char="-"/>
            </a:pPr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Team-based structure</a:t>
            </a:r>
          </a:p>
          <a:p>
            <a:pPr>
              <a:buFontTx/>
              <a:buChar char="-"/>
            </a:pPr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Network structure</a:t>
            </a:r>
          </a:p>
          <a:p>
            <a:pPr>
              <a:buFontTx/>
              <a:buChar char="-"/>
            </a:pPr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Virtual structure</a:t>
            </a:r>
          </a:p>
        </p:txBody>
      </p:sp>
      <p:sp>
        <p:nvSpPr>
          <p:cNvPr id="10" name="Rechteck 7"/>
          <p:cNvSpPr/>
          <p:nvPr/>
        </p:nvSpPr>
        <p:spPr>
          <a:xfrm>
            <a:off x="761999" y="3352800"/>
            <a:ext cx="3755571" cy="24384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3200" b="1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Traditional approaches: </a:t>
            </a:r>
          </a:p>
          <a:p>
            <a:pPr>
              <a:buFontTx/>
              <a:buChar char="-"/>
            </a:pPr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Functional structure</a:t>
            </a:r>
          </a:p>
          <a:p>
            <a:pPr>
              <a:buFontTx/>
              <a:buChar char="-"/>
            </a:pPr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Division structure</a:t>
            </a:r>
          </a:p>
          <a:p>
            <a:pPr>
              <a:buFontTx/>
              <a:buChar char="-"/>
            </a:pPr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Matrix structure</a:t>
            </a:r>
          </a:p>
        </p:txBody>
      </p:sp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Functional Structure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779628" y="1600200"/>
            <a:ext cx="8153400" cy="4724400"/>
          </a:xfrm>
          <a:prstGeom prst="rect">
            <a:avLst/>
          </a:prstGeom>
        </p:spPr>
        <p:txBody>
          <a:bodyPr vert="horz">
            <a:normAutofit fontScale="85000" lnSpcReduction="20000"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Grouping of positions into departments based on similar skills, expertise, work activities, and resource use</a:t>
            </a:r>
          </a:p>
          <a:p>
            <a:pPr marL="0" indent="0">
              <a:buFont typeface="Wingdings"/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 typeface="Wingdings"/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 typeface="Wingdings"/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 typeface="Wingdings"/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 typeface="Wingdings"/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 typeface="Wingdings"/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 typeface="Wingdings"/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Strengths: Cost-saving advantages from specialization, minimal duplication of people and equipment</a:t>
            </a:r>
          </a:p>
          <a:p>
            <a:pPr marL="0" indent="0">
              <a:buFont typeface="Wingdings"/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Weakness: Functional specialist become insulted and have little understanding of what other units are doing, slow response to external changes</a:t>
            </a:r>
          </a:p>
        </p:txBody>
      </p:sp>
      <p:pic>
        <p:nvPicPr>
          <p:cNvPr id="9" name="Picture 3" descr="10"/>
          <p:cNvPicPr>
            <a:picLocks noChangeAspect="1" noChangeArrowheads="1"/>
          </p:cNvPicPr>
          <p:nvPr/>
        </p:nvPicPr>
        <p:blipFill>
          <a:blip r:embed="rId4" cstate="print"/>
          <a:srcRect b="48707"/>
          <a:stretch>
            <a:fillRect/>
          </a:stretch>
        </p:blipFill>
        <p:spPr bwMode="auto">
          <a:xfrm>
            <a:off x="1752600" y="2376720"/>
            <a:ext cx="6134100" cy="2133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Division Structure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491884" y="1607127"/>
            <a:ext cx="8153400" cy="449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An organizational structure in which departments are grouped based on similar organizational outputs, namely</a:t>
            </a:r>
          </a:p>
          <a:p>
            <a:pPr marL="0" indent="0">
              <a:buFontTx/>
              <a:buChar char="-"/>
            </a:pPr>
            <a:endParaRPr lang="de-DE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Tx/>
              <a:buChar char="-"/>
            </a:pPr>
            <a:endParaRPr lang="th-TH" dirty="0" smtClean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20" descr="fer73587_080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3C9"/>
              </a:clrFrom>
              <a:clrTo>
                <a:srgbClr val="FFF3C9">
                  <a:alpha val="0"/>
                </a:srgbClr>
              </a:clrTo>
            </a:clrChange>
          </a:blip>
          <a:srcRect t="27376" b="48961"/>
          <a:stretch>
            <a:fillRect/>
          </a:stretch>
        </p:blipFill>
        <p:spPr bwMode="auto">
          <a:xfrm>
            <a:off x="3581400" y="2848434"/>
            <a:ext cx="5106312" cy="1494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33800" y="4561116"/>
            <a:ext cx="5181600" cy="11279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55574" y="5781273"/>
            <a:ext cx="5257800" cy="1091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feld 10"/>
          <p:cNvSpPr txBox="1"/>
          <p:nvPr/>
        </p:nvSpPr>
        <p:spPr>
          <a:xfrm>
            <a:off x="1524000" y="3393362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Product</a:t>
            </a:r>
            <a:endParaRPr lang="en-US" sz="24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3" name="Textfeld 11"/>
          <p:cNvSpPr txBox="1"/>
          <p:nvPr/>
        </p:nvSpPr>
        <p:spPr>
          <a:xfrm>
            <a:off x="1524000" y="4894243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Customer</a:t>
            </a:r>
            <a:endParaRPr lang="en-US" sz="24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4" name="Textfeld 12"/>
          <p:cNvSpPr txBox="1"/>
          <p:nvPr/>
        </p:nvSpPr>
        <p:spPr>
          <a:xfrm>
            <a:off x="1447800" y="6102927"/>
            <a:ext cx="1371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Geographic</a:t>
            </a:r>
            <a:endParaRPr lang="en-US" sz="24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Division Structure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6"/>
          <p:cNvSpPr/>
          <p:nvPr/>
        </p:nvSpPr>
        <p:spPr>
          <a:xfrm>
            <a:off x="533400" y="1817916"/>
            <a:ext cx="4114800" cy="47244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Strengths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- Allows for focus on specific customers/ markets/ products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- Good structure for growth along geographical/ product lines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- Easy pinpointing responsibility (division managers are responsible for what happens to their products and service)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- Fast response and flexible to local needs</a:t>
            </a:r>
          </a:p>
          <a:p>
            <a:pPr algn="ctr"/>
            <a:endParaRPr lang="en-US" sz="28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Rechteck 7"/>
          <p:cNvSpPr/>
          <p:nvPr/>
        </p:nvSpPr>
        <p:spPr>
          <a:xfrm>
            <a:off x="4876800" y="1828800"/>
            <a:ext cx="3657600" cy="3505200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Weakness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Duplication of activities and resources increases cost and reduces efficiency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Coordinating and integration are difficult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May be difficult to manage diverse product lines</a:t>
            </a:r>
            <a:endParaRPr lang="en-US" sz="32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09417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Matrix Structure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685800" y="1752600"/>
            <a:ext cx="8153400" cy="449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A structure in which the tasks of the organization are grouped along two organizational dimensions simultaneously (vertical and horizontal). </a:t>
            </a:r>
          </a:p>
          <a:p>
            <a:pPr marL="0" indent="0">
              <a:buFont typeface="Wingdings"/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Matrix structure has dual lines of authority (2 supervisors)</a:t>
            </a:r>
          </a:p>
        </p:txBody>
      </p:sp>
      <p:pic>
        <p:nvPicPr>
          <p:cNvPr id="9" name="Picture 3" descr="10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51228" y="3276600"/>
            <a:ext cx="5410200" cy="322160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09417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Matrix structure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6"/>
          <p:cNvSpPr/>
          <p:nvPr/>
        </p:nvSpPr>
        <p:spPr>
          <a:xfrm>
            <a:off x="623455" y="2057400"/>
            <a:ext cx="3657600" cy="41148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Strengths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Fluid and flexible design that can respond to environmental changes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Faster decision making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Interdisciplinary cooperation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Development of both generalist and specialist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Do not have to create new department to perform specific task</a:t>
            </a: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</a:t>
            </a:r>
          </a:p>
        </p:txBody>
      </p:sp>
      <p:sp>
        <p:nvSpPr>
          <p:cNvPr id="9" name="Rechteck 7"/>
          <p:cNvSpPr/>
          <p:nvPr/>
        </p:nvSpPr>
        <p:spPr>
          <a:xfrm>
            <a:off x="4953000" y="2095500"/>
            <a:ext cx="3276600" cy="2667000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Weakness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Lack of control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“two bosses” may lead to conflict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Communication difficulties</a:t>
            </a:r>
            <a:endParaRPr lang="en-US" sz="24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09417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Mixed organization structure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15330" y="1828800"/>
            <a:ext cx="832387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2425" indent="-352425">
              <a:buFont typeface="Wingdings" panose="05000000000000000000" pitchFamily="2" charset="2"/>
              <a:buChar char="§"/>
            </a:pPr>
            <a:r>
              <a:rPr lang="en-US" sz="36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It </a:t>
            </a:r>
            <a:r>
              <a:rPr lang="en-US" sz="3600" dirty="0">
                <a:latin typeface="Cordia New" panose="020B0304020202020204" pitchFamily="34" charset="-34"/>
                <a:cs typeface="Cordia New" panose="020B0304020202020204" pitchFamily="34" charset="-34"/>
              </a:rPr>
              <a:t>is also called conglomerate organization</a:t>
            </a:r>
          </a:p>
          <a:p>
            <a:pPr marL="352425" indent="-352425">
              <a:buFont typeface="Wingdings" panose="05000000000000000000" pitchFamily="2" charset="2"/>
              <a:buChar char="§"/>
            </a:pPr>
            <a:r>
              <a:rPr lang="en-US" sz="36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Type </a:t>
            </a:r>
            <a:r>
              <a:rPr lang="en-US" sz="3600" dirty="0">
                <a:latin typeface="Cordia New" panose="020B0304020202020204" pitchFamily="34" charset="-34"/>
                <a:cs typeface="Cordia New" panose="020B0304020202020204" pitchFamily="34" charset="-34"/>
              </a:rPr>
              <a:t>of organization structure where at every </a:t>
            </a:r>
            <a:r>
              <a:rPr lang="en-US" sz="36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organization </a:t>
            </a:r>
            <a:r>
              <a:rPr lang="en-US" sz="3600" dirty="0">
                <a:latin typeface="Cordia New" panose="020B0304020202020204" pitchFamily="34" charset="-34"/>
                <a:cs typeface="Cordia New" panose="020B0304020202020204" pitchFamily="34" charset="-34"/>
              </a:rPr>
              <a:t>level dominates some other type </a:t>
            </a:r>
            <a:r>
              <a:rPr lang="en-US" sz="36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of </a:t>
            </a:r>
            <a:r>
              <a:rPr lang="en-US" sz="3600" dirty="0">
                <a:latin typeface="Cordia New" panose="020B0304020202020204" pitchFamily="34" charset="-34"/>
                <a:cs typeface="Cordia New" panose="020B0304020202020204" pitchFamily="34" charset="-34"/>
              </a:rPr>
              <a:t>organization structure</a:t>
            </a:r>
          </a:p>
          <a:p>
            <a:pPr marL="352425" indent="-352425">
              <a:buFont typeface="Wingdings" panose="05000000000000000000" pitchFamily="2" charset="2"/>
              <a:buChar char="§"/>
            </a:pPr>
            <a:r>
              <a:rPr lang="en-US" sz="36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In </a:t>
            </a:r>
            <a:r>
              <a:rPr lang="en-US" sz="3600" dirty="0">
                <a:latin typeface="Cordia New" panose="020B0304020202020204" pitchFamily="34" charset="-34"/>
                <a:cs typeface="Cordia New" panose="020B0304020202020204" pitchFamily="34" charset="-34"/>
              </a:rPr>
              <a:t>practice that is most common situation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565" y="3951971"/>
            <a:ext cx="5105400" cy="2906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9667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35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194" name="Picture 2" descr="http://thai-th.listedcompany.com/images/OrgChart0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1671636"/>
            <a:ext cx="6438900" cy="5200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2046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36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170" name="Picture 2" descr="http://www.siamcement.com/images/th/01corprate_profile/05business_structure/chart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7476" y="177424"/>
            <a:ext cx="3905652" cy="6577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0768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RS promotion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37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/>
          <p:nvPr/>
        </p:nvPicPr>
        <p:blipFill rotWithShape="1">
          <a:blip r:embed="rId3"/>
          <a:srcRect t="7759"/>
          <a:stretch/>
        </p:blipFill>
        <p:spPr bwMode="auto">
          <a:xfrm>
            <a:off x="1143000" y="1752600"/>
            <a:ext cx="7239000" cy="4648200"/>
          </a:xfrm>
          <a:prstGeom prst="rect">
            <a:avLst/>
          </a:prstGeom>
          <a:ln>
            <a:solidFill>
              <a:srgbClr val="0000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150137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PepsiCo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38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utoShape 2" descr="http://www.siemens.com/investor/pool/en/investor_relations/financial_publications/sec_filings/2010/f03502f0350204.gif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050" name="Picture 2" descr="http://www.pepsico.com/Annual-Reports/2008/site-assets/financials/pepsico-organization-chart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943" y="2057400"/>
            <a:ext cx="8286750" cy="2476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9382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b="1" dirty="0">
                <a:latin typeface="CordiaUPC" pitchFamily="34" charset="-34"/>
                <a:cs typeface="CordiaUPC" pitchFamily="34" charset="-34"/>
              </a:rPr>
              <a:t>Team Approach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612648" y="1600200"/>
            <a:ext cx="8153400" cy="449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n-US" smtClean="0">
                <a:latin typeface="CordiaUPC" pitchFamily="34" charset="-34"/>
                <a:cs typeface="CordiaUPC" pitchFamily="34" charset="-34"/>
              </a:rPr>
              <a:t>Most widespread trend in departmentalization in recent years</a:t>
            </a:r>
          </a:p>
          <a:p>
            <a:pPr marL="0" indent="0">
              <a:buFont typeface="Wingdings"/>
              <a:buNone/>
            </a:pPr>
            <a:r>
              <a:rPr lang="en-US" smtClean="0">
                <a:latin typeface="CordiaUPC" pitchFamily="34" charset="-34"/>
                <a:cs typeface="CordiaUPC" pitchFamily="34" charset="-34"/>
              </a:rPr>
              <a:t>Gives managers a way to delegate authority, push responsibility to lower levels and be more flexible to responsive to changes</a:t>
            </a:r>
            <a:endParaRPr lang="en-US" dirty="0" smtClean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Rechteck 6"/>
          <p:cNvSpPr/>
          <p:nvPr/>
        </p:nvSpPr>
        <p:spPr>
          <a:xfrm>
            <a:off x="3151909" y="3565136"/>
            <a:ext cx="5334000" cy="25146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Team-based structure: Structure in which the entire organization is made up of teams that coordinate their work and work directly with customers to accomplish the organization‘s goals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3962400"/>
            <a:ext cx="2643188" cy="1720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09417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Titel 1"/>
          <p:cNvSpPr txBox="1">
            <a:spLocks/>
          </p:cNvSpPr>
          <p:nvPr/>
        </p:nvSpPr>
        <p:spPr>
          <a:xfrm>
            <a:off x="990600" y="148381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Team-based Structure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Rechteck 6"/>
          <p:cNvSpPr/>
          <p:nvPr/>
        </p:nvSpPr>
        <p:spPr>
          <a:xfrm>
            <a:off x="914400" y="1676400"/>
            <a:ext cx="7162800" cy="27432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Advantages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Reduce barriers among departments, increased compromise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Shorter response time, quicker decisions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Employee are more involved and empowered – high motivation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Reduced administrative overhead</a:t>
            </a:r>
          </a:p>
        </p:txBody>
      </p:sp>
      <p:sp>
        <p:nvSpPr>
          <p:cNvPr id="10" name="Rechteck 7"/>
          <p:cNvSpPr/>
          <p:nvPr/>
        </p:nvSpPr>
        <p:spPr>
          <a:xfrm>
            <a:off x="838200" y="4572000"/>
            <a:ext cx="7315200" cy="1905000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Disadvantages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No clear chain of command, Dual loyalties and conflict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Time and resources spent on meeting</a:t>
            </a:r>
            <a:endParaRPr lang="en-US" sz="28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64417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b="1" dirty="0">
                <a:latin typeface="CordiaUPC" pitchFamily="34" charset="-34"/>
                <a:cs typeface="CordiaUPC" pitchFamily="34" charset="-34"/>
              </a:rPr>
              <a:t>Network Approach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8"/>
          <p:cNvSpPr txBox="1">
            <a:spLocks/>
          </p:cNvSpPr>
          <p:nvPr/>
        </p:nvSpPr>
        <p:spPr>
          <a:xfrm>
            <a:off x="612648" y="1621974"/>
            <a:ext cx="8378952" cy="1520370"/>
          </a:xfrm>
          <a:prstGeom prst="rect">
            <a:avLst/>
          </a:prstGeom>
          <a:solidFill>
            <a:srgbClr val="FFFF66"/>
          </a:solidFill>
          <a:ln w="19050" cap="flat" cmpd="sng" algn="ctr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t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An organizational structure that disaggregates major functions to separate companies that are brokered by a small headquarters organization</a:t>
            </a:r>
          </a:p>
          <a:p>
            <a:pPr marL="0" indent="0">
              <a:buFont typeface="Wingdings"/>
              <a:buNone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- Operating an “outsource” mode</a:t>
            </a:r>
          </a:p>
        </p:txBody>
      </p:sp>
      <p:graphicFrame>
        <p:nvGraphicFramePr>
          <p:cNvPr id="9" name="Diagramm 9"/>
          <p:cNvGraphicFramePr/>
          <p:nvPr/>
        </p:nvGraphicFramePr>
        <p:xfrm>
          <a:off x="1676400" y="3276600"/>
          <a:ext cx="6324600" cy="3352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64417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Network approach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6"/>
          <p:cNvSpPr/>
          <p:nvPr/>
        </p:nvSpPr>
        <p:spPr>
          <a:xfrm>
            <a:off x="914400" y="1676400"/>
            <a:ext cx="7162800" cy="19812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Advantages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Global competitiveness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Workforce flexibility challenge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Reduced administrative overhead </a:t>
            </a:r>
          </a:p>
        </p:txBody>
      </p:sp>
      <p:sp>
        <p:nvSpPr>
          <p:cNvPr id="9" name="Rechteck 7"/>
          <p:cNvSpPr/>
          <p:nvPr/>
        </p:nvSpPr>
        <p:spPr>
          <a:xfrm>
            <a:off x="914400" y="3886200"/>
            <a:ext cx="7315200" cy="1905000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Disadvantages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Fragmentation make it difficult to develop control system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Can lose organization part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Difficult to develop employee loyalty</a:t>
            </a:r>
          </a:p>
        </p:txBody>
      </p:sp>
    </p:spTree>
    <p:extLst>
      <p:ext uri="{BB962C8B-B14F-4D97-AF65-F5344CB8AC3E}">
        <p14:creationId xmlns:p14="http://schemas.microsoft.com/office/powerpoint/2010/main" val="3864417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Virtual Network Structure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/>
            <a:r>
              <a:rPr lang="en-US" sz="2800" dirty="0">
                <a:latin typeface="CordiaUPC" pitchFamily="34" charset="-34"/>
                <a:cs typeface="CordiaUPC" pitchFamily="34" charset="-34"/>
              </a:rPr>
              <a:t> A contemporary organizational structure that is founded on a set of alliances with other organizations what serve a wide variety of functions</a:t>
            </a:r>
          </a:p>
          <a:p>
            <a:pPr marL="0" indent="0"/>
            <a:r>
              <a:rPr lang="en-US" sz="2800" dirty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Cooperation decisively </a:t>
            </a:r>
            <a:r>
              <a:rPr lang="en-US" sz="2800" dirty="0">
                <a:latin typeface="CordiaUPC" pitchFamily="34" charset="-34"/>
                <a:cs typeface="CordiaUPC" pitchFamily="34" charset="-34"/>
              </a:rPr>
              <a:t>relying on information technology</a:t>
            </a:r>
            <a:endParaRPr lang="th-TH" dirty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7"/>
          <p:cNvSpPr/>
          <p:nvPr/>
        </p:nvSpPr>
        <p:spPr>
          <a:xfrm>
            <a:off x="561729" y="3886200"/>
            <a:ext cx="3733800" cy="19812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Advantages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Worldwide pool of expertise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High flexibility and response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Reduced administrative overhead</a:t>
            </a:r>
          </a:p>
        </p:txBody>
      </p:sp>
      <p:sp>
        <p:nvSpPr>
          <p:cNvPr id="9" name="Rechteck 8"/>
          <p:cNvSpPr/>
          <p:nvPr/>
        </p:nvSpPr>
        <p:spPr>
          <a:xfrm>
            <a:off x="4856328" y="3886200"/>
            <a:ext cx="3810000" cy="2209800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Disadvantages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Lack of control, weak boundaries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Greater demands on managers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Communication difficulties and potential for misunderstanding</a:t>
            </a:r>
          </a:p>
        </p:txBody>
      </p:sp>
    </p:spTree>
    <p:extLst>
      <p:ext uri="{BB962C8B-B14F-4D97-AF65-F5344CB8AC3E}">
        <p14:creationId xmlns:p14="http://schemas.microsoft.com/office/powerpoint/2010/main" val="3864417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Titel 1"/>
          <p:cNvSpPr txBox="1">
            <a:spLocks/>
          </p:cNvSpPr>
          <p:nvPr/>
        </p:nvSpPr>
        <p:spPr>
          <a:xfrm>
            <a:off x="990600" y="148381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Leading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685800" y="1676400"/>
            <a:ext cx="80772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600" dirty="0" smtClean="0">
                <a:latin typeface="CordiaUPC" pitchFamily="34" charset="-34"/>
                <a:cs typeface="CordiaUPC" pitchFamily="34" charset="-34"/>
              </a:rPr>
              <a:t>Leadership: </a:t>
            </a:r>
            <a:r>
              <a:rPr lang="en-US" sz="3600" b="0" dirty="0" smtClean="0">
                <a:latin typeface="CordiaUPC" pitchFamily="34" charset="-34"/>
                <a:cs typeface="CordiaUPC" pitchFamily="34" charset="-34"/>
              </a:rPr>
              <a:t>The </a:t>
            </a:r>
            <a:r>
              <a:rPr lang="en-US" sz="3600" b="0" dirty="0">
                <a:latin typeface="CordiaUPC" pitchFamily="34" charset="-34"/>
                <a:cs typeface="CordiaUPC" pitchFamily="34" charset="-34"/>
              </a:rPr>
              <a:t>ability to influence a group toward the achievement of </a:t>
            </a:r>
            <a:r>
              <a:rPr lang="en-US" sz="3600" b="0" dirty="0" smtClean="0">
                <a:latin typeface="CordiaUPC" pitchFamily="34" charset="-34"/>
                <a:cs typeface="CordiaUPC" pitchFamily="34" charset="-34"/>
              </a:rPr>
              <a:t>goals</a:t>
            </a:r>
            <a:endParaRPr lang="en-US" sz="3600" b="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2" name="AutoShape 2" descr="http://visiongss.com/blog/media/blogs/En/manager-vs-leader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124" name="Picture 4" descr="http://visiongss.com/blog/media/blogs/En/manager-vs-leader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71" b="16764"/>
          <a:stretch/>
        </p:blipFill>
        <p:spPr bwMode="auto">
          <a:xfrm>
            <a:off x="2152815" y="3048000"/>
            <a:ext cx="5407025" cy="2805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823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Titel 1"/>
          <p:cNvSpPr txBox="1">
            <a:spLocks/>
          </p:cNvSpPr>
          <p:nvPr/>
        </p:nvSpPr>
        <p:spPr>
          <a:xfrm>
            <a:off x="990600" y="148381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Major roles of leaders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9" name="Inhaltsplatzhalter 6"/>
          <p:cNvGraphicFramePr>
            <a:graphicFrameLocks/>
          </p:cNvGraphicFramePr>
          <p:nvPr/>
        </p:nvGraphicFramePr>
        <p:xfrm>
          <a:off x="685800" y="2362200"/>
          <a:ext cx="8153400" cy="1447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Textfeld 7"/>
          <p:cNvSpPr txBox="1"/>
          <p:nvPr/>
        </p:nvSpPr>
        <p:spPr>
          <a:xfrm>
            <a:off x="682625" y="3886200"/>
            <a:ext cx="2362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Positive image of what the firm could become</a:t>
            </a:r>
            <a:endParaRPr lang="en-US" sz="24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1" name="Textfeld 8"/>
          <p:cNvSpPr txBox="1"/>
          <p:nvPr/>
        </p:nvSpPr>
        <p:spPr>
          <a:xfrm>
            <a:off x="3425825" y="3875316"/>
            <a:ext cx="2362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The ability to move people to action</a:t>
            </a:r>
            <a:endParaRPr lang="en-US" sz="24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2" name="Textfeld 9"/>
          <p:cNvSpPr txBox="1"/>
          <p:nvPr/>
        </p:nvSpPr>
        <p:spPr>
          <a:xfrm>
            <a:off x="5987549" y="3868062"/>
            <a:ext cx="2362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The ability to earn people people’s trust and respect</a:t>
            </a:r>
            <a:endParaRPr lang="en-US" sz="24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56253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A leadership style is a leader's style of providing direction, implementing plans, and motivating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people. </a:t>
            </a:r>
          </a:p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No 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one style of leadership fits all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situations.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Titel 1"/>
          <p:cNvSpPr txBox="1">
            <a:spLocks/>
          </p:cNvSpPr>
          <p:nvPr/>
        </p:nvSpPr>
        <p:spPr>
          <a:xfrm>
            <a:off x="990600" y="148381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Leadership styles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3124200"/>
            <a:ext cx="7162800" cy="3302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6253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Titel 1"/>
          <p:cNvSpPr txBox="1">
            <a:spLocks/>
          </p:cNvSpPr>
          <p:nvPr/>
        </p:nvSpPr>
        <p:spPr>
          <a:xfrm>
            <a:off x="990600" y="148381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Leadership styles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026" name="Picture 2" descr="http://www.emeraldinsight.com/content_images/fig/022024060100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12" y="1708983"/>
            <a:ext cx="8953500" cy="4438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326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Controlling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109728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7"/>
          <p:cNvSpPr/>
          <p:nvPr/>
        </p:nvSpPr>
        <p:spPr>
          <a:xfrm>
            <a:off x="3733800" y="3733800"/>
            <a:ext cx="50292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Managers control:</a:t>
            </a:r>
          </a:p>
          <a:p>
            <a:endParaRPr lang="en-US" sz="2800" dirty="0" smtClean="0">
              <a:latin typeface="CordiaUPC" pitchFamily="34" charset="-34"/>
              <a:cs typeface="CordiaUPC" pitchFamily="34" charset="-34"/>
            </a:endParaRPr>
          </a:p>
          <a:p>
            <a:pPr lvl="1">
              <a:buFont typeface="Wingdings" pitchFamily="2" charset="2"/>
              <a:buChar char="ü"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 Work processes</a:t>
            </a:r>
          </a:p>
          <a:p>
            <a:pPr lvl="1">
              <a:buFont typeface="Wingdings" pitchFamily="2" charset="2"/>
              <a:buChar char="ü"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 Employee behavior </a:t>
            </a:r>
          </a:p>
          <a:p>
            <a:pPr lvl="1">
              <a:buFont typeface="Wingdings" pitchFamily="2" charset="2"/>
              <a:buChar char="ü"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 Financial resources </a:t>
            </a:r>
          </a:p>
          <a:p>
            <a:pPr lvl="1">
              <a:buFont typeface="Wingdings" pitchFamily="2" charset="2"/>
              <a:buChar char="ü"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 Profitability</a:t>
            </a:r>
            <a:endParaRPr lang="en-US" sz="28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3505200"/>
            <a:ext cx="2286000" cy="3185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hteck 6"/>
          <p:cNvSpPr/>
          <p:nvPr/>
        </p:nvSpPr>
        <p:spPr>
          <a:xfrm>
            <a:off x="685800" y="1676400"/>
            <a:ext cx="8077200" cy="16002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The systematic process through which managers regulate organizational activities to make them consistent with expectations established in plans</a:t>
            </a:r>
            <a:endParaRPr lang="en-US" sz="32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02819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The control process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 cstate="print"/>
          <a:srcRect l="1135" t="2012" r="1274" b="3416"/>
          <a:stretch>
            <a:fillRect/>
          </a:stretch>
        </p:blipFill>
        <p:spPr bwMode="auto">
          <a:xfrm>
            <a:off x="2438400" y="3886200"/>
            <a:ext cx="5159026" cy="2819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91884" y="1676400"/>
            <a:ext cx="819491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4078" indent="-514350">
              <a:buAutoNum type="arabicPeriod"/>
            </a:pPr>
            <a:r>
              <a:rPr lang="de-DE" sz="2400" dirty="0">
                <a:latin typeface="Cordia New" pitchFamily="34" charset="-34"/>
                <a:cs typeface="Cordia New" pitchFamily="34" charset="-34"/>
              </a:rPr>
              <a:t>Setting standard and measurung: what we measure, how we measure</a:t>
            </a:r>
          </a:p>
          <a:p>
            <a:pPr marL="624078" indent="-514350">
              <a:buAutoNum type="arabicPeriod"/>
            </a:pPr>
            <a:r>
              <a:rPr lang="de-DE" sz="2400" dirty="0">
                <a:latin typeface="Cordia New" pitchFamily="34" charset="-34"/>
                <a:cs typeface="Cordia New" pitchFamily="34" charset="-34"/>
              </a:rPr>
              <a:t>Comparing: </a:t>
            </a:r>
            <a:r>
              <a:rPr lang="en-US" sz="2400" dirty="0">
                <a:latin typeface="Cordia New" pitchFamily="34" charset="-34"/>
                <a:cs typeface="Cordia New" pitchFamily="34" charset="-34"/>
              </a:rPr>
              <a:t>determines the degree of variation between actual performance and the standard</a:t>
            </a:r>
          </a:p>
          <a:p>
            <a:pPr marL="624078" indent="-514350">
              <a:buAutoNum type="arabicPeriod"/>
            </a:pPr>
            <a:r>
              <a:rPr lang="de-DE" sz="2400" dirty="0">
                <a:latin typeface="Cordia New" pitchFamily="34" charset="-34"/>
                <a:cs typeface="Cordia New" pitchFamily="34" charset="-34"/>
              </a:rPr>
              <a:t>Taking action: </a:t>
            </a:r>
            <a:r>
              <a:rPr lang="en-US" sz="2400" dirty="0">
                <a:latin typeface="Cordia New" pitchFamily="34" charset="-34"/>
                <a:cs typeface="Cordia New" pitchFamily="34" charset="-34"/>
              </a:rPr>
              <a:t>Action taken when the performance variation is unsatisfactory. Corrective action can be change in strategy, structure, redesign job or process, training program, fire employees</a:t>
            </a:r>
          </a:p>
          <a:p>
            <a:pPr>
              <a:buNone/>
            </a:pPr>
            <a:endParaRPr lang="en-US" sz="2400" dirty="0"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04896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Type of control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1736" y="2133600"/>
            <a:ext cx="7059216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02819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alathea">
  <a:themeElements>
    <a:clrScheme name="Ganymed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Galathea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Galathea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834</TotalTime>
  <Words>1989</Words>
  <Application>Microsoft Office PowerPoint</Application>
  <PresentationFormat>On-screen Show (4:3)</PresentationFormat>
  <Paragraphs>352</Paragraphs>
  <Slides>50</Slides>
  <Notes>18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1" baseType="lpstr">
      <vt:lpstr>Galathea</vt:lpstr>
      <vt:lpstr>BA 291 – Management process</vt:lpstr>
      <vt:lpstr>Management process</vt:lpstr>
      <vt:lpstr>Efficiency vs. Effectiveness</vt:lpstr>
      <vt:lpstr>Efficiency vs. Effectiveness</vt:lpstr>
      <vt:lpstr>Level of management</vt:lpstr>
      <vt:lpstr>Managerial skills</vt:lpstr>
      <vt:lpstr>Managerial roles</vt:lpstr>
      <vt:lpstr>Management functions</vt:lpstr>
      <vt:lpstr>Planning</vt:lpstr>
      <vt:lpstr>Goal</vt:lpstr>
      <vt:lpstr>Planning type</vt:lpstr>
      <vt:lpstr>Example: Planning type at GM (2007)</vt:lpstr>
      <vt:lpstr>Organizing</vt:lpstr>
      <vt:lpstr>Designing organizational structure</vt:lpstr>
      <vt:lpstr>Designing organizational structure</vt:lpstr>
      <vt:lpstr>Designing organizational structure</vt:lpstr>
      <vt:lpstr>Siemens</vt:lpstr>
      <vt:lpstr>Organization Chart</vt:lpstr>
      <vt:lpstr>Organizational Structure – vertical structure</vt:lpstr>
      <vt:lpstr>Chain of Command </vt:lpstr>
      <vt:lpstr>Work Delegation</vt:lpstr>
      <vt:lpstr>Authority, Responsibility, and Accountability</vt:lpstr>
      <vt:lpstr>Span of Management</vt:lpstr>
      <vt:lpstr>Span of Management</vt:lpstr>
      <vt:lpstr>Span of Management – small or large?</vt:lpstr>
      <vt:lpstr>Centralization vs. Decentralization</vt:lpstr>
      <vt:lpstr>Centralization vs. Decentralization</vt:lpstr>
      <vt:lpstr>Departmentalization – Horizontal structure</vt:lpstr>
      <vt:lpstr>Functional Structure</vt:lpstr>
      <vt:lpstr>Division Structure</vt:lpstr>
      <vt:lpstr>Division Structure</vt:lpstr>
      <vt:lpstr>Matrix Structure</vt:lpstr>
      <vt:lpstr>Matrix structure</vt:lpstr>
      <vt:lpstr>Mixed organization structure</vt:lpstr>
      <vt:lpstr>PowerPoint Presentation</vt:lpstr>
      <vt:lpstr>PowerPoint Presentation</vt:lpstr>
      <vt:lpstr>RS promotion</vt:lpstr>
      <vt:lpstr>PepsiCo</vt:lpstr>
      <vt:lpstr>Team Approach</vt:lpstr>
      <vt:lpstr>PowerPoint Presentation</vt:lpstr>
      <vt:lpstr>Network Approach</vt:lpstr>
      <vt:lpstr>Network approach</vt:lpstr>
      <vt:lpstr>Virtual Network Structure</vt:lpstr>
      <vt:lpstr>PowerPoint Presentation</vt:lpstr>
      <vt:lpstr>PowerPoint Presentation</vt:lpstr>
      <vt:lpstr>PowerPoint Presentation</vt:lpstr>
      <vt:lpstr>PowerPoint Presentation</vt:lpstr>
      <vt:lpstr>Controlling</vt:lpstr>
      <vt:lpstr>The control process</vt:lpstr>
      <vt:lpstr>Type of control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 291 – Introductions to Business</dc:title>
  <dc:creator>praemont</dc:creator>
  <cp:lastModifiedBy>USER</cp:lastModifiedBy>
  <cp:revision>79</cp:revision>
  <dcterms:created xsi:type="dcterms:W3CDTF">2011-06-18T02:09:47Z</dcterms:created>
  <dcterms:modified xsi:type="dcterms:W3CDTF">2014-02-24T02:35:04Z</dcterms:modified>
</cp:coreProperties>
</file>