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60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70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-34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A\Desktop\&#3627;&#3609;&#3633;&#3591;&#3626;&#3639;&#3629;%20CLMV\Ease%20of%20doing%20biz%202018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Sheet1!$D$33</c:f>
              <c:strCache>
                <c:ptCount val="1"/>
                <c:pt idx="0">
                  <c:v>Thailand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68B-4408-A671-D4E3B30ED7CF}"/>
              </c:ext>
            </c:extLst>
          </c:dPt>
          <c:dLbls>
            <c:dLbl>
              <c:idx val="1"/>
              <c:layout>
                <c:manualLayout>
                  <c:x val="-8.630787418676884E-3"/>
                  <c:y val="-6.512005677238335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F68B-4408-A671-D4E3B30ED7CF}"/>
                </c:ext>
              </c:extLst>
            </c:dLbl>
            <c:dLbl>
              <c:idx val="5"/>
              <c:layout>
                <c:manualLayout>
                  <c:x val="-1.035694490241236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F68B-4408-A671-D4E3B30ED7C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 New" panose="020B0500040200020003" pitchFamily="34" charset="-34"/>
                    <a:ea typeface="+mn-ea"/>
                    <a:cs typeface="TH Sarabun New" panose="020B0500040200020003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Sheet1!$E$32:$O$32</c:f>
              <c:strCache>
                <c:ptCount val="11"/>
                <c:pt idx="0">
                  <c:v>Starting a Business</c:v>
                </c:pt>
                <c:pt idx="1">
                  <c:v>Construction Permits</c:v>
                </c:pt>
                <c:pt idx="2">
                  <c:v>Getting Electricity</c:v>
                </c:pt>
                <c:pt idx="3">
                  <c:v>Registering Property</c:v>
                </c:pt>
                <c:pt idx="4">
                  <c:v>Getting Credit</c:v>
                </c:pt>
                <c:pt idx="5">
                  <c:v>Protecting Minority Investors</c:v>
                </c:pt>
                <c:pt idx="6">
                  <c:v>Paying Taxes</c:v>
                </c:pt>
                <c:pt idx="7">
                  <c:v>Trading across Borders</c:v>
                </c:pt>
                <c:pt idx="8">
                  <c:v>Enforcing Contracts</c:v>
                </c:pt>
                <c:pt idx="9">
                  <c:v>Resolving Insolvency</c:v>
                </c:pt>
                <c:pt idx="10">
                  <c:v>Ease of Doing Business Rank</c:v>
                </c:pt>
              </c:strCache>
            </c:strRef>
          </c:cat>
          <c:val>
            <c:numRef>
              <c:f>Sheet1!$E$33:$O$33</c:f>
              <c:numCache>
                <c:formatCode>General</c:formatCode>
                <c:ptCount val="11"/>
                <c:pt idx="0" formatCode="#,##0">
                  <c:v>36</c:v>
                </c:pt>
                <c:pt idx="1">
                  <c:v>43</c:v>
                </c:pt>
                <c:pt idx="2" formatCode="#,##0">
                  <c:v>13</c:v>
                </c:pt>
                <c:pt idx="3" formatCode="#,##0">
                  <c:v>68</c:v>
                </c:pt>
                <c:pt idx="4" formatCode="#,##0">
                  <c:v>42</c:v>
                </c:pt>
                <c:pt idx="5">
                  <c:v>16</c:v>
                </c:pt>
                <c:pt idx="6" formatCode="#,##0">
                  <c:v>67</c:v>
                </c:pt>
                <c:pt idx="7" formatCode="#,##0">
                  <c:v>57</c:v>
                </c:pt>
                <c:pt idx="8" formatCode="#,##0">
                  <c:v>34</c:v>
                </c:pt>
                <c:pt idx="9" formatCode="#,##0">
                  <c:v>26</c:v>
                </c:pt>
                <c:pt idx="10" formatCode="#,##0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68B-4408-A671-D4E3B30ED7CF}"/>
            </c:ext>
          </c:extLst>
        </c:ser>
        <c:ser>
          <c:idx val="1"/>
          <c:order val="1"/>
          <c:tx>
            <c:strRef>
              <c:f>Sheet1!$D$34</c:f>
              <c:strCache>
                <c:ptCount val="1"/>
                <c:pt idx="0">
                  <c:v>Vietnam</c:v>
                </c:pt>
              </c:strCache>
            </c:strRef>
          </c:tx>
          <c:spPr>
            <a:pattFill prst="pct5">
              <a:fgClr>
                <a:schemeClr val="accent1"/>
              </a:fgClr>
              <a:bgClr>
                <a:schemeClr val="bg1"/>
              </a:bgClr>
            </a:pattFill>
            <a:ln>
              <a:solidFill>
                <a:sysClr val="windowText" lastClr="000000"/>
              </a:solidFill>
            </a:ln>
            <a:effectLst/>
          </c:spPr>
          <c:invertIfNegative val="0"/>
          <c:dLbls>
            <c:dLbl>
              <c:idx val="0"/>
              <c:layout>
                <c:manualLayout>
                  <c:x val="-1.7261574837353837E-2"/>
                  <c:y val="-9.768008515857518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F68B-4408-A671-D4E3B30ED7CF}"/>
                </c:ext>
              </c:extLst>
            </c:dLbl>
            <c:dLbl>
              <c:idx val="1"/>
              <c:layout>
                <c:manualLayout>
                  <c:x val="-1.0187591183929284E-2"/>
                  <c:y val="-1.62215599689064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F68B-4408-A671-D4E3B30ED7CF}"/>
                </c:ext>
              </c:extLst>
            </c:dLbl>
            <c:dLbl>
              <c:idx val="2"/>
              <c:layout>
                <c:manualLayout>
                  <c:x val="-1.3809259869883095E-2"/>
                  <c:y val="-2.984634789978454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F68B-4408-A671-D4E3B30ED7CF}"/>
                </c:ext>
              </c:extLst>
            </c:dLbl>
            <c:dLbl>
              <c:idx val="3"/>
              <c:layout>
                <c:manualLayout>
                  <c:x val="-1.2083102386147744E-2"/>
                  <c:y val="-2.984634789978454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F68B-4408-A671-D4E3B30ED7CF}"/>
                </c:ext>
              </c:extLst>
            </c:dLbl>
            <c:dLbl>
              <c:idx val="5"/>
              <c:layout>
                <c:manualLayout>
                  <c:x val="-1.726157483735383E-2"/>
                  <c:y val="-3.256002838619197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F68B-4408-A671-D4E3B30ED7CF}"/>
                </c:ext>
              </c:extLst>
            </c:dLbl>
            <c:dLbl>
              <c:idx val="6"/>
              <c:layout>
                <c:manualLayout>
                  <c:x val="-1.898773232108914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F68B-4408-A671-D4E3B30ED7CF}"/>
                </c:ext>
              </c:extLst>
            </c:dLbl>
            <c:dLbl>
              <c:idx val="7"/>
              <c:layout>
                <c:manualLayout>
                  <c:x val="-1.7261574837353959E-2"/>
                  <c:y val="1.62800141930958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F68B-4408-A671-D4E3B30ED7CF}"/>
                </c:ext>
              </c:extLst>
            </c:dLbl>
            <c:dLbl>
              <c:idx val="8"/>
              <c:layout>
                <c:manualLayout>
                  <c:x val="-1.7261574837353959E-2"/>
                  <c:y val="-9.768008515857502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C-F68B-4408-A671-D4E3B30ED7CF}"/>
                </c:ext>
              </c:extLst>
            </c:dLbl>
            <c:dLbl>
              <c:idx val="9"/>
              <c:layout>
                <c:manualLayout>
                  <c:x val="-6.904629934941532E-3"/>
                  <c:y val="-3.256002838619227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D-F68B-4408-A671-D4E3B30ED7CF}"/>
                </c:ext>
              </c:extLst>
            </c:dLbl>
            <c:dLbl>
              <c:idx val="10"/>
              <c:layout>
                <c:manualLayout>
                  <c:x val="-1.8987732321089214E-2"/>
                  <c:y val="-3.25600283861916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E-F68B-4408-A671-D4E3B30ED7C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 New" panose="020B0500040200020003" pitchFamily="34" charset="-34"/>
                    <a:ea typeface="+mn-ea"/>
                    <a:cs typeface="TH Sarabun New" panose="020B0500040200020003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Sheet1!$E$32:$O$32</c:f>
              <c:strCache>
                <c:ptCount val="11"/>
                <c:pt idx="0">
                  <c:v>Starting a Business</c:v>
                </c:pt>
                <c:pt idx="1">
                  <c:v>Construction Permits</c:v>
                </c:pt>
                <c:pt idx="2">
                  <c:v>Getting Electricity</c:v>
                </c:pt>
                <c:pt idx="3">
                  <c:v>Registering Property</c:v>
                </c:pt>
                <c:pt idx="4">
                  <c:v>Getting Credit</c:v>
                </c:pt>
                <c:pt idx="5">
                  <c:v>Protecting Minority Investors</c:v>
                </c:pt>
                <c:pt idx="6">
                  <c:v>Paying Taxes</c:v>
                </c:pt>
                <c:pt idx="7">
                  <c:v>Trading across Borders</c:v>
                </c:pt>
                <c:pt idx="8">
                  <c:v>Enforcing Contracts</c:v>
                </c:pt>
                <c:pt idx="9">
                  <c:v>Resolving Insolvency</c:v>
                </c:pt>
                <c:pt idx="10">
                  <c:v>Ease of Doing Business Rank</c:v>
                </c:pt>
              </c:strCache>
            </c:strRef>
          </c:cat>
          <c:val>
            <c:numRef>
              <c:f>Sheet1!$E$35:$O$35</c:f>
              <c:numCache>
                <c:formatCode>General</c:formatCode>
                <c:ptCount val="11"/>
                <c:pt idx="0" formatCode="#,##0">
                  <c:v>183</c:v>
                </c:pt>
                <c:pt idx="1">
                  <c:v>179</c:v>
                </c:pt>
                <c:pt idx="2" formatCode="#,##0">
                  <c:v>137</c:v>
                </c:pt>
                <c:pt idx="3" formatCode="#,##0">
                  <c:v>123</c:v>
                </c:pt>
                <c:pt idx="4" formatCode="#,##0">
                  <c:v>20</c:v>
                </c:pt>
                <c:pt idx="5">
                  <c:v>108</c:v>
                </c:pt>
                <c:pt idx="6" formatCode="#,##0">
                  <c:v>136</c:v>
                </c:pt>
                <c:pt idx="7" formatCode="#,##0">
                  <c:v>108</c:v>
                </c:pt>
                <c:pt idx="8" formatCode="#,##0">
                  <c:v>179</c:v>
                </c:pt>
                <c:pt idx="9" formatCode="#,##0">
                  <c:v>74</c:v>
                </c:pt>
                <c:pt idx="10" formatCode="#,##0">
                  <c:v>135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F68B-4408-A671-D4E3B30ED7CF}"/>
            </c:ext>
          </c:extLst>
        </c:ser>
        <c:ser>
          <c:idx val="2"/>
          <c:order val="2"/>
          <c:tx>
            <c:strRef>
              <c:f>Sheet1!$D$35</c:f>
              <c:strCache>
                <c:ptCount val="1"/>
                <c:pt idx="0">
                  <c:v>Cambodia</c:v>
                </c:pt>
              </c:strCache>
            </c:strRef>
          </c:tx>
          <c:spPr>
            <a:pattFill prst="diagBrick">
              <a:fgClr>
                <a:schemeClr val="accent1"/>
              </a:fgClr>
              <a:bgClr>
                <a:schemeClr val="bg1"/>
              </a:bgClr>
            </a:pattFill>
            <a:ln>
              <a:solidFill>
                <a:sysClr val="windowText" lastClr="000000"/>
              </a:solidFill>
            </a:ln>
            <a:effectLst/>
          </c:spPr>
          <c:invertIfNegative val="0"/>
          <c:dLbls>
            <c:dLbl>
              <c:idx val="1"/>
              <c:layout>
                <c:manualLayout>
                  <c:x val="3.7224047153679059E-2"/>
                  <c:y val="-1.27897430241243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3732811481040405E-2"/>
                      <c:h val="6.067163903593601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0-F68B-4408-A671-D4E3B30ED7CF}"/>
                </c:ext>
              </c:extLst>
            </c:dLbl>
            <c:dLbl>
              <c:idx val="5"/>
              <c:layout>
                <c:manualLayout>
                  <c:x val="-8.6307874186769152E-3"/>
                  <c:y val="-1.30240113544766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1-F68B-4408-A671-D4E3B30ED7CF}"/>
                </c:ext>
              </c:extLst>
            </c:dLbl>
            <c:dLbl>
              <c:idx val="6"/>
              <c:layout>
                <c:manualLayout>
                  <c:x val="-1.0356944902412298E-2"/>
                  <c:y val="-6.512005677238335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2-F68B-4408-A671-D4E3B30ED7CF}"/>
                </c:ext>
              </c:extLst>
            </c:dLbl>
            <c:dLbl>
              <c:idx val="7"/>
              <c:layout>
                <c:manualLayout>
                  <c:x val="-8.630787418676915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3-F68B-4408-A671-D4E3B30ED7C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 New" panose="020B0500040200020003" pitchFamily="34" charset="-34"/>
                    <a:ea typeface="+mn-ea"/>
                    <a:cs typeface="TH Sarabun New" panose="020B0500040200020003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Sheet1!$E$32:$O$32</c:f>
              <c:strCache>
                <c:ptCount val="11"/>
                <c:pt idx="0">
                  <c:v>Starting a Business</c:v>
                </c:pt>
                <c:pt idx="1">
                  <c:v>Construction Permits</c:v>
                </c:pt>
                <c:pt idx="2">
                  <c:v>Getting Electricity</c:v>
                </c:pt>
                <c:pt idx="3">
                  <c:v>Registering Property</c:v>
                </c:pt>
                <c:pt idx="4">
                  <c:v>Getting Credit</c:v>
                </c:pt>
                <c:pt idx="5">
                  <c:v>Protecting Minority Investors</c:v>
                </c:pt>
                <c:pt idx="6">
                  <c:v>Paying Taxes</c:v>
                </c:pt>
                <c:pt idx="7">
                  <c:v>Trading across Borders</c:v>
                </c:pt>
                <c:pt idx="8">
                  <c:v>Enforcing Contracts</c:v>
                </c:pt>
                <c:pt idx="9">
                  <c:v>Resolving Insolvency</c:v>
                </c:pt>
                <c:pt idx="10">
                  <c:v>Ease of Doing Business Rank</c:v>
                </c:pt>
              </c:strCache>
            </c:strRef>
          </c:cat>
          <c:val>
            <c:numRef>
              <c:f>Sheet1!$E$35:$O$35</c:f>
              <c:numCache>
                <c:formatCode>General</c:formatCode>
                <c:ptCount val="11"/>
                <c:pt idx="0" formatCode="#,##0">
                  <c:v>183</c:v>
                </c:pt>
                <c:pt idx="1">
                  <c:v>179</c:v>
                </c:pt>
                <c:pt idx="2" formatCode="#,##0">
                  <c:v>137</c:v>
                </c:pt>
                <c:pt idx="3" formatCode="#,##0">
                  <c:v>123</c:v>
                </c:pt>
                <c:pt idx="4" formatCode="#,##0">
                  <c:v>20</c:v>
                </c:pt>
                <c:pt idx="5">
                  <c:v>108</c:v>
                </c:pt>
                <c:pt idx="6" formatCode="#,##0">
                  <c:v>136</c:v>
                </c:pt>
                <c:pt idx="7" formatCode="#,##0">
                  <c:v>108</c:v>
                </c:pt>
                <c:pt idx="8" formatCode="#,##0">
                  <c:v>179</c:v>
                </c:pt>
                <c:pt idx="9" formatCode="#,##0">
                  <c:v>74</c:v>
                </c:pt>
                <c:pt idx="10" formatCode="#,##0">
                  <c:v>135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F68B-4408-A671-D4E3B30ED7CF}"/>
            </c:ext>
          </c:extLst>
        </c:ser>
        <c:ser>
          <c:idx val="3"/>
          <c:order val="3"/>
          <c:tx>
            <c:strRef>
              <c:f>Sheet1!$D$36</c:f>
              <c:strCache>
                <c:ptCount val="1"/>
                <c:pt idx="0">
                  <c:v>LAO PDR</c:v>
                </c:pt>
              </c:strCache>
            </c:strRef>
          </c:tx>
          <c:spPr>
            <a:pattFill prst="wdDnDiag">
              <a:fgClr>
                <a:schemeClr val="accent1"/>
              </a:fgClr>
              <a:bgClr>
                <a:schemeClr val="bg1"/>
              </a:bgClr>
            </a:pattFill>
            <a:ln>
              <a:solidFill>
                <a:sysClr val="windowText" lastClr="000000"/>
              </a:solidFill>
            </a:ln>
            <a:effectLst/>
          </c:spPr>
          <c:invertIfNegative val="0"/>
          <c:dLbls>
            <c:dLbl>
              <c:idx val="0"/>
              <c:layout>
                <c:manualLayout>
                  <c:x val="1.0356944902412298E-2"/>
                  <c:y val="-1.302401135447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5-F68B-4408-A671-D4E3B30ED7CF}"/>
                </c:ext>
              </c:extLst>
            </c:dLbl>
            <c:dLbl>
              <c:idx val="7"/>
              <c:layout>
                <c:manualLayout>
                  <c:x val="-1.2083102386147682E-2"/>
                  <c:y val="-1.95360170317150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6-F68B-4408-A671-D4E3B30ED7CF}"/>
                </c:ext>
              </c:extLst>
            </c:dLbl>
            <c:dLbl>
              <c:idx val="9"/>
              <c:layout>
                <c:manualLayout>
                  <c:x val="-1.726157483735383E-2"/>
                  <c:y val="-1.95360170317150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7-F68B-4408-A671-D4E3B30ED7CF}"/>
                </c:ext>
              </c:extLst>
            </c:dLbl>
            <c:dLbl>
              <c:idx val="10"/>
              <c:layout>
                <c:manualLayout>
                  <c:x val="-6.904629934941532E-3"/>
                  <c:y val="-2.27920198703341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8-F68B-4408-A671-D4E3B30ED7C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 New" panose="020B0500040200020003" pitchFamily="34" charset="-34"/>
                    <a:ea typeface="+mn-ea"/>
                    <a:cs typeface="TH Sarabun New" panose="020B0500040200020003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Sheet1!$E$32:$O$32</c:f>
              <c:strCache>
                <c:ptCount val="11"/>
                <c:pt idx="0">
                  <c:v>Starting a Business</c:v>
                </c:pt>
                <c:pt idx="1">
                  <c:v>Construction Permits</c:v>
                </c:pt>
                <c:pt idx="2">
                  <c:v>Getting Electricity</c:v>
                </c:pt>
                <c:pt idx="3">
                  <c:v>Registering Property</c:v>
                </c:pt>
                <c:pt idx="4">
                  <c:v>Getting Credit</c:v>
                </c:pt>
                <c:pt idx="5">
                  <c:v>Protecting Minority Investors</c:v>
                </c:pt>
                <c:pt idx="6">
                  <c:v>Paying Taxes</c:v>
                </c:pt>
                <c:pt idx="7">
                  <c:v>Trading across Borders</c:v>
                </c:pt>
                <c:pt idx="8">
                  <c:v>Enforcing Contracts</c:v>
                </c:pt>
                <c:pt idx="9">
                  <c:v>Resolving Insolvency</c:v>
                </c:pt>
                <c:pt idx="10">
                  <c:v>Ease of Doing Business Rank</c:v>
                </c:pt>
              </c:strCache>
            </c:strRef>
          </c:cat>
          <c:val>
            <c:numRef>
              <c:f>Sheet1!$E$36:$O$36</c:f>
              <c:numCache>
                <c:formatCode>General</c:formatCode>
                <c:ptCount val="11"/>
                <c:pt idx="0" formatCode="#,##0">
                  <c:v>164</c:v>
                </c:pt>
                <c:pt idx="1">
                  <c:v>40</c:v>
                </c:pt>
                <c:pt idx="2" formatCode="#,##0">
                  <c:v>149</c:v>
                </c:pt>
                <c:pt idx="3" formatCode="#,##0">
                  <c:v>65</c:v>
                </c:pt>
                <c:pt idx="4" formatCode="#,##0">
                  <c:v>77</c:v>
                </c:pt>
                <c:pt idx="5">
                  <c:v>172</c:v>
                </c:pt>
                <c:pt idx="6" formatCode="#,##0">
                  <c:v>156</c:v>
                </c:pt>
                <c:pt idx="7" formatCode="#,##0">
                  <c:v>124</c:v>
                </c:pt>
                <c:pt idx="8" formatCode="#,##0">
                  <c:v>97</c:v>
                </c:pt>
                <c:pt idx="9" formatCode="#,##0">
                  <c:v>168</c:v>
                </c:pt>
                <c:pt idx="10" formatCode="#,##0">
                  <c:v>141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9-F68B-4408-A671-D4E3B30ED7CF}"/>
            </c:ext>
          </c:extLst>
        </c:ser>
        <c:ser>
          <c:idx val="4"/>
          <c:order val="4"/>
          <c:tx>
            <c:strRef>
              <c:f>Sheet1!$D$37</c:f>
              <c:strCache>
                <c:ptCount val="1"/>
                <c:pt idx="0">
                  <c:v>Myanmar</c:v>
                </c:pt>
              </c:strCache>
            </c:strRef>
          </c:tx>
          <c:spPr>
            <a:pattFill prst="ltHorz">
              <a:fgClr>
                <a:schemeClr val="accent1"/>
              </a:fgClr>
              <a:bgClr>
                <a:schemeClr val="bg1"/>
              </a:bgClr>
            </a:pattFill>
            <a:ln>
              <a:solidFill>
                <a:sysClr val="windowText" lastClr="000000"/>
              </a:solidFill>
            </a:ln>
            <a:effectLst/>
          </c:spPr>
          <c:invertIfNegative val="0"/>
          <c:dLbls>
            <c:dLbl>
              <c:idx val="0"/>
              <c:layout>
                <c:manualLayout>
                  <c:x val="1.2083102386147682E-2"/>
                  <c:y val="1.30240113544766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A-F68B-4408-A671-D4E3B30ED7CF}"/>
                </c:ext>
              </c:extLst>
            </c:dLbl>
            <c:dLbl>
              <c:idx val="2"/>
              <c:layout>
                <c:manualLayout>
                  <c:x val="2.4166204772295363E-2"/>
                  <c:y val="-6.512005677238335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B-F68B-4408-A671-D4E3B30ED7CF}"/>
                </c:ext>
              </c:extLst>
            </c:dLbl>
            <c:dLbl>
              <c:idx val="6"/>
              <c:layout>
                <c:manualLayout>
                  <c:x val="1.726157483735383E-2"/>
                  <c:y val="-2.984634789978454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C-F68B-4408-A671-D4E3B30ED7C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 New" panose="020B0500040200020003" pitchFamily="34" charset="-34"/>
                    <a:ea typeface="+mn-ea"/>
                    <a:cs typeface="TH Sarabun New" panose="020B0500040200020003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Sheet1!$E$32:$O$32</c:f>
              <c:strCache>
                <c:ptCount val="11"/>
                <c:pt idx="0">
                  <c:v>Starting a Business</c:v>
                </c:pt>
                <c:pt idx="1">
                  <c:v>Construction Permits</c:v>
                </c:pt>
                <c:pt idx="2">
                  <c:v>Getting Electricity</c:v>
                </c:pt>
                <c:pt idx="3">
                  <c:v>Registering Property</c:v>
                </c:pt>
                <c:pt idx="4">
                  <c:v>Getting Credit</c:v>
                </c:pt>
                <c:pt idx="5">
                  <c:v>Protecting Minority Investors</c:v>
                </c:pt>
                <c:pt idx="6">
                  <c:v>Paying Taxes</c:v>
                </c:pt>
                <c:pt idx="7">
                  <c:v>Trading across Borders</c:v>
                </c:pt>
                <c:pt idx="8">
                  <c:v>Enforcing Contracts</c:v>
                </c:pt>
                <c:pt idx="9">
                  <c:v>Resolving Insolvency</c:v>
                </c:pt>
                <c:pt idx="10">
                  <c:v>Ease of Doing Business Rank</c:v>
                </c:pt>
              </c:strCache>
            </c:strRef>
          </c:cat>
          <c:val>
            <c:numRef>
              <c:f>Sheet1!$E$37:$O$37</c:f>
              <c:numCache>
                <c:formatCode>General</c:formatCode>
                <c:ptCount val="11"/>
                <c:pt idx="0" formatCode="#,##0">
                  <c:v>155</c:v>
                </c:pt>
                <c:pt idx="1">
                  <c:v>73</c:v>
                </c:pt>
                <c:pt idx="2" formatCode="#,##0">
                  <c:v>151</c:v>
                </c:pt>
                <c:pt idx="3" formatCode="#,##0">
                  <c:v>134</c:v>
                </c:pt>
                <c:pt idx="4" formatCode="#,##0">
                  <c:v>177</c:v>
                </c:pt>
                <c:pt idx="5">
                  <c:v>183</c:v>
                </c:pt>
                <c:pt idx="6" formatCode="#,##0">
                  <c:v>125</c:v>
                </c:pt>
                <c:pt idx="7" formatCode="#,##0">
                  <c:v>163</c:v>
                </c:pt>
                <c:pt idx="8" formatCode="#,##0">
                  <c:v>188</c:v>
                </c:pt>
                <c:pt idx="9" formatCode="#,##0">
                  <c:v>164</c:v>
                </c:pt>
                <c:pt idx="10" formatCode="#,##0">
                  <c:v>171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D-F68B-4408-A671-D4E3B30ED7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96206960"/>
        <c:axId val="496209456"/>
      </c:barChart>
      <c:catAx>
        <c:axId val="496206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defRPr>
            </a:pPr>
            <a:endParaRPr lang="en-US"/>
          </a:p>
        </c:txPr>
        <c:crossAx val="496209456"/>
        <c:crosses val="autoZero"/>
        <c:auto val="1"/>
        <c:lblAlgn val="ctr"/>
        <c:lblOffset val="100"/>
        <c:noMultiLvlLbl val="0"/>
      </c:catAx>
      <c:valAx>
        <c:axId val="4962094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defRPr>
            </a:pPr>
            <a:endParaRPr lang="en-US"/>
          </a:p>
        </c:txPr>
        <c:crossAx val="4962069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6421811057753025"/>
          <c:y val="0.88321884224903546"/>
          <c:w val="0.58426425565464912"/>
          <c:h val="9.759650547278714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H Sarabun New" panose="020B0500040200020003" pitchFamily="34" charset="-34"/>
              <a:ea typeface="+mn-ea"/>
              <a:cs typeface="TH Sarabun New" panose="020B0500040200020003" pitchFamily="34" charset="-34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900" b="1">
          <a:latin typeface="TH Sarabun New" panose="020B0500040200020003" pitchFamily="34" charset="-34"/>
          <a:cs typeface="TH Sarabun New" panose="020B0500040200020003" pitchFamily="34" charset="-34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BB59-8D35-4F64-81DB-34A2437B817D}" type="datetimeFigureOut">
              <a:rPr lang="en-US" smtClean="0"/>
              <a:t>6/11/2018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87540-E75E-43D5-8A48-87CFDA19D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939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latin typeface="TH Sarabun New" panose="020B0500040200020003" pitchFamily="34" charset="-34"/>
                <a:cs typeface="TH Sarabun New" panose="020B0500040200020003" pitchFamily="34" charset="-34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latin typeface="TH Sarabun New" panose="020B0500040200020003" pitchFamily="34" charset="-34"/>
                <a:cs typeface="TH Sarabun New" panose="020B0500040200020003" pitchFamily="34" charset="-34"/>
              </a:defRPr>
            </a:lvl1pPr>
            <a:lvl2pPr>
              <a:defRPr b="1">
                <a:latin typeface="TH Sarabun New" panose="020B0500040200020003" pitchFamily="34" charset="-34"/>
                <a:cs typeface="TH Sarabun New" panose="020B0500040200020003" pitchFamily="34" charset="-34"/>
              </a:defRPr>
            </a:lvl2pPr>
            <a:lvl3pPr>
              <a:defRPr b="1">
                <a:latin typeface="TH Sarabun New" panose="020B0500040200020003" pitchFamily="34" charset="-34"/>
                <a:cs typeface="TH Sarabun New" panose="020B0500040200020003" pitchFamily="34" charset="-34"/>
              </a:defRPr>
            </a:lvl3pPr>
            <a:lvl4pPr>
              <a:defRPr b="1">
                <a:latin typeface="TH Sarabun New" panose="020B0500040200020003" pitchFamily="34" charset="-34"/>
                <a:cs typeface="TH Sarabun New" panose="020B0500040200020003" pitchFamily="34" charset="-34"/>
              </a:defRPr>
            </a:lvl4pPr>
            <a:lvl5pPr>
              <a:defRPr b="1">
                <a:latin typeface="TH Sarabun New" panose="020B0500040200020003" pitchFamily="34" charset="-34"/>
                <a:cs typeface="TH Sarabun New" panose="020B0500040200020003" pitchFamily="34" charset="-34"/>
              </a:defRPr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BB59-8D35-4F64-81DB-34A2437B817D}" type="datetimeFigureOut">
              <a:rPr lang="en-US" smtClean="0"/>
              <a:t>6/11/2018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87540-E75E-43D5-8A48-87CFDA19D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388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BB59-8D35-4F64-81DB-34A2437B817D}" type="datetimeFigureOut">
              <a:rPr lang="en-US" smtClean="0"/>
              <a:t>6/11/2018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87540-E75E-43D5-8A48-87CFDA19D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404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BB59-8D35-4F64-81DB-34A2437B817D}" type="datetimeFigureOut">
              <a:rPr lang="en-US" smtClean="0"/>
              <a:t>6/11/2018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87540-E75E-43D5-8A48-87CFDA19D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350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BB59-8D35-4F64-81DB-34A2437B817D}" type="datetimeFigureOut">
              <a:rPr lang="en-US" smtClean="0"/>
              <a:t>6/11/2018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87540-E75E-43D5-8A48-87CFDA19D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912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BB59-8D35-4F64-81DB-34A2437B817D}" type="datetimeFigureOut">
              <a:rPr lang="en-US" smtClean="0"/>
              <a:t>6/11/2018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87540-E75E-43D5-8A48-87CFDA19D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137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BB59-8D35-4F64-81DB-34A2437B817D}" type="datetimeFigureOut">
              <a:rPr lang="en-US" smtClean="0"/>
              <a:t>6/11/2018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87540-E75E-43D5-8A48-87CFDA19D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369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BB59-8D35-4F64-81DB-34A2437B817D}" type="datetimeFigureOut">
              <a:rPr lang="en-US" smtClean="0"/>
              <a:t>6/11/2018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87540-E75E-43D5-8A48-87CFDA19D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04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BB59-8D35-4F64-81DB-34A2437B817D}" type="datetimeFigureOut">
              <a:rPr lang="en-US" smtClean="0"/>
              <a:t>6/11/2018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87540-E75E-43D5-8A48-87CFDA19D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029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BB59-8D35-4F64-81DB-34A2437B817D}" type="datetimeFigureOut">
              <a:rPr lang="en-US" smtClean="0"/>
              <a:t>6/11/2018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87540-E75E-43D5-8A48-87CFDA19D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302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BB59-8D35-4F64-81DB-34A2437B817D}" type="datetimeFigureOut">
              <a:rPr lang="en-US" smtClean="0"/>
              <a:t>6/11/2018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87540-E75E-43D5-8A48-87CFDA19D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491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FBB59-8D35-4F64-81DB-34A2437B817D}" type="datetimeFigureOut">
              <a:rPr lang="en-US" smtClean="0"/>
              <a:t>6/11/2018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87540-E75E-43D5-8A48-87CFDA19D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430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Overview of CLMV Economy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76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64377" y="154108"/>
            <a:ext cx="564372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CLMV economy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5032" y="1027906"/>
            <a:ext cx="7911738" cy="57696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8154572" y="1510506"/>
            <a:ext cx="4037428" cy="4031873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In 2016, CLMV GDP is around 266.7 </a:t>
            </a:r>
            <a:r>
              <a:rPr lang="en-US" sz="3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b</a:t>
            </a:r>
            <a:r>
              <a:rPr lang="en-US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illion US$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Vietnam is the largest economy (</a:t>
            </a:r>
            <a:r>
              <a:rPr lang="en-US" sz="3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164.1 </a:t>
            </a:r>
            <a:r>
              <a:rPr lang="en-US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billion US$), followed by Myanmar </a:t>
            </a:r>
            <a:r>
              <a:rPr lang="th-TH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(</a:t>
            </a:r>
            <a:r>
              <a:rPr lang="en-US" sz="3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74.5 billion US$</a:t>
            </a:r>
            <a:r>
              <a:rPr lang="th-TH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) </a:t>
            </a:r>
            <a:r>
              <a:rPr lang="en-US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Cambodia</a:t>
            </a:r>
            <a:r>
              <a:rPr lang="th-TH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(</a:t>
            </a:r>
            <a:r>
              <a:rPr lang="en-US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17 </a:t>
            </a:r>
            <a:r>
              <a:rPr lang="en-US" sz="3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billion US$</a:t>
            </a:r>
            <a:r>
              <a:rPr lang="th-TH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) </a:t>
            </a:r>
            <a:r>
              <a:rPr lang="en-US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and Lao PDR </a:t>
            </a:r>
            <a:r>
              <a:rPr lang="th-TH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(</a:t>
            </a:r>
            <a:r>
              <a:rPr lang="en-US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11.1 </a:t>
            </a:r>
            <a:r>
              <a:rPr lang="en-US" sz="3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billion US$</a:t>
            </a:r>
            <a:r>
              <a:rPr lang="th-TH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)</a:t>
            </a:r>
            <a:endParaRPr lang="en-US" sz="32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13623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4531" y="252583"/>
            <a:ext cx="4052668" cy="1325563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Economic Growth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0890" y="1209822"/>
            <a:ext cx="7450014" cy="547393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16480" y="1209822"/>
            <a:ext cx="4404360" cy="4031873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GDP Growth is considerably high</a:t>
            </a:r>
            <a:endParaRPr lang="th-TH" sz="32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LAO PDR has the highest growth rate while Vietnam has the lowest growth rate.</a:t>
            </a:r>
            <a:endParaRPr lang="th-TH" sz="32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Myanmar growth is fluctuate while Cambodia’s is quite stable</a:t>
            </a:r>
            <a:endParaRPr lang="th-TH" sz="32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8229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4585" y="200686"/>
            <a:ext cx="6979920" cy="1325563"/>
          </a:xfrm>
        </p:spPr>
        <p:txBody>
          <a:bodyPr/>
          <a:lstStyle/>
          <a:p>
            <a:pPr algn="ctr"/>
            <a:r>
              <a:rPr lang="en-US" dirty="0" smtClean="0"/>
              <a:t>Per capita Income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73173" y="863468"/>
            <a:ext cx="7450015" cy="563231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68813" y="863468"/>
            <a:ext cx="4404360" cy="4708981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VN has the highest per capita income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All countries GNI per capita is higher than 1,025 US$</a:t>
            </a:r>
            <a:r>
              <a:rPr lang="en-US" sz="3000" dirty="0" smtClean="0">
                <a:latin typeface="TH Sarabun New" panose="020B0500040200020003" pitchFamily="34" charset="-34"/>
                <a:cs typeface="TH Sarabun New" panose="020B0500040200020003" pitchFamily="34" charset="-34"/>
                <a:sym typeface="Wingdings" panose="05000000000000000000" pitchFamily="2" charset="2"/>
              </a:rPr>
              <a:t></a:t>
            </a:r>
            <a:r>
              <a:rPr lang="en-US" sz="3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lower-middle </a:t>
            </a:r>
            <a:r>
              <a:rPr lang="en-US" sz="3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income </a:t>
            </a:r>
            <a:r>
              <a:rPr lang="en-US" sz="3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economies by WB definition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VN, LA and MM has become a lower-middle income economy in 2009, 2011, 2012 and 2015 respectively.</a:t>
            </a:r>
            <a:endParaRPr lang="en-US" sz="30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7903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8100" y="0"/>
            <a:ext cx="4673600" cy="1325563"/>
          </a:xfrm>
        </p:spPr>
        <p:txBody>
          <a:bodyPr/>
          <a:lstStyle/>
          <a:p>
            <a:pPr algn="ctr"/>
            <a:r>
              <a:rPr lang="en-US" dirty="0" smtClean="0"/>
              <a:t>Economic Structure </a:t>
            </a:r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0" y="267286"/>
            <a:ext cx="7386901" cy="6281225"/>
            <a:chOff x="838200" y="1661345"/>
            <a:chExt cx="9754445" cy="519665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44296" y="4254782"/>
              <a:ext cx="4874174" cy="260321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5718470" y="4254782"/>
              <a:ext cx="4852837" cy="2603218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38200" y="1680907"/>
              <a:ext cx="4858933" cy="2603218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5697133" y="1661345"/>
              <a:ext cx="4895512" cy="2603218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7403059" y="977281"/>
            <a:ext cx="4712677" cy="2246769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Service sector is the main contributor</a:t>
            </a:r>
            <a:r>
              <a:rPr lang="en-US" sz="28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en-US" sz="2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(more than 35% of GDP in each country)</a:t>
            </a:r>
            <a:endParaRPr lang="th-TH" sz="28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Agriculture sector is getting smaller.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h-TH" sz="28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9216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24814" y="-86582"/>
            <a:ext cx="2283729" cy="1325563"/>
          </a:xfrm>
        </p:spPr>
        <p:txBody>
          <a:bodyPr/>
          <a:lstStyle/>
          <a:p>
            <a:pPr algn="ctr"/>
            <a:r>
              <a:rPr lang="en-US" dirty="0" smtClean="0"/>
              <a:t>Labor force</a:t>
            </a:r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107559" y="182244"/>
            <a:ext cx="8431530" cy="6485841"/>
            <a:chOff x="515522" y="648397"/>
            <a:chExt cx="8807768" cy="6012656"/>
          </a:xfrm>
        </p:grpSpPr>
        <p:grpSp>
          <p:nvGrpSpPr>
            <p:cNvPr id="11" name="Group 10"/>
            <p:cNvGrpSpPr/>
            <p:nvPr/>
          </p:nvGrpSpPr>
          <p:grpSpPr>
            <a:xfrm>
              <a:off x="515522" y="648397"/>
              <a:ext cx="8807768" cy="6012656"/>
              <a:chOff x="698402" y="845344"/>
              <a:chExt cx="8807768" cy="6012656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2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698402" y="845344"/>
                <a:ext cx="4400550" cy="2827020"/>
              </a:xfrm>
              <a:prstGeom prst="rect">
                <a:avLst/>
              </a:prstGeom>
            </p:spPr>
          </p:pic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3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5112287" y="883040"/>
                <a:ext cx="4393883" cy="2833688"/>
              </a:xfrm>
              <a:prstGeom prst="rect">
                <a:avLst/>
              </a:prstGeom>
            </p:spPr>
          </p:pic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5132290" y="4005921"/>
                <a:ext cx="4373880" cy="2852079"/>
              </a:xfrm>
              <a:prstGeom prst="rect">
                <a:avLst/>
              </a:prstGeom>
            </p:spPr>
          </p:pic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5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698402" y="4000426"/>
                <a:ext cx="4413885" cy="2847023"/>
              </a:xfrm>
              <a:prstGeom prst="rect">
                <a:avLst/>
              </a:prstGeom>
            </p:spPr>
          </p:pic>
        </p:grp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4525840" y="3514651"/>
              <a:ext cx="1733550" cy="577655"/>
            </a:xfrm>
            <a:prstGeom prst="rect">
              <a:avLst/>
            </a:prstGeom>
          </p:spPr>
        </p:pic>
      </p:grpSp>
      <p:sp>
        <p:nvSpPr>
          <p:cNvPr id="13" name="TextBox 12"/>
          <p:cNvSpPr txBox="1"/>
          <p:nvPr/>
        </p:nvSpPr>
        <p:spPr>
          <a:xfrm>
            <a:off x="8676828" y="752198"/>
            <a:ext cx="3379699" cy="3293209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VN has the largest labor force </a:t>
            </a:r>
            <a:r>
              <a:rPr lang="th-TH" sz="2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(</a:t>
            </a:r>
            <a:r>
              <a:rPr lang="en-US" sz="2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in 2017, </a:t>
            </a:r>
            <a:r>
              <a:rPr lang="th-TH" sz="2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en-US" sz="2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56.4 </a:t>
            </a:r>
            <a:r>
              <a:rPr lang="en-US" sz="2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mil.</a:t>
            </a:r>
            <a:r>
              <a:rPr lang="th-TH" sz="2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) </a:t>
            </a:r>
            <a:r>
              <a:rPr lang="en-US" sz="2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while LA has the smallest labor force (3.6 mil) . </a:t>
            </a:r>
            <a:endParaRPr lang="th-TH" sz="26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Labor force in CLMV is growing, about 1-2% growth recently.</a:t>
            </a:r>
          </a:p>
          <a:p>
            <a:r>
              <a:rPr lang="en-US" sz="2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endParaRPr lang="en-US" sz="26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9601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36634" y="-21101"/>
            <a:ext cx="3522260" cy="1325563"/>
          </a:xfrm>
        </p:spPr>
        <p:txBody>
          <a:bodyPr/>
          <a:lstStyle/>
          <a:p>
            <a:r>
              <a:rPr lang="en-US" dirty="0" smtClean="0"/>
              <a:t>Employment by sector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225522" y="232117"/>
            <a:ext cx="7596115" cy="6625883"/>
            <a:chOff x="366200" y="195104"/>
            <a:chExt cx="9830315" cy="701944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398585" y="266651"/>
              <a:ext cx="4663440" cy="3562350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366200" y="3955818"/>
              <a:ext cx="4866580" cy="3258734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5232780" y="3829001"/>
              <a:ext cx="4963735" cy="3385551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5232780" y="195104"/>
              <a:ext cx="4792980" cy="3732372"/>
            </a:xfrm>
            <a:prstGeom prst="rect">
              <a:avLst/>
            </a:prstGeom>
          </p:spPr>
        </p:pic>
      </p:grpSp>
      <p:sp>
        <p:nvSpPr>
          <p:cNvPr id="13" name="TextBox 12"/>
          <p:cNvSpPr txBox="1"/>
          <p:nvPr/>
        </p:nvSpPr>
        <p:spPr>
          <a:xfrm>
            <a:off x="7953584" y="1164134"/>
            <a:ext cx="4088361" cy="3293209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For CA, LA and VN most employment are in Agricultural sector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For MM, most employment are in service sector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For VN, GDP in agriculture is low (about 20%) but utilize a large share of labor force. </a:t>
            </a:r>
            <a:endParaRPr lang="en-US" sz="26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6942" y="4750231"/>
            <a:ext cx="3197154" cy="101980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407400" y="4927600"/>
            <a:ext cx="2895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Note:  for LAO diagram, the legend switched. The employment in agriculture should have been employment in service.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2217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9817" y="288738"/>
            <a:ext cx="9207568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/>
              <a:t>FDI to CLMV</a:t>
            </a:r>
            <a:endParaRPr lang="en-US" sz="4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68059" y="1334901"/>
            <a:ext cx="9836441" cy="501675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103639" y="242701"/>
            <a:ext cx="4088361" cy="1569660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Main investors are China, South Korea, Singapore and Thailand</a:t>
            </a:r>
          </a:p>
        </p:txBody>
      </p:sp>
    </p:spTree>
    <p:extLst>
      <p:ext uri="{BB962C8B-B14F-4D97-AF65-F5344CB8AC3E}">
        <p14:creationId xmlns:p14="http://schemas.microsoft.com/office/powerpoint/2010/main" val="42652377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4025" y="0"/>
            <a:ext cx="5942428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/>
              <a:t>Thailand’s FDI in CLMV</a:t>
            </a:r>
            <a:endParaRPr lang="en-US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97861" y="1234473"/>
            <a:ext cx="11333739" cy="5011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68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International trade in CLMV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9489866"/>
              </p:ext>
            </p:extLst>
          </p:nvPr>
        </p:nvGraphicFramePr>
        <p:xfrm>
          <a:off x="998402" y="1527719"/>
          <a:ext cx="5180327" cy="2348106"/>
        </p:xfrm>
        <a:graphic>
          <a:graphicData uri="http://schemas.openxmlformats.org/drawingml/2006/table">
            <a:tbl>
              <a:tblPr firstRow="1" firstCol="1" bandRow="1"/>
              <a:tblGrid>
                <a:gridCol w="1878966">
                  <a:extLst>
                    <a:ext uri="{9D8B030D-6E8A-4147-A177-3AD203B41FA5}">
                      <a16:colId xmlns:a16="http://schemas.microsoft.com/office/drawing/2014/main" val="2208538326"/>
                    </a:ext>
                  </a:extLst>
                </a:gridCol>
                <a:gridCol w="860461">
                  <a:extLst>
                    <a:ext uri="{9D8B030D-6E8A-4147-A177-3AD203B41FA5}">
                      <a16:colId xmlns:a16="http://schemas.microsoft.com/office/drawing/2014/main" val="1176210595"/>
                    </a:ext>
                  </a:extLst>
                </a:gridCol>
                <a:gridCol w="1615559">
                  <a:extLst>
                    <a:ext uri="{9D8B030D-6E8A-4147-A177-3AD203B41FA5}">
                      <a16:colId xmlns:a16="http://schemas.microsoft.com/office/drawing/2014/main" val="437574910"/>
                    </a:ext>
                  </a:extLst>
                </a:gridCol>
                <a:gridCol w="825341">
                  <a:extLst>
                    <a:ext uri="{9D8B030D-6E8A-4147-A177-3AD203B41FA5}">
                      <a16:colId xmlns:a16="http://schemas.microsoft.com/office/drawing/2014/main" val="3402203542"/>
                    </a:ext>
                  </a:extLst>
                </a:gridCol>
              </a:tblGrid>
              <a:tr h="3268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Export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 to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%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Import from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%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8867823"/>
                  </a:ext>
                </a:extLst>
              </a:tr>
              <a:tr h="3268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USA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21.3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China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36.8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5718184"/>
                  </a:ext>
                </a:extLst>
              </a:tr>
              <a:tr h="3268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UK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9.5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Thailand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15.4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1710635"/>
                  </a:ext>
                </a:extLst>
              </a:tr>
              <a:tr h="3268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Germany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9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Vietnam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11.4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9772087"/>
                  </a:ext>
                </a:extLst>
              </a:tr>
              <a:tr h="3268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Japan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8.2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Taiwan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5.7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155436"/>
                  </a:ext>
                </a:extLst>
              </a:tr>
              <a:tr h="3268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Canada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6.5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Singapore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4.6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884898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5443306"/>
              </p:ext>
            </p:extLst>
          </p:nvPr>
        </p:nvGraphicFramePr>
        <p:xfrm>
          <a:off x="998402" y="3992540"/>
          <a:ext cx="5180327" cy="2348106"/>
        </p:xfrm>
        <a:graphic>
          <a:graphicData uri="http://schemas.openxmlformats.org/drawingml/2006/table">
            <a:tbl>
              <a:tblPr firstRow="1" firstCol="1" bandRow="1"/>
              <a:tblGrid>
                <a:gridCol w="1878966">
                  <a:extLst>
                    <a:ext uri="{9D8B030D-6E8A-4147-A177-3AD203B41FA5}">
                      <a16:colId xmlns:a16="http://schemas.microsoft.com/office/drawing/2014/main" val="1385236243"/>
                    </a:ext>
                  </a:extLst>
                </a:gridCol>
                <a:gridCol w="860461">
                  <a:extLst>
                    <a:ext uri="{9D8B030D-6E8A-4147-A177-3AD203B41FA5}">
                      <a16:colId xmlns:a16="http://schemas.microsoft.com/office/drawing/2014/main" val="1655937358"/>
                    </a:ext>
                  </a:extLst>
                </a:gridCol>
                <a:gridCol w="1615560">
                  <a:extLst>
                    <a:ext uri="{9D8B030D-6E8A-4147-A177-3AD203B41FA5}">
                      <a16:colId xmlns:a16="http://schemas.microsoft.com/office/drawing/2014/main" val="2979469380"/>
                    </a:ext>
                  </a:extLst>
                </a:gridCol>
                <a:gridCol w="825340">
                  <a:extLst>
                    <a:ext uri="{9D8B030D-6E8A-4147-A177-3AD203B41FA5}">
                      <a16:colId xmlns:a16="http://schemas.microsoft.com/office/drawing/2014/main" val="780126726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Export</a:t>
                      </a:r>
                      <a:r>
                        <a:rPr lang="en-US" sz="2400" baseline="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 to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%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Import from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%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781349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China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36.1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Thailand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61.9</a:t>
                      </a:r>
                      <a:endParaRPr lang="en-US" sz="180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422784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Thailand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31.3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China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18.2</a:t>
                      </a:r>
                      <a:endParaRPr lang="en-US" sz="180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049722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Vietnam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17.2</a:t>
                      </a:r>
                      <a:endParaRPr lang="en-US" sz="180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Vietnam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10.1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21110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India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2.8</a:t>
                      </a:r>
                      <a:endParaRPr lang="en-US" sz="180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Japan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2.2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49528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Japan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1.9</a:t>
                      </a:r>
                      <a:endParaRPr lang="en-US" sz="180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South</a:t>
                      </a:r>
                      <a:r>
                        <a:rPr lang="en-US" sz="2400" baseline="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 Korea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2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071282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3648199"/>
              </p:ext>
            </p:extLst>
          </p:nvPr>
        </p:nvGraphicFramePr>
        <p:xfrm>
          <a:off x="6338933" y="1540782"/>
          <a:ext cx="5696314" cy="2348106"/>
        </p:xfrm>
        <a:graphic>
          <a:graphicData uri="http://schemas.openxmlformats.org/drawingml/2006/table">
            <a:tbl>
              <a:tblPr firstRow="1" firstCol="1" bandRow="1"/>
              <a:tblGrid>
                <a:gridCol w="2066122">
                  <a:extLst>
                    <a:ext uri="{9D8B030D-6E8A-4147-A177-3AD203B41FA5}">
                      <a16:colId xmlns:a16="http://schemas.microsoft.com/office/drawing/2014/main" val="2123187640"/>
                    </a:ext>
                  </a:extLst>
                </a:gridCol>
                <a:gridCol w="946166">
                  <a:extLst>
                    <a:ext uri="{9D8B030D-6E8A-4147-A177-3AD203B41FA5}">
                      <a16:colId xmlns:a16="http://schemas.microsoft.com/office/drawing/2014/main" val="3162157653"/>
                    </a:ext>
                  </a:extLst>
                </a:gridCol>
                <a:gridCol w="1776478">
                  <a:extLst>
                    <a:ext uri="{9D8B030D-6E8A-4147-A177-3AD203B41FA5}">
                      <a16:colId xmlns:a16="http://schemas.microsoft.com/office/drawing/2014/main" val="61151210"/>
                    </a:ext>
                  </a:extLst>
                </a:gridCol>
                <a:gridCol w="907548">
                  <a:extLst>
                    <a:ext uri="{9D8B030D-6E8A-4147-A177-3AD203B41FA5}">
                      <a16:colId xmlns:a16="http://schemas.microsoft.com/office/drawing/2014/main" val="1152246576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Export to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%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Import from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%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512394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China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40.8</a:t>
                      </a:r>
                      <a:endParaRPr lang="en-US" sz="180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China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34.4</a:t>
                      </a:r>
                      <a:endParaRPr lang="en-US" sz="180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882349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Thailand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19.2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Singapore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14.5</a:t>
                      </a:r>
                      <a:endParaRPr lang="en-US" sz="180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375900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India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8.9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Thailand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12.7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4646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Singapore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7.6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Japan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8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30669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Japan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5.7</a:t>
                      </a:r>
                      <a:endParaRPr lang="en-US" sz="180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India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7</a:t>
                      </a:r>
                      <a:endParaRPr lang="en-US" sz="18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2631394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374387"/>
              </p:ext>
            </p:extLst>
          </p:nvPr>
        </p:nvGraphicFramePr>
        <p:xfrm>
          <a:off x="6338933" y="3992540"/>
          <a:ext cx="5696314" cy="2348106"/>
        </p:xfrm>
        <a:graphic>
          <a:graphicData uri="http://schemas.openxmlformats.org/drawingml/2006/table">
            <a:tbl>
              <a:tblPr firstRow="1" firstCol="1" bandRow="1"/>
              <a:tblGrid>
                <a:gridCol w="2066121">
                  <a:extLst>
                    <a:ext uri="{9D8B030D-6E8A-4147-A177-3AD203B41FA5}">
                      <a16:colId xmlns:a16="http://schemas.microsoft.com/office/drawing/2014/main" val="2620009556"/>
                    </a:ext>
                  </a:extLst>
                </a:gridCol>
                <a:gridCol w="946167">
                  <a:extLst>
                    <a:ext uri="{9D8B030D-6E8A-4147-A177-3AD203B41FA5}">
                      <a16:colId xmlns:a16="http://schemas.microsoft.com/office/drawing/2014/main" val="2391763989"/>
                    </a:ext>
                  </a:extLst>
                </a:gridCol>
                <a:gridCol w="1776478">
                  <a:extLst>
                    <a:ext uri="{9D8B030D-6E8A-4147-A177-3AD203B41FA5}">
                      <a16:colId xmlns:a16="http://schemas.microsoft.com/office/drawing/2014/main" val="3607071537"/>
                    </a:ext>
                  </a:extLst>
                </a:gridCol>
                <a:gridCol w="907548">
                  <a:extLst>
                    <a:ext uri="{9D8B030D-6E8A-4147-A177-3AD203B41FA5}">
                      <a16:colId xmlns:a16="http://schemas.microsoft.com/office/drawing/2014/main" val="1682761972"/>
                    </a:ext>
                  </a:extLst>
                </a:gridCol>
              </a:tblGrid>
              <a:tr h="31008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Export to</a:t>
                      </a:r>
                      <a:endParaRPr lang="en-US" sz="24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%</a:t>
                      </a:r>
                      <a:endParaRPr lang="en-US" sz="24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Import from</a:t>
                      </a:r>
                      <a:endParaRPr lang="en-US" sz="24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%</a:t>
                      </a:r>
                      <a:endParaRPr lang="en-US" sz="24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7938433"/>
                  </a:ext>
                </a:extLst>
              </a:tr>
              <a:tr h="31008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USA</a:t>
                      </a:r>
                      <a:endParaRPr lang="en-US" sz="24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20.7</a:t>
                      </a:r>
                      <a:endParaRPr lang="en-US" sz="24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China</a:t>
                      </a:r>
                      <a:endParaRPr lang="en-US" sz="24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29.8</a:t>
                      </a:r>
                      <a:endParaRPr lang="en-US" sz="240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8684804"/>
                  </a:ext>
                </a:extLst>
              </a:tr>
              <a:tr h="31008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China</a:t>
                      </a:r>
                      <a:endParaRPr lang="en-US" sz="24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10.2</a:t>
                      </a:r>
                      <a:endParaRPr lang="en-US" sz="240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South</a:t>
                      </a:r>
                      <a:r>
                        <a:rPr lang="en-US" sz="2400" baseline="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 Korea</a:t>
                      </a:r>
                      <a:endParaRPr lang="en-US" sz="24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16.6</a:t>
                      </a:r>
                      <a:endParaRPr lang="en-US" sz="240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7146129"/>
                  </a:ext>
                </a:extLst>
              </a:tr>
              <a:tr h="31008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Japan</a:t>
                      </a:r>
                      <a:endParaRPr lang="en-US" sz="24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8.7</a:t>
                      </a:r>
                      <a:endParaRPr lang="en-US" sz="24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Japan</a:t>
                      </a:r>
                      <a:endParaRPr lang="en-US" sz="24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8.6</a:t>
                      </a:r>
                      <a:endParaRPr lang="en-US" sz="240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1874679"/>
                  </a:ext>
                </a:extLst>
              </a:tr>
              <a:tr h="31008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South Korea</a:t>
                      </a:r>
                      <a:endParaRPr lang="en-US" sz="24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5.5</a:t>
                      </a:r>
                      <a:endParaRPr lang="en-US" sz="24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Taiwan</a:t>
                      </a:r>
                      <a:endParaRPr lang="en-US" sz="24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6.6</a:t>
                      </a:r>
                      <a:endParaRPr lang="en-US" sz="240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7347929"/>
                  </a:ext>
                </a:extLst>
              </a:tr>
              <a:tr h="31008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Hongkong</a:t>
                      </a:r>
                      <a:endParaRPr lang="en-US" sz="24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4.3</a:t>
                      </a:r>
                      <a:endParaRPr lang="en-US" sz="24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Calibri" panose="020F0502020204030204" pitchFamily="34" charset="0"/>
                          <a:cs typeface="TH Sarabun New" panose="020B0500040200020003" pitchFamily="34" charset="-34"/>
                        </a:rPr>
                        <a:t>Thailand</a:t>
                      </a:r>
                      <a:endParaRPr lang="en-US" sz="24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ea typeface="Times New Roman" panose="02020603050405020304" pitchFamily="18" charset="0"/>
                          <a:cs typeface="TH Sarabun New" panose="020B0500040200020003" pitchFamily="34" charset="-34"/>
                        </a:rPr>
                        <a:t>5</a:t>
                      </a:r>
                      <a:endParaRPr lang="en-US" sz="2400" dirty="0">
                        <a:effectLst/>
                        <a:latin typeface="TH Sarabun New" panose="020B0500040200020003" pitchFamily="34" charset="-34"/>
                        <a:ea typeface="Calibri" panose="020F0502020204030204" pitchFamily="34" charset="0"/>
                        <a:cs typeface="TH Sarabun New" panose="020B0500040200020003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5283909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2717075" y="1264259"/>
            <a:ext cx="666205" cy="3154710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9900" dirty="0" smtClean="0">
                <a:solidFill>
                  <a:schemeClr val="tx1">
                    <a:lumMod val="65000"/>
                    <a:lumOff val="35000"/>
                    <a:alpha val="30000"/>
                  </a:schemeClr>
                </a:solidFill>
                <a:latin typeface="Algerian" panose="04020705040A02060702" pitchFamily="82" charset="0"/>
              </a:rPr>
              <a:t>C</a:t>
            </a:r>
            <a:endParaRPr lang="en-US" sz="19900" dirty="0">
              <a:solidFill>
                <a:schemeClr val="tx1">
                  <a:lumMod val="65000"/>
                  <a:lumOff val="35000"/>
                  <a:alpha val="30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778035" y="3703290"/>
            <a:ext cx="666205" cy="3154710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9900" dirty="0" smtClean="0">
                <a:solidFill>
                  <a:schemeClr val="tx1">
                    <a:lumMod val="65000"/>
                    <a:lumOff val="35000"/>
                    <a:alpha val="30000"/>
                  </a:schemeClr>
                </a:solidFill>
                <a:latin typeface="Algerian" panose="04020705040A02060702" pitchFamily="82" charset="0"/>
              </a:rPr>
              <a:t>L</a:t>
            </a:r>
            <a:endParaRPr lang="en-US" sz="19900" dirty="0">
              <a:solidFill>
                <a:schemeClr val="tx1">
                  <a:lumMod val="65000"/>
                  <a:lumOff val="35000"/>
                  <a:alpha val="30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586653" y="1151679"/>
            <a:ext cx="666205" cy="3154710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9900" dirty="0">
                <a:solidFill>
                  <a:schemeClr val="tx1">
                    <a:lumMod val="65000"/>
                    <a:lumOff val="35000"/>
                    <a:alpha val="30000"/>
                  </a:schemeClr>
                </a:solidFill>
                <a:latin typeface="Algerian" panose="04020705040A02060702" pitchFamily="82" charset="0"/>
              </a:rPr>
              <a:t>M</a:t>
            </a:r>
            <a:endParaRPr lang="en-US" sz="19900" dirty="0">
              <a:solidFill>
                <a:schemeClr val="tx1">
                  <a:lumMod val="65000"/>
                  <a:lumOff val="35000"/>
                  <a:alpha val="30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36740" y="3589238"/>
            <a:ext cx="666205" cy="3154710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9900" dirty="0">
                <a:solidFill>
                  <a:schemeClr val="tx1">
                    <a:lumMod val="65000"/>
                    <a:lumOff val="35000"/>
                    <a:alpha val="30000"/>
                  </a:schemeClr>
                </a:solidFill>
                <a:latin typeface="Algerian" panose="04020705040A02060702" pitchFamily="82" charset="0"/>
              </a:rPr>
              <a:t>V</a:t>
            </a:r>
          </a:p>
        </p:txBody>
      </p:sp>
    </p:spTree>
    <p:extLst>
      <p:ext uri="{BB962C8B-B14F-4D97-AF65-F5344CB8AC3E}">
        <p14:creationId xmlns:p14="http://schemas.microsoft.com/office/powerpoint/2010/main" val="178904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4025" y="0"/>
            <a:ext cx="6832338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/>
              <a:t>Trade b/w Thailand and CLMV</a:t>
            </a:r>
            <a:endParaRPr lang="en-US" sz="4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6145" y="1260559"/>
            <a:ext cx="6151397" cy="34344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030" y="1260559"/>
            <a:ext cx="5944115" cy="349940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17377" y="4919008"/>
            <a:ext cx="11297252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Thailand has a trade surplus with CLMV (except for MM where Thailand has a trade deficit)</a:t>
            </a:r>
            <a:endParaRPr lang="th-TH" sz="24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MM is the major exporter to Thailand (followed by VN , LA and CA respectively)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VN is the major importer </a:t>
            </a:r>
            <a:r>
              <a:rPr lang="en-US" sz="240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from Thailand</a:t>
            </a:r>
            <a:endParaRPr lang="en-US" sz="24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5500" y="1308100"/>
            <a:ext cx="46990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Export from CLMV to Thailand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515100" y="1308100"/>
            <a:ext cx="46990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Export from Thailand to CLMV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3188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3815" y="237487"/>
            <a:ext cx="10515600" cy="1325563"/>
          </a:xfrm>
        </p:spPr>
        <p:txBody>
          <a:bodyPr/>
          <a:lstStyle/>
          <a:p>
            <a:r>
              <a:rPr lang="en-US" dirty="0" smtClean="0"/>
              <a:t>Competitive Index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63815" y="1185679"/>
            <a:ext cx="10551886" cy="5953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2859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8045" y="58512"/>
            <a:ext cx="6728555" cy="1325563"/>
          </a:xfrm>
        </p:spPr>
        <p:txBody>
          <a:bodyPr/>
          <a:lstStyle/>
          <a:p>
            <a:r>
              <a:rPr lang="en-US" dirty="0" smtClean="0"/>
              <a:t>Ease of Doing Business Ranking</a:t>
            </a:r>
            <a:endParaRPr lang="en-US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972578"/>
              </p:ext>
            </p:extLst>
          </p:nvPr>
        </p:nvGraphicFramePr>
        <p:xfrm>
          <a:off x="533400" y="1422400"/>
          <a:ext cx="11049000" cy="5211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30161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485</Words>
  <Application>Microsoft Office PowerPoint</Application>
  <PresentationFormat>Widescreen</PresentationFormat>
  <Paragraphs>159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TH Sarabun New</vt:lpstr>
      <vt:lpstr>Times New Roman</vt:lpstr>
      <vt:lpstr>Wingdings</vt:lpstr>
      <vt:lpstr>Office Theme</vt:lpstr>
      <vt:lpstr>Overview of CLMV Economy</vt:lpstr>
      <vt:lpstr>CLMV economy </vt:lpstr>
      <vt:lpstr>Economic Growth </vt:lpstr>
      <vt:lpstr>Per capita Income </vt:lpstr>
      <vt:lpstr>Economic Structure </vt:lpstr>
      <vt:lpstr>Labor force</vt:lpstr>
      <vt:lpstr>Employment by sector</vt:lpstr>
      <vt:lpstr>FDI to CLMV</vt:lpstr>
      <vt:lpstr>Thailand’s FDI in CLMV</vt:lpstr>
      <vt:lpstr>International trade in CLMV</vt:lpstr>
      <vt:lpstr>Trade b/w Thailand and CLMV</vt:lpstr>
      <vt:lpstr>Competitive Index</vt:lpstr>
      <vt:lpstr>Ease of Doing Business Ranking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Anin Aroonruengsawat</dc:creator>
  <cp:lastModifiedBy>Anin Aroonruengsawat</cp:lastModifiedBy>
  <cp:revision>24</cp:revision>
  <dcterms:created xsi:type="dcterms:W3CDTF">2018-03-09T06:38:32Z</dcterms:created>
  <dcterms:modified xsi:type="dcterms:W3CDTF">2018-06-11T02:41:18Z</dcterms:modified>
</cp:coreProperties>
</file>