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rawings/drawing1.xml" ContentType="application/vnd.openxmlformats-officedocument.drawingml.chartshapes+xml"/>
  <Override PartName="/ppt/charts/chart7.xml" ContentType="application/vnd.openxmlformats-officedocument.drawingml.chart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89" r:id="rId4"/>
    <p:sldId id="278" r:id="rId5"/>
    <p:sldId id="280" r:id="rId6"/>
    <p:sldId id="279" r:id="rId7"/>
    <p:sldId id="281" r:id="rId8"/>
    <p:sldId id="283" r:id="rId9"/>
    <p:sldId id="282" r:id="rId10"/>
    <p:sldId id="259" r:id="rId11"/>
    <p:sldId id="265" r:id="rId12"/>
    <p:sldId id="284" r:id="rId13"/>
    <p:sldId id="285" r:id="rId14"/>
    <p:sldId id="291" r:id="rId15"/>
    <p:sldId id="286" r:id="rId16"/>
    <p:sldId id="290" r:id="rId17"/>
    <p:sldId id="287" r:id="rId18"/>
    <p:sldId id="288" r:id="rId19"/>
    <p:sldId id="271" r:id="rId20"/>
    <p:sldId id="268" r:id="rId21"/>
    <p:sldId id="277" r:id="rId22"/>
    <p:sldId id="272" r:id="rId23"/>
    <p:sldId id="273" r:id="rId24"/>
    <p:sldId id="274" r:id="rId25"/>
    <p:sldId id="276" r:id="rId26"/>
    <p:sldId id="27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2" d="100"/>
          <a:sy n="52" d="100"/>
        </p:scale>
        <p:origin x="104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3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8)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6)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8).xlsx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Macintosh%20HD:Users:akikovandenberg:Downloads:Data_Extract_From_World_Development_Indicators%20(10)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Macintosh%20HD:Users:akikovandenberg:Downloads:Data_Extract_From_World_Development_Indicators%20(10).xlsx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Macintosh%20HD:Users:akikovandenberg:Downloads:Data_Extract_From_World_Development_Indicators%20(10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marker>
            <c:symbol val="none"/>
          </c:marker>
          <c:dPt>
            <c:idx val="21"/>
            <c:bubble3D val="0"/>
            <c:spPr>
              <a:ln>
                <a:solidFill>
                  <a:schemeClr val="accent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96D3-44D4-A546-291CC6309BBD}"/>
              </c:ext>
            </c:extLst>
          </c:dPt>
          <c:dPt>
            <c:idx val="22"/>
            <c:bubble3D val="0"/>
            <c:spPr>
              <a:ln>
                <a:solidFill>
                  <a:srgbClr val="9BBB59"/>
                </a:solidFill>
              </a:ln>
            </c:spPr>
            <c:extLst>
              <c:ext xmlns:c16="http://schemas.microsoft.com/office/drawing/2014/chart" uri="{C3380CC4-5D6E-409C-BE32-E72D297353CC}">
                <c16:uniqueId val="{00000003-96D3-44D4-A546-291CC6309BBD}"/>
              </c:ext>
            </c:extLst>
          </c:dPt>
          <c:dPt>
            <c:idx val="23"/>
            <c:bubble3D val="0"/>
            <c:spPr>
              <a:ln>
                <a:solidFill>
                  <a:srgbClr val="9BBB59"/>
                </a:solidFill>
              </a:ln>
            </c:spPr>
            <c:extLst>
              <c:ext xmlns:c16="http://schemas.microsoft.com/office/drawing/2014/chart" uri="{C3380CC4-5D6E-409C-BE32-E72D297353CC}">
                <c16:uniqueId val="{00000005-96D3-44D4-A546-291CC6309BBD}"/>
              </c:ext>
            </c:extLst>
          </c:dPt>
          <c:dPt>
            <c:idx val="24"/>
            <c:bubble3D val="0"/>
            <c:spPr>
              <a:ln>
                <a:solidFill>
                  <a:srgbClr val="9BBB59"/>
                </a:solidFill>
              </a:ln>
            </c:spPr>
            <c:extLst>
              <c:ext xmlns:c16="http://schemas.microsoft.com/office/drawing/2014/chart" uri="{C3380CC4-5D6E-409C-BE32-E72D297353CC}">
                <c16:uniqueId val="{00000007-96D3-44D4-A546-291CC6309BBD}"/>
              </c:ext>
            </c:extLst>
          </c:dPt>
          <c:dPt>
            <c:idx val="25"/>
            <c:bubble3D val="0"/>
            <c:spPr>
              <a:ln>
                <a:solidFill>
                  <a:srgbClr val="9BBB59"/>
                </a:solidFill>
              </a:ln>
            </c:spPr>
            <c:extLst>
              <c:ext xmlns:c16="http://schemas.microsoft.com/office/drawing/2014/chart" uri="{C3380CC4-5D6E-409C-BE32-E72D297353CC}">
                <c16:uniqueId val="{00000009-96D3-44D4-A546-291CC6309BBD}"/>
              </c:ext>
            </c:extLst>
          </c:dPt>
          <c:dPt>
            <c:idx val="26"/>
            <c:bubble3D val="0"/>
            <c:spPr>
              <a:ln>
                <a:solidFill>
                  <a:srgbClr val="9BBB59"/>
                </a:solidFill>
              </a:ln>
            </c:spPr>
            <c:extLst>
              <c:ext xmlns:c16="http://schemas.microsoft.com/office/drawing/2014/chart" uri="{C3380CC4-5D6E-409C-BE32-E72D297353CC}">
                <c16:uniqueId val="{0000000B-96D3-44D4-A546-291CC6309BBD}"/>
              </c:ext>
            </c:extLst>
          </c:dPt>
          <c:dPt>
            <c:idx val="27"/>
            <c:bubble3D val="0"/>
            <c:spPr>
              <a:ln>
                <a:solidFill>
                  <a:srgbClr val="9BBB59"/>
                </a:solidFill>
              </a:ln>
            </c:spPr>
            <c:extLst>
              <c:ext xmlns:c16="http://schemas.microsoft.com/office/drawing/2014/chart" uri="{C3380CC4-5D6E-409C-BE32-E72D297353CC}">
                <c16:uniqueId val="{0000000D-96D3-44D4-A546-291CC6309BBD}"/>
              </c:ext>
            </c:extLst>
          </c:dPt>
          <c:dPt>
            <c:idx val="28"/>
            <c:bubble3D val="0"/>
            <c:spPr>
              <a:ln>
                <a:solidFill>
                  <a:srgbClr val="9BBB59"/>
                </a:solidFill>
              </a:ln>
            </c:spPr>
            <c:extLst>
              <c:ext xmlns:c16="http://schemas.microsoft.com/office/drawing/2014/chart" uri="{C3380CC4-5D6E-409C-BE32-E72D297353CC}">
                <c16:uniqueId val="{0000000F-96D3-44D4-A546-291CC6309BBD}"/>
              </c:ext>
            </c:extLst>
          </c:dPt>
          <c:dPt>
            <c:idx val="29"/>
            <c:bubble3D val="0"/>
            <c:spPr>
              <a:ln>
                <a:solidFill>
                  <a:srgbClr val="9BBB59"/>
                </a:solidFill>
              </a:ln>
            </c:spPr>
            <c:extLst>
              <c:ext xmlns:c16="http://schemas.microsoft.com/office/drawing/2014/chart" uri="{C3380CC4-5D6E-409C-BE32-E72D297353CC}">
                <c16:uniqueId val="{00000011-96D3-44D4-A546-291CC6309BBD}"/>
              </c:ext>
            </c:extLst>
          </c:dPt>
          <c:dPt>
            <c:idx val="30"/>
            <c:bubble3D val="0"/>
            <c:spPr>
              <a:ln>
                <a:solidFill>
                  <a:srgbClr val="4F81BD"/>
                </a:solidFill>
              </a:ln>
            </c:spPr>
            <c:extLst>
              <c:ext xmlns:c16="http://schemas.microsoft.com/office/drawing/2014/chart" uri="{C3380CC4-5D6E-409C-BE32-E72D297353CC}">
                <c16:uniqueId val="{00000013-96D3-44D4-A546-291CC6309BBD}"/>
              </c:ext>
            </c:extLst>
          </c:dPt>
          <c:dPt>
            <c:idx val="31"/>
            <c:bubble3D val="0"/>
            <c:spPr>
              <a:ln>
                <a:solidFill>
                  <a:srgbClr val="C0504D"/>
                </a:solidFill>
              </a:ln>
            </c:spPr>
            <c:extLst>
              <c:ext xmlns:c16="http://schemas.microsoft.com/office/drawing/2014/chart" uri="{C3380CC4-5D6E-409C-BE32-E72D297353CC}">
                <c16:uniqueId val="{00000015-96D3-44D4-A546-291CC6309BBD}"/>
              </c:ext>
            </c:extLst>
          </c:dPt>
          <c:dPt>
            <c:idx val="32"/>
            <c:bubble3D val="0"/>
            <c:spPr>
              <a:ln>
                <a:solidFill>
                  <a:srgbClr val="C0504D"/>
                </a:solidFill>
              </a:ln>
            </c:spPr>
            <c:extLst>
              <c:ext xmlns:c16="http://schemas.microsoft.com/office/drawing/2014/chart" uri="{C3380CC4-5D6E-409C-BE32-E72D297353CC}">
                <c16:uniqueId val="{00000017-96D3-44D4-A546-291CC6309BBD}"/>
              </c:ext>
            </c:extLst>
          </c:dPt>
          <c:dPt>
            <c:idx val="33"/>
            <c:bubble3D val="0"/>
            <c:spPr>
              <a:ln>
                <a:solidFill>
                  <a:schemeClr val="accent2"/>
                </a:solidFill>
              </a:ln>
            </c:spPr>
            <c:extLst>
              <c:ext xmlns:c16="http://schemas.microsoft.com/office/drawing/2014/chart" uri="{C3380CC4-5D6E-409C-BE32-E72D297353CC}">
                <c16:uniqueId val="{00000019-96D3-44D4-A546-291CC6309BBD}"/>
              </c:ext>
            </c:extLst>
          </c:dPt>
          <c:dPt>
            <c:idx val="42"/>
            <c:bubble3D val="0"/>
            <c:spPr>
              <a:ln>
                <a:solidFill>
                  <a:srgbClr val="F79646"/>
                </a:solidFill>
              </a:ln>
            </c:spPr>
            <c:extLst>
              <c:ext xmlns:c16="http://schemas.microsoft.com/office/drawing/2014/chart" uri="{C3380CC4-5D6E-409C-BE32-E72D297353CC}">
                <c16:uniqueId val="{0000001B-96D3-44D4-A546-291CC6309BBD}"/>
              </c:ext>
            </c:extLst>
          </c:dPt>
          <c:dPt>
            <c:idx val="43"/>
            <c:bubble3D val="0"/>
            <c:spPr>
              <a:ln>
                <a:solidFill>
                  <a:srgbClr val="F79646"/>
                </a:solidFill>
              </a:ln>
            </c:spPr>
            <c:extLst>
              <c:ext xmlns:c16="http://schemas.microsoft.com/office/drawing/2014/chart" uri="{C3380CC4-5D6E-409C-BE32-E72D297353CC}">
                <c16:uniqueId val="{0000001D-96D3-44D4-A546-291CC6309BBD}"/>
              </c:ext>
            </c:extLst>
          </c:dPt>
          <c:dPt>
            <c:idx val="44"/>
            <c:bubble3D val="0"/>
            <c:spPr>
              <a:ln>
                <a:solidFill>
                  <a:schemeClr val="accent6"/>
                </a:solidFill>
              </a:ln>
            </c:spPr>
            <c:extLst>
              <c:ext xmlns:c16="http://schemas.microsoft.com/office/drawing/2014/chart" uri="{C3380CC4-5D6E-409C-BE32-E72D297353CC}">
                <c16:uniqueId val="{0000001F-96D3-44D4-A546-291CC6309BBD}"/>
              </c:ext>
            </c:extLst>
          </c:dPt>
          <c:dPt>
            <c:idx val="45"/>
            <c:bubble3D val="0"/>
            <c:spPr>
              <a:ln>
                <a:solidFill>
                  <a:srgbClr val="F79646"/>
                </a:solidFill>
              </a:ln>
            </c:spPr>
            <c:extLst>
              <c:ext xmlns:c16="http://schemas.microsoft.com/office/drawing/2014/chart" uri="{C3380CC4-5D6E-409C-BE32-E72D297353CC}">
                <c16:uniqueId val="{00000021-96D3-44D4-A546-291CC6309BBD}"/>
              </c:ext>
            </c:extLst>
          </c:dPt>
          <c:dPt>
            <c:idx val="46"/>
            <c:bubble3D val="0"/>
            <c:spPr>
              <a:ln>
                <a:solidFill>
                  <a:srgbClr val="F79646"/>
                </a:solidFill>
              </a:ln>
            </c:spPr>
            <c:extLst>
              <c:ext xmlns:c16="http://schemas.microsoft.com/office/drawing/2014/chart" uri="{C3380CC4-5D6E-409C-BE32-E72D297353CC}">
                <c16:uniqueId val="{00000023-96D3-44D4-A546-291CC6309BBD}"/>
              </c:ext>
            </c:extLst>
          </c:dPt>
          <c:dPt>
            <c:idx val="47"/>
            <c:bubble3D val="0"/>
            <c:spPr>
              <a:ln>
                <a:solidFill>
                  <a:srgbClr val="F79646"/>
                </a:solidFill>
              </a:ln>
            </c:spPr>
            <c:extLst>
              <c:ext xmlns:c16="http://schemas.microsoft.com/office/drawing/2014/chart" uri="{C3380CC4-5D6E-409C-BE32-E72D297353CC}">
                <c16:uniqueId val="{00000025-96D3-44D4-A546-291CC6309BBD}"/>
              </c:ext>
            </c:extLst>
          </c:dPt>
          <c:dPt>
            <c:idx val="48"/>
            <c:bubble3D val="0"/>
            <c:spPr>
              <a:ln>
                <a:solidFill>
                  <a:srgbClr val="F79646"/>
                </a:solidFill>
              </a:ln>
            </c:spPr>
            <c:extLst>
              <c:ext xmlns:c16="http://schemas.microsoft.com/office/drawing/2014/chart" uri="{C3380CC4-5D6E-409C-BE32-E72D297353CC}">
                <c16:uniqueId val="{00000027-96D3-44D4-A546-291CC6309BBD}"/>
              </c:ext>
            </c:extLst>
          </c:dPt>
          <c:dPt>
            <c:idx val="49"/>
            <c:bubble3D val="0"/>
            <c:spPr>
              <a:ln>
                <a:solidFill>
                  <a:srgbClr val="F79646"/>
                </a:solidFill>
              </a:ln>
            </c:spPr>
            <c:extLst>
              <c:ext xmlns:c16="http://schemas.microsoft.com/office/drawing/2014/chart" uri="{C3380CC4-5D6E-409C-BE32-E72D297353CC}">
                <c16:uniqueId val="{00000029-96D3-44D4-A546-291CC6309BBD}"/>
              </c:ext>
            </c:extLst>
          </c:dPt>
          <c:cat>
            <c:numRef>
              <c:f>Data!$A$24:$A$73</c:f>
              <c:numCache>
                <c:formatCode>General</c:formatCode>
                <c:ptCount val="50"/>
                <c:pt idx="0">
                  <c:v>1966</c:v>
                </c:pt>
                <c:pt idx="4">
                  <c:v>1970</c:v>
                </c:pt>
                <c:pt idx="9">
                  <c:v>1975</c:v>
                </c:pt>
                <c:pt idx="14">
                  <c:v>1980</c:v>
                </c:pt>
                <c:pt idx="19">
                  <c:v>1985</c:v>
                </c:pt>
                <c:pt idx="24">
                  <c:v>1990</c:v>
                </c:pt>
                <c:pt idx="29">
                  <c:v>1995</c:v>
                </c:pt>
                <c:pt idx="34">
                  <c:v>2000</c:v>
                </c:pt>
                <c:pt idx="39">
                  <c:v>2005</c:v>
                </c:pt>
                <c:pt idx="44">
                  <c:v>2010</c:v>
                </c:pt>
                <c:pt idx="49">
                  <c:v>2015</c:v>
                </c:pt>
              </c:numCache>
            </c:numRef>
          </c:cat>
          <c:val>
            <c:numRef>
              <c:f>Data!$B$24:$B$73</c:f>
              <c:numCache>
                <c:formatCode>General</c:formatCode>
                <c:ptCount val="50"/>
                <c:pt idx="0">
                  <c:v>11.12251849463892</c:v>
                </c:pt>
                <c:pt idx="1">
                  <c:v>8.6159823332819752</c:v>
                </c:pt>
                <c:pt idx="2">
                  <c:v>8.1222702555428992</c:v>
                </c:pt>
                <c:pt idx="3">
                  <c:v>6.5506598858774803</c:v>
                </c:pt>
                <c:pt idx="4">
                  <c:v>11.40794906620974</c:v>
                </c:pt>
                <c:pt idx="5">
                  <c:v>4.8953737602429896</c:v>
                </c:pt>
                <c:pt idx="6">
                  <c:v>4.2785080386105108</c:v>
                </c:pt>
                <c:pt idx="7">
                  <c:v>10.23643301487982</c:v>
                </c:pt>
                <c:pt idx="8">
                  <c:v>4.4662533857545297</c:v>
                </c:pt>
                <c:pt idx="9">
                  <c:v>4.9704052276649699</c:v>
                </c:pt>
                <c:pt idx="10">
                  <c:v>9.3268110817843706</c:v>
                </c:pt>
                <c:pt idx="11">
                  <c:v>9.8434632353111322</c:v>
                </c:pt>
                <c:pt idx="12">
                  <c:v>10.295746534938459</c:v>
                </c:pt>
                <c:pt idx="13">
                  <c:v>5.3717665125423668</c:v>
                </c:pt>
                <c:pt idx="14">
                  <c:v>5.1735410057193434</c:v>
                </c:pt>
                <c:pt idx="15">
                  <c:v>5.9068677630364164</c:v>
                </c:pt>
                <c:pt idx="16">
                  <c:v>5.3523487506674146</c:v>
                </c:pt>
                <c:pt idx="17">
                  <c:v>5.5842024691908421</c:v>
                </c:pt>
                <c:pt idx="18">
                  <c:v>5.7524302514899226</c:v>
                </c:pt>
                <c:pt idx="19">
                  <c:v>4.6472403565933407</c:v>
                </c:pt>
                <c:pt idx="20">
                  <c:v>5.5338277672476863</c:v>
                </c:pt>
                <c:pt idx="21">
                  <c:v>9.5189460221078974</c:v>
                </c:pt>
                <c:pt idx="22">
                  <c:v>13.28811407176438</c:v>
                </c:pt>
                <c:pt idx="23">
                  <c:v>12.19050598661096</c:v>
                </c:pt>
                <c:pt idx="24">
                  <c:v>11.167163444629219</c:v>
                </c:pt>
                <c:pt idx="25">
                  <c:v>8.558260321242301</c:v>
                </c:pt>
                <c:pt idx="26">
                  <c:v>8.0833880234532955</c:v>
                </c:pt>
                <c:pt idx="27">
                  <c:v>8.251043122458519</c:v>
                </c:pt>
                <c:pt idx="28">
                  <c:v>7.9969048549271662</c:v>
                </c:pt>
                <c:pt idx="29">
                  <c:v>8.1202618438838332</c:v>
                </c:pt>
                <c:pt idx="30">
                  <c:v>5.6523739422106729</c:v>
                </c:pt>
                <c:pt idx="31">
                  <c:v>-2.7535905783671799</c:v>
                </c:pt>
                <c:pt idx="32">
                  <c:v>-7.6337336312669777</c:v>
                </c:pt>
                <c:pt idx="33">
                  <c:v>4.5722983687558099</c:v>
                </c:pt>
                <c:pt idx="34">
                  <c:v>4.4556760309312153</c:v>
                </c:pt>
                <c:pt idx="35">
                  <c:v>3.4442437656892371</c:v>
                </c:pt>
                <c:pt idx="36">
                  <c:v>6.1488798174326584</c:v>
                </c:pt>
                <c:pt idx="37">
                  <c:v>7.1893299648605202</c:v>
                </c:pt>
                <c:pt idx="38">
                  <c:v>6.2892885486190124</c:v>
                </c:pt>
                <c:pt idx="39">
                  <c:v>4.1878349237257968</c:v>
                </c:pt>
                <c:pt idx="40">
                  <c:v>4.9679168239371281</c:v>
                </c:pt>
                <c:pt idx="41">
                  <c:v>5.4350925698979324</c:v>
                </c:pt>
                <c:pt idx="42">
                  <c:v>1.725667908339773</c:v>
                </c:pt>
                <c:pt idx="43">
                  <c:v>-0.73827978889691803</c:v>
                </c:pt>
                <c:pt idx="44">
                  <c:v>7.50671071487929</c:v>
                </c:pt>
                <c:pt idx="45">
                  <c:v>0.83368244811315095</c:v>
                </c:pt>
                <c:pt idx="46">
                  <c:v>7.2309591892917231</c:v>
                </c:pt>
                <c:pt idx="47">
                  <c:v>2.7021172896929349</c:v>
                </c:pt>
                <c:pt idx="48">
                  <c:v>0.81763310178408199</c:v>
                </c:pt>
                <c:pt idx="49">
                  <c:v>2.819683122317838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2A-96D3-44D4-A546-291CC6309B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105627368"/>
        <c:axId val="2105630424"/>
      </c:lineChart>
      <c:catAx>
        <c:axId val="21056273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5630424"/>
        <c:crosses val="autoZero"/>
        <c:auto val="1"/>
        <c:lblAlgn val="ctr"/>
        <c:lblOffset val="100"/>
        <c:noMultiLvlLbl val="0"/>
      </c:catAx>
      <c:valAx>
        <c:axId val="21056304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0562736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Data!$B$34</c:f>
              <c:strCache>
                <c:ptCount val="1"/>
                <c:pt idx="0">
                  <c:v>Singapore</c:v>
                </c:pt>
              </c:strCache>
            </c:strRef>
          </c:tx>
          <c:marker>
            <c:symbol val="none"/>
          </c:marker>
          <c:cat>
            <c:numRef>
              <c:f>Data!$A$35:$A$70</c:f>
              <c:numCache>
                <c:formatCode>General</c:formatCode>
                <c:ptCount val="36"/>
                <c:pt idx="0">
                  <c:v>1980</c:v>
                </c:pt>
                <c:pt idx="5">
                  <c:v>1985</c:v>
                </c:pt>
                <c:pt idx="10">
                  <c:v>1990</c:v>
                </c:pt>
                <c:pt idx="15">
                  <c:v>1995</c:v>
                </c:pt>
                <c:pt idx="20">
                  <c:v>2000</c:v>
                </c:pt>
                <c:pt idx="25">
                  <c:v>2005</c:v>
                </c:pt>
                <c:pt idx="30">
                  <c:v>2010</c:v>
                </c:pt>
                <c:pt idx="35">
                  <c:v>2015</c:v>
                </c:pt>
              </c:numCache>
            </c:numRef>
          </c:cat>
          <c:val>
            <c:numRef>
              <c:f>Data!$B$35:$B$70</c:f>
              <c:numCache>
                <c:formatCode>General</c:formatCode>
                <c:ptCount val="36"/>
                <c:pt idx="0">
                  <c:v>10.026774904931511</c:v>
                </c:pt>
                <c:pt idx="1">
                  <c:v>10.68384263127378</c:v>
                </c:pt>
                <c:pt idx="2">
                  <c:v>7.1724536201544851</c:v>
                </c:pt>
                <c:pt idx="3">
                  <c:v>8.5404835354318607</c:v>
                </c:pt>
                <c:pt idx="4">
                  <c:v>8.8005531816811811</c:v>
                </c:pt>
                <c:pt idx="5">
                  <c:v>-0.68704106276257404</c:v>
                </c:pt>
                <c:pt idx="6">
                  <c:v>1.3276340186731941</c:v>
                </c:pt>
                <c:pt idx="7">
                  <c:v>10.75688114250366</c:v>
                </c:pt>
                <c:pt idx="8">
                  <c:v>11.115188750005469</c:v>
                </c:pt>
                <c:pt idx="9">
                  <c:v>10.18317852438717</c:v>
                </c:pt>
                <c:pt idx="10">
                  <c:v>10.044210481060659</c:v>
                </c:pt>
                <c:pt idx="11">
                  <c:v>6.6870762178446617</c:v>
                </c:pt>
                <c:pt idx="12">
                  <c:v>7.087600945189763</c:v>
                </c:pt>
                <c:pt idx="13">
                  <c:v>11.53738743873247</c:v>
                </c:pt>
                <c:pt idx="14">
                  <c:v>10.925456110902459</c:v>
                </c:pt>
                <c:pt idx="15">
                  <c:v>7.028045849935876</c:v>
                </c:pt>
                <c:pt idx="16">
                  <c:v>7.5319339105958107</c:v>
                </c:pt>
                <c:pt idx="17">
                  <c:v>8.2911177078816678</c:v>
                </c:pt>
                <c:pt idx="18">
                  <c:v>-2.2252297426660301</c:v>
                </c:pt>
                <c:pt idx="19">
                  <c:v>6.0952044934051051</c:v>
                </c:pt>
                <c:pt idx="20">
                  <c:v>8.8975444176490992</c:v>
                </c:pt>
                <c:pt idx="21">
                  <c:v>-0.95229006592901999</c:v>
                </c:pt>
                <c:pt idx="22">
                  <c:v>4.2116865520360696</c:v>
                </c:pt>
                <c:pt idx="23">
                  <c:v>4.4353281470817203</c:v>
                </c:pt>
                <c:pt idx="24">
                  <c:v>9.5491754764571173</c:v>
                </c:pt>
                <c:pt idx="25">
                  <c:v>7.4891574588186813</c:v>
                </c:pt>
                <c:pt idx="26">
                  <c:v>8.8601961142316998</c:v>
                </c:pt>
                <c:pt idx="27">
                  <c:v>9.1115271475623807</c:v>
                </c:pt>
                <c:pt idx="28">
                  <c:v>1.787620228084762</c:v>
                </c:pt>
                <c:pt idx="29">
                  <c:v>-0.60338829836753405</c:v>
                </c:pt>
                <c:pt idx="30">
                  <c:v>15.24037703594152</c:v>
                </c:pt>
                <c:pt idx="31">
                  <c:v>6.2074487275294956</c:v>
                </c:pt>
                <c:pt idx="32">
                  <c:v>3.6701360948560202</c:v>
                </c:pt>
                <c:pt idx="33">
                  <c:v>4.6754776199719998</c:v>
                </c:pt>
                <c:pt idx="34">
                  <c:v>3.2600152880505822</c:v>
                </c:pt>
                <c:pt idx="35">
                  <c:v>2.0083723451950002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54E-4F88-92C5-048CFDB53B54}"/>
            </c:ext>
          </c:extLst>
        </c:ser>
        <c:ser>
          <c:idx val="1"/>
          <c:order val="1"/>
          <c:tx>
            <c:strRef>
              <c:f>Data!$C$34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Data!$A$35:$A$70</c:f>
              <c:numCache>
                <c:formatCode>General</c:formatCode>
                <c:ptCount val="36"/>
                <c:pt idx="0">
                  <c:v>1980</c:v>
                </c:pt>
                <c:pt idx="5">
                  <c:v>1985</c:v>
                </c:pt>
                <c:pt idx="10">
                  <c:v>1990</c:v>
                </c:pt>
                <c:pt idx="15">
                  <c:v>1995</c:v>
                </c:pt>
                <c:pt idx="20">
                  <c:v>2000</c:v>
                </c:pt>
                <c:pt idx="25">
                  <c:v>2005</c:v>
                </c:pt>
                <c:pt idx="30">
                  <c:v>2010</c:v>
                </c:pt>
                <c:pt idx="35">
                  <c:v>2015</c:v>
                </c:pt>
              </c:numCache>
            </c:numRef>
          </c:cat>
          <c:val>
            <c:numRef>
              <c:f>Data!$C$35:$C$70</c:f>
              <c:numCache>
                <c:formatCode>General</c:formatCode>
                <c:ptCount val="36"/>
                <c:pt idx="0">
                  <c:v>7.8066914509498977</c:v>
                </c:pt>
                <c:pt idx="1">
                  <c:v>5.1724137900353906</c:v>
                </c:pt>
                <c:pt idx="2">
                  <c:v>9.016393446937613</c:v>
                </c:pt>
                <c:pt idx="3">
                  <c:v>10.75187969764467</c:v>
                </c:pt>
                <c:pt idx="4">
                  <c:v>15.207060421293789</c:v>
                </c:pt>
                <c:pt idx="5">
                  <c:v>13.55332940356044</c:v>
                </c:pt>
                <c:pt idx="6">
                  <c:v>8.9257913859398705</c:v>
                </c:pt>
                <c:pt idx="7">
                  <c:v>11.719866602484981</c:v>
                </c:pt>
                <c:pt idx="8">
                  <c:v>11.30063966127463</c:v>
                </c:pt>
                <c:pt idx="9">
                  <c:v>4.2145593859069947</c:v>
                </c:pt>
                <c:pt idx="10">
                  <c:v>3.933823528916804</c:v>
                </c:pt>
                <c:pt idx="11">
                  <c:v>9.2677750262419352</c:v>
                </c:pt>
                <c:pt idx="12">
                  <c:v>14.276464876819199</c:v>
                </c:pt>
                <c:pt idx="13">
                  <c:v>13.93767705288688</c:v>
                </c:pt>
                <c:pt idx="14">
                  <c:v>13.078070610987581</c:v>
                </c:pt>
                <c:pt idx="15">
                  <c:v>10.99384344799898</c:v>
                </c:pt>
                <c:pt idx="16">
                  <c:v>9.9247226626208906</c:v>
                </c:pt>
                <c:pt idx="17">
                  <c:v>9.2268877281714605</c:v>
                </c:pt>
                <c:pt idx="18">
                  <c:v>7.8534895225664307</c:v>
                </c:pt>
                <c:pt idx="19">
                  <c:v>7.6181734743975484</c:v>
                </c:pt>
                <c:pt idx="20">
                  <c:v>8.4292821603832362</c:v>
                </c:pt>
                <c:pt idx="21">
                  <c:v>8.2983744105563968</c:v>
                </c:pt>
                <c:pt idx="22">
                  <c:v>9.0909090905725751</c:v>
                </c:pt>
                <c:pt idx="23">
                  <c:v>10.01997336875344</c:v>
                </c:pt>
                <c:pt idx="24">
                  <c:v>10.07564296548745</c:v>
                </c:pt>
                <c:pt idx="25">
                  <c:v>11.35239142349495</c:v>
                </c:pt>
                <c:pt idx="26">
                  <c:v>12.688225104469741</c:v>
                </c:pt>
                <c:pt idx="27">
                  <c:v>14.194961672398531</c:v>
                </c:pt>
                <c:pt idx="28">
                  <c:v>9.6233774862005852</c:v>
                </c:pt>
                <c:pt idx="29">
                  <c:v>9.2335510947285826</c:v>
                </c:pt>
                <c:pt idx="30">
                  <c:v>10.631708233654621</c:v>
                </c:pt>
                <c:pt idx="31">
                  <c:v>9.4845062015218993</c:v>
                </c:pt>
                <c:pt idx="32">
                  <c:v>7.7502975931740101</c:v>
                </c:pt>
                <c:pt idx="33">
                  <c:v>7.6838099695499951</c:v>
                </c:pt>
                <c:pt idx="34">
                  <c:v>7.26851324138448</c:v>
                </c:pt>
                <c:pt idx="35">
                  <c:v>6.9000000000001771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54E-4F88-92C5-048CFDB53B54}"/>
            </c:ext>
          </c:extLst>
        </c:ser>
        <c:ser>
          <c:idx val="3"/>
          <c:order val="2"/>
          <c:tx>
            <c:strRef>
              <c:f>Data!$E$34</c:f>
              <c:strCache>
                <c:ptCount val="1"/>
                <c:pt idx="0">
                  <c:v>Thailand</c:v>
                </c:pt>
              </c:strCache>
            </c:strRef>
          </c:tx>
          <c:spPr>
            <a:ln>
              <a:solidFill>
                <a:srgbClr val="008000"/>
              </a:solidFill>
            </a:ln>
          </c:spPr>
          <c:marker>
            <c:symbol val="none"/>
          </c:marker>
          <c:cat>
            <c:numRef>
              <c:f>Data!$A$35:$A$70</c:f>
              <c:numCache>
                <c:formatCode>General</c:formatCode>
                <c:ptCount val="36"/>
                <c:pt idx="0">
                  <c:v>1980</c:v>
                </c:pt>
                <c:pt idx="5">
                  <c:v>1985</c:v>
                </c:pt>
                <c:pt idx="10">
                  <c:v>1990</c:v>
                </c:pt>
                <c:pt idx="15">
                  <c:v>1995</c:v>
                </c:pt>
                <c:pt idx="20">
                  <c:v>2000</c:v>
                </c:pt>
                <c:pt idx="25">
                  <c:v>2005</c:v>
                </c:pt>
                <c:pt idx="30">
                  <c:v>2010</c:v>
                </c:pt>
                <c:pt idx="35">
                  <c:v>2015</c:v>
                </c:pt>
              </c:numCache>
            </c:numRef>
          </c:cat>
          <c:val>
            <c:numRef>
              <c:f>Data!$E$35:$E$70</c:f>
              <c:numCache>
                <c:formatCode>General</c:formatCode>
                <c:ptCount val="36"/>
                <c:pt idx="0">
                  <c:v>5.1735410057193398</c:v>
                </c:pt>
                <c:pt idx="1">
                  <c:v>5.9068677630364164</c:v>
                </c:pt>
                <c:pt idx="2">
                  <c:v>5.3523487506674146</c:v>
                </c:pt>
                <c:pt idx="3">
                  <c:v>5.5842024691908421</c:v>
                </c:pt>
                <c:pt idx="4">
                  <c:v>5.7524302514899226</c:v>
                </c:pt>
                <c:pt idx="5">
                  <c:v>4.6472403565933407</c:v>
                </c:pt>
                <c:pt idx="6">
                  <c:v>5.5338277672476863</c:v>
                </c:pt>
                <c:pt idx="7">
                  <c:v>9.5189460221078974</c:v>
                </c:pt>
                <c:pt idx="8">
                  <c:v>13.28811407176438</c:v>
                </c:pt>
                <c:pt idx="9">
                  <c:v>12.19050598661096</c:v>
                </c:pt>
                <c:pt idx="10">
                  <c:v>11.167163444629219</c:v>
                </c:pt>
                <c:pt idx="11">
                  <c:v>8.558260321242301</c:v>
                </c:pt>
                <c:pt idx="12">
                  <c:v>8.0833880234532955</c:v>
                </c:pt>
                <c:pt idx="13">
                  <c:v>8.251043122458519</c:v>
                </c:pt>
                <c:pt idx="14">
                  <c:v>7.9969048549271662</c:v>
                </c:pt>
                <c:pt idx="15">
                  <c:v>8.1202618438838332</c:v>
                </c:pt>
                <c:pt idx="16">
                  <c:v>5.6523739422106729</c:v>
                </c:pt>
                <c:pt idx="17">
                  <c:v>-2.7535905783671799</c:v>
                </c:pt>
                <c:pt idx="18">
                  <c:v>-7.6337336312669777</c:v>
                </c:pt>
                <c:pt idx="19">
                  <c:v>4.5722983687558099</c:v>
                </c:pt>
                <c:pt idx="20">
                  <c:v>4.4556760309312153</c:v>
                </c:pt>
                <c:pt idx="21">
                  <c:v>3.4442437656892371</c:v>
                </c:pt>
                <c:pt idx="22">
                  <c:v>6.1488798174326584</c:v>
                </c:pt>
                <c:pt idx="23">
                  <c:v>7.1893299648605202</c:v>
                </c:pt>
                <c:pt idx="24">
                  <c:v>6.2892885486190124</c:v>
                </c:pt>
                <c:pt idx="25">
                  <c:v>4.1878349237257968</c:v>
                </c:pt>
                <c:pt idx="26">
                  <c:v>4.9679168239371281</c:v>
                </c:pt>
                <c:pt idx="27">
                  <c:v>5.4350925698979324</c:v>
                </c:pt>
                <c:pt idx="28">
                  <c:v>1.725667908339773</c:v>
                </c:pt>
                <c:pt idx="29">
                  <c:v>-0.73827978889691803</c:v>
                </c:pt>
                <c:pt idx="30">
                  <c:v>7.50671071487929</c:v>
                </c:pt>
                <c:pt idx="31">
                  <c:v>0.83368244811315095</c:v>
                </c:pt>
                <c:pt idx="32">
                  <c:v>7.2309591892917231</c:v>
                </c:pt>
                <c:pt idx="33">
                  <c:v>2.7021172896929349</c:v>
                </c:pt>
                <c:pt idx="34">
                  <c:v>0.81763310178408199</c:v>
                </c:pt>
                <c:pt idx="35">
                  <c:v>2.819683122317838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54E-4F88-92C5-048CFDB53B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2143858520"/>
        <c:axId val="-2143709976"/>
      </c:lineChart>
      <c:catAx>
        <c:axId val="-2143858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43709976"/>
        <c:crosses val="autoZero"/>
        <c:auto val="1"/>
        <c:lblAlgn val="ctr"/>
        <c:lblOffset val="100"/>
        <c:noMultiLvlLbl val="0"/>
      </c:catAx>
      <c:valAx>
        <c:axId val="-21437099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4385852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GNI per capita</a:t>
            </a:r>
            <a:r>
              <a:rPr lang="en-US" baseline="0" dirty="0"/>
              <a:t> (Atlas Method), 2015 </a:t>
            </a:r>
            <a:endParaRPr lang="en-US" dirty="0"/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Data!$A$25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0000FF"/>
              </a:solidFill>
            </c:spPr>
            <c:extLst>
              <c:ext xmlns:c16="http://schemas.microsoft.com/office/drawing/2014/chart" uri="{C3380CC4-5D6E-409C-BE32-E72D297353CC}">
                <c16:uniqueId val="{00000001-4960-4F6F-9779-609847F8B4D3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4960-4F6F-9779-609847F8B4D3}"/>
              </c:ext>
            </c:extLst>
          </c:dPt>
          <c:dPt>
            <c:idx val="2"/>
            <c:invertIfNegative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5-4960-4F6F-9779-609847F8B4D3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7-4960-4F6F-9779-609847F8B4D3}"/>
              </c:ext>
            </c:extLst>
          </c:dPt>
          <c:dPt>
            <c:idx val="4"/>
            <c:invertIfNegative val="0"/>
            <c:bubble3D val="0"/>
            <c:spPr>
              <a:solidFill>
                <a:srgbClr val="008000"/>
              </a:solidFill>
            </c:spPr>
            <c:extLst>
              <c:ext xmlns:c16="http://schemas.microsoft.com/office/drawing/2014/chart" uri="{C3380CC4-5D6E-409C-BE32-E72D297353CC}">
                <c16:uniqueId val="{00000009-4960-4F6F-9779-609847F8B4D3}"/>
              </c:ext>
            </c:extLst>
          </c:dPt>
          <c:cat>
            <c:strRef>
              <c:f>Data!$B$24:$F$24</c:f>
              <c:strCache>
                <c:ptCount val="5"/>
                <c:pt idx="0">
                  <c:v>Malaysia</c:v>
                </c:pt>
                <c:pt idx="1">
                  <c:v>Thailand</c:v>
                </c:pt>
                <c:pt idx="2">
                  <c:v>Vietnam</c:v>
                </c:pt>
                <c:pt idx="3">
                  <c:v>Lao PDR</c:v>
                </c:pt>
                <c:pt idx="4">
                  <c:v>Cambodia</c:v>
                </c:pt>
              </c:strCache>
            </c:strRef>
          </c:cat>
          <c:val>
            <c:numRef>
              <c:f>Data!$B$25:$F$25</c:f>
              <c:numCache>
                <c:formatCode>General</c:formatCode>
                <c:ptCount val="5"/>
                <c:pt idx="0">
                  <c:v>10570</c:v>
                </c:pt>
                <c:pt idx="1">
                  <c:v>5620</c:v>
                </c:pt>
                <c:pt idx="2">
                  <c:v>1980</c:v>
                </c:pt>
                <c:pt idx="3">
                  <c:v>1730</c:v>
                </c:pt>
                <c:pt idx="4">
                  <c:v>1070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960-4F6F-9779-609847F8B4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43240648"/>
        <c:axId val="-2112075592"/>
      </c:barChart>
      <c:catAx>
        <c:axId val="-21432406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2112075592"/>
        <c:crosses val="autoZero"/>
        <c:auto val="1"/>
        <c:lblAlgn val="ctr"/>
        <c:lblOffset val="100"/>
        <c:noMultiLvlLbl val="0"/>
      </c:catAx>
      <c:valAx>
        <c:axId val="-21120755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4324064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Data!$B$18</c:f>
              <c:strCache>
                <c:ptCount val="1"/>
                <c:pt idx="0">
                  <c:v>Singapore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Data!$B$19:$B$44</c:f>
              <c:numCache>
                <c:formatCode>General</c:formatCode>
                <c:ptCount val="26"/>
                <c:pt idx="0">
                  <c:v>34298.032573545417</c:v>
                </c:pt>
                <c:pt idx="1">
                  <c:v>35565.035518697303</c:v>
                </c:pt>
                <c:pt idx="2">
                  <c:v>36958.566353365473</c:v>
                </c:pt>
                <c:pt idx="3">
                  <c:v>40192.84728123388</c:v>
                </c:pt>
                <c:pt idx="4">
                  <c:v>43207.383945217982</c:v>
                </c:pt>
                <c:pt idx="5">
                  <c:v>44860.33493666986</c:v>
                </c:pt>
                <c:pt idx="6">
                  <c:v>46317.899643164274</c:v>
                </c:pt>
                <c:pt idx="7">
                  <c:v>48502.096064038204</c:v>
                </c:pt>
                <c:pt idx="8">
                  <c:v>45838.817553823937</c:v>
                </c:pt>
                <c:pt idx="9">
                  <c:v>48245.687864721083</c:v>
                </c:pt>
                <c:pt idx="10">
                  <c:v>51636.218001092959</c:v>
                </c:pt>
                <c:pt idx="11">
                  <c:v>49783.382005417901</c:v>
                </c:pt>
                <c:pt idx="12">
                  <c:v>51408.77756693132</c:v>
                </c:pt>
                <c:pt idx="13">
                  <c:v>54486.45183148895</c:v>
                </c:pt>
                <c:pt idx="14">
                  <c:v>58946.854533739141</c:v>
                </c:pt>
                <c:pt idx="15">
                  <c:v>61889.52557542883</c:v>
                </c:pt>
                <c:pt idx="16">
                  <c:v>65297.341744172518</c:v>
                </c:pt>
                <c:pt idx="17">
                  <c:v>68339.754643167107</c:v>
                </c:pt>
                <c:pt idx="18">
                  <c:v>65956.457376510036</c:v>
                </c:pt>
                <c:pt idx="19">
                  <c:v>63610.791143562019</c:v>
                </c:pt>
                <c:pt idx="20">
                  <c:v>72017.906911493206</c:v>
                </c:pt>
                <c:pt idx="21">
                  <c:v>74910.182534520383</c:v>
                </c:pt>
                <c:pt idx="22">
                  <c:v>75777.379943982101</c:v>
                </c:pt>
                <c:pt idx="23">
                  <c:v>78046.237404126208</c:v>
                </c:pt>
                <c:pt idx="24">
                  <c:v>79550.90076937167</c:v>
                </c:pt>
                <c:pt idx="25">
                  <c:v>80191.539308320207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2DD-4927-99BC-17CD507F98CA}"/>
            </c:ext>
          </c:extLst>
        </c:ser>
        <c:ser>
          <c:idx val="1"/>
          <c:order val="1"/>
          <c:tx>
            <c:strRef>
              <c:f>Data!$C$18</c:f>
              <c:strCache>
                <c:ptCount val="1"/>
                <c:pt idx="0">
                  <c:v>United States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Data!$C$19:$C$44</c:f>
              <c:numCache>
                <c:formatCode>General</c:formatCode>
                <c:ptCount val="26"/>
                <c:pt idx="0">
                  <c:v>37062.130259578931</c:v>
                </c:pt>
                <c:pt idx="1">
                  <c:v>36543.084922868729</c:v>
                </c:pt>
                <c:pt idx="2">
                  <c:v>37321.129036982064</c:v>
                </c:pt>
                <c:pt idx="3">
                  <c:v>37843.573281786397</c:v>
                </c:pt>
                <c:pt idx="4">
                  <c:v>38891.698195260673</c:v>
                </c:pt>
                <c:pt idx="5">
                  <c:v>39476.265817525833</c:v>
                </c:pt>
                <c:pt idx="6">
                  <c:v>40500.795416045527</c:v>
                </c:pt>
                <c:pt idx="7">
                  <c:v>41811.638766802549</c:v>
                </c:pt>
                <c:pt idx="8">
                  <c:v>43166.081849291753</c:v>
                </c:pt>
                <c:pt idx="9">
                  <c:v>44672.549414209912</c:v>
                </c:pt>
                <c:pt idx="10">
                  <c:v>45986.052710316617</c:v>
                </c:pt>
                <c:pt idx="11">
                  <c:v>45977.549991371387</c:v>
                </c:pt>
                <c:pt idx="12">
                  <c:v>46366.5779744928</c:v>
                </c:pt>
                <c:pt idx="13">
                  <c:v>47260.041936800881</c:v>
                </c:pt>
                <c:pt idx="14">
                  <c:v>48597.337362224767</c:v>
                </c:pt>
                <c:pt idx="15">
                  <c:v>49762.237901361848</c:v>
                </c:pt>
                <c:pt idx="16">
                  <c:v>50598.948359584247</c:v>
                </c:pt>
                <c:pt idx="17">
                  <c:v>51011.425026308541</c:v>
                </c:pt>
                <c:pt idx="18">
                  <c:v>50383.840560192621</c:v>
                </c:pt>
                <c:pt idx="19">
                  <c:v>48557.867644527571</c:v>
                </c:pt>
                <c:pt idx="20">
                  <c:v>49372.831475950807</c:v>
                </c:pt>
                <c:pt idx="21">
                  <c:v>49781.80065635233</c:v>
                </c:pt>
                <c:pt idx="22">
                  <c:v>50502.760246350183</c:v>
                </c:pt>
                <c:pt idx="23">
                  <c:v>50878.444142177599</c:v>
                </c:pt>
                <c:pt idx="24">
                  <c:v>51708.403150938029</c:v>
                </c:pt>
                <c:pt idx="25">
                  <c:v>52549.006519066672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2DD-4927-99BC-17CD507F98CA}"/>
            </c:ext>
          </c:extLst>
        </c:ser>
        <c:ser>
          <c:idx val="2"/>
          <c:order val="2"/>
          <c:tx>
            <c:strRef>
              <c:f>Data!$D$18</c:f>
              <c:strCache>
                <c:ptCount val="1"/>
                <c:pt idx="0">
                  <c:v>Japan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Data!$D$19:$D$44</c:f>
              <c:numCache>
                <c:formatCode>General</c:formatCode>
                <c:ptCount val="26"/>
                <c:pt idx="0">
                  <c:v>29550.008801051448</c:v>
                </c:pt>
                <c:pt idx="1">
                  <c:v>30437.739716441811</c:v>
                </c:pt>
                <c:pt idx="2">
                  <c:v>30610.95176700579</c:v>
                </c:pt>
                <c:pt idx="3">
                  <c:v>30587.726001321051</c:v>
                </c:pt>
                <c:pt idx="4">
                  <c:v>30746.945835626939</c:v>
                </c:pt>
                <c:pt idx="5">
                  <c:v>31224.71653414502</c:v>
                </c:pt>
                <c:pt idx="6">
                  <c:v>31958.680346923189</c:v>
                </c:pt>
                <c:pt idx="7">
                  <c:v>32391.35089975232</c:v>
                </c:pt>
                <c:pt idx="8">
                  <c:v>31656.367555227371</c:v>
                </c:pt>
                <c:pt idx="9">
                  <c:v>31535.632234998029</c:v>
                </c:pt>
                <c:pt idx="10">
                  <c:v>32193.65047043415</c:v>
                </c:pt>
                <c:pt idx="11">
                  <c:v>32230.333113994511</c:v>
                </c:pt>
                <c:pt idx="12">
                  <c:v>32248.581574760268</c:v>
                </c:pt>
                <c:pt idx="13">
                  <c:v>32721.912577227929</c:v>
                </c:pt>
                <c:pt idx="14">
                  <c:v>33483.115551027971</c:v>
                </c:pt>
                <c:pt idx="15">
                  <c:v>33916.1239361884</c:v>
                </c:pt>
                <c:pt idx="16">
                  <c:v>34468.440626884701</c:v>
                </c:pt>
                <c:pt idx="17">
                  <c:v>35183.600729489634</c:v>
                </c:pt>
                <c:pt idx="18">
                  <c:v>34800.259422114963</c:v>
                </c:pt>
                <c:pt idx="19">
                  <c:v>32880.965364573953</c:v>
                </c:pt>
                <c:pt idx="20">
                  <c:v>34423.931328334053</c:v>
                </c:pt>
                <c:pt idx="21">
                  <c:v>34335.304019806012</c:v>
                </c:pt>
                <c:pt idx="22">
                  <c:v>35003.542940463158</c:v>
                </c:pt>
                <c:pt idx="23">
                  <c:v>35540.53613699539</c:v>
                </c:pt>
                <c:pt idx="24">
                  <c:v>35587.166015029848</c:v>
                </c:pt>
                <c:pt idx="25">
                  <c:v>35804.231196870198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2DD-4927-99BC-17CD507F98CA}"/>
            </c:ext>
          </c:extLst>
        </c:ser>
        <c:ser>
          <c:idx val="3"/>
          <c:order val="3"/>
          <c:tx>
            <c:strRef>
              <c:f>Data!$E$18</c:f>
              <c:strCache>
                <c:ptCount val="1"/>
                <c:pt idx="0">
                  <c:v>S. Korea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Data!$E$19:$E$44</c:f>
              <c:numCache>
                <c:formatCode>General</c:formatCode>
                <c:ptCount val="26"/>
                <c:pt idx="0">
                  <c:v>12086.762381485751</c:v>
                </c:pt>
                <c:pt idx="1">
                  <c:v>13130.130670433209</c:v>
                </c:pt>
                <c:pt idx="2">
                  <c:v>13743.551557413541</c:v>
                </c:pt>
                <c:pt idx="3">
                  <c:v>14465.74013641384</c:v>
                </c:pt>
                <c:pt idx="4">
                  <c:v>15577.137748811259</c:v>
                </c:pt>
                <c:pt idx="5">
                  <c:v>16798.394571422839</c:v>
                </c:pt>
                <c:pt idx="6">
                  <c:v>17834.775035862531</c:v>
                </c:pt>
                <c:pt idx="7">
                  <c:v>18687.203622574121</c:v>
                </c:pt>
                <c:pt idx="8">
                  <c:v>17492.70533620688</c:v>
                </c:pt>
                <c:pt idx="9">
                  <c:v>19232.58460319151</c:v>
                </c:pt>
                <c:pt idx="10">
                  <c:v>20756.775786230079</c:v>
                </c:pt>
                <c:pt idx="11">
                  <c:v>21536.081944938971</c:v>
                </c:pt>
                <c:pt idx="12">
                  <c:v>23008.078372364202</c:v>
                </c:pt>
                <c:pt idx="13">
                  <c:v>23565.609304971491</c:v>
                </c:pt>
                <c:pt idx="14">
                  <c:v>24627.61062512454</c:v>
                </c:pt>
                <c:pt idx="15">
                  <c:v>25541.46474766577</c:v>
                </c:pt>
                <c:pt idx="16">
                  <c:v>26733.645237154189</c:v>
                </c:pt>
                <c:pt idx="17">
                  <c:v>28063.268178793202</c:v>
                </c:pt>
                <c:pt idx="18">
                  <c:v>28650.282396963761</c:v>
                </c:pt>
                <c:pt idx="19">
                  <c:v>28716.0978883973</c:v>
                </c:pt>
                <c:pt idx="20">
                  <c:v>30440.401273672109</c:v>
                </c:pt>
                <c:pt idx="21">
                  <c:v>31327.126899512321</c:v>
                </c:pt>
                <c:pt idx="22">
                  <c:v>31901.072927398309</c:v>
                </c:pt>
                <c:pt idx="23">
                  <c:v>32684.319081660851</c:v>
                </c:pt>
                <c:pt idx="24">
                  <c:v>33639.607626884783</c:v>
                </c:pt>
                <c:pt idx="25">
                  <c:v>34386.574882224617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82DD-4927-99BC-17CD507F98CA}"/>
            </c:ext>
          </c:extLst>
        </c:ser>
        <c:ser>
          <c:idx val="4"/>
          <c:order val="4"/>
          <c:tx>
            <c:strRef>
              <c:f>Data!$F$18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Data!$F$19:$F$44</c:f>
              <c:numCache>
                <c:formatCode>General</c:formatCode>
                <c:ptCount val="26"/>
                <c:pt idx="0">
                  <c:v>6650.6930768754619</c:v>
                </c:pt>
                <c:pt idx="1">
                  <c:v>7138.7343638183966</c:v>
                </c:pt>
                <c:pt idx="2">
                  <c:v>7644.2402944704299</c:v>
                </c:pt>
                <c:pt idx="3">
                  <c:v>8207.3212640562379</c:v>
                </c:pt>
                <c:pt idx="4">
                  <c:v>8790.4323794596748</c:v>
                </c:pt>
                <c:pt idx="5">
                  <c:v>9417.1083786766922</c:v>
                </c:pt>
                <c:pt idx="6">
                  <c:v>9847.5656510921126</c:v>
                </c:pt>
                <c:pt idx="7">
                  <c:v>9471.0655136032219</c:v>
                </c:pt>
                <c:pt idx="8">
                  <c:v>8647.2310271975584</c:v>
                </c:pt>
                <c:pt idx="9">
                  <c:v>8937.1179189383001</c:v>
                </c:pt>
                <c:pt idx="10">
                  <c:v>9228.2101489984962</c:v>
                </c:pt>
                <c:pt idx="11">
                  <c:v>9437.3899299322147</c:v>
                </c:pt>
                <c:pt idx="12">
                  <c:v>9904.9913953542928</c:v>
                </c:pt>
                <c:pt idx="13">
                  <c:v>10505.61379585786</c:v>
                </c:pt>
                <c:pt idx="14">
                  <c:v>11066.0794389535</c:v>
                </c:pt>
                <c:pt idx="15">
                  <c:v>11449.08154058951</c:v>
                </c:pt>
                <c:pt idx="16">
                  <c:v>11961.47052630663</c:v>
                </c:pt>
                <c:pt idx="17">
                  <c:v>12577.549282819749</c:v>
                </c:pt>
                <c:pt idx="18">
                  <c:v>12775.403520198581</c:v>
                </c:pt>
                <c:pt idx="19">
                  <c:v>12662.993634352881</c:v>
                </c:pt>
                <c:pt idx="20">
                  <c:v>13584.20912171594</c:v>
                </c:pt>
                <c:pt idx="21">
                  <c:v>13654.27246043284</c:v>
                </c:pt>
                <c:pt idx="22">
                  <c:v>14584.672506403251</c:v>
                </c:pt>
                <c:pt idx="23">
                  <c:v>14914.96925270722</c:v>
                </c:pt>
                <c:pt idx="24">
                  <c:v>14975.960223394461</c:v>
                </c:pt>
                <c:pt idx="25">
                  <c:v>15345.355594540941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82DD-4927-99BC-17CD507F98CA}"/>
            </c:ext>
          </c:extLst>
        </c:ser>
        <c:ser>
          <c:idx val="5"/>
          <c:order val="5"/>
          <c:tx>
            <c:strRef>
              <c:f>Data!$G$18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Data!$G$19:$G$44</c:f>
              <c:numCache>
                <c:formatCode>General</c:formatCode>
                <c:ptCount val="26"/>
                <c:pt idx="0">
                  <c:v>1516.2136562735759</c:v>
                </c:pt>
                <c:pt idx="1">
                  <c:v>1634.28141571017</c:v>
                </c:pt>
                <c:pt idx="2">
                  <c:v>1844.8506051281399</c:v>
                </c:pt>
                <c:pt idx="3">
                  <c:v>2077.9535256245099</c:v>
                </c:pt>
                <c:pt idx="4">
                  <c:v>2323.3014332066869</c:v>
                </c:pt>
                <c:pt idx="5">
                  <c:v>2550.8551694741641</c:v>
                </c:pt>
                <c:pt idx="6">
                  <c:v>2774.7838561604358</c:v>
                </c:pt>
                <c:pt idx="7">
                  <c:v>2999.9494120690961</c:v>
                </c:pt>
                <c:pt idx="8">
                  <c:v>3204.65186970179</c:v>
                </c:pt>
                <c:pt idx="9">
                  <c:v>3419.0553363705098</c:v>
                </c:pt>
                <c:pt idx="10">
                  <c:v>3678.1603662889111</c:v>
                </c:pt>
                <c:pt idx="11">
                  <c:v>3954.5581601092399</c:v>
                </c:pt>
                <c:pt idx="12">
                  <c:v>4285.2558540678401</c:v>
                </c:pt>
                <c:pt idx="13">
                  <c:v>4685.3629790500663</c:v>
                </c:pt>
                <c:pt idx="14">
                  <c:v>5126.9024617166933</c:v>
                </c:pt>
                <c:pt idx="15">
                  <c:v>5675.4514020204006</c:v>
                </c:pt>
                <c:pt idx="16">
                  <c:v>6359.9537692518497</c:v>
                </c:pt>
                <c:pt idx="17">
                  <c:v>7224.9143660710861</c:v>
                </c:pt>
                <c:pt idx="18">
                  <c:v>7879.7168948721919</c:v>
                </c:pt>
                <c:pt idx="19">
                  <c:v>8564.589789001373</c:v>
                </c:pt>
                <c:pt idx="20">
                  <c:v>9429.5011485471387</c:v>
                </c:pt>
                <c:pt idx="21">
                  <c:v>10274.494351225951</c:v>
                </c:pt>
                <c:pt idx="22">
                  <c:v>11016.98905959307</c:v>
                </c:pt>
                <c:pt idx="23">
                  <c:v>11805.086602409951</c:v>
                </c:pt>
                <c:pt idx="24">
                  <c:v>12599.187972203679</c:v>
                </c:pt>
                <c:pt idx="25">
                  <c:v>13400.26696875935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82DD-4927-99BC-17CD507F98CA}"/>
            </c:ext>
          </c:extLst>
        </c:ser>
        <c:ser>
          <c:idx val="6"/>
          <c:order val="6"/>
          <c:tx>
            <c:strRef>
              <c:f>Data!$H$18</c:f>
              <c:strCache>
                <c:ptCount val="1"/>
                <c:pt idx="0">
                  <c:v>Indonesia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Data!$H$19:$H$44</c:f>
              <c:numCache>
                <c:formatCode>General</c:formatCode>
                <c:ptCount val="26"/>
                <c:pt idx="0">
                  <c:v>1773.1229873570071</c:v>
                </c:pt>
                <c:pt idx="1">
                  <c:v>1755.7386713313381</c:v>
                </c:pt>
                <c:pt idx="2">
                  <c:v>1815.326624081634</c:v>
                </c:pt>
                <c:pt idx="3">
                  <c:v>1864.514879001933</c:v>
                </c:pt>
                <c:pt idx="4">
                  <c:v>1950.424505501873</c:v>
                </c:pt>
                <c:pt idx="5">
                  <c:v>2058.2633349326638</c:v>
                </c:pt>
                <c:pt idx="6">
                  <c:v>2172.024891167428</c:v>
                </c:pt>
                <c:pt idx="7">
                  <c:v>2218.026029040931</c:v>
                </c:pt>
                <c:pt idx="8">
                  <c:v>2312.1314954040299</c:v>
                </c:pt>
                <c:pt idx="9">
                  <c:v>2471.4930000690679</c:v>
                </c:pt>
                <c:pt idx="10">
                  <c:v>2521.3434865047971</c:v>
                </c:pt>
                <c:pt idx="11">
                  <c:v>2597.5855137135832</c:v>
                </c:pt>
                <c:pt idx="12">
                  <c:v>2651.132214863575</c:v>
                </c:pt>
                <c:pt idx="13">
                  <c:v>2812.6175394260258</c:v>
                </c:pt>
                <c:pt idx="14">
                  <c:v>2986.8192399532231</c:v>
                </c:pt>
                <c:pt idx="15">
                  <c:v>3213.0615245058739</c:v>
                </c:pt>
                <c:pt idx="16">
                  <c:v>3457.058429361166</c:v>
                </c:pt>
                <c:pt idx="17">
                  <c:v>3698.6414020115649</c:v>
                </c:pt>
                <c:pt idx="18">
                  <c:v>3786.750373338868</c:v>
                </c:pt>
                <c:pt idx="19">
                  <c:v>4049.9646300726381</c:v>
                </c:pt>
                <c:pt idx="20">
                  <c:v>4404.5378068116797</c:v>
                </c:pt>
                <c:pt idx="21">
                  <c:v>4634.9451623471177</c:v>
                </c:pt>
                <c:pt idx="22">
                  <c:v>4832.8192887030709</c:v>
                </c:pt>
                <c:pt idx="23">
                  <c:v>5089.5807063823486</c:v>
                </c:pt>
                <c:pt idx="24">
                  <c:v>5391.6941480702581</c:v>
                </c:pt>
                <c:pt idx="25">
                  <c:v>5730.1375049184289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82DD-4927-99BC-17CD507F98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112955672"/>
        <c:axId val="2112958552"/>
      </c:lineChart>
      <c:catAx>
        <c:axId val="2112955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12958552"/>
        <c:crosses val="autoZero"/>
        <c:auto val="1"/>
        <c:lblAlgn val="ctr"/>
        <c:lblOffset val="100"/>
        <c:noMultiLvlLbl val="0"/>
      </c:catAx>
      <c:valAx>
        <c:axId val="21129585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1295567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Data!$B$17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Data!$B$18:$B$43</c:f>
              <c:numCache>
                <c:formatCode>General</c:formatCode>
                <c:ptCount val="26"/>
                <c:pt idx="0">
                  <c:v>10451.47157401991</c:v>
                </c:pt>
                <c:pt idx="1">
                  <c:v>11143.920274292181</c:v>
                </c:pt>
                <c:pt idx="2">
                  <c:v>11821.400861145061</c:v>
                </c:pt>
                <c:pt idx="3">
                  <c:v>12664.00783543495</c:v>
                </c:pt>
                <c:pt idx="4">
                  <c:v>13484.801222058129</c:v>
                </c:pt>
                <c:pt idx="5">
                  <c:v>14439.0860080073</c:v>
                </c:pt>
                <c:pt idx="6">
                  <c:v>15483.32294551294</c:v>
                </c:pt>
                <c:pt idx="7">
                  <c:v>16200.143628958051</c:v>
                </c:pt>
                <c:pt idx="8">
                  <c:v>14638.71790242361</c:v>
                </c:pt>
                <c:pt idx="9">
                  <c:v>15170.47750549259</c:v>
                </c:pt>
                <c:pt idx="10">
                  <c:v>16146.21684324536</c:v>
                </c:pt>
                <c:pt idx="11">
                  <c:v>15890.41993050203</c:v>
                </c:pt>
                <c:pt idx="12">
                  <c:v>16416.95082804616</c:v>
                </c:pt>
                <c:pt idx="13">
                  <c:v>17040.81092714033</c:v>
                </c:pt>
                <c:pt idx="14">
                  <c:v>17864.461939402001</c:v>
                </c:pt>
                <c:pt idx="15">
                  <c:v>18478.482950896101</c:v>
                </c:pt>
                <c:pt idx="16">
                  <c:v>19163.606176542911</c:v>
                </c:pt>
                <c:pt idx="17">
                  <c:v>20014.366496811319</c:v>
                </c:pt>
                <c:pt idx="18">
                  <c:v>20621.29310215942</c:v>
                </c:pt>
                <c:pt idx="19">
                  <c:v>19968.7707568117</c:v>
                </c:pt>
                <c:pt idx="20">
                  <c:v>21101.880851920501</c:v>
                </c:pt>
                <c:pt idx="21">
                  <c:v>21866.340751898992</c:v>
                </c:pt>
                <c:pt idx="22">
                  <c:v>22706.396958705369</c:v>
                </c:pt>
                <c:pt idx="23">
                  <c:v>23418.831480561141</c:v>
                </c:pt>
                <c:pt idx="24">
                  <c:v>24459.779640386849</c:v>
                </c:pt>
                <c:pt idx="25">
                  <c:v>25308.019304820351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752-4883-930A-62DDCB143C98}"/>
            </c:ext>
          </c:extLst>
        </c:ser>
        <c:ser>
          <c:idx val="1"/>
          <c:order val="1"/>
          <c:tx>
            <c:strRef>
              <c:f>Data!$C$17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Data!$C$18:$C$43</c:f>
              <c:numCache>
                <c:formatCode>General</c:formatCode>
                <c:ptCount val="26"/>
                <c:pt idx="0">
                  <c:v>6650.6930768754619</c:v>
                </c:pt>
                <c:pt idx="1">
                  <c:v>7138.7343638183966</c:v>
                </c:pt>
                <c:pt idx="2">
                  <c:v>7644.2402944704299</c:v>
                </c:pt>
                <c:pt idx="3">
                  <c:v>8207.3212640562379</c:v>
                </c:pt>
                <c:pt idx="4">
                  <c:v>8790.4323794596748</c:v>
                </c:pt>
                <c:pt idx="5">
                  <c:v>9417.1083786766922</c:v>
                </c:pt>
                <c:pt idx="6">
                  <c:v>9847.5656510921126</c:v>
                </c:pt>
                <c:pt idx="7">
                  <c:v>9471.0655136032219</c:v>
                </c:pt>
                <c:pt idx="8">
                  <c:v>8647.2310271975584</c:v>
                </c:pt>
                <c:pt idx="9">
                  <c:v>8937.1179189383001</c:v>
                </c:pt>
                <c:pt idx="10">
                  <c:v>9228.2101489984962</c:v>
                </c:pt>
                <c:pt idx="11">
                  <c:v>9437.3899299322147</c:v>
                </c:pt>
                <c:pt idx="12">
                  <c:v>9904.9913953542928</c:v>
                </c:pt>
                <c:pt idx="13">
                  <c:v>10505.61379585786</c:v>
                </c:pt>
                <c:pt idx="14">
                  <c:v>11066.0794389535</c:v>
                </c:pt>
                <c:pt idx="15">
                  <c:v>11449.08154058951</c:v>
                </c:pt>
                <c:pt idx="16">
                  <c:v>11961.47052630663</c:v>
                </c:pt>
                <c:pt idx="17">
                  <c:v>12577.549282819749</c:v>
                </c:pt>
                <c:pt idx="18">
                  <c:v>12775.403520198581</c:v>
                </c:pt>
                <c:pt idx="19">
                  <c:v>12662.993634352881</c:v>
                </c:pt>
                <c:pt idx="20">
                  <c:v>13584.20912171594</c:v>
                </c:pt>
                <c:pt idx="21">
                  <c:v>13654.27246043284</c:v>
                </c:pt>
                <c:pt idx="22">
                  <c:v>14584.672506403251</c:v>
                </c:pt>
                <c:pt idx="23">
                  <c:v>14914.96925270722</c:v>
                </c:pt>
                <c:pt idx="24">
                  <c:v>14975.960223394461</c:v>
                </c:pt>
                <c:pt idx="25">
                  <c:v>15345.355594540941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752-4883-930A-62DDCB143C98}"/>
            </c:ext>
          </c:extLst>
        </c:ser>
        <c:ser>
          <c:idx val="2"/>
          <c:order val="2"/>
          <c:tx>
            <c:strRef>
              <c:f>Data!$D$17</c:f>
              <c:strCache>
                <c:ptCount val="1"/>
                <c:pt idx="0">
                  <c:v>Indonesia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Data!$D$18:$D$43</c:f>
              <c:numCache>
                <c:formatCode>General</c:formatCode>
                <c:ptCount val="26"/>
                <c:pt idx="0">
                  <c:v>4477.3101738519599</c:v>
                </c:pt>
                <c:pt idx="1">
                  <c:v>4793.0830471582794</c:v>
                </c:pt>
                <c:pt idx="2">
                  <c:v>5053.0225280972099</c:v>
                </c:pt>
                <c:pt idx="3">
                  <c:v>5331.2359146430672</c:v>
                </c:pt>
                <c:pt idx="4">
                  <c:v>5642.5585216695299</c:v>
                </c:pt>
                <c:pt idx="5">
                  <c:v>6022.6090616765796</c:v>
                </c:pt>
                <c:pt idx="6">
                  <c:v>6386.6376208581069</c:v>
                </c:pt>
                <c:pt idx="7">
                  <c:v>6590.3091256664338</c:v>
                </c:pt>
                <c:pt idx="8">
                  <c:v>5644.5330911161209</c:v>
                </c:pt>
                <c:pt idx="9">
                  <c:v>5610.3698131877436</c:v>
                </c:pt>
                <c:pt idx="10">
                  <c:v>5805.8087338803971</c:v>
                </c:pt>
                <c:pt idx="11">
                  <c:v>5935.7475670021813</c:v>
                </c:pt>
                <c:pt idx="12">
                  <c:v>6119.4777767180594</c:v>
                </c:pt>
                <c:pt idx="13">
                  <c:v>6326.4805309394415</c:v>
                </c:pt>
                <c:pt idx="14">
                  <c:v>6556.6407057006336</c:v>
                </c:pt>
                <c:pt idx="15">
                  <c:v>6838.4219533618907</c:v>
                </c:pt>
                <c:pt idx="16">
                  <c:v>7119.9027267561059</c:v>
                </c:pt>
                <c:pt idx="17">
                  <c:v>7472.8070839776319</c:v>
                </c:pt>
                <c:pt idx="18">
                  <c:v>7819.0680706693202</c:v>
                </c:pt>
                <c:pt idx="19">
                  <c:v>8074.5002917667871</c:v>
                </c:pt>
                <c:pt idx="20">
                  <c:v>8465.2956738658086</c:v>
                </c:pt>
                <c:pt idx="21">
                  <c:v>8870.2841889149731</c:v>
                </c:pt>
                <c:pt idx="22">
                  <c:v>9282.7060046938295</c:v>
                </c:pt>
                <c:pt idx="23">
                  <c:v>9672.5954297867247</c:v>
                </c:pt>
                <c:pt idx="24">
                  <c:v>10031.32195232163</c:v>
                </c:pt>
                <c:pt idx="25">
                  <c:v>10385.3233228547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752-4883-930A-62DDCB143C98}"/>
            </c:ext>
          </c:extLst>
        </c:ser>
        <c:ser>
          <c:idx val="3"/>
          <c:order val="3"/>
          <c:tx>
            <c:strRef>
              <c:f>Data!$E$17</c:f>
              <c:strCache>
                <c:ptCount val="1"/>
                <c:pt idx="0">
                  <c:v>Philippines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Data!$E$18:$E$43</c:f>
              <c:numCache>
                <c:formatCode>General</c:formatCode>
                <c:ptCount val="26"/>
                <c:pt idx="0">
                  <c:v>4010.2033420154071</c:v>
                </c:pt>
                <c:pt idx="1">
                  <c:v>3888.9144390121278</c:v>
                </c:pt>
                <c:pt idx="2">
                  <c:v>3807.97073685548</c:v>
                </c:pt>
                <c:pt idx="3">
                  <c:v>3796.6143127515252</c:v>
                </c:pt>
                <c:pt idx="4">
                  <c:v>3871.1326433459699</c:v>
                </c:pt>
                <c:pt idx="5">
                  <c:v>3959.6667818975889</c:v>
                </c:pt>
                <c:pt idx="6">
                  <c:v>4097.1759865555396</c:v>
                </c:pt>
                <c:pt idx="7">
                  <c:v>4214.9186456291282</c:v>
                </c:pt>
                <c:pt idx="8">
                  <c:v>4100.0342394842701</c:v>
                </c:pt>
                <c:pt idx="9">
                  <c:v>4136.1437406044024</c:v>
                </c:pt>
                <c:pt idx="10">
                  <c:v>4227.3284791738297</c:v>
                </c:pt>
                <c:pt idx="11">
                  <c:v>4258.2913264102226</c:v>
                </c:pt>
                <c:pt idx="12">
                  <c:v>4321.8015327720695</c:v>
                </c:pt>
                <c:pt idx="13">
                  <c:v>4444.8986964079149</c:v>
                </c:pt>
                <c:pt idx="14">
                  <c:v>4651.5289255014541</c:v>
                </c:pt>
                <c:pt idx="15">
                  <c:v>4786.3422802817904</c:v>
                </c:pt>
                <c:pt idx="16">
                  <c:v>4953.8136753962617</c:v>
                </c:pt>
                <c:pt idx="17">
                  <c:v>5200.1037996368796</c:v>
                </c:pt>
                <c:pt idx="18">
                  <c:v>5336.1812437529798</c:v>
                </c:pt>
                <c:pt idx="19">
                  <c:v>5318.2551655468214</c:v>
                </c:pt>
                <c:pt idx="20">
                  <c:v>5638.2076195723002</c:v>
                </c:pt>
                <c:pt idx="21">
                  <c:v>5754.1124415647646</c:v>
                </c:pt>
                <c:pt idx="22">
                  <c:v>6041.7777912380061</c:v>
                </c:pt>
                <c:pt idx="23">
                  <c:v>6365.0032920702724</c:v>
                </c:pt>
                <c:pt idx="24">
                  <c:v>6648.5505293017404</c:v>
                </c:pt>
                <c:pt idx="25">
                  <c:v>6925.52132355094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752-4883-930A-62DDCB143C98}"/>
            </c:ext>
          </c:extLst>
        </c:ser>
        <c:ser>
          <c:idx val="4"/>
          <c:order val="4"/>
          <c:tx>
            <c:strRef>
              <c:f>Data!$F$17</c:f>
              <c:strCache>
                <c:ptCount val="1"/>
                <c:pt idx="0">
                  <c:v>Viet Nam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Data!$F$18:$F$43</c:f>
              <c:numCache>
                <c:formatCode>General</c:formatCode>
                <c:ptCount val="26"/>
                <c:pt idx="0">
                  <c:v>1501.13887263128</c:v>
                </c:pt>
                <c:pt idx="1">
                  <c:v>1561.625476397475</c:v>
                </c:pt>
                <c:pt idx="2">
                  <c:v>1666.7095951530021</c:v>
                </c:pt>
                <c:pt idx="3">
                  <c:v>1770.3670692199439</c:v>
                </c:pt>
                <c:pt idx="4">
                  <c:v>1894.7464284075011</c:v>
                </c:pt>
                <c:pt idx="5">
                  <c:v>2041.756291352257</c:v>
                </c:pt>
                <c:pt idx="6">
                  <c:v>2197.021398595024</c:v>
                </c:pt>
                <c:pt idx="7">
                  <c:v>2339.344289820086</c:v>
                </c:pt>
                <c:pt idx="8">
                  <c:v>2436.506187498268</c:v>
                </c:pt>
                <c:pt idx="9">
                  <c:v>2514.8076743771221</c:v>
                </c:pt>
                <c:pt idx="10">
                  <c:v>2649.7194157461799</c:v>
                </c:pt>
                <c:pt idx="11">
                  <c:v>2778.396104227566</c:v>
                </c:pt>
                <c:pt idx="12">
                  <c:v>2919.9489320729399</c:v>
                </c:pt>
                <c:pt idx="13">
                  <c:v>3085.3342185954211</c:v>
                </c:pt>
                <c:pt idx="14">
                  <c:v>3278.3789632316261</c:v>
                </c:pt>
                <c:pt idx="15">
                  <c:v>3484.9090608919601</c:v>
                </c:pt>
                <c:pt idx="16">
                  <c:v>3686.9557276984001</c:v>
                </c:pt>
                <c:pt idx="17">
                  <c:v>3907.2653574971901</c:v>
                </c:pt>
                <c:pt idx="18">
                  <c:v>4084.82366243757</c:v>
                </c:pt>
                <c:pt idx="19">
                  <c:v>4259.9603981758</c:v>
                </c:pt>
                <c:pt idx="20">
                  <c:v>4486.2610727949377</c:v>
                </c:pt>
                <c:pt idx="21">
                  <c:v>4715.8863493231211</c:v>
                </c:pt>
                <c:pt idx="22">
                  <c:v>4910.3143363251002</c:v>
                </c:pt>
                <c:pt idx="23">
                  <c:v>5121.7408106533712</c:v>
                </c:pt>
                <c:pt idx="24">
                  <c:v>5370.209979935822</c:v>
                </c:pt>
                <c:pt idx="25">
                  <c:v>5667.9980514172739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1752-4883-930A-62DDCB143C98}"/>
            </c:ext>
          </c:extLst>
        </c:ser>
        <c:ser>
          <c:idx val="5"/>
          <c:order val="5"/>
          <c:tx>
            <c:strRef>
              <c:f>Data!$G$17</c:f>
              <c:strCache>
                <c:ptCount val="1"/>
                <c:pt idx="0">
                  <c:v>Laos PDR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Data!$G$18:$G$43</c:f>
              <c:numCache>
                <c:formatCode>General</c:formatCode>
                <c:ptCount val="26"/>
                <c:pt idx="0">
                  <c:v>1621.104688698709</c:v>
                </c:pt>
                <c:pt idx="1">
                  <c:v>1642.9099455161629</c:v>
                </c:pt>
                <c:pt idx="2">
                  <c:v>1685.88450406466</c:v>
                </c:pt>
                <c:pt idx="3">
                  <c:v>1737.380789323814</c:v>
                </c:pt>
                <c:pt idx="4">
                  <c:v>1831.1917123773289</c:v>
                </c:pt>
                <c:pt idx="5">
                  <c:v>1913.5129411369201</c:v>
                </c:pt>
                <c:pt idx="6">
                  <c:v>2001.374009405635</c:v>
                </c:pt>
                <c:pt idx="7">
                  <c:v>2095.7177286919632</c:v>
                </c:pt>
                <c:pt idx="8">
                  <c:v>2138.195685492904</c:v>
                </c:pt>
                <c:pt idx="9">
                  <c:v>2254.638385744674</c:v>
                </c:pt>
                <c:pt idx="10">
                  <c:v>2346.6844060611352</c:v>
                </c:pt>
                <c:pt idx="11">
                  <c:v>2444.220594557914</c:v>
                </c:pt>
                <c:pt idx="12">
                  <c:v>2552.3582080569499</c:v>
                </c:pt>
                <c:pt idx="13">
                  <c:v>2670.009001465849</c:v>
                </c:pt>
                <c:pt idx="14">
                  <c:v>2799.6689458356991</c:v>
                </c:pt>
                <c:pt idx="15">
                  <c:v>2953.7073158994422</c:v>
                </c:pt>
                <c:pt idx="16">
                  <c:v>3156.7407165552099</c:v>
                </c:pt>
                <c:pt idx="17">
                  <c:v>3338.9125947952348</c:v>
                </c:pt>
                <c:pt idx="18">
                  <c:v>3537.1702751215198</c:v>
                </c:pt>
                <c:pt idx="19">
                  <c:v>3735.9558113558719</c:v>
                </c:pt>
                <c:pt idx="20">
                  <c:v>3984.9675809634441</c:v>
                </c:pt>
                <c:pt idx="21">
                  <c:v>4233.3812475427858</c:v>
                </c:pt>
                <c:pt idx="22">
                  <c:v>4498.0902591561999</c:v>
                </c:pt>
                <c:pt idx="23">
                  <c:v>4799.8344545308573</c:v>
                </c:pt>
                <c:pt idx="24">
                  <c:v>5076.2223782765077</c:v>
                </c:pt>
                <c:pt idx="25">
                  <c:v>5341.3079196394901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1752-4883-930A-62DDCB143C98}"/>
            </c:ext>
          </c:extLst>
        </c:ser>
        <c:ser>
          <c:idx val="6"/>
          <c:order val="6"/>
          <c:tx>
            <c:strRef>
              <c:f>Data!$H$17</c:f>
              <c:strCache>
                <c:ptCount val="1"/>
                <c:pt idx="0">
                  <c:v>Cambodia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</c:v>
                </c:pt>
                <c:pt idx="5">
                  <c:v>1995</c:v>
                </c:pt>
                <c:pt idx="10">
                  <c:v>2000</c:v>
                </c:pt>
                <c:pt idx="15">
                  <c:v>2005</c:v>
                </c:pt>
                <c:pt idx="20">
                  <c:v>2010</c:v>
                </c:pt>
                <c:pt idx="25">
                  <c:v>2015</c:v>
                </c:pt>
              </c:numCache>
            </c:numRef>
          </c:cat>
          <c:val>
            <c:numRef>
              <c:f>Data!$H$18:$H$43</c:f>
              <c:numCache>
                <c:formatCode>General</c:formatCode>
                <c:ptCount val="2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1011.093752499041</c:v>
                </c:pt>
                <c:pt idx="4">
                  <c:v>1066.0098663536151</c:v>
                </c:pt>
                <c:pt idx="5">
                  <c:v>1098.7017801143579</c:v>
                </c:pt>
                <c:pt idx="6">
                  <c:v>1123.73345282484</c:v>
                </c:pt>
                <c:pt idx="7">
                  <c:v>1153.747790784955</c:v>
                </c:pt>
                <c:pt idx="8">
                  <c:v>1180.0293006936679</c:v>
                </c:pt>
                <c:pt idx="9">
                  <c:v>1288.816994401418</c:v>
                </c:pt>
                <c:pt idx="10">
                  <c:v>1370.8220211244479</c:v>
                </c:pt>
                <c:pt idx="11">
                  <c:v>1451.1592635298259</c:v>
                </c:pt>
                <c:pt idx="12">
                  <c:v>1519.7539535891869</c:v>
                </c:pt>
                <c:pt idx="13">
                  <c:v>1621.0005093845839</c:v>
                </c:pt>
                <c:pt idx="14">
                  <c:v>1759.8225932379221</c:v>
                </c:pt>
                <c:pt idx="15">
                  <c:v>1961.9200930649999</c:v>
                </c:pt>
                <c:pt idx="16">
                  <c:v>2140.2525130370859</c:v>
                </c:pt>
                <c:pt idx="17">
                  <c:v>2323.890020291728</c:v>
                </c:pt>
                <c:pt idx="18">
                  <c:v>2442.923758566641</c:v>
                </c:pt>
                <c:pt idx="19">
                  <c:v>2408.6233043113202</c:v>
                </c:pt>
                <c:pt idx="20">
                  <c:v>2513.2932663494198</c:v>
                </c:pt>
                <c:pt idx="21">
                  <c:v>2648.650018498673</c:v>
                </c:pt>
                <c:pt idx="22">
                  <c:v>2795.1689928112378</c:v>
                </c:pt>
                <c:pt idx="23">
                  <c:v>2955.173217900443</c:v>
                </c:pt>
                <c:pt idx="24">
                  <c:v>3112.6305131369222</c:v>
                </c:pt>
                <c:pt idx="25">
                  <c:v>3278.221214638756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1752-4883-930A-62DDCB143C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122052616"/>
        <c:axId val="2114831304"/>
      </c:lineChart>
      <c:catAx>
        <c:axId val="2122052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14831304"/>
        <c:crosses val="autoZero"/>
        <c:auto val="1"/>
        <c:lblAlgn val="ctr"/>
        <c:lblOffset val="100"/>
        <c:noMultiLvlLbl val="0"/>
      </c:catAx>
      <c:valAx>
        <c:axId val="21148313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2205261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884648099543101"/>
          <c:y val="1.6836195965366899E-2"/>
          <c:w val="0.82963424710800004"/>
          <c:h val="0.892398148195202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Sheet1!$N$24</c:f>
              <c:strCache>
                <c:ptCount val="1"/>
                <c:pt idx="0">
                  <c:v>1992-1994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cat>
            <c:strRef>
              <c:f>Sheet1!$O$23:$V$23</c:f>
              <c:strCache>
                <c:ptCount val="8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India</c:v>
                </c:pt>
                <c:pt idx="5">
                  <c:v>Viet Nam</c:v>
                </c:pt>
                <c:pt idx="6">
                  <c:v>China</c:v>
                </c:pt>
                <c:pt idx="7">
                  <c:v>Indonesia</c:v>
                </c:pt>
              </c:strCache>
            </c:strRef>
          </c:cat>
          <c:val>
            <c:numRef>
              <c:f>Sheet1!$O$24:$V$24</c:f>
              <c:numCache>
                <c:formatCode>General</c:formatCode>
                <c:ptCount val="8"/>
                <c:pt idx="0">
                  <c:v>1.26</c:v>
                </c:pt>
                <c:pt idx="1">
                  <c:v>3.19</c:v>
                </c:pt>
                <c:pt idx="2">
                  <c:v>25.03</c:v>
                </c:pt>
                <c:pt idx="3">
                  <c:v>42.61</c:v>
                </c:pt>
                <c:pt idx="4">
                  <c:v>46.06</c:v>
                </c:pt>
                <c:pt idx="5">
                  <c:v>49.21</c:v>
                </c:pt>
                <c:pt idx="6" formatCode="0.00">
                  <c:v>57</c:v>
                </c:pt>
                <c:pt idx="7">
                  <c:v>57.06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6EB-4BDE-825E-60949F530C20}"/>
            </c:ext>
          </c:extLst>
        </c:ser>
        <c:ser>
          <c:idx val="1"/>
          <c:order val="1"/>
          <c:tx>
            <c:strRef>
              <c:f>Sheet1!$N$25</c:f>
              <c:strCache>
                <c:ptCount val="1"/>
                <c:pt idx="0">
                  <c:v>2009-2012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cat>
            <c:strRef>
              <c:f>Sheet1!$O$23:$V$23</c:f>
              <c:strCache>
                <c:ptCount val="8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India</c:v>
                </c:pt>
                <c:pt idx="5">
                  <c:v>Viet Nam</c:v>
                </c:pt>
                <c:pt idx="6">
                  <c:v>China</c:v>
                </c:pt>
                <c:pt idx="7">
                  <c:v>Indonesia</c:v>
                </c:pt>
              </c:strCache>
            </c:strRef>
          </c:cat>
          <c:val>
            <c:numRef>
              <c:f>Sheet1!$O$25:$V$25</c:f>
              <c:numCache>
                <c:formatCode>General</c:formatCode>
                <c:ptCount val="8"/>
                <c:pt idx="0">
                  <c:v>0.28000000000000003</c:v>
                </c:pt>
                <c:pt idx="1">
                  <c:v>0.06</c:v>
                </c:pt>
                <c:pt idx="2">
                  <c:v>13.11</c:v>
                </c:pt>
                <c:pt idx="3">
                  <c:v>29.95</c:v>
                </c:pt>
                <c:pt idx="4">
                  <c:v>21.25</c:v>
                </c:pt>
                <c:pt idx="5">
                  <c:v>3.23</c:v>
                </c:pt>
                <c:pt idx="6">
                  <c:v>11.18</c:v>
                </c:pt>
                <c:pt idx="7">
                  <c:v>15.9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6EB-4BDE-825E-60949F530C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13345032"/>
        <c:axId val="2114402424"/>
      </c:barChart>
      <c:catAx>
        <c:axId val="21133450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14402424"/>
        <c:crosses val="autoZero"/>
        <c:auto val="1"/>
        <c:lblAlgn val="ctr"/>
        <c:lblOffset val="100"/>
        <c:noMultiLvlLbl val="0"/>
      </c:catAx>
      <c:valAx>
        <c:axId val="21144024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133450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2406736145311299"/>
          <c:y val="4.1382551290548401E-2"/>
          <c:w val="0.24226001263730901"/>
          <c:h val="0.11270662177309"/>
        </c:manualLayout>
      </c:layout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16316839904688"/>
          <c:y val="5.3878483948878397E-2"/>
          <c:w val="0.60454098768430398"/>
          <c:h val="0.725966067976958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Sheet2!$L$22</c:f>
              <c:strCache>
                <c:ptCount val="1"/>
                <c:pt idx="0">
                  <c:v>1992-1994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cat>
            <c:strRef>
              <c:f>Sheet2!$M$21:$U$21</c:f>
              <c:strCache>
                <c:ptCount val="9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Vietnam</c:v>
                </c:pt>
                <c:pt idx="5">
                  <c:v>Cambodia</c:v>
                </c:pt>
                <c:pt idx="6">
                  <c:v>India</c:v>
                </c:pt>
                <c:pt idx="7">
                  <c:v>China</c:v>
                </c:pt>
                <c:pt idx="8">
                  <c:v>Indonesia</c:v>
                </c:pt>
              </c:strCache>
            </c:strRef>
          </c:cat>
          <c:val>
            <c:numRef>
              <c:f>Sheet2!$M$22:$U$22</c:f>
              <c:numCache>
                <c:formatCode>General</c:formatCode>
                <c:ptCount val="9"/>
                <c:pt idx="0">
                  <c:v>10.92</c:v>
                </c:pt>
                <c:pt idx="1">
                  <c:v>17.87</c:v>
                </c:pt>
                <c:pt idx="2">
                  <c:v>50.19</c:v>
                </c:pt>
                <c:pt idx="3">
                  <c:v>73.489999999999995</c:v>
                </c:pt>
                <c:pt idx="4">
                  <c:v>77.09</c:v>
                </c:pt>
                <c:pt idx="5">
                  <c:v>77.2</c:v>
                </c:pt>
                <c:pt idx="6">
                  <c:v>79.680000000000007</c:v>
                </c:pt>
                <c:pt idx="7">
                  <c:v>82.31</c:v>
                </c:pt>
                <c:pt idx="8">
                  <c:v>84.91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4B8-4349-B80E-B02AA0AAD5A7}"/>
            </c:ext>
          </c:extLst>
        </c:ser>
        <c:ser>
          <c:idx val="1"/>
          <c:order val="1"/>
          <c:tx>
            <c:strRef>
              <c:f>Sheet2!$L$23</c:f>
              <c:strCache>
                <c:ptCount val="1"/>
                <c:pt idx="0">
                  <c:v>2009-2012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strRef>
              <c:f>Sheet2!$M$21:$U$21</c:f>
              <c:strCache>
                <c:ptCount val="9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Vietnam</c:v>
                </c:pt>
                <c:pt idx="5">
                  <c:v>Cambodia</c:v>
                </c:pt>
                <c:pt idx="6">
                  <c:v>India</c:v>
                </c:pt>
                <c:pt idx="7">
                  <c:v>China</c:v>
                </c:pt>
                <c:pt idx="8">
                  <c:v>Indonesia</c:v>
                </c:pt>
              </c:strCache>
            </c:strRef>
          </c:cat>
          <c:val>
            <c:numRef>
              <c:f>Sheet2!$M$23:$U$23</c:f>
              <c:numCache>
                <c:formatCode>General</c:formatCode>
                <c:ptCount val="9"/>
                <c:pt idx="0">
                  <c:v>2.71</c:v>
                </c:pt>
                <c:pt idx="1">
                  <c:v>1.23</c:v>
                </c:pt>
                <c:pt idx="2">
                  <c:v>37.61</c:v>
                </c:pt>
                <c:pt idx="3">
                  <c:v>63.28</c:v>
                </c:pt>
                <c:pt idx="4">
                  <c:v>13.86</c:v>
                </c:pt>
                <c:pt idx="5">
                  <c:v>37</c:v>
                </c:pt>
                <c:pt idx="6">
                  <c:v>58.01</c:v>
                </c:pt>
                <c:pt idx="7">
                  <c:v>27.24</c:v>
                </c:pt>
                <c:pt idx="8">
                  <c:v>41.67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4B8-4349-B80E-B02AA0AAD5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13226808"/>
        <c:axId val="2113229784"/>
      </c:barChart>
      <c:catAx>
        <c:axId val="21132268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13229784"/>
        <c:crosses val="autoZero"/>
        <c:auto val="1"/>
        <c:lblAlgn val="ctr"/>
        <c:lblOffset val="100"/>
        <c:noMultiLvlLbl val="0"/>
      </c:catAx>
      <c:valAx>
        <c:axId val="21132297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1322680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70297220139101"/>
          <c:y val="3.6478424591628297E-2"/>
          <c:w val="0.67634081876551999"/>
          <c:h val="0.8144653414091099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Sheet3!$B$35</c:f>
              <c:strCache>
                <c:ptCount val="1"/>
                <c:pt idx="0">
                  <c:v>2011=2014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tx2"/>
              </a:solidFill>
            </c:spPr>
            <c:extLst>
              <c:ext xmlns:c16="http://schemas.microsoft.com/office/drawing/2014/chart" uri="{C3380CC4-5D6E-409C-BE32-E72D297353CC}">
                <c16:uniqueId val="{00000001-7E2F-4174-B03E-9BB670790FA0}"/>
              </c:ext>
            </c:extLst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7E2F-4174-B03E-9BB670790FA0}"/>
              </c:ext>
            </c:extLst>
          </c:dPt>
          <c:dPt>
            <c:idx val="2"/>
            <c:invertIfNegative val="0"/>
            <c:bubble3D val="0"/>
            <c:spPr>
              <a:solidFill>
                <a:srgbClr val="3366FF"/>
              </a:solidFill>
            </c:spPr>
            <c:extLst>
              <c:ext xmlns:c16="http://schemas.microsoft.com/office/drawing/2014/chart" uri="{C3380CC4-5D6E-409C-BE32-E72D297353CC}">
                <c16:uniqueId val="{00000005-7E2F-4174-B03E-9BB670790FA0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7-7E2F-4174-B03E-9BB670790FA0}"/>
              </c:ext>
            </c:extLst>
          </c:dPt>
          <c:dPt>
            <c:idx val="4"/>
            <c:invertIfNegative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9-7E2F-4174-B03E-9BB670790FA0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B-7E2F-4174-B03E-9BB670790FA0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6"/>
              </a:solidFill>
            </c:spPr>
            <c:extLst>
              <c:ext xmlns:c16="http://schemas.microsoft.com/office/drawing/2014/chart" uri="{C3380CC4-5D6E-409C-BE32-E72D297353CC}">
                <c16:uniqueId val="{0000000D-7E2F-4174-B03E-9BB670790FA0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F-7E2F-4174-B03E-9BB670790FA0}"/>
              </c:ext>
            </c:extLst>
          </c:dPt>
          <c:cat>
            <c:strRef>
              <c:f>Sheet3!$C$34:$J$34</c:f>
              <c:strCache>
                <c:ptCount val="8"/>
                <c:pt idx="0">
                  <c:v>Malaysia</c:v>
                </c:pt>
                <c:pt idx="1">
                  <c:v>Thailand</c:v>
                </c:pt>
                <c:pt idx="2">
                  <c:v>Indonesia</c:v>
                </c:pt>
                <c:pt idx="3">
                  <c:v>Vietnam</c:v>
                </c:pt>
                <c:pt idx="4">
                  <c:v>Cambodia</c:v>
                </c:pt>
                <c:pt idx="5">
                  <c:v>India</c:v>
                </c:pt>
                <c:pt idx="6">
                  <c:v>Lao PDR</c:v>
                </c:pt>
                <c:pt idx="7">
                  <c:v>Philippines</c:v>
                </c:pt>
              </c:strCache>
            </c:strRef>
          </c:cat>
          <c:val>
            <c:numRef>
              <c:f>Sheet3!$C$35:$J$35</c:f>
              <c:numCache>
                <c:formatCode>General</c:formatCode>
                <c:ptCount val="8"/>
                <c:pt idx="0">
                  <c:v>0.6</c:v>
                </c:pt>
                <c:pt idx="1">
                  <c:v>10.5</c:v>
                </c:pt>
                <c:pt idx="2">
                  <c:v>11.3</c:v>
                </c:pt>
                <c:pt idx="3">
                  <c:v>13.5</c:v>
                </c:pt>
                <c:pt idx="4">
                  <c:v>17.7</c:v>
                </c:pt>
                <c:pt idx="5">
                  <c:v>21.9</c:v>
                </c:pt>
                <c:pt idx="6">
                  <c:v>23.2</c:v>
                </c:pt>
                <c:pt idx="7">
                  <c:v>25.23319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7E2F-4174-B03E-9BB670790F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13275080"/>
        <c:axId val="2113278136"/>
      </c:barChart>
      <c:catAx>
        <c:axId val="21132750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13278136"/>
        <c:crosses val="autoZero"/>
        <c:auto val="1"/>
        <c:lblAlgn val="ctr"/>
        <c:lblOffset val="100"/>
        <c:noMultiLvlLbl val="0"/>
      </c:catAx>
      <c:valAx>
        <c:axId val="21132781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132750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0.03952</cdr:x>
      <cdr:y>0.48331</cdr:y>
    </cdr:from>
    <cdr:to>
      <cdr:x>0.15063</cdr:x>
      <cdr:y>0.68534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325234" y="218743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400" dirty="0"/>
            <a:t>% of population living on $1.90/day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0.04693</cdr:x>
      <cdr:y>0</cdr:y>
    </cdr:from>
    <cdr:to>
      <cdr:x>0.12134</cdr:x>
      <cdr:y>0.92478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-686416" y="862437"/>
          <a:ext cx="2695219" cy="58477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600" dirty="0"/>
            <a:t>% of population living </a:t>
          </a:r>
        </a:p>
        <a:p xmlns:a="http://schemas.openxmlformats.org/drawingml/2006/main">
          <a:pPr algn="ctr"/>
          <a:r>
            <a:rPr lang="en-US" sz="1600" dirty="0"/>
            <a:t>on $3.10/day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0.0531</cdr:x>
      <cdr:y>0.57243</cdr:y>
    </cdr:from>
    <cdr:to>
      <cdr:x>0.25071</cdr:x>
      <cdr:y>0.77447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245710" y="25908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/>
            <a:t>Share of population (%) below national poverty line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1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65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5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9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501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229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4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26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84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3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E6999-AFF2-8F49-BAC4-4194D2465CD5}" type="datetimeFigureOut">
              <a:rPr lang="en-US" smtClean="0"/>
              <a:t>8/24/2016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9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Patterns and </a:t>
            </a:r>
            <a:r>
              <a:rPr lang="en-US"/>
              <a:t>Concepts of </a:t>
            </a:r>
            <a:br>
              <a:rPr lang="en-US" dirty="0"/>
            </a:br>
            <a:r>
              <a:rPr lang="en-US" dirty="0"/>
              <a:t>Growth and Development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2</a:t>
            </a:r>
          </a:p>
          <a:p>
            <a:r>
              <a:rPr lang="en-US" dirty="0"/>
              <a:t>EE 462 – Dr. Paul Vandenberg</a:t>
            </a:r>
          </a:p>
          <a:p>
            <a:r>
              <a:rPr lang="en-US" dirty="0"/>
              <a:t>Semester 1 – 2016</a:t>
            </a:r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3296755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Income and growth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Major differences in income levels around the world</a:t>
            </a:r>
          </a:p>
          <a:p>
            <a:pPr lvl="1"/>
            <a:r>
              <a:rPr lang="en-US" dirty="0"/>
              <a:t>Some countries have grown faster than others</a:t>
            </a:r>
          </a:p>
          <a:p>
            <a:pPr lvl="1"/>
            <a:r>
              <a:rPr lang="en-US" dirty="0"/>
              <a:t>Connection between income level and growth rate obvious and important</a:t>
            </a:r>
          </a:p>
          <a:p>
            <a:r>
              <a:rPr lang="en-US" dirty="0"/>
              <a:t>Current developed countries have been growing for decades</a:t>
            </a:r>
          </a:p>
          <a:p>
            <a:pPr lvl="1"/>
            <a:r>
              <a:rPr lang="en-US" dirty="0"/>
              <a:t>And in some cases centuries</a:t>
            </a:r>
          </a:p>
          <a:p>
            <a:pPr lvl="1"/>
            <a:r>
              <a:rPr lang="en-US" dirty="0"/>
              <a:t>From about 1820, Western countries start to outgrow others</a:t>
            </a:r>
          </a:p>
          <a:p>
            <a:r>
              <a:rPr lang="en-US" dirty="0"/>
              <a:t>More consistency</a:t>
            </a:r>
          </a:p>
          <a:p>
            <a:pPr lvl="1"/>
            <a:r>
              <a:rPr lang="en-US" dirty="0"/>
              <a:t>Seldom experiencing severe recessions (periods of negative growth)</a:t>
            </a:r>
          </a:p>
          <a:p>
            <a:pPr lvl="2"/>
            <a:r>
              <a:rPr lang="en-US" dirty="0"/>
              <a:t>Negative growth: economy producing less than pervious period (month, quarter, year)</a:t>
            </a:r>
          </a:p>
          <a:p>
            <a:pPr lvl="2"/>
            <a:r>
              <a:rPr lang="en-US" dirty="0"/>
              <a:t>Recession: two quarters of negative growth</a:t>
            </a:r>
          </a:p>
          <a:p>
            <a:pPr lvl="2"/>
            <a:r>
              <a:rPr lang="en-US" dirty="0"/>
              <a:t>Depression: no accepted definition (several years of negative growth)</a:t>
            </a:r>
          </a:p>
        </p:txBody>
      </p:sp>
    </p:spTree>
    <p:extLst>
      <p:ext uri="{BB962C8B-B14F-4D97-AF65-F5344CB8AC3E}">
        <p14:creationId xmlns:p14="http://schemas.microsoft.com/office/powerpoint/2010/main" val="105920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Growth matters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many years does it take to double the size of the economy (GDP)</a:t>
            </a:r>
          </a:p>
          <a:p>
            <a:pPr lvl="1"/>
            <a:r>
              <a:rPr lang="en-US" dirty="0"/>
              <a:t>Or to double income per capita?</a:t>
            </a:r>
          </a:p>
          <a:p>
            <a:r>
              <a:rPr lang="en-US" dirty="0"/>
              <a:t>Rule of 70</a:t>
            </a:r>
          </a:p>
          <a:p>
            <a:pPr lvl="1"/>
            <a:r>
              <a:rPr lang="en-US" dirty="0"/>
              <a:t>If growth is 7% per year, doubles in 10 years</a:t>
            </a:r>
          </a:p>
          <a:p>
            <a:pPr lvl="1"/>
            <a:r>
              <a:rPr lang="en-US" dirty="0"/>
              <a:t>If growth is 4% per year, doubles in about 18 years</a:t>
            </a:r>
          </a:p>
          <a:p>
            <a:pPr lvl="1"/>
            <a:r>
              <a:rPr lang="en-US" dirty="0"/>
              <a:t>If growth is 2% per year, doubles in 35 years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661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Terms and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GDP = total value of goods and services produced in an economy in one year</a:t>
            </a:r>
          </a:p>
          <a:p>
            <a:pPr lvl="1"/>
            <a:r>
              <a:rPr lang="en-US" dirty="0"/>
              <a:t>Entire amount (billions of $, THB, etc.)</a:t>
            </a:r>
          </a:p>
          <a:p>
            <a:pPr lvl="1"/>
            <a:r>
              <a:rPr lang="en-US" dirty="0"/>
              <a:t>Growth rate (% change over last year)</a:t>
            </a:r>
          </a:p>
          <a:p>
            <a:pPr lvl="1"/>
            <a:endParaRPr lang="en-US" dirty="0"/>
          </a:p>
          <a:p>
            <a:r>
              <a:rPr lang="en-US" dirty="0"/>
              <a:t>GDP per capita</a:t>
            </a:r>
          </a:p>
          <a:p>
            <a:pPr lvl="1"/>
            <a:r>
              <a:rPr lang="en-US" dirty="0"/>
              <a:t>GDP/population</a:t>
            </a:r>
          </a:p>
          <a:p>
            <a:pPr lvl="1"/>
            <a:r>
              <a:rPr lang="en-US" dirty="0"/>
              <a:t>Amount ($, THB, etc.)</a:t>
            </a:r>
          </a:p>
          <a:p>
            <a:pPr lvl="1"/>
            <a:r>
              <a:rPr lang="en-US" dirty="0"/>
              <a:t>Growth rate (% change over last year)</a:t>
            </a:r>
          </a:p>
        </p:txBody>
      </p:sp>
    </p:spTree>
    <p:extLst>
      <p:ext uri="{BB962C8B-B14F-4D97-AF65-F5344CB8AC3E}">
        <p14:creationId xmlns:p14="http://schemas.microsoft.com/office/powerpoint/2010/main" val="1474384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 make comparisons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38608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Adjust data for two issues:</a:t>
            </a:r>
          </a:p>
          <a:p>
            <a:pPr lvl="1"/>
            <a:r>
              <a:rPr lang="en-US" dirty="0"/>
              <a:t>Inflation </a:t>
            </a:r>
          </a:p>
          <a:p>
            <a:pPr lvl="2"/>
            <a:r>
              <a:rPr lang="en-US" dirty="0"/>
              <a:t>When comparing between </a:t>
            </a:r>
            <a:r>
              <a:rPr lang="en-US" b="1" dirty="0"/>
              <a:t>years</a:t>
            </a:r>
            <a:r>
              <a:rPr lang="en-US" dirty="0"/>
              <a:t> must account for inflation (are more goods and services being produced or just the prices increasing on the same quantity of goods and services?)</a:t>
            </a:r>
          </a:p>
          <a:p>
            <a:pPr lvl="1"/>
            <a:r>
              <a:rPr lang="en-US" dirty="0"/>
              <a:t>Price/Purchasing power differences</a:t>
            </a:r>
          </a:p>
          <a:p>
            <a:pPr lvl="2"/>
            <a:r>
              <a:rPr lang="en-US" dirty="0"/>
              <a:t>When comparing between </a:t>
            </a:r>
            <a:r>
              <a:rPr lang="en-US" b="1" dirty="0"/>
              <a:t>countries</a:t>
            </a:r>
            <a:r>
              <a:rPr lang="en-US" dirty="0"/>
              <a:t> and using common currency such as dollars</a:t>
            </a:r>
          </a:p>
          <a:p>
            <a:pPr lvl="2"/>
            <a:r>
              <a:rPr lang="en-US" dirty="0"/>
              <a:t>Same pair of shoes costs more in Japan than Thailand, when using common currency to compare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874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“real” or “constant” terms</a:t>
            </a:r>
          </a:p>
          <a:p>
            <a:r>
              <a:rPr lang="en-US" dirty="0"/>
              <a:t>Nets or adjusts for the rate of inflation</a:t>
            </a:r>
          </a:p>
          <a:p>
            <a:r>
              <a:rPr lang="en-US" dirty="0"/>
              <a:t>(“nominal” is when figures not adjusted for inflation; so it is real vs. nominal) </a:t>
            </a:r>
          </a:p>
          <a:p>
            <a:r>
              <a:rPr lang="en-US" dirty="0"/>
              <a:t>Set a base year, all figures converted to 2011 dollars, or 2005 THB, etc. </a:t>
            </a:r>
          </a:p>
        </p:txBody>
      </p:sp>
    </p:spTree>
    <p:extLst>
      <p:ext uri="{BB962C8B-B14F-4D97-AF65-F5344CB8AC3E}">
        <p14:creationId xmlns:p14="http://schemas.microsoft.com/office/powerpoint/2010/main" val="2822409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Purchasing power parity (PPP)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Adjusts for fact that same thing costs more in one country than another (when compared using a common currency such as $).</a:t>
            </a:r>
          </a:p>
          <a:p>
            <a:r>
              <a:rPr lang="en-US" dirty="0"/>
              <a:t>Simple example</a:t>
            </a:r>
          </a:p>
          <a:p>
            <a:pPr lvl="1"/>
            <a:r>
              <a:rPr lang="en-US" dirty="0"/>
              <a:t>Loaf of bread costs $1 in US and THB 11.67 in Thailand</a:t>
            </a:r>
          </a:p>
          <a:p>
            <a:pPr lvl="1"/>
            <a:r>
              <a:rPr lang="en-US" dirty="0"/>
              <a:t>Exchange rate is $ 1 = THB 35</a:t>
            </a:r>
          </a:p>
          <a:p>
            <a:pPr lvl="1"/>
            <a:r>
              <a:rPr lang="en-US" dirty="0"/>
              <a:t>In $ terms, the loaf in Thailand costs about $0.33</a:t>
            </a:r>
          </a:p>
          <a:p>
            <a:pPr lvl="1"/>
            <a:r>
              <a:rPr lang="en-US" dirty="0"/>
              <a:t>So a person in Thailand spends less in $ terms to buy the loaf, i.e. needs less ($) to purchase to the same amount of food</a:t>
            </a:r>
          </a:p>
          <a:p>
            <a:r>
              <a:rPr lang="en-US" dirty="0"/>
              <a:t> Two implications</a:t>
            </a:r>
          </a:p>
          <a:p>
            <a:pPr lvl="1"/>
            <a:r>
              <a:rPr lang="en-US" dirty="0"/>
              <a:t>Value of production in Thailand is higher in actual terms than if stated in $ using standard exchange rate</a:t>
            </a:r>
          </a:p>
          <a:p>
            <a:pPr lvl="1"/>
            <a:r>
              <a:rPr lang="en-US" dirty="0"/>
              <a:t>A person’s income of say $75,000 buys more in Thailand than in US</a:t>
            </a:r>
          </a:p>
          <a:p>
            <a:pPr lvl="1"/>
            <a:r>
              <a:rPr lang="en-US" dirty="0"/>
              <a:t>Or, a person with income of $25,000 in Thailand can buy has much as person earning $75,000 in US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277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to use real and PPP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Growth rate</a:t>
            </a:r>
          </a:p>
          <a:p>
            <a:pPr lvl="1"/>
            <a:r>
              <a:rPr lang="en-US" dirty="0"/>
              <a:t>Need to adjust for inflation</a:t>
            </a:r>
          </a:p>
          <a:p>
            <a:pPr lvl="1"/>
            <a:r>
              <a:rPr lang="en-US" dirty="0"/>
              <a:t>Growth in real terms</a:t>
            </a:r>
          </a:p>
          <a:p>
            <a:pPr lvl="1"/>
            <a:r>
              <a:rPr lang="en-US" dirty="0"/>
              <a:t>Nearly always use real growth rate</a:t>
            </a:r>
          </a:p>
          <a:p>
            <a:r>
              <a:rPr lang="en-US" dirty="0"/>
              <a:t>Level comparison</a:t>
            </a:r>
          </a:p>
          <a:p>
            <a:pPr lvl="1"/>
            <a:r>
              <a:rPr lang="en-US" dirty="0"/>
              <a:t>If not making international comparisons, do not need to use PPP</a:t>
            </a:r>
          </a:p>
          <a:p>
            <a:pPr lvl="1"/>
            <a:r>
              <a:rPr lang="en-US" dirty="0"/>
              <a:t>E.g. comparing GDP p.c. for Thailand for different years, need to adjust for inflation but not for PPP</a:t>
            </a:r>
          </a:p>
        </p:txBody>
      </p:sp>
    </p:spTree>
    <p:extLst>
      <p:ext uri="{BB962C8B-B14F-4D97-AF65-F5344CB8AC3E}">
        <p14:creationId xmlns:p14="http://schemas.microsoft.com/office/powerpoint/2010/main" val="1289057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“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PPP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constant</a:t>
            </a:r>
            <a:r>
              <a:rPr lang="en-US" dirty="0"/>
              <a:t>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2011</a:t>
            </a:r>
            <a:r>
              <a:rPr lang="en-US" dirty="0"/>
              <a:t> </a:t>
            </a:r>
            <a:r>
              <a:rPr lang="en-US" dirty="0">
                <a:solidFill>
                  <a:srgbClr val="0000FF"/>
                </a:solidFill>
              </a:rPr>
              <a:t>international $</a:t>
            </a:r>
            <a:r>
              <a:rPr lang="en-US" dirty="0"/>
              <a:t>”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                                                    </a:t>
            </a:r>
            <a:r>
              <a:rPr lang="en-US" dirty="0">
                <a:solidFill>
                  <a:srgbClr val="0000FF"/>
                </a:solidFill>
              </a:rPr>
              <a:t>Expressed in US$</a:t>
            </a:r>
          </a:p>
          <a:p>
            <a:pPr marL="0" indent="0">
              <a:buNone/>
            </a:pPr>
            <a:r>
              <a:rPr lang="en-US" dirty="0"/>
              <a:t>						</a:t>
            </a:r>
            <a:r>
              <a:rPr lang="en-US" dirty="0">
                <a:solidFill>
                  <a:srgbClr val="77933C"/>
                </a:solidFill>
              </a:rPr>
              <a:t>All years adjusted to 2011 value              </a:t>
            </a:r>
          </a:p>
          <a:p>
            <a:pPr marL="0" indent="0">
              <a:buNone/>
            </a:pPr>
            <a:r>
              <a:rPr lang="en-US" dirty="0"/>
              <a:t>			</a:t>
            </a:r>
            <a:r>
              <a:rPr lang="en-US" dirty="0">
                <a:solidFill>
                  <a:srgbClr val="FF0000"/>
                </a:solidFill>
              </a:rPr>
              <a:t>Adjusted for inflation</a:t>
            </a:r>
          </a:p>
          <a:p>
            <a:pPr marL="0" indent="0">
              <a:buNone/>
            </a:pPr>
            <a:r>
              <a:rPr lang="en-US" dirty="0">
                <a:solidFill>
                  <a:srgbClr val="558ED5"/>
                </a:solidFill>
              </a:rPr>
              <a:t>Adjusted for differences in purchasing power</a:t>
            </a:r>
          </a:p>
          <a:p>
            <a:pPr marL="0" indent="0">
              <a:buNone/>
            </a:pPr>
            <a:r>
              <a:rPr lang="en-US" dirty="0"/>
              <a:t>     </a:t>
            </a:r>
            <a:endParaRPr lang="en-US" sz="2800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270000" y="2755900"/>
            <a:ext cx="0" cy="1905000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540000" y="2755900"/>
            <a:ext cx="0" cy="13970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644900" y="2755900"/>
            <a:ext cx="0" cy="863600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6362700" y="2755900"/>
            <a:ext cx="12700" cy="508000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2039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Thailand – GDP annual growth (%)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8993078"/>
              </p:ext>
            </p:extLst>
          </p:nvPr>
        </p:nvGraphicFramePr>
        <p:xfrm>
          <a:off x="536577" y="1545941"/>
          <a:ext cx="8229600" cy="28087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49417" y="5001038"/>
            <a:ext cx="70532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Green: Golden Decade:  high growth 			1987-95 =     8%- 13%</a:t>
            </a:r>
          </a:p>
          <a:p>
            <a:r>
              <a:rPr lang="en-US" dirty="0"/>
              <a:t>Red: Asian Financial Crisis: negative growth		1997-98 =   -2.8%,  -7.6%</a:t>
            </a:r>
          </a:p>
          <a:p>
            <a:r>
              <a:rPr lang="en-US" dirty="0"/>
              <a:t>Orange: Variable growth						2008 =          -0.7 to 7.5</a:t>
            </a:r>
          </a:p>
        </p:txBody>
      </p:sp>
    </p:spTree>
    <p:extLst>
      <p:ext uri="{BB962C8B-B14F-4D97-AF65-F5344CB8AC3E}">
        <p14:creationId xmlns:p14="http://schemas.microsoft.com/office/powerpoint/2010/main" val="31947520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GDP annual growth (%)</a:t>
            </a:r>
            <a:br>
              <a:rPr lang="en-US" dirty="0"/>
            </a:br>
            <a:r>
              <a:rPr lang="en-US" sz="3100" dirty="0"/>
              <a:t>Singapore, China and Thailand, 1980-2015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592349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35440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Country income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World Bank provides four-part classification</a:t>
            </a:r>
          </a:p>
          <a:p>
            <a:r>
              <a:rPr lang="en-US" dirty="0"/>
              <a:t>Common reference</a:t>
            </a:r>
          </a:p>
          <a:p>
            <a:r>
              <a:rPr lang="en-US" dirty="0"/>
              <a:t>Based on GNI (gross national income) </a:t>
            </a:r>
          </a:p>
          <a:p>
            <a:pPr lvl="1"/>
            <a:r>
              <a:rPr lang="en-US" dirty="0"/>
              <a:t>using the “Atlas method” for exchange rate adjustments</a:t>
            </a:r>
          </a:p>
          <a:p>
            <a:pPr lvl="1"/>
            <a:r>
              <a:rPr lang="en-US" dirty="0"/>
              <a:t>Set in US$</a:t>
            </a:r>
          </a:p>
          <a:p>
            <a:pPr lvl="1"/>
            <a:r>
              <a:rPr lang="en-CA" dirty="0"/>
              <a:t>Does not use PPP</a:t>
            </a:r>
            <a:endParaRPr lang="en-US" dirty="0"/>
          </a:p>
          <a:p>
            <a:pPr lvl="1"/>
            <a:r>
              <a:rPr lang="en-US" dirty="0"/>
              <a:t>Thresholds are adjusted from time to time</a:t>
            </a:r>
          </a:p>
          <a:p>
            <a:pPr lvl="1"/>
            <a:r>
              <a:rPr lang="en-US" dirty="0"/>
              <a:t>Countries move between classifications as income rises (or periodically falls)</a:t>
            </a:r>
          </a:p>
          <a:p>
            <a:r>
              <a:rPr lang="en-US" dirty="0"/>
              <a:t>In Asia</a:t>
            </a:r>
          </a:p>
          <a:p>
            <a:pPr lvl="1"/>
            <a:r>
              <a:rPr lang="en-US" dirty="0"/>
              <a:t>Only 3 low income countries</a:t>
            </a:r>
          </a:p>
          <a:p>
            <a:pPr lvl="1"/>
            <a:r>
              <a:rPr lang="en-US" dirty="0"/>
              <a:t>All other low-income countries in Africa (+ Haiti)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214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Country income classifications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1147117"/>
              </p:ext>
            </p:extLst>
          </p:nvPr>
        </p:nvGraphicFramePr>
        <p:xfrm>
          <a:off x="457200" y="1600200"/>
          <a:ext cx="8229600" cy="4785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3318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No.</a:t>
                      </a:r>
                      <a:r>
                        <a:rPr lang="en-US" baseline="0" dirty="0"/>
                        <a:t> of countries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Thresholds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GNI per capita</a:t>
                      </a:r>
                      <a:r>
                        <a:rPr lang="en-US" baseline="0" dirty="0"/>
                        <a:t> (Atlas method)</a:t>
                      </a:r>
                      <a:endParaRPr lang="en-US" dirty="0"/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$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From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r>
                        <a:rPr lang="en-US" dirty="0"/>
                        <a:t>Low income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1,025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r>
                        <a:rPr lang="en-US" dirty="0"/>
                        <a:t>Lower-middle</a:t>
                      </a:r>
                      <a:r>
                        <a:rPr lang="en-US" baseline="0" dirty="0"/>
                        <a:t> income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1,026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4,035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r>
                        <a:rPr lang="en-US" dirty="0"/>
                        <a:t>Upper-middle</a:t>
                      </a:r>
                      <a:r>
                        <a:rPr lang="en-US" baseline="0" dirty="0"/>
                        <a:t> income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4,036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12,475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1814">
                <a:tc>
                  <a:txBody>
                    <a:bodyPr/>
                    <a:lstStyle/>
                    <a:p>
                      <a:r>
                        <a:rPr lang="en-US" dirty="0"/>
                        <a:t>High income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12,476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and up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r>
                        <a:rPr lang="en-US" dirty="0"/>
                        <a:t>Source: World Bank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35354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2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CA" dirty="0"/>
              <a:t>What is Thailand currently classified as?</a:t>
            </a:r>
          </a:p>
          <a:p>
            <a:pPr lvl="1"/>
            <a:r>
              <a:rPr lang="en-CA" dirty="0"/>
              <a:t>Low</a:t>
            </a:r>
          </a:p>
          <a:p>
            <a:pPr lvl="1"/>
            <a:r>
              <a:rPr lang="en-CA" dirty="0"/>
              <a:t>Lower middle</a:t>
            </a:r>
          </a:p>
          <a:p>
            <a:pPr lvl="1"/>
            <a:r>
              <a:rPr lang="en-CA" dirty="0"/>
              <a:t>Upper middle</a:t>
            </a:r>
          </a:p>
          <a:p>
            <a:pPr lvl="1"/>
            <a:r>
              <a:rPr lang="en-CA" dirty="0"/>
              <a:t>High</a:t>
            </a:r>
          </a:p>
          <a:p>
            <a:pPr lvl="1"/>
            <a:endParaRPr lang="en-CA" dirty="0"/>
          </a:p>
          <a:p>
            <a:pPr lvl="1"/>
            <a:r>
              <a:rPr lang="en-CA" dirty="0"/>
              <a:t>Asia has three low income countries, which are they?</a:t>
            </a:r>
          </a:p>
          <a:p>
            <a:pPr lvl="1"/>
            <a:r>
              <a:rPr lang="en-CA" dirty="0"/>
              <a:t>Three countries in Asia recently graduated from low to lower-middle income countries, which are they?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4879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High-income “economies” in Asia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3059806"/>
              </p:ext>
            </p:extLst>
          </p:nvPr>
        </p:nvGraphicFramePr>
        <p:xfrm>
          <a:off x="457200" y="1600200"/>
          <a:ext cx="82296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8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Main economies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Oil exporters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Small islands/dependencies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Japan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North Marianna</a:t>
                      </a:r>
                      <a:r>
                        <a:rPr lang="en-US" baseline="0" dirty="0"/>
                        <a:t> Islands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South Korea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Qatar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French Polynesia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Singapore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Saudi Arabia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New Caledonia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Bahrain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Guam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Taiwan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Brunei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Hong</a:t>
                      </a:r>
                      <a:r>
                        <a:rPr lang="en-US" baseline="0" dirty="0"/>
                        <a:t>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Kuwait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/>
                        <a:t>Nauru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Macao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UAE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Australia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New Zealand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dirty="0"/>
                        <a:t>Source: World Bank classifications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80115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Thailand: </a:t>
            </a:r>
            <a:br>
              <a:rPr lang="en-US" dirty="0"/>
            </a:br>
            <a:r>
              <a:rPr lang="en-US" dirty="0"/>
              <a:t>A high-income country soon?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9626602"/>
              </p:ext>
            </p:extLst>
          </p:nvPr>
        </p:nvGraphicFramePr>
        <p:xfrm>
          <a:off x="4254500" y="1600201"/>
          <a:ext cx="4762500" cy="490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6701" y="2019300"/>
            <a:ext cx="37973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‘High-income country” currently defined by World Bank as having  GNI per capita of $12,476 or more</a:t>
            </a:r>
          </a:p>
          <a:p>
            <a:endParaRPr lang="en-US" sz="2400" dirty="0"/>
          </a:p>
          <a:p>
            <a:r>
              <a:rPr lang="en-US" sz="2400" dirty="0"/>
              <a:t>Malaysia is not so far away.</a:t>
            </a:r>
          </a:p>
          <a:p>
            <a:endParaRPr lang="en-US" sz="2400" dirty="0"/>
          </a:p>
          <a:p>
            <a:r>
              <a:rPr lang="en-US" sz="2400" dirty="0"/>
              <a:t>Thailand has a way to go.</a:t>
            </a:r>
          </a:p>
          <a:p>
            <a:endParaRPr lang="en-US" sz="2400" dirty="0"/>
          </a:p>
          <a:p>
            <a:r>
              <a:rPr lang="en-US" sz="2400" dirty="0"/>
              <a:t>Both are currently upper</a:t>
            </a:r>
            <a:r>
              <a:rPr lang="en-US" sz="2400"/>
              <a:t>-middle-income </a:t>
            </a:r>
            <a:r>
              <a:rPr lang="en-US" sz="2400" dirty="0"/>
              <a:t>countries.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4473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Least Developed Countries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Used by United Nations</a:t>
            </a:r>
          </a:p>
          <a:p>
            <a:r>
              <a:rPr lang="en-US" dirty="0"/>
              <a:t>Based on three-part assessment</a:t>
            </a:r>
          </a:p>
          <a:p>
            <a:pPr lvl="1"/>
            <a:r>
              <a:rPr lang="en-US" dirty="0"/>
              <a:t>GNI per capita </a:t>
            </a:r>
          </a:p>
          <a:p>
            <a:pPr lvl="2"/>
            <a:r>
              <a:rPr lang="en-US" dirty="0"/>
              <a:t>Uses low-income country threshold used by World Bank, , but uses a 3-year average</a:t>
            </a:r>
          </a:p>
          <a:p>
            <a:pPr lvl="1"/>
            <a:r>
              <a:rPr lang="en-US" dirty="0"/>
              <a:t>Human assets index</a:t>
            </a:r>
          </a:p>
          <a:p>
            <a:pPr lvl="1"/>
            <a:r>
              <a:rPr lang="en-US" dirty="0"/>
              <a:t>Economic vulnerability index</a:t>
            </a:r>
          </a:p>
          <a:p>
            <a:r>
              <a:rPr lang="en-US" dirty="0"/>
              <a:t>48 countries globally are Least Developed</a:t>
            </a:r>
          </a:p>
          <a:p>
            <a:pPr lvl="2"/>
            <a:r>
              <a:rPr lang="en-US" dirty="0"/>
              <a:t>One quarter (12) are in Asia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3587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UN - Least Developed Countries </a:t>
            </a:r>
            <a:br>
              <a:rPr lang="en-US" dirty="0"/>
            </a:br>
            <a:r>
              <a:rPr lang="en-US" sz="3600" dirty="0"/>
              <a:t>in Asia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7931119"/>
              </p:ext>
            </p:extLst>
          </p:nvPr>
        </p:nvGraphicFramePr>
        <p:xfrm>
          <a:off x="457200" y="1600200"/>
          <a:ext cx="8229600" cy="4940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942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b="1" dirty="0"/>
                        <a:t>Middle East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Pacific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Afghanistan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Solomon Islands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Yemen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Timor-Leste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Tuvalu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6100">
                <a:tc>
                  <a:txBody>
                    <a:bodyPr/>
                    <a:lstStyle/>
                    <a:p>
                      <a:r>
                        <a:rPr lang="en-US" b="1" dirty="0"/>
                        <a:t>South and South</a:t>
                      </a:r>
                      <a:r>
                        <a:rPr lang="en-US" b="1" baseline="0" dirty="0"/>
                        <a:t>east Asia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Kiribati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Bangladesh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Vanuatu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Bhutan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Nepal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Cambodia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Lao</a:t>
                      </a:r>
                      <a:r>
                        <a:rPr lang="en-US" baseline="0" dirty="0"/>
                        <a:t> PDR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98709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3987938" cy="1143000"/>
          </a:xfrm>
        </p:spPr>
        <p:txBody>
          <a:bodyPr/>
          <a:lstStyle/>
          <a:p>
            <a:r>
              <a:rPr lang="en-US" dirty="0"/>
              <a:t>GDP per capita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6563981"/>
              </p:ext>
            </p:extLst>
          </p:nvPr>
        </p:nvGraphicFramePr>
        <p:xfrm>
          <a:off x="4320402" y="274638"/>
          <a:ext cx="4823597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201" y="1712374"/>
            <a:ext cx="386320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Large differences in GDP p.c. in Asia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Per capita income on the rise (in real/constant PPP terms)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Singapore and South Korea have seen very large increases, as part of their growth process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Increases, as well, for Thailand, China and Indonesia but from a lower base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Income in China has increased very rapidly in recent decades on the back of high growth.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Many countries see a periodic fall in GDP pc usually not lasting more than 1 year</a:t>
            </a:r>
          </a:p>
        </p:txBody>
      </p:sp>
    </p:spTree>
    <p:extLst>
      <p:ext uri="{BB962C8B-B14F-4D97-AF65-F5344CB8AC3E}">
        <p14:creationId xmlns:p14="http://schemas.microsoft.com/office/powerpoint/2010/main" val="2217478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3693107" cy="930008"/>
          </a:xfrm>
        </p:spPr>
        <p:txBody>
          <a:bodyPr>
            <a:normAutofit fontScale="90000"/>
          </a:bodyPr>
          <a:lstStyle/>
          <a:p>
            <a:r>
              <a:rPr lang="en-US" dirty="0"/>
              <a:t>ASEAN situation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783824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6513207"/>
              </p:ext>
            </p:extLst>
          </p:nvPr>
        </p:nvGraphicFramePr>
        <p:xfrm>
          <a:off x="4429504" y="274638"/>
          <a:ext cx="4540151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1205875"/>
            <a:ext cx="39723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Also large variations in ASEAN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Malaysia and Thailand (along with Singapore and Brunei) above the rest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Notice trajectories of Indonesia and Philippines, which had similar p.c.  income in 1990 but diverged since then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CLMV much lower levels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Major economies suffered a shock in late 1990s due to Asian Financial Crisis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CLMV less affected because less exposed to international capital flight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Also impact of GFC of 2008-2009  </a:t>
            </a:r>
          </a:p>
        </p:txBody>
      </p:sp>
    </p:spTree>
    <p:extLst>
      <p:ext uri="{BB962C8B-B14F-4D97-AF65-F5344CB8AC3E}">
        <p14:creationId xmlns:p14="http://schemas.microsoft.com/office/powerpoint/2010/main" val="153079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Drawbacks of p.c.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It is an average</a:t>
            </a:r>
          </a:p>
          <a:p>
            <a:pPr lvl="1"/>
            <a:r>
              <a:rPr lang="en-US" dirty="0"/>
              <a:t>Y/person = Total Y/Population, where Y = income</a:t>
            </a:r>
          </a:p>
          <a:p>
            <a:r>
              <a:rPr lang="en-US" dirty="0"/>
              <a:t>Can have wide disparities  - many poor, some very rich </a:t>
            </a:r>
          </a:p>
          <a:p>
            <a:pPr lvl="1"/>
            <a:r>
              <a:rPr lang="en-US" dirty="0"/>
              <a:t>average can be same as as in country with few poor and few rich</a:t>
            </a:r>
          </a:p>
          <a:p>
            <a:r>
              <a:rPr lang="en-US" dirty="0"/>
              <a:t> How to assess development level then?</a:t>
            </a:r>
          </a:p>
          <a:p>
            <a:pPr lvl="1"/>
            <a:r>
              <a:rPr lang="en-US" dirty="0"/>
              <a:t>Poverty rate</a:t>
            </a:r>
          </a:p>
          <a:p>
            <a:pPr lvl="2"/>
            <a:r>
              <a:rPr lang="en-US" dirty="0"/>
              <a:t>% of population that is poor (below poverty line)</a:t>
            </a:r>
          </a:p>
          <a:p>
            <a:pPr lvl="1"/>
            <a:r>
              <a:rPr lang="en-US" dirty="0"/>
              <a:t>Human Development Index</a:t>
            </a:r>
          </a:p>
          <a:p>
            <a:pPr lvl="1"/>
            <a:r>
              <a:rPr lang="en-US" dirty="0"/>
              <a:t>Selected indicators of education, health, hunger</a:t>
            </a:r>
          </a:p>
          <a:p>
            <a:pPr lvl="1"/>
            <a:r>
              <a:rPr lang="en-US" dirty="0"/>
              <a:t>Inequality (later lecture)</a:t>
            </a:r>
          </a:p>
          <a:p>
            <a:pPr lvl="1"/>
            <a:r>
              <a:rPr lang="en-US" dirty="0"/>
              <a:t>What other indicators?</a:t>
            </a:r>
          </a:p>
        </p:txBody>
      </p:sp>
    </p:spTree>
    <p:extLst>
      <p:ext uri="{BB962C8B-B14F-4D97-AF65-F5344CB8AC3E}">
        <p14:creationId xmlns:p14="http://schemas.microsoft.com/office/powerpoint/2010/main" val="11844352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Extreme Poverty, $1.90 per day</a:t>
            </a:r>
            <a:br>
              <a:rPr lang="en-US" dirty="0"/>
            </a:br>
            <a:r>
              <a:rPr lang="en-US" sz="3100" dirty="0"/>
              <a:t>(2011 PPP)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4875670"/>
              </p:ext>
            </p:extLst>
          </p:nvPr>
        </p:nvGraphicFramePr>
        <p:xfrm>
          <a:off x="3537966" y="1600200"/>
          <a:ext cx="5386329" cy="48070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74208" y="1600200"/>
            <a:ext cx="334519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Extreme poverty has declined remarkably over the past 2 decades as a result of growth (and MDGs ?)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Non (or virtually non) existent in Singapore, South Korea Malaysia, Thailand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Huge reductions in Viet Nam and China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Still fairly prominent in Lao PDR and South Asia</a:t>
            </a:r>
          </a:p>
          <a:p>
            <a:r>
              <a:rPr lang="en-U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99779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Poverty, $3.10/day</a:t>
            </a:r>
            <a:br>
              <a:rPr lang="en-US" dirty="0"/>
            </a:br>
            <a:r>
              <a:rPr lang="en-US" sz="3100" dirty="0"/>
              <a:t> (PPP, 2011)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0616277"/>
              </p:ext>
            </p:extLst>
          </p:nvPr>
        </p:nvGraphicFramePr>
        <p:xfrm>
          <a:off x="827793" y="1701034"/>
          <a:ext cx="7859007" cy="32206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27793" y="5035058"/>
            <a:ext cx="7859007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With a higher poverty line, more people considered poor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More countries still need to make progress to reduce poverty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25% or 30% or more of population considered poor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More than half the population in India and Lao PDR considered poor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This level of poverty being eliminated in Thailand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1958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National Poverty Lines, % of poor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0806544"/>
              </p:ext>
            </p:extLst>
          </p:nvPr>
        </p:nvGraphicFramePr>
        <p:xfrm>
          <a:off x="4059590" y="1600200"/>
          <a:ext cx="462721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63600" y="1727200"/>
            <a:ext cx="3060701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In addition to globally set poverty lines ($1.90, $3.10), countries set their own definitions of what it means to be poor.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Thailand appears to have a higher poverty line than Malaysia (compare with $3.10 day poverty in previous slide)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Comparing this and previous slide appears that national lines are set lower than $3.10/day 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Why do we have global poverty lines?</a:t>
            </a:r>
          </a:p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503911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 Development Index - HDI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Concern with overemphasis on income as a development measure, UNDP devised the HDI</a:t>
            </a:r>
          </a:p>
          <a:p>
            <a:r>
              <a:rPr lang="en-US" dirty="0"/>
              <a:t>Combines p.c. income with health and education measures</a:t>
            </a:r>
          </a:p>
          <a:p>
            <a:pPr lvl="1"/>
            <a:r>
              <a:rPr lang="en-US" dirty="0"/>
              <a:t>Life expectancy at birth</a:t>
            </a:r>
          </a:p>
          <a:p>
            <a:pPr lvl="1"/>
            <a:r>
              <a:rPr lang="en-US" dirty="0"/>
              <a:t>Expected years of schooling</a:t>
            </a:r>
          </a:p>
          <a:p>
            <a:pPr lvl="1"/>
            <a:r>
              <a:rPr lang="en-US" dirty="0"/>
              <a:t>Mean years of schooling</a:t>
            </a:r>
          </a:p>
          <a:p>
            <a:r>
              <a:rPr lang="en-US" dirty="0"/>
              <a:t>188 countries are ranked for 2014 (latest)</a:t>
            </a:r>
          </a:p>
          <a:p>
            <a:r>
              <a:rPr lang="en-US" dirty="0"/>
              <a:t>Also shows whether HDI ranking is above or below p.c. income rank</a:t>
            </a:r>
          </a:p>
          <a:p>
            <a:pPr lvl="1"/>
            <a:r>
              <a:rPr lang="en-US" dirty="0"/>
              <a:t>Some countries have higher human development than suggested by income level</a:t>
            </a:r>
          </a:p>
          <a:p>
            <a:pPr lvl="1"/>
            <a:r>
              <a:rPr lang="en-US" dirty="0"/>
              <a:t>For others it is lower</a:t>
            </a:r>
          </a:p>
        </p:txBody>
      </p:sp>
    </p:spTree>
    <p:extLst>
      <p:ext uri="{BB962C8B-B14F-4D97-AF65-F5344CB8AC3E}">
        <p14:creationId xmlns:p14="http://schemas.microsoft.com/office/powerpoint/2010/main" val="41526354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5937294"/>
              </p:ext>
            </p:extLst>
          </p:nvPr>
        </p:nvGraphicFramePr>
        <p:xfrm>
          <a:off x="457200" y="469900"/>
          <a:ext cx="8229600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6533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HDI Rank, 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Selected Countries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Above (+) or below (-) its world p.c.</a:t>
                      </a:r>
                      <a:r>
                        <a:rPr lang="en-US" baseline="0" dirty="0"/>
                        <a:t> income rank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 (highest)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Norway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Singapore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17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South Korea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+13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Japan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+7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31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Brunei Darussalam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-26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Malaysia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90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China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-7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92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Thailand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-13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110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Indonesia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-9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130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India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141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Lao PDR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-6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143</a:t>
                      </a:r>
                    </a:p>
                  </a:txBody>
                  <a:tcP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Cambodia</a:t>
                      </a:r>
                    </a:p>
                  </a:txBody>
                  <a:tcP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+7</a:t>
                      </a:r>
                    </a:p>
                  </a:txBody>
                  <a:tcP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148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Myanmar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-12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188 (lowest)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Niger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-5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6121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1241</TotalTime>
  <Words>1547</Words>
  <Application>Microsoft Office PowerPoint</Application>
  <PresentationFormat>On-screen Show (4:3)</PresentationFormat>
  <Paragraphs>290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Patterns and Concepts of  Growth and Development</vt:lpstr>
      <vt:lpstr>Income and growth</vt:lpstr>
      <vt:lpstr>Growth matters</vt:lpstr>
      <vt:lpstr>Terms and indicators</vt:lpstr>
      <vt:lpstr>To make comparisons</vt:lpstr>
      <vt:lpstr>Inflation</vt:lpstr>
      <vt:lpstr>Purchasing power parity (PPP)</vt:lpstr>
      <vt:lpstr>When to use real and PPP</vt:lpstr>
      <vt:lpstr>Expression</vt:lpstr>
      <vt:lpstr>Thailand – GDP annual growth (%) </vt:lpstr>
      <vt:lpstr>GDP annual growth (%) Singapore, China and Thailand, 1980-2015</vt:lpstr>
      <vt:lpstr>Country income classification</vt:lpstr>
      <vt:lpstr>Country income classifications</vt:lpstr>
      <vt:lpstr>Take 2 minutes</vt:lpstr>
      <vt:lpstr>High-income “economies” in Asia</vt:lpstr>
      <vt:lpstr>Thailand:  A high-income country soon?</vt:lpstr>
      <vt:lpstr>Least Developed Countries</vt:lpstr>
      <vt:lpstr>UN - Least Developed Countries  in Asia</vt:lpstr>
      <vt:lpstr>GDP per capita</vt:lpstr>
      <vt:lpstr>ASEAN situation</vt:lpstr>
      <vt:lpstr>Drawbacks of p.c. income</vt:lpstr>
      <vt:lpstr>Extreme Poverty, $1.90 per day (2011 PPP)</vt:lpstr>
      <vt:lpstr>Poverty, $3.10/day  (PPP, 2011)</vt:lpstr>
      <vt:lpstr>National Poverty Lines, % of poor</vt:lpstr>
      <vt:lpstr>Human Development Index - HDI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Patterns of  Growth and Development</dc:title>
  <dc:creator>Akiko Vandenberg</dc:creator>
  <cp:lastModifiedBy>PAUL</cp:lastModifiedBy>
  <cp:revision>62</cp:revision>
  <dcterms:created xsi:type="dcterms:W3CDTF">2016-07-14T09:10:46Z</dcterms:created>
  <dcterms:modified xsi:type="dcterms:W3CDTF">2016-08-24T02:29:32Z</dcterms:modified>
</cp:coreProperties>
</file>