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82" r:id="rId2"/>
    <p:sldId id="275" r:id="rId3"/>
    <p:sldId id="276" r:id="rId4"/>
    <p:sldId id="268" r:id="rId5"/>
    <p:sldId id="256" r:id="rId6"/>
    <p:sldId id="257" r:id="rId7"/>
    <p:sldId id="260" r:id="rId8"/>
    <p:sldId id="263" r:id="rId9"/>
    <p:sldId id="272" r:id="rId10"/>
    <p:sldId id="277" r:id="rId11"/>
    <p:sldId id="278" r:id="rId12"/>
    <p:sldId id="270" r:id="rId13"/>
    <p:sldId id="264" r:id="rId14"/>
    <p:sldId id="274" r:id="rId15"/>
    <p:sldId id="279" r:id="rId16"/>
    <p:sldId id="266" r:id="rId17"/>
    <p:sldId id="267" r:id="rId18"/>
    <p:sldId id="271" r:id="rId19"/>
    <p:sldId id="281" r:id="rId20"/>
    <p:sldId id="280" r:id="rId21"/>
    <p:sldId id="273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143" autoAdjust="0"/>
  </p:normalViewPr>
  <p:slideViewPr>
    <p:cSldViewPr>
      <p:cViewPr>
        <p:scale>
          <a:sx n="91" d="100"/>
          <a:sy n="91" d="100"/>
        </p:scale>
        <p:origin x="-137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BB89DF-3074-44DE-91DE-266384775F26}" type="datetimeFigureOut">
              <a:rPr lang="th-TH" smtClean="0"/>
              <a:pPr/>
              <a:t>29/11/57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E6AB01-CA87-4A8D-B9AC-F5FCBDD7F7F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732457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E6AB01-CA87-4A8D-B9AC-F5FCBDD7F7F2}" type="slidenum">
              <a:rPr lang="th-TH" smtClean="0"/>
              <a:pPr/>
              <a:t>6</a:t>
            </a:fld>
            <a:endParaRPr lang="th-TH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r>
              <a:rPr lang="en-US" sz="18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Although it has fallen significantly behind Android in recent years it </a:t>
            </a:r>
            <a:endParaRPr lang="en-US" b="0" dirty="0" smtClean="0">
              <a:effectLst/>
            </a:endParaRPr>
          </a:p>
          <a:p>
            <a:pPr rtl="0"/>
            <a:r>
              <a:rPr lang="en-US" sz="18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remains the leading priority for a large proportion of developers because of its premium </a:t>
            </a:r>
            <a:endParaRPr lang="en-US" b="0" dirty="0" smtClean="0">
              <a:effectLst/>
            </a:endParaRPr>
          </a:p>
          <a:p>
            <a:pPr rtl="0"/>
            <a:r>
              <a:rPr lang="en-US" sz="18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positioning, the profile of its users and their high level of engagement. This compares with </a:t>
            </a:r>
            <a:endParaRPr lang="en-US" b="0" dirty="0" smtClean="0">
              <a:effectLst/>
            </a:endParaRPr>
          </a:p>
          <a:p>
            <a:pPr rtl="0"/>
            <a:r>
              <a:rPr lang="en-US" sz="18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Android, which is spread across a far broader range of prices and consequently has a more </a:t>
            </a:r>
            <a:endParaRPr lang="en-US" b="0" dirty="0" smtClean="0">
              <a:effectLst/>
            </a:endParaRPr>
          </a:p>
          <a:p>
            <a:pPr rtl="0"/>
            <a:r>
              <a:rPr lang="en-US" sz="18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diverse customer profile. </a:t>
            </a:r>
            <a:endParaRPr lang="en-US" b="0" dirty="0" smtClean="0">
              <a:effectLst/>
            </a:endParaRPr>
          </a:p>
          <a:p>
            <a:r>
              <a:rPr lang="en-US" b="0" dirty="0" smtClean="0">
                <a:effectLst/>
              </a:rPr>
              <a:t/>
            </a:r>
            <a:br>
              <a:rPr lang="en-US" b="0" dirty="0" smtClean="0">
                <a:effectLst/>
              </a:rPr>
            </a:br>
            <a:r>
              <a:rPr lang="en-US" sz="18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Apple targets the high-tier market, while android targets the entire market from low-income to high-income. That’s why Android has such a large market share, but Apple generates higher profits</a:t>
            </a:r>
            <a:r>
              <a:rPr lang="en-US" b="0" dirty="0" smtClean="0">
                <a:effectLst/>
              </a:rPr>
              <a:t/>
            </a:r>
            <a:br>
              <a:rPr lang="en-US" b="0" dirty="0" smtClean="0">
                <a:effectLst/>
              </a:rPr>
            </a:b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E6AB01-CA87-4A8D-B9AC-F5FCBDD7F7F2}" type="slidenum">
              <a:rPr lang="th-TH" smtClean="0"/>
              <a:pPr/>
              <a:t>11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2908256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because of increase of competitors in the market. Leads to diversification. Beneficial to consumer (prices are more competitive, more products for consumer), bad for producers. </a:t>
            </a:r>
            <a:r>
              <a:rPr lang="en-US" b="0" dirty="0" smtClean="0">
                <a:effectLst/>
              </a:rPr>
              <a:t/>
            </a:r>
            <a:br>
              <a:rPr lang="en-US" b="0" dirty="0" smtClean="0">
                <a:effectLst/>
              </a:rPr>
            </a:br>
            <a:endParaRPr lang="en-US" b="0" dirty="0" smtClean="0">
              <a:effectLst/>
            </a:endParaRPr>
          </a:p>
          <a:p>
            <a:pPr rtl="0" fontAlgn="base"/>
            <a:r>
              <a:rPr lang="en-US" sz="18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 competitors enter the market, the market share between Samsung and Apple becomes diluted </a:t>
            </a:r>
          </a:p>
          <a:p>
            <a:pPr rtl="0" fontAlgn="base"/>
            <a:r>
              <a:rPr lang="en-US" sz="18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Relatively new competitor Huawei has started gaining market share by focusing on low-tier markets.</a:t>
            </a:r>
          </a:p>
          <a:p>
            <a:r>
              <a:rPr lang="en-US" b="0" dirty="0" smtClean="0">
                <a:effectLst/>
              </a:rPr>
              <a:t/>
            </a:r>
            <a:br>
              <a:rPr lang="en-US" b="0" dirty="0" smtClean="0">
                <a:effectLst/>
              </a:rPr>
            </a:b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E6AB01-CA87-4A8D-B9AC-F5FCBDD7F7F2}" type="slidenum">
              <a:rPr lang="th-TH" smtClean="0"/>
              <a:pPr/>
              <a:t>12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6862206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E6AB01-CA87-4A8D-B9AC-F5FCBDD7F7F2}" type="slidenum">
              <a:rPr lang="th-TH" smtClean="0"/>
              <a:pPr/>
              <a:t>15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501033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E6AB01-CA87-4A8D-B9AC-F5FCBDD7F7F2}" type="slidenum">
              <a:rPr lang="th-TH" smtClean="0"/>
              <a:pPr/>
              <a:t>19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220883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F843B-5B87-40ED-90B6-AC6EE8FAAA08}" type="datetimeFigureOut">
              <a:rPr lang="en-US" smtClean="0"/>
              <a:pPr/>
              <a:t>11/29/2014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2288-8425-44AB-81EB-E5FBB9CDA0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20055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F843B-5B87-40ED-90B6-AC6EE8FAAA08}" type="datetimeFigureOut">
              <a:rPr lang="en-US" smtClean="0"/>
              <a:pPr/>
              <a:t>11/29/2014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2288-8425-44AB-81EB-E5FBB9CDA0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61035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F843B-5B87-40ED-90B6-AC6EE8FAAA08}" type="datetimeFigureOut">
              <a:rPr lang="en-US" smtClean="0"/>
              <a:pPr/>
              <a:t>11/29/2014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2288-8425-44AB-81EB-E5FBB9CDA0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08503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F843B-5B87-40ED-90B6-AC6EE8FAAA08}" type="datetimeFigureOut">
              <a:rPr lang="en-US" smtClean="0"/>
              <a:pPr/>
              <a:t>11/29/2014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2288-8425-44AB-81EB-E5FBB9CDA0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733269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F843B-5B87-40ED-90B6-AC6EE8FAAA08}" type="datetimeFigureOut">
              <a:rPr lang="en-US" smtClean="0"/>
              <a:pPr/>
              <a:t>11/29/2014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2288-8425-44AB-81EB-E5FBB9CDA0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03177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F843B-5B87-40ED-90B6-AC6EE8FAAA08}" type="datetimeFigureOut">
              <a:rPr lang="en-US" smtClean="0"/>
              <a:pPr/>
              <a:t>11/29/2014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2288-8425-44AB-81EB-E5FBB9CDA0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58960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F843B-5B87-40ED-90B6-AC6EE8FAAA08}" type="datetimeFigureOut">
              <a:rPr lang="en-US" smtClean="0"/>
              <a:pPr/>
              <a:t>11/29/2014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2288-8425-44AB-81EB-E5FBB9CDA0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20786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F843B-5B87-40ED-90B6-AC6EE8FAAA08}" type="datetimeFigureOut">
              <a:rPr lang="en-US" smtClean="0"/>
              <a:pPr/>
              <a:t>11/29/2014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2288-8425-44AB-81EB-E5FBB9CDA0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14028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F843B-5B87-40ED-90B6-AC6EE8FAAA08}" type="datetimeFigureOut">
              <a:rPr lang="en-US" smtClean="0"/>
              <a:pPr/>
              <a:t>11/29/2014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2288-8425-44AB-81EB-E5FBB9CDA0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92397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F843B-5B87-40ED-90B6-AC6EE8FAAA08}" type="datetimeFigureOut">
              <a:rPr lang="en-US" smtClean="0"/>
              <a:pPr/>
              <a:t>11/29/2014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2288-8425-44AB-81EB-E5FBB9CDA0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7132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F843B-5B87-40ED-90B6-AC6EE8FAAA08}" type="datetimeFigureOut">
              <a:rPr lang="en-US" smtClean="0"/>
              <a:pPr/>
              <a:t>11/29/2014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E2288-8425-44AB-81EB-E5FBB9CDA0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75180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5F843B-5B87-40ED-90B6-AC6EE8FAAA08}" type="datetimeFigureOut">
              <a:rPr lang="en-US" smtClean="0"/>
              <a:pPr/>
              <a:t>11/29/2014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E2288-8425-44AB-81EB-E5FBB9CDA0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2492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7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4800"/>
            <a:ext cx="8229600" cy="1143000"/>
          </a:xfrm>
        </p:spPr>
        <p:txBody>
          <a:bodyPr>
            <a:normAutofit/>
          </a:bodyPr>
          <a:lstStyle/>
          <a:p>
            <a:r>
              <a:rPr lang="en-US" sz="4000" b="1" u="sng" dirty="0" smtClean="0"/>
              <a:t>Consumers in Smartphone industry</a:t>
            </a:r>
            <a:endParaRPr lang="en-US" sz="4000" b="1" u="sng" dirty="0"/>
          </a:p>
        </p:txBody>
      </p:sp>
      <p:pic>
        <p:nvPicPr>
          <p:cNvPr id="1026" name="Picture 2" descr="http://www.israel21c.org/wp-content/uploads/2013/06/shutterstock_107151437-e13713632765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1219200"/>
            <a:ext cx="7275673" cy="4267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Start of a Revolution</a:t>
            </a:r>
            <a:endParaRPr lang="th-TH" b="1" u="sng" dirty="0"/>
          </a:p>
        </p:txBody>
      </p:sp>
      <p:sp>
        <p:nvSpPr>
          <p:cNvPr id="6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990600" y="1066800"/>
            <a:ext cx="7940379" cy="6217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800" dirty="0" smtClean="0"/>
              <a:t>•1999 </a:t>
            </a:r>
            <a:r>
              <a:rPr lang="en-US" sz="1800" dirty="0"/>
              <a:t>-Blackberry creates its email device - birth of the smartphone market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US" sz="1800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800" dirty="0" smtClean="0"/>
              <a:t>•2000 </a:t>
            </a:r>
            <a:r>
              <a:rPr lang="en-US" sz="1800" dirty="0"/>
              <a:t>- Ericsson uses the magic word when marketing its mobile phone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US" sz="1800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800" dirty="0" smtClean="0"/>
              <a:t>•2007- </a:t>
            </a:r>
            <a:r>
              <a:rPr lang="en-US" sz="1800" dirty="0"/>
              <a:t>Apple releases revolutionary </a:t>
            </a:r>
            <a:r>
              <a:rPr lang="en-US" sz="1800" dirty="0" err="1" smtClean="0"/>
              <a:t>iP</a:t>
            </a:r>
            <a:r>
              <a:rPr lang="en-US" sz="1800" dirty="0" err="1" smtClean="0"/>
              <a:t>hone</a:t>
            </a:r>
            <a:endParaRPr lang="en-US" sz="1800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US" sz="1800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800" dirty="0" smtClean="0"/>
              <a:t>•2008 </a:t>
            </a:r>
            <a:r>
              <a:rPr lang="en-US" sz="1800" dirty="0"/>
              <a:t>- Google opens up the world of smartphone software by creating Android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US" sz="1800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800" dirty="0" smtClean="0"/>
              <a:t>•2010 </a:t>
            </a:r>
            <a:r>
              <a:rPr lang="en-US" sz="1800" dirty="0"/>
              <a:t>- Android devices overtake Apple devices in sales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US" sz="1800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800" dirty="0" smtClean="0"/>
              <a:t>•2010 </a:t>
            </a:r>
            <a:r>
              <a:rPr lang="en-US" sz="1800" dirty="0"/>
              <a:t>- New player Microsoft enters the modern-day market with Windows Phone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US" sz="1800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800" dirty="0" smtClean="0"/>
              <a:t>•2011 </a:t>
            </a:r>
            <a:r>
              <a:rPr lang="en-US" sz="1800" dirty="0"/>
              <a:t>- 491.4 million smartphones sold worldwide.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US" sz="1800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800" dirty="0" smtClean="0"/>
              <a:t>•2012 </a:t>
            </a:r>
            <a:r>
              <a:rPr lang="en-US" sz="1800" dirty="0"/>
              <a:t>- 500 million active android users.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US" sz="1800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1800" dirty="0" smtClean="0"/>
              <a:t>•2016 </a:t>
            </a:r>
            <a:r>
              <a:rPr lang="en-US" sz="1800" dirty="0"/>
              <a:t>- Projected 1 billion smartphone annual sales.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US" sz="1200" dirty="0">
              <a:latin typeface="Arial" panose="020B0604020202020204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US" sz="12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5602" name="Picture 2" descr="http://www.loadthegame.com/wp-content/uploads/2014/07/iphone-6-e-il-nuovo-ios-8.jpg"/>
          <p:cNvPicPr>
            <a:picLocks noChangeAspect="1" noChangeArrowheads="1"/>
          </p:cNvPicPr>
          <p:nvPr/>
        </p:nvPicPr>
        <p:blipFill>
          <a:blip r:embed="rId2" cstate="print"/>
          <a:srcRect l="23750" t="6667" r="51250" b="8889"/>
          <a:stretch>
            <a:fillRect/>
          </a:stretch>
        </p:blipFill>
        <p:spPr bwMode="auto">
          <a:xfrm>
            <a:off x="6172200" y="4495800"/>
            <a:ext cx="1042737" cy="1981200"/>
          </a:xfrm>
          <a:prstGeom prst="rect">
            <a:avLst/>
          </a:prstGeom>
          <a:noFill/>
        </p:spPr>
      </p:pic>
      <p:pic>
        <p:nvPicPr>
          <p:cNvPr id="25604" name="Picture 4" descr="http://cdn.redmondpie.com/wp-content/uploads/2014/02/Galaxy-S5-header.png"/>
          <p:cNvPicPr>
            <a:picLocks noChangeAspect="1" noChangeArrowheads="1"/>
          </p:cNvPicPr>
          <p:nvPr/>
        </p:nvPicPr>
        <p:blipFill>
          <a:blip r:embed="rId3" cstate="print"/>
          <a:srcRect l="6667" t="4420" r="52000" b="4972"/>
          <a:stretch>
            <a:fillRect/>
          </a:stretch>
        </p:blipFill>
        <p:spPr bwMode="auto">
          <a:xfrm>
            <a:off x="7391400" y="4572000"/>
            <a:ext cx="1325137" cy="1752600"/>
          </a:xfrm>
          <a:prstGeom prst="rect">
            <a:avLst/>
          </a:prstGeom>
          <a:noFill/>
        </p:spPr>
      </p:pic>
      <p:pic>
        <p:nvPicPr>
          <p:cNvPr id="25608" name="Picture 8" descr="http://media.engadget.com/img/product/25/k1p/blackberry-curve-9300-29g1-800.jpg"/>
          <p:cNvPicPr>
            <a:picLocks noChangeAspect="1" noChangeArrowheads="1"/>
          </p:cNvPicPr>
          <p:nvPr/>
        </p:nvPicPr>
        <p:blipFill>
          <a:blip r:embed="rId4" cstate="print"/>
          <a:srcRect l="29000" r="29000"/>
          <a:stretch>
            <a:fillRect/>
          </a:stretch>
        </p:blipFill>
        <p:spPr bwMode="auto">
          <a:xfrm>
            <a:off x="7848600" y="1676400"/>
            <a:ext cx="762000" cy="13607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610851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Group of consumers</a:t>
            </a:r>
            <a:endParaRPr lang="th-TH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524000"/>
            <a:ext cx="8229600" cy="4525963"/>
          </a:xfrm>
        </p:spPr>
        <p:txBody>
          <a:bodyPr>
            <a:normAutofit fontScale="70000" lnSpcReduction="20000"/>
          </a:bodyPr>
          <a:lstStyle/>
          <a:p>
            <a:pPr lvl="0"/>
            <a:r>
              <a:rPr lang="en-US" dirty="0"/>
              <a:t>High income household has income more than 75,000 USD per year </a:t>
            </a:r>
          </a:p>
          <a:p>
            <a:pPr lvl="0"/>
            <a:r>
              <a:rPr lang="en-US" dirty="0"/>
              <a:t>High income job </a:t>
            </a:r>
            <a:r>
              <a:rPr lang="en-US" dirty="0" smtClean="0"/>
              <a:t>- Financial examiners, </a:t>
            </a:r>
            <a:r>
              <a:rPr lang="en-US" dirty="0" smtClean="0"/>
              <a:t>engineer, </a:t>
            </a:r>
            <a:r>
              <a:rPr lang="en-US" dirty="0" smtClean="0"/>
              <a:t>business </a:t>
            </a:r>
            <a:r>
              <a:rPr lang="en-US" dirty="0"/>
              <a:t>person</a:t>
            </a:r>
          </a:p>
          <a:p>
            <a:pPr lvl="0"/>
            <a:r>
              <a:rPr lang="en-US" dirty="0"/>
              <a:t>11% of </a:t>
            </a:r>
            <a:r>
              <a:rPr lang="en-US" dirty="0" smtClean="0"/>
              <a:t>household have </a:t>
            </a:r>
            <a:r>
              <a:rPr lang="en-US" dirty="0"/>
              <a:t>income more than 75,000 USD per year.</a:t>
            </a:r>
          </a:p>
          <a:p>
            <a:pPr lvl="0"/>
            <a:r>
              <a:rPr lang="en-US" dirty="0"/>
              <a:t>High income people are count as 22% of smartphone users.</a:t>
            </a:r>
          </a:p>
          <a:p>
            <a:pPr lvl="0"/>
            <a:r>
              <a:rPr lang="en-US" dirty="0"/>
              <a:t>Low income household has income less than 25,000 USD per year </a:t>
            </a:r>
          </a:p>
          <a:p>
            <a:pPr lvl="0"/>
            <a:r>
              <a:rPr lang="en-US" dirty="0"/>
              <a:t>Low income job – labor, farmer</a:t>
            </a:r>
          </a:p>
          <a:p>
            <a:pPr lvl="0"/>
            <a:r>
              <a:rPr lang="en-US" dirty="0"/>
              <a:t>47% of </a:t>
            </a:r>
            <a:r>
              <a:rPr lang="en-US" dirty="0" smtClean="0"/>
              <a:t>household have </a:t>
            </a:r>
            <a:r>
              <a:rPr lang="en-US" dirty="0"/>
              <a:t>income less than 25,000 USD per year.</a:t>
            </a:r>
          </a:p>
          <a:p>
            <a:pPr lvl="0"/>
            <a:r>
              <a:rPr lang="en-US" dirty="0"/>
              <a:t>Low income people are count as 16% of smartphone users</a:t>
            </a:r>
          </a:p>
          <a:p>
            <a:endParaRPr lang="th-TH" dirty="0"/>
          </a:p>
        </p:txBody>
      </p:sp>
      <p:pic>
        <p:nvPicPr>
          <p:cNvPr id="24578" name="Picture 2" descr="https://gigaom2.files.wordpress.com/2011/04/man_smartphon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4572000"/>
            <a:ext cx="1906320" cy="1257301"/>
          </a:xfrm>
          <a:prstGeom prst="rect">
            <a:avLst/>
          </a:prstGeom>
          <a:noFill/>
        </p:spPr>
      </p:pic>
      <p:pic>
        <p:nvPicPr>
          <p:cNvPr id="24580" name="Picture 4" descr="http://a57.foxnews.com/global.fbnstatic.com/static/managed/img/660/371/Woman-Texting-Airport-Cell-Phone.jpg?ve=1&amp;tl=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0" y="4572000"/>
            <a:ext cx="1996440" cy="1247776"/>
          </a:xfrm>
          <a:prstGeom prst="rect">
            <a:avLst/>
          </a:prstGeom>
          <a:noFill/>
        </p:spPr>
      </p:pic>
      <p:pic>
        <p:nvPicPr>
          <p:cNvPr id="24582" name="Picture 6" descr="http://unitedsoybean.org/wp-content/uploads/2013/07/Photo_webstory_FuelConservati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4400" y="4572000"/>
            <a:ext cx="1981200" cy="1244644"/>
          </a:xfrm>
          <a:prstGeom prst="rect">
            <a:avLst/>
          </a:prstGeom>
          <a:noFill/>
        </p:spPr>
      </p:pic>
      <p:pic>
        <p:nvPicPr>
          <p:cNvPr id="24584" name="Picture 8" descr="http://www.equipmentworld.com/files/2013/03/shutterstock_11882108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05600" y="4572000"/>
            <a:ext cx="1981200" cy="12477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822162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r>
              <a:rPr lang="en-US" sz="2800" b="1" dirty="0" smtClean="0"/>
              <a:t>     </a:t>
            </a:r>
            <a:r>
              <a:rPr lang="en-US" sz="2800" b="1" u="sng" dirty="0" smtClean="0"/>
              <a:t>Statistics </a:t>
            </a:r>
            <a:r>
              <a:rPr lang="en-US" sz="2800" b="1" u="sng" dirty="0" smtClean="0"/>
              <a:t>and facts of smartphone users around the world</a:t>
            </a:r>
            <a:endParaRPr lang="th-TH" sz="2800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263" t="11713" r="43159" b="27196"/>
          <a:stretch/>
        </p:blipFill>
        <p:spPr bwMode="auto">
          <a:xfrm>
            <a:off x="990600" y="914400"/>
            <a:ext cx="2947355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411" t="12387" r="42885" b="10811"/>
          <a:stretch/>
        </p:blipFill>
        <p:spPr bwMode="auto">
          <a:xfrm>
            <a:off x="5562600" y="914400"/>
            <a:ext cx="3124200" cy="5618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60" name="Picture 8" descr="http://reformdrugpolicy.com/wp-content/uploads/2011/08/globe2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38600" y="2819400"/>
            <a:ext cx="1425920" cy="14001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15501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381000"/>
            <a:ext cx="8763000" cy="1143000"/>
          </a:xfrm>
        </p:spPr>
        <p:txBody>
          <a:bodyPr>
            <a:normAutofit/>
          </a:bodyPr>
          <a:lstStyle/>
          <a:p>
            <a:r>
              <a:rPr lang="en-US" sz="3000" b="1" u="sng" dirty="0" smtClean="0"/>
              <a:t>Consumer’s willingness to pay (WTP) and demand</a:t>
            </a:r>
            <a:endParaRPr lang="en-US" sz="3000" b="1" u="sng" dirty="0"/>
          </a:p>
        </p:txBody>
      </p:sp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2" cstate="print"/>
          <a:srcRect l="2000" t="24626" r="70000" b="63737"/>
          <a:stretch>
            <a:fillRect/>
          </a:stretch>
        </p:blipFill>
        <p:spPr bwMode="auto">
          <a:xfrm>
            <a:off x="1066800" y="1295400"/>
            <a:ext cx="7696200" cy="194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 l="2000" t="38222" r="70000" b="50222"/>
          <a:stretch>
            <a:fillRect/>
          </a:stretch>
        </p:blipFill>
        <p:spPr bwMode="auto">
          <a:xfrm>
            <a:off x="1066800" y="3276600"/>
            <a:ext cx="7620000" cy="192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th-TH" dirty="0"/>
              <a:t> </a:t>
            </a:r>
            <a:br>
              <a:rPr lang="th-TH" dirty="0"/>
            </a:br>
            <a:endParaRPr lang="th-TH" dirty="0"/>
          </a:p>
        </p:txBody>
      </p:sp>
      <p:sp>
        <p:nvSpPr>
          <p:cNvPr id="4" name="Rectangle 3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th-TH" dirty="0"/>
              <a:t> </a:t>
            </a:r>
            <a:br>
              <a:rPr lang="th-TH" dirty="0"/>
            </a:br>
            <a:endParaRPr lang="th-TH" dirty="0"/>
          </a:p>
        </p:txBody>
      </p:sp>
      <p:sp>
        <p:nvSpPr>
          <p:cNvPr id="5" name="Rectangle 4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th-TH" dirty="0"/>
              <a:t> </a:t>
            </a:r>
            <a:br>
              <a:rPr lang="th-TH" dirty="0"/>
            </a:br>
            <a:endParaRPr lang="th-TH" dirty="0"/>
          </a:p>
        </p:txBody>
      </p:sp>
      <p:pic>
        <p:nvPicPr>
          <p:cNvPr id="8" name="Picture 8" descr="http://www.gretchenrubin.com/wp-content/uploads/2014/05/moneycoinsbill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5257800"/>
            <a:ext cx="2057400" cy="1429926"/>
          </a:xfrm>
          <a:prstGeom prst="rect">
            <a:avLst/>
          </a:prstGeom>
          <a:noFill/>
        </p:spPr>
      </p:pic>
      <p:pic>
        <p:nvPicPr>
          <p:cNvPr id="9" name="Picture 2" descr="http://www.pricingleadership.com/wp-content/uploads/2012/04/Willingness_to_pay_1204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86200" y="5257800"/>
            <a:ext cx="2139086" cy="1447800"/>
          </a:xfrm>
          <a:prstGeom prst="rect">
            <a:avLst/>
          </a:prstGeom>
          <a:noFill/>
        </p:spPr>
      </p:pic>
      <p:pic>
        <p:nvPicPr>
          <p:cNvPr id="10" name="Picture 6" descr="http://netdna.webdesignerdepot.com/uploads/2012/11/featured_money@wdd2x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9800" y="5257800"/>
            <a:ext cx="2209800" cy="1447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33149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dirty="0" smtClean="0"/>
              <a:t>      </a:t>
            </a:r>
            <a:r>
              <a:rPr lang="en-US" sz="4000" b="1" u="sng" dirty="0" smtClean="0"/>
              <a:t>Consumer’s </a:t>
            </a:r>
            <a:r>
              <a:rPr lang="en-US" sz="4000" b="1" u="sng" dirty="0" smtClean="0"/>
              <a:t>price elasticity demand</a:t>
            </a:r>
            <a:endParaRPr lang="en-US" sz="4000" b="1" u="sng" dirty="0"/>
          </a:p>
        </p:txBody>
      </p:sp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 cstate="print"/>
          <a:srcRect l="2000" t="51556" r="70000" b="39555"/>
          <a:stretch>
            <a:fillRect/>
          </a:stretch>
        </p:blipFill>
        <p:spPr bwMode="auto">
          <a:xfrm>
            <a:off x="1143000" y="1524000"/>
            <a:ext cx="78486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/>
          <a:srcRect l="2000" t="62444" r="70000" b="27778"/>
          <a:stretch>
            <a:fillRect/>
          </a:stretch>
        </p:blipFill>
        <p:spPr bwMode="auto">
          <a:xfrm>
            <a:off x="1143000" y="3200400"/>
            <a:ext cx="7834744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Picture 2" descr="http://www.pricingleadership.com/wp-content/uploads/2012/04/Willingness_to_pay_1204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57600" y="5105400"/>
            <a:ext cx="2139086" cy="1371600"/>
          </a:xfrm>
          <a:prstGeom prst="rect">
            <a:avLst/>
          </a:prstGeom>
          <a:noFill/>
        </p:spPr>
      </p:pic>
      <p:pic>
        <p:nvPicPr>
          <p:cNvPr id="21510" name="Picture 6" descr="http://netdna.webdesignerdepot.com/uploads/2012/11/featured_money@wdd2x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1200" y="5105400"/>
            <a:ext cx="2209800" cy="1371600"/>
          </a:xfrm>
          <a:prstGeom prst="rect">
            <a:avLst/>
          </a:prstGeom>
          <a:noFill/>
        </p:spPr>
      </p:pic>
      <p:pic>
        <p:nvPicPr>
          <p:cNvPr id="21512" name="Picture 8" descr="http://www.gretchenrubin.com/wp-content/uploads/2014/05/moneycoinsbill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00200" y="5105400"/>
            <a:ext cx="2057400" cy="14299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5381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Consumer behaviors</a:t>
            </a:r>
            <a:endParaRPr lang="en-US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371600"/>
            <a:ext cx="8686800" cy="4830763"/>
          </a:xfrm>
        </p:spPr>
        <p:txBody>
          <a:bodyPr>
            <a:normAutofit fontScale="70000" lnSpcReduction="20000"/>
          </a:bodyPr>
          <a:lstStyle/>
          <a:p>
            <a:r>
              <a:rPr lang="en-US" sz="3900" u="sng" dirty="0" smtClean="0"/>
              <a:t>Past</a:t>
            </a:r>
          </a:p>
          <a:p>
            <a:pPr marL="0" indent="0">
              <a:buNone/>
            </a:pPr>
            <a:r>
              <a:rPr lang="en-US" sz="3900" dirty="0"/>
              <a:t> </a:t>
            </a:r>
            <a:r>
              <a:rPr lang="en-US" sz="3900" dirty="0" smtClean="0"/>
              <a:t>   - Only business and high income people used</a:t>
            </a:r>
          </a:p>
          <a:p>
            <a:pPr marL="0" indent="0">
              <a:buNone/>
            </a:pPr>
            <a:r>
              <a:rPr lang="en-US" sz="3900" dirty="0"/>
              <a:t> </a:t>
            </a:r>
            <a:r>
              <a:rPr lang="en-US" sz="3900" dirty="0" smtClean="0"/>
              <a:t>      the smart phone for doing business  activities</a:t>
            </a:r>
          </a:p>
          <a:p>
            <a:pPr marL="0" indent="0">
              <a:buNone/>
            </a:pPr>
            <a:r>
              <a:rPr lang="en-US" sz="3900" dirty="0"/>
              <a:t> </a:t>
            </a:r>
            <a:r>
              <a:rPr lang="en-US" sz="3900" dirty="0" smtClean="0"/>
              <a:t>      (</a:t>
            </a:r>
            <a:r>
              <a:rPr lang="en-US" sz="3900" dirty="0" err="1" smtClean="0"/>
              <a:t>eg</a:t>
            </a:r>
            <a:r>
              <a:rPr lang="en-US" sz="3900" dirty="0" smtClean="0"/>
              <a:t>. Sending e-mails, making an appointment)</a:t>
            </a:r>
          </a:p>
          <a:p>
            <a:r>
              <a:rPr lang="en-US" sz="3900" u="sng" dirty="0" smtClean="0"/>
              <a:t>Present</a:t>
            </a:r>
            <a:endParaRPr lang="en-US" sz="3900" dirty="0" smtClean="0"/>
          </a:p>
          <a:p>
            <a:pPr marL="0" indent="0">
              <a:buNone/>
            </a:pPr>
            <a:r>
              <a:rPr lang="en-US" sz="3900" dirty="0"/>
              <a:t> </a:t>
            </a:r>
            <a:r>
              <a:rPr lang="en-US" sz="3900" dirty="0" smtClean="0"/>
              <a:t>   - High income people use smartphone for</a:t>
            </a:r>
          </a:p>
          <a:p>
            <a:pPr marL="0" indent="0">
              <a:buNone/>
            </a:pPr>
            <a:r>
              <a:rPr lang="en-US" sz="3900" dirty="0"/>
              <a:t> </a:t>
            </a:r>
            <a:r>
              <a:rPr lang="en-US" sz="3900" dirty="0" smtClean="0"/>
              <a:t>     </a:t>
            </a:r>
            <a:r>
              <a:rPr lang="en-US" sz="3900" dirty="0"/>
              <a:t>doing business </a:t>
            </a:r>
            <a:r>
              <a:rPr lang="en-US" sz="3900" dirty="0" smtClean="0"/>
              <a:t>activities, socializing and using some </a:t>
            </a:r>
          </a:p>
          <a:p>
            <a:pPr marL="0" indent="0">
              <a:buNone/>
            </a:pPr>
            <a:r>
              <a:rPr lang="en-US" sz="3900" dirty="0"/>
              <a:t> </a:t>
            </a:r>
            <a:r>
              <a:rPr lang="en-US" sz="3900" dirty="0" smtClean="0"/>
              <a:t>     application such as sports and health care application</a:t>
            </a:r>
          </a:p>
          <a:p>
            <a:pPr marL="0" indent="0">
              <a:buNone/>
            </a:pPr>
            <a:r>
              <a:rPr lang="en-US" sz="3900" dirty="0"/>
              <a:t> </a:t>
            </a:r>
            <a:r>
              <a:rPr lang="en-US" sz="3900" dirty="0" smtClean="0"/>
              <a:t>   - Low income people use smartphone for</a:t>
            </a:r>
          </a:p>
          <a:p>
            <a:pPr marL="0" indent="0">
              <a:buNone/>
            </a:pPr>
            <a:r>
              <a:rPr lang="en-US" sz="3900" dirty="0"/>
              <a:t> </a:t>
            </a:r>
            <a:r>
              <a:rPr lang="en-US" sz="3900" dirty="0" smtClean="0"/>
              <a:t>     socializing, playing games</a:t>
            </a:r>
            <a:r>
              <a:rPr lang="en-US" sz="3900" dirty="0"/>
              <a:t> </a:t>
            </a:r>
            <a:r>
              <a:rPr lang="en-US" sz="3900" dirty="0" smtClean="0"/>
              <a:t>and blogging.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2466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/>
              <a:t>Consumer behaviors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524000"/>
            <a:ext cx="8229600" cy="4525963"/>
          </a:xfrm>
        </p:spPr>
        <p:txBody>
          <a:bodyPr/>
          <a:lstStyle/>
          <a:p>
            <a:r>
              <a:rPr lang="en-US" u="sng" dirty="0" smtClean="0"/>
              <a:t>Future expectation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- Everyone will have a smartphone to socialize,</a:t>
            </a:r>
            <a:r>
              <a:rPr lang="en-US" dirty="0"/>
              <a:t> </a:t>
            </a:r>
            <a:r>
              <a:rPr lang="en-US" dirty="0" smtClean="0"/>
              <a:t>do business activities </a:t>
            </a:r>
            <a:r>
              <a:rPr lang="en-US" dirty="0" smtClean="0"/>
              <a:t>and be able to do other things effectively more </a:t>
            </a:r>
            <a:r>
              <a:rPr lang="en-US" dirty="0" smtClean="0"/>
              <a:t>through </a:t>
            </a:r>
            <a:r>
              <a:rPr lang="en-US" dirty="0" smtClean="0"/>
              <a:t>Smartphone</a:t>
            </a:r>
          </a:p>
          <a:p>
            <a:pPr marL="0" indent="0">
              <a:buNone/>
            </a:pPr>
            <a:r>
              <a:rPr lang="en-US" dirty="0" smtClean="0"/>
              <a:t>      e.g. </a:t>
            </a:r>
            <a:r>
              <a:rPr lang="en-US" dirty="0" err="1" smtClean="0"/>
              <a:t>S</a:t>
            </a:r>
            <a:r>
              <a:rPr lang="en-US" dirty="0" err="1" smtClean="0"/>
              <a:t>martwatch</a:t>
            </a:r>
            <a:r>
              <a:rPr lang="en-US" dirty="0" smtClean="0"/>
              <a:t>, 3D screen, Health and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 smtClean="0"/>
              <a:t>fitness </a:t>
            </a:r>
            <a:r>
              <a:rPr lang="en-US" dirty="0" smtClean="0"/>
              <a:t>monitoring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</a:t>
            </a:r>
            <a:endParaRPr lang="th-TH" dirty="0"/>
          </a:p>
        </p:txBody>
      </p:sp>
      <p:pic>
        <p:nvPicPr>
          <p:cNvPr id="19460" name="Picture 4" descr="http://blog.friendcaller.com/wp-content/uploads/2012/12/using_smartphones_20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0800" y="4724400"/>
            <a:ext cx="2286000" cy="1920506"/>
          </a:xfrm>
          <a:prstGeom prst="rect">
            <a:avLst/>
          </a:prstGeom>
          <a:noFill/>
        </p:spPr>
      </p:pic>
      <p:pic>
        <p:nvPicPr>
          <p:cNvPr id="19462" name="Picture 6" descr="http://atlantablackstar.com/wp-content/uploads/2012/09/smart-phone-user.jpg"/>
          <p:cNvPicPr>
            <a:picLocks noChangeAspect="1" noChangeArrowheads="1"/>
          </p:cNvPicPr>
          <p:nvPr/>
        </p:nvPicPr>
        <p:blipFill>
          <a:blip r:embed="rId3" cstate="print"/>
          <a:srcRect l="8333" r="33333"/>
          <a:stretch>
            <a:fillRect/>
          </a:stretch>
        </p:blipFill>
        <p:spPr bwMode="auto">
          <a:xfrm>
            <a:off x="4953000" y="4876800"/>
            <a:ext cx="1466514" cy="176410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980847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Switching cost</a:t>
            </a:r>
            <a:endParaRPr lang="en-US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524000"/>
            <a:ext cx="8229600" cy="4525963"/>
          </a:xfrm>
        </p:spPr>
        <p:txBody>
          <a:bodyPr>
            <a:normAutofit/>
          </a:bodyPr>
          <a:lstStyle/>
          <a:p>
            <a:r>
              <a:rPr lang="en-US" sz="3600" dirty="0" smtClean="0"/>
              <a:t>In the past, there wasn’t a Mobile Number Portability</a:t>
            </a:r>
          </a:p>
          <a:p>
            <a:r>
              <a:rPr lang="en-US" sz="3600" dirty="0" smtClean="0"/>
              <a:t>Different operating system</a:t>
            </a:r>
          </a:p>
          <a:p>
            <a:pPr>
              <a:buNone/>
            </a:pPr>
            <a:r>
              <a:rPr lang="en-US" sz="3600" dirty="0" smtClean="0"/>
              <a:t>    (IOS, Android, Windows phone and etc.)</a:t>
            </a:r>
          </a:p>
          <a:p>
            <a:r>
              <a:rPr lang="en-US" sz="3600" dirty="0" smtClean="0"/>
              <a:t>Applications</a:t>
            </a:r>
          </a:p>
          <a:p>
            <a:pPr>
              <a:buNone/>
            </a:pPr>
            <a:r>
              <a:rPr lang="en-US" sz="3600" dirty="0" smtClean="0"/>
              <a:t>    (Some applications are not free)</a:t>
            </a:r>
          </a:p>
          <a:p>
            <a:endParaRPr lang="en-US" sz="3600" dirty="0"/>
          </a:p>
        </p:txBody>
      </p:sp>
      <p:pic>
        <p:nvPicPr>
          <p:cNvPr id="18434" name="Picture 2" descr="http://i.telegraph.co.uk/multimedia/archive/02500/Energy_Switching_2500361c.jpg"/>
          <p:cNvPicPr>
            <a:picLocks noChangeAspect="1" noChangeArrowheads="1"/>
          </p:cNvPicPr>
          <p:nvPr/>
        </p:nvPicPr>
        <p:blipFill>
          <a:blip r:embed="rId2" cstate="print"/>
          <a:srcRect l="28695" r="26957"/>
          <a:stretch>
            <a:fillRect/>
          </a:stretch>
        </p:blipFill>
        <p:spPr bwMode="auto">
          <a:xfrm>
            <a:off x="7696200" y="1600200"/>
            <a:ext cx="1295400" cy="16764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US" b="1" u="sng" dirty="0" smtClean="0"/>
              <a:t>Operating system trend</a:t>
            </a:r>
            <a:endParaRPr lang="th-TH" b="1" u="sng" dirty="0"/>
          </a:p>
        </p:txBody>
      </p:sp>
      <p:pic>
        <p:nvPicPr>
          <p:cNvPr id="2050" name="Picture 2" descr="https://lh6.googleusercontent.com/9l8aswHhFCmTM1u6uq6oi-peN7JczWduHhSnngCeqOprXhjbzCCOZhedUotgNTF961n1vOVI3fKps9WBQLk1pQz_uboMeytAiHwAn8yGbXFiTSIgq9SOSNQXrj7XGXMKpR9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800" y="1143000"/>
            <a:ext cx="8229600" cy="3888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http://www.tivix.com/uploads/blog_pics/Android-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5029200"/>
            <a:ext cx="1219200" cy="1219200"/>
          </a:xfrm>
          <a:prstGeom prst="rect">
            <a:avLst/>
          </a:prstGeom>
          <a:noFill/>
        </p:spPr>
      </p:pic>
      <p:pic>
        <p:nvPicPr>
          <p:cNvPr id="17412" name="Picture 4" descr="http://cdn.phys.org/newman/gfx/news/hires/2014/ios-lo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0" y="5105400"/>
            <a:ext cx="1371600" cy="901827"/>
          </a:xfrm>
          <a:prstGeom prst="rect">
            <a:avLst/>
          </a:prstGeom>
          <a:noFill/>
        </p:spPr>
      </p:pic>
      <p:pic>
        <p:nvPicPr>
          <p:cNvPr id="17414" name="Picture 6" descr="http://www.whatmobile.net/wp-content/uploads/2014/08/Microsoft-Windows-Phone-Stor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8200" y="5105400"/>
            <a:ext cx="1508760" cy="838200"/>
          </a:xfrm>
          <a:prstGeom prst="rect">
            <a:avLst/>
          </a:prstGeom>
          <a:noFill/>
        </p:spPr>
      </p:pic>
      <p:pic>
        <p:nvPicPr>
          <p:cNvPr id="17416" name="Picture 8" descr="http://2.bp.blogspot.com/-71HSPeUzTtY/UfhefkrXH7I/AAAAAAAACII/25bjERIfEQ4/s1600/blackberry_log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48400" y="5105400"/>
            <a:ext cx="1676400" cy="838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299977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   </a:t>
            </a:r>
            <a:r>
              <a:rPr lang="en-US" b="1" u="sng" dirty="0" smtClean="0"/>
              <a:t>Comparison </a:t>
            </a:r>
            <a:r>
              <a:rPr lang="en-US" b="1" u="sng" dirty="0" smtClean="0"/>
              <a:t>of operating systems</a:t>
            </a:r>
            <a:endParaRPr lang="th-TH" b="1" u="sng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143000" y="1143000"/>
            <a:ext cx="8123955" cy="2523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dirty="0" smtClean="0">
                <a:latin typeface="+mj-lt"/>
              </a:rPr>
              <a:t>Apple </a:t>
            </a:r>
            <a:r>
              <a:rPr lang="en-US" sz="2000" dirty="0">
                <a:latin typeface="+mj-lt"/>
              </a:rPr>
              <a:t>maintains a high-tier stranglehold. </a:t>
            </a:r>
            <a:r>
              <a:rPr lang="en-US" sz="2000" dirty="0" err="1">
                <a:latin typeface="+mj-lt"/>
              </a:rPr>
              <a:t>iOS</a:t>
            </a:r>
            <a:r>
              <a:rPr lang="en-US" sz="2000" dirty="0">
                <a:latin typeface="+mj-lt"/>
              </a:rPr>
              <a:t> accounted for 19 percent </a:t>
            </a:r>
            <a:r>
              <a:rPr lang="en-US" sz="2000" dirty="0" smtClean="0">
                <a:latin typeface="+mj-lt"/>
              </a:rPr>
              <a:t>of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000" dirty="0" smtClean="0">
                <a:latin typeface="+mj-lt"/>
              </a:rPr>
              <a:t> </a:t>
            </a:r>
            <a:r>
              <a:rPr lang="en-US" sz="2000" dirty="0" smtClean="0">
                <a:latin typeface="+mj-lt"/>
              </a:rPr>
              <a:t>      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>
                <a:latin typeface="+mj-lt"/>
              </a:rPr>
              <a:t>smartphone shipments in 2013.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dirty="0" smtClean="0">
                <a:latin typeface="+mj-lt"/>
              </a:rPr>
              <a:t>Apple </a:t>
            </a:r>
            <a:r>
              <a:rPr lang="en-US" sz="2000" dirty="0">
                <a:latin typeface="+mj-lt"/>
              </a:rPr>
              <a:t>vs. Android target markets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000" dirty="0" smtClean="0">
                <a:latin typeface="+mj-lt"/>
              </a:rPr>
              <a:t>Brand </a:t>
            </a:r>
            <a:r>
              <a:rPr lang="en-US" sz="2000" dirty="0">
                <a:latin typeface="+mj-lt"/>
              </a:rPr>
              <a:t>Loyalty for Apple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US" sz="28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101" name="Picture 5" descr="chartoftheday_2460_Brand_retention_in_the_smartphone_industry_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514600"/>
            <a:ext cx="5257800" cy="3747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18742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8763000" cy="1417638"/>
          </a:xfrm>
        </p:spPr>
        <p:txBody>
          <a:bodyPr>
            <a:normAutofit/>
          </a:bodyPr>
          <a:lstStyle/>
          <a:p>
            <a:r>
              <a:rPr lang="en-US" sz="3600" b="1" u="sng" dirty="0" smtClean="0"/>
              <a:t>Trends of global Smartphone market shares</a:t>
            </a:r>
            <a:endParaRPr lang="th-TH" sz="3600" b="1" u="sng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7500" t="12444" r="47500" b="27111"/>
          <a:stretch>
            <a:fillRect/>
          </a:stretch>
        </p:blipFill>
        <p:spPr bwMode="auto">
          <a:xfrm>
            <a:off x="1066800" y="990600"/>
            <a:ext cx="7724385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398260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u="sng" dirty="0" smtClean="0"/>
              <a:t>Market size of smartphone users in the US</a:t>
            </a:r>
            <a:endParaRPr lang="th-TH" sz="3600" b="1" u="sng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157" t="21115" r="3843" b="21622"/>
          <a:stretch/>
        </p:blipFill>
        <p:spPr bwMode="auto">
          <a:xfrm>
            <a:off x="990600" y="1676400"/>
            <a:ext cx="5715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l="45500" t="24889" r="43210" b="52889"/>
          <a:stretch>
            <a:fillRect/>
          </a:stretch>
        </p:blipFill>
        <p:spPr bwMode="auto">
          <a:xfrm>
            <a:off x="6781800" y="2514600"/>
            <a:ext cx="21336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2" descr="http://upload.wikimedia.org/wikipedia/commons/thumb/3/3b/Hopkinson_Flag.svg/2000px-Hopkinson_Flag.sv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9000" y="1752600"/>
            <a:ext cx="1219200" cy="6419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271007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Trend of US Smartphone price</a:t>
            </a:r>
            <a:endParaRPr lang="en-US" b="1" u="sng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49842" t="24889" r="34500" b="52000"/>
          <a:stretch>
            <a:fillRect/>
          </a:stretch>
        </p:blipFill>
        <p:spPr bwMode="auto">
          <a:xfrm>
            <a:off x="1219200" y="2590800"/>
            <a:ext cx="3487615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 l="68875" t="24889" r="14250" b="56444"/>
          <a:stretch>
            <a:fillRect/>
          </a:stretch>
        </p:blipFill>
        <p:spPr bwMode="auto">
          <a:xfrm>
            <a:off x="4876800" y="2590800"/>
            <a:ext cx="3796393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2" descr="http://cdn.redmondpie.com/wp-content/uploads/2013/03/iPhone-lo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1295400"/>
            <a:ext cx="1981200" cy="1089191"/>
          </a:xfrm>
          <a:prstGeom prst="rect">
            <a:avLst/>
          </a:prstGeom>
          <a:noFill/>
        </p:spPr>
      </p:pic>
      <p:sp>
        <p:nvSpPr>
          <p:cNvPr id="11268" name="AutoShape 4" descr="data:image/jpeg;base64,/9j/4AAQSkZJRgABAQAAAQABAAD/2wCEAAkGBxQSERAUERQVFRUVGBUVFBYUFBYVFRQVFhQWFxYUGRUZHCggGBolHBcUITEhJSktLi4uFx8zODMsNygtLiwBCgoKBQUFDgUFDisZExkrKysrKysrKysrKysrKysrKysrKysrKysrKysrKysrKysrKysrKysrKysrKysrKysrK//AABEIAIIBhQMBIgACEQEDEQH/xAAcAAEAAgMBAQEAAAAAAAAAAAAABwgEBQYBAgP/xABPEAABAwICBAgHDAcGBwEAAAABAAIDBBEFEgYHITEIE0FRYXGBoSIycnORsbIUMzVCUmKCkpOis9EjJVRjdMHCF0NTg9LTFiQmNJSjwxj/xAAUAQEAAAAAAAAAAAAAAAAAAAAA/8QAFBEBAAAAAAAAAAAAAAAAAAAAAP/aAAwDAQACEQMRAD8AnFERAREQEREBERAREQEREBERAREQEREBES6Ai8usCvxymgF5qiGMfPkY31lBsEXF4jrUwuIbapr+iJrpPULLl67X1RtuIqeeTpORgPeT3IJcRQHW6/pTfiaONvMXyOcfQAFoqzXdib75TBH5EVz98lBZleEqpNbrIxOW+eslA5mZWD7oC0lTjlTJfjKiZ/lSvd6yguPUYlDH75LGzyntb6ytXU6a4fH49ZTj/NafUVTwleILX1etTCo73q2u8hr3+pq1U2u3DBudM7yYSPaIVZUQWLqNfNCPEgqXdkbf6lhSa/4Pi0cp65GD1AqAUQTpJwgR8WiPbN+TFju4QT+Shb/5B/21CaIJpPCBl/YmfbO/0IOEDL+xR/bO/wBChZEE2N4QMnLQs+3P+2siPhAj41EeyYfzYoLRBYGLX9TfGpJh5L2O9dls6bXlhzvHbUM642kfdcVWtEFsqDWhhctrVbG35JA6M/eC6OhxiCYXhmik8iRrvUVSpfUbyCCCQRuI2EdqC8KKoeC6wMQpSOKqpLD4sh4xp6LPvbsUh6P6+nghtdTtcOV8BLSPoOJB9IQTyi0OjOl9HXtvSzNe61yw+DI3rYdq3t0HqIiAiIgIiICIiAiIgIiICIiAi8c4AXOwLmMc1g4dSXEtVHmG9kZ4x/1WXt2oOoRQxjuvuJtxR07pDyOmdkb15RcnuXCYxrhxOe4bK2Bp5IWAG3NmdcoLOVFUyMEyPawDlc4NHpK5TFdZ+F0981Ux5HJDeU+luzvVWcRxOad2aeWSV3PI9zj3lYaCfcX1+QtuKalfJzOleGDrygE+pcdieu7EZL8VxMI5MkeZw7XkjuUaLxBv8U00r6j36rmcOYPLB9VtgtE95JJJuTvJ2r5RB7deIiAiIgIiICIiAiIgIiICIiAiIgIiICIiAiIgL1eIg/akq3xPbJE5zHtN2uaSHNPOCFPeqrWwalzKXECBKbCKa1hIfkP5A88h3FV+X0x5BBBIINwQbEEcoKC8F0XIarNI3V+GwyyG8rbxSnnczZm7RY9qIOwREQEREBERAREQF8veACSbAbydgCwMZjqHMtSyRRv+XLG6QAdDQ5u3rKhzTvV/jczXvdWe627SYmEw7OYReIfTdB3+kGtLDaS4dOJXi/gQDjDcchcPBHaVGmkOvid920UDIm8j5fDf9UeCO9RBNEWOc1wLXNJDgRYgg2II518IN9jemddV390VMrgfih2VnVkbYLQrpNEtCKvEhKaRjSI7Bxe8MF3XsBffuXQf2K4p/hxfbNQR0i6rSvV/WYdEyWqYwMc7ICyQP8KxO0DduXKoCLJw2idPLHFHbPI5rG3NhmcbC55F3/8AYlinyYfth+SCN0Uju1KYoATlh2bffh+S4GCic+VsLR4bniNo53l2UD0oMZFI39iuKf4cX2zV8u1L4oASY4rDb781BHaL6e2xI7F908Be5rGAuc4hrWtFySdwA5UH5IpVwPUZWzMDp5Iqe+3IbyPHlBuwelbSXg/S28GtYTzGFwHpzlBCyLq9MdAKzDbGoYHRk2bLGS5hPIDsBaesLlSg8RdLonoRVYkJTSNYRGQHZ3hvjXta+/ctnjeqvEKSCWomZGI4xmcRK0m1wNg5d6Dh0XQ6I6HVOJOlbSBhMYa5+d+XY4kC19+4re4nqixGnhlmkbEGRMdI+0oJytBJsLbdgQcCi9K3Wimi8+Iyuipg0va0vOdwaMoIG/tQaRFI/wDYpinyIfth+S4jHcIlpJ5aeduWSM2cAbjaAQQeUWI2oNei6nRHQGrxKOSSlEZax2R2eQNOYi+wdq/XSvV3WYdCJqpsYYXhgySBxzEEjZzWaUHIoi2ej+BT1szYaaMySHkGwNHK5zjsAQaxFMVBqCqHNBmqoo3crWsdJbovdq+cR1CVLWkw1MUpHxXMdFfoBu4elBD6LPxrCZqSZ0NRGY5G72nuII2EdIWAgIiICItlo9gslZUw08Iu+Q26Gj4zj0AXKCfeDtSubhsrzukmcW9TWtae8FFIOj2Dx0dNDTxbGRtDRzk73OPSSSe1EGzREQERaTSjSqmw+IyVUgb8lg2yPPM1vL6kG6uuS0v1i0WHgiWTPLyQxWc/t22Z2qFtN9b9VWZo6W9LCd+U/pnj5zx4vU30qNXvJJJNydpJ2knnJQSTpbrlraoltMfcsXzNsrh0yEbPo261P+hkOSgohck8TG4kkklzmhxJJ2kkkqmwVp9Uul8NZQwRB4E8DGxyxk2d4AsHgcrSLbUHMa0dZ1Xh9e2CCOPi2ta9xkaSZb3uAb+CNhClairmyRxvu0Z2tdbMNmZoNu9YekmjNLXR8XVRNkA8U7nsJ5WvG0KH9LtS08bXyYfO+UDbxMjrSW5mPGx3UQEHKa8oGMxeYxgDOyN7su4uIsT17Ao/X61IcHOEmbM0lrg69wRsIN+ZfkgsnweqDi8MfJyzTPPYwBg7w5d+/GIxVNpSTxrojMBbZkDsp289+RarVxQcRhdDGRYiJrneU/wj3lcZXYtbS6nZfZ7n4ntc10lu4INvr1oeMwecgXMT4pOzOGnucVV5XJ0xoPdFBWw8r4ZGjrym3fZU3IQb7QJt8SoB+/i9oK4hVQdWzb4rh4/fs9at67cUGNh1cyeJksZux17G1txIOzrBVcNHcC/6nMJFxHUyyfRaXPafZUv6nsQ43D3Am5inqIz1cYXjucFrcJwO2lFbPbZ7mjk+lLZl/RG9BI89Q1gBcbAlrR5TnBrR6SF9yNuCOcELj9YuJcUcLj5Zq6mHYx+c9lwF2SCkda20kg5nOHocV3uoekbJi8ZcAeLjlkbfkcAGg9fhFcPjDbVE45pJB98roNV+kTMPxGGeW/F+FHIRtyteLZrctjY9iC1ON1joaaolYzO6ON72s+UWtJDe5Rfql1mVGIVc0FWIgMjpWOaMmWzmgsNzt8buUq0VYyaNskT2vY8Xa5puCD0ri9LdVVFWF0jAaaZ2+SHYHHnczce4oNjrM4uTCq9ri136JxAuD4TdrSOkEBVIXbaeaBVmGG8jjLA42bKwuy7dzXtPin0jpXFFBPPBrH6Kv8uP2Su71tfA+IebHttXDcGsfoK4/vGewu61sj9T4h5v+tqCMODV7/iHm4vaepd0/wDgvEf4af8ADcoi4NXv+Iebi9p6l3T/AOC8R/hp/wANyCnalTg6/CUvmHe21RWpV4Oo/WU3mHe21BY5Qhwh9Frtir4x4top+on9G/0+D2hSzpRjAo6aSocLtjyFw+aXta49gJK+8XoY62klidZ0c8ZAI27HC7XDqNj2IIx4Nn/aVvnm/hhZfCMP6tg/iGfhyL3UNhj6VmJ08os+KoDHdNmbD1EWPavx4SB/V9L/ABA/CkQV4CsbwecNY3DpJgBnllcHO5crAAG35tpPaq5BWa1AfBDfPS+sIM3W5pfNhlJFJTtYXySiMF4JDRlc4mwIudlt/KszVxpUa+giqJ8jJCXseAQAS02zAE3F9mxcpwi4y6jomje6pAHWY3gLhRqRxP5VP9s7/Qg6HhIRREUErS0yXlYSCCSwZSAbcxv6SoQK6nTTQaqwwQmqMZ40uDOLeXbW2ve4Ft4XLFB4i9C6PQ7QypxKUMp2eAD4crgRHGOW55T0Dag1GEYbLUyshgYXyPNmtHr6BzlWf1Y6AMwuG7rPqZAONkG4Dkjb0DvWboJoLT4ZFliGeV3vkzgM7ugfJb0LqkBERAXhKEqJdcusj3KHUdG79O4fpXj+5aRsaPnkehBmayta8dDmgpMstTucd8cPlfKd80dqrxi+Ky1UrpaiR0kjt7nG/YOYdAWI99ySbknaSdpJ5yV8oCIiD6jbcgDeSAFJdFqhxeJ7ZIckbhta5k+Vw6iNoUawvyua4chB9BurkaLY/FW0sM8LgQ5ozAHax9vCaRyEG6CKKDWdWYZUijxhrZcoZmljN5GBw2OdbY/ZtO49amuN4IBBuCAQeg7QuJ0u1X0mI1LaiZ0rXWDXiNwDZA3de4JB5Lhdn4MbORrWgDabBrQOfqQVt1+YayLFM7ABx0TJHAC3hglpPaAFwGE0ZmngiG+SRkY+m4N/mut1w6RR12JSPhOaONrYmOG52W5c4dFyR2L51OYfx2MUey4jLpXfQabfeLUFqKeEMY1g3NAaOoCwVbsYxe2lXG32Nq44+oDLEf5qyjjYEqmWK1xdWzzjeZ3yj7QuCC5xCplpVRmCtrIjsyTSt7A827lcagnzxRP+UxrvrNBVYNdtBxWMVJ5JRHKO1gae9pQa3Va2+L4f50H0AlW3edh6iqmapW3xnD/OE+iN5VsKg2Y88wPqKCG+Dzid34lTn5YmHaSx3qapmETQ4usMxABNhcgbgTzbT6VWvUViHF4xlJ2TMlZbnI8MeyVZYoIX1tYpfHMFhB2RPieR0yTNHqZ3qaVWPTXE+O0lDr3EdTTxN6o3sB77qziClukQtV1Y/fS/iOWx0N0PqMTfIylyXjaHO4x2UWJsLbCsPSxtq+uHNUTj/wBrl22ofSGKlr3smcGNqGBjXu2ASNN2gnkvtF+eyDa4ZojjmDxyzxTRNiia6SSMyl8bg0En9GW2v1WPSpD1X6xm4oHxyM4uojAc4Akse29szb7Rt5Cu1xCkZPFJFILsla5jhztcLHb1FctoTq6pcLkllgdI98gy3kIOVl75RYDo2nmQbzS3DmVFFVRSC7XxP7CGkhw6QbFUzVt9ZOk8VDQzue4CR7HMiZfwnucCBYb7C9yVUlBP3BsH/LV3nWewu31sfA+Ieb/qaop4P2lMUEs9LMQzjy18TibAvaLFhJ5xa3Up0xvDI6unmglvklaWOsbGx5QedBCXBq9/xDzcXtPUu6f/AAXiP8NP+G5a3QLV9BhXHGJ75HS5Q50ltjW3s0AbN5O1Y2uDSSKlw2pjc4cbUMdFGy4zHOMrnW5gCdqCq6lXg6fCM/mHe2xRUpW4OY/WM/mHe2xBLmtz4Hr/ACB7bVz+ofSX3TQmme68lKcoudpid4h7NrewLoNbh/U9f5A9tqrpq40kNBiEExNoyeLm82/YT2bHdiC19Nh7GSzSsFnTZOM6SwZQeu1h2BRbwkf+xpP4j/5PUtxPBAINwdoI3EHaCoj4SR/5Kj8+fw3IK+BWa1AfBDfPS+sKsoVg+Dzj8RpJKQuAlZI57Wk2L2PttHPYjag/ThGSFtHROG8VII6xG8hdXqr0imr8PZUVBbxhfI05G5RZpsNiztNdEocUgEM5c3K4PY5hAc11iOUWOwlZGiejkWH0rKaEuLWlxzPN3Oc43JNkEWcJbxMO8qb1RqEaKjkme2OJjpHuNmtYC5xPUFaDT/QQ4tNTCWTioIA4nILySOfa4F9jQA0bdu8rfaMaJUuHsyUsQbfxnnwpHeU87T1bkESaC6knOyS4mS0bxTsIzHzjxu6h6VN2HUEcEbY4Y2xxt2Naxoa0dgWUiAiIgIiINFptpA2goqipO0sb4A+U92xg9JCqDW1b5ZJJJHFz3uLnk7y5xuSrCcIyoc3D6do3PnaHdjHuHeFXNAREQEREBbHBcdqKR5fSzPicdhLDYEdI3HtWuRB3seuDFQLe6GnpMMZPpyrR49ptXVjS2pqZHsvfILMZ2taAD2rnkQerMwnFpqV/GU8jon2LczDY2O8X7AsJEHSv0+xIgg1s9jsPhlc2SvEQb+HTXEGNa1tZOGtADQJHWAG4Ba3FMVmqXh9RK+V4GUOe4uNhuFysJEGRQ1skMjZIXuY9u1rmmzmm1th6iVuXacYiRY1lRbd745c8iD96GskhkbJE9zHt2tc02cDa2w9RK3f/AB1iP7bUfaOXOog/Z1W8yGUuPGF2fPfws982a/Pfat5/x1iP7bUfaOXOog/SondI9z3uLnOJc5x2lzibkk86+LrxEHUYLrCxGla1kNU8Mbua/LIB0DODYLY1OtvFXi3unL5EcbT6cq4ZEGViOJS1EjpJ5HSPdvc8lx6tvJ0LFREHq63BtZWJUzWsjqXFjdgbIGyADmBcCe9ciiDvqrXBir2249relkTAfSQVxeJYjLUSOknkdI929zyXHq28nQsVEBZuFYvPTOL6eV8TiMpLHFpI32uORYSIN3W6XVszHRy1Uz2OFnNc8lpHSFpQV4vbIN7T6Z18bGsZVzta0BrQJHWAG4BYuK6Q1VU1rameSVrTdokcXAG1ri/QvnB8Bqap2WmgklPzGEgdbtw7VImj+o6slyuqpI6duy7ffJLcosPBB7UEVBb/AEY0brqp7XUUMpIOyRt2NYefjNgHpVhdHtUWHUti6I1Dx8ac5hfyBZvcu7hiDGhrQGtGwBosAOgBBwuhmj+KxtacQxAut/dRsjeep0rm3PYO1d4F6iBZERAREQEREBERBxmtrRt1fhsscQzSxkSxjlcW72jpLbhVRe0gkEWI2EHeDzK8KifWZqjbWOfUUOWOc3L4zsjlPOD8R3TuKCuiLOxjCZqWR0VRE6J45HC1+kHlHSFhWQeIiICIiAiIgIiICIiAiIgIiICIiAiIgIiICIvUHiIiAi2eG6PVVQRxFNNJfcWROI+tawXXYZqdxSa2aFkI55ZGg/Vbc9yCPkU3YXqBdvqasDoijufrOP8AJdlg+pvDIAM8b53DlmeSD9Btm9yCsUcZcQGgknYABcnqAXVYNq2xKpsY6V7Wn40tom/esT2BWlwzA6anFoIIoh8yNre8C62KCBME1ByusaupawcrYWl7vrusB6CpDwPVRhlNY8Rxzh8ac8Zc8+Xxe5dwiD8qemZG0Nja1jRuDQGgdgX6WXqICIiAiIgIiICIiAiIgIiICIiDBxXB4KlmSoiZK3me0G3SL7iox0g1FUshc6kmfATuY4cZGOq9nAdpUuIgrHjOpbEobmNsc7R/hvAcfovsuNxDRurgJE1NOy3K6J4H1rWKudZeEIKPEJZXRrMCppffaeF/lRtP8loa3VlhcoIdRxN83mjP3CEFS0VnJ9SmFu3Mmb5Mzv6gVgTaiKA+LLUN+kw+tqCuSKwbtQNLyVU/a2M/yX5HUBByVcv2bPzQQCinv/8AP8P7ZJ9m3819DUBDy1kv2bfzQQEisC3UDTctXP2MYF+0eoSjG+oqD9mP6UFeEVk4tRmHDxnVDv8AMaPU1ZkWpbChvjld1zP/AKbIKw2RWwpNV2FR7qNh8tz3+04ra02hlBH4lHTt6omfkgp21pO4X6lm0+C1EnvdPM/yYnu9QVyocOhZ4kUbfJY0eoLJAQVFotXmJy2yUU235bcntkLfUmpXFH2zMhj8uUbOxoKs6iCAKPUDUG3G1cTefIx7+85Vv6LUHSi3G1U7+cMDGDvBUwIg4TDtUWFw/wBwZTzzSOff6Nw3uXS0GjVJB7zTQs8mJt/Ta62yIPlrbbtnUvQvUQEREBERAREQEREBERAREQEREBERAREQEREBERAREQEREBERAREQEREBERAREQEREBERAREQEREBERAREQEREBERAREQEREBERAREQEREBERAREQEREBERB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1270" name="Picture 6" descr="https://encrypted-tbn2.gstatic.com/images?q=tbn:ANd9GcTaAH92dbgH8jkPxFMfKXjd5LQ0bIebMtoyPfXSi9ZqPdmGK5pGPw"/>
          <p:cNvPicPr>
            <a:picLocks noChangeAspect="1" noChangeArrowheads="1"/>
          </p:cNvPicPr>
          <p:nvPr/>
        </p:nvPicPr>
        <p:blipFill>
          <a:blip r:embed="rId4" cstate="print"/>
          <a:srcRect b="48571"/>
          <a:stretch>
            <a:fillRect/>
          </a:stretch>
        </p:blipFill>
        <p:spPr bwMode="auto">
          <a:xfrm>
            <a:off x="5257800" y="1752600"/>
            <a:ext cx="2895600" cy="5775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Market trends</a:t>
            </a:r>
            <a:endParaRPr lang="th-TH" b="1" u="sng" dirty="0"/>
          </a:p>
        </p:txBody>
      </p:sp>
      <p:sp>
        <p:nvSpPr>
          <p:cNvPr id="6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457200" y="3432294"/>
            <a:ext cx="184731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-417731"/>
            <a:ext cx="184731" cy="1292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th-TH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06765" y="1066800"/>
            <a:ext cx="8137235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Average sales price for a smartphone was $337 dollars in 2013, down from $387 in 2012. Projected to reach $265 by 2017.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Analysis: Industry is being driven and targeted towards a low-income market. As prices decrease, more consumers will be able to access the smartphone industry.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Companies are innovating to be able to create products that can be accessed by the low-income market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Just 25 percent of smartphones will be shipped to mature markets in 2018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The </a:t>
            </a:r>
            <a:r>
              <a:rPr lang="en-US" sz="2000" dirty="0"/>
              <a:t>shift to smartphones is expected to continue in all regions. </a:t>
            </a:r>
          </a:p>
          <a:p>
            <a:endParaRPr lang="en-US" dirty="0"/>
          </a:p>
        </p:txBody>
      </p:sp>
      <p:pic>
        <p:nvPicPr>
          <p:cNvPr id="10242" name="Picture 2" descr="http://recruitmentbuzz.co.uk/recruitment/wp-content/uploads/2012/10/Marketing-Trend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5105400"/>
            <a:ext cx="2286000" cy="15373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4791173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610600" cy="1143000"/>
          </a:xfrm>
        </p:spPr>
        <p:txBody>
          <a:bodyPr>
            <a:noAutofit/>
          </a:bodyPr>
          <a:lstStyle/>
          <a:p>
            <a:r>
              <a:rPr lang="en-US" sz="3600" b="1" u="sng" dirty="0"/>
              <a:t>Market size of smartphone users in </a:t>
            </a:r>
            <a:r>
              <a:rPr lang="en-US" sz="3600" b="1" u="sng" dirty="0" smtClean="0"/>
              <a:t>Thailand</a:t>
            </a:r>
            <a:endParaRPr lang="th-TH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295400"/>
            <a:ext cx="8229600" cy="4525963"/>
          </a:xfrm>
        </p:spPr>
        <p:txBody>
          <a:bodyPr/>
          <a:lstStyle/>
          <a:p>
            <a:r>
              <a:rPr lang="en-US" dirty="0" smtClean="0"/>
              <a:t>14 </a:t>
            </a:r>
            <a:r>
              <a:rPr lang="en-US" dirty="0"/>
              <a:t>million smartphone users in Thailand as </a:t>
            </a:r>
            <a:r>
              <a:rPr lang="en-US" dirty="0" smtClean="0"/>
              <a:t>of 2012, </a:t>
            </a:r>
            <a:r>
              <a:rPr lang="en-US" dirty="0"/>
              <a:t>which is a 43 percent </a:t>
            </a:r>
            <a:r>
              <a:rPr lang="en-US" dirty="0" smtClean="0"/>
              <a:t>increases </a:t>
            </a:r>
            <a:r>
              <a:rPr lang="en-US" dirty="0"/>
              <a:t>from </a:t>
            </a:r>
            <a:r>
              <a:rPr lang="en-US" dirty="0" smtClean="0"/>
              <a:t>2011. </a:t>
            </a:r>
          </a:p>
          <a:p>
            <a:r>
              <a:rPr lang="en-US" dirty="0"/>
              <a:t>Thailand already has 120% mobile phone penetration—more than one </a:t>
            </a:r>
            <a:r>
              <a:rPr lang="en-US" dirty="0" smtClean="0"/>
              <a:t>phone </a:t>
            </a:r>
            <a:r>
              <a:rPr lang="en-US" dirty="0"/>
              <a:t>per </a:t>
            </a:r>
            <a:r>
              <a:rPr lang="en-US" dirty="0" smtClean="0"/>
              <a:t>person</a:t>
            </a:r>
          </a:p>
          <a:p>
            <a:r>
              <a:rPr lang="en-US" dirty="0" smtClean="0"/>
              <a:t>Almost 3 million smartphones were sold in the first quarter of 2014</a:t>
            </a:r>
            <a:endParaRPr lang="th-TH" dirty="0"/>
          </a:p>
        </p:txBody>
      </p:sp>
      <p:sp>
        <p:nvSpPr>
          <p:cNvPr id="8194" name="AutoShape 2" descr="data:image/png;base64,iVBORw0KGgoAAAANSUhEUgAAARMAAAC3CAMAAAAGjUrGAAAAG1BMVEX+AAD///8AAIT/oqPx8fcAAII8PJj6+v7/ZmZBf9IGAAABDUlEQVR4nO3cQRGDABDAwCu0gH/F/V8GB7sSIiAzAAAAAAAAAAAvTrb5sGlSmpQmpUlpUpqUJqVJaVKalCalSWlSmpQmpUlpUpqUJqVJaVKalCalSWlSmpQmpUnNl20ONk1Kk9KkNClNSpPSpDQpTUqT0qQ0KU1Kk9KkNClNSpPSpDQpTUqT0qQ0KU1Kk9KkNClNSpPSpDQpTUqT0qQ0KU1Kk9KkNClNSpPSpDQpTUqT0qQ0KU1Kk9KkNClNSpPSpDQpTUqTmh/bXGxzs/mflCalSWlSmpQmpUlpUpqUJqVJaVKalCalSWlSmpQmpUlpUpqUJqVJaVKalCalSWlSmtQ8bAMAAAAAAAAA8OIPvCbghGfrY5o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196" name="AutoShape 4" descr="data:image/png;base64,iVBORw0KGgoAAAANSUhEUgAAARMAAAC3CAMAAAAGjUrGAAAAG1BMVEX+AAD///8AAIT/oqPx8fcAAII8PJj6+v7/ZmZBf9IGAAABDUlEQVR4nO3cQRGDABDAwCu0gH/F/V8GB7sSIiAzAAAAAAAAAAAvTrb5sGlSmpQmpUlpUpqUJqVJaVKalCalSWlSmpQmpUlpUpqUJqVJaVKalCalSWlSmpQmpUnNl20ONk1Kk9KkNClNSpPSpDQpTUqT0qQ0KU1Kk9KkNClNSpPSpDQpTUqT0qQ0KU1Kk9KkNClNSpPSpDQpTUqT0qQ0KU1Kk9KkNClNSpPSpDQpTUqT0qQ0KU1Kk9KkNClNSpPSpDQpTUqTmh/bXGxzs/mflCalSWlSmpQmpUlpUpqUJqVJaVKalCalSWlSmpQmpUlpUpqUJqVJaVKalCalSWlSmtQ8bAMAAAAAAAAA8OIPvCbghGfrY5o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56012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763000" cy="1143000"/>
          </a:xfrm>
        </p:spPr>
        <p:txBody>
          <a:bodyPr>
            <a:noAutofit/>
          </a:bodyPr>
          <a:lstStyle/>
          <a:p>
            <a:r>
              <a:rPr lang="en-US" sz="3600" b="1" u="sng" dirty="0"/>
              <a:t>Market size of smartphone users in Thailand</a:t>
            </a:r>
            <a:endParaRPr lang="th-TH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524000"/>
            <a:ext cx="8229600" cy="4525963"/>
          </a:xfrm>
        </p:spPr>
        <p:txBody>
          <a:bodyPr/>
          <a:lstStyle/>
          <a:p>
            <a:r>
              <a:rPr lang="en-US" dirty="0" smtClean="0"/>
              <a:t>The demand of smartphone users is rising in the rural north</a:t>
            </a:r>
          </a:p>
          <a:p>
            <a:r>
              <a:rPr lang="en-US" dirty="0" smtClean="0"/>
              <a:t>Incredible growth between 2012 and 2013 in urban Thailand</a:t>
            </a:r>
          </a:p>
          <a:p>
            <a:pPr marL="0" indent="0">
              <a:buNone/>
            </a:pPr>
            <a:endParaRPr lang="th-TH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18" t="44961" r="64663" b="18750"/>
          <a:stretch/>
        </p:blipFill>
        <p:spPr bwMode="auto">
          <a:xfrm>
            <a:off x="3886200" y="3226794"/>
            <a:ext cx="4191000" cy="3465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 descr="http://thumbs.dreamstime.com/z/thailand-3d-golden-map-9065627.jpg"/>
          <p:cNvPicPr>
            <a:picLocks noChangeAspect="1" noChangeArrowheads="1"/>
          </p:cNvPicPr>
          <p:nvPr/>
        </p:nvPicPr>
        <p:blipFill>
          <a:blip r:embed="rId3" cstate="print"/>
          <a:srcRect l="15393" r="26881"/>
          <a:stretch>
            <a:fillRect/>
          </a:stretch>
        </p:blipFill>
        <p:spPr bwMode="auto">
          <a:xfrm>
            <a:off x="2514600" y="4114800"/>
            <a:ext cx="1256734" cy="220422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3359340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Global trend of internet usage</a:t>
            </a:r>
            <a:endParaRPr lang="th-TH" b="1" u="sng" dirty="0"/>
          </a:p>
        </p:txBody>
      </p:sp>
      <p:pic>
        <p:nvPicPr>
          <p:cNvPr id="3074" name="Picture 2" descr="http://www.cisco.com/c/dam/en/us/solutions/collateral/service-provider/ip-ngn-ip-next-generation-network/white_paper_c11-520862.doc/_jcr_content/renditions/white_paper_c11-520862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1295400"/>
            <a:ext cx="7805149" cy="4953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8978692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Network Effect</a:t>
            </a:r>
            <a:endParaRPr lang="th-TH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3716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200" dirty="0"/>
          </a:p>
          <a:p>
            <a:r>
              <a:rPr lang="en-US" sz="2200" dirty="0"/>
              <a:t>Effect that one user of a good or service has on the value of that product to other </a:t>
            </a:r>
            <a:r>
              <a:rPr lang="en-US" sz="2200" dirty="0" smtClean="0"/>
              <a:t>people</a:t>
            </a:r>
            <a:endParaRPr lang="en-US" sz="2200" dirty="0"/>
          </a:p>
          <a:p>
            <a:r>
              <a:rPr lang="en-US" sz="2200" dirty="0"/>
              <a:t>When the effect is present, the value of a product or service is dependent on the number of others using </a:t>
            </a:r>
            <a:r>
              <a:rPr lang="en-US" sz="2200" dirty="0" smtClean="0"/>
              <a:t>it</a:t>
            </a:r>
          </a:p>
          <a:p>
            <a:r>
              <a:rPr lang="en-US" sz="2200" dirty="0" smtClean="0"/>
              <a:t>Chat Applications- Line, </a:t>
            </a:r>
            <a:r>
              <a:rPr lang="en-US" sz="2200" dirty="0" err="1" smtClean="0"/>
              <a:t>Whatsapp</a:t>
            </a:r>
            <a:r>
              <a:rPr lang="en-US" sz="2200" dirty="0" smtClean="0"/>
              <a:t>, Facebook, Twitter</a:t>
            </a:r>
          </a:p>
          <a:p>
            <a:r>
              <a:rPr lang="en-US" sz="2200" dirty="0" smtClean="0"/>
              <a:t>Social </a:t>
            </a:r>
            <a:r>
              <a:rPr lang="en-US" sz="2200" dirty="0"/>
              <a:t>Network = big aspect of what makes a smartphone desirable. </a:t>
            </a:r>
          </a:p>
          <a:p>
            <a:pPr lvl="1"/>
            <a:r>
              <a:rPr lang="en-US" sz="1800" dirty="0" smtClean="0"/>
              <a:t>creates </a:t>
            </a:r>
            <a:r>
              <a:rPr lang="en-US" sz="1800" dirty="0"/>
              <a:t>a higher demand and makes the demand more inelastic</a:t>
            </a:r>
          </a:p>
          <a:p>
            <a:endParaRPr lang="en-US" sz="2200" dirty="0"/>
          </a:p>
          <a:p>
            <a:endParaRPr lang="th-TH" dirty="0"/>
          </a:p>
        </p:txBody>
      </p:sp>
      <p:pic>
        <p:nvPicPr>
          <p:cNvPr id="5122" name="Picture 2" descr="http://www.wilsonwrites.com/wp-content/uploads/2013/10/cell-phones-and-kids-300x2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0400" y="4495800"/>
            <a:ext cx="2857500" cy="21431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503412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Future expectation</a:t>
            </a:r>
            <a:endParaRPr lang="th-TH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524000"/>
            <a:ext cx="8229600" cy="4525963"/>
          </a:xfrm>
        </p:spPr>
        <p:txBody>
          <a:bodyPr/>
          <a:lstStyle/>
          <a:p>
            <a:pPr lvl="0">
              <a:defRPr sz="1800"/>
            </a:pPr>
            <a:r>
              <a:rPr lang="en-US" sz="3600" dirty="0"/>
              <a:t>Technology</a:t>
            </a:r>
          </a:p>
          <a:p>
            <a:pPr lvl="1">
              <a:defRPr sz="1800"/>
            </a:pPr>
            <a:r>
              <a:rPr lang="en-US" dirty="0" err="1"/>
              <a:t>Smartwatches</a:t>
            </a:r>
            <a:r>
              <a:rPr lang="en-US" dirty="0"/>
              <a:t> (aimed to increase demand for smartphones); Augmented reality, advanced voice control. Modular Phones (to help expand the market); flexible screens</a:t>
            </a:r>
          </a:p>
          <a:p>
            <a:pPr lvl="2">
              <a:defRPr sz="1800"/>
            </a:pPr>
            <a:r>
              <a:rPr lang="en-US" dirty="0"/>
              <a:t>Convergence</a:t>
            </a:r>
          </a:p>
          <a:p>
            <a:pPr lvl="3">
              <a:defRPr sz="1800"/>
            </a:pPr>
            <a:r>
              <a:rPr lang="en-US" dirty="0"/>
              <a:t>Everyone becomes more integrated. </a:t>
            </a:r>
          </a:p>
          <a:p>
            <a:pPr lvl="3">
              <a:defRPr sz="1800"/>
            </a:pPr>
            <a:r>
              <a:rPr lang="en-US" dirty="0"/>
              <a:t>All phones have similar qualities</a:t>
            </a:r>
          </a:p>
          <a:p>
            <a:pPr lvl="2">
              <a:defRPr sz="1800"/>
            </a:pPr>
            <a:r>
              <a:rPr lang="en-US" dirty="0"/>
              <a:t>Convenience</a:t>
            </a:r>
          </a:p>
          <a:p>
            <a:pPr lvl="3">
              <a:defRPr sz="1800"/>
            </a:pPr>
            <a:r>
              <a:rPr lang="en-US" dirty="0"/>
              <a:t>Ease of use (talking to your phone, having a </a:t>
            </a:r>
            <a:r>
              <a:rPr lang="en-US" dirty="0" err="1"/>
              <a:t>smartwatch</a:t>
            </a:r>
            <a:r>
              <a:rPr lang="en-US" dirty="0"/>
              <a:t>, being able to pay from your phone</a:t>
            </a:r>
            <a:r>
              <a:rPr lang="en-US" dirty="0" smtClean="0"/>
              <a:t>)</a:t>
            </a:r>
          </a:p>
          <a:p>
            <a:pPr lvl="3">
              <a:buNone/>
              <a:defRPr sz="1800"/>
            </a:pPr>
            <a:r>
              <a:rPr lang="en-US" dirty="0" smtClean="0"/>
              <a:t> </a:t>
            </a:r>
            <a:r>
              <a:rPr lang="en-US" dirty="0"/>
              <a:t>– Makes product more appealing to the consumer. </a:t>
            </a:r>
            <a:endParaRPr lang="en-US" dirty="0" smtClean="0"/>
          </a:p>
          <a:p>
            <a:pPr lvl="3">
              <a:buNone/>
              <a:defRPr sz="1800"/>
            </a:pPr>
            <a:r>
              <a:rPr lang="en-US" dirty="0" smtClean="0"/>
              <a:t> </a:t>
            </a:r>
            <a:r>
              <a:rPr lang="en-US" dirty="0" smtClean="0"/>
              <a:t>-- No more charging cable</a:t>
            </a:r>
            <a:endParaRPr lang="en-US" dirty="0"/>
          </a:p>
          <a:p>
            <a:pPr marL="0" indent="0">
              <a:buNone/>
            </a:pPr>
            <a:endParaRPr lang="th-TH" dirty="0"/>
          </a:p>
        </p:txBody>
      </p:sp>
      <p:pic>
        <p:nvPicPr>
          <p:cNvPr id="3074" name="Picture 2" descr="http://www.bitrebels.com/wp-content/uploads/2013/03/limbo-future-smartphone-wristwatch-8.jpg"/>
          <p:cNvPicPr>
            <a:picLocks noChangeAspect="1" noChangeArrowheads="1"/>
          </p:cNvPicPr>
          <p:nvPr/>
        </p:nvPicPr>
        <p:blipFill>
          <a:blip r:embed="rId2" cstate="print"/>
          <a:srcRect l="26667" t="10127" r="25333" b="6329"/>
          <a:stretch>
            <a:fillRect/>
          </a:stretch>
        </p:blipFill>
        <p:spPr bwMode="auto">
          <a:xfrm>
            <a:off x="1905000" y="5651500"/>
            <a:ext cx="1316182" cy="1206500"/>
          </a:xfrm>
          <a:prstGeom prst="rect">
            <a:avLst/>
          </a:prstGeom>
          <a:noFill/>
        </p:spPr>
      </p:pic>
      <p:pic>
        <p:nvPicPr>
          <p:cNvPr id="3076" name="Picture 4" descr="http://itechfuture.com/wp-content/uploads/2013/04/Future-technology-Concept-the-real-DJ-smartphon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0" y="5543549"/>
            <a:ext cx="2376408" cy="1314451"/>
          </a:xfrm>
          <a:prstGeom prst="rect">
            <a:avLst/>
          </a:prstGeom>
          <a:noFill/>
        </p:spPr>
      </p:pic>
      <p:pic>
        <p:nvPicPr>
          <p:cNvPr id="3078" name="Picture 6" descr="http://static.squarespace.com/static/50de2844e4b015296cdb5a25/t/538a31b7e4b0cbca508e3a43/1401565631174/Future-of-smartphones.jpg"/>
          <p:cNvPicPr>
            <a:picLocks noChangeAspect="1" noChangeArrowheads="1"/>
          </p:cNvPicPr>
          <p:nvPr/>
        </p:nvPicPr>
        <p:blipFill>
          <a:blip r:embed="rId4" cstate="print"/>
          <a:srcRect r="3125"/>
          <a:stretch>
            <a:fillRect/>
          </a:stretch>
        </p:blipFill>
        <p:spPr bwMode="auto">
          <a:xfrm>
            <a:off x="3200400" y="5687568"/>
            <a:ext cx="2362200" cy="11704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1806614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Sources</a:t>
            </a:r>
            <a:endParaRPr lang="en-US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371600"/>
            <a:ext cx="8229600" cy="4754563"/>
          </a:xfrm>
        </p:spPr>
        <p:txBody>
          <a:bodyPr>
            <a:normAutofit lnSpcReduction="10000"/>
          </a:bodyPr>
          <a:lstStyle/>
          <a:p>
            <a:r>
              <a:rPr lang="en-US" sz="2200" dirty="0" smtClean="0"/>
              <a:t>https://www.boundless.com/economics/textbooks/boundless-economics-textbook/economic-surplus-4</a:t>
            </a:r>
          </a:p>
          <a:p>
            <a:r>
              <a:rPr lang="en-US" sz="2200" dirty="0" smtClean="0"/>
              <a:t>http://www.statista.com/statistics/201207/us-smartphone-user-share-since-2010-by-os/</a:t>
            </a:r>
          </a:p>
          <a:p>
            <a:r>
              <a:rPr lang="en-US" sz="2200" dirty="0" smtClean="0"/>
              <a:t>http://www.statista.com/statistics/270821/smartphone-user-in-the-united-kingdom-uk/</a:t>
            </a:r>
          </a:p>
          <a:p>
            <a:r>
              <a:rPr lang="en-US" sz="2200" dirty="0" smtClean="0"/>
              <a:t>http://www.eiu.com/industry/article/1890881373/thailand-mobile-number-of-smartphone-users-rises-rapidly/2013-08-22</a:t>
            </a:r>
          </a:p>
          <a:p>
            <a:r>
              <a:rPr lang="en-US" sz="2200" dirty="0" smtClean="0"/>
              <a:t>http://www.businessinsider.com/the-state-of-the-smartphone-industry-2014-9</a:t>
            </a:r>
          </a:p>
          <a:p>
            <a:r>
              <a:rPr lang="en-US" sz="2200" dirty="0" smtClean="0"/>
              <a:t>http://www.facebook.com/l.php?u=http%3A%2F%2Fwww.digitaltrends.com%2Fmobile%2Fsmartphone-switching-the-problem-isnt-cost-its-choice%2F&amp;h=9AQGbuJwY</a:t>
            </a:r>
          </a:p>
          <a:p>
            <a:pPr>
              <a:buNone/>
            </a:pPr>
            <a:endParaRPr lang="en-US" sz="2400" dirty="0" smtClean="0"/>
          </a:p>
          <a:p>
            <a:endParaRPr lang="en-US" u="sng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404</TotalTime>
  <Words>885</Words>
  <Application>Microsoft Office PowerPoint</Application>
  <PresentationFormat>On-screen Show (4:3)</PresentationFormat>
  <Paragraphs>133</Paragraphs>
  <Slides>21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Consumers in Smartphone industry</vt:lpstr>
      <vt:lpstr>Start of a Revolution</vt:lpstr>
      <vt:lpstr>Group of consumers</vt:lpstr>
      <vt:lpstr>     Statistics and facts of smartphone users around the world</vt:lpstr>
      <vt:lpstr>Consumer’s willingness to pay (WTP) and demand</vt:lpstr>
      <vt:lpstr>      Consumer’s price elasticity demand</vt:lpstr>
      <vt:lpstr>Consumer behaviors</vt:lpstr>
      <vt:lpstr>Consumer behaviors</vt:lpstr>
      <vt:lpstr>Switching cost</vt:lpstr>
      <vt:lpstr>Operating system trend</vt:lpstr>
      <vt:lpstr>   Comparison of operating systems</vt:lpstr>
      <vt:lpstr>Trends of global Smartphone market shares</vt:lpstr>
      <vt:lpstr>Market size of smartphone users in the US</vt:lpstr>
      <vt:lpstr>Trend of US Smartphone price</vt:lpstr>
      <vt:lpstr>Market trends</vt:lpstr>
      <vt:lpstr>Market size of smartphone users in Thailand</vt:lpstr>
      <vt:lpstr>Market size of smartphone users in Thailand</vt:lpstr>
      <vt:lpstr>Global trend of internet usage</vt:lpstr>
      <vt:lpstr>Network Effect</vt:lpstr>
      <vt:lpstr>Future expectation</vt:lpstr>
      <vt:lpstr>Sources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Consumer’s willingness to pay (WTP) and demand</dc:title>
  <dc:creator>user1</dc:creator>
  <cp:lastModifiedBy>freeman</cp:lastModifiedBy>
  <cp:revision>42</cp:revision>
  <dcterms:created xsi:type="dcterms:W3CDTF">2014-11-26T04:50:06Z</dcterms:created>
  <dcterms:modified xsi:type="dcterms:W3CDTF">2014-11-29T14:31:44Z</dcterms:modified>
</cp:coreProperties>
</file>