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446" r:id="rId2"/>
    <p:sldId id="415" r:id="rId3"/>
    <p:sldId id="416" r:id="rId4"/>
    <p:sldId id="417" r:id="rId5"/>
    <p:sldId id="419" r:id="rId6"/>
    <p:sldId id="418" r:id="rId7"/>
    <p:sldId id="421" r:id="rId8"/>
    <p:sldId id="422" r:id="rId9"/>
    <p:sldId id="424" r:id="rId10"/>
    <p:sldId id="425" r:id="rId11"/>
    <p:sldId id="426" r:id="rId12"/>
    <p:sldId id="431" r:id="rId13"/>
    <p:sldId id="427" r:id="rId14"/>
    <p:sldId id="428" r:id="rId15"/>
    <p:sldId id="430" r:id="rId16"/>
    <p:sldId id="447" r:id="rId17"/>
    <p:sldId id="448" r:id="rId18"/>
    <p:sldId id="449" r:id="rId19"/>
    <p:sldId id="450" r:id="rId20"/>
    <p:sldId id="451" r:id="rId21"/>
    <p:sldId id="452" r:id="rId22"/>
    <p:sldId id="346" r:id="rId23"/>
    <p:sldId id="433" r:id="rId24"/>
    <p:sldId id="326" r:id="rId25"/>
    <p:sldId id="347" r:id="rId26"/>
    <p:sldId id="443" r:id="rId27"/>
    <p:sldId id="444" r:id="rId28"/>
    <p:sldId id="454" r:id="rId29"/>
    <p:sldId id="455" r:id="rId30"/>
    <p:sldId id="457" r:id="rId31"/>
    <p:sldId id="459" r:id="rId32"/>
    <p:sldId id="460" r:id="rId33"/>
    <p:sldId id="461" r:id="rId34"/>
    <p:sldId id="463" r:id="rId35"/>
    <p:sldId id="464" r:id="rId36"/>
    <p:sldId id="468" r:id="rId37"/>
    <p:sldId id="445" r:id="rId38"/>
    <p:sldId id="434" r:id="rId39"/>
    <p:sldId id="435" r:id="rId40"/>
    <p:sldId id="296" r:id="rId41"/>
    <p:sldId id="300" r:id="rId42"/>
    <p:sldId id="299" r:id="rId43"/>
    <p:sldId id="302" r:id="rId44"/>
    <p:sldId id="401" r:id="rId45"/>
    <p:sldId id="409" r:id="rId46"/>
    <p:sldId id="410" r:id="rId47"/>
    <p:sldId id="362" r:id="rId48"/>
    <p:sldId id="363" r:id="rId49"/>
    <p:sldId id="364" r:id="rId50"/>
    <p:sldId id="366" r:id="rId51"/>
    <p:sldId id="411" r:id="rId52"/>
    <p:sldId id="367" r:id="rId53"/>
    <p:sldId id="368" r:id="rId54"/>
    <p:sldId id="376" r:id="rId55"/>
    <p:sldId id="412" r:id="rId56"/>
    <p:sldId id="383" r:id="rId57"/>
    <p:sldId id="384" r:id="rId58"/>
    <p:sldId id="385" r:id="rId59"/>
    <p:sldId id="386" r:id="rId60"/>
    <p:sldId id="388" r:id="rId61"/>
    <p:sldId id="391" r:id="rId62"/>
    <p:sldId id="46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p:scale>
          <a:sx n="66" d="100"/>
          <a:sy n="66" d="100"/>
        </p:scale>
        <p:origin x="894" y="2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8B6070-E39B-4D51-AA1B-36BB40D3191C}" type="datetimeFigureOut">
              <a:rPr lang="en-US" smtClean="0"/>
              <a:t>6/14/2018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1A3212-9E60-4FE8-B04D-07A4217B26D8}" type="slidenum">
              <a:rPr lang="en-US" smtClean="0"/>
              <a:t>‹#›</a:t>
            </a:fld>
            <a:endParaRPr lang="en-US"/>
          </a:p>
        </p:txBody>
      </p:sp>
    </p:spTree>
    <p:extLst>
      <p:ext uri="{BB962C8B-B14F-4D97-AF65-F5344CB8AC3E}">
        <p14:creationId xmlns:p14="http://schemas.microsoft.com/office/powerpoint/2010/main" val="2222620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fld id="{38E45482-C1E4-4A28-A1F9-C7B537EDF97C}" type="slidenum">
              <a:rPr lang="en-US" altLang="en-US">
                <a:latin typeface="Arial" panose="020B0604020202020204" pitchFamily="34" charset="0"/>
              </a:rPr>
              <a:pPr/>
              <a:t>15</a:t>
            </a:fld>
            <a:endParaRPr lang="en-US" altLang="en-US">
              <a:latin typeface="Arial" panose="020B0604020202020204" pitchFamily="34" charset="0"/>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139790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http://www.cgd.ucar.edu/cas/Trenberth/trenberth.papers/EnergyDiagnostics09final2.pdf</a:t>
            </a:r>
          </a:p>
          <a:p>
            <a:endParaRPr lang="en-US" altLang="en-US" smtClean="0"/>
          </a:p>
          <a:p>
            <a:r>
              <a:rPr lang="en-US" altLang="en-US" smtClean="0"/>
              <a:t>See http://www.economist.com/node/21533360 for a comparison of HadCru to Nasa, Noaa, Berkeley Earth….same.</a:t>
            </a:r>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eaLnBrk="0" hangingPunct="0">
              <a:defRPr>
                <a:solidFill>
                  <a:schemeClr val="tx1"/>
                </a:solidFill>
                <a:latin typeface="Arial" charset="0"/>
              </a:defRPr>
            </a:lvl1pPr>
            <a:lvl2pPr marL="742950" indent="-285750" defTabSz="966788" eaLnBrk="0" hangingPunct="0">
              <a:defRPr>
                <a:solidFill>
                  <a:schemeClr val="tx1"/>
                </a:solidFill>
                <a:latin typeface="Arial" charset="0"/>
              </a:defRPr>
            </a:lvl2pPr>
            <a:lvl3pPr marL="1143000" indent="-228600" defTabSz="966788" eaLnBrk="0" hangingPunct="0">
              <a:defRPr>
                <a:solidFill>
                  <a:schemeClr val="tx1"/>
                </a:solidFill>
                <a:latin typeface="Arial" charset="0"/>
              </a:defRPr>
            </a:lvl3pPr>
            <a:lvl4pPr marL="1600200" indent="-228600" defTabSz="966788" eaLnBrk="0" hangingPunct="0">
              <a:defRPr>
                <a:solidFill>
                  <a:schemeClr val="tx1"/>
                </a:solidFill>
                <a:latin typeface="Arial" charset="0"/>
              </a:defRPr>
            </a:lvl4pPr>
            <a:lvl5pPr marL="2057400" indent="-228600" defTabSz="966788" eaLnBrk="0" hangingPunct="0">
              <a:defRPr>
                <a:solidFill>
                  <a:schemeClr val="tx1"/>
                </a:solidFill>
                <a:latin typeface="Arial" charset="0"/>
              </a:defRPr>
            </a:lvl5pPr>
            <a:lvl6pPr marL="2514600" indent="-228600" defTabSz="966788" eaLnBrk="0" fontAlgn="base" hangingPunct="0">
              <a:spcBef>
                <a:spcPct val="0"/>
              </a:spcBef>
              <a:spcAft>
                <a:spcPct val="0"/>
              </a:spcAft>
              <a:defRPr>
                <a:solidFill>
                  <a:schemeClr val="tx1"/>
                </a:solidFill>
                <a:latin typeface="Arial" charset="0"/>
              </a:defRPr>
            </a:lvl6pPr>
            <a:lvl7pPr marL="2971800" indent="-228600" defTabSz="966788" eaLnBrk="0" fontAlgn="base" hangingPunct="0">
              <a:spcBef>
                <a:spcPct val="0"/>
              </a:spcBef>
              <a:spcAft>
                <a:spcPct val="0"/>
              </a:spcAft>
              <a:defRPr>
                <a:solidFill>
                  <a:schemeClr val="tx1"/>
                </a:solidFill>
                <a:latin typeface="Arial" charset="0"/>
              </a:defRPr>
            </a:lvl7pPr>
            <a:lvl8pPr marL="3429000" indent="-228600" defTabSz="966788" eaLnBrk="0" fontAlgn="base" hangingPunct="0">
              <a:spcBef>
                <a:spcPct val="0"/>
              </a:spcBef>
              <a:spcAft>
                <a:spcPct val="0"/>
              </a:spcAft>
              <a:defRPr>
                <a:solidFill>
                  <a:schemeClr val="tx1"/>
                </a:solidFill>
                <a:latin typeface="Arial" charset="0"/>
              </a:defRPr>
            </a:lvl8pPr>
            <a:lvl9pPr marL="3886200" indent="-228600" defTabSz="966788" eaLnBrk="0" fontAlgn="base" hangingPunct="0">
              <a:spcBef>
                <a:spcPct val="0"/>
              </a:spcBef>
              <a:spcAft>
                <a:spcPct val="0"/>
              </a:spcAft>
              <a:defRPr>
                <a:solidFill>
                  <a:schemeClr val="tx1"/>
                </a:solidFill>
                <a:latin typeface="Arial" charset="0"/>
              </a:defRPr>
            </a:lvl9pPr>
          </a:lstStyle>
          <a:p>
            <a:pPr eaLnBrk="1" hangingPunct="1"/>
            <a:fld id="{68F9E41A-A7EC-4D39-8B03-1BFA3E389393}" type="slidenum">
              <a:rPr lang="en-US" altLang="en-US" smtClean="0"/>
              <a:pPr eaLnBrk="1" hangingPunct="1"/>
              <a:t>37</a:t>
            </a:fld>
            <a:endParaRPr lang="en-US" altLang="en-US" smtClean="0"/>
          </a:p>
        </p:txBody>
      </p:sp>
    </p:spTree>
    <p:extLst>
      <p:ext uri="{BB962C8B-B14F-4D97-AF65-F5344CB8AC3E}">
        <p14:creationId xmlns:p14="http://schemas.microsoft.com/office/powerpoint/2010/main" val="2640817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D977DC1-8F40-4DB1-9BB7-941A2427EF8C}" type="slidenum">
              <a:rPr lang="en-US"/>
              <a:pPr>
                <a:defRPr/>
              </a:pPr>
              <a:t>56</a:t>
            </a:fld>
            <a:endParaRPr lang="en-US"/>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85071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E164D40-8A79-4D7A-93A6-6EE1016CBF09}" type="slidenum">
              <a:rPr lang="en-US"/>
              <a:pPr>
                <a:defRPr/>
              </a:pPr>
              <a:t>57</a:t>
            </a:fld>
            <a:endParaRPr lang="en-US"/>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3138991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28AE6AC-DF3B-4257-9D0A-40A1922F530C}" type="datetime1">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2501121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atin typeface="TH Sarabun New" panose="020B0500040200020003" pitchFamily="34" charset="-34"/>
                <a:cs typeface="TH Sarabun New" panose="020B0500040200020003" pitchFamily="34" charset="-34"/>
              </a:defRPr>
            </a:lvl1pPr>
          </a:lstStyle>
          <a:p>
            <a:r>
              <a:rPr lang="en-US" smtClean="0"/>
              <a:t>Click to edit Master title style</a:t>
            </a:r>
            <a:endParaRPr lang="en-US"/>
          </a:p>
        </p:txBody>
      </p:sp>
      <p:sp>
        <p:nvSpPr>
          <p:cNvPr id="3" name="Content Placeholder 2"/>
          <p:cNvSpPr>
            <a:spLocks noGrp="1"/>
          </p:cNvSpPr>
          <p:nvPr>
            <p:ph idx="1"/>
          </p:nvPr>
        </p:nvSpPr>
        <p:spPr/>
        <p:txBody>
          <a:bodyPr>
            <a:normAutofit/>
          </a:bodyPr>
          <a:lstStyle>
            <a:lvl1pPr>
              <a:defRPr sz="3200">
                <a:latin typeface="TH Sarabun New" panose="020B0500040200020003" pitchFamily="34" charset="-34"/>
                <a:cs typeface="TH Sarabun New" panose="020B0500040200020003" pitchFamily="34" charset="-34"/>
              </a:defRPr>
            </a:lvl1pPr>
            <a:lvl2pPr>
              <a:defRPr sz="2800">
                <a:latin typeface="TH Sarabun New" panose="020B0500040200020003" pitchFamily="34" charset="-34"/>
                <a:cs typeface="TH Sarabun New" panose="020B0500040200020003" pitchFamily="34" charset="-34"/>
              </a:defRPr>
            </a:lvl2pPr>
            <a:lvl3pPr>
              <a:defRPr sz="2400">
                <a:latin typeface="TH Sarabun New" panose="020B0500040200020003" pitchFamily="34" charset="-34"/>
                <a:cs typeface="TH Sarabun New" panose="020B0500040200020003" pitchFamily="34" charset="-34"/>
              </a:defRPr>
            </a:lvl3pPr>
            <a:lvl4pPr>
              <a:defRPr sz="2000">
                <a:latin typeface="TH Sarabun New" panose="020B0500040200020003" pitchFamily="34" charset="-34"/>
                <a:cs typeface="TH Sarabun New" panose="020B0500040200020003" pitchFamily="34" charset="-34"/>
              </a:defRPr>
            </a:lvl4pPr>
            <a:lvl5pPr>
              <a:defRPr sz="2000">
                <a:latin typeface="TH Sarabun New" panose="020B0500040200020003" pitchFamily="34" charset="-34"/>
                <a:cs typeface="TH Sarabun New" panose="020B0500040200020003" pitchFamily="34" charset="-34"/>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D3187B-AFD0-4225-B90B-0B4ABA85D004}" type="datetime1">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328531971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DEA4514-3076-4540-B1C3-BF5D52390131}" type="datetime1">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2110786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867E43C-658B-4349-90A4-DF61919C63F7}" type="datetime1">
              <a:rPr lang="en-US" smtClean="0"/>
              <a:t>6/14/2018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2431175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73189B4-1AE9-46F9-98FF-89A0E0021AFE}" type="datetime1">
              <a:rPr lang="en-US" smtClean="0"/>
              <a:t>6/14/2018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647736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4EAF6B-98B8-4E60-BAA6-89D39B079D6F}" type="datetime1">
              <a:rPr lang="en-US" smtClean="0"/>
              <a:t>6/14/2018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3521924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323A72-1E75-4198-89FF-86B29239A28F}" type="datetime1">
              <a:rPr lang="en-US" smtClean="0"/>
              <a:t>6/14/2018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3351873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531C593-4287-402B-A8DD-245F9CF49DB3}" type="datetime1">
              <a:rPr lang="en-US" smtClean="0"/>
              <a:t>6/14/2018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384958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279375-8A7D-4E70-830C-2224C06E8F90}" type="datetime1">
              <a:rPr lang="en-US" smtClean="0"/>
              <a:t>6/14/2018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391561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1FA36F-D252-4F12-9B4D-64180188A573}" type="datetime1">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39477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AE3FE7-4F24-4B27-A419-D8645A468468}" type="datetime1">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88E7FC-001B-48F7-939D-145824154CDE}" type="slidenum">
              <a:rPr lang="en-US" smtClean="0"/>
              <a:t>‹#›</a:t>
            </a:fld>
            <a:endParaRPr lang="en-US"/>
          </a:p>
        </p:txBody>
      </p:sp>
    </p:spTree>
    <p:extLst>
      <p:ext uri="{BB962C8B-B14F-4D97-AF65-F5344CB8AC3E}">
        <p14:creationId xmlns:p14="http://schemas.microsoft.com/office/powerpoint/2010/main" val="1629696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A88B62-2E39-4B70-AFD7-574DC8288448}" type="datetime1">
              <a:rPr lang="en-US" smtClean="0"/>
              <a:t>6/14/2018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88E7FC-001B-48F7-939D-145824154CDE}" type="slidenum">
              <a:rPr lang="en-US" smtClean="0"/>
              <a:t>‹#›</a:t>
            </a:fld>
            <a:endParaRPr lang="en-US"/>
          </a:p>
        </p:txBody>
      </p:sp>
    </p:spTree>
    <p:extLst>
      <p:ext uri="{BB962C8B-B14F-4D97-AF65-F5344CB8AC3E}">
        <p14:creationId xmlns:p14="http://schemas.microsoft.com/office/powerpoint/2010/main" val="1622023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watch?v=uAiIGd_JqZc" TargetMode="External"/><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hyperlink" Target="https://www.nationalgeographic.com/magazine/2018/06/the-journey-of-plastic-around-the-globe/" TargetMode="Externa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xm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4.xml"/><Relationship Id="rId4" Type="http://schemas.openxmlformats.org/officeDocument/2006/relationships/image" Target="../media/image37.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www.climate-lab-book.ac.uk/files/2016/05/spiral_optimized.gif"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climate.nasa.gov/interactives/climate-time-machine" TargetMode="External"/><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images.sodahead.com/blogs/000305533/earth_day_xlarg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371" y="2819400"/>
            <a:ext cx="3336582" cy="333658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aqu52.files.wordpress.com/2015/05/evolution-cartoon.jpg?w=482&amp;h=2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8080" y="444137"/>
            <a:ext cx="3886200" cy="201566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wilsonconservationecologylab.files.wordpress.com/2011/04/tom-toles-intelligent-design-0406toles.jpg?w=300&amp;h=2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7866" y="3089003"/>
            <a:ext cx="3529005" cy="2893786"/>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p:cNvSpPr>
            <a:spLocks noGrp="1"/>
          </p:cNvSpPr>
          <p:nvPr>
            <p:ph type="ctrTitle"/>
          </p:nvPr>
        </p:nvSpPr>
        <p:spPr>
          <a:xfrm>
            <a:off x="1497874" y="1997574"/>
            <a:ext cx="9144000" cy="2387600"/>
          </a:xfrm>
        </p:spPr>
        <p:txBody>
          <a:bodyPr>
            <a:normAutofit/>
          </a:bodyPr>
          <a:lstStyle/>
          <a:p>
            <a:r>
              <a:rPr lang="en-US" sz="7200" b="1" dirty="0" smtClean="0">
                <a:latin typeface="TH Sarabun New" panose="020B0500040200020003" pitchFamily="34" charset="-34"/>
                <a:cs typeface="TH Sarabun New" panose="020B0500040200020003" pitchFamily="34" charset="-34"/>
              </a:rPr>
              <a:t>International trade &amp; investment VS environment</a:t>
            </a:r>
            <a:endParaRPr lang="en-US" sz="7200" b="1" dirty="0">
              <a:latin typeface="TH Sarabun New" panose="020B0500040200020003" pitchFamily="34" charset="-34"/>
              <a:cs typeface="TH Sarabun New" panose="020B0500040200020003" pitchFamily="34" charset="-34"/>
            </a:endParaRPr>
          </a:p>
        </p:txBody>
      </p:sp>
    </p:spTree>
    <p:extLst>
      <p:ext uri="{BB962C8B-B14F-4D97-AF65-F5344CB8AC3E}">
        <p14:creationId xmlns:p14="http://schemas.microsoft.com/office/powerpoint/2010/main" val="2455131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004208" y="697093"/>
            <a:ext cx="9791700" cy="5019675"/>
          </a:xfrm>
          <a:prstGeom prst="rect">
            <a:avLst/>
          </a:prstGeom>
        </p:spPr>
      </p:pic>
      <p:pic>
        <p:nvPicPr>
          <p:cNvPr id="5" name="Picture 4"/>
          <p:cNvPicPr>
            <a:picLocks noChangeAspect="1"/>
          </p:cNvPicPr>
          <p:nvPr/>
        </p:nvPicPr>
        <p:blipFill>
          <a:blip r:embed="rId3"/>
          <a:stretch>
            <a:fillRect/>
          </a:stretch>
        </p:blipFill>
        <p:spPr>
          <a:xfrm>
            <a:off x="440327" y="6277382"/>
            <a:ext cx="3238500" cy="390525"/>
          </a:xfrm>
          <a:prstGeom prst="rect">
            <a:avLst/>
          </a:prstGeom>
        </p:spPr>
      </p:pic>
      <p:sp>
        <p:nvSpPr>
          <p:cNvPr id="7" name="Slide Number Placeholder 6"/>
          <p:cNvSpPr>
            <a:spLocks noGrp="1"/>
          </p:cNvSpPr>
          <p:nvPr>
            <p:ph type="sldNum" sz="quarter" idx="12"/>
          </p:nvPr>
        </p:nvSpPr>
        <p:spPr/>
        <p:txBody>
          <a:bodyPr/>
          <a:lstStyle/>
          <a:p>
            <a:fld id="{AD88E7FC-001B-48F7-939D-145824154CDE}" type="slidenum">
              <a:rPr lang="en-US" smtClean="0"/>
              <a:t>2</a:t>
            </a:fld>
            <a:endParaRPr lang="en-US"/>
          </a:p>
        </p:txBody>
      </p:sp>
    </p:spTree>
    <p:extLst>
      <p:ext uri="{BB962C8B-B14F-4D97-AF65-F5344CB8AC3E}">
        <p14:creationId xmlns:p14="http://schemas.microsoft.com/office/powerpoint/2010/main" val="1333340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204912" y="920250"/>
            <a:ext cx="9782175" cy="5611179"/>
          </a:xfrm>
          <a:prstGeom prst="rect">
            <a:avLst/>
          </a:prstGeom>
        </p:spPr>
      </p:pic>
      <p:pic>
        <p:nvPicPr>
          <p:cNvPr id="5" name="Picture 4"/>
          <p:cNvPicPr>
            <a:picLocks noChangeAspect="1"/>
          </p:cNvPicPr>
          <p:nvPr/>
        </p:nvPicPr>
        <p:blipFill>
          <a:blip r:embed="rId3"/>
          <a:stretch>
            <a:fillRect/>
          </a:stretch>
        </p:blipFill>
        <p:spPr>
          <a:xfrm>
            <a:off x="414201" y="6277382"/>
            <a:ext cx="3238500" cy="390525"/>
          </a:xfrm>
          <a:prstGeom prst="rect">
            <a:avLst/>
          </a:prstGeom>
        </p:spPr>
      </p:pic>
      <p:sp>
        <p:nvSpPr>
          <p:cNvPr id="7" name="Slide Number Placeholder 6"/>
          <p:cNvSpPr>
            <a:spLocks noGrp="1"/>
          </p:cNvSpPr>
          <p:nvPr>
            <p:ph type="sldNum" sz="quarter" idx="12"/>
          </p:nvPr>
        </p:nvSpPr>
        <p:spPr/>
        <p:txBody>
          <a:bodyPr/>
          <a:lstStyle/>
          <a:p>
            <a:fld id="{AD88E7FC-001B-48F7-939D-145824154CDE}" type="slidenum">
              <a:rPr lang="en-US" smtClean="0"/>
              <a:t>3</a:t>
            </a:fld>
            <a:endParaRPr lang="en-US"/>
          </a:p>
        </p:txBody>
      </p:sp>
    </p:spTree>
    <p:extLst>
      <p:ext uri="{BB962C8B-B14F-4D97-AF65-F5344CB8AC3E}">
        <p14:creationId xmlns:p14="http://schemas.microsoft.com/office/powerpoint/2010/main" val="39719177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692332" y="689046"/>
            <a:ext cx="10770598" cy="5437434"/>
          </a:xfrm>
          <a:prstGeom prst="rect">
            <a:avLst/>
          </a:prstGeom>
        </p:spPr>
      </p:pic>
      <p:pic>
        <p:nvPicPr>
          <p:cNvPr id="5" name="Picture 4"/>
          <p:cNvPicPr>
            <a:picLocks noChangeAspect="1"/>
          </p:cNvPicPr>
          <p:nvPr/>
        </p:nvPicPr>
        <p:blipFill>
          <a:blip r:embed="rId3"/>
          <a:stretch>
            <a:fillRect/>
          </a:stretch>
        </p:blipFill>
        <p:spPr>
          <a:xfrm>
            <a:off x="662395" y="6264319"/>
            <a:ext cx="3238500" cy="390525"/>
          </a:xfrm>
          <a:prstGeom prst="rect">
            <a:avLst/>
          </a:prstGeom>
        </p:spPr>
      </p:pic>
      <p:sp>
        <p:nvSpPr>
          <p:cNvPr id="7" name="Slide Number Placeholder 6"/>
          <p:cNvSpPr>
            <a:spLocks noGrp="1"/>
          </p:cNvSpPr>
          <p:nvPr>
            <p:ph type="sldNum" sz="quarter" idx="12"/>
          </p:nvPr>
        </p:nvSpPr>
        <p:spPr/>
        <p:txBody>
          <a:bodyPr/>
          <a:lstStyle/>
          <a:p>
            <a:fld id="{AD88E7FC-001B-48F7-939D-145824154CDE}" type="slidenum">
              <a:rPr lang="en-US" smtClean="0"/>
              <a:t>4</a:t>
            </a:fld>
            <a:endParaRPr lang="en-US"/>
          </a:p>
        </p:txBody>
      </p:sp>
    </p:spTree>
    <p:extLst>
      <p:ext uri="{BB962C8B-B14F-4D97-AF65-F5344CB8AC3E}">
        <p14:creationId xmlns:p14="http://schemas.microsoft.com/office/powerpoint/2010/main" val="42689135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181497" y="169818"/>
            <a:ext cx="7289074" cy="6580550"/>
          </a:xfrm>
          <a:prstGeom prst="rect">
            <a:avLst/>
          </a:prstGeom>
        </p:spPr>
      </p:pic>
      <p:pic>
        <p:nvPicPr>
          <p:cNvPr id="5" name="Picture 4"/>
          <p:cNvPicPr>
            <a:picLocks noChangeAspect="1"/>
          </p:cNvPicPr>
          <p:nvPr/>
        </p:nvPicPr>
        <p:blipFill>
          <a:blip r:embed="rId3"/>
          <a:stretch>
            <a:fillRect/>
          </a:stretch>
        </p:blipFill>
        <p:spPr>
          <a:xfrm>
            <a:off x="427264" y="6467475"/>
            <a:ext cx="3238500" cy="390525"/>
          </a:xfrm>
          <a:prstGeom prst="rect">
            <a:avLst/>
          </a:prstGeom>
        </p:spPr>
      </p:pic>
      <p:sp>
        <p:nvSpPr>
          <p:cNvPr id="7" name="Slide Number Placeholder 6"/>
          <p:cNvSpPr>
            <a:spLocks noGrp="1"/>
          </p:cNvSpPr>
          <p:nvPr>
            <p:ph type="sldNum" sz="quarter" idx="12"/>
          </p:nvPr>
        </p:nvSpPr>
        <p:spPr/>
        <p:txBody>
          <a:bodyPr/>
          <a:lstStyle/>
          <a:p>
            <a:fld id="{AD88E7FC-001B-48F7-939D-145824154CDE}" type="slidenum">
              <a:rPr lang="en-US" smtClean="0"/>
              <a:t>5</a:t>
            </a:fld>
            <a:endParaRPr lang="en-US"/>
          </a:p>
        </p:txBody>
      </p:sp>
    </p:spTree>
    <p:extLst>
      <p:ext uri="{BB962C8B-B14F-4D97-AF65-F5344CB8AC3E}">
        <p14:creationId xmlns:p14="http://schemas.microsoft.com/office/powerpoint/2010/main" val="2772614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254035" y="488406"/>
            <a:ext cx="9195163" cy="6130109"/>
          </a:xfrm>
          <a:prstGeom prst="rect">
            <a:avLst/>
          </a:prstGeom>
        </p:spPr>
      </p:pic>
      <p:sp>
        <p:nvSpPr>
          <p:cNvPr id="6" name="Slide Number Placeholder 5"/>
          <p:cNvSpPr>
            <a:spLocks noGrp="1"/>
          </p:cNvSpPr>
          <p:nvPr>
            <p:ph type="sldNum" sz="quarter" idx="12"/>
          </p:nvPr>
        </p:nvSpPr>
        <p:spPr/>
        <p:txBody>
          <a:bodyPr/>
          <a:lstStyle/>
          <a:p>
            <a:fld id="{AD88E7FC-001B-48F7-939D-145824154CDE}" type="slidenum">
              <a:rPr lang="en-US" smtClean="0"/>
              <a:t>6</a:t>
            </a:fld>
            <a:endParaRPr lang="en-US"/>
          </a:p>
        </p:txBody>
      </p:sp>
    </p:spTree>
    <p:extLst>
      <p:ext uri="{BB962C8B-B14F-4D97-AF65-F5344CB8AC3E}">
        <p14:creationId xmlns:p14="http://schemas.microsoft.com/office/powerpoint/2010/main" val="2565974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7</a:t>
            </a:fld>
            <a:endParaRPr lang="en-US"/>
          </a:p>
        </p:txBody>
      </p:sp>
      <p:pic>
        <p:nvPicPr>
          <p:cNvPr id="5" name="Picture 4"/>
          <p:cNvPicPr>
            <a:picLocks noChangeAspect="1"/>
          </p:cNvPicPr>
          <p:nvPr/>
        </p:nvPicPr>
        <p:blipFill>
          <a:blip r:embed="rId2"/>
          <a:stretch>
            <a:fillRect/>
          </a:stretch>
        </p:blipFill>
        <p:spPr>
          <a:xfrm>
            <a:off x="391702" y="1097280"/>
            <a:ext cx="5798323" cy="4293326"/>
          </a:xfrm>
          <a:prstGeom prst="rect">
            <a:avLst/>
          </a:prstGeom>
        </p:spPr>
      </p:pic>
      <p:pic>
        <p:nvPicPr>
          <p:cNvPr id="6" name="Picture 5"/>
          <p:cNvPicPr>
            <a:picLocks noChangeAspect="1"/>
          </p:cNvPicPr>
          <p:nvPr/>
        </p:nvPicPr>
        <p:blipFill>
          <a:blip r:embed="rId3"/>
          <a:stretch>
            <a:fillRect/>
          </a:stretch>
        </p:blipFill>
        <p:spPr>
          <a:xfrm>
            <a:off x="6182541" y="1136470"/>
            <a:ext cx="5788052" cy="4246924"/>
          </a:xfrm>
          <a:prstGeom prst="rect">
            <a:avLst/>
          </a:prstGeom>
        </p:spPr>
      </p:pic>
    </p:spTree>
    <p:extLst>
      <p:ext uri="{BB962C8B-B14F-4D97-AF65-F5344CB8AC3E}">
        <p14:creationId xmlns:p14="http://schemas.microsoft.com/office/powerpoint/2010/main" val="2005663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8</a:t>
            </a:fld>
            <a:endParaRPr lang="en-US"/>
          </a:p>
        </p:txBody>
      </p:sp>
      <p:pic>
        <p:nvPicPr>
          <p:cNvPr id="5" name="Picture 4"/>
          <p:cNvPicPr>
            <a:picLocks noChangeAspect="1"/>
          </p:cNvPicPr>
          <p:nvPr/>
        </p:nvPicPr>
        <p:blipFill>
          <a:blip r:embed="rId2"/>
          <a:stretch>
            <a:fillRect/>
          </a:stretch>
        </p:blipFill>
        <p:spPr>
          <a:xfrm>
            <a:off x="1319349" y="180877"/>
            <a:ext cx="8705713" cy="5919885"/>
          </a:xfrm>
          <a:prstGeom prst="rect">
            <a:avLst/>
          </a:prstGeom>
        </p:spPr>
      </p:pic>
    </p:spTree>
    <p:extLst>
      <p:ext uri="{BB962C8B-B14F-4D97-AF65-F5344CB8AC3E}">
        <p14:creationId xmlns:p14="http://schemas.microsoft.com/office/powerpoint/2010/main" val="2974135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9</a:t>
            </a:fld>
            <a:endParaRPr lang="en-US"/>
          </a:p>
        </p:txBody>
      </p:sp>
      <p:pic>
        <p:nvPicPr>
          <p:cNvPr id="5" name="Picture 4"/>
          <p:cNvPicPr>
            <a:picLocks noChangeAspect="1"/>
          </p:cNvPicPr>
          <p:nvPr/>
        </p:nvPicPr>
        <p:blipFill>
          <a:blip r:embed="rId2"/>
          <a:stretch>
            <a:fillRect/>
          </a:stretch>
        </p:blipFill>
        <p:spPr>
          <a:xfrm>
            <a:off x="2142310" y="180216"/>
            <a:ext cx="7445828" cy="6398157"/>
          </a:xfrm>
          <a:prstGeom prst="rect">
            <a:avLst/>
          </a:prstGeom>
        </p:spPr>
      </p:pic>
    </p:spTree>
    <p:extLst>
      <p:ext uri="{BB962C8B-B14F-4D97-AF65-F5344CB8AC3E}">
        <p14:creationId xmlns:p14="http://schemas.microsoft.com/office/powerpoint/2010/main" val="1184264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10</a:t>
            </a:fld>
            <a:endParaRPr lang="en-US"/>
          </a:p>
        </p:txBody>
      </p:sp>
      <p:pic>
        <p:nvPicPr>
          <p:cNvPr id="5" name="Picture 4"/>
          <p:cNvPicPr>
            <a:picLocks noChangeAspect="1"/>
          </p:cNvPicPr>
          <p:nvPr/>
        </p:nvPicPr>
        <p:blipFill>
          <a:blip r:embed="rId2"/>
          <a:stretch>
            <a:fillRect/>
          </a:stretch>
        </p:blipFill>
        <p:spPr>
          <a:xfrm>
            <a:off x="2852508" y="362855"/>
            <a:ext cx="6363202" cy="6220824"/>
          </a:xfrm>
          <a:prstGeom prst="rect">
            <a:avLst/>
          </a:prstGeom>
        </p:spPr>
      </p:pic>
    </p:spTree>
    <p:extLst>
      <p:ext uri="{BB962C8B-B14F-4D97-AF65-F5344CB8AC3E}">
        <p14:creationId xmlns:p14="http://schemas.microsoft.com/office/powerpoint/2010/main" val="3408354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AD88E7FC-001B-48F7-939D-145824154CDE}" type="slidenum">
              <a:rPr lang="en-US" smtClean="0"/>
              <a:t>11</a:t>
            </a:fld>
            <a:endParaRPr lang="en-US"/>
          </a:p>
        </p:txBody>
      </p:sp>
      <p:pic>
        <p:nvPicPr>
          <p:cNvPr id="5" name="Picture 4"/>
          <p:cNvPicPr>
            <a:picLocks noChangeAspect="1"/>
          </p:cNvPicPr>
          <p:nvPr/>
        </p:nvPicPr>
        <p:blipFill>
          <a:blip r:embed="rId2"/>
          <a:stretch>
            <a:fillRect/>
          </a:stretch>
        </p:blipFill>
        <p:spPr>
          <a:xfrm>
            <a:off x="1267099" y="135826"/>
            <a:ext cx="8856616" cy="6526645"/>
          </a:xfrm>
          <a:prstGeom prst="rect">
            <a:avLst/>
          </a:prstGeom>
        </p:spPr>
      </p:pic>
    </p:spTree>
    <p:extLst>
      <p:ext uri="{BB962C8B-B14F-4D97-AF65-F5344CB8AC3E}">
        <p14:creationId xmlns:p14="http://schemas.microsoft.com/office/powerpoint/2010/main" val="784275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discussion: </a:t>
            </a:r>
            <a:r>
              <a:rPr lang="en-US" dirty="0" smtClean="0"/>
              <a:t>(</a:t>
            </a:r>
            <a:r>
              <a:rPr lang="en-US" dirty="0" smtClean="0"/>
              <a:t>30</a:t>
            </a:r>
            <a:r>
              <a:rPr lang="en-US" dirty="0" smtClean="0"/>
              <a:t> </a:t>
            </a:r>
            <a:r>
              <a:rPr lang="en-US" dirty="0" err="1" smtClean="0"/>
              <a:t>mins</a:t>
            </a:r>
            <a:r>
              <a:rPr lang="en-US" dirty="0" smtClean="0"/>
              <a:t>)</a:t>
            </a:r>
            <a:endParaRPr lang="en-US" dirty="0"/>
          </a:p>
        </p:txBody>
      </p:sp>
      <p:sp>
        <p:nvSpPr>
          <p:cNvPr id="3" name="Content Placeholder 2"/>
          <p:cNvSpPr>
            <a:spLocks noGrp="1"/>
          </p:cNvSpPr>
          <p:nvPr>
            <p:ph idx="1"/>
          </p:nvPr>
        </p:nvSpPr>
        <p:spPr/>
        <p:txBody>
          <a:bodyPr/>
          <a:lstStyle/>
          <a:p>
            <a:r>
              <a:rPr lang="en-US" b="1" dirty="0" smtClean="0"/>
              <a:t>Why do countries trade?</a:t>
            </a:r>
            <a:endParaRPr lang="th-TH" b="1" dirty="0" smtClean="0"/>
          </a:p>
          <a:p>
            <a:r>
              <a:rPr lang="en-US" b="1" dirty="0"/>
              <a:t>Why do countries invest in other countries</a:t>
            </a:r>
            <a:r>
              <a:rPr lang="en-US" b="1" dirty="0" smtClean="0"/>
              <a:t>?</a:t>
            </a:r>
          </a:p>
          <a:p>
            <a:r>
              <a:rPr lang="en-US" b="1" dirty="0" smtClean="0"/>
              <a:t>PROs and CONs of free trade</a:t>
            </a:r>
            <a:r>
              <a:rPr lang="th-TH" b="1" dirty="0" smtClean="0"/>
              <a:t> </a:t>
            </a:r>
            <a:r>
              <a:rPr lang="en-US" b="1" dirty="0" smtClean="0"/>
              <a:t>and investment?</a:t>
            </a:r>
          </a:p>
          <a:p>
            <a:r>
              <a:rPr lang="en-US" b="1" dirty="0" smtClean="0"/>
              <a:t>Is trade/FDI good or bad for the environment?</a:t>
            </a:r>
          </a:p>
          <a:p>
            <a:endParaRPr lang="en-US" dirty="0" smtClean="0"/>
          </a:p>
        </p:txBody>
      </p:sp>
      <p:sp>
        <p:nvSpPr>
          <p:cNvPr id="5" name="Slide Number Placeholder 4"/>
          <p:cNvSpPr>
            <a:spLocks noGrp="1"/>
          </p:cNvSpPr>
          <p:nvPr>
            <p:ph type="sldNum" sz="quarter" idx="12"/>
          </p:nvPr>
        </p:nvSpPr>
        <p:spPr/>
        <p:txBody>
          <a:bodyPr/>
          <a:lstStyle/>
          <a:p>
            <a:fld id="{AD88E7FC-001B-48F7-939D-145824154CDE}" type="slidenum">
              <a:rPr lang="en-US" smtClean="0"/>
              <a:t>12</a:t>
            </a:fld>
            <a:endParaRPr lang="en-US"/>
          </a:p>
        </p:txBody>
      </p:sp>
    </p:spTree>
    <p:extLst>
      <p:ext uri="{BB962C8B-B14F-4D97-AF65-F5344CB8AC3E}">
        <p14:creationId xmlns:p14="http://schemas.microsoft.com/office/powerpoint/2010/main" val="1969515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31E9D60F-D71B-4F4C-9E8D-DF5D5B04C1FF}" type="slidenum">
              <a:rPr lang="en-US" altLang="en-US"/>
              <a:pPr/>
              <a:t>13</a:t>
            </a:fld>
            <a:endParaRPr lang="en-US" altLang="en-US"/>
          </a:p>
        </p:txBody>
      </p:sp>
      <p:sp>
        <p:nvSpPr>
          <p:cNvPr id="498690" name="Rectangle 2"/>
          <p:cNvSpPr>
            <a:spLocks noGrp="1" noChangeArrowheads="1"/>
          </p:cNvSpPr>
          <p:nvPr>
            <p:ph type="title"/>
          </p:nvPr>
        </p:nvSpPr>
        <p:spPr/>
        <p:txBody>
          <a:bodyPr>
            <a:normAutofit/>
          </a:bodyPr>
          <a:lstStyle/>
          <a:p>
            <a:r>
              <a:rPr lang="en-US" altLang="en-US" sz="4800" dirty="0"/>
              <a:t>Growth and the Environment</a:t>
            </a:r>
            <a:br>
              <a:rPr lang="en-US" altLang="en-US" sz="4800" dirty="0"/>
            </a:br>
            <a:r>
              <a:rPr lang="en-US" altLang="en-US" sz="3600" dirty="0"/>
              <a:t>Environmental Kuznets Curve (EKC)</a:t>
            </a:r>
          </a:p>
        </p:txBody>
      </p:sp>
      <p:sp>
        <p:nvSpPr>
          <p:cNvPr id="498691" name="Rectangle 3"/>
          <p:cNvSpPr>
            <a:spLocks noGrp="1" noChangeArrowheads="1"/>
          </p:cNvSpPr>
          <p:nvPr>
            <p:ph type="body" idx="1"/>
          </p:nvPr>
        </p:nvSpPr>
        <p:spPr>
          <a:xfrm>
            <a:off x="809896" y="1619795"/>
            <a:ext cx="9490166" cy="4332514"/>
          </a:xfrm>
        </p:spPr>
        <p:txBody>
          <a:bodyPr>
            <a:noAutofit/>
          </a:bodyPr>
          <a:lstStyle/>
          <a:p>
            <a:pPr>
              <a:lnSpc>
                <a:spcPct val="90000"/>
              </a:lnSpc>
            </a:pPr>
            <a:r>
              <a:rPr lang="en-US" altLang="en-US" dirty="0"/>
              <a:t>Research has examined whether a </a:t>
            </a:r>
            <a:r>
              <a:rPr lang="en-US" altLang="en-US" dirty="0" smtClean="0"/>
              <a:t>relationship </a:t>
            </a:r>
            <a:r>
              <a:rPr lang="en-US" altLang="en-US" dirty="0"/>
              <a:t>exists between economic growth and pollution</a:t>
            </a:r>
          </a:p>
          <a:p>
            <a:pPr>
              <a:lnSpc>
                <a:spcPct val="90000"/>
              </a:lnSpc>
            </a:pPr>
            <a:r>
              <a:rPr lang="en-US" altLang="en-US" dirty="0"/>
              <a:t>A model of this relationship is the </a:t>
            </a:r>
            <a:r>
              <a:rPr lang="en-US" altLang="en-US" dirty="0">
                <a:solidFill>
                  <a:srgbClr val="000099"/>
                </a:solidFill>
              </a:rPr>
              <a:t>environmental Kuznets curve (EKC), </a:t>
            </a:r>
            <a:r>
              <a:rPr lang="en-US" altLang="en-US" dirty="0"/>
              <a:t>an inverted U shape, implying that:</a:t>
            </a:r>
            <a:endParaRPr lang="en-US" altLang="en-US" dirty="0">
              <a:solidFill>
                <a:srgbClr val="000099"/>
              </a:solidFill>
            </a:endParaRPr>
          </a:p>
          <a:p>
            <a:pPr lvl="1">
              <a:lnSpc>
                <a:spcPct val="90000"/>
              </a:lnSpc>
            </a:pPr>
            <a:r>
              <a:rPr lang="en-US" altLang="en-US" dirty="0"/>
              <a:t>Early stages of industrialization are linked to relatively high pollution levels when growth is a priority </a:t>
            </a:r>
            <a:endParaRPr lang="en-US" altLang="en-US" dirty="0"/>
          </a:p>
          <a:p>
            <a:pPr lvl="1">
              <a:lnSpc>
                <a:spcPct val="90000"/>
              </a:lnSpc>
            </a:pPr>
            <a:r>
              <a:rPr lang="en-US" altLang="en-US" dirty="0" smtClean="0"/>
              <a:t>environmental </a:t>
            </a:r>
            <a:r>
              <a:rPr lang="en-US" altLang="en-US" dirty="0"/>
              <a:t>controls are lenient or nonexistent</a:t>
            </a:r>
          </a:p>
          <a:p>
            <a:pPr lvl="1">
              <a:lnSpc>
                <a:spcPct val="90000"/>
              </a:lnSpc>
            </a:pPr>
            <a:r>
              <a:rPr lang="en-US" altLang="en-US" dirty="0"/>
              <a:t>More advanced economic development </a:t>
            </a:r>
            <a:r>
              <a:rPr lang="en-US" altLang="en-US" dirty="0" smtClean="0">
                <a:sym typeface="Wingdings" panose="05000000000000000000" pitchFamily="2" charset="2"/>
              </a:rPr>
              <a:t></a:t>
            </a:r>
            <a:r>
              <a:rPr lang="en-US" altLang="en-US" dirty="0" smtClean="0"/>
              <a:t> </a:t>
            </a:r>
            <a:r>
              <a:rPr lang="en-US" altLang="en-US" dirty="0"/>
              <a:t>greater concern for environmental quality and a strengthening of environmental regulation </a:t>
            </a:r>
          </a:p>
          <a:p>
            <a:pPr>
              <a:lnSpc>
                <a:spcPct val="90000"/>
              </a:lnSpc>
            </a:pPr>
            <a:r>
              <a:rPr lang="en-US" altLang="en-US" dirty="0"/>
              <a:t>A consensus is forming that this tradeoff is not as severe as once believed</a:t>
            </a:r>
          </a:p>
        </p:txBody>
      </p:sp>
    </p:spTree>
    <p:extLst>
      <p:ext uri="{BB962C8B-B14F-4D97-AF65-F5344CB8AC3E}">
        <p14:creationId xmlns:p14="http://schemas.microsoft.com/office/powerpoint/2010/main" val="24588704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8690"/>
                                        </p:tgtEl>
                                        <p:attrNameLst>
                                          <p:attrName>style.visibility</p:attrName>
                                        </p:attrNameLst>
                                      </p:cBhvr>
                                      <p:to>
                                        <p:strVal val="visible"/>
                                      </p:to>
                                    </p:set>
                                    <p:animEffect transition="in" filter="fade">
                                      <p:cBhvr>
                                        <p:cTn id="7" dur="2000"/>
                                        <p:tgtEl>
                                          <p:spTgt spid="4986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8691">
                                            <p:txEl>
                                              <p:pRg st="0" end="0"/>
                                            </p:txEl>
                                          </p:spTgt>
                                        </p:tgtEl>
                                        <p:attrNameLst>
                                          <p:attrName>style.visibility</p:attrName>
                                        </p:attrNameLst>
                                      </p:cBhvr>
                                      <p:to>
                                        <p:strVal val="visible"/>
                                      </p:to>
                                    </p:set>
                                    <p:animEffect transition="in" filter="wipe(left)">
                                      <p:cBhvr>
                                        <p:cTn id="12" dur="500"/>
                                        <p:tgtEl>
                                          <p:spTgt spid="4986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98691">
                                            <p:txEl>
                                              <p:pRg st="1" end="1"/>
                                            </p:txEl>
                                          </p:spTgt>
                                        </p:tgtEl>
                                        <p:attrNameLst>
                                          <p:attrName>style.visibility</p:attrName>
                                        </p:attrNameLst>
                                      </p:cBhvr>
                                      <p:to>
                                        <p:strVal val="visible"/>
                                      </p:to>
                                    </p:set>
                                    <p:animEffect transition="in" filter="wipe(left)">
                                      <p:cBhvr>
                                        <p:cTn id="17" dur="500"/>
                                        <p:tgtEl>
                                          <p:spTgt spid="49869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8691">
                                            <p:txEl>
                                              <p:pRg st="2" end="2"/>
                                            </p:txEl>
                                          </p:spTgt>
                                        </p:tgtEl>
                                        <p:attrNameLst>
                                          <p:attrName>style.visibility</p:attrName>
                                        </p:attrNameLst>
                                      </p:cBhvr>
                                      <p:to>
                                        <p:strVal val="visible"/>
                                      </p:to>
                                    </p:set>
                                    <p:animEffect transition="in" filter="wipe(left)">
                                      <p:cBhvr>
                                        <p:cTn id="22" dur="500"/>
                                        <p:tgtEl>
                                          <p:spTgt spid="49869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98691">
                                            <p:txEl>
                                              <p:pRg st="3" end="3"/>
                                            </p:txEl>
                                          </p:spTgt>
                                        </p:tgtEl>
                                        <p:attrNameLst>
                                          <p:attrName>style.visibility</p:attrName>
                                        </p:attrNameLst>
                                      </p:cBhvr>
                                      <p:to>
                                        <p:strVal val="visible"/>
                                      </p:to>
                                    </p:set>
                                    <p:animEffect transition="in" filter="wipe(left)">
                                      <p:cBhvr>
                                        <p:cTn id="27" dur="500"/>
                                        <p:tgtEl>
                                          <p:spTgt spid="49869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98691">
                                            <p:txEl>
                                              <p:pRg st="4" end="4"/>
                                            </p:txEl>
                                          </p:spTgt>
                                        </p:tgtEl>
                                        <p:attrNameLst>
                                          <p:attrName>style.visibility</p:attrName>
                                        </p:attrNameLst>
                                      </p:cBhvr>
                                      <p:to>
                                        <p:strVal val="visible"/>
                                      </p:to>
                                    </p:set>
                                    <p:animEffect transition="in" filter="wipe(left)">
                                      <p:cBhvr>
                                        <p:cTn id="32" dur="500"/>
                                        <p:tgtEl>
                                          <p:spTgt spid="49869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98691">
                                            <p:txEl>
                                              <p:pRg st="5" end="5"/>
                                            </p:txEl>
                                          </p:spTgt>
                                        </p:tgtEl>
                                        <p:attrNameLst>
                                          <p:attrName>style.visibility</p:attrName>
                                        </p:attrNameLst>
                                      </p:cBhvr>
                                      <p:to>
                                        <p:strVal val="visible"/>
                                      </p:to>
                                    </p:set>
                                    <p:animEffect transition="in" filter="wipe(left)">
                                      <p:cBhvr>
                                        <p:cTn id="37" dur="500"/>
                                        <p:tgtEl>
                                          <p:spTgt spid="49869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8690" grpId="0"/>
      <p:bldP spid="498691"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3"/>
          <p:cNvSpPr>
            <a:spLocks noGrp="1"/>
          </p:cNvSpPr>
          <p:nvPr>
            <p:ph type="sldNum" sz="quarter" idx="11"/>
          </p:nvPr>
        </p:nvSpPr>
        <p:spPr/>
        <p:txBody>
          <a:bodyPr/>
          <a:lstStyle/>
          <a:p>
            <a:fld id="{CE7D06E3-94CE-4ABA-821F-B1AAA1BAF70D}" type="slidenum">
              <a:rPr lang="en-US" altLang="en-US"/>
              <a:pPr/>
              <a:t>14</a:t>
            </a:fld>
            <a:endParaRPr lang="en-US" altLang="en-US"/>
          </a:p>
        </p:txBody>
      </p:sp>
      <p:sp>
        <p:nvSpPr>
          <p:cNvPr id="681988" name="Rectangle 4"/>
          <p:cNvSpPr>
            <a:spLocks noGrp="1" noChangeArrowheads="1"/>
          </p:cNvSpPr>
          <p:nvPr>
            <p:ph type="title"/>
          </p:nvPr>
        </p:nvSpPr>
        <p:spPr/>
        <p:txBody>
          <a:bodyPr/>
          <a:lstStyle/>
          <a:p>
            <a:r>
              <a:rPr lang="en-US" altLang="en-US" b="1" dirty="0"/>
              <a:t>Environmental Kuznets Curve</a:t>
            </a:r>
          </a:p>
        </p:txBody>
      </p:sp>
      <p:grpSp>
        <p:nvGrpSpPr>
          <p:cNvPr id="682002" name="Group 18"/>
          <p:cNvGrpSpPr>
            <a:grpSpLocks/>
          </p:cNvGrpSpPr>
          <p:nvPr/>
        </p:nvGrpSpPr>
        <p:grpSpPr bwMode="auto">
          <a:xfrm>
            <a:off x="352698" y="1961606"/>
            <a:ext cx="4323805" cy="4282440"/>
            <a:chOff x="1408" y="1392"/>
            <a:chExt cx="3394" cy="2004"/>
          </a:xfrm>
        </p:grpSpPr>
        <p:sp>
          <p:nvSpPr>
            <p:cNvPr id="681989" name="Line 5"/>
            <p:cNvSpPr>
              <a:spLocks noChangeShapeType="1"/>
            </p:cNvSpPr>
            <p:nvPr/>
          </p:nvSpPr>
          <p:spPr bwMode="auto">
            <a:xfrm>
              <a:off x="1728" y="1392"/>
              <a:ext cx="0" cy="16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81990" name="Line 6"/>
            <p:cNvSpPr>
              <a:spLocks noChangeShapeType="1"/>
            </p:cNvSpPr>
            <p:nvPr/>
          </p:nvSpPr>
          <p:spPr bwMode="auto">
            <a:xfrm>
              <a:off x="1728" y="3048"/>
              <a:ext cx="2832"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81991" name="Arc 7"/>
            <p:cNvSpPr>
              <a:spLocks/>
            </p:cNvSpPr>
            <p:nvPr/>
          </p:nvSpPr>
          <p:spPr bwMode="auto">
            <a:xfrm flipH="1">
              <a:off x="1728" y="2400"/>
              <a:ext cx="1008" cy="64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28575">
              <a:solidFill>
                <a:srgbClr val="66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81992" name="Freeform 8"/>
            <p:cNvSpPr>
              <a:spLocks/>
            </p:cNvSpPr>
            <p:nvPr/>
          </p:nvSpPr>
          <p:spPr bwMode="auto">
            <a:xfrm>
              <a:off x="2736" y="2400"/>
              <a:ext cx="720" cy="387"/>
            </a:xfrm>
            <a:custGeom>
              <a:avLst/>
              <a:gdLst>
                <a:gd name="T0" fmla="*/ 0 w 1800"/>
                <a:gd name="T1" fmla="*/ 0 h 969"/>
                <a:gd name="T2" fmla="*/ 720 w 1800"/>
                <a:gd name="T3" fmla="*/ 193 h 969"/>
                <a:gd name="T4" fmla="*/ 1440 w 1800"/>
                <a:gd name="T5" fmla="*/ 609 h 969"/>
                <a:gd name="T6" fmla="*/ 1800 w 1800"/>
                <a:gd name="T7" fmla="*/ 969 h 969"/>
              </a:gdLst>
              <a:ahLst/>
              <a:cxnLst>
                <a:cxn ang="0">
                  <a:pos x="T0" y="T1"/>
                </a:cxn>
                <a:cxn ang="0">
                  <a:pos x="T2" y="T3"/>
                </a:cxn>
                <a:cxn ang="0">
                  <a:pos x="T4" y="T5"/>
                </a:cxn>
                <a:cxn ang="0">
                  <a:pos x="T6" y="T7"/>
                </a:cxn>
              </a:cxnLst>
              <a:rect l="0" t="0" r="r" b="b"/>
              <a:pathLst>
                <a:path w="1800" h="969">
                  <a:moveTo>
                    <a:pt x="0" y="0"/>
                  </a:moveTo>
                  <a:cubicBezTo>
                    <a:pt x="240" y="46"/>
                    <a:pt x="480" y="92"/>
                    <a:pt x="720" y="193"/>
                  </a:cubicBezTo>
                  <a:cubicBezTo>
                    <a:pt x="960" y="294"/>
                    <a:pt x="1260" y="480"/>
                    <a:pt x="1440" y="609"/>
                  </a:cubicBezTo>
                  <a:cubicBezTo>
                    <a:pt x="1620" y="738"/>
                    <a:pt x="1740" y="920"/>
                    <a:pt x="1800" y="969"/>
                  </a:cubicBezTo>
                </a:path>
              </a:pathLst>
            </a:custGeom>
            <a:noFill/>
            <a:ln w="28575" cmpd="sng">
              <a:solidFill>
                <a:srgbClr val="660066"/>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81993" name="Text Box 9"/>
            <p:cNvSpPr txBox="1">
              <a:spLocks noChangeArrowheads="1"/>
            </p:cNvSpPr>
            <p:nvPr/>
          </p:nvSpPr>
          <p:spPr bwMode="auto">
            <a:xfrm>
              <a:off x="3456" y="1872"/>
              <a:ext cx="984" cy="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b="1" i="1"/>
                <a:t>More advanced stages of development</a:t>
              </a:r>
            </a:p>
          </p:txBody>
        </p:sp>
        <p:sp>
          <p:nvSpPr>
            <p:cNvPr id="681994" name="Line 10"/>
            <p:cNvSpPr>
              <a:spLocks noChangeShapeType="1"/>
            </p:cNvSpPr>
            <p:nvPr/>
          </p:nvSpPr>
          <p:spPr bwMode="auto">
            <a:xfrm flipH="1">
              <a:off x="3168" y="2256"/>
              <a:ext cx="288"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81995" name="Line 11"/>
            <p:cNvSpPr>
              <a:spLocks noChangeShapeType="1"/>
            </p:cNvSpPr>
            <p:nvPr/>
          </p:nvSpPr>
          <p:spPr bwMode="auto">
            <a:xfrm>
              <a:off x="2160" y="2112"/>
              <a:ext cx="216" cy="2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81996" name="Text Box 12"/>
            <p:cNvSpPr txBox="1">
              <a:spLocks noChangeArrowheads="1"/>
            </p:cNvSpPr>
            <p:nvPr/>
          </p:nvSpPr>
          <p:spPr bwMode="auto">
            <a:xfrm>
              <a:off x="1824" y="1584"/>
              <a:ext cx="960"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b="1" i="1"/>
                <a:t>Early stages of industrial development</a:t>
              </a:r>
            </a:p>
          </p:txBody>
        </p:sp>
        <p:sp>
          <p:nvSpPr>
            <p:cNvPr id="681997" name="Text Box 13"/>
            <p:cNvSpPr txBox="1">
              <a:spLocks noChangeArrowheads="1"/>
            </p:cNvSpPr>
            <p:nvPr/>
          </p:nvSpPr>
          <p:spPr bwMode="auto">
            <a:xfrm>
              <a:off x="3744" y="3183"/>
              <a:ext cx="1058" cy="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a:t>Income per capita</a:t>
              </a:r>
            </a:p>
          </p:txBody>
        </p:sp>
        <p:sp>
          <p:nvSpPr>
            <p:cNvPr id="681998" name="Text Box 14"/>
            <p:cNvSpPr txBox="1">
              <a:spLocks noChangeArrowheads="1"/>
            </p:cNvSpPr>
            <p:nvPr/>
          </p:nvSpPr>
          <p:spPr bwMode="auto">
            <a:xfrm rot="16200000">
              <a:off x="1211" y="1699"/>
              <a:ext cx="605"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a:t>Pollution</a:t>
              </a:r>
            </a:p>
          </p:txBody>
        </p:sp>
        <p:sp>
          <p:nvSpPr>
            <p:cNvPr id="682000" name="Text Box 16"/>
            <p:cNvSpPr txBox="1">
              <a:spLocks noChangeArrowheads="1"/>
            </p:cNvSpPr>
            <p:nvPr/>
          </p:nvSpPr>
          <p:spPr bwMode="auto">
            <a:xfrm>
              <a:off x="3494" y="2711"/>
              <a:ext cx="33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a:solidFill>
                    <a:srgbClr val="660066"/>
                  </a:solidFill>
                </a:rPr>
                <a:t>EKC</a:t>
              </a:r>
            </a:p>
          </p:txBody>
        </p:sp>
      </p:grpSp>
      <p:pic>
        <p:nvPicPr>
          <p:cNvPr id="1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9687" y="2194560"/>
            <a:ext cx="6766770" cy="3564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6093600"/>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82002"/>
                                        </p:tgtEl>
                                        <p:attrNameLst>
                                          <p:attrName>style.visibility</p:attrName>
                                        </p:attrNameLst>
                                      </p:cBhvr>
                                      <p:to>
                                        <p:strVal val="visible"/>
                                      </p:to>
                                    </p:set>
                                    <p:animEffect transition="in" filter="dissolve">
                                      <p:cBhvr>
                                        <p:cTn id="7" dur="500"/>
                                        <p:tgtEl>
                                          <p:spTgt spid="6820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defRPr/>
            </a:pPr>
            <a:r>
              <a:rPr lang="en-US" sz="4000" dirty="0"/>
              <a:t>The Environmental Kuznets Curve</a:t>
            </a:r>
          </a:p>
        </p:txBody>
      </p:sp>
      <p:sp>
        <p:nvSpPr>
          <p:cNvPr id="30723" name="Rectangle 3"/>
          <p:cNvSpPr>
            <a:spLocks noGrp="1" noChangeArrowheads="1"/>
          </p:cNvSpPr>
          <p:nvPr>
            <p:ph type="body" idx="1"/>
          </p:nvPr>
        </p:nvSpPr>
        <p:spPr/>
        <p:txBody>
          <a:bodyPr>
            <a:normAutofit/>
          </a:bodyPr>
          <a:lstStyle/>
          <a:p>
            <a:pPr eaLnBrk="1" hangingPunct="1">
              <a:lnSpc>
                <a:spcPct val="90000"/>
              </a:lnSpc>
              <a:defRPr/>
            </a:pPr>
            <a:r>
              <a:rPr lang="en-US" b="1" dirty="0"/>
              <a:t>Why does the curve rise at low levels of development?  Possible explanations</a:t>
            </a:r>
            <a:r>
              <a:rPr lang="en-US" b="1" dirty="0" smtClean="0"/>
              <a:t>:</a:t>
            </a:r>
          </a:p>
          <a:p>
            <a:pPr marL="0" indent="0" eaLnBrk="1" hangingPunct="1">
              <a:lnSpc>
                <a:spcPct val="90000"/>
              </a:lnSpc>
              <a:buNone/>
              <a:defRPr/>
            </a:pPr>
            <a:endParaRPr lang="en-US" b="1" dirty="0" smtClean="0"/>
          </a:p>
          <a:p>
            <a:pPr marL="0" indent="0" eaLnBrk="1" hangingPunct="1">
              <a:lnSpc>
                <a:spcPct val="90000"/>
              </a:lnSpc>
              <a:buNone/>
              <a:defRPr/>
            </a:pPr>
            <a:endParaRPr lang="en-US" b="1" dirty="0"/>
          </a:p>
          <a:p>
            <a:pPr eaLnBrk="1" hangingPunct="1">
              <a:lnSpc>
                <a:spcPct val="90000"/>
              </a:lnSpc>
              <a:defRPr/>
            </a:pPr>
            <a:r>
              <a:rPr lang="en-US" b="1" dirty="0" smtClean="0"/>
              <a:t>Why </a:t>
            </a:r>
            <a:r>
              <a:rPr lang="en-US" b="1" dirty="0"/>
              <a:t>does pollution tend to fall at higher levels of development?  Possible explanations</a:t>
            </a:r>
            <a:r>
              <a:rPr lang="en-US" b="1" dirty="0" smtClean="0"/>
              <a:t>:</a:t>
            </a:r>
            <a:endParaRPr lang="en-US" b="1" dirty="0"/>
          </a:p>
        </p:txBody>
      </p:sp>
    </p:spTree>
    <p:extLst>
      <p:ext uri="{BB962C8B-B14F-4D97-AF65-F5344CB8AC3E}">
        <p14:creationId xmlns:p14="http://schemas.microsoft.com/office/powerpoint/2010/main" val="36576759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7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t>Pollution heaven and race to the bottom</a:t>
            </a:r>
            <a:endParaRPr lang="en-US" sz="6000" dirty="0"/>
          </a:p>
        </p:txBody>
      </p:sp>
      <p:sp>
        <p:nvSpPr>
          <p:cNvPr id="3" name="Content Placeholder 2"/>
          <p:cNvSpPr>
            <a:spLocks noGrp="1"/>
          </p:cNvSpPr>
          <p:nvPr>
            <p:ph idx="1"/>
          </p:nvPr>
        </p:nvSpPr>
        <p:spPr/>
        <p:txBody>
          <a:bodyPr>
            <a:normAutofit/>
          </a:bodyPr>
          <a:lstStyle/>
          <a:p>
            <a:pPr lvl="1">
              <a:buFont typeface="Wingdings" panose="05000000000000000000" pitchFamily="2" charset="2"/>
              <a:buChar char="§"/>
            </a:pPr>
            <a:r>
              <a:rPr lang="en-US" altLang="en-US" sz="3600" b="1" dirty="0"/>
              <a:t>Reducing barriers to trade and investment will reinforce the tendency for countries to export commodities that make use of  resource-intensive production factors OR move production bases to the countries with less environmental regulations (“pollution havens”).</a:t>
            </a:r>
          </a:p>
          <a:p>
            <a:pPr lvl="1">
              <a:buFont typeface="Wingdings" panose="05000000000000000000" pitchFamily="2" charset="2"/>
              <a:buChar char="§"/>
            </a:pPr>
            <a:r>
              <a:rPr lang="en-US" altLang="en-US" sz="3600" b="1" dirty="0"/>
              <a:t>This may directly affect environmental </a:t>
            </a:r>
            <a:r>
              <a:rPr lang="en-US" altLang="en-US" sz="3600" b="1" dirty="0" smtClean="0"/>
              <a:t>standards </a:t>
            </a:r>
            <a:r>
              <a:rPr lang="en-US" altLang="en-US" sz="3600" b="1" dirty="0"/>
              <a:t>(“race to the bottom”).</a:t>
            </a:r>
          </a:p>
          <a:p>
            <a:endParaRPr lang="en-US" sz="4400" b="1" dirty="0"/>
          </a:p>
        </p:txBody>
      </p:sp>
    </p:spTree>
    <p:extLst>
      <p:ext uri="{BB962C8B-B14F-4D97-AF65-F5344CB8AC3E}">
        <p14:creationId xmlns:p14="http://schemas.microsoft.com/office/powerpoint/2010/main" val="3556250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DF1A5-2029-49CF-B9D9-09B5E9252BEE}"/>
              </a:ext>
            </a:extLst>
          </p:cNvPr>
          <p:cNvSpPr>
            <a:spLocks noGrp="1"/>
          </p:cNvSpPr>
          <p:nvPr>
            <p:ph type="title"/>
          </p:nvPr>
        </p:nvSpPr>
        <p:spPr/>
        <p:txBody>
          <a:bodyPr/>
          <a:lstStyle/>
          <a:p>
            <a:r>
              <a:rPr lang="en-US" dirty="0"/>
              <a:t>Discussion: Resource Curse</a:t>
            </a:r>
          </a:p>
        </p:txBody>
      </p:sp>
      <p:sp>
        <p:nvSpPr>
          <p:cNvPr id="3" name="Content Placeholder 2">
            <a:extLst>
              <a:ext uri="{FF2B5EF4-FFF2-40B4-BE49-F238E27FC236}">
                <a16:creationId xmlns:a16="http://schemas.microsoft.com/office/drawing/2014/main" id="{0481826F-1220-426B-8C90-868258EEBB7C}"/>
              </a:ext>
            </a:extLst>
          </p:cNvPr>
          <p:cNvSpPr>
            <a:spLocks noGrp="1"/>
          </p:cNvSpPr>
          <p:nvPr>
            <p:ph idx="1"/>
          </p:nvPr>
        </p:nvSpPr>
        <p:spPr>
          <a:xfrm>
            <a:off x="707572" y="1629682"/>
            <a:ext cx="10515600" cy="4850946"/>
          </a:xfrm>
        </p:spPr>
        <p:txBody>
          <a:bodyPr>
            <a:normAutofit lnSpcReduction="10000"/>
          </a:bodyPr>
          <a:lstStyle/>
          <a:p>
            <a:r>
              <a:rPr lang="en-US" b="1" dirty="0"/>
              <a:t>There are evidences  that many oil-, gas- and mineral-rich countries have failed to reach their full potential as a result of their natural resource wealth. </a:t>
            </a:r>
            <a:endParaRPr lang="en-US" b="1" i="1" dirty="0"/>
          </a:p>
          <a:p>
            <a:r>
              <a:rPr lang="en-US" b="1" i="1" dirty="0"/>
              <a:t>“The resource curse, also known as the paradox of plenty, refers to the paradox that countries with an abundance of natural resources (like fossil fuels and minerals), tend to have less economic growth, less democracy, and worse development outcomes than countries with fewer natural resources.”</a:t>
            </a:r>
          </a:p>
          <a:p>
            <a:r>
              <a:rPr lang="en-US" b="1" dirty="0"/>
              <a:t>Oil, mineral and gas wealth is distinct from other types of wealth because </a:t>
            </a:r>
            <a:endParaRPr lang="en-US" b="1" dirty="0"/>
          </a:p>
          <a:p>
            <a:pPr lvl="1"/>
            <a:r>
              <a:rPr lang="en-US" b="1" dirty="0" smtClean="0"/>
              <a:t> </a:t>
            </a:r>
            <a:r>
              <a:rPr lang="en-US" b="1" dirty="0"/>
              <a:t>its large upfront costs, long production timeline, site-specific nature, </a:t>
            </a:r>
            <a:r>
              <a:rPr lang="en-US" b="1" dirty="0" smtClean="0"/>
              <a:t>scale, </a:t>
            </a:r>
            <a:r>
              <a:rPr lang="en-US" b="1" dirty="0"/>
              <a:t>price and production volatility, non-renewable nature, and the secrecy of the industry.</a:t>
            </a:r>
          </a:p>
          <a:p>
            <a:endParaRPr lang="en-US" b="1" i="1" dirty="0"/>
          </a:p>
        </p:txBody>
      </p:sp>
    </p:spTree>
    <p:extLst>
      <p:ext uri="{BB962C8B-B14F-4D97-AF65-F5344CB8AC3E}">
        <p14:creationId xmlns:p14="http://schemas.microsoft.com/office/powerpoint/2010/main" val="31942290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1BA3-7337-48CC-A180-0056B01BEA39}"/>
              </a:ext>
            </a:extLst>
          </p:cNvPr>
          <p:cNvSpPr>
            <a:spLocks noGrp="1"/>
          </p:cNvSpPr>
          <p:nvPr>
            <p:ph type="title"/>
          </p:nvPr>
        </p:nvSpPr>
        <p:spPr>
          <a:xfrm>
            <a:off x="664028" y="0"/>
            <a:ext cx="10515600" cy="1325563"/>
          </a:xfrm>
        </p:spPr>
        <p:txBody>
          <a:bodyPr/>
          <a:lstStyle/>
          <a:p>
            <a:r>
              <a:rPr lang="en-US" dirty="0"/>
              <a:t>Cause of resources curse</a:t>
            </a:r>
          </a:p>
        </p:txBody>
      </p:sp>
      <p:sp>
        <p:nvSpPr>
          <p:cNvPr id="3" name="Content Placeholder 2">
            <a:extLst>
              <a:ext uri="{FF2B5EF4-FFF2-40B4-BE49-F238E27FC236}">
                <a16:creationId xmlns:a16="http://schemas.microsoft.com/office/drawing/2014/main" id="{EC6AAA79-1562-4F8B-81A5-1C2E7B0D2047}"/>
              </a:ext>
            </a:extLst>
          </p:cNvPr>
          <p:cNvSpPr>
            <a:spLocks noGrp="1"/>
          </p:cNvSpPr>
          <p:nvPr>
            <p:ph idx="1"/>
          </p:nvPr>
        </p:nvSpPr>
        <p:spPr>
          <a:xfrm>
            <a:off x="687160" y="770165"/>
            <a:ext cx="10515600" cy="4351338"/>
          </a:xfrm>
        </p:spPr>
        <p:txBody>
          <a:bodyPr/>
          <a:lstStyle/>
          <a:p>
            <a:r>
              <a:rPr lang="en-US" b="1" dirty="0"/>
              <a:t>Democracy </a:t>
            </a:r>
          </a:p>
          <a:p>
            <a:pPr lvl="1"/>
            <a:r>
              <a:rPr lang="en-US" b="1" dirty="0"/>
              <a:t> Natural resource </a:t>
            </a:r>
            <a:r>
              <a:rPr lang="en-US" b="1" dirty="0" smtClean="0"/>
              <a:t>wealth </a:t>
            </a:r>
            <a:r>
              <a:rPr lang="en-US" b="1" dirty="0"/>
              <a:t>has made it more likely for governments to become or remain authoritarian.</a:t>
            </a:r>
          </a:p>
          <a:p>
            <a:pPr lvl="1"/>
            <a:r>
              <a:rPr lang="en-US" b="1" dirty="0"/>
              <a:t>large revenues from natural resources </a:t>
            </a:r>
            <a:r>
              <a:rPr lang="en-US" b="1" dirty="0">
                <a:sym typeface="Wingdings" panose="05000000000000000000" pitchFamily="2" charset="2"/>
              </a:rPr>
              <a:t> </a:t>
            </a:r>
            <a:r>
              <a:rPr lang="en-US" b="1" dirty="0"/>
              <a:t>less dependent on levying taxes on citizens </a:t>
            </a:r>
            <a:r>
              <a:rPr lang="en-US" b="1" dirty="0">
                <a:sym typeface="Wingdings" panose="05000000000000000000" pitchFamily="2" charset="2"/>
              </a:rPr>
              <a:t> </a:t>
            </a:r>
            <a:r>
              <a:rPr lang="en-US" b="1" dirty="0"/>
              <a:t>Politicians and government officers are less directly tied to citizen requests or demands. </a:t>
            </a:r>
          </a:p>
          <a:p>
            <a:pPr lvl="1"/>
            <a:r>
              <a:rPr lang="en-US" b="1" dirty="0"/>
              <a:t>when resource revenues are secret, citizens do not have a clear sense of whether the resource revenues are being spent well or not.</a:t>
            </a:r>
          </a:p>
        </p:txBody>
      </p:sp>
      <p:pic>
        <p:nvPicPr>
          <p:cNvPr id="4" name="Picture 3">
            <a:extLst>
              <a:ext uri="{FF2B5EF4-FFF2-40B4-BE49-F238E27FC236}">
                <a16:creationId xmlns:a16="http://schemas.microsoft.com/office/drawing/2014/main" id="{A81E3FA2-95F9-4172-80A3-67309298D3B1}"/>
              </a:ext>
            </a:extLst>
          </p:cNvPr>
          <p:cNvPicPr>
            <a:picLocks noChangeAspect="1"/>
          </p:cNvPicPr>
          <p:nvPr/>
        </p:nvPicPr>
        <p:blipFill>
          <a:blip r:embed="rId2"/>
          <a:stretch>
            <a:fillRect/>
          </a:stretch>
        </p:blipFill>
        <p:spPr>
          <a:xfrm>
            <a:off x="2011589" y="4048352"/>
            <a:ext cx="8439150" cy="2583543"/>
          </a:xfrm>
          <a:prstGeom prst="rect">
            <a:avLst/>
          </a:prstGeom>
        </p:spPr>
      </p:pic>
    </p:spTree>
    <p:extLst>
      <p:ext uri="{BB962C8B-B14F-4D97-AF65-F5344CB8AC3E}">
        <p14:creationId xmlns:p14="http://schemas.microsoft.com/office/powerpoint/2010/main" val="1665004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1BA3-7337-48CC-A180-0056B01BEA39}"/>
              </a:ext>
            </a:extLst>
          </p:cNvPr>
          <p:cNvSpPr>
            <a:spLocks noGrp="1"/>
          </p:cNvSpPr>
          <p:nvPr>
            <p:ph type="title"/>
          </p:nvPr>
        </p:nvSpPr>
        <p:spPr/>
        <p:txBody>
          <a:bodyPr/>
          <a:lstStyle/>
          <a:p>
            <a:r>
              <a:rPr lang="en-US" dirty="0"/>
              <a:t>Cause of resources curse</a:t>
            </a:r>
          </a:p>
        </p:txBody>
      </p:sp>
      <p:sp>
        <p:nvSpPr>
          <p:cNvPr id="3" name="Content Placeholder 2">
            <a:extLst>
              <a:ext uri="{FF2B5EF4-FFF2-40B4-BE49-F238E27FC236}">
                <a16:creationId xmlns:a16="http://schemas.microsoft.com/office/drawing/2014/main" id="{EC6AAA79-1562-4F8B-81A5-1C2E7B0D2047}"/>
              </a:ext>
            </a:extLst>
          </p:cNvPr>
          <p:cNvSpPr>
            <a:spLocks noGrp="1"/>
          </p:cNvSpPr>
          <p:nvPr>
            <p:ph idx="1"/>
          </p:nvPr>
        </p:nvSpPr>
        <p:spPr/>
        <p:txBody>
          <a:bodyPr>
            <a:normAutofit/>
          </a:bodyPr>
          <a:lstStyle/>
          <a:p>
            <a:r>
              <a:rPr lang="en-US" b="1" dirty="0"/>
              <a:t>Conflict: </a:t>
            </a:r>
            <a:r>
              <a:rPr lang="en-US" dirty="0"/>
              <a:t>natural resources </a:t>
            </a:r>
            <a:r>
              <a:rPr lang="en-US" dirty="0" smtClean="0"/>
              <a:t>can provoke </a:t>
            </a:r>
            <a:r>
              <a:rPr lang="en-US" dirty="0"/>
              <a:t>and sustain internal conflicts as different groups fight for control of the resources or use natural resources to finance their fighting.</a:t>
            </a:r>
          </a:p>
          <a:p>
            <a:endParaRPr lang="en-US" dirty="0"/>
          </a:p>
          <a:p>
            <a:r>
              <a:rPr lang="en-US" b="1" dirty="0"/>
              <a:t>Inefficient spending and borrowing: </a:t>
            </a:r>
            <a:r>
              <a:rPr lang="en-US" dirty="0"/>
              <a:t>The amount that governments collect in resource revenues can change drastically from year to year because of changes in commodities prices and production.</a:t>
            </a:r>
          </a:p>
        </p:txBody>
      </p:sp>
    </p:spTree>
    <p:extLst>
      <p:ext uri="{BB962C8B-B14F-4D97-AF65-F5344CB8AC3E}">
        <p14:creationId xmlns:p14="http://schemas.microsoft.com/office/powerpoint/2010/main" val="25991811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1BA3-7337-48CC-A180-0056B01BEA39}"/>
              </a:ext>
            </a:extLst>
          </p:cNvPr>
          <p:cNvSpPr>
            <a:spLocks noGrp="1"/>
          </p:cNvSpPr>
          <p:nvPr>
            <p:ph type="title"/>
          </p:nvPr>
        </p:nvSpPr>
        <p:spPr>
          <a:xfrm>
            <a:off x="838199" y="21090"/>
            <a:ext cx="10515600" cy="1325563"/>
          </a:xfrm>
        </p:spPr>
        <p:txBody>
          <a:bodyPr/>
          <a:lstStyle/>
          <a:p>
            <a:r>
              <a:rPr lang="en-US" dirty="0"/>
              <a:t>Cause of resources curse</a:t>
            </a:r>
          </a:p>
        </p:txBody>
      </p:sp>
      <p:sp>
        <p:nvSpPr>
          <p:cNvPr id="3" name="Content Placeholder 2">
            <a:extLst>
              <a:ext uri="{FF2B5EF4-FFF2-40B4-BE49-F238E27FC236}">
                <a16:creationId xmlns:a16="http://schemas.microsoft.com/office/drawing/2014/main" id="{EC6AAA79-1562-4F8B-81A5-1C2E7B0D2047}"/>
              </a:ext>
            </a:extLst>
          </p:cNvPr>
          <p:cNvSpPr>
            <a:spLocks noGrp="1"/>
          </p:cNvSpPr>
          <p:nvPr>
            <p:ph idx="1"/>
          </p:nvPr>
        </p:nvSpPr>
        <p:spPr>
          <a:xfrm>
            <a:off x="838199" y="1216024"/>
            <a:ext cx="10515600" cy="4351338"/>
          </a:xfrm>
        </p:spPr>
        <p:txBody>
          <a:bodyPr>
            <a:normAutofit/>
          </a:bodyPr>
          <a:lstStyle/>
          <a:p>
            <a:r>
              <a:rPr lang="en-US" b="1" dirty="0"/>
              <a:t>Dutch disease: </a:t>
            </a:r>
            <a:r>
              <a:rPr lang="en-US" dirty="0"/>
              <a:t>A large increase in natural resource revenues can hurt other sectors of the economy, particularly export-based manufacturing, by causing inflation or exchange rate appreciation and shifting labor and capital from the non-resource sector to the resource sector </a:t>
            </a:r>
          </a:p>
          <a:p>
            <a:endParaRPr lang="en-US" dirty="0"/>
          </a:p>
        </p:txBody>
      </p:sp>
      <p:pic>
        <p:nvPicPr>
          <p:cNvPr id="4" name="Picture 3">
            <a:extLst>
              <a:ext uri="{FF2B5EF4-FFF2-40B4-BE49-F238E27FC236}">
                <a16:creationId xmlns:a16="http://schemas.microsoft.com/office/drawing/2014/main" id="{FB2B2855-7A9B-4694-90F9-B4EDC2B1D8D7}"/>
              </a:ext>
            </a:extLst>
          </p:cNvPr>
          <p:cNvPicPr>
            <a:picLocks noChangeAspect="1"/>
          </p:cNvPicPr>
          <p:nvPr/>
        </p:nvPicPr>
        <p:blipFill>
          <a:blip r:embed="rId2"/>
          <a:stretch>
            <a:fillRect/>
          </a:stretch>
        </p:blipFill>
        <p:spPr>
          <a:xfrm>
            <a:off x="1966912" y="3091543"/>
            <a:ext cx="8258175" cy="3766457"/>
          </a:xfrm>
          <a:prstGeom prst="rect">
            <a:avLst/>
          </a:prstGeom>
        </p:spPr>
      </p:pic>
    </p:spTree>
    <p:extLst>
      <p:ext uri="{BB962C8B-B14F-4D97-AF65-F5344CB8AC3E}">
        <p14:creationId xmlns:p14="http://schemas.microsoft.com/office/powerpoint/2010/main" val="1416588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1BA3-7337-48CC-A180-0056B01BEA39}"/>
              </a:ext>
            </a:extLst>
          </p:cNvPr>
          <p:cNvSpPr>
            <a:spLocks noGrp="1"/>
          </p:cNvSpPr>
          <p:nvPr>
            <p:ph type="title"/>
          </p:nvPr>
        </p:nvSpPr>
        <p:spPr/>
        <p:txBody>
          <a:bodyPr/>
          <a:lstStyle/>
          <a:p>
            <a:r>
              <a:rPr lang="en-US" dirty="0"/>
              <a:t>Cause of resources curse</a:t>
            </a:r>
          </a:p>
        </p:txBody>
      </p:sp>
      <p:sp>
        <p:nvSpPr>
          <p:cNvPr id="3" name="Content Placeholder 2">
            <a:extLst>
              <a:ext uri="{FF2B5EF4-FFF2-40B4-BE49-F238E27FC236}">
                <a16:creationId xmlns:a16="http://schemas.microsoft.com/office/drawing/2014/main" id="{EC6AAA79-1562-4F8B-81A5-1C2E7B0D2047}"/>
              </a:ext>
            </a:extLst>
          </p:cNvPr>
          <p:cNvSpPr>
            <a:spLocks noGrp="1"/>
          </p:cNvSpPr>
          <p:nvPr>
            <p:ph idx="1"/>
          </p:nvPr>
        </p:nvSpPr>
        <p:spPr/>
        <p:txBody>
          <a:bodyPr>
            <a:normAutofit/>
          </a:bodyPr>
          <a:lstStyle/>
          <a:p>
            <a:pPr marL="0" indent="0">
              <a:buNone/>
            </a:pPr>
            <a:r>
              <a:rPr lang="en-US" sz="4000" b="1" dirty="0"/>
              <a:t>• Limited government capture of benefits: </a:t>
            </a:r>
            <a:endParaRPr lang="en-US" sz="4000" b="1" dirty="0" smtClean="0"/>
          </a:p>
          <a:p>
            <a:pPr lvl="1"/>
            <a:r>
              <a:rPr lang="en-US" sz="3600" dirty="0" smtClean="0"/>
              <a:t>In </a:t>
            </a:r>
            <a:r>
              <a:rPr lang="en-US" sz="3600" dirty="0"/>
              <a:t>some cases, only a small share of the production value of the resource stays in the country </a:t>
            </a:r>
            <a:endParaRPr lang="en-US" sz="3600" dirty="0" smtClean="0"/>
          </a:p>
          <a:p>
            <a:pPr lvl="1"/>
            <a:r>
              <a:rPr lang="en-US" sz="3600" dirty="0" smtClean="0"/>
              <a:t>fail </a:t>
            </a:r>
            <a:r>
              <a:rPr lang="en-US" sz="3600" dirty="0"/>
              <a:t>to compensate the state and communities for depleting their resources and related environmental damage or loss of livelihood. </a:t>
            </a:r>
            <a:endParaRPr lang="en-US" sz="3600" dirty="0" smtClean="0"/>
          </a:p>
          <a:p>
            <a:pPr lvl="1"/>
            <a:r>
              <a:rPr lang="en-US" sz="3600" dirty="0"/>
              <a:t>The point-source nature of extractive industries often creates challenges when trying to balance the needs of the people and environments that surround the mining area. </a:t>
            </a:r>
          </a:p>
          <a:p>
            <a:pPr lvl="1"/>
            <a:endParaRPr lang="en-US" sz="3600" dirty="0"/>
          </a:p>
        </p:txBody>
      </p:sp>
    </p:spTree>
    <p:extLst>
      <p:ext uri="{BB962C8B-B14F-4D97-AF65-F5344CB8AC3E}">
        <p14:creationId xmlns:p14="http://schemas.microsoft.com/office/powerpoint/2010/main" val="12781837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326572" y="304800"/>
            <a:ext cx="9884228" cy="1143000"/>
          </a:xfrm>
        </p:spPr>
        <p:txBody>
          <a:bodyPr rtlCol="0">
            <a:normAutofit fontScale="90000"/>
          </a:bodyPr>
          <a:lstStyle/>
          <a:p>
            <a:pPr>
              <a:defRPr/>
            </a:pPr>
            <a:r>
              <a:rPr lang="fr-CA" sz="5400" b="1" dirty="0" err="1" smtClean="0">
                <a:solidFill>
                  <a:schemeClr val="tx1">
                    <a:lumMod val="75000"/>
                    <a:lumOff val="25000"/>
                  </a:schemeClr>
                </a:solidFill>
                <a:latin typeface="TH Sarabun New" panose="020B0500040200020003" pitchFamily="34" charset="-34"/>
                <a:cs typeface="TH Sarabun New" panose="020B0500040200020003" pitchFamily="34" charset="-34"/>
              </a:rPr>
              <a:t>Environmental</a:t>
            </a:r>
            <a:r>
              <a:rPr lang="fr-CA" sz="5400" b="1" dirty="0" smtClean="0">
                <a:solidFill>
                  <a:schemeClr val="tx1">
                    <a:lumMod val="75000"/>
                    <a:lumOff val="25000"/>
                  </a:schemeClr>
                </a:solidFill>
                <a:latin typeface="TH Sarabun New" panose="020B0500040200020003" pitchFamily="34" charset="-34"/>
                <a:cs typeface="TH Sarabun New" panose="020B0500040200020003" pitchFamily="34" charset="-34"/>
              </a:rPr>
              <a:t> </a:t>
            </a:r>
            <a:r>
              <a:rPr lang="fr-CA" sz="5400" b="1" dirty="0" err="1" smtClean="0">
                <a:solidFill>
                  <a:schemeClr val="tx1">
                    <a:lumMod val="75000"/>
                    <a:lumOff val="25000"/>
                  </a:schemeClr>
                </a:solidFill>
                <a:latin typeface="TH Sarabun New" panose="020B0500040200020003" pitchFamily="34" charset="-34"/>
                <a:cs typeface="TH Sarabun New" panose="020B0500040200020003" pitchFamily="34" charset="-34"/>
              </a:rPr>
              <a:t>problem</a:t>
            </a:r>
            <a:r>
              <a:rPr lang="fr-CA" sz="5400" b="1" dirty="0" smtClean="0">
                <a:solidFill>
                  <a:schemeClr val="tx1">
                    <a:lumMod val="75000"/>
                    <a:lumOff val="25000"/>
                  </a:schemeClr>
                </a:solidFill>
                <a:latin typeface="TH Sarabun New" panose="020B0500040200020003" pitchFamily="34" charset="-34"/>
                <a:cs typeface="TH Sarabun New" panose="020B0500040200020003" pitchFamily="34" charset="-34"/>
              </a:rPr>
              <a:t> : </a:t>
            </a:r>
            <a:r>
              <a:rPr lang="fr-CA" sz="5400" b="1" dirty="0" err="1" smtClean="0">
                <a:solidFill>
                  <a:schemeClr val="tx1">
                    <a:lumMod val="75000"/>
                    <a:lumOff val="25000"/>
                  </a:schemeClr>
                </a:solidFill>
                <a:latin typeface="TH Sarabun New" panose="020B0500040200020003" pitchFamily="34" charset="-34"/>
                <a:cs typeface="TH Sarabun New" panose="020B0500040200020003" pitchFamily="34" charset="-34"/>
              </a:rPr>
              <a:t>Negative</a:t>
            </a:r>
            <a:r>
              <a:rPr lang="fr-CA" sz="5400" b="1" dirty="0" smtClean="0">
                <a:solidFill>
                  <a:schemeClr val="tx1">
                    <a:lumMod val="75000"/>
                    <a:lumOff val="25000"/>
                  </a:schemeClr>
                </a:solidFill>
                <a:latin typeface="TH Sarabun New" panose="020B0500040200020003" pitchFamily="34" charset="-34"/>
                <a:cs typeface="TH Sarabun New" panose="020B0500040200020003" pitchFamily="34" charset="-34"/>
              </a:rPr>
              <a:t> </a:t>
            </a:r>
            <a:r>
              <a:rPr lang="fr-CA" sz="5400" b="1" dirty="0" err="1">
                <a:solidFill>
                  <a:schemeClr val="tx1">
                    <a:lumMod val="75000"/>
                    <a:lumOff val="25000"/>
                  </a:schemeClr>
                </a:solidFill>
                <a:latin typeface="TH Sarabun New" panose="020B0500040200020003" pitchFamily="34" charset="-34"/>
                <a:cs typeface="TH Sarabun New" panose="020B0500040200020003" pitchFamily="34" charset="-34"/>
              </a:rPr>
              <a:t>Externalities</a:t>
            </a:r>
            <a:endParaRPr lang="fr-CA" sz="5400" b="1" dirty="0">
              <a:solidFill>
                <a:schemeClr val="tx1">
                  <a:lumMod val="75000"/>
                  <a:lumOff val="25000"/>
                </a:schemeClr>
              </a:solidFill>
              <a:latin typeface="TH Sarabun New" panose="020B0500040200020003" pitchFamily="34" charset="-34"/>
              <a:cs typeface="TH Sarabun New" panose="020B0500040200020003" pitchFamily="34" charset="-34"/>
            </a:endParaRPr>
          </a:p>
        </p:txBody>
      </p:sp>
      <p:sp>
        <p:nvSpPr>
          <p:cNvPr id="5" name="Espace réservé du contenu 2"/>
          <p:cNvSpPr>
            <a:spLocks noGrp="1"/>
          </p:cNvSpPr>
          <p:nvPr>
            <p:ph idx="1"/>
          </p:nvPr>
        </p:nvSpPr>
        <p:spPr>
          <a:xfrm>
            <a:off x="1080490" y="1447800"/>
            <a:ext cx="10273310" cy="4586288"/>
          </a:xfrm>
        </p:spPr>
        <p:txBody>
          <a:bodyPr rtlCol="0">
            <a:noAutofit/>
          </a:bodyPr>
          <a:lstStyle/>
          <a:p>
            <a:pPr>
              <a:buClr>
                <a:srgbClr val="669933"/>
              </a:buClr>
              <a:buFont typeface="Wingdings" pitchFamily="2" charset="2"/>
              <a:buChar char="q"/>
            </a:pPr>
            <a:r>
              <a:rPr lang="en-US" dirty="0" smtClean="0">
                <a:latin typeface="TH Sarabun New" panose="020B0500040200020003" pitchFamily="34" charset="-34"/>
                <a:cs typeface="TH Sarabun New" panose="020B0500040200020003" pitchFamily="34" charset="-34"/>
              </a:rPr>
              <a:t> By-products of consumption and production may harm others.</a:t>
            </a:r>
          </a:p>
          <a:p>
            <a:pPr lvl="1">
              <a:buClr>
                <a:srgbClr val="669933"/>
              </a:buClr>
              <a:buFont typeface="Wingdings" pitchFamily="2" charset="2"/>
              <a:buChar char="q"/>
            </a:pPr>
            <a:r>
              <a:rPr lang="en-US" dirty="0" smtClean="0">
                <a:latin typeface="TH Sarabun New" panose="020B0500040200020003" pitchFamily="34" charset="-34"/>
                <a:cs typeface="TH Sarabun New" panose="020B0500040200020003" pitchFamily="34" charset="-34"/>
              </a:rPr>
              <a:t> Driving releases GHGs to the atmosphere</a:t>
            </a:r>
          </a:p>
          <a:p>
            <a:pPr lvl="1">
              <a:buClr>
                <a:srgbClr val="669933"/>
              </a:buClr>
              <a:buFont typeface="Wingdings" pitchFamily="2" charset="2"/>
              <a:buChar char="q"/>
            </a:pPr>
            <a:r>
              <a:rPr lang="en-US" dirty="0" smtClean="0">
                <a:latin typeface="TH Sarabun New" panose="020B0500040200020003" pitchFamily="34" charset="-34"/>
                <a:cs typeface="TH Sarabun New" panose="020B0500040200020003" pitchFamily="34" charset="-34"/>
              </a:rPr>
              <a:t> Air pollution from power plants cause respiratory disease</a:t>
            </a:r>
            <a:r>
              <a:rPr lang="en-US" dirty="0" smtClean="0"/>
              <a:t>s.</a:t>
            </a:r>
            <a:endParaRPr lang="en-US" dirty="0" smtClean="0">
              <a:latin typeface="TH Sarabun New" panose="020B0500040200020003" pitchFamily="34" charset="-34"/>
              <a:cs typeface="TH Sarabun New" panose="020B0500040200020003" pitchFamily="34" charset="-34"/>
            </a:endParaRPr>
          </a:p>
          <a:p>
            <a:pPr>
              <a:buClr>
                <a:srgbClr val="669933"/>
              </a:buClr>
              <a:buFont typeface="Wingdings" pitchFamily="2" charset="2"/>
              <a:buChar char="q"/>
            </a:pPr>
            <a:r>
              <a:rPr lang="en-US" dirty="0" smtClean="0">
                <a:latin typeface="TH Sarabun New" panose="020B0500040200020003" pitchFamily="34" charset="-34"/>
                <a:cs typeface="TH Sarabun New" panose="020B0500040200020003" pitchFamily="34" charset="-34"/>
              </a:rPr>
              <a:t> Consumers and producers only take into account of private cost when they decide how much to consume and how much to produce.</a:t>
            </a:r>
            <a:endParaRPr lang="en-US" dirty="0" smtClean="0">
              <a:solidFill>
                <a:schemeClr val="tx1">
                  <a:lumMod val="75000"/>
                  <a:lumOff val="25000"/>
                </a:schemeClr>
              </a:solidFill>
              <a:latin typeface="TH Sarabun New" panose="020B0500040200020003" pitchFamily="34" charset="-34"/>
              <a:cs typeface="TH Sarabun New" panose="020B0500040200020003" pitchFamily="34" charset="-34"/>
            </a:endParaRPr>
          </a:p>
          <a:p>
            <a:pPr>
              <a:buClr>
                <a:srgbClr val="669933"/>
              </a:buClr>
              <a:buNone/>
            </a:pPr>
            <a:r>
              <a:rPr lang="en-US" dirty="0" smtClean="0">
                <a:solidFill>
                  <a:schemeClr val="tx1">
                    <a:lumMod val="75000"/>
                    <a:lumOff val="25000"/>
                  </a:schemeClr>
                </a:solidFill>
                <a:latin typeface="TH Sarabun New" panose="020B0500040200020003" pitchFamily="34" charset="-34"/>
                <a:cs typeface="TH Sarabun New" panose="020B0500040200020003" pitchFamily="34" charset="-34"/>
              </a:rPr>
              <a:t>                </a:t>
            </a:r>
            <a:r>
              <a:rPr lang="en-US" dirty="0" smtClean="0">
                <a:solidFill>
                  <a:srgbClr val="FF0000"/>
                </a:solidFill>
                <a:latin typeface="TH Sarabun New" panose="020B0500040200020003" pitchFamily="34" charset="-34"/>
                <a:cs typeface="TH Sarabun New" panose="020B0500040200020003" pitchFamily="34" charset="-34"/>
              </a:rPr>
              <a:t>Social cost = Private cost + Externality cost.</a:t>
            </a:r>
          </a:p>
          <a:p>
            <a:pPr>
              <a:buClr>
                <a:srgbClr val="669933"/>
              </a:buClr>
              <a:buFont typeface="Wingdings" pitchFamily="2" charset="2"/>
              <a:buChar char="q"/>
            </a:pPr>
            <a:r>
              <a:rPr lang="en-US" dirty="0" smtClean="0">
                <a:solidFill>
                  <a:schemeClr val="tx1">
                    <a:lumMod val="75000"/>
                    <a:lumOff val="25000"/>
                  </a:schemeClr>
                </a:solidFill>
                <a:latin typeface="TH Sarabun New" panose="020B0500040200020003" pitchFamily="34" charset="-34"/>
                <a:cs typeface="TH Sarabun New" panose="020B0500040200020003" pitchFamily="34" charset="-34"/>
              </a:rPr>
              <a:t> </a:t>
            </a:r>
            <a:r>
              <a:rPr lang="en-US" dirty="0" smtClean="0">
                <a:latin typeface="TH Sarabun New" panose="020B0500040200020003" pitchFamily="34" charset="-34"/>
                <a:cs typeface="TH Sarabun New" panose="020B0500040200020003" pitchFamily="34" charset="-34"/>
              </a:rPr>
              <a:t>With externalities, consumers and producers tend to consume and produce too much. </a:t>
            </a:r>
          </a:p>
          <a:p>
            <a:pPr lvl="1">
              <a:buClr>
                <a:srgbClr val="669933"/>
              </a:buClr>
              <a:buFont typeface="Wingdings" pitchFamily="2" charset="2"/>
              <a:buChar char="q"/>
            </a:pPr>
            <a:r>
              <a:rPr lang="en-US" dirty="0">
                <a:latin typeface="TH Sarabun New" panose="020B0500040200020003" pitchFamily="34" charset="-34"/>
                <a:cs typeface="TH Sarabun New" panose="020B0500040200020003" pitchFamily="34" charset="-34"/>
              </a:rPr>
              <a:t> </a:t>
            </a:r>
            <a:r>
              <a:rPr lang="en-US" dirty="0" smtClean="0">
                <a:latin typeface="TH Sarabun New" panose="020B0500040200020003" pitchFamily="34" charset="-34"/>
                <a:cs typeface="TH Sarabun New" panose="020B0500040200020003" pitchFamily="34" charset="-34"/>
              </a:rPr>
              <a:t>Think about gasoline consumption. from the social planner’s perspective, you consume too much?</a:t>
            </a:r>
          </a:p>
          <a:p>
            <a:pPr marL="0" indent="0">
              <a:buClr>
                <a:srgbClr val="669933"/>
              </a:buClr>
              <a:buNone/>
            </a:pPr>
            <a:endParaRPr lang="en-US" b="1" dirty="0" smtClean="0">
              <a:solidFill>
                <a:schemeClr val="tx1">
                  <a:lumMod val="75000"/>
                  <a:lumOff val="25000"/>
                </a:schemeClr>
              </a:solidFill>
              <a:latin typeface="TH Sarabun New" panose="020B0500040200020003" pitchFamily="34" charset="-34"/>
              <a:cs typeface="TH Sarabun New" panose="020B0500040200020003" pitchFamily="34" charset="-34"/>
            </a:endParaRPr>
          </a:p>
          <a:p>
            <a:pPr>
              <a:buClr>
                <a:srgbClr val="669933"/>
              </a:buClr>
              <a:buFont typeface="Wingdings" pitchFamily="2" charset="2"/>
              <a:buChar char="q"/>
            </a:pPr>
            <a:endParaRPr lang="en-US" dirty="0" smtClean="0">
              <a:latin typeface="TH Sarabun New" panose="020B0500040200020003" pitchFamily="34" charset="-34"/>
              <a:cs typeface="TH Sarabun New" panose="020B0500040200020003" pitchFamily="34" charset="-34"/>
            </a:endParaRPr>
          </a:p>
          <a:p>
            <a:pPr>
              <a:buClr>
                <a:srgbClr val="669933"/>
              </a:buClr>
              <a:buNone/>
            </a:pPr>
            <a:endParaRPr lang="en-US" dirty="0" smtClean="0">
              <a:solidFill>
                <a:schemeClr val="tx1">
                  <a:lumMod val="75000"/>
                  <a:lumOff val="25000"/>
                </a:schemeClr>
              </a:solidFill>
              <a:latin typeface="TH Sarabun New" panose="020B0500040200020003" pitchFamily="34" charset="-34"/>
              <a:cs typeface="TH Sarabun New" panose="020B0500040200020003" pitchFamily="34" charset="-34"/>
              <a:sym typeface="Wingdings" pitchFamily="2" charset="2"/>
            </a:endParaRPr>
          </a:p>
        </p:txBody>
      </p:sp>
      <p:sp>
        <p:nvSpPr>
          <p:cNvPr id="6" name="Slide Number Placeholder 5"/>
          <p:cNvSpPr>
            <a:spLocks noGrp="1"/>
          </p:cNvSpPr>
          <p:nvPr>
            <p:ph type="sldNum" sz="quarter" idx="12"/>
          </p:nvPr>
        </p:nvSpPr>
        <p:spPr>
          <a:xfrm>
            <a:off x="8633822" y="6356350"/>
            <a:ext cx="2719977" cy="365125"/>
          </a:xfrm>
        </p:spPr>
        <p:txBody>
          <a:bodyPr/>
          <a:lstStyle/>
          <a:p>
            <a:pPr>
              <a:defRPr/>
            </a:pPr>
            <a:fld id="{B111770D-87E1-47F5-A423-D9C3C86124BF}" type="slidenum">
              <a:rPr lang="fr-CA" smtClean="0">
                <a:latin typeface="TH Sarabun New" panose="020B0500040200020003" pitchFamily="34" charset="-34"/>
                <a:cs typeface="TH Sarabun New" panose="020B0500040200020003" pitchFamily="34" charset="-34"/>
              </a:rPr>
              <a:pPr>
                <a:defRPr/>
              </a:pPr>
              <a:t>22</a:t>
            </a:fld>
            <a:endParaRPr lang="fr-CA">
              <a:latin typeface="TH Sarabun New" panose="020B0500040200020003" pitchFamily="34" charset="-34"/>
              <a:cs typeface="TH Sarabun New" panose="020B0500040200020003" pitchFamily="34" charset="-34"/>
            </a:endParaRPr>
          </a:p>
        </p:txBody>
      </p:sp>
    </p:spTree>
    <p:extLst>
      <p:ext uri="{BB962C8B-B14F-4D97-AF65-F5344CB8AC3E}">
        <p14:creationId xmlns:p14="http://schemas.microsoft.com/office/powerpoint/2010/main" val="10052164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solve environmental problem?</a:t>
            </a:r>
            <a:endParaRPr lang="en-US" dirty="0"/>
          </a:p>
        </p:txBody>
      </p:sp>
      <p:sp>
        <p:nvSpPr>
          <p:cNvPr id="3" name="Content Placeholder 2"/>
          <p:cNvSpPr>
            <a:spLocks noGrp="1"/>
          </p:cNvSpPr>
          <p:nvPr>
            <p:ph idx="1"/>
          </p:nvPr>
        </p:nvSpPr>
        <p:spPr/>
        <p:txBody>
          <a:bodyPr/>
          <a:lstStyle/>
          <a:p>
            <a:r>
              <a:rPr lang="en-US" dirty="0" smtClean="0"/>
              <a:t>Command-and-Control</a:t>
            </a:r>
          </a:p>
          <a:p>
            <a:pPr marL="0" indent="0">
              <a:buNone/>
            </a:pPr>
            <a:endParaRPr lang="en-US" dirty="0"/>
          </a:p>
          <a:p>
            <a:pPr marL="0" indent="0">
              <a:buNone/>
            </a:pPr>
            <a:endParaRPr lang="en-US" dirty="0" smtClean="0"/>
          </a:p>
          <a:p>
            <a:r>
              <a:rPr lang="en-US" dirty="0" smtClean="0"/>
              <a:t>Tax </a:t>
            </a:r>
          </a:p>
          <a:p>
            <a:endParaRPr lang="en-US" dirty="0"/>
          </a:p>
          <a:p>
            <a:endParaRPr lang="en-US" dirty="0" smtClean="0"/>
          </a:p>
          <a:p>
            <a:r>
              <a:rPr lang="en-US" dirty="0" smtClean="0"/>
              <a:t>Information </a:t>
            </a:r>
          </a:p>
        </p:txBody>
      </p:sp>
      <p:sp>
        <p:nvSpPr>
          <p:cNvPr id="4" name="Slide Number Placeholder 3"/>
          <p:cNvSpPr>
            <a:spLocks noGrp="1"/>
          </p:cNvSpPr>
          <p:nvPr>
            <p:ph type="sldNum" sz="quarter" idx="12"/>
          </p:nvPr>
        </p:nvSpPr>
        <p:spPr/>
        <p:txBody>
          <a:bodyPr/>
          <a:lstStyle/>
          <a:p>
            <a:fld id="{AD88E7FC-001B-48F7-939D-145824154CDE}" type="slidenum">
              <a:rPr lang="en-US" smtClean="0"/>
              <a:t>23</a:t>
            </a:fld>
            <a:endParaRPr lang="en-US"/>
          </a:p>
        </p:txBody>
      </p:sp>
    </p:spTree>
    <p:extLst>
      <p:ext uri="{BB962C8B-B14F-4D97-AF65-F5344CB8AC3E}">
        <p14:creationId xmlns:p14="http://schemas.microsoft.com/office/powerpoint/2010/main" val="21445941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pPr fontAlgn="base">
              <a:spcBef>
                <a:spcPct val="0"/>
              </a:spcBef>
              <a:spcAft>
                <a:spcPct val="0"/>
              </a:spcAft>
              <a:defRPr/>
            </a:pPr>
            <a:fld id="{B31ED1C5-7F24-4148-8703-9959564CED0B}" type="slidenum">
              <a:rPr lang="en-US">
                <a:solidFill>
                  <a:srgbClr val="04617B">
                    <a:shade val="90000"/>
                  </a:srgbClr>
                </a:solidFill>
                <a:latin typeface="Arial" pitchFamily="34" charset="0"/>
                <a:cs typeface="Angsana New" pitchFamily="18" charset="-34"/>
              </a:rPr>
              <a:pPr fontAlgn="base">
                <a:spcBef>
                  <a:spcPct val="0"/>
                </a:spcBef>
                <a:spcAft>
                  <a:spcPct val="0"/>
                </a:spcAft>
                <a:defRPr/>
              </a:pPr>
              <a:t>24</a:t>
            </a:fld>
            <a:endParaRPr lang="th-TH">
              <a:solidFill>
                <a:srgbClr val="04617B">
                  <a:shade val="90000"/>
                </a:srgbClr>
              </a:solidFill>
              <a:latin typeface="Arial" pitchFamily="34" charset="0"/>
              <a:cs typeface="Angsana New" pitchFamily="18" charset="-34"/>
            </a:endParaRPr>
          </a:p>
        </p:txBody>
      </p:sp>
      <p:pic>
        <p:nvPicPr>
          <p:cNvPr id="18435" name="Picture 2"/>
          <p:cNvPicPr>
            <a:picLocks noChangeAspect="1" noChangeArrowheads="1"/>
          </p:cNvPicPr>
          <p:nvPr/>
        </p:nvPicPr>
        <p:blipFill>
          <a:blip r:embed="rId2" cstate="print"/>
          <a:srcRect/>
          <a:stretch>
            <a:fillRect/>
          </a:stretch>
        </p:blipFill>
        <p:spPr bwMode="auto">
          <a:xfrm>
            <a:off x="1752600" y="228601"/>
            <a:ext cx="8458200" cy="6353175"/>
          </a:xfrm>
          <a:prstGeom prst="rect">
            <a:avLst/>
          </a:prstGeom>
          <a:noFill/>
          <a:ln w="9525">
            <a:noFill/>
            <a:miter lim="800000"/>
            <a:headEnd/>
            <a:tailEnd/>
          </a:ln>
        </p:spPr>
      </p:pic>
    </p:spTree>
    <p:extLst>
      <p:ext uri="{BB962C8B-B14F-4D97-AF65-F5344CB8AC3E}">
        <p14:creationId xmlns:p14="http://schemas.microsoft.com/office/powerpoint/2010/main" val="25688428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744583" y="304800"/>
            <a:ext cx="10476412" cy="1143000"/>
          </a:xfrm>
        </p:spPr>
        <p:txBody>
          <a:bodyPr rtlCol="0">
            <a:normAutofit/>
          </a:bodyPr>
          <a:lstStyle/>
          <a:p>
            <a:pPr>
              <a:defRPr/>
            </a:pPr>
            <a:r>
              <a:rPr lang="fr-CA" sz="4800" dirty="0" err="1" smtClean="0">
                <a:solidFill>
                  <a:schemeClr val="tx1">
                    <a:lumMod val="75000"/>
                    <a:lumOff val="25000"/>
                  </a:schemeClr>
                </a:solidFill>
              </a:rPr>
              <a:t>Environmental</a:t>
            </a:r>
            <a:r>
              <a:rPr lang="fr-CA" sz="4800" dirty="0" smtClean="0">
                <a:solidFill>
                  <a:schemeClr val="tx1">
                    <a:lumMod val="75000"/>
                    <a:lumOff val="25000"/>
                  </a:schemeClr>
                </a:solidFill>
              </a:rPr>
              <a:t> </a:t>
            </a:r>
            <a:r>
              <a:rPr lang="fr-CA" sz="4800" dirty="0" err="1" smtClean="0">
                <a:solidFill>
                  <a:schemeClr val="tx1">
                    <a:lumMod val="75000"/>
                    <a:lumOff val="25000"/>
                  </a:schemeClr>
                </a:solidFill>
              </a:rPr>
              <a:t>problem</a:t>
            </a:r>
            <a:r>
              <a:rPr lang="fr-CA" sz="4800" dirty="0" smtClean="0">
                <a:solidFill>
                  <a:schemeClr val="tx1">
                    <a:lumMod val="75000"/>
                    <a:lumOff val="25000"/>
                  </a:schemeClr>
                </a:solidFill>
              </a:rPr>
              <a:t> </a:t>
            </a:r>
            <a:endParaRPr lang="fr-CA" sz="4800" b="1" dirty="0">
              <a:solidFill>
                <a:schemeClr val="tx1">
                  <a:lumMod val="75000"/>
                  <a:lumOff val="25000"/>
                </a:schemeClr>
              </a:solidFill>
              <a:latin typeface="TH Sarabun New" panose="020B0500040200020003" pitchFamily="34" charset="-34"/>
              <a:cs typeface="TH Sarabun New" panose="020B0500040200020003" pitchFamily="34" charset="-34"/>
            </a:endParaRPr>
          </a:p>
        </p:txBody>
      </p:sp>
      <p:sp>
        <p:nvSpPr>
          <p:cNvPr id="5" name="Espace réservé du contenu 2"/>
          <p:cNvSpPr>
            <a:spLocks noGrp="1"/>
          </p:cNvSpPr>
          <p:nvPr>
            <p:ph idx="1"/>
          </p:nvPr>
        </p:nvSpPr>
        <p:spPr>
          <a:xfrm>
            <a:off x="992777" y="1447800"/>
            <a:ext cx="10361023" cy="4586288"/>
          </a:xfrm>
        </p:spPr>
        <p:txBody>
          <a:bodyPr rtlCol="0">
            <a:normAutofit/>
          </a:bodyPr>
          <a:lstStyle/>
          <a:p>
            <a:pPr lvl="1"/>
            <a:r>
              <a:rPr lang="en-US" sz="4000" dirty="0">
                <a:latin typeface="TH Sarabun New" panose="020B0500040200020003" pitchFamily="34" charset="-34"/>
                <a:cs typeface="TH Sarabun New" panose="020B0500040200020003" pitchFamily="34" charset="-34"/>
              </a:rPr>
              <a:t> </a:t>
            </a:r>
            <a:r>
              <a:rPr lang="en-US" sz="4000" dirty="0" smtClean="0"/>
              <a:t>Local problem</a:t>
            </a:r>
          </a:p>
          <a:p>
            <a:pPr lvl="1"/>
            <a:endParaRPr lang="en-US" sz="4000" dirty="0"/>
          </a:p>
          <a:p>
            <a:pPr marL="457200" lvl="1" indent="0">
              <a:buNone/>
            </a:pPr>
            <a:endParaRPr lang="en-US" sz="4000" dirty="0" smtClean="0"/>
          </a:p>
          <a:p>
            <a:pPr lvl="1"/>
            <a:r>
              <a:rPr lang="en-US" sz="4000" dirty="0" smtClean="0">
                <a:latin typeface="TH Sarabun New" panose="020B0500040200020003" pitchFamily="34" charset="-34"/>
                <a:cs typeface="TH Sarabun New" panose="020B0500040200020003" pitchFamily="34" charset="-34"/>
              </a:rPr>
              <a:t> Regional problem</a:t>
            </a:r>
          </a:p>
          <a:p>
            <a:pPr lvl="1"/>
            <a:endParaRPr lang="en-US" sz="4000" dirty="0"/>
          </a:p>
          <a:p>
            <a:pPr marL="457200" lvl="1" indent="0">
              <a:buNone/>
            </a:pPr>
            <a:endParaRPr lang="en-US" sz="4000" dirty="0" smtClean="0">
              <a:latin typeface="TH Sarabun New" panose="020B0500040200020003" pitchFamily="34" charset="-34"/>
              <a:cs typeface="TH Sarabun New" panose="020B0500040200020003" pitchFamily="34" charset="-34"/>
            </a:endParaRPr>
          </a:p>
          <a:p>
            <a:pPr lvl="1"/>
            <a:r>
              <a:rPr lang="en-US" sz="4000" dirty="0" smtClean="0"/>
              <a:t> Global problem</a:t>
            </a:r>
            <a:endParaRPr lang="en-US" sz="4000" dirty="0">
              <a:latin typeface="TH Sarabun New" panose="020B0500040200020003" pitchFamily="34" charset="-34"/>
              <a:cs typeface="TH Sarabun New" panose="020B0500040200020003" pitchFamily="34" charset="-34"/>
            </a:endParaRPr>
          </a:p>
          <a:p>
            <a:pPr>
              <a:buClr>
                <a:srgbClr val="669933"/>
              </a:buClr>
              <a:buFont typeface="Wingdings" pitchFamily="2" charset="2"/>
              <a:buChar char="q"/>
            </a:pPr>
            <a:endParaRPr lang="en-US" b="1" dirty="0" smtClean="0">
              <a:solidFill>
                <a:schemeClr val="tx1">
                  <a:lumMod val="75000"/>
                  <a:lumOff val="25000"/>
                </a:schemeClr>
              </a:solidFill>
              <a:latin typeface="TH Sarabun New" panose="020B0500040200020003" pitchFamily="34" charset="-34"/>
              <a:cs typeface="TH Sarabun New" panose="020B0500040200020003" pitchFamily="34" charset="-34"/>
            </a:endParaRPr>
          </a:p>
          <a:p>
            <a:pPr>
              <a:buClr>
                <a:srgbClr val="669933"/>
              </a:buClr>
              <a:buFont typeface="Wingdings" pitchFamily="2" charset="2"/>
              <a:buChar char="q"/>
            </a:pPr>
            <a:endParaRPr lang="en-US" dirty="0" smtClean="0">
              <a:latin typeface="TH Sarabun New" panose="020B0500040200020003" pitchFamily="34" charset="-34"/>
              <a:cs typeface="TH Sarabun New" panose="020B0500040200020003" pitchFamily="34" charset="-34"/>
            </a:endParaRPr>
          </a:p>
          <a:p>
            <a:pPr>
              <a:buClr>
                <a:srgbClr val="669933"/>
              </a:buClr>
              <a:buNone/>
            </a:pPr>
            <a:endParaRPr lang="en-US" dirty="0" smtClean="0">
              <a:solidFill>
                <a:schemeClr val="tx1">
                  <a:lumMod val="75000"/>
                  <a:lumOff val="25000"/>
                </a:schemeClr>
              </a:solidFill>
              <a:latin typeface="TH Sarabun New" panose="020B0500040200020003" pitchFamily="34" charset="-34"/>
              <a:cs typeface="TH Sarabun New" panose="020B0500040200020003" pitchFamily="34" charset="-34"/>
              <a:sym typeface="Wingdings" pitchFamily="2" charset="2"/>
            </a:endParaRPr>
          </a:p>
        </p:txBody>
      </p:sp>
      <p:sp>
        <p:nvSpPr>
          <p:cNvPr id="6" name="Slide Number Placeholder 5"/>
          <p:cNvSpPr>
            <a:spLocks noGrp="1"/>
          </p:cNvSpPr>
          <p:nvPr>
            <p:ph type="sldNum" sz="quarter" idx="12"/>
          </p:nvPr>
        </p:nvSpPr>
        <p:spPr/>
        <p:txBody>
          <a:bodyPr/>
          <a:lstStyle/>
          <a:p>
            <a:pPr>
              <a:defRPr/>
            </a:pPr>
            <a:fld id="{B111770D-87E1-47F5-A423-D9C3C86124BF}" type="slidenum">
              <a:rPr lang="fr-CA" smtClean="0"/>
              <a:pPr>
                <a:defRPr/>
              </a:pPr>
              <a:t>25</a:t>
            </a:fld>
            <a:endParaRPr lang="fr-CA"/>
          </a:p>
        </p:txBody>
      </p:sp>
    </p:spTree>
    <p:extLst>
      <p:ext uri="{BB962C8B-B14F-4D97-AF65-F5344CB8AC3E}">
        <p14:creationId xmlns:p14="http://schemas.microsoft.com/office/powerpoint/2010/main" val="20247553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Photograph:Garbage completely covers the surface of this river in Jakarta, Indonesia, harming both the water and the organisms that live within 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 y="1023906"/>
            <a:ext cx="4998271" cy="257654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20091020-lu-guang-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935" y="3657600"/>
            <a:ext cx="5381449" cy="291796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20091020-lu-guang-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0250" y="3665079"/>
            <a:ext cx="5810250" cy="3013719"/>
          </a:xfrm>
          <a:prstGeom prst="rect">
            <a:avLst/>
          </a:prstGeom>
          <a:noFill/>
          <a:extLst>
            <a:ext uri="{909E8E84-426E-40DD-AFC4-6F175D3DCCD1}">
              <a14:hiddenFill xmlns:a14="http://schemas.microsoft.com/office/drawing/2010/main">
                <a:solidFill>
                  <a:srgbClr val="FFFFFF"/>
                </a:solidFill>
              </a14:hiddenFill>
            </a:ext>
          </a:extLst>
        </p:spPr>
      </p:pic>
      <p:sp>
        <p:nvSpPr>
          <p:cNvPr id="12" name="Title 1"/>
          <p:cNvSpPr>
            <a:spLocks noGrp="1"/>
          </p:cNvSpPr>
          <p:nvPr>
            <p:ph type="title"/>
          </p:nvPr>
        </p:nvSpPr>
        <p:spPr>
          <a:xfrm>
            <a:off x="1981200" y="112235"/>
            <a:ext cx="8229600" cy="1143000"/>
          </a:xfrm>
        </p:spPr>
        <p:txBody>
          <a:bodyPr>
            <a:normAutofit/>
          </a:bodyPr>
          <a:lstStyle/>
          <a:p>
            <a:r>
              <a:rPr lang="en-US" sz="4800" dirty="0"/>
              <a:t>Environmental problem </a:t>
            </a:r>
          </a:p>
        </p:txBody>
      </p:sp>
      <p:pic>
        <p:nvPicPr>
          <p:cNvPr id="9" name="Picture 8" descr="http://thetechnologicalcitizen.com/wp-content/uploads/2010/04/etrash073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875" y="365646"/>
            <a:ext cx="4286250"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48693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smtClean="0"/>
              <a:t>Regional environmental  problem</a:t>
            </a:r>
            <a:endParaRPr lang="en-US" sz="5400" dirty="0"/>
          </a:p>
        </p:txBody>
      </p:sp>
      <p:sp>
        <p:nvSpPr>
          <p:cNvPr id="3" name="Content Placeholder 2"/>
          <p:cNvSpPr>
            <a:spLocks noGrp="1"/>
          </p:cNvSpPr>
          <p:nvPr>
            <p:ph idx="1"/>
          </p:nvPr>
        </p:nvSpPr>
        <p:spPr/>
        <p:txBody>
          <a:bodyPr/>
          <a:lstStyle/>
          <a:p>
            <a:endParaRPr lang="en-US" dirty="0"/>
          </a:p>
        </p:txBody>
      </p:sp>
      <p:pic>
        <p:nvPicPr>
          <p:cNvPr id="5" name="Picture 2" descr="http://310627192.r.worldcdn.net/media/k2/items/cache/20acb11618ee711df18d1bef1ce0ae3f_X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 y="1762680"/>
            <a:ext cx="6115050" cy="460002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microbeads cosmetic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0075" y="1562100"/>
            <a:ext cx="4286250" cy="25655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953250" y="4705350"/>
            <a:ext cx="4381500" cy="923330"/>
          </a:xfrm>
          <a:prstGeom prst="rect">
            <a:avLst/>
          </a:prstGeom>
          <a:noFill/>
        </p:spPr>
        <p:txBody>
          <a:bodyPr wrap="square" rtlCol="0">
            <a:spAutoFit/>
          </a:bodyPr>
          <a:lstStyle/>
          <a:p>
            <a:r>
              <a:rPr lang="en-US" dirty="0">
                <a:hlinkClick r:id="rId5"/>
              </a:rPr>
              <a:t>https://www.nationalgeographic.com/magazine/2018/06/the-journey-of-plastic-around-the-globe/</a:t>
            </a:r>
            <a:endParaRPr lang="en-US" dirty="0"/>
          </a:p>
        </p:txBody>
      </p:sp>
    </p:spTree>
    <p:extLst>
      <p:ext uri="{BB962C8B-B14F-4D97-AF65-F5344CB8AC3E}">
        <p14:creationId xmlns:p14="http://schemas.microsoft.com/office/powerpoint/2010/main" val="35789878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B79384DE-C73E-4784-A491-6E1995A338AF}"/>
              </a:ext>
            </a:extLst>
          </p:cNvPr>
          <p:cNvSpPr>
            <a:spLocks noGrp="1" noChangeArrowheads="1"/>
          </p:cNvSpPr>
          <p:nvPr>
            <p:ph type="title"/>
          </p:nvPr>
        </p:nvSpPr>
        <p:spPr>
          <a:xfrm>
            <a:off x="1248229" y="258309"/>
            <a:ext cx="9144000" cy="990600"/>
          </a:xfrm>
          <a:solidFill>
            <a:schemeClr val="bg1"/>
          </a:solidFill>
        </p:spPr>
        <p:txBody>
          <a:bodyPr>
            <a:noAutofit/>
          </a:bodyPr>
          <a:lstStyle/>
          <a:p>
            <a:pPr>
              <a:defRPr/>
            </a:pPr>
            <a:r>
              <a:rPr lang="en-US" dirty="0"/>
              <a:t>Transboundary pollution problem in ASEAN: HAZE</a:t>
            </a:r>
          </a:p>
        </p:txBody>
      </p:sp>
      <p:sp>
        <p:nvSpPr>
          <p:cNvPr id="5123" name="Rectangle 3"/>
          <p:cNvSpPr>
            <a:spLocks noGrp="1"/>
          </p:cNvSpPr>
          <p:nvPr>
            <p:ph type="body" idx="1"/>
          </p:nvPr>
        </p:nvSpPr>
        <p:spPr>
          <a:xfrm>
            <a:off x="899886" y="1379538"/>
            <a:ext cx="10798628" cy="4495800"/>
          </a:xfrm>
        </p:spPr>
        <p:txBody>
          <a:bodyPr>
            <a:normAutofit/>
          </a:bodyPr>
          <a:lstStyle/>
          <a:p>
            <a:pPr marL="0" indent="0">
              <a:lnSpc>
                <a:spcPct val="120000"/>
              </a:lnSpc>
              <a:buSzPct val="130000"/>
              <a:buNone/>
            </a:pPr>
            <a:r>
              <a:rPr lang="en-US" altLang="en-US" sz="3600" b="1" dirty="0"/>
              <a:t>HAZE : Atmospheric moisture, dust, smoke and vapor suspended in the air to form a partially opaque condition and impair visibility.</a:t>
            </a:r>
          </a:p>
          <a:p>
            <a:pPr>
              <a:lnSpc>
                <a:spcPct val="40000"/>
              </a:lnSpc>
              <a:buSzPct val="130000"/>
            </a:pPr>
            <a:endParaRPr lang="th-TH" altLang="en-US" sz="3600" b="1" dirty="0"/>
          </a:p>
          <a:p>
            <a:pPr marL="0" indent="0">
              <a:lnSpc>
                <a:spcPct val="120000"/>
              </a:lnSpc>
              <a:buSzPct val="130000"/>
              <a:buNone/>
            </a:pPr>
            <a:endParaRPr lang="th-TH" altLang="en-US" sz="3600" b="1" dirty="0"/>
          </a:p>
        </p:txBody>
      </p:sp>
      <p:pic>
        <p:nvPicPr>
          <p:cNvPr id="2" name="Picture 1"/>
          <p:cNvPicPr>
            <a:picLocks noChangeAspect="1"/>
          </p:cNvPicPr>
          <p:nvPr/>
        </p:nvPicPr>
        <p:blipFill>
          <a:blip r:embed="rId2"/>
          <a:stretch>
            <a:fillRect/>
          </a:stretch>
        </p:blipFill>
        <p:spPr>
          <a:xfrm>
            <a:off x="4343400" y="3200401"/>
            <a:ext cx="2971800" cy="3248025"/>
          </a:xfrm>
          <a:prstGeom prst="rect">
            <a:avLst/>
          </a:prstGeom>
        </p:spPr>
      </p:pic>
    </p:spTree>
    <p:extLst>
      <p:ext uri="{BB962C8B-B14F-4D97-AF65-F5344CB8AC3E}">
        <p14:creationId xmlns:p14="http://schemas.microsoft.com/office/powerpoint/2010/main" val="19303969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SCF027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3700" y="3616326"/>
            <a:ext cx="3652838"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 Box 5">
            <a:extLst>
              <a:ext uri="{FF2B5EF4-FFF2-40B4-BE49-F238E27FC236}">
                <a16:creationId xmlns:a16="http://schemas.microsoft.com/office/drawing/2014/main" id="{5169F3BF-368C-42B1-AB94-20AD16C39DB8}"/>
              </a:ext>
            </a:extLst>
          </p:cNvPr>
          <p:cNvSpPr txBox="1">
            <a:spLocks noChangeArrowheads="1"/>
          </p:cNvSpPr>
          <p:nvPr/>
        </p:nvSpPr>
        <p:spPr bwMode="auto">
          <a:xfrm>
            <a:off x="6953250" y="6338888"/>
            <a:ext cx="3276600" cy="461962"/>
          </a:xfrm>
          <a:prstGeom prst="rect">
            <a:avLst/>
          </a:prstGeom>
          <a:noFill/>
          <a:ln w="12700" cap="sq">
            <a:noFill/>
            <a:miter lim="800000"/>
            <a:headEnd type="none" w="sm" len="sm"/>
            <a:tailEnd type="none" w="sm" len="sm"/>
          </a:ln>
        </p:spPr>
        <p:txBody>
          <a:bodyPr>
            <a:spAutoFit/>
          </a:bodyPr>
          <a:lstStyle/>
          <a:p>
            <a:pPr algn="ctr" eaLnBrk="1" hangingPunct="1">
              <a:spcBef>
                <a:spcPct val="50000"/>
              </a:spcBef>
              <a:defRPr/>
            </a:pPr>
            <a:r>
              <a:rPr lang="en-US" sz="2400" dirty="0">
                <a:solidFill>
                  <a:schemeClr val="accent1">
                    <a:lumMod val="75000"/>
                  </a:schemeClr>
                </a:solidFill>
                <a:latin typeface="Times New Roman" panose="02020603050405020304" pitchFamily="18" charset="0"/>
                <a:cs typeface="Times New Roman" panose="02020603050405020304" pitchFamily="18" charset="0"/>
              </a:rPr>
              <a:t>Forest Fire</a:t>
            </a:r>
            <a:endParaRPr lang="th-TH" sz="2400" dirty="0">
              <a:solidFill>
                <a:schemeClr val="accent1">
                  <a:lumMod val="75000"/>
                </a:schemeClr>
              </a:solidFill>
              <a:latin typeface="Times New Roman" panose="02020603050405020304" pitchFamily="18" charset="0"/>
            </a:endParaRPr>
          </a:p>
        </p:txBody>
      </p:sp>
      <p:sp>
        <p:nvSpPr>
          <p:cNvPr id="7174" name="Text Box 6">
            <a:extLst>
              <a:ext uri="{FF2B5EF4-FFF2-40B4-BE49-F238E27FC236}">
                <a16:creationId xmlns:a16="http://schemas.microsoft.com/office/drawing/2014/main" id="{8AFBF24E-9C63-4D30-8032-1E1B541E4C39}"/>
              </a:ext>
            </a:extLst>
          </p:cNvPr>
          <p:cNvSpPr txBox="1">
            <a:spLocks noChangeArrowheads="1"/>
          </p:cNvSpPr>
          <p:nvPr/>
        </p:nvSpPr>
        <p:spPr bwMode="auto">
          <a:xfrm>
            <a:off x="4310063" y="1214438"/>
            <a:ext cx="3276600" cy="457200"/>
          </a:xfrm>
          <a:prstGeom prst="rect">
            <a:avLst/>
          </a:prstGeom>
          <a:noFill/>
          <a:ln w="12700" cap="sq">
            <a:noFill/>
            <a:miter lim="800000"/>
            <a:headEnd type="none" w="sm" len="sm"/>
            <a:tailEnd type="none" w="sm" len="sm"/>
          </a:ln>
        </p:spPr>
        <p:txBody>
          <a:bodyPr>
            <a:spAutoFit/>
          </a:bodyPr>
          <a:lstStyle/>
          <a:p>
            <a:pPr eaLnBrk="1" hangingPunct="1">
              <a:spcBef>
                <a:spcPct val="50000"/>
              </a:spcBef>
              <a:defRPr/>
            </a:pPr>
            <a:r>
              <a:rPr lang="en-US" sz="2400" dirty="0">
                <a:solidFill>
                  <a:schemeClr val="accent1">
                    <a:lumMod val="75000"/>
                  </a:schemeClr>
                </a:solidFill>
                <a:latin typeface="Times New Roman" panose="02020603050405020304" pitchFamily="18" charset="0"/>
                <a:cs typeface="Times New Roman" panose="02020603050405020304" pitchFamily="18" charset="0"/>
              </a:rPr>
              <a:t>Solid Waste Burning</a:t>
            </a:r>
            <a:endParaRPr lang="th-TH" sz="2400" dirty="0">
              <a:solidFill>
                <a:schemeClr val="accent1">
                  <a:lumMod val="75000"/>
                </a:schemeClr>
              </a:solidFill>
              <a:latin typeface="Times New Roman" panose="02020603050405020304" pitchFamily="18" charset="0"/>
            </a:endParaRPr>
          </a:p>
        </p:txBody>
      </p:sp>
      <p:sp>
        <p:nvSpPr>
          <p:cNvPr id="7175" name="Text Box 7">
            <a:extLst>
              <a:ext uri="{FF2B5EF4-FFF2-40B4-BE49-F238E27FC236}">
                <a16:creationId xmlns:a16="http://schemas.microsoft.com/office/drawing/2014/main" id="{3DBC022A-E231-427C-A243-44D5A8C412A3}"/>
              </a:ext>
            </a:extLst>
          </p:cNvPr>
          <p:cNvSpPr txBox="1">
            <a:spLocks noChangeArrowheads="1"/>
          </p:cNvSpPr>
          <p:nvPr/>
        </p:nvSpPr>
        <p:spPr bwMode="auto">
          <a:xfrm>
            <a:off x="1524001" y="6259513"/>
            <a:ext cx="4252913" cy="461962"/>
          </a:xfrm>
          <a:prstGeom prst="rect">
            <a:avLst/>
          </a:prstGeom>
          <a:noFill/>
          <a:ln w="12700" cap="sq">
            <a:noFill/>
            <a:miter lim="800000"/>
            <a:headEnd type="none" w="sm" len="sm"/>
            <a:tailEnd type="none" w="sm" len="sm"/>
          </a:ln>
        </p:spPr>
        <p:txBody>
          <a:bodyPr>
            <a:spAutoFit/>
          </a:bodyPr>
          <a:lstStyle/>
          <a:p>
            <a:pPr algn="ctr" eaLnBrk="1" hangingPunct="1">
              <a:spcBef>
                <a:spcPct val="50000"/>
              </a:spcBef>
              <a:defRPr/>
            </a:pPr>
            <a:r>
              <a:rPr lang="en-US" sz="2400" dirty="0">
                <a:solidFill>
                  <a:schemeClr val="accent1">
                    <a:lumMod val="75000"/>
                  </a:schemeClr>
                </a:solidFill>
                <a:latin typeface="Times New Roman" panose="02020603050405020304" pitchFamily="18" charset="0"/>
                <a:cs typeface="Times New Roman" panose="02020603050405020304" pitchFamily="18" charset="0"/>
              </a:rPr>
              <a:t>Agricultural Waste Burning</a:t>
            </a:r>
            <a:endParaRPr lang="th-TH" sz="2400" dirty="0">
              <a:solidFill>
                <a:schemeClr val="accent1">
                  <a:lumMod val="75000"/>
                </a:schemeClr>
              </a:solidFill>
              <a:latin typeface="Times New Roman" panose="02020603050405020304" pitchFamily="18" charset="0"/>
            </a:endParaRPr>
          </a:p>
        </p:txBody>
      </p:sp>
      <p:sp>
        <p:nvSpPr>
          <p:cNvPr id="73737" name="AutoShape 9">
            <a:extLst>
              <a:ext uri="{FF2B5EF4-FFF2-40B4-BE49-F238E27FC236}">
                <a16:creationId xmlns:a16="http://schemas.microsoft.com/office/drawing/2014/main" id="{B5BEACC1-2762-4507-8E28-9EF4011A303E}"/>
              </a:ext>
            </a:extLst>
          </p:cNvPr>
          <p:cNvSpPr>
            <a:spLocks noChangeAspect="1" noChangeArrowheads="1"/>
          </p:cNvSpPr>
          <p:nvPr/>
        </p:nvSpPr>
        <p:spPr bwMode="auto">
          <a:xfrm>
            <a:off x="1592263" y="160338"/>
            <a:ext cx="9144000" cy="1066800"/>
          </a:xfrm>
          <a:prstGeom prst="roundRect">
            <a:avLst>
              <a:gd name="adj" fmla="val 16667"/>
            </a:avLst>
          </a:prstGeom>
          <a:solidFill>
            <a:schemeClr val="bg1"/>
          </a:solidFill>
          <a:ln w="9525">
            <a:noFill/>
            <a:round/>
            <a:headEnd/>
            <a:tailEnd/>
          </a:ln>
          <a:effectLst/>
        </p:spPr>
        <p:txBody>
          <a:bodyPr anchor="ctr"/>
          <a:lstStyle/>
          <a:p>
            <a:pPr algn="ctr" eaLnBrk="1" hangingPunct="1">
              <a:lnSpc>
                <a:spcPct val="90000"/>
              </a:lnSpc>
              <a:defRPr/>
            </a:pPr>
            <a:r>
              <a:rPr lang="en-US" sz="4800" b="1" dirty="0">
                <a:latin typeface="TH Sarabun New" panose="020B0500040200020003" pitchFamily="34" charset="-34"/>
                <a:cs typeface="TH Sarabun New" panose="020B0500040200020003" pitchFamily="34" charset="-34"/>
              </a:rPr>
              <a:t>Haze resulted from 3 main activities; </a:t>
            </a:r>
            <a:endParaRPr lang="th-TH" sz="4800" b="1" dirty="0">
              <a:latin typeface="TH Sarabun New" panose="020B0500040200020003" pitchFamily="34" charset="-34"/>
              <a:cs typeface="TH Sarabun New" panose="020B0500040200020003" pitchFamily="34" charset="-34"/>
            </a:endParaRPr>
          </a:p>
        </p:txBody>
      </p:sp>
      <p:pic>
        <p:nvPicPr>
          <p:cNvPr id="2" name="Picture 10" descr="DSCN673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38601" y="1752601"/>
            <a:ext cx="3654425" cy="274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4" descr="PICT107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3527426"/>
            <a:ext cx="3652838"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13718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94883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098" name="Picture 2" descr="[Image: haze-in-sg-infographic-da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52400"/>
            <a:ext cx="9220200" cy="701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1211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038689" y="274638"/>
            <a:ext cx="8114623" cy="6176962"/>
          </a:xfrm>
          <a:prstGeom prst="rect">
            <a:avLst/>
          </a:prstGeom>
        </p:spPr>
      </p:pic>
    </p:spTree>
    <p:extLst>
      <p:ext uri="{BB962C8B-B14F-4D97-AF65-F5344CB8AC3E}">
        <p14:creationId xmlns:p14="http://schemas.microsoft.com/office/powerpoint/2010/main" val="4167399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524000" y="228600"/>
            <a:ext cx="9144000" cy="762000"/>
          </a:xfrm>
        </p:spPr>
        <p:txBody>
          <a:bodyPr>
            <a:normAutofit/>
          </a:bodyPr>
          <a:lstStyle/>
          <a:p>
            <a:pPr eaLnBrk="1" hangingPunct="1"/>
            <a:r>
              <a:rPr lang="en-US" altLang="en-US" sz="4800" smtClean="0">
                <a:solidFill>
                  <a:srgbClr val="0070C0"/>
                </a:solidFill>
              </a:rPr>
              <a:t>Haze Situation in Southeast Asia</a:t>
            </a:r>
          </a:p>
        </p:txBody>
      </p:sp>
      <p:pic>
        <p:nvPicPr>
          <p:cNvPr id="8195" name="Picture 4" descr="rghz02102006.gif"/>
          <p:cNvPicPr>
            <a:picLocks noChangeAspect="1"/>
          </p:cNvPicPr>
          <p:nvPr/>
        </p:nvPicPr>
        <p:blipFill>
          <a:blip r:embed="rId2">
            <a:extLst>
              <a:ext uri="{28A0092B-C50C-407E-A947-70E740481C1C}">
                <a14:useLocalDpi xmlns:a14="http://schemas.microsoft.com/office/drawing/2010/main" val="0"/>
              </a:ext>
            </a:extLst>
          </a:blip>
          <a:srcRect l="9804" t="41176" r="25490" b="19608"/>
          <a:stretch>
            <a:fillRect/>
          </a:stretch>
        </p:blipFill>
        <p:spPr bwMode="auto">
          <a:xfrm>
            <a:off x="1862138" y="4622800"/>
            <a:ext cx="3384550" cy="205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5"/>
          <p:cNvSpPr txBox="1">
            <a:spLocks noChangeArrowheads="1"/>
          </p:cNvSpPr>
          <p:nvPr/>
        </p:nvSpPr>
        <p:spPr bwMode="auto">
          <a:xfrm>
            <a:off x="5486400" y="1295401"/>
            <a:ext cx="480060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cs typeface="Cordia New" panose="020B0304020202020204" pitchFamily="34" charset="-34"/>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9pPr>
          </a:lstStyle>
          <a:p>
            <a:pPr eaLnBrk="1" hangingPunct="1">
              <a:spcBef>
                <a:spcPct val="0"/>
              </a:spcBef>
              <a:buFontTx/>
              <a:buNone/>
            </a:pPr>
            <a:r>
              <a:rPr lang="en-US" altLang="en-US" sz="2800" b="1" dirty="0">
                <a:latin typeface="TH Sarabun New" panose="020B0500040200020003" pitchFamily="34" charset="-34"/>
                <a:cs typeface="TH Sarabun New" panose="020B0500040200020003" pitchFamily="34" charset="-34"/>
              </a:rPr>
              <a:t>During dry season in the Northern Hemisphere (January - April), hotspot in Mekong Sub-Region was found to increase. These burning activities result in </a:t>
            </a:r>
            <a:r>
              <a:rPr lang="en-US" altLang="en-US" sz="2800" b="1" dirty="0" err="1">
                <a:latin typeface="TH Sarabun New" panose="020B0500040200020003" pitchFamily="34" charset="-34"/>
                <a:cs typeface="TH Sarabun New" panose="020B0500040200020003" pitchFamily="34" charset="-34"/>
              </a:rPr>
              <a:t>transboundary</a:t>
            </a:r>
            <a:r>
              <a:rPr lang="en-US" altLang="en-US" sz="2800" b="1" dirty="0">
                <a:latin typeface="TH Sarabun New" panose="020B0500040200020003" pitchFamily="34" charset="-34"/>
                <a:cs typeface="TH Sarabun New" panose="020B0500040200020003" pitchFamily="34" charset="-34"/>
              </a:rPr>
              <a:t> haze pollution which can be seen clearly in the satellite images</a:t>
            </a:r>
          </a:p>
          <a:p>
            <a:pPr eaLnBrk="1" hangingPunct="1">
              <a:spcBef>
                <a:spcPct val="0"/>
              </a:spcBef>
              <a:buFontTx/>
              <a:buNone/>
            </a:pPr>
            <a:endParaRPr lang="en-US" altLang="en-US" sz="2800" b="1" dirty="0">
              <a:latin typeface="TH Sarabun New" panose="020B0500040200020003" pitchFamily="34" charset="-34"/>
              <a:cs typeface="TH Sarabun New" panose="020B0500040200020003" pitchFamily="34" charset="-34"/>
            </a:endParaRPr>
          </a:p>
          <a:p>
            <a:pPr eaLnBrk="1" hangingPunct="1">
              <a:spcBef>
                <a:spcPct val="0"/>
              </a:spcBef>
              <a:buFontTx/>
              <a:buNone/>
            </a:pPr>
            <a:r>
              <a:rPr lang="en-US" altLang="en-US" sz="2800" b="1" dirty="0">
                <a:latin typeface="TH Sarabun New" panose="020B0500040200020003" pitchFamily="34" charset="-34"/>
                <a:cs typeface="TH Sarabun New" panose="020B0500040200020003" pitchFamily="34" charset="-34"/>
              </a:rPr>
              <a:t>On the other hand, fire in the Southern Part of the Region is found to be more intense during June – September particularly in Sumatra and Borneo.</a:t>
            </a:r>
          </a:p>
        </p:txBody>
      </p:sp>
      <p:pic>
        <p:nvPicPr>
          <p:cNvPr id="8197" name="Picture 5" descr="RHS_19032012.png"/>
          <p:cNvPicPr>
            <a:picLocks noChangeAspect="1"/>
          </p:cNvPicPr>
          <p:nvPr/>
        </p:nvPicPr>
        <p:blipFill>
          <a:blip r:embed="rId3">
            <a:extLst>
              <a:ext uri="{28A0092B-C50C-407E-A947-70E740481C1C}">
                <a14:useLocalDpi xmlns:a14="http://schemas.microsoft.com/office/drawing/2010/main" val="0"/>
              </a:ext>
            </a:extLst>
          </a:blip>
          <a:srcRect l="3896" t="10101" r="66234" b="52380"/>
          <a:stretch>
            <a:fillRect/>
          </a:stretch>
        </p:blipFill>
        <p:spPr bwMode="auto">
          <a:xfrm>
            <a:off x="2054225" y="1139825"/>
            <a:ext cx="2971800" cy="335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76827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0"/>
          <p:cNvSpPr>
            <a:spLocks noGrp="1"/>
          </p:cNvSpPr>
          <p:nvPr>
            <p:ph type="title"/>
          </p:nvPr>
        </p:nvSpPr>
        <p:spPr>
          <a:xfrm>
            <a:off x="637038" y="228600"/>
            <a:ext cx="9937300" cy="762000"/>
          </a:xfrm>
        </p:spPr>
        <p:txBody>
          <a:bodyPr>
            <a:normAutofit/>
          </a:bodyPr>
          <a:lstStyle/>
          <a:p>
            <a:pPr eaLnBrk="1" hangingPunct="1"/>
            <a:r>
              <a:rPr lang="en-US" altLang="en-US" dirty="0"/>
              <a:t>Southern Smoke Haze Episode in 1997</a:t>
            </a:r>
          </a:p>
        </p:txBody>
      </p:sp>
      <p:sp>
        <p:nvSpPr>
          <p:cNvPr id="14339" name="Rectangle 11"/>
          <p:cNvSpPr>
            <a:spLocks noGrp="1"/>
          </p:cNvSpPr>
          <p:nvPr>
            <p:ph idx="1"/>
          </p:nvPr>
        </p:nvSpPr>
        <p:spPr>
          <a:xfrm>
            <a:off x="696686" y="1575027"/>
            <a:ext cx="9684657" cy="5562600"/>
          </a:xfrm>
        </p:spPr>
        <p:txBody>
          <a:bodyPr>
            <a:noAutofit/>
          </a:bodyPr>
          <a:lstStyle/>
          <a:p>
            <a:pPr eaLnBrk="1" hangingPunct="1">
              <a:lnSpc>
                <a:spcPct val="110000"/>
              </a:lnSpc>
            </a:pPr>
            <a:r>
              <a:rPr lang="en-US" altLang="en-US" dirty="0"/>
              <a:t>The economic loss suffered by countries during this environmental disaster was enormous. Several economic sectors, including air, water and land transport, tourism and agriculture have been severely affected</a:t>
            </a:r>
          </a:p>
          <a:p>
            <a:pPr eaLnBrk="1" hangingPunct="1">
              <a:lnSpc>
                <a:spcPct val="110000"/>
              </a:lnSpc>
            </a:pPr>
            <a:r>
              <a:rPr lang="en-US" altLang="en-US" dirty="0"/>
              <a:t>Poor visibility making airlines canceling flights to several airports in the region </a:t>
            </a:r>
          </a:p>
          <a:p>
            <a:pPr eaLnBrk="1" hangingPunct="1">
              <a:lnSpc>
                <a:spcPct val="110000"/>
              </a:lnSpc>
            </a:pPr>
            <a:r>
              <a:rPr lang="en-US" altLang="en-US" dirty="0"/>
              <a:t>Implicated as a factor in the crash of a commercial aircraft in Sumatra on 26 September 1997, that killed all 243 people abroad</a:t>
            </a:r>
          </a:p>
        </p:txBody>
      </p:sp>
    </p:spTree>
    <p:extLst>
      <p:ext uri="{BB962C8B-B14F-4D97-AF65-F5344CB8AC3E}">
        <p14:creationId xmlns:p14="http://schemas.microsoft.com/office/powerpoint/2010/main" val="30974797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8"/>
          <p:cNvSpPr>
            <a:spLocks noGrp="1"/>
          </p:cNvSpPr>
          <p:nvPr>
            <p:ph sz="half" idx="1"/>
          </p:nvPr>
        </p:nvSpPr>
        <p:spPr>
          <a:xfrm>
            <a:off x="1103086" y="479425"/>
            <a:ext cx="9884228" cy="4064000"/>
          </a:xfrm>
        </p:spPr>
        <p:txBody>
          <a:bodyPr>
            <a:noAutofit/>
          </a:bodyPr>
          <a:lstStyle/>
          <a:p>
            <a:pPr eaLnBrk="1" hangingPunct="1">
              <a:lnSpc>
                <a:spcPct val="120000"/>
              </a:lnSpc>
            </a:pPr>
            <a:r>
              <a:rPr lang="en-US" altLang="en-US" dirty="0">
                <a:latin typeface="TH Sarabun New" panose="020B0500040200020003" pitchFamily="34" charset="-34"/>
                <a:cs typeface="TH Sarabun New" panose="020B0500040200020003" pitchFamily="34" charset="-34"/>
              </a:rPr>
              <a:t>Haze pollution has also resulted in considerable health impact on the people of the countries affected.  An increase in number of sick people who required clinic visits or hospital admission was reported from Malaysia, Singapore and Thailand.</a:t>
            </a:r>
          </a:p>
          <a:p>
            <a:pPr eaLnBrk="1" hangingPunct="1">
              <a:lnSpc>
                <a:spcPct val="120000"/>
              </a:lnSpc>
            </a:pPr>
            <a:r>
              <a:rPr lang="en-US" altLang="en-US" dirty="0">
                <a:latin typeface="TH Sarabun New" panose="020B0500040200020003" pitchFamily="34" charset="-34"/>
                <a:cs typeface="TH Sarabun New" panose="020B0500040200020003" pitchFamily="34" charset="-34"/>
              </a:rPr>
              <a:t>More than 20,000 and 4,000 cases were reported in Malaysia and Singapore, respectively, and several thousands cases in Thailand.</a:t>
            </a:r>
          </a:p>
          <a:p>
            <a:pPr eaLnBrk="1" hangingPunct="1">
              <a:lnSpc>
                <a:spcPct val="120000"/>
              </a:lnSpc>
            </a:pPr>
            <a:endParaRPr lang="en-US" altLang="en-US" dirty="0">
              <a:latin typeface="TH Sarabun New" panose="020B0500040200020003" pitchFamily="34" charset="-34"/>
              <a:cs typeface="TH Sarabun New" panose="020B0500040200020003" pitchFamily="34" charset="-34"/>
            </a:endParaRPr>
          </a:p>
        </p:txBody>
      </p:sp>
      <p:pic>
        <p:nvPicPr>
          <p:cNvPr id="15363"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1514" y="4554538"/>
            <a:ext cx="2079625"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4" descr="images0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59251" y="4538664"/>
            <a:ext cx="2697163"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5" descr="imagesCAP8MPN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78650" y="4557713"/>
            <a:ext cx="3240088"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027540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986971" y="1799999"/>
            <a:ext cx="9993087"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cs typeface="Cordia New" panose="020B0304020202020204" pitchFamily="34" charset="-34"/>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9pPr>
          </a:lstStyle>
          <a:p>
            <a:pPr algn="just" eaLnBrk="1" hangingPunct="1">
              <a:spcBef>
                <a:spcPct val="0"/>
              </a:spcBef>
              <a:buFontTx/>
              <a:buNone/>
            </a:pPr>
            <a:r>
              <a:rPr lang="th-TH" altLang="en-US" b="1" dirty="0" err="1">
                <a:latin typeface="TH Sarabun New" panose="020B0500040200020003" pitchFamily="34" charset="-34"/>
                <a:cs typeface="TH Sarabun New" panose="020B0500040200020003" pitchFamily="34" charset="-34"/>
              </a:rPr>
              <a:t>Objective</a:t>
            </a:r>
            <a:r>
              <a:rPr lang="th-TH" altLang="en-US" b="1" dirty="0">
                <a:latin typeface="TH Sarabun New" panose="020B0500040200020003" pitchFamily="34" charset="-34"/>
                <a:cs typeface="TH Sarabun New" panose="020B0500040200020003" pitchFamily="34" charset="-34"/>
              </a:rPr>
              <a:t>:</a:t>
            </a:r>
          </a:p>
          <a:p>
            <a:pPr eaLnBrk="1" hangingPunct="1">
              <a:spcBef>
                <a:spcPct val="0"/>
              </a:spcBef>
              <a:buFontTx/>
              <a:buNone/>
            </a:pPr>
            <a:endParaRPr lang="th-TH" altLang="en-US" b="1" dirty="0">
              <a:latin typeface="TH Sarabun New" panose="020B0500040200020003" pitchFamily="34" charset="-34"/>
              <a:cs typeface="TH Sarabun New" panose="020B0500040200020003" pitchFamily="34" charset="-34"/>
            </a:endParaRPr>
          </a:p>
          <a:p>
            <a:pPr eaLnBrk="1" hangingPunct="1">
              <a:spcBef>
                <a:spcPct val="0"/>
              </a:spcBef>
              <a:buFontTx/>
              <a:buNone/>
            </a:pPr>
            <a:r>
              <a:rPr lang="th-TH" altLang="en-US" b="1" dirty="0" err="1">
                <a:latin typeface="TH Sarabun New" panose="020B0500040200020003" pitchFamily="34" charset="-34"/>
                <a:cs typeface="TH Sarabun New" panose="020B0500040200020003" pitchFamily="34" charset="-34"/>
              </a:rPr>
              <a:t>The</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Agreement</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aims</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to</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prevent</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and</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monitor</a:t>
            </a:r>
            <a:r>
              <a:rPr lang="th-TH" altLang="en-US" b="1" dirty="0">
                <a:latin typeface="TH Sarabun New" panose="020B0500040200020003" pitchFamily="34" charset="-34"/>
                <a:cs typeface="TH Sarabun New" panose="020B0500040200020003" pitchFamily="34" charset="-34"/>
              </a:rPr>
              <a:t> </a:t>
            </a:r>
            <a:r>
              <a:rPr lang="en-US" altLang="en-US" b="1" dirty="0">
                <a:latin typeface="TH Sarabun New" panose="020B0500040200020003" pitchFamily="34" charset="-34"/>
                <a:cs typeface="TH Sarabun New" panose="020B0500040200020003" pitchFamily="34" charset="-34"/>
              </a:rPr>
              <a:t>t</a:t>
            </a:r>
            <a:r>
              <a:rPr lang="th-TH" altLang="en-US" b="1" dirty="0" err="1">
                <a:latin typeface="TH Sarabun New" panose="020B0500040200020003" pitchFamily="34" charset="-34"/>
                <a:cs typeface="TH Sarabun New" panose="020B0500040200020003" pitchFamily="34" charset="-34"/>
              </a:rPr>
              <a:t>ransboundary</a:t>
            </a:r>
            <a:r>
              <a:rPr lang="th-TH" altLang="en-US" b="1" dirty="0">
                <a:latin typeface="TH Sarabun New" panose="020B0500040200020003" pitchFamily="34" charset="-34"/>
                <a:cs typeface="TH Sarabun New" panose="020B0500040200020003" pitchFamily="34" charset="-34"/>
              </a:rPr>
              <a:t> </a:t>
            </a:r>
            <a:r>
              <a:rPr lang="th-TH" altLang="en-US" b="1" dirty="0" err="1" smtClean="0">
                <a:latin typeface="TH Sarabun New" panose="020B0500040200020003" pitchFamily="34" charset="-34"/>
                <a:cs typeface="TH Sarabun New" panose="020B0500040200020003" pitchFamily="34" charset="-34"/>
              </a:rPr>
              <a:t>haze</a:t>
            </a:r>
            <a:r>
              <a:rPr lang="en-US" altLang="en-US" b="1" dirty="0">
                <a:latin typeface="TH Sarabun New" panose="020B0500040200020003" pitchFamily="34" charset="-34"/>
                <a:cs typeface="TH Sarabun New" panose="020B0500040200020003" pitchFamily="34" charset="-34"/>
              </a:rPr>
              <a:t> </a:t>
            </a:r>
            <a:r>
              <a:rPr lang="th-TH" altLang="en-US" b="1" dirty="0" err="1" smtClean="0">
                <a:latin typeface="TH Sarabun New" panose="020B0500040200020003" pitchFamily="34" charset="-34"/>
                <a:cs typeface="TH Sarabun New" panose="020B0500040200020003" pitchFamily="34" charset="-34"/>
              </a:rPr>
              <a:t>pollution</a:t>
            </a:r>
            <a:r>
              <a:rPr lang="th-TH" altLang="en-US" b="1" dirty="0" smtClean="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as</a:t>
            </a:r>
            <a:r>
              <a:rPr lang="th-TH" altLang="en-US" b="1" dirty="0">
                <a:latin typeface="TH Sarabun New" panose="020B0500040200020003" pitchFamily="34" charset="-34"/>
                <a:cs typeface="TH Sarabun New" panose="020B0500040200020003" pitchFamily="34" charset="-34"/>
              </a:rPr>
              <a:t> a </a:t>
            </a:r>
            <a:r>
              <a:rPr lang="th-TH" altLang="en-US" b="1" dirty="0" err="1">
                <a:latin typeface="TH Sarabun New" panose="020B0500040200020003" pitchFamily="34" charset="-34"/>
                <a:cs typeface="TH Sarabun New" panose="020B0500040200020003" pitchFamily="34" charset="-34"/>
              </a:rPr>
              <a:t>result</a:t>
            </a:r>
            <a:r>
              <a:rPr lang="th-TH" altLang="en-US" b="1" dirty="0">
                <a:latin typeface="TH Sarabun New" panose="020B0500040200020003" pitchFamily="34" charset="-34"/>
                <a:cs typeface="TH Sarabun New" panose="020B0500040200020003" pitchFamily="34" charset="-34"/>
              </a:rPr>
              <a:t> of </a:t>
            </a:r>
            <a:r>
              <a:rPr lang="th-TH" altLang="en-US" b="1" dirty="0" err="1">
                <a:latin typeface="TH Sarabun New" panose="020B0500040200020003" pitchFamily="34" charset="-34"/>
                <a:cs typeface="TH Sarabun New" panose="020B0500040200020003" pitchFamily="34" charset="-34"/>
              </a:rPr>
              <a:t>land</a:t>
            </a:r>
            <a:r>
              <a:rPr lang="th-TH" altLang="en-US" b="1" dirty="0">
                <a:latin typeface="TH Sarabun New" panose="020B0500040200020003" pitchFamily="34" charset="-34"/>
                <a:cs typeface="TH Sarabun New" panose="020B0500040200020003" pitchFamily="34" charset="-34"/>
              </a:rPr>
              <a:t> and/</a:t>
            </a:r>
            <a:r>
              <a:rPr lang="th-TH" altLang="en-US" b="1" dirty="0" err="1">
                <a:latin typeface="TH Sarabun New" panose="020B0500040200020003" pitchFamily="34" charset="-34"/>
                <a:cs typeface="TH Sarabun New" panose="020B0500040200020003" pitchFamily="34" charset="-34"/>
              </a:rPr>
              <a:t>or</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forest</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fires</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which</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should</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be</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mitigated</a:t>
            </a:r>
            <a:r>
              <a:rPr lang="en-US"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through</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concerted</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national</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efforts</a:t>
            </a:r>
            <a:r>
              <a:rPr lang="th-TH" altLang="en-US" b="1" dirty="0">
                <a:latin typeface="TH Sarabun New" panose="020B0500040200020003" pitchFamily="34" charset="-34"/>
                <a:cs typeface="TH Sarabun New" panose="020B0500040200020003" pitchFamily="34" charset="-34"/>
              </a:rPr>
              <a:t> and </a:t>
            </a:r>
            <a:r>
              <a:rPr lang="th-TH" altLang="en-US" b="1" dirty="0" err="1">
                <a:latin typeface="TH Sarabun New" panose="020B0500040200020003" pitchFamily="34" charset="-34"/>
                <a:cs typeface="TH Sarabun New" panose="020B0500040200020003" pitchFamily="34" charset="-34"/>
              </a:rPr>
              <a:t>intensified</a:t>
            </a:r>
            <a:r>
              <a:rPr lang="th-TH" altLang="en-US" b="1" dirty="0">
                <a:latin typeface="TH Sarabun New" panose="020B0500040200020003" pitchFamily="34" charset="-34"/>
                <a:cs typeface="TH Sarabun New" panose="020B0500040200020003" pitchFamily="34" charset="-34"/>
              </a:rPr>
              <a:t> </a:t>
            </a:r>
            <a:r>
              <a:rPr lang="th-TH" altLang="en-US" b="1" dirty="0" err="1">
                <a:latin typeface="TH Sarabun New" panose="020B0500040200020003" pitchFamily="34" charset="-34"/>
                <a:cs typeface="TH Sarabun New" panose="020B0500040200020003" pitchFamily="34" charset="-34"/>
              </a:rPr>
              <a:t>regional</a:t>
            </a:r>
            <a:r>
              <a:rPr lang="th-TH" altLang="en-US" b="1" dirty="0">
                <a:latin typeface="TH Sarabun New" panose="020B0500040200020003" pitchFamily="34" charset="-34"/>
                <a:cs typeface="TH Sarabun New" panose="020B0500040200020003" pitchFamily="34" charset="-34"/>
              </a:rPr>
              <a:t> and </a:t>
            </a:r>
            <a:r>
              <a:rPr lang="th-TH" altLang="en-US" b="1" dirty="0" err="1">
                <a:latin typeface="TH Sarabun New" panose="020B0500040200020003" pitchFamily="34" charset="-34"/>
                <a:cs typeface="TH Sarabun New" panose="020B0500040200020003" pitchFamily="34" charset="-34"/>
              </a:rPr>
              <a:t>international</a:t>
            </a:r>
            <a:r>
              <a:rPr lang="th-TH" altLang="en-US" b="1" dirty="0">
                <a:latin typeface="TH Sarabun New" panose="020B0500040200020003" pitchFamily="34" charset="-34"/>
                <a:cs typeface="TH Sarabun New" panose="020B0500040200020003" pitchFamily="34" charset="-34"/>
              </a:rPr>
              <a:t> </a:t>
            </a:r>
            <a:r>
              <a:rPr lang="th-TH" altLang="en-US" b="1" dirty="0" err="1" smtClean="0">
                <a:latin typeface="TH Sarabun New" panose="020B0500040200020003" pitchFamily="34" charset="-34"/>
                <a:cs typeface="TH Sarabun New" panose="020B0500040200020003" pitchFamily="34" charset="-34"/>
              </a:rPr>
              <a:t>co</a:t>
            </a:r>
            <a:r>
              <a:rPr lang="th-TH" altLang="en-US" b="1" dirty="0" smtClean="0">
                <a:latin typeface="TH Sarabun New" panose="020B0500040200020003" pitchFamily="34" charset="-34"/>
                <a:cs typeface="TH Sarabun New" panose="020B0500040200020003" pitchFamily="34" charset="-34"/>
              </a:rPr>
              <a:t>-</a:t>
            </a:r>
            <a:r>
              <a:rPr lang="th-TH" altLang="en-US" b="1" dirty="0" err="1" smtClean="0">
                <a:latin typeface="TH Sarabun New" panose="020B0500040200020003" pitchFamily="34" charset="-34"/>
                <a:cs typeface="TH Sarabun New" panose="020B0500040200020003" pitchFamily="34" charset="-34"/>
              </a:rPr>
              <a:t>operation</a:t>
            </a:r>
            <a:r>
              <a:rPr lang="th-TH" altLang="en-US" b="1" dirty="0">
                <a:latin typeface="TH Sarabun New" panose="020B0500040200020003" pitchFamily="34" charset="-34"/>
                <a:cs typeface="TH Sarabun New" panose="020B0500040200020003" pitchFamily="34" charset="-34"/>
              </a:rPr>
              <a:t>.</a:t>
            </a:r>
          </a:p>
        </p:txBody>
      </p:sp>
      <p:sp>
        <p:nvSpPr>
          <p:cNvPr id="25603" name="Text Box 3"/>
          <p:cNvSpPr txBox="1">
            <a:spLocks noChangeArrowheads="1"/>
          </p:cNvSpPr>
          <p:nvPr/>
        </p:nvSpPr>
        <p:spPr bwMode="auto">
          <a:xfrm>
            <a:off x="2286000" y="381001"/>
            <a:ext cx="7086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cs typeface="Cordia New" panose="020B0304020202020204" pitchFamily="34" charset="-34"/>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9pPr>
          </a:lstStyle>
          <a:p>
            <a:pPr eaLnBrk="1" hangingPunct="1">
              <a:spcBef>
                <a:spcPct val="50000"/>
              </a:spcBef>
              <a:buFontTx/>
              <a:buNone/>
            </a:pPr>
            <a:endParaRPr lang="en-US" altLang="en-US" sz="2800">
              <a:latin typeface="Arial" panose="020B0604020202020204" pitchFamily="34" charset="0"/>
              <a:cs typeface="Angsana New" panose="02020603050405020304" pitchFamily="18" charset="-34"/>
            </a:endParaRPr>
          </a:p>
        </p:txBody>
      </p:sp>
      <p:sp>
        <p:nvSpPr>
          <p:cNvPr id="25604" name="Text Box 4"/>
          <p:cNvSpPr txBox="1">
            <a:spLocks noChangeArrowheads="1"/>
          </p:cNvSpPr>
          <p:nvPr/>
        </p:nvSpPr>
        <p:spPr bwMode="auto">
          <a:xfrm>
            <a:off x="1524000" y="146050"/>
            <a:ext cx="91440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cs typeface="Cordia New" panose="020B0304020202020204" pitchFamily="34" charset="-34"/>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9pPr>
          </a:lstStyle>
          <a:p>
            <a:pPr algn="ctr" eaLnBrk="1" hangingPunct="1">
              <a:spcBef>
                <a:spcPct val="50000"/>
              </a:spcBef>
              <a:buFontTx/>
              <a:buNone/>
            </a:pPr>
            <a:r>
              <a:rPr lang="th-TH" altLang="en-US" sz="4000" b="1" dirty="0" err="1">
                <a:latin typeface="TH Sarabun New" panose="020B0500040200020003" pitchFamily="34" charset="-34"/>
                <a:cs typeface="TH Sarabun New" panose="020B0500040200020003" pitchFamily="34" charset="-34"/>
              </a:rPr>
              <a:t>ASEAN</a:t>
            </a:r>
            <a:r>
              <a:rPr lang="th-TH" altLang="en-US" sz="4000" b="1" dirty="0">
                <a:latin typeface="TH Sarabun New" panose="020B0500040200020003" pitchFamily="34" charset="-34"/>
                <a:cs typeface="TH Sarabun New" panose="020B0500040200020003" pitchFamily="34" charset="-34"/>
              </a:rPr>
              <a:t> </a:t>
            </a:r>
            <a:r>
              <a:rPr lang="th-TH" altLang="en-US" sz="4000" b="1" dirty="0" err="1">
                <a:latin typeface="TH Sarabun New" panose="020B0500040200020003" pitchFamily="34" charset="-34"/>
                <a:cs typeface="TH Sarabun New" panose="020B0500040200020003" pitchFamily="34" charset="-34"/>
              </a:rPr>
              <a:t>Agreement</a:t>
            </a:r>
            <a:r>
              <a:rPr lang="th-TH" altLang="en-US" sz="4000" b="1" dirty="0">
                <a:latin typeface="TH Sarabun New" panose="020B0500040200020003" pitchFamily="34" charset="-34"/>
                <a:cs typeface="TH Sarabun New" panose="020B0500040200020003" pitchFamily="34" charset="-34"/>
              </a:rPr>
              <a:t> </a:t>
            </a:r>
            <a:r>
              <a:rPr lang="th-TH" altLang="en-US" sz="4000" b="1" dirty="0" err="1">
                <a:latin typeface="TH Sarabun New" panose="020B0500040200020003" pitchFamily="34" charset="-34"/>
                <a:cs typeface="TH Sarabun New" panose="020B0500040200020003" pitchFamily="34" charset="-34"/>
              </a:rPr>
              <a:t>on</a:t>
            </a:r>
            <a:r>
              <a:rPr lang="en-US" altLang="en-US" sz="4000" b="1" dirty="0">
                <a:latin typeface="TH Sarabun New" panose="020B0500040200020003" pitchFamily="34" charset="-34"/>
                <a:cs typeface="TH Sarabun New" panose="020B0500040200020003" pitchFamily="34" charset="-34"/>
              </a:rPr>
              <a:t/>
            </a:r>
            <a:br>
              <a:rPr lang="en-US" altLang="en-US" sz="4000" b="1" dirty="0">
                <a:latin typeface="TH Sarabun New" panose="020B0500040200020003" pitchFamily="34" charset="-34"/>
                <a:cs typeface="TH Sarabun New" panose="020B0500040200020003" pitchFamily="34" charset="-34"/>
              </a:rPr>
            </a:br>
            <a:r>
              <a:rPr lang="th-TH" altLang="en-US" sz="4000" b="1" dirty="0" err="1">
                <a:latin typeface="TH Sarabun New" panose="020B0500040200020003" pitchFamily="34" charset="-34"/>
                <a:cs typeface="TH Sarabun New" panose="020B0500040200020003" pitchFamily="34" charset="-34"/>
              </a:rPr>
              <a:t>Transboundary</a:t>
            </a:r>
            <a:r>
              <a:rPr lang="th-TH" altLang="en-US" sz="4000" b="1" dirty="0">
                <a:latin typeface="TH Sarabun New" panose="020B0500040200020003" pitchFamily="34" charset="-34"/>
                <a:cs typeface="TH Sarabun New" panose="020B0500040200020003" pitchFamily="34" charset="-34"/>
              </a:rPr>
              <a:t> </a:t>
            </a:r>
            <a:r>
              <a:rPr lang="th-TH" altLang="en-US" sz="4000" b="1" dirty="0" err="1">
                <a:latin typeface="TH Sarabun New" panose="020B0500040200020003" pitchFamily="34" charset="-34"/>
                <a:cs typeface="TH Sarabun New" panose="020B0500040200020003" pitchFamily="34" charset="-34"/>
              </a:rPr>
              <a:t>Haze</a:t>
            </a:r>
            <a:r>
              <a:rPr lang="th-TH" altLang="en-US" sz="4000" b="1" dirty="0">
                <a:latin typeface="TH Sarabun New" panose="020B0500040200020003" pitchFamily="34" charset="-34"/>
                <a:cs typeface="TH Sarabun New" panose="020B0500040200020003" pitchFamily="34" charset="-34"/>
              </a:rPr>
              <a:t> </a:t>
            </a:r>
            <a:r>
              <a:rPr lang="th-TH" altLang="en-US" sz="4000" b="1" dirty="0" err="1">
                <a:latin typeface="TH Sarabun New" panose="020B0500040200020003" pitchFamily="34" charset="-34"/>
                <a:cs typeface="TH Sarabun New" panose="020B0500040200020003" pitchFamily="34" charset="-34"/>
              </a:rPr>
              <a:t>Pollution</a:t>
            </a:r>
            <a:endParaRPr lang="th-TH" altLang="en-US" sz="4000" b="1" dirty="0">
              <a:latin typeface="TH Sarabun New" panose="020B0500040200020003" pitchFamily="34" charset="-34"/>
              <a:cs typeface="TH Sarabun New" panose="020B0500040200020003" pitchFamily="34" charset="-34"/>
            </a:endParaRPr>
          </a:p>
        </p:txBody>
      </p:sp>
    </p:spTree>
    <p:extLst>
      <p:ext uri="{BB962C8B-B14F-4D97-AF65-F5344CB8AC3E}">
        <p14:creationId xmlns:p14="http://schemas.microsoft.com/office/powerpoint/2010/main" val="367884007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t="7195" b="34389"/>
          <a:stretch>
            <a:fillRect/>
          </a:stretch>
        </p:blipFill>
        <p:spPr bwMode="auto">
          <a:xfrm>
            <a:off x="304800" y="1455738"/>
            <a:ext cx="6705600" cy="401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1"/>
          <p:cNvSpPr>
            <a:spLocks noGrp="1"/>
          </p:cNvSpPr>
          <p:nvPr>
            <p:ph type="title"/>
          </p:nvPr>
        </p:nvSpPr>
        <p:spPr>
          <a:xfrm>
            <a:off x="1981200" y="274638"/>
            <a:ext cx="8229600" cy="1143000"/>
          </a:xfrm>
        </p:spPr>
        <p:txBody>
          <a:bodyPr/>
          <a:lstStyle/>
          <a:p>
            <a:r>
              <a:rPr lang="en-US" dirty="0" smtClean="0"/>
              <a:t>Global Environmental Problem </a:t>
            </a:r>
            <a:endParaRPr lang="en-US" dirty="0"/>
          </a:p>
        </p:txBody>
      </p:sp>
      <p:sp>
        <p:nvSpPr>
          <p:cNvPr id="2" name="TextBox 1"/>
          <p:cNvSpPr txBox="1"/>
          <p:nvPr/>
        </p:nvSpPr>
        <p:spPr>
          <a:xfrm>
            <a:off x="6991350" y="1962150"/>
            <a:ext cx="4953000" cy="5632311"/>
          </a:xfrm>
          <a:prstGeom prst="rect">
            <a:avLst/>
          </a:prstGeom>
          <a:noFill/>
        </p:spPr>
        <p:txBody>
          <a:bodyPr wrap="square" rtlCol="0">
            <a:spAutoFit/>
          </a:bodyPr>
          <a:lstStyle/>
          <a:p>
            <a:pPr marL="285750" indent="-285750">
              <a:buFont typeface="Arial" panose="020B0604020202020204" pitchFamily="34" charset="0"/>
              <a:buChar char="•"/>
            </a:pPr>
            <a:r>
              <a:rPr lang="en-US" sz="4000" b="1" dirty="0">
                <a:latin typeface="TH Sarabun New" panose="020B0500040200020003" pitchFamily="34" charset="-34"/>
                <a:cs typeface="TH Sarabun New" panose="020B0500040200020003" pitchFamily="34" charset="-34"/>
              </a:rPr>
              <a:t>Stock vs Flow of “pollution”</a:t>
            </a:r>
          </a:p>
          <a:p>
            <a:pPr marL="285750" indent="-285750">
              <a:buFont typeface="Arial" panose="020B0604020202020204" pitchFamily="34" charset="0"/>
              <a:buChar char="•"/>
            </a:pPr>
            <a:r>
              <a:rPr lang="en-US" sz="4000" b="1" dirty="0" smtClean="0">
                <a:latin typeface="TH Sarabun New" panose="020B0500040200020003" pitchFamily="34" charset="-34"/>
                <a:cs typeface="TH Sarabun New" panose="020B0500040200020003" pitchFamily="34" charset="-34"/>
              </a:rPr>
              <a:t>Public good and free rider</a:t>
            </a:r>
          </a:p>
          <a:p>
            <a:pPr marL="285750" indent="-285750">
              <a:buFont typeface="Arial" panose="020B0604020202020204" pitchFamily="34" charset="0"/>
              <a:buChar char="•"/>
            </a:pPr>
            <a:r>
              <a:rPr lang="en-US" sz="4000" b="1" dirty="0" smtClean="0">
                <a:latin typeface="TH Sarabun New" panose="020B0500040200020003" pitchFamily="34" charset="-34"/>
                <a:cs typeface="TH Sarabun New" panose="020B0500040200020003" pitchFamily="34" charset="-34"/>
              </a:rPr>
              <a:t>Inter-generation problem</a:t>
            </a:r>
          </a:p>
          <a:p>
            <a:pPr marL="285750" indent="-285750">
              <a:buFont typeface="Arial" panose="020B0604020202020204" pitchFamily="34" charset="0"/>
              <a:buChar char="•"/>
            </a:pPr>
            <a:r>
              <a:rPr lang="en-US" sz="4000" b="1" dirty="0" smtClean="0">
                <a:latin typeface="TH Sarabun New" panose="020B0500040200020003" pitchFamily="34" charset="-34"/>
                <a:cs typeface="TH Sarabun New" panose="020B0500040200020003" pitchFamily="34" charset="-34"/>
              </a:rPr>
              <a:t>Far distant future</a:t>
            </a:r>
          </a:p>
          <a:p>
            <a:pPr marL="285750" indent="-285750">
              <a:buFont typeface="Arial" panose="020B0604020202020204" pitchFamily="34" charset="0"/>
              <a:buChar char="•"/>
            </a:pPr>
            <a:r>
              <a:rPr lang="en-US" sz="4000" b="1" dirty="0" smtClean="0">
                <a:latin typeface="TH Sarabun New" panose="020B0500040200020003" pitchFamily="34" charset="-34"/>
                <a:cs typeface="TH Sarabun New" panose="020B0500040200020003" pitchFamily="34" charset="-34"/>
              </a:rPr>
              <a:t>High uncertainty</a:t>
            </a:r>
          </a:p>
          <a:p>
            <a:pPr marL="285750" indent="-285750">
              <a:buFont typeface="Arial" panose="020B0604020202020204" pitchFamily="34" charset="0"/>
              <a:buChar char="•"/>
            </a:pPr>
            <a:endParaRPr lang="en-US" sz="4000" b="1" dirty="0" smtClean="0">
              <a:latin typeface="TH Sarabun New" panose="020B0500040200020003" pitchFamily="34" charset="-34"/>
              <a:cs typeface="TH Sarabun New" panose="020B0500040200020003" pitchFamily="34" charset="-34"/>
            </a:endParaRPr>
          </a:p>
          <a:p>
            <a:pPr marL="285750" indent="-285750">
              <a:buFont typeface="Arial" panose="020B0604020202020204" pitchFamily="34" charset="0"/>
              <a:buChar char="•"/>
            </a:pPr>
            <a:endParaRPr lang="en-US" sz="4000" b="1" dirty="0" smtClean="0">
              <a:latin typeface="TH Sarabun New" panose="020B0500040200020003" pitchFamily="34" charset="-34"/>
              <a:cs typeface="TH Sarabun New" panose="020B0500040200020003" pitchFamily="34" charset="-34"/>
            </a:endParaRPr>
          </a:p>
          <a:p>
            <a:pPr marL="285750" indent="-285750">
              <a:buFont typeface="Arial" panose="020B0604020202020204" pitchFamily="34" charset="0"/>
              <a:buChar char="•"/>
            </a:pPr>
            <a:endParaRPr lang="en-US" sz="4000" b="1" dirty="0">
              <a:latin typeface="TH Sarabun New" panose="020B0500040200020003" pitchFamily="34" charset="-34"/>
              <a:cs typeface="TH Sarabun New" panose="020B0500040200020003" pitchFamily="34" charset="-34"/>
            </a:endParaRPr>
          </a:p>
        </p:txBody>
      </p:sp>
    </p:spTree>
    <p:extLst>
      <p:ext uri="{BB962C8B-B14F-4D97-AF65-F5344CB8AC3E}">
        <p14:creationId xmlns:p14="http://schemas.microsoft.com/office/powerpoint/2010/main" val="31745136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Global Annual</a:t>
            </a:r>
            <a:r>
              <a:rPr lang="en-US" sz="4000" dirty="0"/>
              <a:t> </a:t>
            </a:r>
            <a:r>
              <a:rPr lang="en-US" sz="4000" dirty="0" smtClean="0"/>
              <a:t>Temperature</a:t>
            </a:r>
            <a:r>
              <a:rPr lang="en-US" sz="4000" dirty="0"/>
              <a:t> </a:t>
            </a:r>
            <a:r>
              <a:rPr lang="en-US" sz="4000" dirty="0" smtClean="0"/>
              <a:t>Anomalies</a:t>
            </a:r>
            <a:r>
              <a:rPr lang="en-US" sz="4000" dirty="0"/>
              <a:t> </a:t>
            </a:r>
            <a:r>
              <a:rPr lang="en-US" sz="4000" dirty="0" smtClean="0"/>
              <a:t>(°C),	1850–2015</a:t>
            </a:r>
            <a:endParaRPr lang="en-US" sz="4000"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24246" y="1308283"/>
            <a:ext cx="11129554" cy="5118644"/>
          </a:xfrm>
          <a:prstGeom prst="rect">
            <a:avLst/>
          </a:prstGeom>
        </p:spPr>
      </p:pic>
    </p:spTree>
    <p:extLst>
      <p:ext uri="{BB962C8B-B14F-4D97-AF65-F5344CB8AC3E}">
        <p14:creationId xmlns:p14="http://schemas.microsoft.com/office/powerpoint/2010/main" val="1548664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074" y="0"/>
            <a:ext cx="10515600" cy="1325563"/>
          </a:xfrm>
        </p:spPr>
        <p:txBody>
          <a:bodyPr/>
          <a:lstStyle/>
          <a:p>
            <a:r>
              <a:rPr lang="en-US" dirty="0" smtClean="0"/>
              <a:t>Global temperature trend 1900 - 2100</a:t>
            </a:r>
            <a:endParaRPr lang="en-US" dirty="0"/>
          </a:p>
        </p:txBody>
      </p:sp>
      <p:pic>
        <p:nvPicPr>
          <p:cNvPr id="4" name="Picture 3"/>
          <p:cNvPicPr>
            <a:picLocks noChangeAspect="1"/>
          </p:cNvPicPr>
          <p:nvPr/>
        </p:nvPicPr>
        <p:blipFill>
          <a:blip r:embed="rId2"/>
          <a:stretch>
            <a:fillRect/>
          </a:stretch>
        </p:blipFill>
        <p:spPr>
          <a:xfrm>
            <a:off x="1254578" y="1105830"/>
            <a:ext cx="9875520" cy="4848225"/>
          </a:xfrm>
          <a:prstGeom prst="rect">
            <a:avLst/>
          </a:prstGeom>
        </p:spPr>
      </p:pic>
      <p:sp>
        <p:nvSpPr>
          <p:cNvPr id="5" name="TextBox 4"/>
          <p:cNvSpPr txBox="1"/>
          <p:nvPr/>
        </p:nvSpPr>
        <p:spPr>
          <a:xfrm>
            <a:off x="2272936" y="6191794"/>
            <a:ext cx="7576457" cy="646331"/>
          </a:xfrm>
          <a:prstGeom prst="rect">
            <a:avLst/>
          </a:prstGeom>
          <a:noFill/>
        </p:spPr>
        <p:txBody>
          <a:bodyPr wrap="square" rtlCol="0">
            <a:spAutoFit/>
          </a:bodyPr>
          <a:lstStyle/>
          <a:p>
            <a:r>
              <a:rPr lang="en-US" dirty="0">
                <a:hlinkClick r:id="rId3"/>
              </a:rPr>
              <a:t>https://climate.nasa.gov/interactives/climate-time-machine</a:t>
            </a:r>
            <a:endParaRPr lang="th-TH" dirty="0"/>
          </a:p>
          <a:p>
            <a:endParaRPr lang="en-US" dirty="0"/>
          </a:p>
        </p:txBody>
      </p:sp>
    </p:spTree>
    <p:extLst>
      <p:ext uri="{BB962C8B-B14F-4D97-AF65-F5344CB8AC3E}">
        <p14:creationId xmlns:p14="http://schemas.microsoft.com/office/powerpoint/2010/main" val="39749700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H Sarabun New" panose="020B0500040200020003" pitchFamily="34" charset="-34"/>
                <a:cs typeface="TH Sarabun New" panose="020B0500040200020003" pitchFamily="34" charset="-34"/>
              </a:rPr>
              <a:t>Will </a:t>
            </a:r>
            <a:r>
              <a:rPr lang="en-US" b="1" dirty="0">
                <a:latin typeface="TH Sarabun New" panose="020B0500040200020003" pitchFamily="34" charset="-34"/>
                <a:cs typeface="TH Sarabun New" panose="020B0500040200020003" pitchFamily="34" charset="-34"/>
              </a:rPr>
              <a:t>trade opening lead to more </a:t>
            </a:r>
            <a:r>
              <a:rPr lang="en-US" b="1" dirty="0" smtClean="0">
                <a:latin typeface="TH Sarabun New" panose="020B0500040200020003" pitchFamily="34" charset="-34"/>
                <a:cs typeface="TH Sarabun New" panose="020B0500040200020003" pitchFamily="34" charset="-34"/>
              </a:rPr>
              <a:t>pollution (GHGs)?</a:t>
            </a:r>
            <a:endParaRPr lang="en-US" b="1" dirty="0">
              <a:latin typeface="TH Sarabun New" panose="020B0500040200020003" pitchFamily="34" charset="-34"/>
              <a:cs typeface="TH Sarabun New" panose="020B0500040200020003" pitchFamily="34" charset="-34"/>
            </a:endParaRPr>
          </a:p>
        </p:txBody>
      </p:sp>
      <p:sp>
        <p:nvSpPr>
          <p:cNvPr id="3" name="Content Placeholder 2"/>
          <p:cNvSpPr>
            <a:spLocks noGrp="1"/>
          </p:cNvSpPr>
          <p:nvPr>
            <p:ph idx="1"/>
          </p:nvPr>
        </p:nvSpPr>
        <p:spPr/>
        <p:txBody>
          <a:bodyPr>
            <a:normAutofit/>
          </a:bodyPr>
          <a:lstStyle/>
          <a:p>
            <a:r>
              <a:rPr lang="en-US" sz="3600" dirty="0" smtClean="0">
                <a:latin typeface="TH Sarabun New" panose="020B0500040200020003" pitchFamily="34" charset="-34"/>
                <a:cs typeface="TH Sarabun New" panose="020B0500040200020003" pitchFamily="34" charset="-34"/>
              </a:rPr>
              <a:t>Trade opening can affect the amount of emissions in three principal ways</a:t>
            </a:r>
          </a:p>
          <a:p>
            <a:r>
              <a:rPr lang="en-US" sz="3600" b="1" dirty="0" smtClean="0">
                <a:latin typeface="TH Sarabun New" panose="020B0500040200020003" pitchFamily="34" charset="-34"/>
                <a:cs typeface="TH Sarabun New" panose="020B0500040200020003" pitchFamily="34" charset="-34"/>
              </a:rPr>
              <a:t>The </a:t>
            </a:r>
            <a:r>
              <a:rPr lang="en-US" sz="3600" b="1" dirty="0">
                <a:latin typeface="TH Sarabun New" panose="020B0500040200020003" pitchFamily="34" charset="-34"/>
                <a:cs typeface="TH Sarabun New" panose="020B0500040200020003" pitchFamily="34" charset="-34"/>
              </a:rPr>
              <a:t>scale </a:t>
            </a:r>
            <a:r>
              <a:rPr lang="en-US" sz="3600" b="1" dirty="0" smtClean="0">
                <a:latin typeface="TH Sarabun New" panose="020B0500040200020003" pitchFamily="34" charset="-34"/>
                <a:cs typeface="TH Sarabun New" panose="020B0500040200020003" pitchFamily="34" charset="-34"/>
              </a:rPr>
              <a:t>effect </a:t>
            </a:r>
            <a:r>
              <a:rPr lang="en-US" sz="3600" dirty="0" smtClean="0">
                <a:latin typeface="TH Sarabun New" panose="020B0500040200020003" pitchFamily="34" charset="-34"/>
                <a:cs typeface="TH Sarabun New" panose="020B0500040200020003" pitchFamily="34" charset="-34"/>
              </a:rPr>
              <a:t>: increased </a:t>
            </a:r>
            <a:r>
              <a:rPr lang="en-US" sz="3600" dirty="0">
                <a:latin typeface="TH Sarabun New" panose="020B0500040200020003" pitchFamily="34" charset="-34"/>
                <a:cs typeface="TH Sarabun New" panose="020B0500040200020003" pitchFamily="34" charset="-34"/>
              </a:rPr>
              <a:t>level of economic activity will require greater energy use and will therefore lead to higher levels of greenhouse gas emissions. </a:t>
            </a:r>
          </a:p>
        </p:txBody>
      </p:sp>
      <p:sp>
        <p:nvSpPr>
          <p:cNvPr id="5" name="Slide Number Placeholder 4"/>
          <p:cNvSpPr>
            <a:spLocks noGrp="1"/>
          </p:cNvSpPr>
          <p:nvPr>
            <p:ph type="sldNum" sz="quarter" idx="12"/>
          </p:nvPr>
        </p:nvSpPr>
        <p:spPr/>
        <p:txBody>
          <a:bodyPr/>
          <a:lstStyle/>
          <a:p>
            <a:fld id="{AD88E7FC-001B-48F7-939D-145824154CDE}" type="slidenum">
              <a:rPr lang="en-US" smtClean="0"/>
              <a:t>40</a:t>
            </a:fld>
            <a:endParaRPr lang="en-US"/>
          </a:p>
        </p:txBody>
      </p:sp>
    </p:spTree>
    <p:extLst>
      <p:ext uri="{BB962C8B-B14F-4D97-AF65-F5344CB8AC3E}">
        <p14:creationId xmlns:p14="http://schemas.microsoft.com/office/powerpoint/2010/main" val="18608112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H Sarabun New" panose="020B0500040200020003" pitchFamily="34" charset="-34"/>
                <a:cs typeface="TH Sarabun New" panose="020B0500040200020003" pitchFamily="34" charset="-34"/>
              </a:rPr>
              <a:t>Will </a:t>
            </a:r>
            <a:r>
              <a:rPr lang="en-US" b="1" dirty="0">
                <a:latin typeface="TH Sarabun New" panose="020B0500040200020003" pitchFamily="34" charset="-34"/>
                <a:cs typeface="TH Sarabun New" panose="020B0500040200020003" pitchFamily="34" charset="-34"/>
              </a:rPr>
              <a:t>trade opening lead to more </a:t>
            </a:r>
            <a:r>
              <a:rPr lang="en-US" b="1" dirty="0" smtClean="0">
                <a:latin typeface="TH Sarabun New" panose="020B0500040200020003" pitchFamily="34" charset="-34"/>
                <a:cs typeface="TH Sarabun New" panose="020B0500040200020003" pitchFamily="34" charset="-34"/>
              </a:rPr>
              <a:t>pollution (GHGs)?</a:t>
            </a:r>
            <a:endParaRPr lang="en-US" b="1" dirty="0">
              <a:latin typeface="TH Sarabun New" panose="020B0500040200020003" pitchFamily="34" charset="-34"/>
              <a:cs typeface="TH Sarabun New" panose="020B0500040200020003" pitchFamily="34" charset="-34"/>
            </a:endParaRPr>
          </a:p>
        </p:txBody>
      </p:sp>
      <p:sp>
        <p:nvSpPr>
          <p:cNvPr id="3" name="Content Placeholder 2"/>
          <p:cNvSpPr>
            <a:spLocks noGrp="1"/>
          </p:cNvSpPr>
          <p:nvPr>
            <p:ph idx="1"/>
          </p:nvPr>
        </p:nvSpPr>
        <p:spPr/>
        <p:txBody>
          <a:bodyPr>
            <a:normAutofit/>
          </a:bodyPr>
          <a:lstStyle/>
          <a:p>
            <a:r>
              <a:rPr lang="en-US" sz="3600" b="1" dirty="0">
                <a:latin typeface="TH Sarabun New" panose="020B0500040200020003" pitchFamily="34" charset="-34"/>
                <a:cs typeface="TH Sarabun New" panose="020B0500040200020003" pitchFamily="34" charset="-34"/>
              </a:rPr>
              <a:t>The composition effect : </a:t>
            </a:r>
            <a:r>
              <a:rPr lang="en-US" sz="3600" dirty="0">
                <a:latin typeface="TH Sarabun New" panose="020B0500040200020003" pitchFamily="34" charset="-34"/>
                <a:cs typeface="TH Sarabun New" panose="020B0500040200020003" pitchFamily="34" charset="-34"/>
              </a:rPr>
              <a:t>opening changes the structure of a country’s production in response to changes in relative </a:t>
            </a:r>
            <a:r>
              <a:rPr lang="en-US" sz="3600" dirty="0" smtClean="0">
                <a:latin typeface="TH Sarabun New" panose="020B0500040200020003" pitchFamily="34" charset="-34"/>
                <a:cs typeface="TH Sarabun New" panose="020B0500040200020003" pitchFamily="34" charset="-34"/>
              </a:rPr>
              <a:t>prices</a:t>
            </a:r>
            <a:r>
              <a:rPr lang="en-US" sz="3600" dirty="0"/>
              <a:t>.</a:t>
            </a:r>
            <a:r>
              <a:rPr lang="en-US" sz="3600" dirty="0" smtClean="0">
                <a:latin typeface="TH Sarabun New" panose="020B0500040200020003" pitchFamily="34" charset="-34"/>
                <a:cs typeface="TH Sarabun New" panose="020B0500040200020003" pitchFamily="34" charset="-34"/>
              </a:rPr>
              <a:t> The </a:t>
            </a:r>
            <a:r>
              <a:rPr lang="en-US" sz="3600" dirty="0">
                <a:latin typeface="TH Sarabun New" panose="020B0500040200020003" pitchFamily="34" charset="-34"/>
                <a:cs typeface="TH Sarabun New" panose="020B0500040200020003" pitchFamily="34" charset="-34"/>
              </a:rPr>
              <a:t>effect on a country’s greenhouse gas emissions will depend on whether a country has a comparative advantage in emission-intensive sectors and whether these sectors are expanding or contracting. </a:t>
            </a:r>
          </a:p>
          <a:p>
            <a:r>
              <a:rPr lang="en-US" sz="3600" dirty="0" smtClean="0">
                <a:latin typeface="TH Sarabun New" panose="020B0500040200020003" pitchFamily="34" charset="-34"/>
                <a:cs typeface="TH Sarabun New" panose="020B0500040200020003" pitchFamily="34" charset="-34"/>
              </a:rPr>
              <a:t>differences </a:t>
            </a:r>
            <a:r>
              <a:rPr lang="en-US" sz="3600" dirty="0">
                <a:latin typeface="TH Sarabun New" panose="020B0500040200020003" pitchFamily="34" charset="-34"/>
                <a:cs typeface="TH Sarabun New" panose="020B0500040200020003" pitchFamily="34" charset="-34"/>
              </a:rPr>
              <a:t>in environmental regulations between countries “pollution haven hypothesis”</a:t>
            </a:r>
          </a:p>
          <a:p>
            <a:endParaRPr lang="en-US" dirty="0">
              <a:latin typeface="TH Sarabun New" panose="020B0500040200020003" pitchFamily="34" charset="-34"/>
              <a:cs typeface="TH Sarabun New" panose="020B0500040200020003" pitchFamily="34" charset="-34"/>
            </a:endParaRPr>
          </a:p>
        </p:txBody>
      </p:sp>
      <p:sp>
        <p:nvSpPr>
          <p:cNvPr id="5" name="Slide Number Placeholder 4"/>
          <p:cNvSpPr>
            <a:spLocks noGrp="1"/>
          </p:cNvSpPr>
          <p:nvPr>
            <p:ph type="sldNum" sz="quarter" idx="12"/>
          </p:nvPr>
        </p:nvSpPr>
        <p:spPr/>
        <p:txBody>
          <a:bodyPr/>
          <a:lstStyle/>
          <a:p>
            <a:fld id="{AD88E7FC-001B-48F7-939D-145824154CDE}" type="slidenum">
              <a:rPr lang="en-US" smtClean="0"/>
              <a:t>41</a:t>
            </a:fld>
            <a:endParaRPr lang="en-US"/>
          </a:p>
        </p:txBody>
      </p:sp>
    </p:spTree>
    <p:extLst>
      <p:ext uri="{BB962C8B-B14F-4D97-AF65-F5344CB8AC3E}">
        <p14:creationId xmlns:p14="http://schemas.microsoft.com/office/powerpoint/2010/main" val="383905532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H Sarabun New" panose="020B0500040200020003" pitchFamily="34" charset="-34"/>
                <a:cs typeface="TH Sarabun New" panose="020B0500040200020003" pitchFamily="34" charset="-34"/>
              </a:rPr>
              <a:t>Will trade opening lead to more pollution (GHGs)?</a:t>
            </a:r>
            <a:endParaRPr lang="en-US" dirty="0"/>
          </a:p>
        </p:txBody>
      </p:sp>
      <p:sp>
        <p:nvSpPr>
          <p:cNvPr id="3" name="Content Placeholder 2"/>
          <p:cNvSpPr>
            <a:spLocks noGrp="1"/>
          </p:cNvSpPr>
          <p:nvPr>
            <p:ph idx="1"/>
          </p:nvPr>
        </p:nvSpPr>
        <p:spPr/>
        <p:txBody>
          <a:bodyPr>
            <a:normAutofit/>
          </a:bodyPr>
          <a:lstStyle/>
          <a:p>
            <a:r>
              <a:rPr lang="en-US" dirty="0" smtClean="0">
                <a:latin typeface="TH Sarabun New" panose="020B0500040200020003" pitchFamily="34" charset="-34"/>
                <a:cs typeface="TH Sarabun New" panose="020B0500040200020003" pitchFamily="34" charset="-34"/>
              </a:rPr>
              <a:t>Finally, </a:t>
            </a:r>
            <a:r>
              <a:rPr lang="en-US" b="1" dirty="0" smtClean="0">
                <a:latin typeface="TH Sarabun New" panose="020B0500040200020003" pitchFamily="34" charset="-34"/>
                <a:cs typeface="TH Sarabun New" panose="020B0500040200020003" pitchFamily="34" charset="-34"/>
              </a:rPr>
              <a:t>the technique effect </a:t>
            </a:r>
            <a:r>
              <a:rPr lang="en-US" dirty="0" smtClean="0">
                <a:latin typeface="TH Sarabun New" panose="020B0500040200020003" pitchFamily="34" charset="-34"/>
                <a:cs typeface="TH Sarabun New" panose="020B0500040200020003" pitchFamily="34" charset="-34"/>
              </a:rPr>
              <a:t>refers to improvements in the methods by which goods and services are produced, so that the emission intensity of output is reduced. </a:t>
            </a:r>
          </a:p>
          <a:p>
            <a:pPr lvl="1"/>
            <a:r>
              <a:rPr lang="en-US" dirty="0" smtClean="0">
                <a:latin typeface="TH Sarabun New" panose="020B0500040200020003" pitchFamily="34" charset="-34"/>
                <a:cs typeface="TH Sarabun New" panose="020B0500040200020003" pitchFamily="34" charset="-34"/>
              </a:rPr>
              <a:t>more open trade can increase the availability, and lower the cost of, climate-friendly goods and services. </a:t>
            </a:r>
            <a:r>
              <a:rPr lang="en-US" dirty="0" smtClean="0">
                <a:latin typeface="TH Sarabun New" panose="020B0500040200020003" pitchFamily="34" charset="-34"/>
                <a:cs typeface="TH Sarabun New" panose="020B0500040200020003" pitchFamily="34" charset="-34"/>
                <a:sym typeface="Wingdings" panose="05000000000000000000" pitchFamily="2" charset="2"/>
              </a:rPr>
              <a:t> </a:t>
            </a:r>
            <a:r>
              <a:rPr lang="en-US" dirty="0" smtClean="0">
                <a:latin typeface="TH Sarabun New" panose="020B0500040200020003" pitchFamily="34" charset="-34"/>
                <a:cs typeface="TH Sarabun New" panose="020B0500040200020003" pitchFamily="34" charset="-34"/>
              </a:rPr>
              <a:t>help meet the demand in countries whose domestic industries do not produce these climate-friendly goods and services in sufficient quantities or at affordable prices. </a:t>
            </a:r>
          </a:p>
          <a:p>
            <a:pPr lvl="1"/>
            <a:r>
              <a:rPr lang="en-US" dirty="0" smtClean="0">
                <a:latin typeface="TH Sarabun New" panose="020B0500040200020003" pitchFamily="34" charset="-34"/>
                <a:cs typeface="TH Sarabun New" panose="020B0500040200020003" pitchFamily="34" charset="-34"/>
              </a:rPr>
              <a:t>WTO’s trade negotiations under the Doha Round, which aim to open markets for environmental goods and services</a:t>
            </a:r>
            <a:endParaRPr lang="en-US" dirty="0">
              <a:latin typeface="TH Sarabun New" panose="020B0500040200020003" pitchFamily="34" charset="-34"/>
              <a:cs typeface="TH Sarabun New" panose="020B0500040200020003" pitchFamily="34" charset="-34"/>
            </a:endParaRPr>
          </a:p>
        </p:txBody>
      </p:sp>
      <p:sp>
        <p:nvSpPr>
          <p:cNvPr id="5" name="Slide Number Placeholder 4"/>
          <p:cNvSpPr>
            <a:spLocks noGrp="1"/>
          </p:cNvSpPr>
          <p:nvPr>
            <p:ph type="sldNum" sz="quarter" idx="12"/>
          </p:nvPr>
        </p:nvSpPr>
        <p:spPr/>
        <p:txBody>
          <a:bodyPr/>
          <a:lstStyle/>
          <a:p>
            <a:fld id="{AD88E7FC-001B-48F7-939D-145824154CDE}" type="slidenum">
              <a:rPr lang="en-US" smtClean="0"/>
              <a:t>42</a:t>
            </a:fld>
            <a:endParaRPr lang="en-US"/>
          </a:p>
        </p:txBody>
      </p:sp>
    </p:spTree>
    <p:extLst>
      <p:ext uri="{BB962C8B-B14F-4D97-AF65-F5344CB8AC3E}">
        <p14:creationId xmlns:p14="http://schemas.microsoft.com/office/powerpoint/2010/main" val="79691998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H Sarabun New" panose="020B0500040200020003" pitchFamily="34" charset="-34"/>
                <a:cs typeface="TH Sarabun New" panose="020B0500040200020003" pitchFamily="34" charset="-34"/>
              </a:rPr>
              <a:t>Will trade opening lead to more pollution (GHGs)?</a:t>
            </a:r>
            <a:endParaRPr lang="en-US" dirty="0"/>
          </a:p>
        </p:txBody>
      </p:sp>
      <p:sp>
        <p:nvSpPr>
          <p:cNvPr id="3" name="Content Placeholder 2"/>
          <p:cNvSpPr>
            <a:spLocks noGrp="1"/>
          </p:cNvSpPr>
          <p:nvPr>
            <p:ph idx="1"/>
          </p:nvPr>
        </p:nvSpPr>
        <p:spPr>
          <a:xfrm>
            <a:off x="838200" y="1558925"/>
            <a:ext cx="10515600" cy="5063944"/>
          </a:xfrm>
        </p:spPr>
        <p:txBody>
          <a:bodyPr>
            <a:normAutofit fontScale="92500" lnSpcReduction="10000"/>
          </a:bodyPr>
          <a:lstStyle/>
          <a:p>
            <a:r>
              <a:rPr lang="en-US" dirty="0">
                <a:latin typeface="TH Sarabun New" panose="020B0500040200020003" pitchFamily="34" charset="-34"/>
                <a:cs typeface="TH Sarabun New" panose="020B0500040200020003" pitchFamily="34" charset="-34"/>
              </a:rPr>
              <a:t>Second, the increase in income levels that trade opening brings about can lead the general public to demand lower greenhouse gas emissions (a cleaner environment is a “normal” </a:t>
            </a:r>
            <a:r>
              <a:rPr lang="en-US" dirty="0" smtClean="0">
                <a:latin typeface="TH Sarabun New" panose="020B0500040200020003" pitchFamily="34" charset="-34"/>
                <a:cs typeface="TH Sarabun New" panose="020B0500040200020003" pitchFamily="34" charset="-34"/>
              </a:rPr>
              <a:t>good)</a:t>
            </a:r>
          </a:p>
          <a:p>
            <a:r>
              <a:rPr lang="en-US" dirty="0" smtClean="0">
                <a:latin typeface="TH Sarabun New" panose="020B0500040200020003" pitchFamily="34" charset="-34"/>
                <a:cs typeface="TH Sarabun New" panose="020B0500040200020003" pitchFamily="34" charset="-34"/>
              </a:rPr>
              <a:t>Grossman </a:t>
            </a:r>
            <a:r>
              <a:rPr lang="en-US" dirty="0">
                <a:latin typeface="TH Sarabun New" panose="020B0500040200020003" pitchFamily="34" charset="-34"/>
                <a:cs typeface="TH Sarabun New" panose="020B0500040200020003" pitchFamily="34" charset="-34"/>
              </a:rPr>
              <a:t>and Krueger (1993) conjecture that this public demand is perhaps the most important outcome of the technique </a:t>
            </a:r>
            <a:r>
              <a:rPr lang="en-US" dirty="0" smtClean="0">
                <a:latin typeface="TH Sarabun New" panose="020B0500040200020003" pitchFamily="34" charset="-34"/>
                <a:cs typeface="TH Sarabun New" panose="020B0500040200020003" pitchFamily="34" charset="-34"/>
              </a:rPr>
              <a:t>effect</a:t>
            </a:r>
            <a:r>
              <a:rPr lang="en-US" dirty="0">
                <a:latin typeface="TH Sarabun New" panose="020B0500040200020003" pitchFamily="34" charset="-34"/>
                <a:cs typeface="TH Sarabun New" panose="020B0500040200020003" pitchFamily="34" charset="-34"/>
              </a:rPr>
              <a:t>. </a:t>
            </a:r>
            <a:endParaRPr lang="en-US" dirty="0" smtClean="0">
              <a:latin typeface="TH Sarabun New" panose="020B0500040200020003" pitchFamily="34" charset="-34"/>
              <a:cs typeface="TH Sarabun New" panose="020B0500040200020003" pitchFamily="34" charset="-34"/>
            </a:endParaRPr>
          </a:p>
          <a:p>
            <a:r>
              <a:rPr lang="en-US" dirty="0" smtClean="0">
                <a:latin typeface="TH Sarabun New" panose="020B0500040200020003" pitchFamily="34" charset="-34"/>
                <a:cs typeface="TH Sarabun New" panose="020B0500040200020003" pitchFamily="34" charset="-34"/>
              </a:rPr>
              <a:t>governments </a:t>
            </a:r>
            <a:r>
              <a:rPr lang="en-US" dirty="0">
                <a:latin typeface="TH Sarabun New" panose="020B0500040200020003" pitchFamily="34" charset="-34"/>
                <a:cs typeface="TH Sarabun New" panose="020B0500040200020003" pitchFamily="34" charset="-34"/>
              </a:rPr>
              <a:t>need to respond to the public’s demands with the appropriate </a:t>
            </a:r>
            <a:r>
              <a:rPr lang="en-US" dirty="0" smtClean="0">
                <a:latin typeface="TH Sarabun New" panose="020B0500040200020003" pitchFamily="34" charset="-34"/>
                <a:cs typeface="TH Sarabun New" panose="020B0500040200020003" pitchFamily="34" charset="-34"/>
              </a:rPr>
              <a:t>fiscal </a:t>
            </a:r>
            <a:r>
              <a:rPr lang="en-US" dirty="0">
                <a:latin typeface="TH Sarabun New" panose="020B0500040200020003" pitchFamily="34" charset="-34"/>
                <a:cs typeface="TH Sarabun New" panose="020B0500040200020003" pitchFamily="34" charset="-34"/>
              </a:rPr>
              <a:t>and regulatory measures. </a:t>
            </a:r>
            <a:endParaRPr lang="en-US" dirty="0" smtClean="0">
              <a:latin typeface="TH Sarabun New" panose="020B0500040200020003" pitchFamily="34" charset="-34"/>
              <a:cs typeface="TH Sarabun New" panose="020B0500040200020003" pitchFamily="34" charset="-34"/>
            </a:endParaRPr>
          </a:p>
          <a:p>
            <a:r>
              <a:rPr lang="en-US" dirty="0" smtClean="0">
                <a:latin typeface="TH Sarabun New" panose="020B0500040200020003" pitchFamily="34" charset="-34"/>
                <a:cs typeface="TH Sarabun New" panose="020B0500040200020003" pitchFamily="34" charset="-34"/>
              </a:rPr>
              <a:t>Only </a:t>
            </a:r>
            <a:r>
              <a:rPr lang="en-US" dirty="0">
                <a:latin typeface="TH Sarabun New" panose="020B0500040200020003" pitchFamily="34" charset="-34"/>
                <a:cs typeface="TH Sarabun New" panose="020B0500040200020003" pitchFamily="34" charset="-34"/>
              </a:rPr>
              <a:t>if such measures are put in place will </a:t>
            </a:r>
            <a:r>
              <a:rPr lang="en-US" dirty="0" smtClean="0">
                <a:latin typeface="TH Sarabun New" panose="020B0500040200020003" pitchFamily="34" charset="-34"/>
                <a:cs typeface="TH Sarabun New" panose="020B0500040200020003" pitchFamily="34" charset="-34"/>
              </a:rPr>
              <a:t>firms </a:t>
            </a:r>
            <a:r>
              <a:rPr lang="en-US" dirty="0">
                <a:latin typeface="TH Sarabun New" panose="020B0500040200020003" pitchFamily="34" charset="-34"/>
                <a:cs typeface="TH Sarabun New" panose="020B0500040200020003" pitchFamily="34" charset="-34"/>
              </a:rPr>
              <a:t>adopt cleaner production technologies, so that a given level of output can be produced with lower greenhouse gas </a:t>
            </a:r>
            <a:r>
              <a:rPr lang="en-US" dirty="0" smtClean="0">
                <a:latin typeface="TH Sarabun New" panose="020B0500040200020003" pitchFamily="34" charset="-34"/>
                <a:cs typeface="TH Sarabun New" panose="020B0500040200020003" pitchFamily="34" charset="-34"/>
              </a:rPr>
              <a:t>emissions.</a:t>
            </a:r>
          </a:p>
          <a:p>
            <a:r>
              <a:rPr lang="en-US" dirty="0" smtClean="0">
                <a:latin typeface="TH Sarabun New" panose="020B0500040200020003" pitchFamily="34" charset="-34"/>
                <a:cs typeface="TH Sarabun New" panose="020B0500040200020003" pitchFamily="34" charset="-34"/>
              </a:rPr>
              <a:t>The  “</a:t>
            </a:r>
            <a:r>
              <a:rPr lang="en-US" dirty="0">
                <a:latin typeface="TH Sarabun New" panose="020B0500040200020003" pitchFamily="34" charset="-34"/>
                <a:cs typeface="TH Sarabun New" panose="020B0500040200020003" pitchFamily="34" charset="-34"/>
              </a:rPr>
              <a:t>environmental Kuznets curve” </a:t>
            </a:r>
            <a:r>
              <a:rPr lang="en-US" dirty="0" smtClean="0">
                <a:latin typeface="TH Sarabun New" panose="020B0500040200020003" pitchFamily="34" charset="-34"/>
                <a:cs typeface="TH Sarabun New" panose="020B0500040200020003" pitchFamily="34" charset="-34"/>
              </a:rPr>
              <a:t>: </a:t>
            </a:r>
            <a:r>
              <a:rPr lang="en-US" dirty="0">
                <a:latin typeface="TH Sarabun New" panose="020B0500040200020003" pitchFamily="34" charset="-34"/>
                <a:cs typeface="TH Sarabun New" panose="020B0500040200020003" pitchFamily="34" charset="-34"/>
              </a:rPr>
              <a:t>inverted U-shaped relationship between environmental quality and </a:t>
            </a:r>
            <a:r>
              <a:rPr lang="en-US" dirty="0" smtClean="0">
                <a:latin typeface="TH Sarabun New" panose="020B0500040200020003" pitchFamily="34" charset="-34"/>
                <a:cs typeface="TH Sarabun New" panose="020B0500040200020003" pitchFamily="34" charset="-34"/>
              </a:rPr>
              <a:t>income</a:t>
            </a:r>
            <a:endParaRPr lang="en-US" dirty="0">
              <a:latin typeface="TH Sarabun New" panose="020B0500040200020003" pitchFamily="34" charset="-34"/>
              <a:cs typeface="TH Sarabun New" panose="020B0500040200020003" pitchFamily="34" charset="-34"/>
            </a:endParaRPr>
          </a:p>
        </p:txBody>
      </p:sp>
      <p:sp>
        <p:nvSpPr>
          <p:cNvPr id="5" name="Slide Number Placeholder 4"/>
          <p:cNvSpPr>
            <a:spLocks noGrp="1"/>
          </p:cNvSpPr>
          <p:nvPr>
            <p:ph type="sldNum" sz="quarter" idx="12"/>
          </p:nvPr>
        </p:nvSpPr>
        <p:spPr/>
        <p:txBody>
          <a:bodyPr/>
          <a:lstStyle/>
          <a:p>
            <a:fld id="{AD88E7FC-001B-48F7-939D-145824154CDE}" type="slidenum">
              <a:rPr lang="en-US" smtClean="0"/>
              <a:t>43</a:t>
            </a:fld>
            <a:endParaRPr lang="en-US"/>
          </a:p>
        </p:txBody>
      </p:sp>
    </p:spTree>
    <p:extLst>
      <p:ext uri="{BB962C8B-B14F-4D97-AF65-F5344CB8AC3E}">
        <p14:creationId xmlns:p14="http://schemas.microsoft.com/office/powerpoint/2010/main" val="141801640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Technological spillovers from trade</a:t>
            </a:r>
            <a:endParaRPr lang="en-US" dirty="0"/>
          </a:p>
        </p:txBody>
      </p:sp>
      <p:sp>
        <p:nvSpPr>
          <p:cNvPr id="3" name="Content Placeholder 2"/>
          <p:cNvSpPr>
            <a:spLocks noGrp="1"/>
          </p:cNvSpPr>
          <p:nvPr>
            <p:ph idx="1"/>
          </p:nvPr>
        </p:nvSpPr>
        <p:spPr>
          <a:xfrm>
            <a:off x="838200" y="1593669"/>
            <a:ext cx="10515600" cy="4583294"/>
          </a:xfrm>
        </p:spPr>
        <p:txBody>
          <a:bodyPr>
            <a:normAutofit/>
          </a:bodyPr>
          <a:lstStyle/>
          <a:p>
            <a:r>
              <a:rPr lang="en-US" dirty="0" smtClean="0"/>
              <a:t>several </a:t>
            </a:r>
            <a:r>
              <a:rPr lang="en-US" dirty="0"/>
              <a:t>channels by which technological dissemination through trade </a:t>
            </a:r>
            <a:endParaRPr lang="en-US" dirty="0" smtClean="0"/>
          </a:p>
          <a:p>
            <a:pPr marL="514350" indent="-514350">
              <a:buFont typeface="+mj-lt"/>
              <a:buAutoNum type="arabicPeriod"/>
            </a:pPr>
            <a:r>
              <a:rPr lang="en-US" dirty="0" smtClean="0"/>
              <a:t>through </a:t>
            </a:r>
            <a:r>
              <a:rPr lang="en-US" dirty="0"/>
              <a:t>the importation of innovations embodied in both intermediate goods (i.e. manufactured or processed goods which are used in further production processes) and capital goods (e.g. machinery or equipment used in the production of other goods and services) which a country could not have produced on its own</a:t>
            </a:r>
            <a:r>
              <a:rPr lang="en-US" dirty="0" smtClean="0"/>
              <a:t>.</a:t>
            </a:r>
          </a:p>
          <a:p>
            <a:pPr marL="514350" indent="-514350">
              <a:buFont typeface="+mj-lt"/>
              <a:buAutoNum type="arabicPeriod"/>
            </a:pPr>
            <a:r>
              <a:rPr lang="en-US" dirty="0" smtClean="0"/>
              <a:t>the </a:t>
            </a:r>
            <a:r>
              <a:rPr lang="en-US" dirty="0"/>
              <a:t>transfer of knowledge about new production methods and design from developed countries. </a:t>
            </a:r>
          </a:p>
          <a:p>
            <a:pPr marL="0" indent="0">
              <a:buNone/>
            </a:pPr>
            <a:endParaRPr lang="en-US" dirty="0"/>
          </a:p>
        </p:txBody>
      </p:sp>
      <p:sp>
        <p:nvSpPr>
          <p:cNvPr id="5" name="Slide Number Placeholder 4"/>
          <p:cNvSpPr>
            <a:spLocks noGrp="1"/>
          </p:cNvSpPr>
          <p:nvPr>
            <p:ph type="sldNum" sz="quarter" idx="12"/>
          </p:nvPr>
        </p:nvSpPr>
        <p:spPr/>
        <p:txBody>
          <a:bodyPr/>
          <a:lstStyle/>
          <a:p>
            <a:fld id="{AD88E7FC-001B-48F7-939D-145824154CDE}" type="slidenum">
              <a:rPr lang="en-US" smtClean="0"/>
              <a:t>44</a:t>
            </a:fld>
            <a:endParaRPr lang="en-US"/>
          </a:p>
        </p:txBody>
      </p:sp>
    </p:spTree>
    <p:extLst>
      <p:ext uri="{BB962C8B-B14F-4D97-AF65-F5344CB8AC3E}">
        <p14:creationId xmlns:p14="http://schemas.microsoft.com/office/powerpoint/2010/main" val="36937240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Border measures to prevent carbon leakage</a:t>
            </a:r>
            <a:endParaRPr lang="en-US" dirty="0"/>
          </a:p>
        </p:txBody>
      </p:sp>
      <p:sp>
        <p:nvSpPr>
          <p:cNvPr id="3" name="Content Placeholder 2"/>
          <p:cNvSpPr>
            <a:spLocks noGrp="1"/>
          </p:cNvSpPr>
          <p:nvPr>
            <p:ph idx="1"/>
          </p:nvPr>
        </p:nvSpPr>
        <p:spPr/>
        <p:txBody>
          <a:bodyPr/>
          <a:lstStyle/>
          <a:p>
            <a:r>
              <a:rPr lang="en-US" dirty="0" smtClean="0"/>
              <a:t>absence </a:t>
            </a:r>
            <a:r>
              <a:rPr lang="en-US" dirty="0"/>
              <a:t>of an internationally agreed price on </a:t>
            </a:r>
            <a:r>
              <a:rPr lang="en-US" dirty="0" smtClean="0"/>
              <a:t>carbon </a:t>
            </a:r>
            <a:r>
              <a:rPr lang="en-US" dirty="0"/>
              <a:t>and since emission reduction policies, such as taxes and/or trading schemes, are not applied universally, the implementation of emission reduction policies has given rise to concerns about competitiveness as well as about environmental </a:t>
            </a:r>
            <a:r>
              <a:rPr lang="en-US" dirty="0" smtClean="0"/>
              <a:t>efficiency</a:t>
            </a:r>
            <a:r>
              <a:rPr lang="en-US" dirty="0"/>
              <a:t>, i.e. “carbon </a:t>
            </a:r>
            <a:r>
              <a:rPr lang="en-US" dirty="0" smtClean="0"/>
              <a:t>leakage”</a:t>
            </a:r>
          </a:p>
          <a:p>
            <a:r>
              <a:rPr lang="en-US" dirty="0"/>
              <a:t>if environmental policies in </a:t>
            </a:r>
            <a:r>
              <a:rPr lang="en-US" dirty="0" smtClean="0"/>
              <a:t>different </a:t>
            </a:r>
            <a:r>
              <a:rPr lang="en-US" dirty="0"/>
              <a:t>countries impose </a:t>
            </a:r>
            <a:r>
              <a:rPr lang="en-US" dirty="0" smtClean="0"/>
              <a:t>different </a:t>
            </a:r>
            <a:r>
              <a:rPr lang="en-US" dirty="0"/>
              <a:t>levels of costs on competing </a:t>
            </a:r>
            <a:r>
              <a:rPr lang="en-US" dirty="0" smtClean="0"/>
              <a:t>firms</a:t>
            </a:r>
            <a:r>
              <a:rPr lang="en-US" dirty="0"/>
              <a:t>, thus creating a price advantage for </a:t>
            </a:r>
            <a:r>
              <a:rPr lang="en-US" dirty="0" smtClean="0"/>
              <a:t>firms </a:t>
            </a:r>
            <a:r>
              <a:rPr lang="en-US" dirty="0"/>
              <a:t>located in countries with less stringent environmental </a:t>
            </a:r>
            <a:r>
              <a:rPr lang="en-US" dirty="0" smtClean="0"/>
              <a:t>policies </a:t>
            </a:r>
            <a:r>
              <a:rPr lang="en-US" dirty="0" smtClean="0">
                <a:sym typeface="Wingdings" panose="05000000000000000000" pitchFamily="2" charset="2"/>
              </a:rPr>
              <a:t> pollution heaven</a:t>
            </a:r>
            <a:endParaRPr lang="en-US" dirty="0"/>
          </a:p>
        </p:txBody>
      </p:sp>
      <p:sp>
        <p:nvSpPr>
          <p:cNvPr id="5" name="Slide Number Placeholder 4"/>
          <p:cNvSpPr>
            <a:spLocks noGrp="1"/>
          </p:cNvSpPr>
          <p:nvPr>
            <p:ph type="sldNum" sz="quarter" idx="12"/>
          </p:nvPr>
        </p:nvSpPr>
        <p:spPr/>
        <p:txBody>
          <a:bodyPr/>
          <a:lstStyle/>
          <a:p>
            <a:fld id="{AD88E7FC-001B-48F7-939D-145824154CDE}" type="slidenum">
              <a:rPr lang="en-US" smtClean="0"/>
              <a:t>45</a:t>
            </a:fld>
            <a:endParaRPr lang="en-US"/>
          </a:p>
        </p:txBody>
      </p:sp>
    </p:spTree>
    <p:extLst>
      <p:ext uri="{BB962C8B-B14F-4D97-AF65-F5344CB8AC3E}">
        <p14:creationId xmlns:p14="http://schemas.microsoft.com/office/powerpoint/2010/main" val="5000601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Border </a:t>
            </a:r>
            <a:r>
              <a:rPr lang="en-US" dirty="0"/>
              <a:t>tax adjustment (BTA) </a:t>
            </a:r>
          </a:p>
        </p:txBody>
      </p:sp>
      <p:sp>
        <p:nvSpPr>
          <p:cNvPr id="3" name="Content Placeholder 2"/>
          <p:cNvSpPr>
            <a:spLocks noGrp="1"/>
          </p:cNvSpPr>
          <p:nvPr>
            <p:ph idx="1"/>
          </p:nvPr>
        </p:nvSpPr>
        <p:spPr/>
        <p:txBody>
          <a:bodyPr>
            <a:normAutofit/>
          </a:bodyPr>
          <a:lstStyle/>
          <a:p>
            <a:r>
              <a:rPr lang="en-US" sz="3600" dirty="0" smtClean="0"/>
              <a:t>the </a:t>
            </a:r>
            <a:r>
              <a:rPr lang="en-US" sz="3600" dirty="0"/>
              <a:t>imposition of a tax on imported products, corresponding to a tax borne by similar domestic products (i.e. BTA on imports</a:t>
            </a:r>
            <a:r>
              <a:rPr lang="en-US" sz="3600" dirty="0" smtClean="0"/>
              <a:t>);</a:t>
            </a:r>
          </a:p>
          <a:p>
            <a:r>
              <a:rPr lang="en-US" sz="3600" dirty="0" smtClean="0"/>
              <a:t>The overall economic objective </a:t>
            </a:r>
            <a:r>
              <a:rPr lang="en-US" sz="3600" dirty="0"/>
              <a:t>of a BTA is to level the playing </a:t>
            </a:r>
            <a:r>
              <a:rPr lang="en-US" sz="3600" dirty="0" smtClean="0"/>
              <a:t>field </a:t>
            </a:r>
            <a:r>
              <a:rPr lang="en-US" sz="3600" dirty="0"/>
              <a:t>between taxed domestic industries and untaxed foreign </a:t>
            </a:r>
            <a:r>
              <a:rPr lang="en-US" sz="3600" dirty="0" smtClean="0"/>
              <a:t>competitors.</a:t>
            </a:r>
          </a:p>
        </p:txBody>
      </p:sp>
      <p:sp>
        <p:nvSpPr>
          <p:cNvPr id="5" name="Slide Number Placeholder 4"/>
          <p:cNvSpPr>
            <a:spLocks noGrp="1"/>
          </p:cNvSpPr>
          <p:nvPr>
            <p:ph type="sldNum" sz="quarter" idx="12"/>
          </p:nvPr>
        </p:nvSpPr>
        <p:spPr/>
        <p:txBody>
          <a:bodyPr/>
          <a:lstStyle/>
          <a:p>
            <a:fld id="{AD88E7FC-001B-48F7-939D-145824154CDE}" type="slidenum">
              <a:rPr lang="en-US" smtClean="0"/>
              <a:t>46</a:t>
            </a:fld>
            <a:endParaRPr lang="en-US"/>
          </a:p>
        </p:txBody>
      </p:sp>
    </p:spTree>
    <p:extLst>
      <p:ext uri="{BB962C8B-B14F-4D97-AF65-F5344CB8AC3E}">
        <p14:creationId xmlns:p14="http://schemas.microsoft.com/office/powerpoint/2010/main" val="42846745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a:bodyPr>
          <a:lstStyle/>
          <a:p>
            <a:pPr eaLnBrk="1" hangingPunct="1"/>
            <a:r>
              <a:rPr lang="en-GB" sz="5400" dirty="0" smtClean="0"/>
              <a:t>GATT and WTO</a:t>
            </a:r>
          </a:p>
        </p:txBody>
      </p:sp>
      <p:sp>
        <p:nvSpPr>
          <p:cNvPr id="3" name="Content Placeholder 2"/>
          <p:cNvSpPr>
            <a:spLocks noGrp="1"/>
          </p:cNvSpPr>
          <p:nvPr>
            <p:ph idx="1"/>
          </p:nvPr>
        </p:nvSpPr>
        <p:spPr/>
        <p:txBody>
          <a:bodyPr rtlCol="0">
            <a:noAutofit/>
          </a:bodyPr>
          <a:lstStyle/>
          <a:p>
            <a:pPr>
              <a:defRPr/>
            </a:pPr>
            <a:r>
              <a:rPr lang="en-US" sz="3600" dirty="0"/>
              <a:t>GATT : General Agreement on Tariffs and </a:t>
            </a:r>
            <a:r>
              <a:rPr lang="en-US" sz="3600" dirty="0" smtClean="0"/>
              <a:t>Trade</a:t>
            </a:r>
            <a:endParaRPr lang="en-US" sz="3600" dirty="0"/>
          </a:p>
          <a:p>
            <a:pPr>
              <a:defRPr/>
            </a:pPr>
            <a:r>
              <a:rPr lang="en-US" sz="3600" dirty="0"/>
              <a:t>The WTO provides a forum for negotiating agreements aimed at reducing obstacles to international trade and ensuring a level playing field for all, thus contributing to economic growth and development. </a:t>
            </a:r>
          </a:p>
          <a:p>
            <a:pPr>
              <a:defRPr/>
            </a:pPr>
            <a:r>
              <a:rPr lang="en-US" sz="3600" dirty="0"/>
              <a:t>The WTO also provides a legal and institutional framework for the implementation and monitoring of these agreements, as well as for settling disputes arising from their interpretation and application.</a:t>
            </a:r>
          </a:p>
          <a:p>
            <a:pPr>
              <a:defRPr/>
            </a:pPr>
            <a:endParaRPr lang="en-GB" sz="3600" dirty="0"/>
          </a:p>
        </p:txBody>
      </p:sp>
      <p:sp>
        <p:nvSpPr>
          <p:cNvPr id="4" name="Slide Number Placeholder 3"/>
          <p:cNvSpPr>
            <a:spLocks noGrp="1"/>
          </p:cNvSpPr>
          <p:nvPr>
            <p:ph type="sldNum" sz="quarter" idx="12"/>
          </p:nvPr>
        </p:nvSpPr>
        <p:spPr/>
        <p:txBody>
          <a:bodyPr/>
          <a:lstStyle/>
          <a:p>
            <a:fld id="{AD88E7FC-001B-48F7-939D-145824154CDE}" type="slidenum">
              <a:rPr lang="en-US" smtClean="0"/>
              <a:t>47</a:t>
            </a:fld>
            <a:endParaRPr lang="en-US"/>
          </a:p>
        </p:txBody>
      </p:sp>
    </p:spTree>
    <p:extLst>
      <p:ext uri="{BB962C8B-B14F-4D97-AF65-F5344CB8AC3E}">
        <p14:creationId xmlns:p14="http://schemas.microsoft.com/office/powerpoint/2010/main" val="372855618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GB" dirty="0" smtClean="0"/>
              <a:t>Most-Favoured-Nation (MFN)</a:t>
            </a:r>
          </a:p>
        </p:txBody>
      </p:sp>
      <p:sp>
        <p:nvSpPr>
          <p:cNvPr id="3" name="Content Placeholder 2"/>
          <p:cNvSpPr>
            <a:spLocks noGrp="1"/>
          </p:cNvSpPr>
          <p:nvPr>
            <p:ph idx="1"/>
          </p:nvPr>
        </p:nvSpPr>
        <p:spPr/>
        <p:txBody>
          <a:bodyPr rtlCol="0">
            <a:normAutofit/>
          </a:bodyPr>
          <a:lstStyle/>
          <a:p>
            <a:pPr marL="0" indent="0">
              <a:buNone/>
              <a:defRPr/>
            </a:pPr>
            <a:r>
              <a:rPr lang="en-US" sz="4000" dirty="0" smtClean="0"/>
              <a:t>With </a:t>
            </a:r>
            <a:r>
              <a:rPr lang="en-US" sz="4000" dirty="0"/>
              <a:t>respect to customs duties and charges of any kind …, any advantage, </a:t>
            </a:r>
            <a:r>
              <a:rPr lang="en-US" sz="4000" dirty="0" smtClean="0"/>
              <a:t>favor, </a:t>
            </a:r>
            <a:r>
              <a:rPr lang="en-US" sz="4000" dirty="0"/>
              <a:t>privilege or immunity granted by any contracting party to any product originating in or destined for any other country shall be accorded immediately and unconditionally to the </a:t>
            </a:r>
            <a:r>
              <a:rPr lang="en-US" sz="4000" b="1" dirty="0"/>
              <a:t>like product</a:t>
            </a:r>
            <a:r>
              <a:rPr lang="en-US" sz="4000" dirty="0"/>
              <a:t> originating in or destined for the territories of all other contracting parties. </a:t>
            </a:r>
          </a:p>
          <a:p>
            <a:pPr marL="0" indent="0">
              <a:buNone/>
              <a:defRPr/>
            </a:pPr>
            <a:endParaRPr lang="en-GB" sz="2800" dirty="0"/>
          </a:p>
          <a:p>
            <a:pPr>
              <a:defRPr/>
            </a:pPr>
            <a:endParaRPr lang="en-GB" sz="2800" dirty="0"/>
          </a:p>
        </p:txBody>
      </p:sp>
      <p:sp>
        <p:nvSpPr>
          <p:cNvPr id="4" name="Slide Number Placeholder 3"/>
          <p:cNvSpPr>
            <a:spLocks noGrp="1"/>
          </p:cNvSpPr>
          <p:nvPr>
            <p:ph type="sldNum" sz="quarter" idx="12"/>
          </p:nvPr>
        </p:nvSpPr>
        <p:spPr/>
        <p:txBody>
          <a:bodyPr/>
          <a:lstStyle/>
          <a:p>
            <a:fld id="{AD88E7FC-001B-48F7-939D-145824154CDE}" type="slidenum">
              <a:rPr lang="en-US" smtClean="0"/>
              <a:t>48</a:t>
            </a:fld>
            <a:endParaRPr lang="en-US"/>
          </a:p>
        </p:txBody>
      </p:sp>
    </p:spTree>
    <p:extLst>
      <p:ext uri="{BB962C8B-B14F-4D97-AF65-F5344CB8AC3E}">
        <p14:creationId xmlns:p14="http://schemas.microsoft.com/office/powerpoint/2010/main" val="3308710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normAutofit/>
          </a:bodyPr>
          <a:lstStyle/>
          <a:p>
            <a:pPr eaLnBrk="1" hangingPunct="1"/>
            <a:r>
              <a:rPr lang="en-GB" sz="5400" dirty="0" smtClean="0"/>
              <a:t>National Treatment (NT)</a:t>
            </a:r>
          </a:p>
        </p:txBody>
      </p:sp>
      <p:sp>
        <p:nvSpPr>
          <p:cNvPr id="3" name="Content Placeholder 2"/>
          <p:cNvSpPr>
            <a:spLocks noGrp="1"/>
          </p:cNvSpPr>
          <p:nvPr>
            <p:ph idx="1"/>
          </p:nvPr>
        </p:nvSpPr>
        <p:spPr/>
        <p:txBody>
          <a:bodyPr rtlCol="0">
            <a:normAutofit/>
          </a:bodyPr>
          <a:lstStyle/>
          <a:p>
            <a:pPr>
              <a:defRPr/>
            </a:pPr>
            <a:r>
              <a:rPr lang="en-US" sz="4000" dirty="0" smtClean="0"/>
              <a:t>The </a:t>
            </a:r>
            <a:r>
              <a:rPr lang="en-US" sz="4000" dirty="0"/>
              <a:t>products of the territory of any contracting party imported into the territory of any other contracting party shall be accorded treatment no less </a:t>
            </a:r>
            <a:r>
              <a:rPr lang="en-US" sz="4000" dirty="0" smtClean="0"/>
              <a:t>favorable </a:t>
            </a:r>
            <a:r>
              <a:rPr lang="en-US" sz="4000" dirty="0"/>
              <a:t>than that accorded to </a:t>
            </a:r>
            <a:r>
              <a:rPr lang="en-US" sz="4000" b="1" dirty="0"/>
              <a:t>like products</a:t>
            </a:r>
            <a:r>
              <a:rPr lang="en-US" sz="4000" dirty="0"/>
              <a:t> of national origin in respect of all laws, regulations and requirements affecting their internal sale, offering for sale, purchase, transportation, distribution or use. </a:t>
            </a:r>
          </a:p>
          <a:p>
            <a:pPr marL="0" indent="0">
              <a:buNone/>
              <a:defRPr/>
            </a:pPr>
            <a:endParaRPr lang="en-GB" sz="4000" dirty="0">
              <a:latin typeface="Times New Roman" pitchFamily="18" charset="0"/>
              <a:cs typeface="Times New Roman" pitchFamily="18" charset="0"/>
            </a:endParaRPr>
          </a:p>
          <a:p>
            <a:pPr>
              <a:defRPr/>
            </a:pPr>
            <a:endParaRPr lang="en-GB" sz="40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AD88E7FC-001B-48F7-939D-145824154CDE}" type="slidenum">
              <a:rPr lang="en-US" smtClean="0"/>
              <a:t>49</a:t>
            </a:fld>
            <a:endParaRPr lang="en-US"/>
          </a:p>
        </p:txBody>
      </p:sp>
    </p:spTree>
    <p:extLst>
      <p:ext uri="{BB962C8B-B14F-4D97-AF65-F5344CB8AC3E}">
        <p14:creationId xmlns:p14="http://schemas.microsoft.com/office/powerpoint/2010/main" val="18588376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06638" cy="1325563"/>
          </a:xfrm>
        </p:spPr>
        <p:txBody>
          <a:bodyPr>
            <a:normAutofit/>
          </a:bodyPr>
          <a:lstStyle/>
          <a:p>
            <a:r>
              <a:rPr lang="en-US" sz="4800" dirty="0" smtClean="0"/>
              <a:t>Criteria for Like product </a:t>
            </a:r>
            <a:endParaRPr lang="en-US" sz="4800" dirty="0"/>
          </a:p>
        </p:txBody>
      </p:sp>
      <p:sp>
        <p:nvSpPr>
          <p:cNvPr id="3" name="Content Placeholder 2"/>
          <p:cNvSpPr>
            <a:spLocks noGrp="1"/>
          </p:cNvSpPr>
          <p:nvPr>
            <p:ph idx="1"/>
          </p:nvPr>
        </p:nvSpPr>
        <p:spPr>
          <a:xfrm>
            <a:off x="838199" y="1628801"/>
            <a:ext cx="9821091" cy="4525963"/>
          </a:xfrm>
        </p:spPr>
        <p:txBody>
          <a:bodyPr>
            <a:normAutofit fontScale="92500" lnSpcReduction="10000"/>
          </a:bodyPr>
          <a:lstStyle/>
          <a:p>
            <a:r>
              <a:rPr lang="en-US" sz="4000" dirty="0" smtClean="0"/>
              <a:t>The physical properties of the products</a:t>
            </a:r>
          </a:p>
          <a:p>
            <a:r>
              <a:rPr lang="en-US" sz="4000" dirty="0" smtClean="0"/>
              <a:t>The extent to which the products are capable of serving the same or similar end-uses.</a:t>
            </a:r>
          </a:p>
          <a:p>
            <a:r>
              <a:rPr lang="en-US" sz="4000" dirty="0" smtClean="0"/>
              <a:t> </a:t>
            </a:r>
            <a:r>
              <a:rPr lang="en-US" sz="4000" dirty="0"/>
              <a:t>the extent to which consumers perceive and treat the products as alternative means of performing particular functions in order to satisfy a particular want or demand; </a:t>
            </a:r>
            <a:endParaRPr lang="en-US" sz="4000" dirty="0" smtClean="0"/>
          </a:p>
          <a:p>
            <a:pPr marL="0" indent="0">
              <a:buNone/>
            </a:pPr>
            <a:r>
              <a:rPr lang="en-US" sz="4000" b="1" dirty="0" smtClean="0"/>
              <a:t>Does production methods not reflected in the product itself are relevant for likeness</a:t>
            </a:r>
            <a:r>
              <a:rPr lang="en-US" sz="4000" dirty="0" smtClean="0"/>
              <a:t>?</a:t>
            </a:r>
          </a:p>
        </p:txBody>
      </p:sp>
      <p:sp>
        <p:nvSpPr>
          <p:cNvPr id="5" name="Slide Number Placeholder 4"/>
          <p:cNvSpPr>
            <a:spLocks noGrp="1"/>
          </p:cNvSpPr>
          <p:nvPr>
            <p:ph type="sldNum" sz="quarter" idx="12"/>
          </p:nvPr>
        </p:nvSpPr>
        <p:spPr/>
        <p:txBody>
          <a:bodyPr/>
          <a:lstStyle/>
          <a:p>
            <a:fld id="{AD88E7FC-001B-48F7-939D-145824154CDE}" type="slidenum">
              <a:rPr lang="en-US" smtClean="0"/>
              <a:t>50</a:t>
            </a:fld>
            <a:endParaRPr lang="en-US"/>
          </a:p>
        </p:txBody>
      </p:sp>
    </p:spTree>
    <p:extLst>
      <p:ext uri="{BB962C8B-B14F-4D97-AF65-F5344CB8AC3E}">
        <p14:creationId xmlns:p14="http://schemas.microsoft.com/office/powerpoint/2010/main" val="131783462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06638" cy="1325563"/>
          </a:xfrm>
        </p:spPr>
        <p:txBody>
          <a:bodyPr>
            <a:normAutofit/>
          </a:bodyPr>
          <a:lstStyle/>
          <a:p>
            <a:r>
              <a:rPr lang="en-US" sz="4800" dirty="0" smtClean="0"/>
              <a:t>Criteria for Like product </a:t>
            </a:r>
            <a:endParaRPr lang="en-US" sz="4800" dirty="0"/>
          </a:p>
        </p:txBody>
      </p:sp>
      <p:sp>
        <p:nvSpPr>
          <p:cNvPr id="3" name="Content Placeholder 2"/>
          <p:cNvSpPr>
            <a:spLocks noGrp="1"/>
          </p:cNvSpPr>
          <p:nvPr>
            <p:ph idx="1"/>
          </p:nvPr>
        </p:nvSpPr>
        <p:spPr>
          <a:xfrm>
            <a:off x="838199" y="1628801"/>
            <a:ext cx="9821091" cy="4525963"/>
          </a:xfrm>
        </p:spPr>
        <p:txBody>
          <a:bodyPr>
            <a:normAutofit/>
          </a:bodyPr>
          <a:lstStyle/>
          <a:p>
            <a:pPr marL="0" indent="0">
              <a:buNone/>
            </a:pPr>
            <a:r>
              <a:rPr lang="en-US" sz="4000" dirty="0"/>
              <a:t>An important question </a:t>
            </a:r>
            <a:r>
              <a:rPr lang="en-US" sz="4000" dirty="0" smtClean="0"/>
              <a:t>for climate </a:t>
            </a:r>
            <a:r>
              <a:rPr lang="en-US" sz="4000" dirty="0"/>
              <a:t>change measures is whether products may be considered “unlike” because of </a:t>
            </a:r>
            <a:r>
              <a:rPr lang="en-US" sz="4000" dirty="0" smtClean="0"/>
              <a:t>differences </a:t>
            </a:r>
            <a:r>
              <a:rPr lang="en-US" sz="4000" dirty="0"/>
              <a:t>in the way in which they have been produced (referred to as non-product-related </a:t>
            </a:r>
            <a:r>
              <a:rPr lang="en-US" sz="4000" dirty="0" smtClean="0"/>
              <a:t>processes </a:t>
            </a:r>
            <a:r>
              <a:rPr lang="en-US" sz="4000" dirty="0"/>
              <a:t>and production methods (PPMs</a:t>
            </a:r>
            <a:r>
              <a:rPr lang="en-US" sz="4000" dirty="0" smtClean="0"/>
              <a:t>))</a:t>
            </a:r>
          </a:p>
        </p:txBody>
      </p:sp>
      <p:sp>
        <p:nvSpPr>
          <p:cNvPr id="5" name="Slide Number Placeholder 4"/>
          <p:cNvSpPr>
            <a:spLocks noGrp="1"/>
          </p:cNvSpPr>
          <p:nvPr>
            <p:ph type="sldNum" sz="quarter" idx="12"/>
          </p:nvPr>
        </p:nvSpPr>
        <p:spPr/>
        <p:txBody>
          <a:bodyPr/>
          <a:lstStyle/>
          <a:p>
            <a:fld id="{AD88E7FC-001B-48F7-939D-145824154CDE}" type="slidenum">
              <a:rPr lang="en-US" smtClean="0"/>
              <a:t>51</a:t>
            </a:fld>
            <a:endParaRPr lang="en-US"/>
          </a:p>
        </p:txBody>
      </p:sp>
    </p:spTree>
    <p:extLst>
      <p:ext uri="{BB962C8B-B14F-4D97-AF65-F5344CB8AC3E}">
        <p14:creationId xmlns:p14="http://schemas.microsoft.com/office/powerpoint/2010/main" val="86422447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normAutofit/>
          </a:bodyPr>
          <a:lstStyle/>
          <a:p>
            <a:r>
              <a:rPr lang="en-US" sz="4000" dirty="0"/>
              <a:t>Process and production method (PPMs)</a:t>
            </a:r>
          </a:p>
        </p:txBody>
      </p:sp>
      <p:sp>
        <p:nvSpPr>
          <p:cNvPr id="3" name="Content Placeholder 2"/>
          <p:cNvSpPr>
            <a:spLocks noGrp="1"/>
          </p:cNvSpPr>
          <p:nvPr>
            <p:ph idx="1"/>
          </p:nvPr>
        </p:nvSpPr>
        <p:spPr>
          <a:xfrm>
            <a:off x="838200" y="1484785"/>
            <a:ext cx="9382944" cy="4525963"/>
          </a:xfrm>
        </p:spPr>
        <p:txBody>
          <a:bodyPr rtlCol="0">
            <a:noAutofit/>
          </a:bodyPr>
          <a:lstStyle/>
          <a:p>
            <a:pPr>
              <a:buClr>
                <a:schemeClr val="tx1">
                  <a:lumMod val="75000"/>
                  <a:lumOff val="25000"/>
                </a:schemeClr>
              </a:buClr>
              <a:defRPr/>
            </a:pPr>
            <a:r>
              <a:rPr lang="en-US" dirty="0"/>
              <a:t>process and production method is the way in which a product is made.</a:t>
            </a:r>
          </a:p>
          <a:p>
            <a:pPr>
              <a:buClr>
                <a:schemeClr val="tx1">
                  <a:lumMod val="75000"/>
                  <a:lumOff val="25000"/>
                </a:schemeClr>
              </a:buClr>
              <a:defRPr/>
            </a:pPr>
            <a:r>
              <a:rPr lang="en-US" dirty="0"/>
              <a:t>For example, making paper requires trees to be grown and harvested, the wood to be processed, the pulp often to be bleached, and so on. </a:t>
            </a:r>
            <a:endParaRPr lang="en-US" dirty="0" smtClean="0"/>
          </a:p>
          <a:p>
            <a:pPr>
              <a:buClr>
                <a:schemeClr val="tx1">
                  <a:lumMod val="75000"/>
                  <a:lumOff val="25000"/>
                </a:schemeClr>
              </a:buClr>
              <a:defRPr/>
            </a:pPr>
            <a:r>
              <a:rPr lang="en-US" dirty="0" smtClean="0"/>
              <a:t>The </a:t>
            </a:r>
            <a:r>
              <a:rPr lang="en-US" dirty="0"/>
              <a:t>various processes will have different sorts of environmental impacts—on biodiversity, </a:t>
            </a:r>
            <a:r>
              <a:rPr lang="en-US" dirty="0" smtClean="0"/>
              <a:t>on </a:t>
            </a:r>
            <a:r>
              <a:rPr lang="en-US" dirty="0"/>
              <a:t>human health from chemical pollution of waterways, or in terms of air pollution and energy use. </a:t>
            </a:r>
            <a:endParaRPr lang="en-US" dirty="0" smtClean="0"/>
          </a:p>
          <a:p>
            <a:pPr>
              <a:buClr>
                <a:schemeClr val="tx1">
                  <a:lumMod val="75000"/>
                  <a:lumOff val="25000"/>
                </a:schemeClr>
              </a:buClr>
              <a:defRPr/>
            </a:pPr>
            <a:r>
              <a:rPr lang="en-US" dirty="0" smtClean="0"/>
              <a:t>Other </a:t>
            </a:r>
            <a:r>
              <a:rPr lang="en-US" dirty="0"/>
              <a:t>paper may be made from post-consumer waste, a different process involving a different set of environmental impacts.</a:t>
            </a:r>
          </a:p>
          <a:p>
            <a:pPr>
              <a:buClr>
                <a:schemeClr val="tx1">
                  <a:lumMod val="75000"/>
                  <a:lumOff val="25000"/>
                </a:schemeClr>
              </a:buClr>
              <a:defRPr/>
            </a:pPr>
            <a:r>
              <a:rPr lang="en-US" dirty="0"/>
              <a:t>An important </a:t>
            </a:r>
            <a:r>
              <a:rPr lang="en-US" dirty="0" smtClean="0"/>
              <a:t>distinction </a:t>
            </a:r>
            <a:r>
              <a:rPr lang="en-US" dirty="0"/>
              <a:t>is the difference between a product-related PPM and a non-product related PPM</a:t>
            </a:r>
            <a:endParaRPr lang="en-US" dirty="0">
              <a:solidFill>
                <a:schemeClr val="tx1">
                  <a:lumMod val="75000"/>
                  <a:lumOff val="25000"/>
                </a:schemeClr>
              </a:solidFill>
            </a:endParaRPr>
          </a:p>
        </p:txBody>
      </p:sp>
      <p:sp>
        <p:nvSpPr>
          <p:cNvPr id="4" name="Slide Number Placeholder 3"/>
          <p:cNvSpPr>
            <a:spLocks noGrp="1"/>
          </p:cNvSpPr>
          <p:nvPr>
            <p:ph type="sldNum" sz="quarter" idx="12"/>
          </p:nvPr>
        </p:nvSpPr>
        <p:spPr/>
        <p:txBody>
          <a:bodyPr/>
          <a:lstStyle/>
          <a:p>
            <a:fld id="{AD88E7FC-001B-48F7-939D-145824154CDE}" type="slidenum">
              <a:rPr lang="en-US" smtClean="0"/>
              <a:t>52</a:t>
            </a:fld>
            <a:endParaRPr lang="en-US"/>
          </a:p>
        </p:txBody>
      </p:sp>
    </p:spTree>
    <p:extLst>
      <p:ext uri="{BB962C8B-B14F-4D97-AF65-F5344CB8AC3E}">
        <p14:creationId xmlns:p14="http://schemas.microsoft.com/office/powerpoint/2010/main" val="8751871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normAutofit/>
          </a:bodyPr>
          <a:lstStyle/>
          <a:p>
            <a:r>
              <a:rPr lang="en-US" sz="4000" dirty="0"/>
              <a:t>Product-related PPMs vs Non-product-related PPMs</a:t>
            </a:r>
          </a:p>
        </p:txBody>
      </p:sp>
      <p:sp>
        <p:nvSpPr>
          <p:cNvPr id="3" name="Content Placeholder 2"/>
          <p:cNvSpPr>
            <a:spLocks noGrp="1"/>
          </p:cNvSpPr>
          <p:nvPr>
            <p:ph idx="1"/>
          </p:nvPr>
        </p:nvSpPr>
        <p:spPr>
          <a:xfrm>
            <a:off x="838200" y="1462767"/>
            <a:ext cx="10515600" cy="4351338"/>
          </a:xfrm>
        </p:spPr>
        <p:txBody>
          <a:bodyPr rtlCol="0">
            <a:noAutofit/>
          </a:bodyPr>
          <a:lstStyle/>
          <a:p>
            <a:pPr>
              <a:defRPr/>
            </a:pPr>
            <a:r>
              <a:rPr lang="en-US" dirty="0" smtClean="0"/>
              <a:t>The </a:t>
            </a:r>
            <a:r>
              <a:rPr lang="en-US" dirty="0"/>
              <a:t>distinction rests on how the PPM affects the final product</a:t>
            </a:r>
            <a:r>
              <a:rPr lang="en-US" dirty="0" smtClean="0"/>
              <a:t>.</a:t>
            </a:r>
          </a:p>
          <a:p>
            <a:pPr>
              <a:defRPr/>
            </a:pPr>
            <a:r>
              <a:rPr lang="en-US" dirty="0" smtClean="0"/>
              <a:t>Consider </a:t>
            </a:r>
            <a:r>
              <a:rPr lang="en-US" dirty="0"/>
              <a:t>two products—say two rolls of newsprint. </a:t>
            </a:r>
            <a:endParaRPr lang="en-US" dirty="0" smtClean="0"/>
          </a:p>
          <a:p>
            <a:pPr lvl="1">
              <a:defRPr/>
            </a:pPr>
            <a:r>
              <a:rPr lang="en-US" sz="3200" dirty="0"/>
              <a:t>o</a:t>
            </a:r>
            <a:r>
              <a:rPr lang="en-US" sz="3200" dirty="0" smtClean="0"/>
              <a:t>ne </a:t>
            </a:r>
            <a:r>
              <a:rPr lang="en-US" sz="3200" dirty="0"/>
              <a:t>is produced using 50 per cent recycled content, </a:t>
            </a:r>
            <a:r>
              <a:rPr lang="en-US" sz="3200" dirty="0" smtClean="0"/>
              <a:t>and</a:t>
            </a:r>
          </a:p>
          <a:p>
            <a:pPr lvl="1">
              <a:defRPr/>
            </a:pPr>
            <a:r>
              <a:rPr lang="en-US" sz="3200" dirty="0" smtClean="0"/>
              <a:t>the </a:t>
            </a:r>
            <a:r>
              <a:rPr lang="en-US" sz="3200" dirty="0"/>
              <a:t>other is produced from 100 per cent </a:t>
            </a:r>
            <a:r>
              <a:rPr lang="en-US" sz="3200" dirty="0" smtClean="0"/>
              <a:t>virgin fiber. </a:t>
            </a:r>
          </a:p>
          <a:p>
            <a:pPr>
              <a:defRPr/>
            </a:pPr>
            <a:r>
              <a:rPr lang="en-US" dirty="0" smtClean="0"/>
              <a:t>But </a:t>
            </a:r>
            <a:r>
              <a:rPr lang="en-US" dirty="0"/>
              <a:t>the key question is whether the final product has different qualities that would cause it to be treated differently in its </a:t>
            </a:r>
            <a:r>
              <a:rPr lang="en-US" dirty="0" smtClean="0"/>
              <a:t>use?</a:t>
            </a:r>
          </a:p>
          <a:p>
            <a:pPr>
              <a:defRPr/>
            </a:pPr>
            <a:r>
              <a:rPr lang="en-US" dirty="0" smtClean="0"/>
              <a:t>If </a:t>
            </a:r>
            <a:r>
              <a:rPr lang="en-US" dirty="0"/>
              <a:t>the recycled newsprint performs in every sense the same as </a:t>
            </a:r>
            <a:r>
              <a:rPr lang="en-US" dirty="0" smtClean="0"/>
              <a:t>the virgin-content </a:t>
            </a:r>
            <a:r>
              <a:rPr lang="en-US" dirty="0"/>
              <a:t>product, then the recycled-content process is </a:t>
            </a:r>
            <a:r>
              <a:rPr lang="en-US" dirty="0" smtClean="0"/>
              <a:t>a </a:t>
            </a:r>
            <a:r>
              <a:rPr lang="en-US" i="1" dirty="0" smtClean="0"/>
              <a:t>non-product </a:t>
            </a:r>
            <a:r>
              <a:rPr lang="en-US" i="1" dirty="0"/>
              <a:t>related PPM</a:t>
            </a:r>
            <a:r>
              <a:rPr lang="en-US" dirty="0"/>
              <a:t>, </a:t>
            </a:r>
            <a:r>
              <a:rPr lang="en-US" i="1" u="sng" dirty="0"/>
              <a:t>since it has a negligible impact on the final product.</a:t>
            </a:r>
          </a:p>
          <a:p>
            <a:pPr>
              <a:buClr>
                <a:schemeClr val="tx1">
                  <a:lumMod val="75000"/>
                  <a:lumOff val="25000"/>
                </a:schemeClr>
              </a:buClr>
              <a:defRPr/>
            </a:pPr>
            <a:r>
              <a:rPr lang="en-US" dirty="0" smtClean="0">
                <a:solidFill>
                  <a:schemeClr val="tx1">
                    <a:lumMod val="75000"/>
                    <a:lumOff val="25000"/>
                  </a:schemeClr>
                </a:solidFill>
              </a:rPr>
              <a:t>Non-product related PPM </a:t>
            </a:r>
            <a:r>
              <a:rPr lang="en-US" dirty="0" smtClean="0">
                <a:solidFill>
                  <a:schemeClr val="tx1">
                    <a:lumMod val="75000"/>
                    <a:lumOff val="25000"/>
                  </a:schemeClr>
                </a:solidFill>
                <a:sym typeface="Wingdings" pitchFamily="2" charset="2"/>
              </a:rPr>
              <a:t> “like product”</a:t>
            </a:r>
            <a:endParaRPr lang="en-US" dirty="0">
              <a:solidFill>
                <a:schemeClr val="tx1">
                  <a:lumMod val="75000"/>
                  <a:lumOff val="25000"/>
                </a:schemeClr>
              </a:solidFill>
            </a:endParaRPr>
          </a:p>
        </p:txBody>
      </p:sp>
      <p:sp>
        <p:nvSpPr>
          <p:cNvPr id="4" name="Slide Number Placeholder 3"/>
          <p:cNvSpPr>
            <a:spLocks noGrp="1"/>
          </p:cNvSpPr>
          <p:nvPr>
            <p:ph type="sldNum" sz="quarter" idx="12"/>
          </p:nvPr>
        </p:nvSpPr>
        <p:spPr/>
        <p:txBody>
          <a:bodyPr/>
          <a:lstStyle/>
          <a:p>
            <a:fld id="{AD88E7FC-001B-48F7-939D-145824154CDE}" type="slidenum">
              <a:rPr lang="en-US" smtClean="0"/>
              <a:t>53</a:t>
            </a:fld>
            <a:endParaRPr lang="en-US"/>
          </a:p>
        </p:txBody>
      </p:sp>
    </p:spTree>
    <p:extLst>
      <p:ext uri="{BB962C8B-B14F-4D97-AF65-F5344CB8AC3E}">
        <p14:creationId xmlns:p14="http://schemas.microsoft.com/office/powerpoint/2010/main" val="32116658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a:defRPr/>
            </a:pPr>
            <a:r>
              <a:rPr lang="en-US" dirty="0" smtClean="0">
                <a:solidFill>
                  <a:schemeClr val="tx1">
                    <a:lumMod val="75000"/>
                    <a:lumOff val="25000"/>
                  </a:schemeClr>
                </a:solidFill>
              </a:rPr>
              <a:t>Art. XX – General Exceptions</a:t>
            </a:r>
            <a:endParaRPr lang="en-US" dirty="0">
              <a:solidFill>
                <a:schemeClr val="tx1">
                  <a:lumMod val="75000"/>
                  <a:lumOff val="25000"/>
                </a:schemeClr>
              </a:solidFill>
            </a:endParaRPr>
          </a:p>
        </p:txBody>
      </p:sp>
      <p:sp>
        <p:nvSpPr>
          <p:cNvPr id="3" name="Content Placeholder 2"/>
          <p:cNvSpPr>
            <a:spLocks noGrp="1"/>
          </p:cNvSpPr>
          <p:nvPr>
            <p:ph idx="1"/>
          </p:nvPr>
        </p:nvSpPr>
        <p:spPr>
          <a:xfrm>
            <a:off x="609600" y="1509486"/>
            <a:ext cx="10744200" cy="4667477"/>
          </a:xfrm>
        </p:spPr>
        <p:txBody>
          <a:bodyPr rtlCol="0">
            <a:noAutofit/>
          </a:bodyPr>
          <a:lstStyle/>
          <a:p>
            <a:pPr>
              <a:buClr>
                <a:schemeClr val="tx1">
                  <a:lumMod val="75000"/>
                  <a:lumOff val="25000"/>
                </a:schemeClr>
              </a:buClr>
              <a:buNone/>
              <a:defRPr/>
            </a:pPr>
            <a:r>
              <a:rPr lang="en-US" sz="2600" dirty="0" smtClean="0"/>
              <a:t>	S</a:t>
            </a:r>
            <a:r>
              <a:rPr lang="en-GB" sz="2600" dirty="0" err="1" smtClean="0"/>
              <a:t>ubject</a:t>
            </a:r>
            <a:r>
              <a:rPr lang="en-GB" sz="2600" dirty="0" smtClean="0"/>
              <a:t> to the requirement that such measures are not applied in a manner which would constitute a means of arbitrary or unjustifiable discrimination between countries where the same conditions prevail, or a disguised restriction on international trade, nothing in this Agreement shall be construed to prevent the adoption or enforcement by any contracting party of measures:</a:t>
            </a:r>
            <a:endParaRPr lang="en-US" sz="2600" dirty="0" smtClean="0"/>
          </a:p>
          <a:p>
            <a:pPr marL="0" indent="0">
              <a:buClr>
                <a:schemeClr val="tx1">
                  <a:lumMod val="75000"/>
                  <a:lumOff val="25000"/>
                </a:schemeClr>
              </a:buClr>
              <a:buNone/>
              <a:defRPr/>
            </a:pPr>
            <a:r>
              <a:rPr lang="en-GB" sz="2600" dirty="0" smtClean="0"/>
              <a:t>(</a:t>
            </a:r>
            <a:r>
              <a:rPr lang="en-GB" sz="2600" i="1" dirty="0" smtClean="0"/>
              <a:t>a</a:t>
            </a:r>
            <a:r>
              <a:rPr lang="en-GB" sz="2600" dirty="0" smtClean="0"/>
              <a:t>)	necessary to protect public morals;</a:t>
            </a:r>
            <a:endParaRPr lang="en-US" sz="2600" dirty="0" smtClean="0"/>
          </a:p>
          <a:p>
            <a:pPr marL="0" indent="0">
              <a:buClr>
                <a:schemeClr val="tx1">
                  <a:lumMod val="75000"/>
                  <a:lumOff val="25000"/>
                </a:schemeClr>
              </a:buClr>
              <a:buNone/>
              <a:defRPr/>
            </a:pPr>
            <a:r>
              <a:rPr lang="en-GB" sz="2600" b="1" dirty="0" smtClean="0"/>
              <a:t>(</a:t>
            </a:r>
            <a:r>
              <a:rPr lang="en-GB" sz="2600" b="1" i="1" dirty="0" err="1" smtClean="0"/>
              <a:t>b</a:t>
            </a:r>
            <a:r>
              <a:rPr lang="en-GB" sz="2600" b="1" dirty="0" smtClean="0"/>
              <a:t>)	necessary to protect human, animal or plant life or health;</a:t>
            </a:r>
            <a:r>
              <a:rPr lang="en-US" sz="2600" b="1" dirty="0" smtClean="0"/>
              <a:t> </a:t>
            </a:r>
          </a:p>
          <a:p>
            <a:pPr marL="0" indent="0">
              <a:buClr>
                <a:schemeClr val="tx1">
                  <a:lumMod val="75000"/>
                  <a:lumOff val="25000"/>
                </a:schemeClr>
              </a:buClr>
              <a:buNone/>
              <a:defRPr/>
            </a:pPr>
            <a:r>
              <a:rPr lang="en-GB" sz="2600" dirty="0" smtClean="0"/>
              <a:t>(</a:t>
            </a:r>
            <a:r>
              <a:rPr lang="en-GB" sz="2600" i="1" dirty="0" err="1" smtClean="0"/>
              <a:t>d</a:t>
            </a:r>
            <a:r>
              <a:rPr lang="en-GB" sz="2600" dirty="0" smtClean="0"/>
              <a:t>)	necessary to secure compliance with laws or regulations which are not inconsistent with the provisions of this Agreement, including those relating to customs enforcement, the enforcement of monopolies operated under paragraph 4 of Article II and Article XVII, the protection of patents, trade marks and copyrights, and the prevention of deceptive practices</a:t>
            </a:r>
            <a:r>
              <a:rPr lang="en-US" sz="2600" dirty="0" smtClean="0"/>
              <a:t>…</a:t>
            </a:r>
          </a:p>
          <a:p>
            <a:pPr marL="0" indent="0">
              <a:buClr>
                <a:schemeClr val="tx1">
                  <a:lumMod val="75000"/>
                  <a:lumOff val="25000"/>
                </a:schemeClr>
              </a:buClr>
              <a:buNone/>
              <a:defRPr/>
            </a:pPr>
            <a:r>
              <a:rPr lang="en-GB" sz="2600" b="1" dirty="0" smtClean="0"/>
              <a:t>(</a:t>
            </a:r>
            <a:r>
              <a:rPr lang="en-GB" sz="2600" b="1" i="1" dirty="0" err="1" smtClean="0"/>
              <a:t>g</a:t>
            </a:r>
            <a:r>
              <a:rPr lang="en-GB" sz="2600" b="1" dirty="0" smtClean="0"/>
              <a:t>)	relating to the conservation of exhaustible natural resources if such measures are made effective in conjunction with restrictions on domestic production or consumption;</a:t>
            </a:r>
            <a:endParaRPr lang="en-US" sz="2600" b="1" dirty="0" smtClean="0"/>
          </a:p>
          <a:p>
            <a:pPr>
              <a:buClr>
                <a:schemeClr val="tx1">
                  <a:lumMod val="75000"/>
                  <a:lumOff val="25000"/>
                </a:schemeClr>
              </a:buClr>
              <a:defRPr/>
            </a:pPr>
            <a:endParaRPr lang="en-US" sz="2600" dirty="0" smtClean="0"/>
          </a:p>
        </p:txBody>
      </p:sp>
      <p:sp>
        <p:nvSpPr>
          <p:cNvPr id="5" name="Slide Number Placeholder 4"/>
          <p:cNvSpPr>
            <a:spLocks noGrp="1"/>
          </p:cNvSpPr>
          <p:nvPr>
            <p:ph type="sldNum" sz="quarter" idx="12"/>
          </p:nvPr>
        </p:nvSpPr>
        <p:spPr/>
        <p:txBody>
          <a:bodyPr/>
          <a:lstStyle/>
          <a:p>
            <a:fld id="{AD88E7FC-001B-48F7-939D-145824154CDE}" type="slidenum">
              <a:rPr lang="en-US" smtClean="0"/>
              <a:t>54</a:t>
            </a:fld>
            <a:endParaRPr lang="en-US"/>
          </a:p>
        </p:txBody>
      </p:sp>
    </p:spTree>
    <p:extLst>
      <p:ext uri="{BB962C8B-B14F-4D97-AF65-F5344CB8AC3E}">
        <p14:creationId xmlns:p14="http://schemas.microsoft.com/office/powerpoint/2010/main" val="41434931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Article XX</a:t>
            </a:r>
            <a:endParaRPr lang="en-US" dirty="0"/>
          </a:p>
        </p:txBody>
      </p:sp>
      <p:sp>
        <p:nvSpPr>
          <p:cNvPr id="3" name="Content Placeholder 2"/>
          <p:cNvSpPr>
            <a:spLocks noGrp="1"/>
          </p:cNvSpPr>
          <p:nvPr>
            <p:ph idx="1"/>
          </p:nvPr>
        </p:nvSpPr>
        <p:spPr>
          <a:xfrm>
            <a:off x="460828" y="1201510"/>
            <a:ext cx="10515600" cy="4351338"/>
          </a:xfrm>
        </p:spPr>
        <p:txBody>
          <a:bodyPr>
            <a:noAutofit/>
          </a:bodyPr>
          <a:lstStyle/>
          <a:p>
            <a:pPr marL="0" indent="0">
              <a:buNone/>
            </a:pPr>
            <a:r>
              <a:rPr lang="en-US" sz="4000" dirty="0" smtClean="0"/>
              <a:t>to </a:t>
            </a:r>
            <a:r>
              <a:rPr lang="en-US" sz="4000" dirty="0"/>
              <a:t>be </a:t>
            </a:r>
            <a:r>
              <a:rPr lang="en-US" sz="4000" dirty="0" smtClean="0"/>
              <a:t>justified </a:t>
            </a:r>
            <a:r>
              <a:rPr lang="en-US" sz="4000" dirty="0"/>
              <a:t>under Article XX, a member must perform a two-tier analysis proving: </a:t>
            </a:r>
            <a:endParaRPr lang="en-US" sz="4000" dirty="0" smtClean="0"/>
          </a:p>
          <a:p>
            <a:pPr lvl="1"/>
            <a:r>
              <a:rPr lang="en-US" sz="3600" dirty="0"/>
              <a:t>F</a:t>
            </a:r>
            <a:r>
              <a:rPr lang="en-US" sz="3600" dirty="0" smtClean="0"/>
              <a:t>irst</a:t>
            </a:r>
            <a:r>
              <a:rPr lang="en-US" sz="3600" dirty="0"/>
              <a:t>, that its measure falls under at least one of the exceptions (e.g. paragraphs (b) and/or (g), two of the ten exceptions under Article XX); and, </a:t>
            </a:r>
            <a:endParaRPr lang="en-US" sz="3600" dirty="0" smtClean="0"/>
          </a:p>
          <a:p>
            <a:pPr lvl="1"/>
            <a:r>
              <a:rPr lang="en-US" sz="3600" dirty="0"/>
              <a:t>S</a:t>
            </a:r>
            <a:r>
              <a:rPr lang="en-US" sz="3600" dirty="0" smtClean="0"/>
              <a:t>econd</a:t>
            </a:r>
            <a:r>
              <a:rPr lang="en-US" sz="3600" dirty="0"/>
              <a:t>, that the measure </a:t>
            </a:r>
            <a:r>
              <a:rPr lang="en-US" sz="3600" dirty="0" smtClean="0"/>
              <a:t>satisfies </a:t>
            </a:r>
            <a:r>
              <a:rPr lang="en-US" sz="3600" dirty="0"/>
              <a:t>the requirements of the introductory paragraph (the “chapeau” of Article XX), i.e. that it is not applied in a manner which would constitute “a means of arbitrary or </a:t>
            </a:r>
            <a:r>
              <a:rPr lang="en-US" sz="3600" dirty="0" smtClean="0"/>
              <a:t>unjustifiable </a:t>
            </a:r>
            <a:r>
              <a:rPr lang="en-US" sz="3600" dirty="0"/>
              <a:t>discrimination between countries where the same conditions prevail”, and is not “a disguised restriction on international trade</a:t>
            </a:r>
            <a:r>
              <a:rPr lang="en-US" sz="3600" dirty="0" smtClean="0"/>
              <a:t>”</a:t>
            </a:r>
            <a:endParaRPr lang="en-US" sz="3600" dirty="0"/>
          </a:p>
          <a:p>
            <a:endParaRPr lang="en-US" sz="4000" dirty="0"/>
          </a:p>
        </p:txBody>
      </p:sp>
      <p:sp>
        <p:nvSpPr>
          <p:cNvPr id="5" name="Slide Number Placeholder 4"/>
          <p:cNvSpPr>
            <a:spLocks noGrp="1"/>
          </p:cNvSpPr>
          <p:nvPr>
            <p:ph type="sldNum" sz="quarter" idx="12"/>
          </p:nvPr>
        </p:nvSpPr>
        <p:spPr/>
        <p:txBody>
          <a:bodyPr/>
          <a:lstStyle/>
          <a:p>
            <a:fld id="{AD88E7FC-001B-48F7-939D-145824154CDE}" type="slidenum">
              <a:rPr lang="en-US" smtClean="0"/>
              <a:t>55</a:t>
            </a:fld>
            <a:endParaRPr lang="en-US"/>
          </a:p>
        </p:txBody>
      </p:sp>
    </p:spTree>
    <p:extLst>
      <p:ext uri="{BB962C8B-B14F-4D97-AF65-F5344CB8AC3E}">
        <p14:creationId xmlns:p14="http://schemas.microsoft.com/office/powerpoint/2010/main" val="129333569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fr-CH" dirty="0" smtClean="0">
                <a:latin typeface="TH Sarabun New" panose="020B0500040200020003" pitchFamily="34" charset="-34"/>
                <a:cs typeface="TH Sarabun New" panose="020B0500040200020003" pitchFamily="34" charset="-34"/>
              </a:rPr>
              <a:t>Shrimp/</a:t>
            </a:r>
            <a:r>
              <a:rPr lang="fr-CH" dirty="0" err="1" smtClean="0">
                <a:latin typeface="TH Sarabun New" panose="020B0500040200020003" pitchFamily="34" charset="-34"/>
                <a:cs typeface="TH Sarabun New" panose="020B0500040200020003" pitchFamily="34" charset="-34"/>
              </a:rPr>
              <a:t>Turtle</a:t>
            </a:r>
            <a:r>
              <a:rPr lang="fr-CH" dirty="0" smtClean="0">
                <a:latin typeface="TH Sarabun New" panose="020B0500040200020003" pitchFamily="34" charset="-34"/>
                <a:cs typeface="TH Sarabun New" panose="020B0500040200020003" pitchFamily="34" charset="-34"/>
              </a:rPr>
              <a:t> (1998)</a:t>
            </a:r>
            <a:endParaRPr lang="en-GB" dirty="0" smtClean="0">
              <a:latin typeface="TH Sarabun New" panose="020B0500040200020003" pitchFamily="34" charset="-34"/>
              <a:cs typeface="TH Sarabun New" panose="020B0500040200020003" pitchFamily="34" charset="-34"/>
            </a:endParaRPr>
          </a:p>
        </p:txBody>
      </p:sp>
      <p:sp>
        <p:nvSpPr>
          <p:cNvPr id="29699" name="Rectangle 3"/>
          <p:cNvSpPr>
            <a:spLocks noGrp="1" noChangeArrowheads="1"/>
          </p:cNvSpPr>
          <p:nvPr>
            <p:ph type="body" idx="1"/>
          </p:nvPr>
        </p:nvSpPr>
        <p:spPr>
          <a:xfrm>
            <a:off x="590550" y="1481138"/>
            <a:ext cx="11010900" cy="4525962"/>
          </a:xfrm>
        </p:spPr>
        <p:txBody>
          <a:bodyPr>
            <a:noAutofit/>
          </a:bodyPr>
          <a:lstStyle/>
          <a:p>
            <a:pPr>
              <a:lnSpc>
                <a:spcPct val="90000"/>
              </a:lnSpc>
              <a:buFontTx/>
              <a:buNone/>
            </a:pPr>
            <a:r>
              <a:rPr lang="fr-CH" dirty="0">
                <a:latin typeface="TH Sarabun New" panose="020B0500040200020003" pitchFamily="34" charset="-34"/>
                <a:cs typeface="TH Sarabun New" panose="020B0500040200020003" pitchFamily="34" charset="-34"/>
              </a:rPr>
              <a:t>	</a:t>
            </a:r>
            <a:r>
              <a:rPr lang="fr-CH" b="1" u="sng" dirty="0" err="1">
                <a:latin typeface="TH Sarabun New" panose="020B0500040200020003" pitchFamily="34" charset="-34"/>
                <a:cs typeface="TH Sarabun New" panose="020B0500040200020003" pitchFamily="34" charset="-34"/>
              </a:rPr>
              <a:t>Facts</a:t>
            </a:r>
            <a:r>
              <a:rPr lang="fr-CH" dirty="0">
                <a:latin typeface="TH Sarabun New" panose="020B0500040200020003" pitchFamily="34" charset="-34"/>
                <a:cs typeface="TH Sarabun New" panose="020B0500040200020003" pitchFamily="34" charset="-34"/>
              </a:rPr>
              <a:t>: </a:t>
            </a:r>
          </a:p>
          <a:p>
            <a:pPr>
              <a:lnSpc>
                <a:spcPct val="90000"/>
              </a:lnSpc>
            </a:pPr>
            <a:r>
              <a:rPr lang="fr-CH" sz="3200" dirty="0">
                <a:latin typeface="TH Sarabun New" panose="020B0500040200020003" pitchFamily="34" charset="-34"/>
                <a:cs typeface="TH Sarabun New" panose="020B0500040200020003" pitchFamily="34" charset="-34"/>
              </a:rPr>
              <a:t>In 1987, the U.S </a:t>
            </a:r>
            <a:r>
              <a:rPr lang="fr-CH" sz="3200" dirty="0" err="1">
                <a:latin typeface="TH Sarabun New" panose="020B0500040200020003" pitchFamily="34" charset="-34"/>
                <a:cs typeface="TH Sarabun New" panose="020B0500040200020003" pitchFamily="34" charset="-34"/>
              </a:rPr>
              <a:t>Congress</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issued</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regulation</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requiring</a:t>
            </a:r>
            <a:r>
              <a:rPr lang="fr-CH" sz="3200" dirty="0">
                <a:latin typeface="TH Sarabun New" panose="020B0500040200020003" pitchFamily="34" charset="-34"/>
                <a:cs typeface="TH Sarabun New" panose="020B0500040200020003" pitchFamily="34" charset="-34"/>
              </a:rPr>
              <a:t> to all the US flag </a:t>
            </a:r>
            <a:r>
              <a:rPr lang="fr-CH" sz="3200" dirty="0" err="1">
                <a:latin typeface="TH Sarabun New" panose="020B0500040200020003" pitchFamily="34" charset="-34"/>
                <a:cs typeface="TH Sarabun New" panose="020B0500040200020003" pitchFamily="34" charset="-34"/>
              </a:rPr>
              <a:t>shrimp</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trawlers</a:t>
            </a:r>
            <a:r>
              <a:rPr lang="fr-CH" sz="3200" dirty="0">
                <a:latin typeface="TH Sarabun New" panose="020B0500040200020003" pitchFamily="34" charset="-34"/>
                <a:cs typeface="TH Sarabun New" panose="020B0500040200020003" pitchFamily="34" charset="-34"/>
              </a:rPr>
              <a:t> in the Gulf of Mexico and Atlantic </a:t>
            </a:r>
            <a:r>
              <a:rPr lang="fr-CH" sz="3200" dirty="0" err="1">
                <a:latin typeface="TH Sarabun New" panose="020B0500040200020003" pitchFamily="34" charset="-34"/>
                <a:cs typeface="TH Sarabun New" panose="020B0500040200020003" pitchFamily="34" charset="-34"/>
              </a:rPr>
              <a:t>Ocean</a:t>
            </a:r>
            <a:r>
              <a:rPr lang="fr-CH" sz="3200" dirty="0">
                <a:latin typeface="TH Sarabun New" panose="020B0500040200020003" pitchFamily="34" charset="-34"/>
                <a:cs typeface="TH Sarabun New" panose="020B0500040200020003" pitchFamily="34" charset="-34"/>
              </a:rPr>
              <a:t> to use « </a:t>
            </a:r>
            <a:r>
              <a:rPr lang="fr-CH" sz="3200" dirty="0" err="1">
                <a:latin typeface="TH Sarabun New" panose="020B0500040200020003" pitchFamily="34" charset="-34"/>
                <a:cs typeface="TH Sarabun New" panose="020B0500040200020003" pitchFamily="34" charset="-34"/>
              </a:rPr>
              <a:t>turtle</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excluder</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devices</a:t>
            </a:r>
            <a:r>
              <a:rPr lang="fr-CH" sz="3200" dirty="0">
                <a:latin typeface="TH Sarabun New" panose="020B0500040200020003" pitchFamily="34" charset="-34"/>
                <a:cs typeface="TH Sarabun New" panose="020B0500040200020003" pitchFamily="34" charset="-34"/>
              </a:rPr>
              <a:t>  (TED) » </a:t>
            </a:r>
            <a:r>
              <a:rPr lang="fr-CH" sz="3200" dirty="0" err="1">
                <a:latin typeface="TH Sarabun New" panose="020B0500040200020003" pitchFamily="34" charset="-34"/>
                <a:cs typeface="TH Sarabun New" panose="020B0500040200020003" pitchFamily="34" charset="-34"/>
              </a:rPr>
              <a:t>so</a:t>
            </a:r>
            <a:r>
              <a:rPr lang="fr-CH" sz="3200" dirty="0">
                <a:latin typeface="TH Sarabun New" panose="020B0500040200020003" pitchFamily="34" charset="-34"/>
                <a:cs typeface="TH Sarabun New" panose="020B0500040200020003" pitchFamily="34" charset="-34"/>
              </a:rPr>
              <a:t> as to </a:t>
            </a:r>
            <a:r>
              <a:rPr lang="fr-CH" sz="3200" dirty="0" err="1">
                <a:latin typeface="TH Sarabun New" panose="020B0500040200020003" pitchFamily="34" charset="-34"/>
                <a:cs typeface="TH Sarabun New" panose="020B0500040200020003" pitchFamily="34" charset="-34"/>
              </a:rPr>
              <a:t>protect</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sea</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turtles</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included</a:t>
            </a:r>
            <a:r>
              <a:rPr lang="fr-CH" sz="3200" dirty="0">
                <a:latin typeface="TH Sarabun New" panose="020B0500040200020003" pitchFamily="34" charset="-34"/>
                <a:cs typeface="TH Sarabun New" panose="020B0500040200020003" pitchFamily="34" charset="-34"/>
              </a:rPr>
              <a:t> in the 1973 CITES Convention. (Convention on International Trade in </a:t>
            </a:r>
            <a:r>
              <a:rPr lang="fr-CH" sz="3200" dirty="0" err="1">
                <a:latin typeface="TH Sarabun New" panose="020B0500040200020003" pitchFamily="34" charset="-34"/>
                <a:cs typeface="TH Sarabun New" panose="020B0500040200020003" pitchFamily="34" charset="-34"/>
              </a:rPr>
              <a:t>Endangered</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Species</a:t>
            </a:r>
            <a:r>
              <a:rPr lang="fr-CH" sz="3200" dirty="0">
                <a:latin typeface="TH Sarabun New" panose="020B0500040200020003" pitchFamily="34" charset="-34"/>
                <a:cs typeface="TH Sarabun New" panose="020B0500040200020003" pitchFamily="34" charset="-34"/>
              </a:rPr>
              <a:t> of Wild </a:t>
            </a:r>
            <a:r>
              <a:rPr lang="fr-CH" sz="3200" dirty="0" err="1">
                <a:latin typeface="TH Sarabun New" panose="020B0500040200020003" pitchFamily="34" charset="-34"/>
                <a:cs typeface="TH Sarabun New" panose="020B0500040200020003" pitchFamily="34" charset="-34"/>
              </a:rPr>
              <a:t>Fauna</a:t>
            </a:r>
            <a:r>
              <a:rPr lang="fr-CH" sz="3200" dirty="0">
                <a:latin typeface="TH Sarabun New" panose="020B0500040200020003" pitchFamily="34" charset="-34"/>
                <a:cs typeface="TH Sarabun New" panose="020B0500040200020003" pitchFamily="34" charset="-34"/>
              </a:rPr>
              <a:t> and Flora</a:t>
            </a:r>
            <a:r>
              <a:rPr lang="fr-CH" sz="3200" dirty="0" smtClean="0">
                <a:latin typeface="TH Sarabun New" panose="020B0500040200020003" pitchFamily="34" charset="-34"/>
                <a:cs typeface="TH Sarabun New" panose="020B0500040200020003" pitchFamily="34" charset="-34"/>
              </a:rPr>
              <a:t>)</a:t>
            </a:r>
            <a:endParaRPr lang="fr-CH" sz="3200" dirty="0">
              <a:latin typeface="TH Sarabun New" panose="020B0500040200020003" pitchFamily="34" charset="-34"/>
              <a:cs typeface="TH Sarabun New" panose="020B0500040200020003" pitchFamily="34" charset="-34"/>
            </a:endParaRPr>
          </a:p>
          <a:p>
            <a:pPr>
              <a:lnSpc>
                <a:spcPct val="90000"/>
              </a:lnSpc>
            </a:pPr>
            <a:r>
              <a:rPr lang="fr-CH" sz="3200" dirty="0" err="1" smtClean="0">
                <a:latin typeface="TH Sarabun New" panose="020B0500040200020003" pitchFamily="34" charset="-34"/>
                <a:cs typeface="TH Sarabun New" panose="020B0500040200020003" pitchFamily="34" charset="-34"/>
              </a:rPr>
              <a:t>any</a:t>
            </a:r>
            <a:r>
              <a:rPr lang="fr-CH" sz="3200" dirty="0" smtClean="0">
                <a:latin typeface="TH Sarabun New" panose="020B0500040200020003" pitchFamily="34" charset="-34"/>
                <a:cs typeface="TH Sarabun New" panose="020B0500040200020003" pitchFamily="34" charset="-34"/>
              </a:rPr>
              <a:t> </a:t>
            </a:r>
            <a:r>
              <a:rPr lang="fr-CH" sz="3200" dirty="0">
                <a:latin typeface="TH Sarabun New" panose="020B0500040200020003" pitchFamily="34" charset="-34"/>
                <a:cs typeface="TH Sarabun New" panose="020B0500040200020003" pitchFamily="34" charset="-34"/>
              </a:rPr>
              <a:t>import of </a:t>
            </a:r>
            <a:r>
              <a:rPr lang="fr-CH" sz="3200" dirty="0" err="1">
                <a:latin typeface="TH Sarabun New" panose="020B0500040200020003" pitchFamily="34" charset="-34"/>
                <a:cs typeface="TH Sarabun New" panose="020B0500040200020003" pitchFamily="34" charset="-34"/>
              </a:rPr>
              <a:t>shrimps</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from</a:t>
            </a:r>
            <a:r>
              <a:rPr lang="fr-CH" sz="3200" dirty="0">
                <a:latin typeface="TH Sarabun New" panose="020B0500040200020003" pitchFamily="34" charset="-34"/>
                <a:cs typeface="TH Sarabun New" panose="020B0500040200020003" pitchFamily="34" charset="-34"/>
              </a:rPr>
              <a:t> a country </a:t>
            </a:r>
            <a:r>
              <a:rPr lang="fr-CH" sz="3200" dirty="0" err="1">
                <a:latin typeface="TH Sarabun New" panose="020B0500040200020003" pitchFamily="34" charset="-34"/>
                <a:cs typeface="TH Sarabun New" panose="020B0500040200020003" pitchFamily="34" charset="-34"/>
              </a:rPr>
              <a:t>that</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did</a:t>
            </a:r>
            <a:r>
              <a:rPr lang="fr-CH" sz="3200" dirty="0">
                <a:latin typeface="TH Sarabun New" panose="020B0500040200020003" pitchFamily="34" charset="-34"/>
                <a:cs typeface="TH Sarabun New" panose="020B0500040200020003" pitchFamily="34" charset="-34"/>
              </a:rPr>
              <a:t> not </a:t>
            </a:r>
            <a:r>
              <a:rPr lang="fr-CH" sz="3200" dirty="0" err="1">
                <a:latin typeface="TH Sarabun New" panose="020B0500040200020003" pitchFamily="34" charset="-34"/>
                <a:cs typeface="TH Sarabun New" panose="020B0500040200020003" pitchFamily="34" charset="-34"/>
              </a:rPr>
              <a:t>meet</a:t>
            </a:r>
            <a:r>
              <a:rPr lang="fr-CH" sz="3200" dirty="0">
                <a:latin typeface="TH Sarabun New" panose="020B0500040200020003" pitchFamily="34" charset="-34"/>
                <a:cs typeface="TH Sarabun New" panose="020B0500040200020003" pitchFamily="34" charset="-34"/>
              </a:rPr>
              <a:t> the US standards </a:t>
            </a:r>
            <a:r>
              <a:rPr lang="fr-CH" sz="3200" dirty="0" err="1">
                <a:latin typeface="TH Sarabun New" panose="020B0500040200020003" pitchFamily="34" charset="-34"/>
                <a:cs typeface="TH Sarabun New" panose="020B0500040200020003" pitchFamily="34" charset="-34"/>
              </a:rPr>
              <a:t>would</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be</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prohibited</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through</a:t>
            </a:r>
            <a:r>
              <a:rPr lang="fr-CH" sz="3200" dirty="0">
                <a:latin typeface="TH Sarabun New" panose="020B0500040200020003" pitchFamily="34" charset="-34"/>
                <a:cs typeface="TH Sarabun New" panose="020B0500040200020003" pitchFamily="34" charset="-34"/>
              </a:rPr>
              <a:t> embargo</a:t>
            </a:r>
            <a:r>
              <a:rPr lang="fr-CH" sz="3200" dirty="0" smtClean="0">
                <a:latin typeface="TH Sarabun New" panose="020B0500040200020003" pitchFamily="34" charset="-34"/>
                <a:cs typeface="TH Sarabun New" panose="020B0500040200020003" pitchFamily="34" charset="-34"/>
              </a:rPr>
              <a:t>.</a:t>
            </a:r>
            <a:endParaRPr lang="fr-CH" sz="3200" dirty="0">
              <a:latin typeface="TH Sarabun New" panose="020B0500040200020003" pitchFamily="34" charset="-34"/>
              <a:cs typeface="TH Sarabun New" panose="020B0500040200020003" pitchFamily="34" charset="-34"/>
            </a:endParaRPr>
          </a:p>
          <a:p>
            <a:pPr>
              <a:lnSpc>
                <a:spcPct val="90000"/>
              </a:lnSpc>
            </a:pPr>
            <a:r>
              <a:rPr lang="fr-CH" sz="3200" dirty="0" err="1">
                <a:latin typeface="TH Sarabun New" panose="020B0500040200020003" pitchFamily="34" charset="-34"/>
                <a:cs typeface="TH Sarabun New" panose="020B0500040200020003" pitchFamily="34" charset="-34"/>
              </a:rPr>
              <a:t>India</a:t>
            </a:r>
            <a:r>
              <a:rPr lang="fr-CH" sz="3200" dirty="0">
                <a:latin typeface="TH Sarabun New" panose="020B0500040200020003" pitchFamily="34" charset="-34"/>
                <a:cs typeface="TH Sarabun New" panose="020B0500040200020003" pitchFamily="34" charset="-34"/>
              </a:rPr>
              <a:t>, </a:t>
            </a:r>
            <a:r>
              <a:rPr lang="fr-CH" sz="3200" dirty="0" err="1">
                <a:latin typeface="TH Sarabun New" panose="020B0500040200020003" pitchFamily="34" charset="-34"/>
                <a:cs typeface="TH Sarabun New" panose="020B0500040200020003" pitchFamily="34" charset="-34"/>
              </a:rPr>
              <a:t>Pékistan</a:t>
            </a:r>
            <a:r>
              <a:rPr lang="fr-CH" sz="3200" dirty="0">
                <a:latin typeface="TH Sarabun New" panose="020B0500040200020003" pitchFamily="34" charset="-34"/>
                <a:cs typeface="TH Sarabun New" panose="020B0500040200020003" pitchFamily="34" charset="-34"/>
              </a:rPr>
              <a:t>, Malaysia and </a:t>
            </a:r>
            <a:r>
              <a:rPr lang="fr-CH" sz="3200" dirty="0" err="1">
                <a:latin typeface="TH Sarabun New" panose="020B0500040200020003" pitchFamily="34" charset="-34"/>
                <a:cs typeface="TH Sarabun New" panose="020B0500040200020003" pitchFamily="34" charset="-34"/>
              </a:rPr>
              <a:t>Thailand</a:t>
            </a:r>
            <a:r>
              <a:rPr lang="fr-CH" sz="3200" dirty="0">
                <a:latin typeface="TH Sarabun New" panose="020B0500040200020003" pitchFamily="34" charset="-34"/>
                <a:cs typeface="TH Sarabun New" panose="020B0500040200020003" pitchFamily="34" charset="-34"/>
              </a:rPr>
              <a:t> VS US : the violation of Article XI </a:t>
            </a:r>
            <a:r>
              <a:rPr lang="fr-CH" sz="3200" dirty="0" smtClean="0">
                <a:latin typeface="TH Sarabun New" panose="020B0500040200020003" pitchFamily="34" charset="-34"/>
                <a:cs typeface="TH Sarabun New" panose="020B0500040200020003" pitchFamily="34" charset="-34"/>
              </a:rPr>
              <a:t>th</a:t>
            </a:r>
            <a:endParaRPr lang="fr-CH" sz="3200" dirty="0">
              <a:latin typeface="TH Sarabun New" panose="020B0500040200020003" pitchFamily="34" charset="-34"/>
              <a:cs typeface="TH Sarabun New" panose="020B0500040200020003" pitchFamily="34" charset="-34"/>
            </a:endParaRPr>
          </a:p>
        </p:txBody>
      </p:sp>
      <p:sp>
        <p:nvSpPr>
          <p:cNvPr id="3" name="Slide Number Placeholder 2"/>
          <p:cNvSpPr>
            <a:spLocks noGrp="1"/>
          </p:cNvSpPr>
          <p:nvPr>
            <p:ph type="sldNum" sz="quarter" idx="12"/>
          </p:nvPr>
        </p:nvSpPr>
        <p:spPr/>
        <p:txBody>
          <a:bodyPr/>
          <a:lstStyle/>
          <a:p>
            <a:fld id="{AD88E7FC-001B-48F7-939D-145824154CDE}" type="slidenum">
              <a:rPr lang="en-US" smtClean="0"/>
              <a:t>56</a:t>
            </a:fld>
            <a:endParaRPr lang="en-US"/>
          </a:p>
        </p:txBody>
      </p:sp>
    </p:spTree>
    <p:extLst>
      <p:ext uri="{BB962C8B-B14F-4D97-AF65-F5344CB8AC3E}">
        <p14:creationId xmlns:p14="http://schemas.microsoft.com/office/powerpoint/2010/main" val="116151161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689350" y="136527"/>
            <a:ext cx="8229600" cy="1143000"/>
          </a:xfrm>
        </p:spPr>
        <p:txBody>
          <a:bodyPr/>
          <a:lstStyle/>
          <a:p>
            <a:r>
              <a:rPr lang="fr-CH" dirty="0" smtClean="0"/>
              <a:t>Shrimp/</a:t>
            </a:r>
            <a:r>
              <a:rPr lang="fr-CH" dirty="0" err="1" smtClean="0"/>
              <a:t>Turtle</a:t>
            </a:r>
            <a:r>
              <a:rPr lang="fr-CH" dirty="0" smtClean="0"/>
              <a:t> case</a:t>
            </a:r>
            <a:endParaRPr lang="en-GB" dirty="0" smtClean="0"/>
          </a:p>
        </p:txBody>
      </p:sp>
      <p:pic>
        <p:nvPicPr>
          <p:cNvPr id="30723" name="Picture 2" descr="http://dingo.care2.com/pictures/c2c/share/33/339/960/3396098_3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651" y="708027"/>
            <a:ext cx="2381250" cy="294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4" descr="http://www.montereyfish.com/media/images/desktop/methods/t_extruder.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6138" y="1196976"/>
            <a:ext cx="4679950"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6" descr="fish0815"/>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19288" y="3933825"/>
            <a:ext cx="2938462" cy="2700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6" name="Picture 7" descr="fish0817"/>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7488" y="4011613"/>
            <a:ext cx="4038600" cy="2652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p:cNvSpPr>
            <a:spLocks noGrp="1"/>
          </p:cNvSpPr>
          <p:nvPr>
            <p:ph type="sldNum" sz="quarter" idx="12"/>
          </p:nvPr>
        </p:nvSpPr>
        <p:spPr/>
        <p:txBody>
          <a:bodyPr/>
          <a:lstStyle/>
          <a:p>
            <a:fld id="{AD88E7FC-001B-48F7-939D-145824154CDE}" type="slidenum">
              <a:rPr lang="en-US" smtClean="0"/>
              <a:t>57</a:t>
            </a:fld>
            <a:endParaRPr lang="en-US"/>
          </a:p>
        </p:txBody>
      </p:sp>
    </p:spTree>
    <p:extLst>
      <p:ext uri="{BB962C8B-B14F-4D97-AF65-F5344CB8AC3E}">
        <p14:creationId xmlns:p14="http://schemas.microsoft.com/office/powerpoint/2010/main" val="28023123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838200" y="378188"/>
            <a:ext cx="10515600" cy="1325563"/>
          </a:xfrm>
        </p:spPr>
        <p:txBody>
          <a:bodyPr/>
          <a:lstStyle/>
          <a:p>
            <a:r>
              <a:rPr lang="en-US" dirty="0" smtClean="0"/>
              <a:t>Shrimp/turtle (1998)</a:t>
            </a:r>
          </a:p>
        </p:txBody>
      </p:sp>
      <p:sp>
        <p:nvSpPr>
          <p:cNvPr id="3" name="Content Placeholder 2"/>
          <p:cNvSpPr>
            <a:spLocks noGrp="1"/>
          </p:cNvSpPr>
          <p:nvPr>
            <p:ph idx="1"/>
          </p:nvPr>
        </p:nvSpPr>
        <p:spPr>
          <a:xfrm>
            <a:off x="838200" y="1838688"/>
            <a:ext cx="10515600" cy="4351338"/>
          </a:xfrm>
        </p:spPr>
        <p:txBody>
          <a:bodyPr rtlCol="0">
            <a:noAutofit/>
          </a:bodyPr>
          <a:lstStyle/>
          <a:p>
            <a:pPr>
              <a:buClr>
                <a:schemeClr val="tx1">
                  <a:lumMod val="75000"/>
                  <a:lumOff val="25000"/>
                </a:schemeClr>
              </a:buClr>
              <a:defRPr/>
            </a:pPr>
            <a:r>
              <a:rPr lang="en-CA" dirty="0"/>
              <a:t>the Panel must first examine the measure to see whether it fits within one of the exceptions under Article XX and then consider the chapeau, that is, whether the measure constitutes unjustified or arbitrary discrimination</a:t>
            </a:r>
            <a:endParaRPr lang="en-US" dirty="0"/>
          </a:p>
          <a:p>
            <a:pPr>
              <a:buClr>
                <a:schemeClr val="tx1">
                  <a:lumMod val="75000"/>
                  <a:lumOff val="25000"/>
                </a:schemeClr>
              </a:buClr>
              <a:defRPr/>
            </a:pPr>
            <a:r>
              <a:rPr lang="en-CA" dirty="0"/>
              <a:t>in this case, the Panel found that these were measures to conserve an exhaustible natural resource .  </a:t>
            </a:r>
            <a:r>
              <a:rPr lang="fr-CH" dirty="0"/>
              <a:t>It </a:t>
            </a:r>
            <a:r>
              <a:rPr lang="fr-CH" dirty="0" err="1"/>
              <a:t>did</a:t>
            </a:r>
            <a:r>
              <a:rPr lang="fr-CH" dirty="0"/>
              <a:t> </a:t>
            </a:r>
            <a:r>
              <a:rPr lang="fr-CH" dirty="0" err="1"/>
              <a:t>interprete</a:t>
            </a:r>
            <a:r>
              <a:rPr lang="fr-CH" dirty="0"/>
              <a:t> the concept of </a:t>
            </a:r>
            <a:r>
              <a:rPr lang="fr-CH" dirty="0" err="1"/>
              <a:t>exhaustible</a:t>
            </a:r>
            <a:r>
              <a:rPr lang="fr-CH" dirty="0"/>
              <a:t> </a:t>
            </a:r>
            <a:r>
              <a:rPr lang="fr-CH" dirty="0" err="1"/>
              <a:t>natural</a:t>
            </a:r>
            <a:r>
              <a:rPr lang="fr-CH" dirty="0"/>
              <a:t> </a:t>
            </a:r>
            <a:r>
              <a:rPr lang="fr-CH" dirty="0" err="1"/>
              <a:t>resources</a:t>
            </a:r>
            <a:r>
              <a:rPr lang="fr-CH" dirty="0"/>
              <a:t> holding </a:t>
            </a:r>
            <a:r>
              <a:rPr lang="fr-CH" dirty="0" err="1"/>
              <a:t>that</a:t>
            </a:r>
            <a:r>
              <a:rPr lang="fr-CH" dirty="0"/>
              <a:t>  living </a:t>
            </a:r>
            <a:r>
              <a:rPr lang="fr-CH" dirty="0" err="1"/>
              <a:t>species</a:t>
            </a:r>
            <a:r>
              <a:rPr lang="fr-CH" dirty="0"/>
              <a:t>, </a:t>
            </a:r>
            <a:r>
              <a:rPr lang="fr-CH" dirty="0" err="1"/>
              <a:t>though</a:t>
            </a:r>
            <a:r>
              <a:rPr lang="fr-CH" dirty="0"/>
              <a:t> in </a:t>
            </a:r>
            <a:r>
              <a:rPr lang="fr-CH" dirty="0" err="1"/>
              <a:t>principle</a:t>
            </a:r>
            <a:r>
              <a:rPr lang="fr-CH" dirty="0"/>
              <a:t> capable of reproduction, are in certain </a:t>
            </a:r>
            <a:r>
              <a:rPr lang="fr-CH" dirty="0" err="1"/>
              <a:t>circumstances</a:t>
            </a:r>
            <a:r>
              <a:rPr lang="fr-CH" dirty="0"/>
              <a:t> susceptible of </a:t>
            </a:r>
            <a:r>
              <a:rPr lang="fr-CH" dirty="0" err="1"/>
              <a:t>depletion</a:t>
            </a:r>
            <a:r>
              <a:rPr lang="fr-CH" dirty="0"/>
              <a:t>, exhaustion, and </a:t>
            </a:r>
            <a:r>
              <a:rPr lang="fr-CH" dirty="0" err="1"/>
              <a:t>even</a:t>
            </a:r>
            <a:r>
              <a:rPr lang="fr-CH" dirty="0"/>
              <a:t> extinction </a:t>
            </a:r>
            <a:r>
              <a:rPr lang="fr-CH" dirty="0" err="1"/>
              <a:t>because</a:t>
            </a:r>
            <a:r>
              <a:rPr lang="fr-CH" dirty="0"/>
              <a:t> of </a:t>
            </a:r>
            <a:r>
              <a:rPr lang="fr-CH" dirty="0" err="1"/>
              <a:t>human</a:t>
            </a:r>
            <a:r>
              <a:rPr lang="fr-CH" dirty="0"/>
              <a:t> </a:t>
            </a:r>
            <a:r>
              <a:rPr lang="fr-CH" dirty="0" err="1"/>
              <a:t>activities</a:t>
            </a:r>
            <a:r>
              <a:rPr lang="fr-CH" dirty="0"/>
              <a:t> </a:t>
            </a:r>
            <a:endParaRPr lang="en-US" dirty="0"/>
          </a:p>
          <a:p>
            <a:pPr>
              <a:buClr>
                <a:schemeClr val="tx1">
                  <a:lumMod val="75000"/>
                  <a:lumOff val="25000"/>
                </a:schemeClr>
              </a:buClr>
              <a:defRPr/>
            </a:pPr>
            <a:r>
              <a:rPr lang="en-CA" dirty="0"/>
              <a:t>as a result, the measures satisfied the exemption under Article XX(g)</a:t>
            </a:r>
            <a:endParaRPr lang="en-US" dirty="0"/>
          </a:p>
        </p:txBody>
      </p:sp>
      <p:sp>
        <p:nvSpPr>
          <p:cNvPr id="4" name="Slide Number Placeholder 3"/>
          <p:cNvSpPr>
            <a:spLocks noGrp="1"/>
          </p:cNvSpPr>
          <p:nvPr>
            <p:ph type="sldNum" sz="quarter" idx="12"/>
          </p:nvPr>
        </p:nvSpPr>
        <p:spPr/>
        <p:txBody>
          <a:bodyPr/>
          <a:lstStyle/>
          <a:p>
            <a:fld id="{AD88E7FC-001B-48F7-939D-145824154CDE}" type="slidenum">
              <a:rPr lang="en-US" smtClean="0"/>
              <a:t>58</a:t>
            </a:fld>
            <a:endParaRPr lang="en-US"/>
          </a:p>
        </p:txBody>
      </p:sp>
    </p:spTree>
    <p:extLst>
      <p:ext uri="{BB962C8B-B14F-4D97-AF65-F5344CB8AC3E}">
        <p14:creationId xmlns:p14="http://schemas.microsoft.com/office/powerpoint/2010/main" val="13113141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smtClean="0"/>
              <a:t>Chapeau</a:t>
            </a:r>
          </a:p>
        </p:txBody>
      </p:sp>
      <p:sp>
        <p:nvSpPr>
          <p:cNvPr id="3" name="Content Placeholder 2"/>
          <p:cNvSpPr>
            <a:spLocks noGrp="1"/>
          </p:cNvSpPr>
          <p:nvPr>
            <p:ph idx="1"/>
          </p:nvPr>
        </p:nvSpPr>
        <p:spPr/>
        <p:txBody>
          <a:bodyPr rtlCol="0">
            <a:normAutofit/>
          </a:bodyPr>
          <a:lstStyle/>
          <a:p>
            <a:pPr marL="0" indent="0">
              <a:buClr>
                <a:schemeClr val="tx1">
                  <a:lumMod val="75000"/>
                  <a:lumOff val="25000"/>
                </a:schemeClr>
              </a:buClr>
              <a:buNone/>
              <a:defRPr/>
            </a:pPr>
            <a:r>
              <a:rPr lang="en-CA" dirty="0" smtClean="0"/>
              <a:t>as regards the chapeau requirements, the Panel found that the US measures were unjustified discrimination because:</a:t>
            </a:r>
            <a:endParaRPr lang="en-US" dirty="0" smtClean="0"/>
          </a:p>
          <a:p>
            <a:pPr marL="457200" indent="-457200">
              <a:buClr>
                <a:schemeClr val="tx1">
                  <a:lumMod val="75000"/>
                  <a:lumOff val="25000"/>
                </a:schemeClr>
              </a:buClr>
              <a:buFont typeface="Wingdings" charset="2"/>
              <a:buAutoNum type="arabicPlain"/>
              <a:defRPr/>
            </a:pPr>
            <a:r>
              <a:rPr lang="en-CA" dirty="0" smtClean="0"/>
              <a:t>the US measures were rigid and unbending, requiring that its trading partners adopts the same conservation measures as the US </a:t>
            </a:r>
          </a:p>
          <a:p>
            <a:pPr marL="457200" indent="-457200">
              <a:buClr>
                <a:schemeClr val="tx1">
                  <a:lumMod val="75000"/>
                  <a:lumOff val="25000"/>
                </a:schemeClr>
              </a:buClr>
              <a:buFont typeface="Wingdings" charset="2"/>
              <a:buAutoNum type="arabicPlain"/>
              <a:defRPr/>
            </a:pPr>
            <a:r>
              <a:rPr lang="en-CA" dirty="0" smtClean="0"/>
              <a:t>the US provides technical helps to some countries</a:t>
            </a:r>
          </a:p>
          <a:p>
            <a:pPr marL="457200" indent="-457200">
              <a:buClr>
                <a:schemeClr val="tx1">
                  <a:lumMod val="75000"/>
                  <a:lumOff val="25000"/>
                </a:schemeClr>
              </a:buClr>
              <a:buFont typeface="Wingdings" charset="2"/>
              <a:buAutoNum type="arabicPlain"/>
              <a:defRPr/>
            </a:pPr>
            <a:r>
              <a:rPr lang="en-CA" dirty="0" smtClean="0"/>
              <a:t>trade measures are the “heaviest weapon” and can only fairly be used after other measures, such as attempts at bilateral or multilateral treaties have failed.</a:t>
            </a:r>
            <a:endParaRPr lang="en-US" dirty="0"/>
          </a:p>
        </p:txBody>
      </p:sp>
      <p:sp>
        <p:nvSpPr>
          <p:cNvPr id="4" name="Slide Number Placeholder 3"/>
          <p:cNvSpPr>
            <a:spLocks noGrp="1"/>
          </p:cNvSpPr>
          <p:nvPr>
            <p:ph type="sldNum" sz="quarter" idx="12"/>
          </p:nvPr>
        </p:nvSpPr>
        <p:spPr/>
        <p:txBody>
          <a:bodyPr/>
          <a:lstStyle/>
          <a:p>
            <a:fld id="{AD88E7FC-001B-48F7-939D-145824154CDE}" type="slidenum">
              <a:rPr lang="en-US" smtClean="0"/>
              <a:t>59</a:t>
            </a:fld>
            <a:endParaRPr lang="en-US"/>
          </a:p>
        </p:txBody>
      </p:sp>
    </p:spTree>
    <p:extLst>
      <p:ext uri="{BB962C8B-B14F-4D97-AF65-F5344CB8AC3E}">
        <p14:creationId xmlns:p14="http://schemas.microsoft.com/office/powerpoint/2010/main" val="27223456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68987"/>
            <a:ext cx="10515600" cy="1325563"/>
          </a:xfrm>
        </p:spPr>
        <p:txBody>
          <a:bodyPr>
            <a:noAutofit/>
          </a:bodyPr>
          <a:lstStyle/>
          <a:p>
            <a:r>
              <a:rPr lang="en-US" sz="4000" b="1" dirty="0"/>
              <a:t>Canada –EC Asbestos case</a:t>
            </a:r>
            <a:endParaRPr lang="en-US" sz="4000" dirty="0"/>
          </a:p>
        </p:txBody>
      </p:sp>
      <p:sp>
        <p:nvSpPr>
          <p:cNvPr id="3" name="Content Placeholder 2"/>
          <p:cNvSpPr>
            <a:spLocks noGrp="1"/>
          </p:cNvSpPr>
          <p:nvPr>
            <p:ph idx="1"/>
          </p:nvPr>
        </p:nvSpPr>
        <p:spPr>
          <a:xfrm>
            <a:off x="511628" y="1394550"/>
            <a:ext cx="10515600" cy="4351338"/>
          </a:xfrm>
        </p:spPr>
        <p:txBody>
          <a:bodyPr>
            <a:noAutofit/>
          </a:bodyPr>
          <a:lstStyle/>
          <a:p>
            <a:r>
              <a:rPr lang="en-US" dirty="0"/>
              <a:t>Chrysotile asbestos is generally considered to be a highly toxic material, exposure to which poses significant threats to human health causing lung cancer</a:t>
            </a:r>
            <a:r>
              <a:rPr lang="en-US" dirty="0" smtClean="0"/>
              <a:t>.</a:t>
            </a:r>
            <a:endParaRPr lang="en-US" dirty="0"/>
          </a:p>
          <a:p>
            <a:r>
              <a:rPr lang="en-US" dirty="0"/>
              <a:t>To control the health risks associated with asbestos, the French Government, which had previously been an importer of large quantities of </a:t>
            </a:r>
            <a:r>
              <a:rPr lang="en-US" dirty="0" err="1"/>
              <a:t>chrysotile</a:t>
            </a:r>
            <a:r>
              <a:rPr lang="en-US" dirty="0"/>
              <a:t> asbestos, imposed a ban on the substance as well as on products that contained it.</a:t>
            </a:r>
            <a:r>
              <a:rPr lang="en-US" sz="2800" dirty="0"/>
              <a:t> </a:t>
            </a:r>
            <a:r>
              <a:rPr lang="en-US" dirty="0"/>
              <a:t>The European Communities justified its prohibition on the grounds of human health protection</a:t>
            </a:r>
            <a:r>
              <a:rPr lang="en-US" dirty="0" smtClean="0"/>
              <a:t>.</a:t>
            </a:r>
          </a:p>
          <a:p>
            <a:r>
              <a:rPr lang="en-US" dirty="0"/>
              <a:t>the Panel found that the French ban could be justified under Article XX(b). In other words, the measure could be regarded as one which was “necessary to protect animal, human, plant life or health.” It also met the conditions of the chapeau of Article XX. It therefore ruled in </a:t>
            </a:r>
            <a:r>
              <a:rPr lang="en-US" dirty="0" err="1"/>
              <a:t>favour</a:t>
            </a:r>
            <a:r>
              <a:rPr lang="en-US" dirty="0"/>
              <a:t> of the European Communities.</a:t>
            </a:r>
          </a:p>
          <a:p>
            <a:endParaRPr lang="en-US" dirty="0" smtClean="0"/>
          </a:p>
          <a:p>
            <a:endParaRPr lang="en-US" dirty="0"/>
          </a:p>
        </p:txBody>
      </p:sp>
      <p:sp>
        <p:nvSpPr>
          <p:cNvPr id="5" name="Slide Number Placeholder 4"/>
          <p:cNvSpPr>
            <a:spLocks noGrp="1"/>
          </p:cNvSpPr>
          <p:nvPr>
            <p:ph type="sldNum" sz="quarter" idx="12"/>
          </p:nvPr>
        </p:nvSpPr>
        <p:spPr/>
        <p:txBody>
          <a:bodyPr/>
          <a:lstStyle/>
          <a:p>
            <a:fld id="{AD88E7FC-001B-48F7-939D-145824154CDE}" type="slidenum">
              <a:rPr lang="en-US" smtClean="0"/>
              <a:t>60</a:t>
            </a:fld>
            <a:endParaRPr lang="en-US"/>
          </a:p>
        </p:txBody>
      </p:sp>
    </p:spTree>
    <p:extLst>
      <p:ext uri="{BB962C8B-B14F-4D97-AF65-F5344CB8AC3E}">
        <p14:creationId xmlns:p14="http://schemas.microsoft.com/office/powerpoint/2010/main" val="51505663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smtClean="0"/>
              <a:t>Border carbon adjustment?</a:t>
            </a:r>
          </a:p>
        </p:txBody>
      </p:sp>
      <p:sp>
        <p:nvSpPr>
          <p:cNvPr id="3" name="Content Placeholder 2"/>
          <p:cNvSpPr>
            <a:spLocks noGrp="1"/>
          </p:cNvSpPr>
          <p:nvPr>
            <p:ph idx="1"/>
          </p:nvPr>
        </p:nvSpPr>
        <p:spPr/>
        <p:txBody>
          <a:bodyPr rtlCol="0">
            <a:normAutofit/>
          </a:bodyPr>
          <a:lstStyle/>
          <a:p>
            <a:pPr>
              <a:defRPr/>
            </a:pPr>
            <a:r>
              <a:rPr lang="en-US" dirty="0" smtClean="0"/>
              <a:t>From an environmental perspective, it makes sense to also be able to discriminate at the border between otherwise like goods that were produced in clean and dirty ways</a:t>
            </a:r>
          </a:p>
          <a:p>
            <a:pPr>
              <a:defRPr/>
            </a:pPr>
            <a:r>
              <a:rPr lang="en-US" dirty="0" smtClean="0"/>
              <a:t>To solve carbon leakage problem, carbon-intensive product should pay “tax” when imported to the country that can produce the “like product”  using lower carbon technology.</a:t>
            </a:r>
          </a:p>
          <a:p>
            <a:pPr>
              <a:defRPr/>
            </a:pPr>
            <a:r>
              <a:rPr lang="en-US" dirty="0" smtClean="0"/>
              <a:t>Product related PPMs or non product related-PPMs?</a:t>
            </a:r>
          </a:p>
          <a:p>
            <a:pPr marL="0" indent="0">
              <a:buNone/>
              <a:defRPr/>
            </a:pPr>
            <a:endParaRPr lang="en-US" dirty="0" smtClean="0"/>
          </a:p>
          <a:p>
            <a:pPr>
              <a:defRPr/>
            </a:pPr>
            <a:endParaRPr lang="en-US" dirty="0">
              <a:solidFill>
                <a:schemeClr val="tx1">
                  <a:lumMod val="75000"/>
                  <a:lumOff val="25000"/>
                </a:schemeClr>
              </a:solidFill>
            </a:endParaRPr>
          </a:p>
        </p:txBody>
      </p:sp>
      <p:sp>
        <p:nvSpPr>
          <p:cNvPr id="4" name="Slide Number Placeholder 3"/>
          <p:cNvSpPr>
            <a:spLocks noGrp="1"/>
          </p:cNvSpPr>
          <p:nvPr>
            <p:ph type="sldNum" sz="quarter" idx="12"/>
          </p:nvPr>
        </p:nvSpPr>
        <p:spPr/>
        <p:txBody>
          <a:bodyPr/>
          <a:lstStyle/>
          <a:p>
            <a:fld id="{AD88E7FC-001B-48F7-939D-145824154CDE}" type="slidenum">
              <a:rPr lang="en-US" smtClean="0"/>
              <a:t>61</a:t>
            </a:fld>
            <a:endParaRPr lang="en-US"/>
          </a:p>
        </p:txBody>
      </p:sp>
    </p:spTree>
    <p:extLst>
      <p:ext uri="{BB962C8B-B14F-4D97-AF65-F5344CB8AC3E}">
        <p14:creationId xmlns:p14="http://schemas.microsoft.com/office/powerpoint/2010/main" val="23619161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a:t>
            </a:r>
            <a:endParaRPr lang="en-US" dirty="0"/>
          </a:p>
        </p:txBody>
      </p:sp>
      <p:sp>
        <p:nvSpPr>
          <p:cNvPr id="3" name="Content Placeholder 2"/>
          <p:cNvSpPr>
            <a:spLocks noGrp="1"/>
          </p:cNvSpPr>
          <p:nvPr>
            <p:ph idx="1"/>
          </p:nvPr>
        </p:nvSpPr>
        <p:spPr/>
        <p:txBody>
          <a:bodyPr/>
          <a:lstStyle/>
          <a:p>
            <a:r>
              <a:rPr lang="en-US" dirty="0"/>
              <a:t>In your opinion, which environmental problem should be </a:t>
            </a:r>
            <a:r>
              <a:rPr lang="en-US" dirty="0" smtClean="0"/>
              <a:t>addressed </a:t>
            </a:r>
            <a:r>
              <a:rPr lang="en-US" dirty="0"/>
              <a:t>immediately</a:t>
            </a:r>
            <a:r>
              <a:rPr lang="en-US" dirty="0" smtClean="0"/>
              <a:t>? Why?</a:t>
            </a:r>
          </a:p>
          <a:p>
            <a:r>
              <a:rPr lang="en-US" dirty="0" smtClean="0"/>
              <a:t>How can we reduce the conflict of economic growth and environment?</a:t>
            </a:r>
            <a:endParaRPr lang="en-US" dirty="0"/>
          </a:p>
        </p:txBody>
      </p:sp>
      <p:sp>
        <p:nvSpPr>
          <p:cNvPr id="4" name="Slide Number Placeholder 3"/>
          <p:cNvSpPr>
            <a:spLocks noGrp="1"/>
          </p:cNvSpPr>
          <p:nvPr>
            <p:ph type="sldNum" sz="quarter" idx="12"/>
          </p:nvPr>
        </p:nvSpPr>
        <p:spPr/>
        <p:txBody>
          <a:bodyPr/>
          <a:lstStyle/>
          <a:p>
            <a:fld id="{AD88E7FC-001B-48F7-939D-145824154CDE}" type="slidenum">
              <a:rPr lang="en-US" smtClean="0"/>
              <a:t>62</a:t>
            </a:fld>
            <a:endParaRPr lang="en-US"/>
          </a:p>
        </p:txBody>
      </p:sp>
    </p:spTree>
    <p:extLst>
      <p:ext uri="{BB962C8B-B14F-4D97-AF65-F5344CB8AC3E}">
        <p14:creationId xmlns:p14="http://schemas.microsoft.com/office/powerpoint/2010/main" val="1622536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2621</TotalTime>
  <Words>2645</Words>
  <Application>Microsoft Office PowerPoint</Application>
  <PresentationFormat>Widescreen</PresentationFormat>
  <Paragraphs>245</Paragraphs>
  <Slides>62</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62</vt:i4>
      </vt:variant>
    </vt:vector>
  </HeadingPairs>
  <TitlesOfParts>
    <vt:vector size="71" baseType="lpstr">
      <vt:lpstr>Angsana New</vt:lpstr>
      <vt:lpstr>Arial</vt:lpstr>
      <vt:lpstr>Calibri</vt:lpstr>
      <vt:lpstr>Calibri Light</vt:lpstr>
      <vt:lpstr>Cordia New</vt:lpstr>
      <vt:lpstr>TH Sarabun New</vt:lpstr>
      <vt:lpstr>Times New Roman</vt:lpstr>
      <vt:lpstr>Wingdings</vt:lpstr>
      <vt:lpstr>Office Theme</vt:lpstr>
      <vt:lpstr>International trade &amp; investment VS environment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Group discussion: (30 mins)</vt:lpstr>
      <vt:lpstr>Growth and the Environment Environmental Kuznets Curve (EKC)</vt:lpstr>
      <vt:lpstr>Environmental Kuznets Curve</vt:lpstr>
      <vt:lpstr>The Environmental Kuznets Curve</vt:lpstr>
      <vt:lpstr>Pollution heaven and race to the bottom</vt:lpstr>
      <vt:lpstr>Discussion: Resource Curse</vt:lpstr>
      <vt:lpstr>Cause of resources curse</vt:lpstr>
      <vt:lpstr>Cause of resources curse</vt:lpstr>
      <vt:lpstr>Cause of resources curse</vt:lpstr>
      <vt:lpstr>Cause of resources curse</vt:lpstr>
      <vt:lpstr>Environmental problem : Negative Externalities</vt:lpstr>
      <vt:lpstr>How to solve environmental problem?</vt:lpstr>
      <vt:lpstr>PowerPoint Presentation</vt:lpstr>
      <vt:lpstr>Environmental problem </vt:lpstr>
      <vt:lpstr>Environmental problem </vt:lpstr>
      <vt:lpstr>Regional environmental  problem</vt:lpstr>
      <vt:lpstr>Transboundary pollution problem in ASEAN: HAZE</vt:lpstr>
      <vt:lpstr>PowerPoint Presentation</vt:lpstr>
      <vt:lpstr>PowerPoint Presentation</vt:lpstr>
      <vt:lpstr>PowerPoint Presentation</vt:lpstr>
      <vt:lpstr>PowerPoint Presentation</vt:lpstr>
      <vt:lpstr>Haze Situation in Southeast Asia</vt:lpstr>
      <vt:lpstr>Southern Smoke Haze Episode in 1997</vt:lpstr>
      <vt:lpstr>PowerPoint Presentation</vt:lpstr>
      <vt:lpstr>PowerPoint Presentation</vt:lpstr>
      <vt:lpstr>Global Environmental Problem </vt:lpstr>
      <vt:lpstr>Global Annual Temperature Anomalies (°C), 1850–2015</vt:lpstr>
      <vt:lpstr>Global temperature trend 1900 - 2100</vt:lpstr>
      <vt:lpstr>Will trade opening lead to more pollution (GHGs)?</vt:lpstr>
      <vt:lpstr>Will trade opening lead to more pollution (GHGs)?</vt:lpstr>
      <vt:lpstr>Will trade opening lead to more pollution (GHGs)?</vt:lpstr>
      <vt:lpstr>Will trade opening lead to more pollution (GHGs)?</vt:lpstr>
      <vt:lpstr>Technological spillovers from trade</vt:lpstr>
      <vt:lpstr>Border measures to prevent carbon leakage</vt:lpstr>
      <vt:lpstr>Border tax adjustment (BTA) </vt:lpstr>
      <vt:lpstr>GATT and WTO</vt:lpstr>
      <vt:lpstr>Most-Favoured-Nation (MFN)</vt:lpstr>
      <vt:lpstr>National Treatment (NT)</vt:lpstr>
      <vt:lpstr>Criteria for Like product </vt:lpstr>
      <vt:lpstr>Criteria for Like product </vt:lpstr>
      <vt:lpstr>Process and production method (PPMs)</vt:lpstr>
      <vt:lpstr>Product-related PPMs vs Non-product-related PPMs</vt:lpstr>
      <vt:lpstr>Art. XX – General Exceptions</vt:lpstr>
      <vt:lpstr>Article XX</vt:lpstr>
      <vt:lpstr>Shrimp/Turtle (1998)</vt:lpstr>
      <vt:lpstr>Shrimp/Turtle case</vt:lpstr>
      <vt:lpstr>Shrimp/turtle (1998)</vt:lpstr>
      <vt:lpstr>Chapeau</vt:lpstr>
      <vt:lpstr>Canada –EC Asbestos case</vt:lpstr>
      <vt:lpstr>Border carbon adjustment?</vt:lpstr>
      <vt:lpstr>Discussion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Anin Aroonruengsawat</dc:creator>
  <cp:lastModifiedBy>Anin Aroonruengsawat</cp:lastModifiedBy>
  <cp:revision>86</cp:revision>
  <dcterms:created xsi:type="dcterms:W3CDTF">2017-11-04T14:42:16Z</dcterms:created>
  <dcterms:modified xsi:type="dcterms:W3CDTF">2018-06-14T02:42:33Z</dcterms:modified>
</cp:coreProperties>
</file>