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59" r:id="rId2"/>
    <p:sldId id="263" r:id="rId3"/>
    <p:sldId id="274" r:id="rId4"/>
    <p:sldId id="258" r:id="rId5"/>
    <p:sldId id="256" r:id="rId6"/>
    <p:sldId id="260" r:id="rId7"/>
    <p:sldId id="275" r:id="rId8"/>
    <p:sldId id="261" r:id="rId9"/>
    <p:sldId id="262" r:id="rId10"/>
    <p:sldId id="264" r:id="rId11"/>
    <p:sldId id="276" r:id="rId12"/>
    <p:sldId id="265" r:id="rId13"/>
    <p:sldId id="266" r:id="rId14"/>
    <p:sldId id="267" r:id="rId15"/>
    <p:sldId id="268" r:id="rId16"/>
    <p:sldId id="269" r:id="rId17"/>
  </p:sldIdLst>
  <p:sldSz cx="9144000" cy="6858000" type="screen4x3"/>
  <p:notesSz cx="6858000" cy="9144000"/>
  <p:defaultText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347"/>
  </p:clrMru>
</p:presentationPr>
</file>

<file path=ppt/tableStyles.xml><?xml version="1.0" encoding="utf-8"?>
<a:tblStyleLst xmlns:a="http://schemas.openxmlformats.org/drawingml/2006/main" def="{5C22544A-7EE6-4342-B048-85BDC9FD1C3A}">
  <a:tblStyle styleId="{5C22544A-7EE6-4342-B048-85BDC9FD1C3A}" styleName="ลักษณะสีปานกลาง 2 - เน้น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ลักษณะสีปานกลาง 2 - เน้น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888"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lang val="th-TH"/>
  <c:chart>
    <c:plotArea>
      <c:layout/>
      <c:barChart>
        <c:barDir val="col"/>
        <c:grouping val="clustered"/>
        <c:ser>
          <c:idx val="0"/>
          <c:order val="0"/>
          <c:tx>
            <c:strRef>
              <c:f>Sheet1!$B$1</c:f>
              <c:strCache>
                <c:ptCount val="1"/>
                <c:pt idx="0">
                  <c:v>Larceny</c:v>
                </c:pt>
              </c:strCache>
            </c:strRef>
          </c:tx>
          <c:cat>
            <c:strRef>
              <c:f>Sheet1!$A$2:$A$5</c:f>
              <c:strCache>
                <c:ptCount val="4"/>
                <c:pt idx="0">
                  <c:v>1988 United States</c:v>
                </c:pt>
                <c:pt idx="1">
                  <c:v>1988 other countries</c:v>
                </c:pt>
                <c:pt idx="2">
                  <c:v>1999 United States</c:v>
                </c:pt>
                <c:pt idx="3">
                  <c:v>1999 other countreis</c:v>
                </c:pt>
              </c:strCache>
            </c:strRef>
          </c:cat>
          <c:val>
            <c:numRef>
              <c:f>Sheet1!$B$2:$B$5</c:f>
              <c:numCache>
                <c:formatCode>0.0%</c:formatCode>
                <c:ptCount val="4"/>
                <c:pt idx="0">
                  <c:v>0.151</c:v>
                </c:pt>
                <c:pt idx="1">
                  <c:v>0.106</c:v>
                </c:pt>
                <c:pt idx="2">
                  <c:v>9.9000000000000005E-2</c:v>
                </c:pt>
                <c:pt idx="3">
                  <c:v>0.11799999999999999</c:v>
                </c:pt>
              </c:numCache>
            </c:numRef>
          </c:val>
        </c:ser>
        <c:ser>
          <c:idx val="1"/>
          <c:order val="1"/>
          <c:tx>
            <c:strRef>
              <c:f>Sheet1!$C$1</c:f>
              <c:strCache>
                <c:ptCount val="1"/>
                <c:pt idx="0">
                  <c:v>Burglary</c:v>
                </c:pt>
              </c:strCache>
            </c:strRef>
          </c:tx>
          <c:cat>
            <c:strRef>
              <c:f>Sheet1!$A$2:$A$5</c:f>
              <c:strCache>
                <c:ptCount val="4"/>
                <c:pt idx="0">
                  <c:v>1988 United States</c:v>
                </c:pt>
                <c:pt idx="1">
                  <c:v>1988 other countries</c:v>
                </c:pt>
                <c:pt idx="2">
                  <c:v>1999 United States</c:v>
                </c:pt>
                <c:pt idx="3">
                  <c:v>1999 other countreis</c:v>
                </c:pt>
              </c:strCache>
            </c:strRef>
          </c:cat>
          <c:val>
            <c:numRef>
              <c:f>Sheet1!$C$2:$C$5</c:f>
              <c:numCache>
                <c:formatCode>0.0%</c:formatCode>
                <c:ptCount val="4"/>
                <c:pt idx="0">
                  <c:v>7.5999999999999998E-2</c:v>
                </c:pt>
                <c:pt idx="1">
                  <c:v>3.4000000000000002E-2</c:v>
                </c:pt>
                <c:pt idx="2">
                  <c:v>3.5999999999999997E-2</c:v>
                </c:pt>
                <c:pt idx="3">
                  <c:v>3.4000000000000002E-2</c:v>
                </c:pt>
              </c:numCache>
            </c:numRef>
          </c:val>
        </c:ser>
        <c:ser>
          <c:idx val="2"/>
          <c:order val="2"/>
          <c:tx>
            <c:strRef>
              <c:f>Sheet1!$D$1</c:f>
              <c:strCache>
                <c:ptCount val="1"/>
                <c:pt idx="0">
                  <c:v>Assault</c:v>
                </c:pt>
              </c:strCache>
            </c:strRef>
          </c:tx>
          <c:cat>
            <c:strRef>
              <c:f>Sheet1!$A$2:$A$5</c:f>
              <c:strCache>
                <c:ptCount val="4"/>
                <c:pt idx="0">
                  <c:v>1988 United States</c:v>
                </c:pt>
                <c:pt idx="1">
                  <c:v>1988 other countries</c:v>
                </c:pt>
                <c:pt idx="2">
                  <c:v>1999 United States</c:v>
                </c:pt>
                <c:pt idx="3">
                  <c:v>1999 other countreis</c:v>
                </c:pt>
              </c:strCache>
            </c:strRef>
          </c:cat>
          <c:val>
            <c:numRef>
              <c:f>Sheet1!$D$2:$D$5</c:f>
              <c:numCache>
                <c:formatCode>0.0%</c:formatCode>
                <c:ptCount val="4"/>
                <c:pt idx="0">
                  <c:v>5.0999999999999997E-2</c:v>
                </c:pt>
                <c:pt idx="1">
                  <c:v>2.7E-2</c:v>
                </c:pt>
                <c:pt idx="2">
                  <c:v>3.4000000000000002E-2</c:v>
                </c:pt>
                <c:pt idx="3">
                  <c:v>3.7999999999999999E-2</c:v>
                </c:pt>
              </c:numCache>
            </c:numRef>
          </c:val>
        </c:ser>
        <c:axId val="66435712"/>
        <c:axId val="113927680"/>
      </c:barChart>
      <c:catAx>
        <c:axId val="66435712"/>
        <c:scaling>
          <c:orientation val="minMax"/>
        </c:scaling>
        <c:axPos val="b"/>
        <c:numFmt formatCode="General" sourceLinked="1"/>
        <c:tickLblPos val="nextTo"/>
        <c:txPr>
          <a:bodyPr/>
          <a:lstStyle/>
          <a:p>
            <a:pPr>
              <a:defRPr>
                <a:solidFill>
                  <a:schemeClr val="bg1"/>
                </a:solidFill>
              </a:defRPr>
            </a:pPr>
            <a:endParaRPr lang="th-TH"/>
          </a:p>
        </c:txPr>
        <c:crossAx val="113927680"/>
        <c:crosses val="autoZero"/>
        <c:auto val="1"/>
        <c:lblAlgn val="ctr"/>
        <c:lblOffset val="100"/>
      </c:catAx>
      <c:valAx>
        <c:axId val="113927680"/>
        <c:scaling>
          <c:orientation val="minMax"/>
        </c:scaling>
        <c:axPos val="l"/>
        <c:majorGridlines/>
        <c:numFmt formatCode="0.0%" sourceLinked="1"/>
        <c:tickLblPos val="nextTo"/>
        <c:txPr>
          <a:bodyPr/>
          <a:lstStyle/>
          <a:p>
            <a:pPr>
              <a:defRPr>
                <a:solidFill>
                  <a:schemeClr val="bg1"/>
                </a:solidFill>
              </a:defRPr>
            </a:pPr>
            <a:endParaRPr lang="th-TH"/>
          </a:p>
        </c:txPr>
        <c:crossAx val="66435712"/>
        <c:crosses val="autoZero"/>
        <c:crossBetween val="between"/>
      </c:valAx>
    </c:plotArea>
    <c:legend>
      <c:legendPos val="r"/>
      <c:layout/>
      <c:txPr>
        <a:bodyPr/>
        <a:lstStyle/>
        <a:p>
          <a:pPr>
            <a:defRPr>
              <a:solidFill>
                <a:schemeClr val="bg1"/>
              </a:solidFill>
            </a:defRPr>
          </a:pPr>
          <a:endParaRPr lang="th-TH"/>
        </a:p>
      </c:txPr>
    </c:legend>
    <c:plotVisOnly val="1"/>
  </c:chart>
  <c:txPr>
    <a:bodyPr/>
    <a:lstStyle/>
    <a:p>
      <a:pPr>
        <a:defRPr sz="1800"/>
      </a:pPr>
      <a:endParaRPr lang="th-TH"/>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ตัวยึดหัวกระดาษ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h-TH"/>
          </a:p>
        </p:txBody>
      </p:sp>
      <p:sp>
        <p:nvSpPr>
          <p:cNvPr id="3" name="ตัวยึดวันที่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56C0351-93F6-4325-A8F0-D3060D1EEB88}" type="datetimeFigureOut">
              <a:rPr lang="th-TH" smtClean="0"/>
              <a:t>07/11/56</a:t>
            </a:fld>
            <a:endParaRPr lang="th-TH"/>
          </a:p>
        </p:txBody>
      </p:sp>
      <p:sp>
        <p:nvSpPr>
          <p:cNvPr id="4" name="ตัวยึดรูปบนภาพนิ่ง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h-TH"/>
          </a:p>
        </p:txBody>
      </p:sp>
      <p:sp>
        <p:nvSpPr>
          <p:cNvPr id="5" name="ตัวยึดบันทึกย่อ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6" name="ตัวยึดท้ายกระดาษ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h-TH"/>
          </a:p>
        </p:txBody>
      </p:sp>
      <p:sp>
        <p:nvSpPr>
          <p:cNvPr id="7" name="ตัวยึดหมายเลขภาพนิ่ง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A59A156-406E-409B-B917-CBDD2CCAA542}" type="slidenum">
              <a:rPr lang="th-TH" smtClean="0"/>
              <a:t>‹#›</a:t>
            </a:fld>
            <a:endParaRPr lang="th-TH"/>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ยึดรูปบนภาพนิ่ง 1"/>
          <p:cNvSpPr>
            <a:spLocks noGrp="1" noRot="1" noChangeAspect="1"/>
          </p:cNvSpPr>
          <p:nvPr>
            <p:ph type="sldImg"/>
          </p:nvPr>
        </p:nvSpPr>
        <p:spPr/>
      </p:sp>
      <p:sp>
        <p:nvSpPr>
          <p:cNvPr id="3" name="ตัวยึดบันทึกย่อ 2"/>
          <p:cNvSpPr>
            <a:spLocks noGrp="1"/>
          </p:cNvSpPr>
          <p:nvPr>
            <p:ph type="body" idx="1"/>
          </p:nvPr>
        </p:nvSpPr>
        <p:spPr/>
        <p:txBody>
          <a:bodyPr>
            <a:normAutofit/>
          </a:bodyPr>
          <a:lstStyle/>
          <a:p>
            <a:r>
              <a:rPr lang="en-US" dirty="0" smtClean="0"/>
              <a:t>Focus</a:t>
            </a:r>
            <a:r>
              <a:rPr lang="en-US" baseline="0" dirty="0" smtClean="0"/>
              <a:t> on 3 types of crime and focus on teen mother not unmarried </a:t>
            </a:r>
            <a:endParaRPr lang="th-TH" dirty="0"/>
          </a:p>
        </p:txBody>
      </p:sp>
      <p:sp>
        <p:nvSpPr>
          <p:cNvPr id="4" name="ตัวยึดหมายเลขภาพนิ่ง 3"/>
          <p:cNvSpPr>
            <a:spLocks noGrp="1"/>
          </p:cNvSpPr>
          <p:nvPr>
            <p:ph type="sldNum" sz="quarter" idx="10"/>
          </p:nvPr>
        </p:nvSpPr>
        <p:spPr/>
        <p:txBody>
          <a:bodyPr/>
          <a:lstStyle/>
          <a:p>
            <a:fld id="{DA59A156-406E-409B-B917-CBDD2CCAA542}" type="slidenum">
              <a:rPr lang="th-TH" smtClean="0"/>
              <a:t>8</a:t>
            </a:fld>
            <a:endParaRPr lang="th-TH"/>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ภาพนิ่งชื่อเรื่อง">
    <p:spTree>
      <p:nvGrpSpPr>
        <p:cNvPr id="1" name=""/>
        <p:cNvGrpSpPr/>
        <p:nvPr/>
      </p:nvGrpSpPr>
      <p:grpSpPr>
        <a:xfrm>
          <a:off x="0" y="0"/>
          <a:ext cx="0" cy="0"/>
          <a:chOff x="0" y="0"/>
          <a:chExt cx="0" cy="0"/>
        </a:xfrm>
      </p:grpSpPr>
      <p:sp>
        <p:nvSpPr>
          <p:cNvPr id="2" name="ชื่อเรื่อง 1"/>
          <p:cNvSpPr>
            <a:spLocks noGrp="1"/>
          </p:cNvSpPr>
          <p:nvPr>
            <p:ph type="ctrTitle"/>
          </p:nvPr>
        </p:nvSpPr>
        <p:spPr>
          <a:xfrm>
            <a:off x="685800" y="2130425"/>
            <a:ext cx="7772400" cy="1470025"/>
          </a:xfrm>
        </p:spPr>
        <p:txBody>
          <a:bodyPr/>
          <a:lstStyle/>
          <a:p>
            <a:r>
              <a:rPr lang="th-TH" smtClean="0"/>
              <a:t>คลิกเพื่อแก้ไขลักษณะชื่อเรื่องต้นแบบ</a:t>
            </a:r>
            <a:endParaRPr lang="th-TH"/>
          </a:p>
        </p:txBody>
      </p:sp>
      <p:sp>
        <p:nvSpPr>
          <p:cNvPr id="3" name="ชื่อเรื่องรอง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h-TH" smtClean="0"/>
              <a:t>คลิกเพื่อแก้ไขลักษณะชื่อเรื่องรองต้นแบบ</a:t>
            </a:r>
            <a:endParaRPr lang="th-TH"/>
          </a:p>
        </p:txBody>
      </p:sp>
      <p:sp>
        <p:nvSpPr>
          <p:cNvPr id="4" name="ตัวยึดวันที่ 3"/>
          <p:cNvSpPr>
            <a:spLocks noGrp="1"/>
          </p:cNvSpPr>
          <p:nvPr>
            <p:ph type="dt" sz="half" idx="10"/>
          </p:nvPr>
        </p:nvSpPr>
        <p:spPr/>
        <p:txBody>
          <a:bodyPr/>
          <a:lstStyle/>
          <a:p>
            <a:fld id="{534CE30A-55C2-494F-9D36-DFD5839C9E55}" type="datetimeFigureOut">
              <a:rPr lang="th-TH" smtClean="0"/>
              <a:t>07/11/56</a:t>
            </a:fld>
            <a:endParaRPr lang="th-TH"/>
          </a:p>
        </p:txBody>
      </p:sp>
      <p:sp>
        <p:nvSpPr>
          <p:cNvPr id="5" name="ตัวยึดท้ายกระดาษ 4"/>
          <p:cNvSpPr>
            <a:spLocks noGrp="1"/>
          </p:cNvSpPr>
          <p:nvPr>
            <p:ph type="ftr" sz="quarter" idx="11"/>
          </p:nvPr>
        </p:nvSpPr>
        <p:spPr/>
        <p:txBody>
          <a:bodyPr/>
          <a:lstStyle/>
          <a:p>
            <a:endParaRPr lang="th-TH"/>
          </a:p>
        </p:txBody>
      </p:sp>
      <p:sp>
        <p:nvSpPr>
          <p:cNvPr id="6" name="ตัวยึดหมายเลขภาพนิ่ง 5"/>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ชื่อเรื่องและข้อความแนวตั้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ข้อความแนวตั้ง 2"/>
          <p:cNvSpPr>
            <a:spLocks noGrp="1"/>
          </p:cNvSpPr>
          <p:nvPr>
            <p:ph type="body" orient="vert" idx="1"/>
          </p:nvPr>
        </p:nvSpPr>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วันที่ 3"/>
          <p:cNvSpPr>
            <a:spLocks noGrp="1"/>
          </p:cNvSpPr>
          <p:nvPr>
            <p:ph type="dt" sz="half" idx="10"/>
          </p:nvPr>
        </p:nvSpPr>
        <p:spPr/>
        <p:txBody>
          <a:bodyPr/>
          <a:lstStyle/>
          <a:p>
            <a:fld id="{534CE30A-55C2-494F-9D36-DFD5839C9E55}" type="datetimeFigureOut">
              <a:rPr lang="th-TH" smtClean="0"/>
              <a:t>07/11/56</a:t>
            </a:fld>
            <a:endParaRPr lang="th-TH"/>
          </a:p>
        </p:txBody>
      </p:sp>
      <p:sp>
        <p:nvSpPr>
          <p:cNvPr id="5" name="ตัวยึดท้ายกระดาษ 4"/>
          <p:cNvSpPr>
            <a:spLocks noGrp="1"/>
          </p:cNvSpPr>
          <p:nvPr>
            <p:ph type="ftr" sz="quarter" idx="11"/>
          </p:nvPr>
        </p:nvSpPr>
        <p:spPr/>
        <p:txBody>
          <a:bodyPr/>
          <a:lstStyle/>
          <a:p>
            <a:endParaRPr lang="th-TH"/>
          </a:p>
        </p:txBody>
      </p:sp>
      <p:sp>
        <p:nvSpPr>
          <p:cNvPr id="6" name="ตัวยึดหมายเลขภาพนิ่ง 5"/>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ข้อความและชื่อเรื่องแนวตั้ง">
    <p:spTree>
      <p:nvGrpSpPr>
        <p:cNvPr id="1" name=""/>
        <p:cNvGrpSpPr/>
        <p:nvPr/>
      </p:nvGrpSpPr>
      <p:grpSpPr>
        <a:xfrm>
          <a:off x="0" y="0"/>
          <a:ext cx="0" cy="0"/>
          <a:chOff x="0" y="0"/>
          <a:chExt cx="0" cy="0"/>
        </a:xfrm>
      </p:grpSpPr>
      <p:sp>
        <p:nvSpPr>
          <p:cNvPr id="2" name="ชื่อเรื่องแนวตั้ง 1"/>
          <p:cNvSpPr>
            <a:spLocks noGrp="1"/>
          </p:cNvSpPr>
          <p:nvPr>
            <p:ph type="title" orient="vert"/>
          </p:nvPr>
        </p:nvSpPr>
        <p:spPr>
          <a:xfrm>
            <a:off x="6629400" y="274638"/>
            <a:ext cx="2057400" cy="5851525"/>
          </a:xfrm>
        </p:spPr>
        <p:txBody>
          <a:bodyPr vert="eaVert"/>
          <a:lstStyle/>
          <a:p>
            <a:r>
              <a:rPr lang="th-TH" smtClean="0"/>
              <a:t>คลิกเพื่อแก้ไขลักษณะชื่อเรื่องต้นแบบ</a:t>
            </a:r>
            <a:endParaRPr lang="th-TH"/>
          </a:p>
        </p:txBody>
      </p:sp>
      <p:sp>
        <p:nvSpPr>
          <p:cNvPr id="3" name="ตัวยึดข้อความแนวตั้ง 2"/>
          <p:cNvSpPr>
            <a:spLocks noGrp="1"/>
          </p:cNvSpPr>
          <p:nvPr>
            <p:ph type="body" orient="vert" idx="1"/>
          </p:nvPr>
        </p:nvSpPr>
        <p:spPr>
          <a:xfrm>
            <a:off x="457200" y="274638"/>
            <a:ext cx="6019800" cy="5851525"/>
          </a:xfrm>
        </p:spPr>
        <p:txBody>
          <a:bodyPr vert="eaVert"/>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วันที่ 3"/>
          <p:cNvSpPr>
            <a:spLocks noGrp="1"/>
          </p:cNvSpPr>
          <p:nvPr>
            <p:ph type="dt" sz="half" idx="10"/>
          </p:nvPr>
        </p:nvSpPr>
        <p:spPr/>
        <p:txBody>
          <a:bodyPr/>
          <a:lstStyle/>
          <a:p>
            <a:fld id="{534CE30A-55C2-494F-9D36-DFD5839C9E55}" type="datetimeFigureOut">
              <a:rPr lang="th-TH" smtClean="0"/>
              <a:t>07/11/56</a:t>
            </a:fld>
            <a:endParaRPr lang="th-TH"/>
          </a:p>
        </p:txBody>
      </p:sp>
      <p:sp>
        <p:nvSpPr>
          <p:cNvPr id="5" name="ตัวยึดท้ายกระดาษ 4"/>
          <p:cNvSpPr>
            <a:spLocks noGrp="1"/>
          </p:cNvSpPr>
          <p:nvPr>
            <p:ph type="ftr" sz="quarter" idx="11"/>
          </p:nvPr>
        </p:nvSpPr>
        <p:spPr/>
        <p:txBody>
          <a:bodyPr/>
          <a:lstStyle/>
          <a:p>
            <a:endParaRPr lang="th-TH"/>
          </a:p>
        </p:txBody>
      </p:sp>
      <p:sp>
        <p:nvSpPr>
          <p:cNvPr id="6" name="ตัวยึดหมายเลขภาพนิ่ง 5"/>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ชื่อเรื่องและเนื้อหา">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เนื้อหา 2"/>
          <p:cNvSpPr>
            <a:spLocks noGrp="1"/>
          </p:cNvSpPr>
          <p:nvPr>
            <p:ph idx="1"/>
          </p:nvPr>
        </p:nvSpPr>
        <p:spPr/>
        <p:txBody>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วันที่ 3"/>
          <p:cNvSpPr>
            <a:spLocks noGrp="1"/>
          </p:cNvSpPr>
          <p:nvPr>
            <p:ph type="dt" sz="half" idx="10"/>
          </p:nvPr>
        </p:nvSpPr>
        <p:spPr/>
        <p:txBody>
          <a:bodyPr/>
          <a:lstStyle/>
          <a:p>
            <a:fld id="{534CE30A-55C2-494F-9D36-DFD5839C9E55}" type="datetimeFigureOut">
              <a:rPr lang="th-TH" smtClean="0"/>
              <a:t>07/11/56</a:t>
            </a:fld>
            <a:endParaRPr lang="th-TH"/>
          </a:p>
        </p:txBody>
      </p:sp>
      <p:sp>
        <p:nvSpPr>
          <p:cNvPr id="5" name="ตัวยึดท้ายกระดาษ 4"/>
          <p:cNvSpPr>
            <a:spLocks noGrp="1"/>
          </p:cNvSpPr>
          <p:nvPr>
            <p:ph type="ftr" sz="quarter" idx="11"/>
          </p:nvPr>
        </p:nvSpPr>
        <p:spPr/>
        <p:txBody>
          <a:bodyPr/>
          <a:lstStyle/>
          <a:p>
            <a:endParaRPr lang="th-TH"/>
          </a:p>
        </p:txBody>
      </p:sp>
      <p:sp>
        <p:nvSpPr>
          <p:cNvPr id="6" name="ตัวยึดหมายเลขภาพนิ่ง 5"/>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ส่วนหัวของส่วน">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722313" y="4406900"/>
            <a:ext cx="7772400" cy="1362075"/>
          </a:xfrm>
        </p:spPr>
        <p:txBody>
          <a:bodyPr anchor="t"/>
          <a:lstStyle>
            <a:lvl1pPr algn="l">
              <a:defRPr sz="4000" b="1" cap="all"/>
            </a:lvl1pPr>
          </a:lstStyle>
          <a:p>
            <a:r>
              <a:rPr lang="th-TH" smtClean="0"/>
              <a:t>คลิกเพื่อแก้ไขลักษณะชื่อเรื่องต้นแบบ</a:t>
            </a:r>
            <a:endParaRPr lang="th-TH"/>
          </a:p>
        </p:txBody>
      </p:sp>
      <p:sp>
        <p:nvSpPr>
          <p:cNvPr id="3" name="ตัวยึดข้อความ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h-TH" smtClean="0"/>
              <a:t>คลิกเพื่อแก้ไขลักษณะของข้อความต้นแบบ</a:t>
            </a:r>
          </a:p>
        </p:txBody>
      </p:sp>
      <p:sp>
        <p:nvSpPr>
          <p:cNvPr id="4" name="ตัวยึดวันที่ 3"/>
          <p:cNvSpPr>
            <a:spLocks noGrp="1"/>
          </p:cNvSpPr>
          <p:nvPr>
            <p:ph type="dt" sz="half" idx="10"/>
          </p:nvPr>
        </p:nvSpPr>
        <p:spPr/>
        <p:txBody>
          <a:bodyPr/>
          <a:lstStyle/>
          <a:p>
            <a:fld id="{534CE30A-55C2-494F-9D36-DFD5839C9E55}" type="datetimeFigureOut">
              <a:rPr lang="th-TH" smtClean="0"/>
              <a:t>07/11/56</a:t>
            </a:fld>
            <a:endParaRPr lang="th-TH"/>
          </a:p>
        </p:txBody>
      </p:sp>
      <p:sp>
        <p:nvSpPr>
          <p:cNvPr id="5" name="ตัวยึดท้ายกระดาษ 4"/>
          <p:cNvSpPr>
            <a:spLocks noGrp="1"/>
          </p:cNvSpPr>
          <p:nvPr>
            <p:ph type="ftr" sz="quarter" idx="11"/>
          </p:nvPr>
        </p:nvSpPr>
        <p:spPr/>
        <p:txBody>
          <a:bodyPr/>
          <a:lstStyle/>
          <a:p>
            <a:endParaRPr lang="th-TH"/>
          </a:p>
        </p:txBody>
      </p:sp>
      <p:sp>
        <p:nvSpPr>
          <p:cNvPr id="6" name="ตัวยึดหมายเลขภาพนิ่ง 5"/>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เนื้อหา 2 ส่วน">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เนื้อหา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เนื้อหา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ยึดวันที่ 4"/>
          <p:cNvSpPr>
            <a:spLocks noGrp="1"/>
          </p:cNvSpPr>
          <p:nvPr>
            <p:ph type="dt" sz="half" idx="10"/>
          </p:nvPr>
        </p:nvSpPr>
        <p:spPr/>
        <p:txBody>
          <a:bodyPr/>
          <a:lstStyle/>
          <a:p>
            <a:fld id="{534CE30A-55C2-494F-9D36-DFD5839C9E55}" type="datetimeFigureOut">
              <a:rPr lang="th-TH" smtClean="0"/>
              <a:t>07/11/56</a:t>
            </a:fld>
            <a:endParaRPr lang="th-TH"/>
          </a:p>
        </p:txBody>
      </p:sp>
      <p:sp>
        <p:nvSpPr>
          <p:cNvPr id="6" name="ตัวยึดท้ายกระดาษ 5"/>
          <p:cNvSpPr>
            <a:spLocks noGrp="1"/>
          </p:cNvSpPr>
          <p:nvPr>
            <p:ph type="ftr" sz="quarter" idx="11"/>
          </p:nvPr>
        </p:nvSpPr>
        <p:spPr/>
        <p:txBody>
          <a:bodyPr/>
          <a:lstStyle/>
          <a:p>
            <a:endParaRPr lang="th-TH"/>
          </a:p>
        </p:txBody>
      </p:sp>
      <p:sp>
        <p:nvSpPr>
          <p:cNvPr id="7" name="ตัวยึดหมายเลขภาพนิ่ง 6"/>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การเปรียบเทียบ">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lvl1pPr>
              <a:defRPr/>
            </a:lvl1pPr>
          </a:lstStyle>
          <a:p>
            <a:r>
              <a:rPr lang="th-TH" smtClean="0"/>
              <a:t>คลิกเพื่อแก้ไขลักษณะชื่อเรื่องต้นแบบ</a:t>
            </a:r>
            <a:endParaRPr lang="th-TH"/>
          </a:p>
        </p:txBody>
      </p:sp>
      <p:sp>
        <p:nvSpPr>
          <p:cNvPr id="3" name="ตัวยึดข้อความ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4" name="ตัวยึดเนื้อหา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5" name="ตัวยึดข้อความ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h-TH" smtClean="0"/>
              <a:t>คลิกเพื่อแก้ไขลักษณะของข้อความต้นแบบ</a:t>
            </a:r>
          </a:p>
        </p:txBody>
      </p:sp>
      <p:sp>
        <p:nvSpPr>
          <p:cNvPr id="6" name="ตัวยึดเนื้อหา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7" name="ตัวยึดวันที่ 6"/>
          <p:cNvSpPr>
            <a:spLocks noGrp="1"/>
          </p:cNvSpPr>
          <p:nvPr>
            <p:ph type="dt" sz="half" idx="10"/>
          </p:nvPr>
        </p:nvSpPr>
        <p:spPr/>
        <p:txBody>
          <a:bodyPr/>
          <a:lstStyle/>
          <a:p>
            <a:fld id="{534CE30A-55C2-494F-9D36-DFD5839C9E55}" type="datetimeFigureOut">
              <a:rPr lang="th-TH" smtClean="0"/>
              <a:t>07/11/56</a:t>
            </a:fld>
            <a:endParaRPr lang="th-TH"/>
          </a:p>
        </p:txBody>
      </p:sp>
      <p:sp>
        <p:nvSpPr>
          <p:cNvPr id="8" name="ตัวยึดท้ายกระดาษ 7"/>
          <p:cNvSpPr>
            <a:spLocks noGrp="1"/>
          </p:cNvSpPr>
          <p:nvPr>
            <p:ph type="ftr" sz="quarter" idx="11"/>
          </p:nvPr>
        </p:nvSpPr>
        <p:spPr/>
        <p:txBody>
          <a:bodyPr/>
          <a:lstStyle/>
          <a:p>
            <a:endParaRPr lang="th-TH"/>
          </a:p>
        </p:txBody>
      </p:sp>
      <p:sp>
        <p:nvSpPr>
          <p:cNvPr id="9" name="ตัวยึดหมายเลขภาพนิ่ง 8"/>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เฉพาะชื่อเรื่อง">
    <p:spTree>
      <p:nvGrpSpPr>
        <p:cNvPr id="1" name=""/>
        <p:cNvGrpSpPr/>
        <p:nvPr/>
      </p:nvGrpSpPr>
      <p:grpSpPr>
        <a:xfrm>
          <a:off x="0" y="0"/>
          <a:ext cx="0" cy="0"/>
          <a:chOff x="0" y="0"/>
          <a:chExt cx="0" cy="0"/>
        </a:xfrm>
      </p:grpSpPr>
      <p:sp>
        <p:nvSpPr>
          <p:cNvPr id="2" name="ชื่อเรื่อง 1"/>
          <p:cNvSpPr>
            <a:spLocks noGrp="1"/>
          </p:cNvSpPr>
          <p:nvPr>
            <p:ph type="title"/>
          </p:nvPr>
        </p:nvSpPr>
        <p:spPr/>
        <p:txBody>
          <a:bodyPr/>
          <a:lstStyle/>
          <a:p>
            <a:r>
              <a:rPr lang="th-TH" smtClean="0"/>
              <a:t>คลิกเพื่อแก้ไขลักษณะชื่อเรื่องต้นแบบ</a:t>
            </a:r>
            <a:endParaRPr lang="th-TH"/>
          </a:p>
        </p:txBody>
      </p:sp>
      <p:sp>
        <p:nvSpPr>
          <p:cNvPr id="3" name="ตัวยึดวันที่ 2"/>
          <p:cNvSpPr>
            <a:spLocks noGrp="1"/>
          </p:cNvSpPr>
          <p:nvPr>
            <p:ph type="dt" sz="half" idx="10"/>
          </p:nvPr>
        </p:nvSpPr>
        <p:spPr/>
        <p:txBody>
          <a:bodyPr/>
          <a:lstStyle/>
          <a:p>
            <a:fld id="{534CE30A-55C2-494F-9D36-DFD5839C9E55}" type="datetimeFigureOut">
              <a:rPr lang="th-TH" smtClean="0"/>
              <a:t>07/11/56</a:t>
            </a:fld>
            <a:endParaRPr lang="th-TH"/>
          </a:p>
        </p:txBody>
      </p:sp>
      <p:sp>
        <p:nvSpPr>
          <p:cNvPr id="4" name="ตัวยึดท้ายกระดาษ 3"/>
          <p:cNvSpPr>
            <a:spLocks noGrp="1"/>
          </p:cNvSpPr>
          <p:nvPr>
            <p:ph type="ftr" sz="quarter" idx="11"/>
          </p:nvPr>
        </p:nvSpPr>
        <p:spPr/>
        <p:txBody>
          <a:bodyPr/>
          <a:lstStyle/>
          <a:p>
            <a:endParaRPr lang="th-TH"/>
          </a:p>
        </p:txBody>
      </p:sp>
      <p:sp>
        <p:nvSpPr>
          <p:cNvPr id="5" name="ตัวยึดหมายเลขภาพนิ่ง 4"/>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ว่างเปล่า">
    <p:spTree>
      <p:nvGrpSpPr>
        <p:cNvPr id="1" name=""/>
        <p:cNvGrpSpPr/>
        <p:nvPr/>
      </p:nvGrpSpPr>
      <p:grpSpPr>
        <a:xfrm>
          <a:off x="0" y="0"/>
          <a:ext cx="0" cy="0"/>
          <a:chOff x="0" y="0"/>
          <a:chExt cx="0" cy="0"/>
        </a:xfrm>
      </p:grpSpPr>
      <p:sp>
        <p:nvSpPr>
          <p:cNvPr id="2" name="ตัวยึดวันที่ 1"/>
          <p:cNvSpPr>
            <a:spLocks noGrp="1"/>
          </p:cNvSpPr>
          <p:nvPr>
            <p:ph type="dt" sz="half" idx="10"/>
          </p:nvPr>
        </p:nvSpPr>
        <p:spPr/>
        <p:txBody>
          <a:bodyPr/>
          <a:lstStyle/>
          <a:p>
            <a:fld id="{534CE30A-55C2-494F-9D36-DFD5839C9E55}" type="datetimeFigureOut">
              <a:rPr lang="th-TH" smtClean="0"/>
              <a:t>07/11/56</a:t>
            </a:fld>
            <a:endParaRPr lang="th-TH"/>
          </a:p>
        </p:txBody>
      </p:sp>
      <p:sp>
        <p:nvSpPr>
          <p:cNvPr id="3" name="ตัวยึดท้ายกระดาษ 2"/>
          <p:cNvSpPr>
            <a:spLocks noGrp="1"/>
          </p:cNvSpPr>
          <p:nvPr>
            <p:ph type="ftr" sz="quarter" idx="11"/>
          </p:nvPr>
        </p:nvSpPr>
        <p:spPr/>
        <p:txBody>
          <a:bodyPr/>
          <a:lstStyle/>
          <a:p>
            <a:endParaRPr lang="th-TH"/>
          </a:p>
        </p:txBody>
      </p:sp>
      <p:sp>
        <p:nvSpPr>
          <p:cNvPr id="4" name="ตัวยึดหมายเลขภาพนิ่ง 3"/>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เนื้อหา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457200" y="273050"/>
            <a:ext cx="3008313" cy="1162050"/>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ยึดเนื้อหา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ข้อความ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ตัวยึดวันที่ 4"/>
          <p:cNvSpPr>
            <a:spLocks noGrp="1"/>
          </p:cNvSpPr>
          <p:nvPr>
            <p:ph type="dt" sz="half" idx="10"/>
          </p:nvPr>
        </p:nvSpPr>
        <p:spPr/>
        <p:txBody>
          <a:bodyPr/>
          <a:lstStyle/>
          <a:p>
            <a:fld id="{534CE30A-55C2-494F-9D36-DFD5839C9E55}" type="datetimeFigureOut">
              <a:rPr lang="th-TH" smtClean="0"/>
              <a:t>07/11/56</a:t>
            </a:fld>
            <a:endParaRPr lang="th-TH"/>
          </a:p>
        </p:txBody>
      </p:sp>
      <p:sp>
        <p:nvSpPr>
          <p:cNvPr id="6" name="ตัวยึดท้ายกระดาษ 5"/>
          <p:cNvSpPr>
            <a:spLocks noGrp="1"/>
          </p:cNvSpPr>
          <p:nvPr>
            <p:ph type="ftr" sz="quarter" idx="11"/>
          </p:nvPr>
        </p:nvSpPr>
        <p:spPr/>
        <p:txBody>
          <a:bodyPr/>
          <a:lstStyle/>
          <a:p>
            <a:endParaRPr lang="th-TH"/>
          </a:p>
        </p:txBody>
      </p:sp>
      <p:sp>
        <p:nvSpPr>
          <p:cNvPr id="7" name="ตัวยึดหมายเลขภาพนิ่ง 6"/>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รูปภาพพร้อมคำอธิบายภาพ">
    <p:spTree>
      <p:nvGrpSpPr>
        <p:cNvPr id="1" name=""/>
        <p:cNvGrpSpPr/>
        <p:nvPr/>
      </p:nvGrpSpPr>
      <p:grpSpPr>
        <a:xfrm>
          <a:off x="0" y="0"/>
          <a:ext cx="0" cy="0"/>
          <a:chOff x="0" y="0"/>
          <a:chExt cx="0" cy="0"/>
        </a:xfrm>
      </p:grpSpPr>
      <p:sp>
        <p:nvSpPr>
          <p:cNvPr id="2" name="ชื่อเรื่อง 1"/>
          <p:cNvSpPr>
            <a:spLocks noGrp="1"/>
          </p:cNvSpPr>
          <p:nvPr>
            <p:ph type="title"/>
          </p:nvPr>
        </p:nvSpPr>
        <p:spPr>
          <a:xfrm>
            <a:off x="1792288" y="4800600"/>
            <a:ext cx="5486400" cy="566738"/>
          </a:xfrm>
        </p:spPr>
        <p:txBody>
          <a:bodyPr anchor="b"/>
          <a:lstStyle>
            <a:lvl1pPr algn="l">
              <a:defRPr sz="2000" b="1"/>
            </a:lvl1pPr>
          </a:lstStyle>
          <a:p>
            <a:r>
              <a:rPr lang="th-TH" smtClean="0"/>
              <a:t>คลิกเพื่อแก้ไขลักษณะชื่อเรื่องต้นแบบ</a:t>
            </a:r>
            <a:endParaRPr lang="th-TH"/>
          </a:p>
        </p:txBody>
      </p:sp>
      <p:sp>
        <p:nvSpPr>
          <p:cNvPr id="3" name="ตัวยึดรูปภาพ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h-TH"/>
          </a:p>
        </p:txBody>
      </p:sp>
      <p:sp>
        <p:nvSpPr>
          <p:cNvPr id="4" name="ตัวยึดข้อความ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h-TH" smtClean="0"/>
              <a:t>คลิกเพื่อแก้ไขลักษณะของข้อความต้นแบบ</a:t>
            </a:r>
          </a:p>
        </p:txBody>
      </p:sp>
      <p:sp>
        <p:nvSpPr>
          <p:cNvPr id="5" name="ตัวยึดวันที่ 4"/>
          <p:cNvSpPr>
            <a:spLocks noGrp="1"/>
          </p:cNvSpPr>
          <p:nvPr>
            <p:ph type="dt" sz="half" idx="10"/>
          </p:nvPr>
        </p:nvSpPr>
        <p:spPr/>
        <p:txBody>
          <a:bodyPr/>
          <a:lstStyle/>
          <a:p>
            <a:fld id="{534CE30A-55C2-494F-9D36-DFD5839C9E55}" type="datetimeFigureOut">
              <a:rPr lang="th-TH" smtClean="0"/>
              <a:t>07/11/56</a:t>
            </a:fld>
            <a:endParaRPr lang="th-TH"/>
          </a:p>
        </p:txBody>
      </p:sp>
      <p:sp>
        <p:nvSpPr>
          <p:cNvPr id="6" name="ตัวยึดท้ายกระดาษ 5"/>
          <p:cNvSpPr>
            <a:spLocks noGrp="1"/>
          </p:cNvSpPr>
          <p:nvPr>
            <p:ph type="ftr" sz="quarter" idx="11"/>
          </p:nvPr>
        </p:nvSpPr>
        <p:spPr/>
        <p:txBody>
          <a:bodyPr/>
          <a:lstStyle/>
          <a:p>
            <a:endParaRPr lang="th-TH"/>
          </a:p>
        </p:txBody>
      </p:sp>
      <p:sp>
        <p:nvSpPr>
          <p:cNvPr id="7" name="ตัวยึดหมายเลขภาพนิ่ง 6"/>
          <p:cNvSpPr>
            <a:spLocks noGrp="1"/>
          </p:cNvSpPr>
          <p:nvPr>
            <p:ph type="sldNum" sz="quarter" idx="12"/>
          </p:nvPr>
        </p:nvSpPr>
        <p:spPr/>
        <p:txBody>
          <a:bodyPr/>
          <a:lstStyle/>
          <a:p>
            <a:fld id="{B3B7CAA7-1963-4C0D-ABAF-6A051DD4E208}" type="slidenum">
              <a:rPr lang="th-TH" smtClean="0"/>
              <a:t>‹#›</a:t>
            </a:fld>
            <a:endParaRPr lang="th-TH"/>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lumMod val="75000"/>
            <a:lumOff val="25000"/>
          </a:schemeClr>
        </a:solidFill>
        <a:effectLst/>
      </p:bgPr>
    </p:bg>
    <p:spTree>
      <p:nvGrpSpPr>
        <p:cNvPr id="1" name=""/>
        <p:cNvGrpSpPr/>
        <p:nvPr/>
      </p:nvGrpSpPr>
      <p:grpSpPr>
        <a:xfrm>
          <a:off x="0" y="0"/>
          <a:ext cx="0" cy="0"/>
          <a:chOff x="0" y="0"/>
          <a:chExt cx="0" cy="0"/>
        </a:xfrm>
      </p:grpSpPr>
      <p:sp>
        <p:nvSpPr>
          <p:cNvPr id="2" name="ตัวยึดชื่อเรื่อง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h-TH" smtClean="0"/>
              <a:t>คลิกเพื่อแก้ไขลักษณะชื่อเรื่องต้นแบบ</a:t>
            </a:r>
            <a:endParaRPr lang="th-TH"/>
          </a:p>
        </p:txBody>
      </p:sp>
      <p:sp>
        <p:nvSpPr>
          <p:cNvPr id="3" name="ตัวยึดข้อความ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h-TH" smtClean="0"/>
              <a:t>คลิกเพื่อแก้ไขลักษณะของข้อความต้นแบบ</a:t>
            </a:r>
          </a:p>
          <a:p>
            <a:pPr lvl="1"/>
            <a:r>
              <a:rPr lang="th-TH" smtClean="0"/>
              <a:t>ระดับที่สอง</a:t>
            </a:r>
          </a:p>
          <a:p>
            <a:pPr lvl="2"/>
            <a:r>
              <a:rPr lang="th-TH" smtClean="0"/>
              <a:t>ระดับที่สาม</a:t>
            </a:r>
          </a:p>
          <a:p>
            <a:pPr lvl="3"/>
            <a:r>
              <a:rPr lang="th-TH" smtClean="0"/>
              <a:t>ระดับที่สี่</a:t>
            </a:r>
          </a:p>
          <a:p>
            <a:pPr lvl="4"/>
            <a:r>
              <a:rPr lang="th-TH" smtClean="0"/>
              <a:t>ระดับที่ห้า</a:t>
            </a:r>
            <a:endParaRPr lang="th-TH"/>
          </a:p>
        </p:txBody>
      </p:sp>
      <p:sp>
        <p:nvSpPr>
          <p:cNvPr id="4" name="ตัวยึดวันที่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4CE30A-55C2-494F-9D36-DFD5839C9E55}" type="datetimeFigureOut">
              <a:rPr lang="th-TH" smtClean="0"/>
              <a:t>07/11/56</a:t>
            </a:fld>
            <a:endParaRPr lang="th-TH"/>
          </a:p>
        </p:txBody>
      </p:sp>
      <p:sp>
        <p:nvSpPr>
          <p:cNvPr id="5" name="ตัวยึดท้ายกระดา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h-TH"/>
          </a:p>
        </p:txBody>
      </p:sp>
      <p:sp>
        <p:nvSpPr>
          <p:cNvPr id="6" name="ตัวยึดหมายเลขภาพนิ่ง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B7CAA7-1963-4C0D-ABAF-6A051DD4E208}" type="slidenum">
              <a:rPr lang="th-TH" smtClean="0"/>
              <a:t>‹#›</a:t>
            </a:fld>
            <a:endParaRPr lang="th-TH"/>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h-TH"/>
      </a:defPPr>
      <a:lvl1pPr marL="0" algn="l" defTabSz="914400" rtl="0" eaLnBrk="1" latinLnBrk="0" hangingPunct="1">
        <a:defRPr sz="2800" kern="1200">
          <a:solidFill>
            <a:schemeClr val="tx1"/>
          </a:solidFill>
          <a:latin typeface="+mn-lt"/>
          <a:ea typeface="+mn-ea"/>
          <a:cs typeface="+mn-cs"/>
        </a:defRPr>
      </a:lvl1pPr>
      <a:lvl2pPr marL="457200" algn="l" defTabSz="914400" rtl="0" eaLnBrk="1" latinLnBrk="0" hangingPunct="1">
        <a:defRPr sz="2800" kern="1200">
          <a:solidFill>
            <a:schemeClr val="tx1"/>
          </a:solidFill>
          <a:latin typeface="+mn-lt"/>
          <a:ea typeface="+mn-ea"/>
          <a:cs typeface="+mn-cs"/>
        </a:defRPr>
      </a:lvl2pPr>
      <a:lvl3pPr marL="914400" algn="l" defTabSz="914400" rtl="0" eaLnBrk="1" latinLnBrk="0" hangingPunct="1">
        <a:defRPr sz="2800" kern="1200">
          <a:solidFill>
            <a:schemeClr val="tx1"/>
          </a:solidFill>
          <a:latin typeface="+mn-lt"/>
          <a:ea typeface="+mn-ea"/>
          <a:cs typeface="+mn-cs"/>
        </a:defRPr>
      </a:lvl3pPr>
      <a:lvl4pPr marL="1371600" algn="l" defTabSz="914400" rtl="0" eaLnBrk="1" latinLnBrk="0" hangingPunct="1">
        <a:defRPr sz="2800" kern="1200">
          <a:solidFill>
            <a:schemeClr val="tx1"/>
          </a:solidFill>
          <a:latin typeface="+mn-lt"/>
          <a:ea typeface="+mn-ea"/>
          <a:cs typeface="+mn-cs"/>
        </a:defRPr>
      </a:lvl4pPr>
      <a:lvl5pPr marL="1828800" algn="l" defTabSz="914400" rtl="0" eaLnBrk="1" latinLnBrk="0" hangingPunct="1">
        <a:defRPr sz="2800" kern="1200">
          <a:solidFill>
            <a:schemeClr val="tx1"/>
          </a:solidFill>
          <a:latin typeface="+mn-lt"/>
          <a:ea typeface="+mn-ea"/>
          <a:cs typeface="+mn-cs"/>
        </a:defRPr>
      </a:lvl5pPr>
      <a:lvl6pPr marL="2286000" algn="l" defTabSz="914400" rtl="0" eaLnBrk="1" latinLnBrk="0" hangingPunct="1">
        <a:defRPr sz="2800" kern="1200">
          <a:solidFill>
            <a:schemeClr val="tx1"/>
          </a:solidFill>
          <a:latin typeface="+mn-lt"/>
          <a:ea typeface="+mn-ea"/>
          <a:cs typeface="+mn-cs"/>
        </a:defRPr>
      </a:lvl6pPr>
      <a:lvl7pPr marL="2743200" algn="l" defTabSz="914400" rtl="0" eaLnBrk="1" latinLnBrk="0" hangingPunct="1">
        <a:defRPr sz="2800" kern="1200">
          <a:solidFill>
            <a:schemeClr val="tx1"/>
          </a:solidFill>
          <a:latin typeface="+mn-lt"/>
          <a:ea typeface="+mn-ea"/>
          <a:cs typeface="+mn-cs"/>
        </a:defRPr>
      </a:lvl7pPr>
      <a:lvl8pPr marL="3200400" algn="l" defTabSz="914400" rtl="0" eaLnBrk="1" latinLnBrk="0" hangingPunct="1">
        <a:defRPr sz="2800" kern="1200">
          <a:solidFill>
            <a:schemeClr val="tx1"/>
          </a:solidFill>
          <a:latin typeface="+mn-lt"/>
          <a:ea typeface="+mn-ea"/>
          <a:cs typeface="+mn-cs"/>
        </a:defRPr>
      </a:lvl8pPr>
      <a:lvl9pPr marL="3657600" algn="l" defTabSz="914400"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gif"/><Relationship Id="rId2" Type="http://schemas.openxmlformats.org/officeDocument/2006/relationships/image" Target="../media/image1.gif"/><Relationship Id="rId1" Type="http://schemas.openxmlformats.org/officeDocument/2006/relationships/slideLayout" Target="../slideLayouts/slideLayout1.xml"/><Relationship Id="rId5" Type="http://schemas.openxmlformats.org/officeDocument/2006/relationships/image" Target="../media/image4.gif"/><Relationship Id="rId4" Type="http://schemas.openxmlformats.org/officeDocument/2006/relationships/image" Target="../media/image3.gif"/></Relationships>
</file>

<file path=ppt/slides/_rels/slide1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gif"/><Relationship Id="rId7" Type="http://schemas.openxmlformats.org/officeDocument/2006/relationships/image" Target="../media/image6.gif"/><Relationship Id="rId2" Type="http://schemas.openxmlformats.org/officeDocument/2006/relationships/image" Target="../media/image1.gif"/><Relationship Id="rId1" Type="http://schemas.openxmlformats.org/officeDocument/2006/relationships/slideLayout" Target="../slideLayouts/slideLayout1.xml"/><Relationship Id="rId6" Type="http://schemas.openxmlformats.org/officeDocument/2006/relationships/image" Target="../media/image5.gif"/><Relationship Id="rId5" Type="http://schemas.openxmlformats.org/officeDocument/2006/relationships/image" Target="../media/image4.gif"/><Relationship Id="rId4" Type="http://schemas.openxmlformats.org/officeDocument/2006/relationships/image" Target="../media/image3.gif"/></Relationships>
</file>

<file path=ppt/slides/_rels/slide3.xml.rels><?xml version="1.0" encoding="UTF-8" standalone="yes"?>
<Relationships xmlns="http://schemas.openxmlformats.org/package/2006/relationships"><Relationship Id="rId3" Type="http://schemas.openxmlformats.org/officeDocument/2006/relationships/image" Target="../media/image8.gif"/><Relationship Id="rId7" Type="http://schemas.openxmlformats.org/officeDocument/2006/relationships/image" Target="../media/image12.gif"/><Relationship Id="rId2" Type="http://schemas.openxmlformats.org/officeDocument/2006/relationships/image" Target="../media/image7.gif"/><Relationship Id="rId1" Type="http://schemas.openxmlformats.org/officeDocument/2006/relationships/slideLayout" Target="../slideLayouts/slideLayout1.xml"/><Relationship Id="rId6" Type="http://schemas.openxmlformats.org/officeDocument/2006/relationships/image" Target="../media/image11.gif"/><Relationship Id="rId5" Type="http://schemas.openxmlformats.org/officeDocument/2006/relationships/image" Target="../media/image10.gif"/><Relationship Id="rId4" Type="http://schemas.openxmlformats.org/officeDocument/2006/relationships/image" Target="../media/image9.gif"/></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6.gif"/><Relationship Id="rId2" Type="http://schemas.openxmlformats.org/officeDocument/2006/relationships/image" Target="../media/image15.gif"/><Relationship Id="rId1" Type="http://schemas.openxmlformats.org/officeDocument/2006/relationships/slideLayout" Target="../slideLayouts/slideLayout1.xml"/><Relationship Id="rId4" Type="http://schemas.openxmlformats.org/officeDocument/2006/relationships/image" Target="../media/image17.gi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สี่เหลี่ยมผืนผ้า 3"/>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TextBox 2"/>
          <p:cNvSpPr txBox="1"/>
          <p:nvPr/>
        </p:nvSpPr>
        <p:spPr>
          <a:xfrm>
            <a:off x="304800" y="152400"/>
            <a:ext cx="8534400" cy="1323439"/>
          </a:xfrm>
          <a:prstGeom prst="rect">
            <a:avLst/>
          </a:prstGeom>
          <a:solidFill>
            <a:schemeClr val="bg1"/>
          </a:solidFill>
          <a:ln w="57150">
            <a:solidFill>
              <a:srgbClr val="002060"/>
            </a:solidFill>
            <a:prstDash val="sysDot"/>
          </a:ln>
        </p:spPr>
        <p:txBody>
          <a:bodyPr wrap="square" rtlCol="0">
            <a:spAutoFit/>
          </a:bodyPr>
          <a:lstStyle/>
          <a:p>
            <a:pPr algn="ctr"/>
            <a:r>
              <a:rPr lang="en-US" sz="4000" b="1" dirty="0" smtClean="0">
                <a:latin typeface="Arial" pitchFamily="34" charset="0"/>
                <a:cs typeface="Arial" pitchFamily="34" charset="0"/>
              </a:rPr>
              <a:t>Does teen </a:t>
            </a:r>
            <a:r>
              <a:rPr lang="en-US" sz="4000" b="1" dirty="0">
                <a:latin typeface="Arial" pitchFamily="34" charset="0"/>
                <a:cs typeface="Arial" pitchFamily="34" charset="0"/>
              </a:rPr>
              <a:t>b</a:t>
            </a:r>
            <a:r>
              <a:rPr lang="en-US" sz="4000" b="1" dirty="0" smtClean="0">
                <a:latin typeface="Arial" pitchFamily="34" charset="0"/>
                <a:cs typeface="Arial" pitchFamily="34" charset="0"/>
              </a:rPr>
              <a:t>irths rate keep American crime high?</a:t>
            </a:r>
            <a:endParaRPr lang="th-TH" sz="4000" b="1" dirty="0">
              <a:latin typeface="Arial" pitchFamily="34" charset="0"/>
            </a:endParaRPr>
          </a:p>
        </p:txBody>
      </p:sp>
      <p:pic>
        <p:nvPicPr>
          <p:cNvPr id="9" name="รูปภาพ 8" descr="alg_bx-crime.gif"/>
          <p:cNvPicPr>
            <a:picLocks noChangeAspect="1"/>
          </p:cNvPicPr>
          <p:nvPr/>
        </p:nvPicPr>
        <p:blipFill>
          <a:blip r:embed="rId2"/>
          <a:stretch>
            <a:fillRect/>
          </a:stretch>
        </p:blipFill>
        <p:spPr>
          <a:xfrm>
            <a:off x="3581400" y="1676400"/>
            <a:ext cx="4286250" cy="3143250"/>
          </a:xfrm>
          <a:prstGeom prst="rect">
            <a:avLst/>
          </a:prstGeom>
        </p:spPr>
      </p:pic>
      <p:pic>
        <p:nvPicPr>
          <p:cNvPr id="10" name="รูปภาพ 9" descr="assault.gif"/>
          <p:cNvPicPr>
            <a:picLocks noChangeAspect="1"/>
          </p:cNvPicPr>
          <p:nvPr/>
        </p:nvPicPr>
        <p:blipFill>
          <a:blip r:embed="rId3"/>
          <a:stretch>
            <a:fillRect/>
          </a:stretch>
        </p:blipFill>
        <p:spPr>
          <a:xfrm>
            <a:off x="4857750" y="3962400"/>
            <a:ext cx="4286250" cy="3038475"/>
          </a:xfrm>
          <a:prstGeom prst="rect">
            <a:avLst/>
          </a:prstGeom>
        </p:spPr>
      </p:pic>
      <p:pic>
        <p:nvPicPr>
          <p:cNvPr id="11" name="รูปภาพ 10" descr="larceny_charges.gif"/>
          <p:cNvPicPr>
            <a:picLocks noChangeAspect="1"/>
          </p:cNvPicPr>
          <p:nvPr/>
        </p:nvPicPr>
        <p:blipFill>
          <a:blip r:embed="rId4"/>
          <a:stretch>
            <a:fillRect/>
          </a:stretch>
        </p:blipFill>
        <p:spPr>
          <a:xfrm>
            <a:off x="3581400" y="3990975"/>
            <a:ext cx="1905000" cy="2867025"/>
          </a:xfrm>
          <a:prstGeom prst="rect">
            <a:avLst/>
          </a:prstGeom>
        </p:spPr>
      </p:pic>
      <p:pic>
        <p:nvPicPr>
          <p:cNvPr id="12" name="รูปภาพ 11" descr="Punishment-for-first-degree-burglary-California-PC-459.gif"/>
          <p:cNvPicPr>
            <a:picLocks noChangeAspect="1"/>
          </p:cNvPicPr>
          <p:nvPr/>
        </p:nvPicPr>
        <p:blipFill>
          <a:blip r:embed="rId5"/>
          <a:stretch>
            <a:fillRect/>
          </a:stretch>
        </p:blipFill>
        <p:spPr>
          <a:xfrm>
            <a:off x="0" y="2369400"/>
            <a:ext cx="4488600" cy="4488600"/>
          </a:xfrm>
          <a:prstGeom prst="rect">
            <a:avLst/>
          </a:prstGeom>
        </p:spPr>
      </p:pic>
      <p:sp>
        <p:nvSpPr>
          <p:cNvPr id="13" name="TextBox 12"/>
          <p:cNvSpPr txBox="1"/>
          <p:nvPr/>
        </p:nvSpPr>
        <p:spPr>
          <a:xfrm>
            <a:off x="152400" y="6096000"/>
            <a:ext cx="2362200" cy="584775"/>
          </a:xfrm>
          <a:prstGeom prst="rect">
            <a:avLst/>
          </a:prstGeom>
          <a:solidFill>
            <a:schemeClr val="bg1"/>
          </a:solidFill>
          <a:ln w="57150">
            <a:noFill/>
            <a:prstDash val="sysDot"/>
          </a:ln>
        </p:spPr>
        <p:txBody>
          <a:bodyPr wrap="square" rtlCol="0">
            <a:spAutoFit/>
          </a:bodyPr>
          <a:lstStyle/>
          <a:p>
            <a:r>
              <a:rPr lang="en-US" sz="1600" b="1" dirty="0" smtClean="0">
                <a:latin typeface="Arial" pitchFamily="34" charset="0"/>
                <a:cs typeface="Arial" pitchFamily="34" charset="0"/>
              </a:rPr>
              <a:t>Parita Chanpunya</a:t>
            </a:r>
          </a:p>
          <a:p>
            <a:r>
              <a:rPr lang="en-US" sz="1600" b="1" dirty="0" smtClean="0">
                <a:latin typeface="Arial" pitchFamily="34" charset="0"/>
                <a:cs typeface="Arial" pitchFamily="34" charset="0"/>
              </a:rPr>
              <a:t>5404640699</a:t>
            </a:r>
            <a:endParaRPr lang="th-TH" sz="1600" b="1" dirty="0">
              <a:latin typeface="Arial" pitchFamily="34" charset="0"/>
            </a:endParaRPr>
          </a:p>
        </p:txBody>
      </p:sp>
      <p:cxnSp>
        <p:nvCxnSpPr>
          <p:cNvPr id="15" name="ตัวเชื่อมต่อตรง 1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สี่เหลี่ยมผืนผ้า 2"/>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5" name="ตัวเชื่อมต่อตรง 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04800" y="381000"/>
            <a:ext cx="8534400" cy="707886"/>
          </a:xfrm>
          <a:prstGeom prst="rect">
            <a:avLst/>
          </a:prstGeom>
          <a:solidFill>
            <a:schemeClr val="bg1"/>
          </a:solidFill>
          <a:ln w="57150">
            <a:solidFill>
              <a:srgbClr val="002060"/>
            </a:solidFill>
            <a:prstDash val="sysDot"/>
          </a:ln>
        </p:spPr>
        <p:txBody>
          <a:bodyPr wrap="square" rtlCol="0">
            <a:spAutoFit/>
          </a:bodyPr>
          <a:lstStyle/>
          <a:p>
            <a:pPr algn="ctr"/>
            <a:r>
              <a:rPr lang="en-US" sz="2000" b="1" dirty="0" smtClean="0">
                <a:latin typeface="Arial" pitchFamily="34" charset="0"/>
                <a:cs typeface="Arial" pitchFamily="34" charset="0"/>
              </a:rPr>
              <a:t>Result</a:t>
            </a:r>
          </a:p>
          <a:p>
            <a:pPr algn="ctr"/>
            <a:r>
              <a:rPr lang="en-US" sz="2000" b="1" dirty="0" smtClean="0">
                <a:latin typeface="Arial" pitchFamily="34" charset="0"/>
              </a:rPr>
              <a:t>Table 1: Individual-level Determinants of Victim Status</a:t>
            </a:r>
            <a:endParaRPr lang="th-TH" sz="2000" b="1" dirty="0">
              <a:latin typeface="Arial" pitchFamily="34" charset="0"/>
            </a:endParaRPr>
          </a:p>
        </p:txBody>
      </p:sp>
      <p:pic>
        <p:nvPicPr>
          <p:cNvPr id="6" name="รูปภาพ 5" descr="result.JPG"/>
          <p:cNvPicPr>
            <a:picLocks noChangeAspect="1"/>
          </p:cNvPicPr>
          <p:nvPr/>
        </p:nvPicPr>
        <p:blipFill>
          <a:blip r:embed="rId2"/>
          <a:stretch>
            <a:fillRect/>
          </a:stretch>
        </p:blipFill>
        <p:spPr>
          <a:xfrm>
            <a:off x="2057400" y="1143000"/>
            <a:ext cx="5257800" cy="4747654"/>
          </a:xfrm>
          <a:prstGeom prst="rect">
            <a:avLst/>
          </a:prstGeom>
        </p:spPr>
      </p:pic>
      <p:sp>
        <p:nvSpPr>
          <p:cNvPr id="11" name="TextBox 10"/>
          <p:cNvSpPr txBox="1"/>
          <p:nvPr/>
        </p:nvSpPr>
        <p:spPr>
          <a:xfrm>
            <a:off x="304800" y="5943600"/>
            <a:ext cx="8839200" cy="938719"/>
          </a:xfrm>
          <a:prstGeom prst="rect">
            <a:avLst/>
          </a:prstGeom>
          <a:noFill/>
        </p:spPr>
        <p:txBody>
          <a:bodyPr wrap="square" rtlCol="0">
            <a:spAutoFit/>
          </a:bodyPr>
          <a:lstStyle/>
          <a:p>
            <a:r>
              <a:rPr lang="en-US" sz="1100" dirty="0" smtClean="0">
                <a:solidFill>
                  <a:schemeClr val="bg1"/>
                </a:solidFill>
                <a:latin typeface="Arial" pitchFamily="34" charset="0"/>
                <a:cs typeface="Arial" pitchFamily="34" charset="0"/>
              </a:rPr>
              <a:t>Note: Marginal effects are reported from </a:t>
            </a:r>
            <a:r>
              <a:rPr lang="en-US" sz="1100" dirty="0" err="1" smtClean="0">
                <a:solidFill>
                  <a:schemeClr val="bg1"/>
                </a:solidFill>
                <a:latin typeface="Arial" pitchFamily="34" charset="0"/>
                <a:cs typeface="Arial" pitchFamily="34" charset="0"/>
              </a:rPr>
              <a:t>probit</a:t>
            </a:r>
            <a:r>
              <a:rPr lang="en-US" sz="1100" dirty="0" smtClean="0">
                <a:solidFill>
                  <a:schemeClr val="bg1"/>
                </a:solidFill>
                <a:latin typeface="Arial" pitchFamily="34" charset="0"/>
                <a:cs typeface="Arial" pitchFamily="34" charset="0"/>
              </a:rPr>
              <a:t> regression with 84233 observations with t-statistic are in parentheses. All regression also include a dummy for missing city size, missing household size, missing education information, household size dummies, year dummies, country dummies, and a trend for non-US countries. The omitted age is 16-19;the omitted city size is  over one million inhabitants; the omitted </a:t>
            </a:r>
            <a:r>
              <a:rPr lang="en-US" sz="1100" dirty="0" err="1" smtClean="0">
                <a:solidFill>
                  <a:schemeClr val="bg1"/>
                </a:solidFill>
                <a:latin typeface="Arial" pitchFamily="34" charset="0"/>
                <a:cs typeface="Arial" pitchFamily="34" charset="0"/>
              </a:rPr>
              <a:t>quarile</a:t>
            </a:r>
            <a:r>
              <a:rPr lang="en-US" sz="1100" dirty="0" smtClean="0">
                <a:solidFill>
                  <a:schemeClr val="bg1"/>
                </a:solidFill>
                <a:latin typeface="Arial" pitchFamily="34" charset="0"/>
                <a:cs typeface="Arial" pitchFamily="34" charset="0"/>
              </a:rPr>
              <a:t> is the highest quartile, the omitted household size is one. "Known Assailant" refers to assaults by an assailant known to the victims</a:t>
            </a:r>
            <a:endParaRPr lang="th-TH" sz="1100" dirty="0">
              <a:solidFill>
                <a:schemeClr val="bg1"/>
              </a:solidFill>
              <a:latin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สี่เหลี่ยมผืนผ้า 2"/>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5" name="ตัวเชื่อมต่อตรง 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04800" y="381000"/>
            <a:ext cx="8534400" cy="646331"/>
          </a:xfrm>
          <a:prstGeom prst="rect">
            <a:avLst/>
          </a:prstGeom>
          <a:solidFill>
            <a:schemeClr val="bg1"/>
          </a:solidFill>
          <a:ln w="57150">
            <a:solidFill>
              <a:srgbClr val="002060"/>
            </a:solidFill>
            <a:prstDash val="sysDot"/>
          </a:ln>
        </p:spPr>
        <p:txBody>
          <a:bodyPr wrap="square" rtlCol="0">
            <a:spAutoFit/>
          </a:bodyPr>
          <a:lstStyle/>
          <a:p>
            <a:pPr algn="ctr"/>
            <a:r>
              <a:rPr lang="en-US" sz="1800" b="1" dirty="0" smtClean="0">
                <a:latin typeface="Arial" pitchFamily="34" charset="0"/>
                <a:cs typeface="Arial" pitchFamily="34" charset="0"/>
              </a:rPr>
              <a:t>Result</a:t>
            </a:r>
          </a:p>
          <a:p>
            <a:pPr algn="ctr"/>
            <a:r>
              <a:rPr lang="en-US" sz="1800" b="1" dirty="0" smtClean="0">
                <a:latin typeface="Arial" pitchFamily="34" charset="0"/>
              </a:rPr>
              <a:t>Table 2:Determinants of Assault, Burglary and Larceny</a:t>
            </a:r>
            <a:endParaRPr lang="th-TH" sz="1800" b="1" dirty="0">
              <a:latin typeface="Arial" pitchFamily="34" charset="0"/>
            </a:endParaRPr>
          </a:p>
        </p:txBody>
      </p:sp>
      <p:pic>
        <p:nvPicPr>
          <p:cNvPr id="7" name="รูปภาพ 6" descr="resultt.JPG"/>
          <p:cNvPicPr>
            <a:picLocks noChangeAspect="1"/>
          </p:cNvPicPr>
          <p:nvPr/>
        </p:nvPicPr>
        <p:blipFill>
          <a:blip r:embed="rId2"/>
          <a:stretch>
            <a:fillRect/>
          </a:stretch>
        </p:blipFill>
        <p:spPr>
          <a:xfrm>
            <a:off x="2057400" y="1066800"/>
            <a:ext cx="5174409" cy="5046193"/>
          </a:xfrm>
          <a:prstGeom prst="rect">
            <a:avLst/>
          </a:prstGeom>
        </p:spPr>
      </p:pic>
      <p:sp>
        <p:nvSpPr>
          <p:cNvPr id="8" name="TextBox 7"/>
          <p:cNvSpPr txBox="1"/>
          <p:nvPr/>
        </p:nvSpPr>
        <p:spPr>
          <a:xfrm>
            <a:off x="304800" y="6150114"/>
            <a:ext cx="8839200" cy="707886"/>
          </a:xfrm>
          <a:prstGeom prst="rect">
            <a:avLst/>
          </a:prstGeom>
          <a:noFill/>
        </p:spPr>
        <p:txBody>
          <a:bodyPr wrap="square" rtlCol="0">
            <a:spAutoFit/>
          </a:bodyPr>
          <a:lstStyle/>
          <a:p>
            <a:r>
              <a:rPr lang="en-US" sz="1000" dirty="0" smtClean="0">
                <a:solidFill>
                  <a:schemeClr val="bg1"/>
                </a:solidFill>
                <a:latin typeface="Arial" pitchFamily="34" charset="0"/>
                <a:cs typeface="Arial" pitchFamily="34" charset="0"/>
              </a:rPr>
              <a:t>Note: Marginal effects are reported from </a:t>
            </a:r>
            <a:r>
              <a:rPr lang="en-US" sz="1000" dirty="0" err="1" smtClean="0">
                <a:solidFill>
                  <a:schemeClr val="bg1"/>
                </a:solidFill>
                <a:latin typeface="Arial" pitchFamily="34" charset="0"/>
                <a:cs typeface="Arial" pitchFamily="34" charset="0"/>
              </a:rPr>
              <a:t>probit</a:t>
            </a:r>
            <a:r>
              <a:rPr lang="en-US" sz="1000" dirty="0" smtClean="0">
                <a:solidFill>
                  <a:schemeClr val="bg1"/>
                </a:solidFill>
                <a:latin typeface="Arial" pitchFamily="34" charset="0"/>
                <a:cs typeface="Arial" pitchFamily="34" charset="0"/>
              </a:rPr>
              <a:t> regression with 84233 observations with t-statistic are in parentheses. The t-statistics of variables varying only at the country level are adjusted. The individual controls are those of Table 1 except education and household information, with the addition of interactions of age dummies and sex. Columns 3,5 and 7 also include a dummy for missing national inequality information. All regressions also include year dummies and full set of country dummies. The omitted country is the United States. In all specification, country dummies are jointly significant</a:t>
            </a:r>
            <a:endParaRPr lang="th-TH" sz="1000" dirty="0">
              <a:solidFill>
                <a:schemeClr val="bg1"/>
              </a:solidFill>
              <a:latin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สี่เหลี่ยมผืนผ้า 2"/>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5" name="ตัวเชื่อมต่อตรง 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4" name="รูปภาพ 3" descr="table3.JPG"/>
          <p:cNvPicPr>
            <a:picLocks noChangeAspect="1"/>
          </p:cNvPicPr>
          <p:nvPr/>
        </p:nvPicPr>
        <p:blipFill>
          <a:blip r:embed="rId2"/>
          <a:stretch>
            <a:fillRect/>
          </a:stretch>
        </p:blipFill>
        <p:spPr>
          <a:xfrm>
            <a:off x="0" y="2133599"/>
            <a:ext cx="9144000" cy="3588351"/>
          </a:xfrm>
          <a:prstGeom prst="rect">
            <a:avLst/>
          </a:prstGeom>
        </p:spPr>
      </p:pic>
      <p:sp>
        <p:nvSpPr>
          <p:cNvPr id="6" name="TextBox 5"/>
          <p:cNvSpPr txBox="1"/>
          <p:nvPr/>
        </p:nvSpPr>
        <p:spPr>
          <a:xfrm>
            <a:off x="304800" y="381000"/>
            <a:ext cx="8534400" cy="646331"/>
          </a:xfrm>
          <a:prstGeom prst="rect">
            <a:avLst/>
          </a:prstGeom>
          <a:solidFill>
            <a:schemeClr val="bg1"/>
          </a:solidFill>
          <a:ln w="57150">
            <a:solidFill>
              <a:srgbClr val="002060"/>
            </a:solidFill>
            <a:prstDash val="sysDot"/>
          </a:ln>
        </p:spPr>
        <p:txBody>
          <a:bodyPr wrap="square" rtlCol="0">
            <a:spAutoFit/>
          </a:bodyPr>
          <a:lstStyle/>
          <a:p>
            <a:pPr algn="ctr"/>
            <a:r>
              <a:rPr lang="en-US" sz="1800" b="1" dirty="0" smtClean="0">
                <a:latin typeface="Arial" pitchFamily="34" charset="0"/>
                <a:cs typeface="Arial" pitchFamily="34" charset="0"/>
              </a:rPr>
              <a:t>Result</a:t>
            </a:r>
          </a:p>
          <a:p>
            <a:pPr algn="ctr"/>
            <a:r>
              <a:rPr lang="en-US" sz="1800" b="1" dirty="0" smtClean="0">
                <a:latin typeface="Arial" pitchFamily="34" charset="0"/>
              </a:rPr>
              <a:t>Table 3: Interaction Effects of Teen Births on Assault by Known Assailant</a:t>
            </a:r>
            <a:endParaRPr lang="th-TH" sz="1800" b="1" dirty="0">
              <a:latin typeface="Arial" pitchFamily="34" charset="0"/>
            </a:endParaRPr>
          </a:p>
        </p:txBody>
      </p:sp>
      <p:sp>
        <p:nvSpPr>
          <p:cNvPr id="7" name="TextBox 6"/>
          <p:cNvSpPr txBox="1"/>
          <p:nvPr/>
        </p:nvSpPr>
        <p:spPr>
          <a:xfrm>
            <a:off x="304800" y="5943600"/>
            <a:ext cx="8839200" cy="246221"/>
          </a:xfrm>
          <a:prstGeom prst="rect">
            <a:avLst/>
          </a:prstGeom>
          <a:noFill/>
        </p:spPr>
        <p:txBody>
          <a:bodyPr wrap="square" rtlCol="0">
            <a:spAutoFit/>
          </a:bodyPr>
          <a:lstStyle/>
          <a:p>
            <a:r>
              <a:rPr lang="en-US" sz="1000" dirty="0" smtClean="0">
                <a:solidFill>
                  <a:schemeClr val="bg1"/>
                </a:solidFill>
                <a:latin typeface="Arial" pitchFamily="34" charset="0"/>
                <a:cs typeface="Arial" pitchFamily="34" charset="0"/>
              </a:rPr>
              <a:t>Note: Marginal effects from </a:t>
            </a:r>
            <a:r>
              <a:rPr lang="en-US" sz="1000" dirty="0" err="1" smtClean="0">
                <a:solidFill>
                  <a:schemeClr val="bg1"/>
                </a:solidFill>
                <a:latin typeface="Arial" pitchFamily="34" charset="0"/>
                <a:cs typeface="Arial" pitchFamily="34" charset="0"/>
              </a:rPr>
              <a:t>probit</a:t>
            </a:r>
            <a:r>
              <a:rPr lang="en-US" sz="1000" dirty="0" smtClean="0">
                <a:solidFill>
                  <a:schemeClr val="bg1"/>
                </a:solidFill>
                <a:latin typeface="Arial" pitchFamily="34" charset="0"/>
                <a:cs typeface="Arial" pitchFamily="34" charset="0"/>
              </a:rPr>
              <a:t> regressions are presented, with adjusted t-statistics in parentheses. </a:t>
            </a:r>
            <a:endParaRPr lang="th-TH" sz="1000" dirty="0">
              <a:solidFill>
                <a:schemeClr val="bg1"/>
              </a:solidFill>
              <a:latin typeface="Arial"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สี่เหลี่ยมผืนผ้า 2"/>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5" name="ตัวเชื่อมต่อตรง 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4" name="รูปภาพ 3" descr="table.JPG"/>
          <p:cNvPicPr>
            <a:picLocks noChangeAspect="1"/>
          </p:cNvPicPr>
          <p:nvPr/>
        </p:nvPicPr>
        <p:blipFill>
          <a:blip r:embed="rId2"/>
          <a:stretch>
            <a:fillRect/>
          </a:stretch>
        </p:blipFill>
        <p:spPr>
          <a:xfrm>
            <a:off x="0" y="2057400"/>
            <a:ext cx="9144000" cy="4171752"/>
          </a:xfrm>
          <a:prstGeom prst="rect">
            <a:avLst/>
          </a:prstGeom>
        </p:spPr>
      </p:pic>
      <p:sp>
        <p:nvSpPr>
          <p:cNvPr id="6" name="TextBox 5"/>
          <p:cNvSpPr txBox="1"/>
          <p:nvPr/>
        </p:nvSpPr>
        <p:spPr>
          <a:xfrm>
            <a:off x="304800" y="381000"/>
            <a:ext cx="8534400" cy="646331"/>
          </a:xfrm>
          <a:prstGeom prst="rect">
            <a:avLst/>
          </a:prstGeom>
          <a:solidFill>
            <a:schemeClr val="bg1"/>
          </a:solidFill>
          <a:ln w="57150">
            <a:solidFill>
              <a:srgbClr val="002060"/>
            </a:solidFill>
            <a:prstDash val="sysDot"/>
          </a:ln>
        </p:spPr>
        <p:txBody>
          <a:bodyPr wrap="square" rtlCol="0">
            <a:spAutoFit/>
          </a:bodyPr>
          <a:lstStyle/>
          <a:p>
            <a:pPr algn="ctr"/>
            <a:r>
              <a:rPr lang="en-US" sz="1800" b="1" dirty="0" smtClean="0">
                <a:latin typeface="Arial" pitchFamily="34" charset="0"/>
                <a:cs typeface="Arial" pitchFamily="34" charset="0"/>
              </a:rPr>
              <a:t>Result</a:t>
            </a:r>
          </a:p>
          <a:p>
            <a:pPr algn="ctr"/>
            <a:r>
              <a:rPr lang="en-US" sz="1800" b="1" dirty="0" smtClean="0">
                <a:latin typeface="Arial" pitchFamily="34" charset="0"/>
              </a:rPr>
              <a:t>Table 3: Interaction Effects of Teen Births on Assault by Known Assailant</a:t>
            </a:r>
            <a:endParaRPr lang="th-TH" sz="1800" b="1" dirty="0">
              <a:latin typeface="Arial" pitchFamily="34" charset="0"/>
            </a:endParaRPr>
          </a:p>
        </p:txBody>
      </p:sp>
      <p:sp>
        <p:nvSpPr>
          <p:cNvPr id="7" name="TextBox 6"/>
          <p:cNvSpPr txBox="1"/>
          <p:nvPr/>
        </p:nvSpPr>
        <p:spPr>
          <a:xfrm>
            <a:off x="0" y="6457890"/>
            <a:ext cx="8839200" cy="400110"/>
          </a:xfrm>
          <a:prstGeom prst="rect">
            <a:avLst/>
          </a:prstGeom>
          <a:noFill/>
        </p:spPr>
        <p:txBody>
          <a:bodyPr wrap="square" rtlCol="0">
            <a:spAutoFit/>
          </a:bodyPr>
          <a:lstStyle/>
          <a:p>
            <a:r>
              <a:rPr lang="en-US" sz="1000" dirty="0" smtClean="0">
                <a:solidFill>
                  <a:schemeClr val="bg1"/>
                </a:solidFill>
                <a:latin typeface="Arial" pitchFamily="34" charset="0"/>
                <a:cs typeface="Arial" pitchFamily="34" charset="0"/>
              </a:rPr>
              <a:t>Note: Marginal effects from </a:t>
            </a:r>
            <a:r>
              <a:rPr lang="en-US" sz="1000" dirty="0" err="1" smtClean="0">
                <a:solidFill>
                  <a:schemeClr val="bg1"/>
                </a:solidFill>
                <a:latin typeface="Arial" pitchFamily="34" charset="0"/>
                <a:cs typeface="Arial" pitchFamily="34" charset="0"/>
              </a:rPr>
              <a:t>probit</a:t>
            </a:r>
            <a:r>
              <a:rPr lang="en-US" sz="1000" dirty="0" smtClean="0">
                <a:solidFill>
                  <a:schemeClr val="bg1"/>
                </a:solidFill>
                <a:latin typeface="Arial" pitchFamily="34" charset="0"/>
                <a:cs typeface="Arial" pitchFamily="34" charset="0"/>
              </a:rPr>
              <a:t> regressions are presented, with adjusted t-statistics in parentheses. Each number represents the coefficient on % age 20-29 born to teen mother from a separate regression which includes the non-teen birth covariates </a:t>
            </a:r>
            <a:endParaRPr lang="th-TH" sz="1000" dirty="0">
              <a:solidFill>
                <a:schemeClr val="bg1"/>
              </a:solidFill>
              <a:latin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สี่เหลี่ยมผืนผ้า 2"/>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5" name="ตัวเชื่อมต่อตรง 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4" name="รูปภาพ 3" descr="tablee.JPG"/>
          <p:cNvPicPr>
            <a:picLocks noChangeAspect="1"/>
          </p:cNvPicPr>
          <p:nvPr/>
        </p:nvPicPr>
        <p:blipFill>
          <a:blip r:embed="rId2"/>
          <a:stretch>
            <a:fillRect/>
          </a:stretch>
        </p:blipFill>
        <p:spPr>
          <a:xfrm>
            <a:off x="1371600" y="1295400"/>
            <a:ext cx="6477000" cy="4860556"/>
          </a:xfrm>
          <a:prstGeom prst="rect">
            <a:avLst/>
          </a:prstGeom>
        </p:spPr>
      </p:pic>
      <p:sp>
        <p:nvSpPr>
          <p:cNvPr id="6" name="TextBox 5"/>
          <p:cNvSpPr txBox="1"/>
          <p:nvPr/>
        </p:nvSpPr>
        <p:spPr>
          <a:xfrm>
            <a:off x="152400" y="381000"/>
            <a:ext cx="8991600" cy="646331"/>
          </a:xfrm>
          <a:prstGeom prst="rect">
            <a:avLst/>
          </a:prstGeom>
          <a:solidFill>
            <a:schemeClr val="bg1"/>
          </a:solidFill>
          <a:ln w="57150">
            <a:solidFill>
              <a:srgbClr val="002060"/>
            </a:solidFill>
            <a:prstDash val="sysDot"/>
          </a:ln>
        </p:spPr>
        <p:txBody>
          <a:bodyPr wrap="square" rtlCol="0">
            <a:spAutoFit/>
          </a:bodyPr>
          <a:lstStyle/>
          <a:p>
            <a:pPr algn="ctr"/>
            <a:r>
              <a:rPr lang="en-US" sz="1800" b="1" dirty="0" smtClean="0">
                <a:latin typeface="Arial" pitchFamily="34" charset="0"/>
                <a:cs typeface="Arial" pitchFamily="34" charset="0"/>
              </a:rPr>
              <a:t>Result</a:t>
            </a:r>
          </a:p>
          <a:p>
            <a:pPr algn="ctr"/>
            <a:r>
              <a:rPr lang="en-US" sz="1800" b="1" dirty="0" smtClean="0">
                <a:latin typeface="Arial" pitchFamily="34" charset="0"/>
              </a:rPr>
              <a:t>Table 5: Characteristics of Unreported Assaults by Assailants Known by Name</a:t>
            </a:r>
            <a:endParaRPr lang="th-TH" sz="1800" b="1" dirty="0">
              <a:latin typeface="Arial" pitchFamily="34" charset="0"/>
            </a:endParaRPr>
          </a:p>
        </p:txBody>
      </p:sp>
      <p:sp>
        <p:nvSpPr>
          <p:cNvPr id="7" name="TextBox 6"/>
          <p:cNvSpPr txBox="1"/>
          <p:nvPr/>
        </p:nvSpPr>
        <p:spPr>
          <a:xfrm>
            <a:off x="304800" y="6304002"/>
            <a:ext cx="8839200" cy="553998"/>
          </a:xfrm>
          <a:prstGeom prst="rect">
            <a:avLst/>
          </a:prstGeom>
          <a:noFill/>
        </p:spPr>
        <p:txBody>
          <a:bodyPr wrap="square" rtlCol="0">
            <a:spAutoFit/>
          </a:bodyPr>
          <a:lstStyle/>
          <a:p>
            <a:r>
              <a:rPr lang="en-US" sz="1000" dirty="0" smtClean="0">
                <a:solidFill>
                  <a:schemeClr val="bg1"/>
                </a:solidFill>
                <a:latin typeface="Arial" pitchFamily="34" charset="0"/>
                <a:cs typeface="Arial" pitchFamily="34" charset="0"/>
              </a:rPr>
              <a:t>Assault in five years prior to the survey in the country of residence, survey years 1992-1996, 2000. Whether a weapon was used was asked of respondents giving valid answer to whether force was used or a threat was made. The assailant type was asked of respondents who knew the name of at least one of their assailants. The option of a boss or colleague as the assailant was given only in 2000</a:t>
            </a:r>
            <a:endParaRPr lang="th-TH" sz="1000" dirty="0">
              <a:solidFill>
                <a:schemeClr val="bg1"/>
              </a:solidFill>
              <a:latin typeface="Arial"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สี่เหลี่ยมผืนผ้า 2"/>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5" name="ตัวเชื่อมต่อตรง 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381000" y="533400"/>
            <a:ext cx="8610600" cy="646331"/>
          </a:xfrm>
          <a:prstGeom prst="rect">
            <a:avLst/>
          </a:prstGeom>
          <a:solidFill>
            <a:schemeClr val="bg1"/>
          </a:solidFill>
          <a:ln w="57150">
            <a:solidFill>
              <a:srgbClr val="002060"/>
            </a:solidFill>
            <a:prstDash val="sysDot"/>
          </a:ln>
        </p:spPr>
        <p:txBody>
          <a:bodyPr wrap="square" rtlCol="0">
            <a:spAutoFit/>
          </a:bodyPr>
          <a:lstStyle/>
          <a:p>
            <a:pPr algn="ctr"/>
            <a:r>
              <a:rPr lang="en-US" sz="3600" b="1" dirty="0" smtClean="0">
                <a:latin typeface="Arial" pitchFamily="34" charset="0"/>
                <a:cs typeface="Arial" pitchFamily="34" charset="0"/>
              </a:rPr>
              <a:t>Conclusion</a:t>
            </a:r>
            <a:endParaRPr lang="th-TH" sz="3600" b="1" dirty="0">
              <a:latin typeface="Arial" pitchFamily="34" charset="0"/>
            </a:endParaRPr>
          </a:p>
        </p:txBody>
      </p:sp>
      <p:sp>
        <p:nvSpPr>
          <p:cNvPr id="6" name="TextBox 5"/>
          <p:cNvSpPr txBox="1"/>
          <p:nvPr/>
        </p:nvSpPr>
        <p:spPr>
          <a:xfrm>
            <a:off x="304800" y="2362200"/>
            <a:ext cx="8305800" cy="830997"/>
          </a:xfrm>
          <a:prstGeom prst="rect">
            <a:avLst/>
          </a:prstGeom>
          <a:noFill/>
        </p:spPr>
        <p:txBody>
          <a:bodyPr wrap="square" rtlCol="0">
            <a:spAutoFit/>
          </a:bodyPr>
          <a:lstStyle/>
          <a:p>
            <a:pPr>
              <a:buFont typeface="Arial" pitchFamily="34" charset="0"/>
              <a:buChar char="•"/>
            </a:pPr>
            <a:r>
              <a:rPr lang="en-US" sz="2400" dirty="0" smtClean="0">
                <a:solidFill>
                  <a:schemeClr val="bg1"/>
                </a:solidFill>
              </a:rPr>
              <a:t> Teen birth crime </a:t>
            </a:r>
            <a:r>
              <a:rPr lang="en-US" sz="2400" dirty="0">
                <a:solidFill>
                  <a:schemeClr val="bg1"/>
                </a:solidFill>
              </a:rPr>
              <a:t>rate increases assaults by unarmed assailant at home or at work usually it is not reported to police </a:t>
            </a:r>
            <a:endParaRPr lang="en-US" sz="2400" dirty="0" smtClean="0">
              <a:solidFill>
                <a:schemeClr val="bg1"/>
              </a:solidFill>
            </a:endParaRPr>
          </a:p>
        </p:txBody>
      </p:sp>
      <p:sp>
        <p:nvSpPr>
          <p:cNvPr id="9" name="TextBox 8"/>
          <p:cNvSpPr txBox="1"/>
          <p:nvPr/>
        </p:nvSpPr>
        <p:spPr>
          <a:xfrm>
            <a:off x="304800" y="3200400"/>
            <a:ext cx="8382000" cy="1200329"/>
          </a:xfrm>
          <a:prstGeom prst="rect">
            <a:avLst/>
          </a:prstGeom>
          <a:noFill/>
        </p:spPr>
        <p:txBody>
          <a:bodyPr wrap="square" rtlCol="0">
            <a:spAutoFit/>
          </a:bodyPr>
          <a:lstStyle/>
          <a:p>
            <a:pPr>
              <a:buFont typeface="Arial" pitchFamily="34" charset="0"/>
              <a:buChar char="•"/>
            </a:pPr>
            <a:r>
              <a:rPr lang="en-US" sz="2400" dirty="0">
                <a:solidFill>
                  <a:schemeClr val="bg1"/>
                </a:solidFill>
              </a:rPr>
              <a:t> </a:t>
            </a:r>
            <a:r>
              <a:rPr lang="en-US" sz="2400" dirty="0" smtClean="0">
                <a:solidFill>
                  <a:schemeClr val="bg1"/>
                </a:solidFill>
              </a:rPr>
              <a:t>Women are not affect by this crime however they still perceive this type of assault more seriously than men do. </a:t>
            </a:r>
          </a:p>
          <a:p>
            <a:endParaRPr lang="th-TH" sz="2400" dirty="0"/>
          </a:p>
        </p:txBody>
      </p:sp>
      <p:sp>
        <p:nvSpPr>
          <p:cNvPr id="10" name="TextBox 9"/>
          <p:cNvSpPr txBox="1"/>
          <p:nvPr/>
        </p:nvSpPr>
        <p:spPr>
          <a:xfrm>
            <a:off x="304800" y="4114800"/>
            <a:ext cx="6629400" cy="1200329"/>
          </a:xfrm>
          <a:prstGeom prst="rect">
            <a:avLst/>
          </a:prstGeom>
          <a:noFill/>
        </p:spPr>
        <p:txBody>
          <a:bodyPr wrap="square" rtlCol="0">
            <a:spAutoFit/>
          </a:bodyPr>
          <a:lstStyle/>
          <a:p>
            <a:pPr>
              <a:buFont typeface="Arial" pitchFamily="34" charset="0"/>
              <a:buChar char="•"/>
            </a:pPr>
            <a:r>
              <a:rPr lang="en-US" sz="2400" dirty="0" smtClean="0">
                <a:solidFill>
                  <a:schemeClr val="bg1"/>
                </a:solidFill>
              </a:rPr>
              <a:t> Teenagers born to teen mother often involve in one-on-one conflict with family and relatives at home, and co-worker at work</a:t>
            </a:r>
            <a:endParaRPr lang="th-TH" sz="2400" dirty="0"/>
          </a:p>
        </p:txBody>
      </p:sp>
      <p:sp>
        <p:nvSpPr>
          <p:cNvPr id="11" name="TextBox 10"/>
          <p:cNvSpPr txBox="1"/>
          <p:nvPr/>
        </p:nvSpPr>
        <p:spPr>
          <a:xfrm>
            <a:off x="304800" y="5410200"/>
            <a:ext cx="6629400" cy="1200329"/>
          </a:xfrm>
          <a:prstGeom prst="rect">
            <a:avLst/>
          </a:prstGeom>
          <a:noFill/>
        </p:spPr>
        <p:txBody>
          <a:bodyPr wrap="square" rtlCol="0">
            <a:spAutoFit/>
          </a:bodyPr>
          <a:lstStyle/>
          <a:p>
            <a:pPr>
              <a:buFont typeface="Arial" pitchFamily="34" charset="0"/>
              <a:buChar char="•"/>
            </a:pPr>
            <a:r>
              <a:rPr lang="en-US" sz="2400" dirty="0" smtClean="0">
                <a:solidFill>
                  <a:schemeClr val="bg1"/>
                </a:solidFill>
              </a:rPr>
              <a:t> Teenagers born to teen mothers commit crime not because of their poverty but rather because trauma condition in childhood affect on them.</a:t>
            </a:r>
            <a:endParaRPr lang="en-US" sz="2400"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9" grpId="0"/>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สี่เหลี่ยมผืนผ้า 2"/>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5" name="ตัวเชื่อมต่อตรง 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1524000" y="2971800"/>
            <a:ext cx="6172200" cy="1200329"/>
          </a:xfrm>
          <a:prstGeom prst="rect">
            <a:avLst/>
          </a:prstGeom>
          <a:noFill/>
        </p:spPr>
        <p:txBody>
          <a:bodyPr wrap="square" rtlCol="0">
            <a:spAutoFit/>
          </a:bodyPr>
          <a:lstStyle/>
          <a:p>
            <a:pPr algn="ctr"/>
            <a:r>
              <a:rPr lang="en-US" sz="7200" b="1" dirty="0" smtClean="0">
                <a:solidFill>
                  <a:schemeClr val="bg1"/>
                </a:solidFill>
              </a:rPr>
              <a:t>Q&amp;A</a:t>
            </a:r>
            <a:endParaRPr lang="th-TH" sz="7200" b="1"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สี่เหลี่ยมผืนผ้า 18"/>
          <p:cNvSpPr/>
          <p:nvPr/>
        </p:nvSpPr>
        <p:spPr>
          <a:xfrm>
            <a:off x="0" y="0"/>
            <a:ext cx="9144000" cy="1828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TextBox 2"/>
          <p:cNvSpPr txBox="1"/>
          <p:nvPr/>
        </p:nvSpPr>
        <p:spPr>
          <a:xfrm>
            <a:off x="304800" y="152400"/>
            <a:ext cx="8534400" cy="707886"/>
          </a:xfrm>
          <a:prstGeom prst="rect">
            <a:avLst/>
          </a:prstGeom>
          <a:solidFill>
            <a:schemeClr val="bg1"/>
          </a:solidFill>
          <a:ln w="57150">
            <a:solidFill>
              <a:srgbClr val="002060"/>
            </a:solidFill>
            <a:prstDash val="sysDot"/>
          </a:ln>
        </p:spPr>
        <p:txBody>
          <a:bodyPr wrap="square" rtlCol="0">
            <a:spAutoFit/>
          </a:bodyPr>
          <a:lstStyle/>
          <a:p>
            <a:pPr algn="ctr"/>
            <a:r>
              <a:rPr lang="en-US" sz="4000" b="1" dirty="0" smtClean="0">
                <a:latin typeface="Arial" pitchFamily="34" charset="0"/>
                <a:cs typeface="Arial" pitchFamily="34" charset="0"/>
              </a:rPr>
              <a:t>What is crime?</a:t>
            </a:r>
            <a:endParaRPr lang="th-TH" sz="4000" b="1" dirty="0">
              <a:latin typeface="Arial" pitchFamily="34" charset="0"/>
            </a:endParaRPr>
          </a:p>
        </p:txBody>
      </p:sp>
      <p:pic>
        <p:nvPicPr>
          <p:cNvPr id="9" name="รูปภาพ 8" descr="alg_bx-crime.gif"/>
          <p:cNvPicPr>
            <a:picLocks noChangeAspect="1"/>
          </p:cNvPicPr>
          <p:nvPr/>
        </p:nvPicPr>
        <p:blipFill>
          <a:blip r:embed="rId2"/>
          <a:stretch>
            <a:fillRect/>
          </a:stretch>
        </p:blipFill>
        <p:spPr>
          <a:xfrm>
            <a:off x="5943600" y="1828800"/>
            <a:ext cx="3662795" cy="2686050"/>
          </a:xfrm>
          <a:prstGeom prst="rect">
            <a:avLst/>
          </a:prstGeom>
        </p:spPr>
      </p:pic>
      <p:pic>
        <p:nvPicPr>
          <p:cNvPr id="10" name="รูปภาพ 9" descr="assault.gif"/>
          <p:cNvPicPr>
            <a:picLocks noChangeAspect="1"/>
          </p:cNvPicPr>
          <p:nvPr/>
        </p:nvPicPr>
        <p:blipFill>
          <a:blip r:embed="rId3"/>
          <a:stretch>
            <a:fillRect/>
          </a:stretch>
        </p:blipFill>
        <p:spPr>
          <a:xfrm>
            <a:off x="4857750" y="3962400"/>
            <a:ext cx="4286250" cy="3038475"/>
          </a:xfrm>
          <a:prstGeom prst="rect">
            <a:avLst/>
          </a:prstGeom>
        </p:spPr>
      </p:pic>
      <p:pic>
        <p:nvPicPr>
          <p:cNvPr id="11" name="รูปภาพ 10" descr="larceny_charges.gif"/>
          <p:cNvPicPr>
            <a:picLocks noChangeAspect="1"/>
          </p:cNvPicPr>
          <p:nvPr/>
        </p:nvPicPr>
        <p:blipFill>
          <a:blip r:embed="rId4"/>
          <a:stretch>
            <a:fillRect/>
          </a:stretch>
        </p:blipFill>
        <p:spPr>
          <a:xfrm>
            <a:off x="3581400" y="3990975"/>
            <a:ext cx="1905000" cy="2867025"/>
          </a:xfrm>
          <a:prstGeom prst="rect">
            <a:avLst/>
          </a:prstGeom>
        </p:spPr>
      </p:pic>
      <p:pic>
        <p:nvPicPr>
          <p:cNvPr id="12" name="รูปภาพ 11" descr="Punishment-for-first-degree-burglary-California-PC-459.gif"/>
          <p:cNvPicPr>
            <a:picLocks noChangeAspect="1"/>
          </p:cNvPicPr>
          <p:nvPr/>
        </p:nvPicPr>
        <p:blipFill>
          <a:blip r:embed="rId5"/>
          <a:stretch>
            <a:fillRect/>
          </a:stretch>
        </p:blipFill>
        <p:spPr>
          <a:xfrm>
            <a:off x="0" y="3581400"/>
            <a:ext cx="3276600" cy="3276600"/>
          </a:xfrm>
          <a:prstGeom prst="rect">
            <a:avLst/>
          </a:prstGeom>
        </p:spPr>
      </p:pic>
      <p:cxnSp>
        <p:nvCxnSpPr>
          <p:cNvPr id="15" name="ตัวเชื่อมต่อตรง 14"/>
          <p:cNvCxnSpPr/>
          <p:nvPr/>
        </p:nvCxnSpPr>
        <p:spPr>
          <a:xfrm>
            <a:off x="0" y="18288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04800" y="914400"/>
            <a:ext cx="8534400" cy="738664"/>
          </a:xfrm>
          <a:prstGeom prst="rect">
            <a:avLst/>
          </a:prstGeom>
          <a:solidFill>
            <a:schemeClr val="bg1"/>
          </a:solidFill>
          <a:ln w="57150">
            <a:solidFill>
              <a:srgbClr val="002060"/>
            </a:solidFill>
            <a:prstDash val="sysDot"/>
          </a:ln>
        </p:spPr>
        <p:txBody>
          <a:bodyPr wrap="square" rtlCol="0">
            <a:spAutoFit/>
          </a:bodyPr>
          <a:lstStyle/>
          <a:p>
            <a:r>
              <a:rPr lang="en-US" sz="1400" dirty="0"/>
              <a:t>A </a:t>
            </a:r>
            <a:r>
              <a:rPr lang="en-US" sz="1400" dirty="0" smtClean="0"/>
              <a:t>crime is </a:t>
            </a:r>
            <a:r>
              <a:rPr lang="en-US" sz="1400" dirty="0"/>
              <a:t>an act that breaks a law that relates to how to behave in society. The harm caused by the act is seen to be against society as a whole, not just a specific person. </a:t>
            </a:r>
            <a:r>
              <a:rPr lang="en-US" sz="1400" dirty="0" smtClean="0"/>
              <a:t>More </a:t>
            </a:r>
            <a:r>
              <a:rPr lang="en-US" sz="1400" dirty="0"/>
              <a:t>specifically, a crime is an act (something you do) or omission (something you don’t do) that is against the law and punishable </a:t>
            </a:r>
            <a:r>
              <a:rPr lang="en-US" sz="1400" dirty="0" smtClean="0"/>
              <a:t>upon</a:t>
            </a:r>
            <a:r>
              <a:rPr lang="en-US" sz="1400" dirty="0"/>
              <a:t> </a:t>
            </a:r>
            <a:r>
              <a:rPr lang="en-US" sz="1400" dirty="0" smtClean="0"/>
              <a:t>conviction</a:t>
            </a:r>
            <a:endParaRPr lang="th-TH" sz="1400" b="1" dirty="0">
              <a:latin typeface="Arial" pitchFamily="34" charset="0"/>
            </a:endParaRPr>
          </a:p>
        </p:txBody>
      </p:sp>
      <p:pic>
        <p:nvPicPr>
          <p:cNvPr id="16" name="รูปภาพ 15" descr="murder2.gif"/>
          <p:cNvPicPr>
            <a:picLocks noChangeAspect="1"/>
          </p:cNvPicPr>
          <p:nvPr/>
        </p:nvPicPr>
        <p:blipFill>
          <a:blip r:embed="rId6"/>
          <a:stretch>
            <a:fillRect/>
          </a:stretch>
        </p:blipFill>
        <p:spPr>
          <a:xfrm rot="175984">
            <a:off x="-90262" y="1684333"/>
            <a:ext cx="3352800" cy="2514600"/>
          </a:xfrm>
          <a:prstGeom prst="rect">
            <a:avLst/>
          </a:prstGeom>
        </p:spPr>
      </p:pic>
      <p:pic>
        <p:nvPicPr>
          <p:cNvPr id="18" name="รูปภาพ 17" descr="Halo-Weapon-halo-14196027-1280-753.gif"/>
          <p:cNvPicPr>
            <a:picLocks noChangeAspect="1"/>
          </p:cNvPicPr>
          <p:nvPr/>
        </p:nvPicPr>
        <p:blipFill>
          <a:blip r:embed="rId7"/>
          <a:stretch>
            <a:fillRect/>
          </a:stretch>
        </p:blipFill>
        <p:spPr>
          <a:xfrm>
            <a:off x="3048000" y="2133600"/>
            <a:ext cx="4183410" cy="24610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fade">
                                      <p:cBhvr>
                                        <p:cTn id="3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สี่เหลี่ยมผืนผ้า 18"/>
          <p:cNvSpPr/>
          <p:nvPr/>
        </p:nvSpPr>
        <p:spPr>
          <a:xfrm>
            <a:off x="0" y="0"/>
            <a:ext cx="9144000" cy="14478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TextBox 2"/>
          <p:cNvSpPr txBox="1"/>
          <p:nvPr/>
        </p:nvSpPr>
        <p:spPr>
          <a:xfrm>
            <a:off x="228600" y="381000"/>
            <a:ext cx="8534400" cy="707886"/>
          </a:xfrm>
          <a:prstGeom prst="rect">
            <a:avLst/>
          </a:prstGeom>
          <a:solidFill>
            <a:schemeClr val="bg1"/>
          </a:solidFill>
          <a:ln w="57150">
            <a:solidFill>
              <a:srgbClr val="002060"/>
            </a:solidFill>
            <a:prstDash val="sysDot"/>
          </a:ln>
        </p:spPr>
        <p:txBody>
          <a:bodyPr wrap="square" rtlCol="0">
            <a:spAutoFit/>
          </a:bodyPr>
          <a:lstStyle/>
          <a:p>
            <a:pPr algn="ctr"/>
            <a:r>
              <a:rPr lang="en-US" sz="4000" b="1" dirty="0" smtClean="0">
                <a:latin typeface="Arial" pitchFamily="34" charset="0"/>
                <a:cs typeface="Arial" pitchFamily="34" charset="0"/>
              </a:rPr>
              <a:t>What are main causes of crime?</a:t>
            </a:r>
            <a:endParaRPr lang="th-TH" sz="4000" b="1" dirty="0">
              <a:latin typeface="Arial" pitchFamily="34" charset="0"/>
            </a:endParaRPr>
          </a:p>
        </p:txBody>
      </p:sp>
      <p:cxnSp>
        <p:nvCxnSpPr>
          <p:cNvPr id="15" name="ตัวเชื่อมต่อตรง 14"/>
          <p:cNvCxnSpPr/>
          <p:nvPr/>
        </p:nvCxnSpPr>
        <p:spPr>
          <a:xfrm>
            <a:off x="0" y="14478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762000" y="2743200"/>
            <a:ext cx="2438400" cy="646331"/>
          </a:xfrm>
          <a:prstGeom prst="rect">
            <a:avLst/>
          </a:prstGeom>
          <a:noFill/>
        </p:spPr>
        <p:txBody>
          <a:bodyPr wrap="square" rtlCol="0">
            <a:spAutoFit/>
          </a:bodyPr>
          <a:lstStyle/>
          <a:p>
            <a:r>
              <a:rPr lang="en-US" sz="3600" b="1" dirty="0">
                <a:solidFill>
                  <a:schemeClr val="bg1"/>
                </a:solidFill>
              </a:rPr>
              <a:t>I</a:t>
            </a:r>
            <a:r>
              <a:rPr lang="en-US" sz="3600" b="1" dirty="0" smtClean="0">
                <a:solidFill>
                  <a:schemeClr val="bg1"/>
                </a:solidFill>
              </a:rPr>
              <a:t>mpulse</a:t>
            </a:r>
            <a:endParaRPr lang="th-TH" sz="3600" b="1" dirty="0">
              <a:solidFill>
                <a:schemeClr val="bg1"/>
              </a:solidFill>
            </a:endParaRPr>
          </a:p>
        </p:txBody>
      </p:sp>
      <p:sp>
        <p:nvSpPr>
          <p:cNvPr id="17" name="TextBox 16"/>
          <p:cNvSpPr txBox="1"/>
          <p:nvPr/>
        </p:nvSpPr>
        <p:spPr>
          <a:xfrm>
            <a:off x="685800" y="3657600"/>
            <a:ext cx="2438400" cy="646331"/>
          </a:xfrm>
          <a:prstGeom prst="rect">
            <a:avLst/>
          </a:prstGeom>
          <a:noFill/>
        </p:spPr>
        <p:txBody>
          <a:bodyPr wrap="square" rtlCol="0">
            <a:spAutoFit/>
          </a:bodyPr>
          <a:lstStyle/>
          <a:p>
            <a:r>
              <a:rPr lang="en-US" sz="3600" b="1" dirty="0" smtClean="0">
                <a:solidFill>
                  <a:schemeClr val="bg1"/>
                </a:solidFill>
              </a:rPr>
              <a:t> Belief</a:t>
            </a:r>
            <a:endParaRPr lang="th-TH" sz="3600" b="1" dirty="0">
              <a:solidFill>
                <a:schemeClr val="bg1"/>
              </a:solidFill>
            </a:endParaRPr>
          </a:p>
        </p:txBody>
      </p:sp>
      <p:sp>
        <p:nvSpPr>
          <p:cNvPr id="20" name="TextBox 19"/>
          <p:cNvSpPr txBox="1"/>
          <p:nvPr/>
        </p:nvSpPr>
        <p:spPr>
          <a:xfrm>
            <a:off x="762000" y="1600200"/>
            <a:ext cx="2438400" cy="646331"/>
          </a:xfrm>
          <a:prstGeom prst="rect">
            <a:avLst/>
          </a:prstGeom>
          <a:noFill/>
        </p:spPr>
        <p:txBody>
          <a:bodyPr wrap="square" rtlCol="0">
            <a:spAutoFit/>
          </a:bodyPr>
          <a:lstStyle/>
          <a:p>
            <a:r>
              <a:rPr lang="en-US" sz="3600" b="1" dirty="0">
                <a:solidFill>
                  <a:schemeClr val="bg1"/>
                </a:solidFill>
              </a:rPr>
              <a:t>P</a:t>
            </a:r>
            <a:r>
              <a:rPr lang="en-US" sz="3600" b="1" dirty="0" smtClean="0">
                <a:solidFill>
                  <a:schemeClr val="bg1"/>
                </a:solidFill>
              </a:rPr>
              <a:t>overty</a:t>
            </a:r>
            <a:endParaRPr lang="th-TH" sz="3600" b="1" dirty="0">
              <a:solidFill>
                <a:schemeClr val="bg1"/>
              </a:solidFill>
            </a:endParaRPr>
          </a:p>
        </p:txBody>
      </p:sp>
      <p:sp>
        <p:nvSpPr>
          <p:cNvPr id="21" name="TextBox 20"/>
          <p:cNvSpPr txBox="1"/>
          <p:nvPr/>
        </p:nvSpPr>
        <p:spPr>
          <a:xfrm>
            <a:off x="762000" y="4724400"/>
            <a:ext cx="2438400" cy="646331"/>
          </a:xfrm>
          <a:prstGeom prst="rect">
            <a:avLst/>
          </a:prstGeom>
          <a:noFill/>
        </p:spPr>
        <p:txBody>
          <a:bodyPr wrap="square" rtlCol="0">
            <a:spAutoFit/>
          </a:bodyPr>
          <a:lstStyle/>
          <a:p>
            <a:r>
              <a:rPr lang="en-US" sz="3600" b="1" dirty="0" smtClean="0">
                <a:solidFill>
                  <a:schemeClr val="bg1"/>
                </a:solidFill>
              </a:rPr>
              <a:t>Gain</a:t>
            </a:r>
            <a:endParaRPr lang="th-TH" sz="3600" b="1" dirty="0">
              <a:solidFill>
                <a:schemeClr val="bg1"/>
              </a:solidFill>
            </a:endParaRPr>
          </a:p>
        </p:txBody>
      </p:sp>
      <p:sp>
        <p:nvSpPr>
          <p:cNvPr id="22" name="TextBox 21"/>
          <p:cNvSpPr txBox="1"/>
          <p:nvPr/>
        </p:nvSpPr>
        <p:spPr>
          <a:xfrm>
            <a:off x="762000" y="5791200"/>
            <a:ext cx="2438400" cy="646331"/>
          </a:xfrm>
          <a:prstGeom prst="rect">
            <a:avLst/>
          </a:prstGeom>
          <a:noFill/>
        </p:spPr>
        <p:txBody>
          <a:bodyPr wrap="square" rtlCol="0">
            <a:spAutoFit/>
          </a:bodyPr>
          <a:lstStyle/>
          <a:p>
            <a:r>
              <a:rPr lang="en-US" sz="3600" b="1" dirty="0">
                <a:solidFill>
                  <a:schemeClr val="bg1"/>
                </a:solidFill>
              </a:rPr>
              <a:t>I</a:t>
            </a:r>
            <a:r>
              <a:rPr lang="en-US" sz="3600" b="1" dirty="0" smtClean="0">
                <a:solidFill>
                  <a:schemeClr val="bg1"/>
                </a:solidFill>
              </a:rPr>
              <a:t>nfluence</a:t>
            </a:r>
            <a:endParaRPr lang="th-TH" sz="3600" b="1" dirty="0">
              <a:solidFill>
                <a:schemeClr val="bg1"/>
              </a:solidFill>
            </a:endParaRPr>
          </a:p>
        </p:txBody>
      </p:sp>
      <p:sp>
        <p:nvSpPr>
          <p:cNvPr id="23" name="TextBox 22"/>
          <p:cNvSpPr txBox="1"/>
          <p:nvPr/>
        </p:nvSpPr>
        <p:spPr>
          <a:xfrm>
            <a:off x="2438400" y="3733800"/>
            <a:ext cx="4038600" cy="400110"/>
          </a:xfrm>
          <a:prstGeom prst="rect">
            <a:avLst/>
          </a:prstGeom>
          <a:noFill/>
        </p:spPr>
        <p:txBody>
          <a:bodyPr wrap="square" rtlCol="0">
            <a:spAutoFit/>
          </a:bodyPr>
          <a:lstStyle/>
          <a:p>
            <a:r>
              <a:rPr lang="en-US" sz="2000" dirty="0">
                <a:solidFill>
                  <a:schemeClr val="bg1"/>
                </a:solidFill>
              </a:rPr>
              <a:t>the person believes the law is wrong</a:t>
            </a:r>
            <a:endParaRPr lang="th-TH" sz="2000" b="1" dirty="0">
              <a:solidFill>
                <a:schemeClr val="bg1"/>
              </a:solidFill>
            </a:endParaRPr>
          </a:p>
        </p:txBody>
      </p:sp>
      <p:sp>
        <p:nvSpPr>
          <p:cNvPr id="24" name="TextBox 23"/>
          <p:cNvSpPr txBox="1"/>
          <p:nvPr/>
        </p:nvSpPr>
        <p:spPr>
          <a:xfrm>
            <a:off x="2514600" y="2819400"/>
            <a:ext cx="4038600" cy="707886"/>
          </a:xfrm>
          <a:prstGeom prst="rect">
            <a:avLst/>
          </a:prstGeom>
          <a:noFill/>
        </p:spPr>
        <p:txBody>
          <a:bodyPr wrap="square" rtlCol="0">
            <a:spAutoFit/>
          </a:bodyPr>
          <a:lstStyle/>
          <a:p>
            <a:r>
              <a:rPr lang="en-US" sz="2000" dirty="0">
                <a:solidFill>
                  <a:schemeClr val="bg1"/>
                </a:solidFill>
              </a:rPr>
              <a:t>a crime which is committed on the spur of the moment</a:t>
            </a:r>
            <a:endParaRPr lang="th-TH" sz="2000" b="1" dirty="0">
              <a:solidFill>
                <a:schemeClr val="bg1"/>
              </a:solidFill>
            </a:endParaRPr>
          </a:p>
        </p:txBody>
      </p:sp>
      <p:sp>
        <p:nvSpPr>
          <p:cNvPr id="25" name="TextBox 24"/>
          <p:cNvSpPr txBox="1"/>
          <p:nvPr/>
        </p:nvSpPr>
        <p:spPr>
          <a:xfrm>
            <a:off x="2514600" y="4800600"/>
            <a:ext cx="4038600" cy="707886"/>
          </a:xfrm>
          <a:prstGeom prst="rect">
            <a:avLst/>
          </a:prstGeom>
          <a:noFill/>
        </p:spPr>
        <p:txBody>
          <a:bodyPr wrap="square" rtlCol="0">
            <a:spAutoFit/>
          </a:bodyPr>
          <a:lstStyle/>
          <a:p>
            <a:r>
              <a:rPr lang="en-US" sz="2000" dirty="0">
                <a:solidFill>
                  <a:schemeClr val="bg1"/>
                </a:solidFill>
              </a:rPr>
              <a:t>crime committed to gain more wealth</a:t>
            </a:r>
            <a:endParaRPr lang="th-TH" sz="2000" b="1" dirty="0">
              <a:solidFill>
                <a:schemeClr val="bg1"/>
              </a:solidFill>
            </a:endParaRPr>
          </a:p>
        </p:txBody>
      </p:sp>
      <p:sp>
        <p:nvSpPr>
          <p:cNvPr id="26" name="TextBox 25"/>
          <p:cNvSpPr txBox="1"/>
          <p:nvPr/>
        </p:nvSpPr>
        <p:spPr>
          <a:xfrm>
            <a:off x="2895600" y="5943600"/>
            <a:ext cx="4038600" cy="400110"/>
          </a:xfrm>
          <a:prstGeom prst="rect">
            <a:avLst/>
          </a:prstGeom>
          <a:noFill/>
        </p:spPr>
        <p:txBody>
          <a:bodyPr wrap="square" rtlCol="0">
            <a:spAutoFit/>
          </a:bodyPr>
          <a:lstStyle/>
          <a:p>
            <a:r>
              <a:rPr lang="en-US" sz="2000" dirty="0">
                <a:solidFill>
                  <a:schemeClr val="bg1"/>
                </a:solidFill>
              </a:rPr>
              <a:t>alcohol, drugs or peer pressure</a:t>
            </a:r>
            <a:endParaRPr lang="th-TH" sz="2000" b="1" dirty="0">
              <a:solidFill>
                <a:schemeClr val="bg1"/>
              </a:solidFill>
            </a:endParaRPr>
          </a:p>
        </p:txBody>
      </p:sp>
      <p:pic>
        <p:nvPicPr>
          <p:cNvPr id="27" name="รูปภาพ 26" descr="depositphotos_2184850_l-1024x699.gif"/>
          <p:cNvPicPr>
            <a:picLocks noChangeAspect="1"/>
          </p:cNvPicPr>
          <p:nvPr/>
        </p:nvPicPr>
        <p:blipFill>
          <a:blip r:embed="rId2"/>
          <a:stretch>
            <a:fillRect/>
          </a:stretch>
        </p:blipFill>
        <p:spPr>
          <a:xfrm rot="400630">
            <a:off x="3292844" y="893350"/>
            <a:ext cx="2520479" cy="1720522"/>
          </a:xfrm>
          <a:prstGeom prst="rect">
            <a:avLst/>
          </a:prstGeom>
        </p:spPr>
      </p:pic>
      <p:pic>
        <p:nvPicPr>
          <p:cNvPr id="28" name="รูปภาพ 27" descr="Angry-Man-Yelling.gif"/>
          <p:cNvPicPr>
            <a:picLocks noChangeAspect="1"/>
          </p:cNvPicPr>
          <p:nvPr/>
        </p:nvPicPr>
        <p:blipFill>
          <a:blip r:embed="rId3"/>
          <a:stretch>
            <a:fillRect/>
          </a:stretch>
        </p:blipFill>
        <p:spPr>
          <a:xfrm rot="20999175">
            <a:off x="6414223" y="1506745"/>
            <a:ext cx="2590800" cy="1825479"/>
          </a:xfrm>
          <a:prstGeom prst="rect">
            <a:avLst/>
          </a:prstGeom>
        </p:spPr>
      </p:pic>
      <p:pic>
        <p:nvPicPr>
          <p:cNvPr id="29" name="รูปภาพ 28" descr="angry_woman.gif"/>
          <p:cNvPicPr>
            <a:picLocks noChangeAspect="1"/>
          </p:cNvPicPr>
          <p:nvPr/>
        </p:nvPicPr>
        <p:blipFill>
          <a:blip r:embed="rId4"/>
          <a:stretch>
            <a:fillRect/>
          </a:stretch>
        </p:blipFill>
        <p:spPr>
          <a:xfrm>
            <a:off x="7543800" y="2286000"/>
            <a:ext cx="2049639" cy="2767012"/>
          </a:xfrm>
          <a:prstGeom prst="rect">
            <a:avLst/>
          </a:prstGeom>
        </p:spPr>
      </p:pic>
      <p:pic>
        <p:nvPicPr>
          <p:cNvPr id="30" name="รูปภาพ 29" descr="100830-Grinning-Male-Robber-In-A-Striped-Shirt-Shining-A-Flashlight-And-Carrying-A-Money-Bag-Poster-Art-Print.gif"/>
          <p:cNvPicPr>
            <a:picLocks noChangeAspect="1"/>
          </p:cNvPicPr>
          <p:nvPr/>
        </p:nvPicPr>
        <p:blipFill>
          <a:blip r:embed="rId5"/>
          <a:stretch>
            <a:fillRect/>
          </a:stretch>
        </p:blipFill>
        <p:spPr>
          <a:xfrm>
            <a:off x="6096000" y="3810000"/>
            <a:ext cx="2324100" cy="1847660"/>
          </a:xfrm>
          <a:prstGeom prst="rect">
            <a:avLst/>
          </a:prstGeom>
        </p:spPr>
      </p:pic>
      <p:pic>
        <p:nvPicPr>
          <p:cNvPr id="31" name="รูปภาพ 30" descr="LARGE PHOTOS_ALCOHOL.gif"/>
          <p:cNvPicPr>
            <a:picLocks noChangeAspect="1"/>
          </p:cNvPicPr>
          <p:nvPr/>
        </p:nvPicPr>
        <p:blipFill>
          <a:blip r:embed="rId6"/>
          <a:stretch>
            <a:fillRect/>
          </a:stretch>
        </p:blipFill>
        <p:spPr>
          <a:xfrm>
            <a:off x="6096000" y="5460412"/>
            <a:ext cx="2093396" cy="1397588"/>
          </a:xfrm>
          <a:prstGeom prst="rect">
            <a:avLst/>
          </a:prstGeom>
        </p:spPr>
      </p:pic>
      <p:pic>
        <p:nvPicPr>
          <p:cNvPr id="32" name="รูปภาพ 31" descr="lrg-image-gangs.gif"/>
          <p:cNvPicPr>
            <a:picLocks noChangeAspect="1"/>
          </p:cNvPicPr>
          <p:nvPr/>
        </p:nvPicPr>
        <p:blipFill>
          <a:blip r:embed="rId7"/>
          <a:stretch>
            <a:fillRect/>
          </a:stretch>
        </p:blipFill>
        <p:spPr>
          <a:xfrm>
            <a:off x="7810500" y="5524500"/>
            <a:ext cx="1333500" cy="133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4"/>
                                        </p:tgtEl>
                                        <p:attrNameLst>
                                          <p:attrName>style.visibility</p:attrName>
                                        </p:attrNameLst>
                                      </p:cBhvr>
                                      <p:to>
                                        <p:strVal val="visible"/>
                                      </p:to>
                                    </p:set>
                                    <p:animEffect transition="in" filter="fade">
                                      <p:cBhvr>
                                        <p:cTn id="20" dur="500"/>
                                        <p:tgtEl>
                                          <p:spTgt spid="24"/>
                                        </p:tgtEl>
                                      </p:cBhvr>
                                    </p:animEffect>
                                  </p:childTnLst>
                                </p:cTn>
                              </p:par>
                              <p:par>
                                <p:cTn id="21" presetID="10" presetClass="entr" presetSubtype="0" fill="hold"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par>
                                <p:cTn id="32" presetID="10" presetClass="entr" presetSubtype="0"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par>
                                <p:cTn id="43" presetID="10" presetClass="entr" presetSubtype="0" fill="hold"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fade">
                                      <p:cBhvr>
                                        <p:cTn id="45" dur="500"/>
                                        <p:tgtEl>
                                          <p:spTgt spid="30"/>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fade">
                                      <p:cBhvr>
                                        <p:cTn id="50" dur="500"/>
                                        <p:tgtEl>
                                          <p:spTgt spid="2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nodeType="click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fade">
                                      <p:cBhvr>
                                        <p:cTn id="58" dur="500"/>
                                        <p:tgtEl>
                                          <p:spTgt spid="31"/>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nodeType="clickEffect">
                                  <p:stCondLst>
                                    <p:cond delay="0"/>
                                  </p:stCondLst>
                                  <p:childTnLst>
                                    <p:set>
                                      <p:cBhvr>
                                        <p:cTn id="62" dur="1" fill="hold">
                                          <p:stCondLst>
                                            <p:cond delay="0"/>
                                          </p:stCondLst>
                                        </p:cTn>
                                        <p:tgtEl>
                                          <p:spTgt spid="32"/>
                                        </p:tgtEl>
                                        <p:attrNameLst>
                                          <p:attrName>style.visibility</p:attrName>
                                        </p:attrNameLst>
                                      </p:cBhvr>
                                      <p:to>
                                        <p:strVal val="visible"/>
                                      </p:to>
                                    </p:set>
                                    <p:animEffect transition="in" filter="fade">
                                      <p:cBhvr>
                                        <p:cTn id="6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20" grpId="0"/>
      <p:bldP spid="21" grpId="0"/>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สี่เหลี่ยมผืนผ้า 6"/>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8" name="ตัวเชื่อมต่อตรง 7"/>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graphicFrame>
        <p:nvGraphicFramePr>
          <p:cNvPr id="6" name="แผนภูมิ 5"/>
          <p:cNvGraphicFramePr/>
          <p:nvPr/>
        </p:nvGraphicFramePr>
        <p:xfrm>
          <a:off x="1828800" y="3124200"/>
          <a:ext cx="5791200" cy="37338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ตาราง 2"/>
          <p:cNvGraphicFramePr>
            <a:graphicFrameLocks noGrp="1"/>
          </p:cNvGraphicFramePr>
          <p:nvPr/>
        </p:nvGraphicFramePr>
        <p:xfrm>
          <a:off x="457200" y="381000"/>
          <a:ext cx="8153399" cy="2590800"/>
        </p:xfrm>
        <a:graphic>
          <a:graphicData uri="http://schemas.openxmlformats.org/drawingml/2006/table">
            <a:tbl>
              <a:tblPr firstRow="1" bandRow="1">
                <a:tableStyleId>{21E4AEA4-8DFA-4A89-87EB-49C32662AFE0}</a:tableStyleId>
              </a:tblPr>
              <a:tblGrid>
                <a:gridCol w="1834516"/>
                <a:gridCol w="1061084"/>
                <a:gridCol w="1035503"/>
                <a:gridCol w="945696"/>
                <a:gridCol w="1219201"/>
                <a:gridCol w="892628"/>
                <a:gridCol w="1164771"/>
              </a:tblGrid>
              <a:tr h="370840">
                <a:tc>
                  <a:txBody>
                    <a:bodyPr/>
                    <a:lstStyle/>
                    <a:p>
                      <a:r>
                        <a:rPr lang="en-US" sz="2000" b="1" dirty="0" smtClean="0"/>
                        <a:t>Country</a:t>
                      </a:r>
                      <a:endParaRPr lang="th-TH" sz="2000" b="1" dirty="0"/>
                    </a:p>
                  </a:txBody>
                  <a:tcPr/>
                </a:tc>
                <a:tc gridSpan="2">
                  <a:txBody>
                    <a:bodyPr/>
                    <a:lstStyle/>
                    <a:p>
                      <a:pPr algn="ctr"/>
                      <a:r>
                        <a:rPr lang="en-US" sz="2000" b="1" dirty="0" smtClean="0"/>
                        <a:t>Larceny</a:t>
                      </a:r>
                      <a:endParaRPr lang="th-TH" sz="2000" b="1" dirty="0"/>
                    </a:p>
                  </a:txBody>
                  <a:tcPr/>
                </a:tc>
                <a:tc hMerge="1">
                  <a:txBody>
                    <a:bodyPr/>
                    <a:lstStyle/>
                    <a:p>
                      <a:endParaRPr lang="th-TH" sz="1200" dirty="0"/>
                    </a:p>
                  </a:txBody>
                  <a:tcPr/>
                </a:tc>
                <a:tc gridSpan="2">
                  <a:txBody>
                    <a:bodyPr/>
                    <a:lstStyle/>
                    <a:p>
                      <a:pPr algn="ctr"/>
                      <a:r>
                        <a:rPr lang="en-US" sz="2000" b="1" dirty="0" smtClean="0"/>
                        <a:t>Burglary</a:t>
                      </a:r>
                      <a:endParaRPr lang="th-TH" sz="2000" b="1" dirty="0"/>
                    </a:p>
                  </a:txBody>
                  <a:tcPr/>
                </a:tc>
                <a:tc hMerge="1">
                  <a:txBody>
                    <a:bodyPr/>
                    <a:lstStyle/>
                    <a:p>
                      <a:endParaRPr lang="th-TH" sz="1200" dirty="0"/>
                    </a:p>
                  </a:txBody>
                  <a:tcPr/>
                </a:tc>
                <a:tc gridSpan="2">
                  <a:txBody>
                    <a:bodyPr/>
                    <a:lstStyle/>
                    <a:p>
                      <a:pPr algn="ctr"/>
                      <a:r>
                        <a:rPr lang="en-US" sz="2000" b="1" dirty="0" smtClean="0"/>
                        <a:t>Assault</a:t>
                      </a:r>
                      <a:endParaRPr lang="th-TH" sz="2000" b="1" dirty="0"/>
                    </a:p>
                  </a:txBody>
                  <a:tcPr/>
                </a:tc>
                <a:tc hMerge="1">
                  <a:txBody>
                    <a:bodyPr/>
                    <a:lstStyle/>
                    <a:p>
                      <a:pPr algn="ctr"/>
                      <a:endParaRPr lang="th-TH" sz="1200" dirty="0"/>
                    </a:p>
                  </a:txBody>
                  <a:tcPr/>
                </a:tc>
              </a:tr>
              <a:tr h="370840">
                <a:tc>
                  <a:txBody>
                    <a:bodyPr/>
                    <a:lstStyle/>
                    <a:p>
                      <a:endParaRPr lang="th-TH" sz="2000" b="1" dirty="0"/>
                    </a:p>
                  </a:txBody>
                  <a:tcPr/>
                </a:tc>
                <a:tc>
                  <a:txBody>
                    <a:bodyPr/>
                    <a:lstStyle/>
                    <a:p>
                      <a:pPr algn="ctr"/>
                      <a:r>
                        <a:rPr lang="en-US" sz="2000" b="1" dirty="0" smtClean="0"/>
                        <a:t>1988</a:t>
                      </a:r>
                      <a:endParaRPr lang="th-TH" sz="2000" b="1" dirty="0"/>
                    </a:p>
                  </a:txBody>
                  <a:tcPr/>
                </a:tc>
                <a:tc>
                  <a:txBody>
                    <a:bodyPr/>
                    <a:lstStyle/>
                    <a:p>
                      <a:pPr algn="ctr"/>
                      <a:r>
                        <a:rPr lang="en-US" sz="2000" b="1" dirty="0" smtClean="0"/>
                        <a:t>1999</a:t>
                      </a:r>
                      <a:endParaRPr lang="th-TH" sz="2000" b="1" dirty="0"/>
                    </a:p>
                  </a:txBody>
                  <a:tcPr/>
                </a:tc>
                <a:tc>
                  <a:txBody>
                    <a:bodyPr/>
                    <a:lstStyle/>
                    <a:p>
                      <a:pPr algn="ctr"/>
                      <a:r>
                        <a:rPr lang="en-US" sz="2000" b="1" dirty="0" smtClean="0"/>
                        <a:t>1988</a:t>
                      </a:r>
                      <a:endParaRPr lang="th-TH" sz="2000" b="1" dirty="0"/>
                    </a:p>
                  </a:txBody>
                  <a:tcPr/>
                </a:tc>
                <a:tc>
                  <a:txBody>
                    <a:bodyPr/>
                    <a:lstStyle/>
                    <a:p>
                      <a:pPr algn="ctr"/>
                      <a:r>
                        <a:rPr lang="en-US" sz="2000" b="1" dirty="0" smtClean="0"/>
                        <a:t>1999</a:t>
                      </a:r>
                      <a:endParaRPr lang="th-TH" sz="2000" b="1" dirty="0"/>
                    </a:p>
                  </a:txBody>
                  <a:tcPr/>
                </a:tc>
                <a:tc>
                  <a:txBody>
                    <a:bodyPr/>
                    <a:lstStyle/>
                    <a:p>
                      <a:pPr algn="ctr"/>
                      <a:r>
                        <a:rPr lang="en-US" sz="2000" b="1" dirty="0" smtClean="0"/>
                        <a:t>1988</a:t>
                      </a:r>
                      <a:endParaRPr lang="th-TH" sz="2000" b="1" dirty="0"/>
                    </a:p>
                  </a:txBody>
                  <a:tcPr/>
                </a:tc>
                <a:tc>
                  <a:txBody>
                    <a:bodyPr/>
                    <a:lstStyle/>
                    <a:p>
                      <a:pPr algn="ctr"/>
                      <a:r>
                        <a:rPr lang="en-US" sz="2000" b="1" dirty="0" smtClean="0"/>
                        <a:t>1999</a:t>
                      </a:r>
                      <a:endParaRPr lang="th-TH" sz="2000" b="1" dirty="0"/>
                    </a:p>
                  </a:txBody>
                  <a:tcPr/>
                </a:tc>
              </a:tr>
              <a:tr h="370840">
                <a:tc>
                  <a:txBody>
                    <a:bodyPr/>
                    <a:lstStyle/>
                    <a:p>
                      <a:r>
                        <a:rPr lang="en-US" sz="2000" b="1" dirty="0" smtClean="0"/>
                        <a:t>United States</a:t>
                      </a:r>
                      <a:endParaRPr lang="th-TH" sz="2000" b="1" dirty="0"/>
                    </a:p>
                  </a:txBody>
                  <a:tcPr/>
                </a:tc>
                <a:tc>
                  <a:txBody>
                    <a:bodyPr/>
                    <a:lstStyle/>
                    <a:p>
                      <a:pPr algn="ctr"/>
                      <a:r>
                        <a:rPr lang="en-US" sz="2000" b="1" dirty="0" smtClean="0"/>
                        <a:t>15.1%</a:t>
                      </a:r>
                      <a:endParaRPr lang="th-TH" sz="2000" b="1" dirty="0"/>
                    </a:p>
                  </a:txBody>
                  <a:tcPr/>
                </a:tc>
                <a:tc>
                  <a:txBody>
                    <a:bodyPr/>
                    <a:lstStyle/>
                    <a:p>
                      <a:pPr algn="ctr"/>
                      <a:r>
                        <a:rPr lang="en-US" sz="2000" b="1" dirty="0" smtClean="0"/>
                        <a:t>9.9%</a:t>
                      </a:r>
                      <a:endParaRPr lang="th-TH" sz="2000" b="1" dirty="0"/>
                    </a:p>
                  </a:txBody>
                  <a:tcPr/>
                </a:tc>
                <a:tc>
                  <a:txBody>
                    <a:bodyPr/>
                    <a:lstStyle/>
                    <a:p>
                      <a:pPr algn="ctr"/>
                      <a:r>
                        <a:rPr lang="en-US" sz="2000" b="1" dirty="0" smtClean="0"/>
                        <a:t>7.6%</a:t>
                      </a:r>
                      <a:endParaRPr lang="th-TH" sz="2000" b="1" dirty="0"/>
                    </a:p>
                  </a:txBody>
                  <a:tcPr/>
                </a:tc>
                <a:tc>
                  <a:txBody>
                    <a:bodyPr/>
                    <a:lstStyle/>
                    <a:p>
                      <a:pPr algn="ctr"/>
                      <a:r>
                        <a:rPr lang="en-US" sz="2000" b="1" dirty="0" smtClean="0"/>
                        <a:t>3.6%</a:t>
                      </a:r>
                      <a:endParaRPr lang="th-TH" sz="2000" b="1" dirty="0"/>
                    </a:p>
                  </a:txBody>
                  <a:tcPr/>
                </a:tc>
                <a:tc>
                  <a:txBody>
                    <a:bodyPr/>
                    <a:lstStyle/>
                    <a:p>
                      <a:pPr algn="ctr"/>
                      <a:r>
                        <a:rPr lang="en-US" sz="2000" b="1" dirty="0" smtClean="0"/>
                        <a:t>5.1%</a:t>
                      </a:r>
                      <a:endParaRPr lang="th-TH" sz="2000" b="1" dirty="0"/>
                    </a:p>
                  </a:txBody>
                  <a:tcPr/>
                </a:tc>
                <a:tc>
                  <a:txBody>
                    <a:bodyPr/>
                    <a:lstStyle/>
                    <a:p>
                      <a:pPr algn="ctr"/>
                      <a:r>
                        <a:rPr lang="en-US" sz="2000" b="1" dirty="0" smtClean="0"/>
                        <a:t>3.4%</a:t>
                      </a:r>
                      <a:endParaRPr lang="th-TH" sz="2000" b="1" dirty="0"/>
                    </a:p>
                  </a:txBody>
                  <a:tcPr/>
                </a:tc>
              </a:tr>
              <a:tr h="3708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000" b="1" dirty="0" smtClean="0"/>
                        <a:t>All other countries</a:t>
                      </a:r>
                      <a:endParaRPr lang="th-TH" sz="2000" b="1" dirty="0" smtClean="0"/>
                    </a:p>
                    <a:p>
                      <a:endParaRPr lang="th-TH" sz="2000" b="1" dirty="0"/>
                    </a:p>
                  </a:txBody>
                  <a:tcPr/>
                </a:tc>
                <a:tc>
                  <a:txBody>
                    <a:bodyPr/>
                    <a:lstStyle/>
                    <a:p>
                      <a:pPr algn="ctr"/>
                      <a:r>
                        <a:rPr lang="en-US" sz="2000" b="1" dirty="0" smtClean="0"/>
                        <a:t>10.6%</a:t>
                      </a:r>
                      <a:endParaRPr lang="th-TH" sz="2000" b="1" dirty="0"/>
                    </a:p>
                  </a:txBody>
                  <a:tcPr/>
                </a:tc>
                <a:tc>
                  <a:txBody>
                    <a:bodyPr/>
                    <a:lstStyle/>
                    <a:p>
                      <a:pPr algn="ctr"/>
                      <a:r>
                        <a:rPr lang="en-US" sz="2000" b="1" dirty="0" smtClean="0"/>
                        <a:t>11.8%</a:t>
                      </a:r>
                      <a:endParaRPr lang="th-TH" sz="2000" b="1" dirty="0"/>
                    </a:p>
                  </a:txBody>
                  <a:tcPr/>
                </a:tc>
                <a:tc>
                  <a:txBody>
                    <a:bodyPr/>
                    <a:lstStyle/>
                    <a:p>
                      <a:pPr algn="ctr"/>
                      <a:r>
                        <a:rPr lang="en-US" sz="2000" b="1" dirty="0" smtClean="0"/>
                        <a:t>3.4%</a:t>
                      </a:r>
                      <a:endParaRPr lang="th-TH" sz="2000" b="1" dirty="0"/>
                    </a:p>
                  </a:txBody>
                  <a:tcPr/>
                </a:tc>
                <a:tc>
                  <a:txBody>
                    <a:bodyPr/>
                    <a:lstStyle/>
                    <a:p>
                      <a:pPr algn="ctr"/>
                      <a:r>
                        <a:rPr lang="en-US" sz="2000" b="1" dirty="0" smtClean="0"/>
                        <a:t>3.4%</a:t>
                      </a:r>
                      <a:endParaRPr lang="th-TH" sz="2000" b="1" dirty="0"/>
                    </a:p>
                  </a:txBody>
                  <a:tcPr/>
                </a:tc>
                <a:tc>
                  <a:txBody>
                    <a:bodyPr/>
                    <a:lstStyle/>
                    <a:p>
                      <a:pPr algn="ctr"/>
                      <a:r>
                        <a:rPr lang="en-US" sz="2000" b="1" dirty="0" smtClean="0"/>
                        <a:t>2.7%</a:t>
                      </a:r>
                      <a:endParaRPr lang="th-TH" sz="2000" b="1" dirty="0"/>
                    </a:p>
                  </a:txBody>
                  <a:tcPr/>
                </a:tc>
                <a:tc>
                  <a:txBody>
                    <a:bodyPr/>
                    <a:lstStyle/>
                    <a:p>
                      <a:pPr algn="ctr"/>
                      <a:r>
                        <a:rPr lang="en-US" sz="2000" b="1" dirty="0" smtClean="0"/>
                        <a:t>3.8%</a:t>
                      </a:r>
                      <a:endParaRPr lang="th-TH" sz="2000" b="1" dirty="0"/>
                    </a:p>
                  </a:txBody>
                  <a:tcPr/>
                </a:tc>
              </a:tr>
              <a:tr h="370840">
                <a:tc>
                  <a:txBody>
                    <a:bodyPr/>
                    <a:lstStyle/>
                    <a:p>
                      <a:r>
                        <a:rPr lang="en-US" sz="2000" b="1" dirty="0" smtClean="0"/>
                        <a:t>US rank</a:t>
                      </a:r>
                      <a:endParaRPr lang="th-TH" sz="2000" b="1" dirty="0"/>
                    </a:p>
                  </a:txBody>
                  <a:tcPr/>
                </a:tc>
                <a:tc>
                  <a:txBody>
                    <a:bodyPr/>
                    <a:lstStyle/>
                    <a:p>
                      <a:pPr algn="ctr"/>
                      <a:r>
                        <a:rPr lang="en-US" sz="2000" b="1" dirty="0" smtClean="0"/>
                        <a:t>2</a:t>
                      </a:r>
                      <a:endParaRPr lang="th-TH" sz="2000" b="1" dirty="0"/>
                    </a:p>
                  </a:txBody>
                  <a:tcPr/>
                </a:tc>
                <a:tc>
                  <a:txBody>
                    <a:bodyPr/>
                    <a:lstStyle/>
                    <a:p>
                      <a:pPr algn="ctr"/>
                      <a:r>
                        <a:rPr lang="en-US" sz="2000" b="1" dirty="0" smtClean="0"/>
                        <a:t>11</a:t>
                      </a:r>
                      <a:endParaRPr lang="th-TH" sz="2000" b="1" dirty="0"/>
                    </a:p>
                  </a:txBody>
                  <a:tcPr/>
                </a:tc>
                <a:tc>
                  <a:txBody>
                    <a:bodyPr/>
                    <a:lstStyle/>
                    <a:p>
                      <a:pPr algn="ctr"/>
                      <a:r>
                        <a:rPr lang="en-US" sz="2000" b="1" dirty="0" smtClean="0"/>
                        <a:t>1</a:t>
                      </a:r>
                      <a:endParaRPr lang="th-TH" sz="2000" b="1" dirty="0"/>
                    </a:p>
                  </a:txBody>
                  <a:tcPr/>
                </a:tc>
                <a:tc>
                  <a:txBody>
                    <a:bodyPr/>
                    <a:lstStyle/>
                    <a:p>
                      <a:pPr algn="ctr"/>
                      <a:r>
                        <a:rPr lang="en-US" sz="2000" b="1" dirty="0" smtClean="0"/>
                        <a:t>5</a:t>
                      </a:r>
                      <a:endParaRPr lang="th-TH" sz="2000" b="1" dirty="0"/>
                    </a:p>
                  </a:txBody>
                  <a:tcPr/>
                </a:tc>
                <a:tc>
                  <a:txBody>
                    <a:bodyPr/>
                    <a:lstStyle/>
                    <a:p>
                      <a:pPr algn="ctr"/>
                      <a:r>
                        <a:rPr lang="en-US" sz="2000" b="1" dirty="0" smtClean="0"/>
                        <a:t>1</a:t>
                      </a:r>
                      <a:endParaRPr lang="th-TH" sz="2000" b="1" dirty="0"/>
                    </a:p>
                  </a:txBody>
                  <a:tcPr/>
                </a:tc>
                <a:tc>
                  <a:txBody>
                    <a:bodyPr/>
                    <a:lstStyle/>
                    <a:p>
                      <a:pPr algn="ctr"/>
                      <a:r>
                        <a:rPr lang="en-US" sz="2000" b="1" dirty="0" smtClean="0"/>
                        <a:t>9</a:t>
                      </a:r>
                      <a:endParaRPr lang="th-TH" sz="2000" b="1" dirty="0"/>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สี่เหลี่ยมผืนผ้า 8"/>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16386" name="AutoShape 2" descr="http://www.data360.org/temp/dsg237_990_600.jpg"/>
          <p:cNvSpPr>
            <a:spLocks noChangeAspect="1" noChangeArrowheads="1"/>
          </p:cNvSpPr>
          <p:nvPr/>
        </p:nvSpPr>
        <p:spPr bwMode="auto">
          <a:xfrm>
            <a:off x="98425" y="-2127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h-TH"/>
          </a:p>
        </p:txBody>
      </p:sp>
      <p:sp>
        <p:nvSpPr>
          <p:cNvPr id="16388" name="AutoShape 4" descr="http://www.data360.org/temp/dsg237_990_600.jpg"/>
          <p:cNvSpPr>
            <a:spLocks noChangeAspect="1" noChangeArrowheads="1"/>
          </p:cNvSpPr>
          <p:nvPr/>
        </p:nvSpPr>
        <p:spPr bwMode="auto">
          <a:xfrm>
            <a:off x="98425" y="-2127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h-TH"/>
          </a:p>
        </p:txBody>
      </p:sp>
      <p:sp>
        <p:nvSpPr>
          <p:cNvPr id="16390" name="AutoShape 6" descr="http://www.data360.org/temp/dsg237_990_600.jpg"/>
          <p:cNvSpPr>
            <a:spLocks noChangeAspect="1" noChangeArrowheads="1"/>
          </p:cNvSpPr>
          <p:nvPr/>
        </p:nvSpPr>
        <p:spPr bwMode="auto">
          <a:xfrm>
            <a:off x="98425" y="-2127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h-TH"/>
          </a:p>
        </p:txBody>
      </p:sp>
      <p:pic>
        <p:nvPicPr>
          <p:cNvPr id="8" name="รูปภาพ 7" descr="dsg237_990_600.jpg"/>
          <p:cNvPicPr>
            <a:picLocks noChangeAspect="1"/>
          </p:cNvPicPr>
          <p:nvPr/>
        </p:nvPicPr>
        <p:blipFill>
          <a:blip r:embed="rId2"/>
          <a:stretch>
            <a:fillRect/>
          </a:stretch>
        </p:blipFill>
        <p:spPr>
          <a:xfrm>
            <a:off x="0" y="658091"/>
            <a:ext cx="9144000" cy="5541818"/>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สี่เหลี่ยมผืนผ้า 6"/>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4098" name="AutoShape 2" descr="http://cdn.physorg.com/newman/gfx/news/1-usteenbirthr.jpg"/>
          <p:cNvSpPr>
            <a:spLocks noChangeAspect="1" noChangeArrowheads="1"/>
          </p:cNvSpPr>
          <p:nvPr/>
        </p:nvSpPr>
        <p:spPr bwMode="auto">
          <a:xfrm>
            <a:off x="98425" y="-2127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h-TH"/>
          </a:p>
        </p:txBody>
      </p:sp>
      <p:sp>
        <p:nvSpPr>
          <p:cNvPr id="4100" name="AutoShape 4" descr="http://cdn.physorg.com/newman/gfx/news/1-usteenbirthr.jpg"/>
          <p:cNvSpPr>
            <a:spLocks noChangeAspect="1" noChangeArrowheads="1"/>
          </p:cNvSpPr>
          <p:nvPr/>
        </p:nvSpPr>
        <p:spPr bwMode="auto">
          <a:xfrm>
            <a:off x="98425" y="-212725"/>
            <a:ext cx="304800" cy="304800"/>
          </a:xfrm>
          <a:prstGeom prst="rect">
            <a:avLst/>
          </a:prstGeom>
          <a:noFill/>
        </p:spPr>
        <p:txBody>
          <a:bodyPr vert="horz" wrap="square" lIns="91440" tIns="45720" rIns="91440" bIns="45720" numCol="1" anchor="t" anchorCtr="0" compatLnSpc="1">
            <a:prstTxWarp prst="textNoShape">
              <a:avLst/>
            </a:prstTxWarp>
          </a:bodyPr>
          <a:lstStyle/>
          <a:p>
            <a:endParaRPr lang="th-TH"/>
          </a:p>
        </p:txBody>
      </p:sp>
      <p:cxnSp>
        <p:nvCxnSpPr>
          <p:cNvPr id="8" name="ตัวเชื่อมต่อตรง 7"/>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4102" name="Picture 6" descr="http://i45.photobucket.com/albums/f93/DragonsBloodAxe/Teen_Birth_Rates.jpg"/>
          <p:cNvPicPr>
            <a:picLocks noChangeAspect="1" noChangeArrowheads="1"/>
          </p:cNvPicPr>
          <p:nvPr/>
        </p:nvPicPr>
        <p:blipFill>
          <a:blip r:embed="rId2"/>
          <a:srcRect/>
          <a:stretch>
            <a:fillRect/>
          </a:stretch>
        </p:blipFill>
        <p:spPr bwMode="auto">
          <a:xfrm>
            <a:off x="1066800" y="0"/>
            <a:ext cx="7295320" cy="6858000"/>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สี่เหลี่ยมผืนผ้า 3"/>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sp>
        <p:nvSpPr>
          <p:cNvPr id="3" name="TextBox 2"/>
          <p:cNvSpPr txBox="1"/>
          <p:nvPr/>
        </p:nvSpPr>
        <p:spPr>
          <a:xfrm>
            <a:off x="304800" y="152400"/>
            <a:ext cx="8534400" cy="1323439"/>
          </a:xfrm>
          <a:prstGeom prst="rect">
            <a:avLst/>
          </a:prstGeom>
          <a:solidFill>
            <a:schemeClr val="bg1"/>
          </a:solidFill>
          <a:ln w="57150">
            <a:solidFill>
              <a:srgbClr val="002060"/>
            </a:solidFill>
            <a:prstDash val="sysDot"/>
          </a:ln>
        </p:spPr>
        <p:txBody>
          <a:bodyPr wrap="square" rtlCol="0">
            <a:spAutoFit/>
          </a:bodyPr>
          <a:lstStyle/>
          <a:p>
            <a:pPr algn="ctr"/>
            <a:r>
              <a:rPr lang="en-US" sz="4000" b="1" dirty="0" smtClean="0">
                <a:latin typeface="Arial" pitchFamily="34" charset="0"/>
                <a:cs typeface="Arial" pitchFamily="34" charset="0"/>
              </a:rPr>
              <a:t>Does teen </a:t>
            </a:r>
            <a:r>
              <a:rPr lang="en-US" sz="4000" b="1" dirty="0">
                <a:latin typeface="Arial" pitchFamily="34" charset="0"/>
                <a:cs typeface="Arial" pitchFamily="34" charset="0"/>
              </a:rPr>
              <a:t>b</a:t>
            </a:r>
            <a:r>
              <a:rPr lang="en-US" sz="4000" b="1" dirty="0" smtClean="0">
                <a:latin typeface="Arial" pitchFamily="34" charset="0"/>
                <a:cs typeface="Arial" pitchFamily="34" charset="0"/>
              </a:rPr>
              <a:t>irths rate keep American crime high?</a:t>
            </a:r>
            <a:endParaRPr lang="th-TH" sz="4000" b="1" dirty="0">
              <a:latin typeface="Arial" pitchFamily="34" charset="0"/>
            </a:endParaRPr>
          </a:p>
        </p:txBody>
      </p:sp>
      <p:cxnSp>
        <p:nvCxnSpPr>
          <p:cNvPr id="15" name="ตัวเชื่อมต่อตรง 1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17" name="รูปภาพ 16" descr="motherrr.gif"/>
          <p:cNvPicPr>
            <a:picLocks noChangeAspect="1"/>
          </p:cNvPicPr>
          <p:nvPr/>
        </p:nvPicPr>
        <p:blipFill>
          <a:blip r:embed="rId2"/>
          <a:stretch>
            <a:fillRect/>
          </a:stretch>
        </p:blipFill>
        <p:spPr>
          <a:xfrm rot="402226">
            <a:off x="2479552" y="1505002"/>
            <a:ext cx="5702206" cy="3784191"/>
          </a:xfrm>
          <a:prstGeom prst="rect">
            <a:avLst/>
          </a:prstGeom>
        </p:spPr>
      </p:pic>
      <p:pic>
        <p:nvPicPr>
          <p:cNvPr id="18" name="รูปภาพ 17" descr="mother.gif"/>
          <p:cNvPicPr>
            <a:picLocks noChangeAspect="1"/>
          </p:cNvPicPr>
          <p:nvPr/>
        </p:nvPicPr>
        <p:blipFill>
          <a:blip r:embed="rId3"/>
          <a:stretch>
            <a:fillRect/>
          </a:stretch>
        </p:blipFill>
        <p:spPr>
          <a:xfrm>
            <a:off x="4893339" y="3581400"/>
            <a:ext cx="4445001" cy="3276600"/>
          </a:xfrm>
          <a:prstGeom prst="rect">
            <a:avLst/>
          </a:prstGeom>
        </p:spPr>
      </p:pic>
      <p:pic>
        <p:nvPicPr>
          <p:cNvPr id="19" name="รูปภาพ 18" descr="motherr.gif"/>
          <p:cNvPicPr>
            <a:picLocks noChangeAspect="1"/>
          </p:cNvPicPr>
          <p:nvPr/>
        </p:nvPicPr>
        <p:blipFill>
          <a:blip r:embed="rId4"/>
          <a:stretch>
            <a:fillRect/>
          </a:stretch>
        </p:blipFill>
        <p:spPr>
          <a:xfrm>
            <a:off x="0" y="1676400"/>
            <a:ext cx="4096512" cy="5181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500"/>
                                        <p:tgtEl>
                                          <p:spTgt spid="17"/>
                                        </p:tgtEl>
                                      </p:cBhvr>
                                    </p:animEffect>
                                  </p:childTnLst>
                                </p:cTn>
                              </p:par>
                              <p:par>
                                <p:cTn id="11" presetID="10"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fade">
                                      <p:cBhvr>
                                        <p:cTn id="1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สี่เหลี่ยมผืนผ้า 2"/>
          <p:cNvSpPr/>
          <p:nvPr/>
        </p:nvSpPr>
        <p:spPr>
          <a:xfrm>
            <a:off x="0" y="0"/>
            <a:ext cx="9144000" cy="1676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5" name="ตัวเชื่อมต่อตรง 4"/>
          <p:cNvCxnSpPr/>
          <p:nvPr/>
        </p:nvCxnSpPr>
        <p:spPr>
          <a:xfrm>
            <a:off x="0" y="1676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04800" y="152400"/>
            <a:ext cx="8534400" cy="1323439"/>
          </a:xfrm>
          <a:prstGeom prst="rect">
            <a:avLst/>
          </a:prstGeom>
          <a:solidFill>
            <a:schemeClr val="bg1"/>
          </a:solidFill>
          <a:ln w="57150">
            <a:solidFill>
              <a:srgbClr val="002060"/>
            </a:solidFill>
            <a:prstDash val="sysDot"/>
          </a:ln>
        </p:spPr>
        <p:txBody>
          <a:bodyPr wrap="square" rtlCol="0">
            <a:spAutoFit/>
          </a:bodyPr>
          <a:lstStyle/>
          <a:p>
            <a:pPr algn="ctr"/>
            <a:r>
              <a:rPr lang="en-US" sz="4000" b="1" dirty="0" smtClean="0">
                <a:latin typeface="Arial" pitchFamily="34" charset="0"/>
                <a:cs typeface="Arial" pitchFamily="34" charset="0"/>
              </a:rPr>
              <a:t>Does teen </a:t>
            </a:r>
            <a:r>
              <a:rPr lang="en-US" sz="4000" b="1" dirty="0">
                <a:latin typeface="Arial" pitchFamily="34" charset="0"/>
                <a:cs typeface="Arial" pitchFamily="34" charset="0"/>
              </a:rPr>
              <a:t>b</a:t>
            </a:r>
            <a:r>
              <a:rPr lang="en-US" sz="4000" b="1" dirty="0" smtClean="0">
                <a:latin typeface="Arial" pitchFamily="34" charset="0"/>
                <a:cs typeface="Arial" pitchFamily="34" charset="0"/>
              </a:rPr>
              <a:t>irths rate keep American crime high?</a:t>
            </a:r>
            <a:endParaRPr lang="th-TH" sz="4000" b="1" dirty="0">
              <a:latin typeface="Arial" pitchFamily="34" charset="0"/>
            </a:endParaRPr>
          </a:p>
        </p:txBody>
      </p:sp>
      <p:sp>
        <p:nvSpPr>
          <p:cNvPr id="7" name="TextBox 6"/>
          <p:cNvSpPr txBox="1"/>
          <p:nvPr/>
        </p:nvSpPr>
        <p:spPr>
          <a:xfrm>
            <a:off x="685800" y="2438400"/>
            <a:ext cx="7848600" cy="954107"/>
          </a:xfrm>
          <a:prstGeom prst="rect">
            <a:avLst/>
          </a:prstGeom>
          <a:noFill/>
        </p:spPr>
        <p:txBody>
          <a:bodyPr wrap="square" rtlCol="0">
            <a:spAutoFit/>
          </a:bodyPr>
          <a:lstStyle/>
          <a:p>
            <a:r>
              <a:rPr lang="en-US" dirty="0" smtClean="0">
                <a:solidFill>
                  <a:schemeClr val="bg1"/>
                </a:solidFill>
              </a:rPr>
              <a:t>Jennifer Hunt</a:t>
            </a:r>
          </a:p>
          <a:p>
            <a:r>
              <a:rPr lang="en-US" dirty="0" smtClean="0">
                <a:solidFill>
                  <a:schemeClr val="bg1"/>
                </a:solidFill>
              </a:rPr>
              <a:t>National Bureau of Economic Research</a:t>
            </a:r>
            <a:endParaRPr lang="th-TH" dirty="0">
              <a:solidFill>
                <a:schemeClr val="bg1"/>
              </a:solidFill>
            </a:endParaRPr>
          </a:p>
        </p:txBody>
      </p:sp>
      <p:sp>
        <p:nvSpPr>
          <p:cNvPr id="9" name="TextBox 8"/>
          <p:cNvSpPr txBox="1"/>
          <p:nvPr/>
        </p:nvSpPr>
        <p:spPr>
          <a:xfrm>
            <a:off x="685800" y="4038600"/>
            <a:ext cx="7848600" cy="1815882"/>
          </a:xfrm>
          <a:prstGeom prst="rect">
            <a:avLst/>
          </a:prstGeom>
          <a:noFill/>
        </p:spPr>
        <p:txBody>
          <a:bodyPr wrap="square" rtlCol="0">
            <a:spAutoFit/>
          </a:bodyPr>
          <a:lstStyle/>
          <a:p>
            <a:r>
              <a:rPr lang="en-US" dirty="0" smtClean="0">
                <a:solidFill>
                  <a:schemeClr val="bg1"/>
                </a:solidFill>
              </a:rPr>
              <a:t>To investigate whether high teen birth rates increase crime , through what mechanism this could occur, and to what extent such an effect could account for high US crime</a:t>
            </a:r>
            <a:endParaRPr lang="th-TH" dirty="0">
              <a:solidFill>
                <a:schemeClr val="bg1"/>
              </a:solidFill>
            </a:endParaRPr>
          </a:p>
        </p:txBody>
      </p:sp>
      <p:sp>
        <p:nvSpPr>
          <p:cNvPr id="10" name="TextBox 9"/>
          <p:cNvSpPr txBox="1"/>
          <p:nvPr/>
        </p:nvSpPr>
        <p:spPr>
          <a:xfrm>
            <a:off x="685800" y="3429000"/>
            <a:ext cx="2057400" cy="523220"/>
          </a:xfrm>
          <a:prstGeom prst="rect">
            <a:avLst/>
          </a:prstGeom>
          <a:noFill/>
        </p:spPr>
        <p:txBody>
          <a:bodyPr wrap="square" rtlCol="0">
            <a:spAutoFit/>
          </a:bodyPr>
          <a:lstStyle/>
          <a:p>
            <a:r>
              <a:rPr lang="en-US" b="1" dirty="0" smtClean="0">
                <a:solidFill>
                  <a:schemeClr val="bg1"/>
                </a:solidFill>
              </a:rPr>
              <a:t>Objectives</a:t>
            </a:r>
            <a:endParaRPr lang="th-TH" b="1" dirty="0">
              <a:solidFill>
                <a:schemeClr val="bg1"/>
              </a:solidFill>
            </a:endParaRPr>
          </a:p>
        </p:txBody>
      </p:sp>
      <p:sp>
        <p:nvSpPr>
          <p:cNvPr id="11" name="TextBox 10"/>
          <p:cNvSpPr txBox="1"/>
          <p:nvPr/>
        </p:nvSpPr>
        <p:spPr>
          <a:xfrm>
            <a:off x="609600" y="1981200"/>
            <a:ext cx="2971800" cy="523220"/>
          </a:xfrm>
          <a:prstGeom prst="rect">
            <a:avLst/>
          </a:prstGeom>
          <a:noFill/>
        </p:spPr>
        <p:txBody>
          <a:bodyPr wrap="square" rtlCol="0">
            <a:spAutoFit/>
          </a:bodyPr>
          <a:lstStyle/>
          <a:p>
            <a:r>
              <a:rPr lang="en-US" b="1" dirty="0" smtClean="0">
                <a:solidFill>
                  <a:schemeClr val="bg1"/>
                </a:solidFill>
              </a:rPr>
              <a:t>Conducted by</a:t>
            </a:r>
            <a:endParaRPr lang="th-TH"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สี่เหลี่ยมผืนผ้า 2"/>
          <p:cNvSpPr/>
          <p:nvPr/>
        </p:nvSpPr>
        <p:spPr>
          <a:xfrm>
            <a:off x="0" y="0"/>
            <a:ext cx="9144000" cy="12954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a:p>
        </p:txBody>
      </p:sp>
      <p:cxnSp>
        <p:nvCxnSpPr>
          <p:cNvPr id="5" name="ตัวเชื่อมต่อตรง 4"/>
          <p:cNvCxnSpPr/>
          <p:nvPr/>
        </p:nvCxnSpPr>
        <p:spPr>
          <a:xfrm>
            <a:off x="0" y="1295400"/>
            <a:ext cx="9144000" cy="1588"/>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304800" y="152400"/>
            <a:ext cx="8534400" cy="707886"/>
          </a:xfrm>
          <a:prstGeom prst="rect">
            <a:avLst/>
          </a:prstGeom>
          <a:solidFill>
            <a:schemeClr val="bg1"/>
          </a:solidFill>
          <a:ln w="57150">
            <a:solidFill>
              <a:srgbClr val="002060"/>
            </a:solidFill>
            <a:prstDash val="sysDot"/>
          </a:ln>
        </p:spPr>
        <p:txBody>
          <a:bodyPr wrap="square" rtlCol="0">
            <a:spAutoFit/>
          </a:bodyPr>
          <a:lstStyle/>
          <a:p>
            <a:pPr algn="ctr"/>
            <a:r>
              <a:rPr lang="en-US" sz="4000" b="1" dirty="0" smtClean="0">
                <a:latin typeface="Arial" pitchFamily="34" charset="0"/>
                <a:cs typeface="Arial" pitchFamily="34" charset="0"/>
              </a:rPr>
              <a:t>Econometric Approach</a:t>
            </a:r>
            <a:endParaRPr lang="th-TH" sz="4000" b="1" dirty="0">
              <a:latin typeface="Arial" pitchFamily="34" charset="0"/>
            </a:endParaRPr>
          </a:p>
        </p:txBody>
      </p:sp>
      <p:sp>
        <p:nvSpPr>
          <p:cNvPr id="7" name="TextBox 6"/>
          <p:cNvSpPr txBox="1"/>
          <p:nvPr/>
        </p:nvSpPr>
        <p:spPr>
          <a:xfrm>
            <a:off x="533400" y="2057400"/>
            <a:ext cx="7848600" cy="954107"/>
          </a:xfrm>
          <a:prstGeom prst="rect">
            <a:avLst/>
          </a:prstGeom>
          <a:noFill/>
        </p:spPr>
        <p:txBody>
          <a:bodyPr wrap="square" rtlCol="0">
            <a:spAutoFit/>
          </a:bodyPr>
          <a:lstStyle/>
          <a:p>
            <a:r>
              <a:rPr lang="en-US" dirty="0" smtClean="0">
                <a:solidFill>
                  <a:schemeClr val="bg1"/>
                </a:solidFill>
              </a:rPr>
              <a:t>ICVS</a:t>
            </a:r>
            <a:r>
              <a:rPr lang="th-TH" dirty="0" smtClean="0">
                <a:solidFill>
                  <a:schemeClr val="bg1"/>
                </a:solidFill>
              </a:rPr>
              <a:t> </a:t>
            </a:r>
            <a:r>
              <a:rPr lang="th-TH" dirty="0">
                <a:solidFill>
                  <a:schemeClr val="bg1"/>
                </a:solidFill>
              </a:rPr>
              <a:t>(</a:t>
            </a:r>
            <a:r>
              <a:rPr lang="en-US" dirty="0">
                <a:solidFill>
                  <a:schemeClr val="bg1"/>
                </a:solidFill>
              </a:rPr>
              <a:t>International Crime Victims </a:t>
            </a:r>
            <a:r>
              <a:rPr lang="en-US" dirty="0" smtClean="0">
                <a:solidFill>
                  <a:schemeClr val="bg1"/>
                </a:solidFill>
              </a:rPr>
              <a:t>Surveys</a:t>
            </a:r>
            <a:r>
              <a:rPr lang="th-TH" dirty="0" smtClean="0">
                <a:solidFill>
                  <a:schemeClr val="bg1"/>
                </a:solidFill>
              </a:rPr>
              <a:t>) </a:t>
            </a:r>
            <a:r>
              <a:rPr lang="en-US" dirty="0" smtClean="0">
                <a:solidFill>
                  <a:schemeClr val="bg1"/>
                </a:solidFill>
              </a:rPr>
              <a:t>and other sources 1989-2000</a:t>
            </a:r>
            <a:endParaRPr lang="th-TH" dirty="0">
              <a:solidFill>
                <a:schemeClr val="bg1"/>
              </a:solidFill>
            </a:endParaRPr>
          </a:p>
        </p:txBody>
      </p:sp>
      <p:sp>
        <p:nvSpPr>
          <p:cNvPr id="8" name="TextBox 7"/>
          <p:cNvSpPr txBox="1"/>
          <p:nvPr/>
        </p:nvSpPr>
        <p:spPr>
          <a:xfrm>
            <a:off x="609600" y="1524000"/>
            <a:ext cx="2971800" cy="523220"/>
          </a:xfrm>
          <a:prstGeom prst="rect">
            <a:avLst/>
          </a:prstGeom>
          <a:noFill/>
        </p:spPr>
        <p:txBody>
          <a:bodyPr wrap="square" rtlCol="0">
            <a:spAutoFit/>
          </a:bodyPr>
          <a:lstStyle/>
          <a:p>
            <a:r>
              <a:rPr lang="en-US" b="1" dirty="0" smtClean="0">
                <a:solidFill>
                  <a:schemeClr val="bg1"/>
                </a:solidFill>
              </a:rPr>
              <a:t>Data</a:t>
            </a:r>
            <a:endParaRPr lang="th-TH" b="1" dirty="0">
              <a:solidFill>
                <a:schemeClr val="bg1"/>
              </a:solidFill>
            </a:endParaRPr>
          </a:p>
        </p:txBody>
      </p:sp>
      <p:sp>
        <p:nvSpPr>
          <p:cNvPr id="9" name="TextBox 8"/>
          <p:cNvSpPr txBox="1"/>
          <p:nvPr/>
        </p:nvSpPr>
        <p:spPr>
          <a:xfrm>
            <a:off x="838200" y="5181600"/>
            <a:ext cx="7848600" cy="646331"/>
          </a:xfrm>
          <a:prstGeom prst="rect">
            <a:avLst/>
          </a:prstGeom>
          <a:noFill/>
          <a:ln w="57150">
            <a:solidFill>
              <a:srgbClr val="00B050"/>
            </a:solidFill>
          </a:ln>
        </p:spPr>
        <p:txBody>
          <a:bodyPr wrap="square" rtlCol="0">
            <a:spAutoFit/>
          </a:bodyPr>
          <a:lstStyle/>
          <a:p>
            <a:pPr algn="ctr"/>
            <a:r>
              <a:rPr lang="en-US" sz="3600" b="1" dirty="0">
                <a:solidFill>
                  <a:schemeClr val="bg1"/>
                </a:solidFill>
              </a:rPr>
              <a:t>P</a:t>
            </a:r>
            <a:r>
              <a:rPr lang="th-TH" sz="3600" b="1" dirty="0">
                <a:solidFill>
                  <a:schemeClr val="bg1"/>
                </a:solidFill>
              </a:rPr>
              <a:t>(</a:t>
            </a:r>
            <a:r>
              <a:rPr lang="en-US" sz="3600" b="1" dirty="0">
                <a:solidFill>
                  <a:schemeClr val="bg1"/>
                </a:solidFill>
              </a:rPr>
              <a:t>victim</a:t>
            </a:r>
            <a:r>
              <a:rPr lang="th-TH" sz="3600" b="1" dirty="0">
                <a:solidFill>
                  <a:schemeClr val="bg1"/>
                </a:solidFill>
              </a:rPr>
              <a:t>)</a:t>
            </a:r>
            <a:r>
              <a:rPr lang="en-US" sz="3600" b="1" baseline="-25000" dirty="0" err="1">
                <a:solidFill>
                  <a:schemeClr val="bg1"/>
                </a:solidFill>
              </a:rPr>
              <a:t>ijt</a:t>
            </a:r>
            <a:r>
              <a:rPr lang="en-US" sz="3600" b="1" dirty="0">
                <a:solidFill>
                  <a:schemeClr val="bg1"/>
                </a:solidFill>
              </a:rPr>
              <a:t>= b</a:t>
            </a:r>
            <a:r>
              <a:rPr lang="en-US" sz="3600" b="1" baseline="-25000" dirty="0">
                <a:solidFill>
                  <a:schemeClr val="bg1"/>
                </a:solidFill>
              </a:rPr>
              <a:t>0</a:t>
            </a:r>
            <a:r>
              <a:rPr lang="en-US" sz="3600" b="1" dirty="0">
                <a:solidFill>
                  <a:schemeClr val="bg1"/>
                </a:solidFill>
              </a:rPr>
              <a:t>+X</a:t>
            </a:r>
            <a:r>
              <a:rPr lang="en-US" sz="3600" b="1" baseline="-25000" dirty="0">
                <a:solidFill>
                  <a:schemeClr val="bg1"/>
                </a:solidFill>
              </a:rPr>
              <a:t>ijt</a:t>
            </a:r>
            <a:r>
              <a:rPr lang="en-US" sz="3600" b="1" dirty="0">
                <a:solidFill>
                  <a:schemeClr val="bg1"/>
                </a:solidFill>
              </a:rPr>
              <a:t>b</a:t>
            </a:r>
            <a:r>
              <a:rPr lang="en-US" sz="3600" b="1" baseline="-25000" dirty="0">
                <a:solidFill>
                  <a:schemeClr val="bg1"/>
                </a:solidFill>
              </a:rPr>
              <a:t>1</a:t>
            </a:r>
            <a:r>
              <a:rPr lang="en-US" sz="3600" b="1" dirty="0">
                <a:solidFill>
                  <a:schemeClr val="bg1"/>
                </a:solidFill>
              </a:rPr>
              <a:t>+Z</a:t>
            </a:r>
            <a:r>
              <a:rPr lang="en-US" sz="3600" b="1" baseline="-25000" dirty="0">
                <a:solidFill>
                  <a:schemeClr val="bg1"/>
                </a:solidFill>
              </a:rPr>
              <a:t>jt</a:t>
            </a:r>
            <a:r>
              <a:rPr lang="en-US" sz="3600" b="1" dirty="0">
                <a:solidFill>
                  <a:schemeClr val="bg1"/>
                </a:solidFill>
              </a:rPr>
              <a:t>b</a:t>
            </a:r>
            <a:r>
              <a:rPr lang="en-US" sz="3600" b="1" baseline="-25000" dirty="0">
                <a:solidFill>
                  <a:schemeClr val="bg1"/>
                </a:solidFill>
              </a:rPr>
              <a:t>2</a:t>
            </a:r>
            <a:r>
              <a:rPr lang="en-US" sz="3600" b="1" dirty="0">
                <a:solidFill>
                  <a:schemeClr val="bg1"/>
                </a:solidFill>
              </a:rPr>
              <a:t>+c</a:t>
            </a:r>
            <a:r>
              <a:rPr lang="en-US" sz="3600" b="1" baseline="-25000" dirty="0">
                <a:solidFill>
                  <a:schemeClr val="bg1"/>
                </a:solidFill>
              </a:rPr>
              <a:t>j</a:t>
            </a:r>
            <a:r>
              <a:rPr lang="en-US" sz="3600" b="1" dirty="0">
                <a:solidFill>
                  <a:schemeClr val="bg1"/>
                </a:solidFill>
              </a:rPr>
              <a:t>+T</a:t>
            </a:r>
            <a:r>
              <a:rPr lang="en-US" sz="3600" b="1" baseline="-25000" dirty="0">
                <a:solidFill>
                  <a:schemeClr val="bg1"/>
                </a:solidFill>
              </a:rPr>
              <a:t>t</a:t>
            </a:r>
            <a:r>
              <a:rPr lang="en-US" sz="3600" b="1" dirty="0">
                <a:solidFill>
                  <a:schemeClr val="bg1"/>
                </a:solidFill>
              </a:rPr>
              <a:t>+t</a:t>
            </a:r>
            <a:r>
              <a:rPr lang="en-US" sz="3600" b="1" baseline="-25000" dirty="0">
                <a:solidFill>
                  <a:schemeClr val="bg1"/>
                </a:solidFill>
              </a:rPr>
              <a:t>jt</a:t>
            </a:r>
            <a:r>
              <a:rPr lang="en-US" sz="3600" b="1" dirty="0">
                <a:solidFill>
                  <a:schemeClr val="bg1"/>
                </a:solidFill>
              </a:rPr>
              <a:t>+e</a:t>
            </a:r>
            <a:r>
              <a:rPr lang="en-US" sz="3600" b="1" baseline="-25000" dirty="0">
                <a:solidFill>
                  <a:schemeClr val="bg1"/>
                </a:solidFill>
              </a:rPr>
              <a:t>ijt</a:t>
            </a:r>
            <a:endParaRPr lang="en-US" sz="3600" dirty="0">
              <a:solidFill>
                <a:schemeClr val="bg1"/>
              </a:solidFill>
            </a:endParaRPr>
          </a:p>
        </p:txBody>
      </p:sp>
      <p:sp>
        <p:nvSpPr>
          <p:cNvPr id="10" name="TextBox 9"/>
          <p:cNvSpPr txBox="1"/>
          <p:nvPr/>
        </p:nvSpPr>
        <p:spPr>
          <a:xfrm>
            <a:off x="533400" y="3886200"/>
            <a:ext cx="7848600" cy="954107"/>
          </a:xfrm>
          <a:prstGeom prst="rect">
            <a:avLst/>
          </a:prstGeom>
          <a:noFill/>
        </p:spPr>
        <p:txBody>
          <a:bodyPr wrap="square" rtlCol="0">
            <a:spAutoFit/>
          </a:bodyPr>
          <a:lstStyle/>
          <a:p>
            <a:r>
              <a:rPr lang="en-US" dirty="0" smtClean="0">
                <a:solidFill>
                  <a:schemeClr val="bg1"/>
                </a:solidFill>
              </a:rPr>
              <a:t>Age structure, prison population, GDP per capita, income inequality and immigration</a:t>
            </a:r>
            <a:endParaRPr lang="th-TH" dirty="0">
              <a:solidFill>
                <a:schemeClr val="bg1"/>
              </a:solidFill>
            </a:endParaRPr>
          </a:p>
        </p:txBody>
      </p:sp>
      <p:sp>
        <p:nvSpPr>
          <p:cNvPr id="11" name="TextBox 10"/>
          <p:cNvSpPr txBox="1"/>
          <p:nvPr/>
        </p:nvSpPr>
        <p:spPr>
          <a:xfrm>
            <a:off x="609600" y="3276600"/>
            <a:ext cx="2971800" cy="523220"/>
          </a:xfrm>
          <a:prstGeom prst="rect">
            <a:avLst/>
          </a:prstGeom>
          <a:noFill/>
        </p:spPr>
        <p:txBody>
          <a:bodyPr wrap="square" rtlCol="0">
            <a:spAutoFit/>
          </a:bodyPr>
          <a:lstStyle/>
          <a:p>
            <a:r>
              <a:rPr lang="en-US" b="1" dirty="0" smtClean="0">
                <a:solidFill>
                  <a:schemeClr val="bg1"/>
                </a:solidFill>
              </a:rPr>
              <a:t>Factors</a:t>
            </a:r>
            <a:endParaRPr lang="th-TH"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48" presetClass="entr" presetSubtype="0" accel="5000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4" dur="500" fill="hold"/>
                                        <p:tgtEl>
                                          <p:spTgt spid="9"/>
                                        </p:tgtEl>
                                        <p:attrNameLst>
                                          <p:attrName>ppt_x</p:attrName>
                                        </p:attrNameLst>
                                      </p:cBhvr>
                                      <p:tavLst>
                                        <p:tav tm="0">
                                          <p:val>
                                            <p:fltVal val="-1"/>
                                          </p:val>
                                        </p:tav>
                                        <p:tav tm="50000">
                                          <p:val>
                                            <p:fltVal val="0.95"/>
                                          </p:val>
                                        </p:tav>
                                        <p:tav tm="100000">
                                          <p:val>
                                            <p:strVal val="#ppt_x"/>
                                          </p:val>
                                        </p:tav>
                                      </p:tavLst>
                                    </p:anim>
                                    <p:anim calcmode="lin" valueType="num">
                                      <p:cBhvr>
                                        <p:cTn id="25" dur="500" fill="hold"/>
                                        <p:tgtEl>
                                          <p:spTgt spid="9"/>
                                        </p:tgtEl>
                                        <p:attrNameLst>
                                          <p:attrName>ppt_y</p:attrName>
                                        </p:attrNameLst>
                                      </p:cBhvr>
                                      <p:tavLst>
                                        <p:tav tm="0">
                                          <p:val>
                                            <p:strVal val="#ppt_y"/>
                                          </p:val>
                                        </p:tav>
                                        <p:tav tm="100000">
                                          <p:val>
                                            <p:strVal val="#ppt_y"/>
                                          </p:val>
                                        </p:tav>
                                      </p:tavLst>
                                    </p:anim>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0" grpId="0"/>
      <p:bldP spid="11" grpId="0"/>
    </p:bldLst>
  </p:timing>
</p:sld>
</file>

<file path=ppt/theme/theme1.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ชุดรูปแบบของ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1352</TotalTime>
  <Words>695</Words>
  <Application>Microsoft Office PowerPoint</Application>
  <PresentationFormat>นำเสนอทางหน้าจอ (4:3)</PresentationFormat>
  <Paragraphs>82</Paragraphs>
  <Slides>16</Slides>
  <Notes>1</Notes>
  <HiddenSlides>0</HiddenSlides>
  <MMClips>0</MMClips>
  <ScaleCrop>false</ScaleCrop>
  <HeadingPairs>
    <vt:vector size="4" baseType="variant">
      <vt:variant>
        <vt:lpstr>ชุดรูปแบบ</vt:lpstr>
      </vt:variant>
      <vt:variant>
        <vt:i4>1</vt:i4>
      </vt:variant>
      <vt:variant>
        <vt:lpstr>ชื่อเรื่องภาพนิ่ง</vt:lpstr>
      </vt:variant>
      <vt:variant>
        <vt:i4>16</vt:i4>
      </vt:variant>
    </vt:vector>
  </HeadingPairs>
  <TitlesOfParts>
    <vt:vector size="17" baseType="lpstr">
      <vt:lpstr>ชุดรูปแบบของ Office</vt:lpstr>
      <vt:lpstr>ภาพนิ่ง 1</vt:lpstr>
      <vt:lpstr>ภาพนิ่ง 2</vt:lpstr>
      <vt:lpstr>ภาพนิ่ง 3</vt:lpstr>
      <vt:lpstr>ภาพนิ่ง 4</vt:lpstr>
      <vt:lpstr>ภาพนิ่ง 5</vt:lpstr>
      <vt:lpstr>ภาพนิ่ง 6</vt:lpstr>
      <vt:lpstr>ภาพนิ่ง 7</vt:lpstr>
      <vt:lpstr>ภาพนิ่ง 8</vt:lpstr>
      <vt:lpstr>ภาพนิ่ง 9</vt:lpstr>
      <vt:lpstr>ภาพนิ่ง 10</vt:lpstr>
      <vt:lpstr>ภาพนิ่ง 11</vt:lpstr>
      <vt:lpstr>ภาพนิ่ง 12</vt:lpstr>
      <vt:lpstr>ภาพนิ่ง 13</vt:lpstr>
      <vt:lpstr>ภาพนิ่ง 14</vt:lpstr>
      <vt:lpstr>ภาพนิ่ง 15</vt:lpstr>
      <vt:lpstr>ภาพนิ่ง 16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ภาพนิ่ง 1</dc:title>
  <dc:creator>SVOA</dc:creator>
  <cp:lastModifiedBy>SVOA</cp:lastModifiedBy>
  <cp:revision>6</cp:revision>
  <dcterms:created xsi:type="dcterms:W3CDTF">2013-11-06T19:30:09Z</dcterms:created>
  <dcterms:modified xsi:type="dcterms:W3CDTF">2013-11-07T18:02:31Z</dcterms:modified>
</cp:coreProperties>
</file>