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wdp" ContentType="image/vnd.ms-photo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4" r:id="rId4"/>
    <p:sldId id="258" r:id="rId5"/>
    <p:sldId id="261" r:id="rId6"/>
    <p:sldId id="262" r:id="rId7"/>
    <p:sldId id="269" r:id="rId8"/>
    <p:sldId id="266" r:id="rId9"/>
    <p:sldId id="263" r:id="rId10"/>
    <p:sldId id="265" r:id="rId11"/>
    <p:sldId id="267" r:id="rId12"/>
    <p:sldId id="270" r:id="rId13"/>
    <p:sldId id="259" r:id="rId14"/>
    <p:sldId id="260" r:id="rId1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99" d="100"/>
          <a:sy n="99" d="100"/>
        </p:scale>
        <p:origin x="-1136" y="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618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540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98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82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767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813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08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992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81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9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891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5BCDF-60CF-6D4C-8345-421890452D1D}" type="datetimeFigureOut">
              <a:rPr lang="en-US" smtClean="0"/>
              <a:t>11/14/13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B5258-EC5D-2E41-B30B-A1B1BB1BC0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232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Relationship Id="rId3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3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3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7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1000"/>
                    </a14:imgEffect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  <a14:imgEffect>
                      <a14:brightnessContrast bright="-28000" contrast="-5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3342" y="960868"/>
            <a:ext cx="9407089" cy="1470025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  <a:t>Medical Marijuana Laws,</a:t>
            </a:r>
            <a:b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</a:b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  <a:t>Traffic Fatalities,</a:t>
            </a:r>
            <a:b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</a:br>
            <a:r>
              <a:rPr lang="en-US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  <a:t>and Alcohol Consumption</a:t>
            </a:r>
            <a:endParaRPr lang="en-US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latin typeface="Andale Mono"/>
              <a:cs typeface="Andale Mono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3342" y="3302216"/>
            <a:ext cx="6400800" cy="17526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en-US" sz="2000" b="1" i="1" dirty="0" smtClean="0">
                <a:solidFill>
                  <a:srgbClr val="FFFFFF"/>
                </a:solidFill>
                <a:latin typeface="Andale Mono"/>
                <a:cs typeface="Andale Mono"/>
              </a:rPr>
              <a:t>D. Mark Anderson</a:t>
            </a:r>
          </a:p>
          <a:p>
            <a:pPr algn="l"/>
            <a:r>
              <a:rPr lang="en-US" sz="2000" b="1" i="1" dirty="0" err="1" smtClean="0">
                <a:solidFill>
                  <a:srgbClr val="FFFFFF"/>
                </a:solidFill>
                <a:latin typeface="Andale Mono"/>
                <a:cs typeface="Andale Mono"/>
              </a:rPr>
              <a:t>Danial</a:t>
            </a:r>
            <a:r>
              <a:rPr lang="en-US" sz="2000" b="1" i="1" dirty="0" smtClean="0">
                <a:solidFill>
                  <a:srgbClr val="FFFFFF"/>
                </a:solidFill>
                <a:latin typeface="Andale Mono"/>
                <a:cs typeface="Andale Mono"/>
              </a:rPr>
              <a:t> I. Rees</a:t>
            </a:r>
          </a:p>
          <a:p>
            <a:pPr algn="l"/>
            <a:endParaRPr lang="en-US" sz="2000" b="1" i="1" dirty="0">
              <a:solidFill>
                <a:srgbClr val="FFFFFF"/>
              </a:solidFill>
              <a:latin typeface="Andale Mono"/>
              <a:cs typeface="Andale Mono"/>
            </a:endParaRPr>
          </a:p>
          <a:p>
            <a:pPr algn="l"/>
            <a:endParaRPr lang="en-US" sz="2000" b="1" i="1" dirty="0" smtClean="0">
              <a:solidFill>
                <a:srgbClr val="FFFFFF"/>
              </a:solidFill>
              <a:latin typeface="Andale Mono"/>
              <a:cs typeface="Andale Mono"/>
            </a:endParaRPr>
          </a:p>
          <a:p>
            <a:pPr algn="l"/>
            <a:r>
              <a:rPr lang="en-US" sz="2000" b="1" i="1" dirty="0" smtClean="0">
                <a:solidFill>
                  <a:srgbClr val="FFFFFF"/>
                </a:solidFill>
                <a:latin typeface="Andale Mono"/>
                <a:cs typeface="Andale Mono"/>
              </a:rPr>
              <a:t>November </a:t>
            </a:r>
            <a:r>
              <a:rPr lang="en-US" sz="2000" i="1" dirty="0" smtClean="0">
                <a:solidFill>
                  <a:srgbClr val="FFFFFF"/>
                </a:solidFill>
                <a:latin typeface="Courier"/>
                <a:cs typeface="Courier"/>
              </a:rPr>
              <a:t>2011</a:t>
            </a:r>
            <a:endParaRPr lang="en-US" sz="2400" i="1" dirty="0">
              <a:solidFill>
                <a:srgbClr val="FFFFFF"/>
              </a:solidFill>
              <a:latin typeface="Courier"/>
              <a:cs typeface="Courier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4179" y="5618731"/>
            <a:ext cx="33922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400" i="1" dirty="0" smtClean="0"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Andale Mono"/>
                <a:cs typeface="Andale Mono"/>
              </a:rPr>
              <a:t>Monpanai Somsaman</a:t>
            </a:r>
          </a:p>
          <a:p>
            <a:pPr algn="r"/>
            <a:r>
              <a:rPr lang="en-US" sz="2400" i="1" dirty="0" smtClean="0"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urier"/>
                <a:cs typeface="Courier"/>
              </a:rPr>
              <a:t>5404640475</a:t>
            </a:r>
            <a:endParaRPr lang="en-US" sz="2400" i="1" dirty="0">
              <a:solidFill>
                <a:srgbClr val="FFFFFF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ourier"/>
              <a:cs typeface="Courier"/>
            </a:endParaRPr>
          </a:p>
        </p:txBody>
      </p:sp>
    </p:spTree>
    <p:extLst>
      <p:ext uri="{BB962C8B-B14F-4D97-AF65-F5344CB8AC3E}">
        <p14:creationId xmlns:p14="http://schemas.microsoft.com/office/powerpoint/2010/main" val="14386819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28633" y="-106729"/>
            <a:ext cx="10481442" cy="1860861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Andale Mono"/>
                <a:cs typeface="Andale Mono"/>
              </a:rPr>
              <a:t>MMLs, ALCOHOL </a:t>
            </a:r>
            <a:r>
              <a:rPr lang="en-US" sz="3200" dirty="0">
                <a:latin typeface="Andale Mono"/>
                <a:cs typeface="Andale Mono"/>
              </a:rPr>
              <a:t>CONSUMPTION </a:t>
            </a:r>
            <a:r>
              <a:rPr lang="en-US" sz="3200" dirty="0" smtClean="0">
                <a:latin typeface="Andale Mono"/>
                <a:cs typeface="Andale Mono"/>
              </a:rPr>
              <a:t>&amp; </a:t>
            </a:r>
            <a:r>
              <a:rPr lang="en-US" sz="3200" dirty="0">
                <a:latin typeface="Andale Mono"/>
                <a:cs typeface="Andale Mono"/>
              </a:rPr>
              <a:t>SALES</a:t>
            </a:r>
            <a:br>
              <a:rPr lang="en-US" sz="3200" dirty="0">
                <a:latin typeface="Andale Mono"/>
                <a:cs typeface="Andale Mono"/>
              </a:rPr>
            </a:br>
            <a:endParaRPr lang="en-US" sz="3200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Debate on whether substitutes or complements</a:t>
            </a:r>
          </a:p>
          <a:p>
            <a:r>
              <a:rPr lang="en-US" dirty="0" smtClean="0"/>
              <a:t>consensus not reached yet</a:t>
            </a:r>
          </a:p>
          <a:p>
            <a:endParaRPr lang="en-US" dirty="0" smtClean="0"/>
          </a:p>
          <a:p>
            <a:r>
              <a:rPr lang="en-US" dirty="0" smtClean="0"/>
              <a:t>Complements : more traffic fatalities as both consumption increase</a:t>
            </a:r>
          </a:p>
          <a:p>
            <a:endParaRPr lang="en-US" dirty="0" smtClean="0"/>
          </a:p>
          <a:p>
            <a:r>
              <a:rPr lang="en-US" dirty="0" smtClean="0"/>
              <a:t>Substitutes : lower traffic fatalities as alcohol consumption decreases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 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0609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Andale Mono"/>
                <a:cs typeface="Andale Mono"/>
              </a:rPr>
              <a:t>MMLs, ALCOHOL CONSUMPTION &amp; SALES</a:t>
            </a:r>
            <a:br>
              <a:rPr lang="en-US" sz="3200" dirty="0" smtClean="0">
                <a:latin typeface="Andale Mono"/>
                <a:cs typeface="Andale Mono"/>
              </a:rPr>
            </a:br>
            <a:endParaRPr lang="en-US" sz="3200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MMLs are associated with decreases in the number of drinks consumed </a:t>
            </a:r>
          </a:p>
          <a:p>
            <a:r>
              <a:rPr lang="en-US" dirty="0" smtClean="0"/>
              <a:t>Use data from the Beer Institute, beer sales fall after a MML enacted</a:t>
            </a:r>
          </a:p>
          <a:p>
            <a:r>
              <a:rPr lang="en-US" dirty="0" smtClean="0"/>
              <a:t>Marijuana substitutes for beer</a:t>
            </a:r>
          </a:p>
          <a:p>
            <a:endParaRPr lang="en-US" dirty="0" smtClean="0"/>
          </a:p>
          <a:p>
            <a:r>
              <a:rPr lang="en-US" dirty="0"/>
              <a:t>MMLs reduce traffic fatalities since alcohol is often consumed in </a:t>
            </a:r>
            <a:r>
              <a:rPr lang="en-US" dirty="0" smtClean="0"/>
              <a:t>bars</a:t>
            </a:r>
            <a:r>
              <a:rPr lang="en-US" dirty="0"/>
              <a:t>, while many states prohibit the use of marijuana in public</a:t>
            </a:r>
          </a:p>
          <a:p>
            <a:r>
              <a:rPr lang="en-US" dirty="0" smtClean="0"/>
              <a:t>Consume </a:t>
            </a:r>
            <a:r>
              <a:rPr lang="en-US" dirty="0"/>
              <a:t>marijuana at home, no necessary to drive back from bar to home</a:t>
            </a:r>
          </a:p>
          <a:p>
            <a:r>
              <a:rPr lang="en-US" dirty="0" smtClean="0"/>
              <a:t>Then </a:t>
            </a:r>
            <a:r>
              <a:rPr lang="en-US" dirty="0"/>
              <a:t>legalization would reduce traffic fatalities even driving under the influence of  marijuana is as dangerous as under the influence of alcohol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25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ndale Mono"/>
                <a:cs typeface="Andale Mono"/>
              </a:rPr>
              <a:t>MMLs AND </a:t>
            </a:r>
            <a:r>
              <a:rPr lang="en-US" dirty="0">
                <a:latin typeface="Andale Mono"/>
                <a:cs typeface="Andale Mono"/>
              </a:rPr>
              <a:t>MARIJUANA USE</a:t>
            </a:r>
            <a:br>
              <a:rPr lang="en-US" dirty="0">
                <a:latin typeface="Andale Mono"/>
                <a:cs typeface="Andale Mono"/>
              </a:rPr>
            </a:b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 evidence that MMLs are related to marijuana use by teenagers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517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Marijuana Laws in 50 states</a:t>
            </a:r>
            <a:endParaRPr lang="en-US" dirty="0"/>
          </a:p>
        </p:txBody>
      </p:sp>
      <p:pic>
        <p:nvPicPr>
          <p:cNvPr id="4" name="Content Placeholder 3" descr="Screen Shot 2013-11-15 at 1.21.59 PM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72" r="-5072"/>
          <a:stretch>
            <a:fillRect/>
          </a:stretch>
        </p:blipFill>
        <p:spPr>
          <a:xfrm>
            <a:off x="347767" y="1230491"/>
            <a:ext cx="8512727" cy="5503881"/>
          </a:xfrm>
        </p:spPr>
      </p:pic>
    </p:spTree>
    <p:extLst>
      <p:ext uri="{BB962C8B-B14F-4D97-AF65-F5344CB8AC3E}">
        <p14:creationId xmlns:p14="http://schemas.microsoft.com/office/powerpoint/2010/main" val="3744612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74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0087"/>
                    </a14:imgEffect>
                    <a14:imgEffect>
                      <a14:saturation sat="196000"/>
                    </a14:imgEffect>
                    <a14:imgEffect>
                      <a14:brightnessContrast contrast="-5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8005" y="516890"/>
            <a:ext cx="8229600" cy="1143000"/>
          </a:xfrm>
        </p:spPr>
        <p:txBody>
          <a:bodyPr>
            <a:noAutofit/>
          </a:bodyPr>
          <a:lstStyle/>
          <a:p>
            <a:r>
              <a:rPr lang="en-US" sz="115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/>
                <a:cs typeface="Courier New"/>
              </a:rPr>
              <a:t>THANK YOU</a:t>
            </a:r>
            <a:endParaRPr lang="en-US" sz="115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urier New"/>
              <a:cs typeface="Courier New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20018464">
            <a:off x="2772063" y="884840"/>
            <a:ext cx="8229600" cy="4525963"/>
          </a:xfr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marL="0" indent="0">
              <a:buNone/>
            </a:pPr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urier New"/>
                <a:cs typeface="Courier New"/>
              </a:rPr>
              <a:t>Q&amp;A</a:t>
            </a:r>
            <a:endParaRPr lang="en-US" sz="115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Courier New"/>
              <a:cs typeface="Courier New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34510" y="5348263"/>
            <a:ext cx="393701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b="1" dirty="0" smtClean="0"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urier New"/>
                <a:cs typeface="Courier New"/>
              </a:rPr>
              <a:t>Monpanai Somsaman</a:t>
            </a:r>
          </a:p>
          <a:p>
            <a:pPr algn="r"/>
            <a:r>
              <a:rPr lang="en-US" sz="2800" b="1" dirty="0" smtClean="0">
                <a:solidFill>
                  <a:srgbClr val="FFFFFF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Courier New"/>
                <a:cs typeface="Courier New"/>
              </a:rPr>
              <a:t>5404640475</a:t>
            </a:r>
            <a:endParaRPr lang="en-US" sz="2800" b="1" dirty="0">
              <a:solidFill>
                <a:srgbClr val="FFFFFF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772878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ndale Mono"/>
                <a:cs typeface="Andale Mono"/>
              </a:rPr>
              <a:t>Objective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ndale Mono"/>
                <a:cs typeface="Andale Mono"/>
              </a:rPr>
              <a:t>MMLs </a:t>
            </a:r>
            <a:r>
              <a:rPr lang="en-US" sz="2400" dirty="0">
                <a:latin typeface="Andale Mono"/>
                <a:cs typeface="Andale Mono"/>
              </a:rPr>
              <a:t>&amp; varieties of </a:t>
            </a:r>
            <a:r>
              <a:rPr lang="en-US" sz="2400" dirty="0" smtClean="0">
                <a:latin typeface="Andale Mono"/>
                <a:cs typeface="Andale Mono"/>
              </a:rPr>
              <a:t>outcomes</a:t>
            </a:r>
          </a:p>
          <a:p>
            <a:pPr marL="0" indent="0">
              <a:buNone/>
            </a:pPr>
            <a:endParaRPr lang="en-US" sz="2400" dirty="0">
              <a:latin typeface="Andale Mono"/>
              <a:cs typeface="Andale Mono"/>
            </a:endParaRPr>
          </a:p>
          <a:p>
            <a:r>
              <a:rPr lang="en-US" sz="2400" dirty="0" smtClean="0">
                <a:latin typeface="Andale Mono"/>
                <a:cs typeface="Andale Mono"/>
              </a:rPr>
              <a:t>An increased </a:t>
            </a:r>
            <a:r>
              <a:rPr lang="en-US" sz="2400" dirty="0">
                <a:latin typeface="Andale Mono"/>
                <a:cs typeface="Andale Mono"/>
              </a:rPr>
              <a:t>use of marijuana among </a:t>
            </a:r>
            <a:r>
              <a:rPr lang="en-US" sz="2400" dirty="0" smtClean="0">
                <a:latin typeface="Andale Mono"/>
                <a:cs typeface="Andale Mono"/>
              </a:rPr>
              <a:t>adults</a:t>
            </a:r>
          </a:p>
          <a:p>
            <a:endParaRPr lang="en-US" sz="2400" dirty="0">
              <a:latin typeface="Andale Mono"/>
              <a:cs typeface="Andale Mono"/>
            </a:endParaRPr>
          </a:p>
          <a:p>
            <a:r>
              <a:rPr lang="en-US" sz="2400" dirty="0" smtClean="0">
                <a:latin typeface="Andale Mono"/>
                <a:cs typeface="Andale Mono"/>
              </a:rPr>
              <a:t>Decrease </a:t>
            </a:r>
            <a:r>
              <a:rPr lang="en-US" sz="2400" dirty="0">
                <a:latin typeface="Andale Mono"/>
                <a:cs typeface="Andale Mono"/>
              </a:rPr>
              <a:t>in traffic </a:t>
            </a:r>
            <a:r>
              <a:rPr lang="en-US" sz="2400" dirty="0" smtClean="0">
                <a:latin typeface="Andale Mono"/>
                <a:cs typeface="Andale Mono"/>
              </a:rPr>
              <a:t>fatalities</a:t>
            </a:r>
          </a:p>
          <a:p>
            <a:pPr marL="0" indent="0">
              <a:buNone/>
            </a:pPr>
            <a:r>
              <a:rPr lang="en-US" sz="2400" dirty="0" smtClean="0">
                <a:latin typeface="Andale Mono"/>
                <a:cs typeface="Andale Mono"/>
              </a:rPr>
              <a:t> </a:t>
            </a:r>
          </a:p>
          <a:p>
            <a:r>
              <a:rPr lang="en-US" sz="2400" dirty="0" smtClean="0">
                <a:latin typeface="Andale Mono"/>
                <a:cs typeface="Andale Mono"/>
              </a:rPr>
              <a:t>Evidence </a:t>
            </a:r>
            <a:r>
              <a:rPr lang="en-US" sz="2400" dirty="0">
                <a:latin typeface="Andale Mono"/>
                <a:cs typeface="Andale Mono"/>
              </a:rPr>
              <a:t>that marijuana and alcohol are substitutes</a:t>
            </a:r>
          </a:p>
          <a:p>
            <a:endParaRPr lang="en-US" sz="2400" dirty="0">
              <a:latin typeface="Andale Mono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570868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/>
              <a:t>Medical Marijuana Laws (MMLs)</a:t>
            </a:r>
            <a:endParaRPr lang="en-US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307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+mj-lt"/>
                <a:cs typeface="Andale Mono"/>
              </a:rPr>
              <a:t>MMLs </a:t>
            </a:r>
            <a:r>
              <a:rPr lang="en-US" dirty="0">
                <a:latin typeface="+mj-lt"/>
                <a:cs typeface="Andale Mono"/>
              </a:rPr>
              <a:t>remove state-level </a:t>
            </a:r>
            <a:r>
              <a:rPr lang="en-US" dirty="0" smtClean="0">
                <a:latin typeface="+mj-lt"/>
                <a:cs typeface="Andale Mono"/>
              </a:rPr>
              <a:t>penalties</a:t>
            </a:r>
          </a:p>
          <a:p>
            <a:pPr marL="0" indent="0">
              <a:buNone/>
            </a:pPr>
            <a:endParaRPr lang="en-US" dirty="0">
              <a:latin typeface="+mj-lt"/>
              <a:cs typeface="Andale Mono"/>
            </a:endParaRPr>
          </a:p>
          <a:p>
            <a:r>
              <a:rPr lang="en-US" dirty="0">
                <a:latin typeface="+mj-lt"/>
                <a:cs typeface="Andale Mono"/>
              </a:rPr>
              <a:t>P</a:t>
            </a:r>
            <a:r>
              <a:rPr lang="en-US" dirty="0" smtClean="0">
                <a:latin typeface="+mj-lt"/>
                <a:cs typeface="Andale Mono"/>
              </a:rPr>
              <a:t>atients need approval </a:t>
            </a:r>
            <a:r>
              <a:rPr lang="en-US" dirty="0">
                <a:latin typeface="+mj-lt"/>
                <a:cs typeface="Andale Mono"/>
              </a:rPr>
              <a:t>from doctor who recommend </a:t>
            </a:r>
            <a:endParaRPr lang="en-US" dirty="0" smtClean="0">
              <a:latin typeface="+mj-lt"/>
              <a:cs typeface="Andale Mono"/>
            </a:endParaRPr>
          </a:p>
        </p:txBody>
      </p:sp>
    </p:spTree>
    <p:extLst>
      <p:ext uri="{BB962C8B-B14F-4D97-AF65-F5344CB8AC3E}">
        <p14:creationId xmlns:p14="http://schemas.microsoft.com/office/powerpoint/2010/main" val="1063487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>
                <a:latin typeface="Andale Mono"/>
                <a:cs typeface="Andale Mono"/>
              </a:rPr>
              <a:t>Background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64059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>
                <a:latin typeface="Calibri"/>
                <a:cs typeface="Calibri"/>
              </a:rPr>
              <a:t>Introduced to the </a:t>
            </a:r>
            <a:r>
              <a:rPr lang="en-US" sz="2400" dirty="0">
                <a:latin typeface="Calibri"/>
                <a:cs typeface="Calibri"/>
              </a:rPr>
              <a:t>US </a:t>
            </a:r>
            <a:r>
              <a:rPr lang="en-US" sz="2400" dirty="0" smtClean="0">
                <a:latin typeface="Calibri"/>
                <a:cs typeface="Calibri"/>
              </a:rPr>
              <a:t>since 1600</a:t>
            </a:r>
          </a:p>
          <a:p>
            <a:pPr marL="0" indent="0">
              <a:buNone/>
            </a:pPr>
            <a:r>
              <a:rPr lang="en-US" sz="2400" dirty="0" smtClean="0">
                <a:latin typeface="Calibri"/>
                <a:cs typeface="Calibri"/>
              </a:rPr>
              <a:t> </a:t>
            </a:r>
            <a:endParaRPr lang="en-US" sz="2400" dirty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Used </a:t>
            </a:r>
            <a:r>
              <a:rPr lang="en-US" sz="2400" dirty="0">
                <a:latin typeface="Calibri"/>
                <a:cs typeface="Calibri"/>
              </a:rPr>
              <a:t>by </a:t>
            </a:r>
            <a:r>
              <a:rPr lang="en-US" sz="2400" dirty="0" smtClean="0">
                <a:latin typeface="Calibri"/>
                <a:cs typeface="Calibri"/>
              </a:rPr>
              <a:t>physicians</a:t>
            </a:r>
            <a:r>
              <a:rPr lang="en-US" sz="2400" dirty="0">
                <a:latin typeface="Calibri"/>
                <a:cs typeface="Calibri"/>
              </a:rPr>
              <a:t> &amp;</a:t>
            </a:r>
            <a:r>
              <a:rPr lang="en-US" sz="2400" dirty="0" smtClean="0">
                <a:latin typeface="Calibri"/>
                <a:cs typeface="Calibri"/>
              </a:rPr>
              <a:t> pharmacists </a:t>
            </a:r>
          </a:p>
          <a:p>
            <a:pPr marL="0" indent="0">
              <a:buNone/>
            </a:pPr>
            <a:endParaRPr lang="en-US" sz="2400" dirty="0" smtClean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Included </a:t>
            </a:r>
            <a:r>
              <a:rPr lang="en-US" sz="2400" dirty="0">
                <a:latin typeface="Calibri"/>
                <a:cs typeface="Calibri"/>
              </a:rPr>
              <a:t>in the </a:t>
            </a:r>
            <a:r>
              <a:rPr lang="en-US" sz="2400" dirty="0" smtClean="0">
                <a:latin typeface="Calibri"/>
                <a:cs typeface="Calibri"/>
              </a:rPr>
              <a:t>US Pharmacopoeia </a:t>
            </a:r>
          </a:p>
          <a:p>
            <a:pPr marL="0" indent="0">
              <a:buNone/>
            </a:pPr>
            <a:endParaRPr lang="en-US" sz="2400" dirty="0" smtClean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1913</a:t>
            </a:r>
            <a:r>
              <a:rPr lang="en-US" sz="2400" dirty="0">
                <a:latin typeface="Calibri"/>
                <a:cs typeface="Calibri"/>
              </a:rPr>
              <a:t>, California passed the first marijuana prohibition law </a:t>
            </a:r>
            <a:endParaRPr lang="en-US" sz="2400" dirty="0" smtClean="0">
              <a:latin typeface="Calibri"/>
              <a:cs typeface="Calibri"/>
            </a:endParaRPr>
          </a:p>
          <a:p>
            <a:pPr marL="0" indent="0">
              <a:buNone/>
            </a:pPr>
            <a:endParaRPr lang="en-US" sz="2400" dirty="0" smtClean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1936, 47 </a:t>
            </a:r>
            <a:r>
              <a:rPr lang="en-US" sz="2400" dirty="0">
                <a:latin typeface="Calibri"/>
                <a:cs typeface="Calibri"/>
              </a:rPr>
              <a:t>states had followed </a:t>
            </a:r>
            <a:r>
              <a:rPr lang="en-US" sz="2400" dirty="0" smtClean="0">
                <a:latin typeface="Calibri"/>
                <a:cs typeface="Calibri"/>
              </a:rPr>
              <a:t>suit</a:t>
            </a:r>
          </a:p>
          <a:p>
            <a:pPr marL="0" indent="0">
              <a:buNone/>
            </a:pPr>
            <a:endParaRPr lang="en-US" sz="2400" dirty="0">
              <a:latin typeface="Calibri"/>
              <a:cs typeface="Calibri"/>
            </a:endParaRPr>
          </a:p>
          <a:p>
            <a:r>
              <a:rPr lang="en-US" sz="2400" dirty="0" smtClean="0">
                <a:latin typeface="Calibri"/>
                <a:cs typeface="Calibri"/>
              </a:rPr>
              <a:t>1937</a:t>
            </a:r>
            <a:r>
              <a:rPr lang="en-US" sz="2400" dirty="0">
                <a:latin typeface="Calibri"/>
                <a:cs typeface="Calibri"/>
              </a:rPr>
              <a:t>, discontinued the use of marijuana for medical purposes</a:t>
            </a:r>
          </a:p>
          <a:p>
            <a:endParaRPr lang="en-US" sz="24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5639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th-TH" dirty="0" smtClean="0">
                <a:latin typeface="Andale Mono"/>
                <a:cs typeface="Andale Mono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8223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Calibri"/>
                <a:cs typeface="Calibri"/>
              </a:rPr>
              <a:t>1970,classified as a Schedule I drug</a:t>
            </a:r>
          </a:p>
          <a:p>
            <a:pPr marL="0" indent="0">
              <a:buNone/>
            </a:pPr>
            <a:r>
              <a:rPr lang="en-US" dirty="0" smtClean="0">
                <a:latin typeface="Calibri"/>
                <a:cs typeface="Calibri"/>
              </a:rPr>
              <a:t> </a:t>
            </a:r>
          </a:p>
          <a:p>
            <a:r>
              <a:rPr lang="en-US" dirty="0" smtClean="0">
                <a:latin typeface="Calibri"/>
                <a:cs typeface="Calibri"/>
              </a:rPr>
              <a:t>The Marijuana Tax Act imposed a registration tax</a:t>
            </a:r>
          </a:p>
          <a:p>
            <a:pPr marL="0" indent="0">
              <a:buNone/>
            </a:pPr>
            <a:r>
              <a:rPr lang="en-US" dirty="0" smtClean="0">
                <a:latin typeface="Calibri"/>
                <a:cs typeface="Calibri"/>
              </a:rPr>
              <a:t> </a:t>
            </a:r>
          </a:p>
          <a:p>
            <a:r>
              <a:rPr lang="en-US" dirty="0" smtClean="0">
                <a:latin typeface="Calibri"/>
                <a:cs typeface="Calibri"/>
              </a:rPr>
              <a:t>1996, California passed the Compassionate Use Act </a:t>
            </a:r>
          </a:p>
          <a:p>
            <a:pPr marL="0" indent="0">
              <a:buNone/>
            </a:pPr>
            <a:endParaRPr lang="en-US" dirty="0" smtClean="0">
              <a:latin typeface="Calibri"/>
              <a:cs typeface="Calibri"/>
            </a:endParaRPr>
          </a:p>
          <a:p>
            <a:r>
              <a:rPr lang="en-US" dirty="0" smtClean="0">
                <a:latin typeface="Calibri"/>
                <a:cs typeface="Calibri"/>
              </a:rPr>
              <a:t>Before 1996, federal restrictions </a:t>
            </a:r>
          </a:p>
          <a:p>
            <a:endParaRPr lang="en-US" dirty="0">
              <a:latin typeface="Calibri"/>
              <a:cs typeface="Calibri"/>
            </a:endParaRPr>
          </a:p>
          <a:p>
            <a:r>
              <a:rPr lang="en-US" dirty="0" smtClean="0">
                <a:latin typeface="Calibri"/>
                <a:cs typeface="Calibri"/>
              </a:rPr>
              <a:t>Since 1996, 15 states &amp; the District of Columbia legalized the use of medical marijuana</a:t>
            </a:r>
          </a:p>
          <a:p>
            <a:pPr marL="0" indent="0">
              <a:buNone/>
            </a:pP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smtClean="0">
                <a:latin typeface="Calibri"/>
                <a:cs typeface="Calibri"/>
              </a:rPr>
              <a:t>  </a:t>
            </a:r>
            <a:r>
              <a:rPr lang="en-US" dirty="0" smtClean="0">
                <a:latin typeface="Calibri"/>
                <a:cs typeface="Calibri"/>
              </a:rPr>
              <a:t> (Schedule 1 drug)</a:t>
            </a:r>
          </a:p>
          <a:p>
            <a:endParaRPr lang="en-US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160364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143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ndale Mono"/>
                <a:cs typeface="Andale Mono"/>
              </a:rPr>
              <a:t>Background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34437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1990-2009, 13 states enact MMLs</a:t>
            </a:r>
          </a:p>
          <a:p>
            <a:pPr marL="0" indent="0">
              <a:buNone/>
            </a:pPr>
            <a:endParaRPr lang="en-US" sz="2800" dirty="0" smtClean="0">
              <a:latin typeface="+mj-lt"/>
              <a:cs typeface="Andale Mono"/>
            </a:endParaRPr>
          </a:p>
          <a:p>
            <a:r>
              <a:rPr lang="en-US" sz="2800" dirty="0" smtClean="0">
                <a:latin typeface="+mj-lt"/>
                <a:cs typeface="Andale Mono"/>
              </a:rPr>
              <a:t>2011, </a:t>
            </a:r>
            <a:r>
              <a:rPr lang="en-US" sz="2800" dirty="0" err="1" smtClean="0">
                <a:latin typeface="+mj-lt"/>
                <a:cs typeface="Andale Mono"/>
              </a:rPr>
              <a:t>Delawa</a:t>
            </a:r>
            <a:r>
              <a:rPr lang="en-US" sz="2800" dirty="0" smtClean="0">
                <a:latin typeface="+mj-lt"/>
                <a:cs typeface="Andale Mono"/>
              </a:rPr>
              <a:t>, New York &amp; Illinois considered marijuana bills</a:t>
            </a:r>
          </a:p>
          <a:p>
            <a:pPr marL="0" indent="0">
              <a:buNone/>
            </a:pPr>
            <a:endParaRPr lang="en-US" sz="2800" dirty="0" smtClean="0">
              <a:latin typeface="+mj-lt"/>
              <a:cs typeface="Andale Mono"/>
            </a:endParaRPr>
          </a:p>
          <a:p>
            <a:r>
              <a:rPr lang="en-US" sz="2800" dirty="0">
                <a:latin typeface="+mj-lt"/>
                <a:cs typeface="Andale Mono"/>
              </a:rPr>
              <a:t>I</a:t>
            </a:r>
            <a:r>
              <a:rPr lang="en-US" sz="2800" dirty="0" smtClean="0">
                <a:latin typeface="+mj-lt"/>
                <a:cs typeface="Andale Mono"/>
              </a:rPr>
              <a:t>f bill signed to law, approximately 40% of the US population will live in states that permit the use of medical marijuana</a:t>
            </a:r>
          </a:p>
        </p:txBody>
      </p:sp>
    </p:spTree>
    <p:extLst>
      <p:ext uri="{BB962C8B-B14F-4D97-AF65-F5344CB8AC3E}">
        <p14:creationId xmlns:p14="http://schemas.microsoft.com/office/powerpoint/2010/main" val="713686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Opponents</a:t>
            </a: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Social </a:t>
            </a:r>
            <a:r>
              <a:rPr lang="en-US" dirty="0"/>
              <a:t>issues </a:t>
            </a:r>
            <a:endParaRPr lang="en-US" dirty="0" smtClean="0"/>
          </a:p>
          <a:p>
            <a:r>
              <a:rPr lang="en-US" dirty="0" smtClean="0"/>
              <a:t>Addictive (gateway drug) </a:t>
            </a:r>
          </a:p>
          <a:p>
            <a:r>
              <a:rPr lang="en-US" dirty="0"/>
              <a:t>L</a:t>
            </a:r>
            <a:r>
              <a:rPr lang="en-US" dirty="0" smtClean="0"/>
              <a:t>ittle </a:t>
            </a:r>
            <a:r>
              <a:rPr lang="en-US" dirty="0"/>
              <a:t>medical </a:t>
            </a:r>
            <a:r>
              <a:rPr lang="en-US" dirty="0" smtClean="0"/>
              <a:t>value</a:t>
            </a:r>
            <a:endParaRPr lang="en-US" dirty="0"/>
          </a:p>
          <a:p>
            <a:r>
              <a:rPr lang="en-US" dirty="0" smtClean="0"/>
              <a:t>Leads </a:t>
            </a:r>
            <a:r>
              <a:rPr lang="en-US" dirty="0"/>
              <a:t>to criminal activity</a:t>
            </a:r>
          </a:p>
          <a:p>
            <a:r>
              <a:rPr lang="en-US" dirty="0" smtClean="0"/>
              <a:t>Encourage </a:t>
            </a:r>
            <a:r>
              <a:rPr lang="en-US" dirty="0"/>
              <a:t>recreational use among teenagers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5606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8163"/>
            <a:ext cx="8229600" cy="1143000"/>
          </a:xfrm>
        </p:spPr>
        <p:txBody>
          <a:bodyPr>
            <a:noAutofit/>
          </a:bodyPr>
          <a:lstStyle/>
          <a:p>
            <a:pPr lvl="0"/>
            <a:r>
              <a:rPr lang="en-US" sz="4800" dirty="0" smtClean="0"/>
              <a:t>Proponents</a:t>
            </a:r>
            <a:br>
              <a:rPr lang="en-US" sz="4800" dirty="0" smtClean="0"/>
            </a:br>
            <a:endParaRPr lang="en-US" sz="4800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Safe </a:t>
            </a:r>
          </a:p>
          <a:p>
            <a:r>
              <a:rPr lang="en-US" dirty="0" smtClean="0"/>
              <a:t>Treat the side effects of chemotherapy</a:t>
            </a:r>
          </a:p>
          <a:p>
            <a:r>
              <a:rPr lang="en-US" dirty="0" smtClean="0"/>
              <a:t>Relieve chronic pain</a:t>
            </a:r>
          </a:p>
          <a:p>
            <a:r>
              <a:rPr lang="en-US" dirty="0" smtClean="0"/>
              <a:t>No link between medical marijuana and criminal activity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511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43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100000"/>
                    </a14:imgEffect>
                    <a14:imgEffect>
                      <a14:colorTemperature colorTemp="9870"/>
                    </a14:imgEffect>
                    <a14:imgEffect>
                      <a14:saturation sat="0"/>
                    </a14:imgEffect>
                    <a14:imgEffect>
                      <a14:brightnessContrast bright="46000" contrast="9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2747" y="267067"/>
            <a:ext cx="9639367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ndale Mono"/>
                <a:cs typeface="Andale Mono"/>
              </a:rPr>
              <a:t>MMLs AND </a:t>
            </a:r>
            <a:r>
              <a:rPr lang="en-US" dirty="0">
                <a:latin typeface="Andale Mono"/>
                <a:cs typeface="Andale Mono"/>
              </a:rPr>
              <a:t>TRAFFIC FATALITIES</a:t>
            </a:r>
            <a:br>
              <a:rPr lang="en-US" dirty="0">
                <a:latin typeface="Andale Mono"/>
                <a:cs typeface="Andale Mono"/>
              </a:rPr>
            </a:br>
            <a:endParaRPr lang="en-US" dirty="0">
              <a:latin typeface="Andale Mono"/>
              <a:cs typeface="Andale Mono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Traffic fatalities is leading cause of death among Americans</a:t>
            </a:r>
          </a:p>
          <a:p>
            <a:r>
              <a:rPr lang="en-US" dirty="0" smtClean="0"/>
              <a:t>Effect of MMLs on traffic fatalities involving alcohol</a:t>
            </a:r>
          </a:p>
          <a:p>
            <a:r>
              <a:rPr lang="en-US" dirty="0" smtClean="0"/>
              <a:t>Traffic fatalities fall by 9% after the legalization</a:t>
            </a:r>
          </a:p>
          <a:p>
            <a:r>
              <a:rPr lang="en-US" dirty="0" smtClean="0"/>
              <a:t>-Usually occur at night &amp; on weekends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2024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</TotalTime>
  <Words>435</Words>
  <Application>Microsoft Macintosh PowerPoint</Application>
  <PresentationFormat>On-screen Show (4:3)</PresentationFormat>
  <Paragraphs>89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Medical Marijuana Laws, Traffic Fatalities, and Alcohol Consumption</vt:lpstr>
      <vt:lpstr>Objective</vt:lpstr>
      <vt:lpstr>Medical Marijuana Laws (MMLs)</vt:lpstr>
      <vt:lpstr>Background</vt:lpstr>
      <vt:lpstr>Background</vt:lpstr>
      <vt:lpstr>Background</vt:lpstr>
      <vt:lpstr>Opponents</vt:lpstr>
      <vt:lpstr>Proponents </vt:lpstr>
      <vt:lpstr>MMLs AND TRAFFIC FATALITIES </vt:lpstr>
      <vt:lpstr>MMLs, ALCOHOL CONSUMPTION &amp; SALES </vt:lpstr>
      <vt:lpstr>MMLs, ALCOHOL CONSUMPTION &amp; SALES </vt:lpstr>
      <vt:lpstr>MMLs AND MARIJUANA USE </vt:lpstr>
      <vt:lpstr>Marijuana Laws in 50 states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MEDICAL MARIJUANA LAWS, TRAFFIC FATALITIES,  AND  ALCOHOL CONSUMPTION</dc:title>
  <dc:creator>Monpanai Somsaman</dc:creator>
  <cp:lastModifiedBy>Monpanai Somsaman</cp:lastModifiedBy>
  <cp:revision>16</cp:revision>
  <dcterms:created xsi:type="dcterms:W3CDTF">2013-11-14T11:42:38Z</dcterms:created>
  <dcterms:modified xsi:type="dcterms:W3CDTF">2013-11-15T08:12:22Z</dcterms:modified>
</cp:coreProperties>
</file>