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9" r:id="rId4"/>
    <p:sldId id="258" r:id="rId5"/>
    <p:sldId id="261" r:id="rId6"/>
    <p:sldId id="260" r:id="rId7"/>
    <p:sldId id="264" r:id="rId8"/>
    <p:sldId id="263" r:id="rId9"/>
    <p:sldId id="266" r:id="rId10"/>
    <p:sldId id="265" r:id="rId11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378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246FEB-C52A-4D9F-8B34-2AAB2153AC1E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source:http://en.wikipedia.org/wiki/Peer-to-peer</a:t>
            </a: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077A42-9413-4CDB-93C1-88325869EFB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2559747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4F02D-DF23-4746-A8B7-78D308DBEF94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source:http://en.wikipedia.org/wiki/Peer-to-peer</a:t>
            </a: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4B76EF-9E8B-4EF7-883B-BCD32BE44F99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045241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48288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9BE5-DFC0-444B-9AEC-03B6BD58930F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2CC3C7-5EDC-49BF-9AB6-1C20A37CFDC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9BE5-DFC0-444B-9AEC-03B6BD58930F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C3C7-5EDC-49BF-9AB6-1C20A37CFDC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9BE5-DFC0-444B-9AEC-03B6BD58930F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C3C7-5EDC-49BF-9AB6-1C20A37CFDC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9BE5-DFC0-444B-9AEC-03B6BD58930F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C3C7-5EDC-49BF-9AB6-1C20A37CFDC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9BE5-DFC0-444B-9AEC-03B6BD58930F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62CC3C7-5EDC-49BF-9AB6-1C20A37CFDC5}" type="slidenum">
              <a:rPr lang="th-TH" smtClean="0"/>
              <a:t>‹#›</a:t>
            </a:fld>
            <a:endParaRPr lang="th-TH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9BE5-DFC0-444B-9AEC-03B6BD58930F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C3C7-5EDC-49BF-9AB6-1C20A37CFDC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9BE5-DFC0-444B-9AEC-03B6BD58930F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C3C7-5EDC-49BF-9AB6-1C20A37CFDC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9BE5-DFC0-444B-9AEC-03B6BD58930F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C3C7-5EDC-49BF-9AB6-1C20A37CFDC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9BE5-DFC0-444B-9AEC-03B6BD58930F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C3C7-5EDC-49BF-9AB6-1C20A37CFDC5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9BE5-DFC0-444B-9AEC-03B6BD58930F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2CC3C7-5EDC-49BF-9AB6-1C20A37CFDC5}" type="slidenum">
              <a:rPr lang="th-TH" smtClean="0"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29BE5-DFC0-444B-9AEC-03B6BD58930F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62CC3C7-5EDC-49BF-9AB6-1C20A37CFDC5}" type="slidenum">
              <a:rPr lang="th-TH" smtClean="0"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7E729BE5-DFC0-444B-9AEC-03B6BD58930F}" type="datetimeFigureOut">
              <a:rPr lang="th-TH" smtClean="0"/>
              <a:t>19/11/56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D62CC3C7-5EDC-49BF-9AB6-1C20A37CFDC5}" type="slidenum">
              <a:rPr lang="th-TH" smtClean="0"/>
              <a:t>‹#›</a:t>
            </a:fld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412776"/>
            <a:ext cx="8064896" cy="2592288"/>
          </a:xfrm>
        </p:spPr>
        <p:txBody>
          <a:bodyPr/>
          <a:lstStyle/>
          <a:p>
            <a:r>
              <a:rPr lang="en-US" sz="3600" dirty="0"/>
              <a:t>Impact of Legal threats on </a:t>
            </a:r>
            <a:br>
              <a:rPr lang="en-US" sz="3600" dirty="0"/>
            </a:br>
            <a:r>
              <a:rPr lang="en-US" sz="3600" dirty="0"/>
              <a:t>Online Music </a:t>
            </a:r>
            <a:r>
              <a:rPr lang="en-US" sz="3600" dirty="0" smtClean="0"/>
              <a:t>Sharing </a:t>
            </a:r>
            <a:r>
              <a:rPr lang="en-US" sz="3600" dirty="0"/>
              <a:t>Activity</a:t>
            </a:r>
            <a:br>
              <a:rPr lang="en-US" sz="3600" dirty="0"/>
            </a:br>
            <a:endParaRPr lang="th-TH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3501008"/>
            <a:ext cx="8003232" cy="500608"/>
          </a:xfrm>
        </p:spPr>
        <p:txBody>
          <a:bodyPr>
            <a:normAutofit fontScale="92500"/>
          </a:bodyPr>
          <a:lstStyle/>
          <a:p>
            <a:r>
              <a:rPr lang="en-US" dirty="0"/>
              <a:t>An analysis of Music Industry Legal </a:t>
            </a:r>
            <a:r>
              <a:rPr lang="en-US" dirty="0" smtClean="0"/>
              <a:t>Actions</a:t>
            </a:r>
            <a:endParaRPr lang="en-US" dirty="0"/>
          </a:p>
          <a:p>
            <a:endParaRPr lang="th-TH" dirty="0"/>
          </a:p>
        </p:txBody>
      </p:sp>
      <p:sp>
        <p:nvSpPr>
          <p:cNvPr id="4" name="TextBox 3"/>
          <p:cNvSpPr txBox="1"/>
          <p:nvPr/>
        </p:nvSpPr>
        <p:spPr>
          <a:xfrm>
            <a:off x="6588224" y="5661248"/>
            <a:ext cx="2016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Panuvij</a:t>
            </a:r>
            <a:r>
              <a:rPr lang="en-US" sz="2400" dirty="0" smtClean="0"/>
              <a:t> V. </a:t>
            </a:r>
          </a:p>
          <a:p>
            <a:r>
              <a:rPr lang="en-US" sz="2400" dirty="0" smtClean="0"/>
              <a:t>5404640681</a:t>
            </a:r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val="18187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RIAA succeeded </a:t>
            </a:r>
            <a:r>
              <a:rPr lang="en-US" sz="2800" dirty="0"/>
              <a:t>in reducing the level of illegal music files sharing as under the threat level, but piracy still </a:t>
            </a:r>
            <a:r>
              <a:rPr lang="en-US" sz="2800" dirty="0" smtClean="0"/>
              <a:t>exists.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RIAA should file lawsuits to downloaders as well not only sharers.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RIAA should file lawsuits to </a:t>
            </a:r>
            <a:r>
              <a:rPr lang="en-US" sz="2800" dirty="0" smtClean="0"/>
              <a:t>		   non-substantial sharers too. </a:t>
            </a: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349633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6491064" cy="939552"/>
          </a:xfrm>
        </p:spPr>
        <p:txBody>
          <a:bodyPr>
            <a:normAutofit/>
          </a:bodyPr>
          <a:lstStyle/>
          <a:p>
            <a:r>
              <a:rPr lang="en-US" dirty="0" smtClean="0"/>
              <a:t>What is p2p network?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1"/>
            <a:ext cx="7643192" cy="1100335"/>
          </a:xfrm>
        </p:spPr>
        <p:txBody>
          <a:bodyPr/>
          <a:lstStyle/>
          <a:p>
            <a:r>
              <a:rPr lang="en-US" dirty="0" smtClean="0"/>
              <a:t>	A </a:t>
            </a:r>
            <a:r>
              <a:rPr lang="en-US" dirty="0"/>
              <a:t>peer-to-peer (P2P) network in which interconnected nodes ("peers") share resources </a:t>
            </a:r>
            <a:r>
              <a:rPr lang="en-US" dirty="0" smtClean="0"/>
              <a:t>among </a:t>
            </a:r>
            <a:r>
              <a:rPr lang="en-US" dirty="0"/>
              <a:t>each other without the use of a centralized administrative </a:t>
            </a:r>
            <a:r>
              <a:rPr lang="en-US" dirty="0" smtClean="0"/>
              <a:t>system.</a:t>
            </a:r>
            <a:endParaRPr lang="th-T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3212976"/>
            <a:ext cx="5962735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190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4560" y="1628800"/>
            <a:ext cx="3528392" cy="4074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8164">
            <a:off x="805491" y="2645010"/>
            <a:ext cx="38100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89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7"/>
            <a:ext cx="8419397" cy="5472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>
          <a:xfrm rot="3882700">
            <a:off x="1868712" y="2242642"/>
            <a:ext cx="288032" cy="1211188"/>
          </a:xfrm>
          <a:prstGeom prst="downArrow">
            <a:avLst/>
          </a:prstGeom>
          <a:solidFill>
            <a:schemeClr val="tx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6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7" y="476672"/>
            <a:ext cx="1778659" cy="181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6491064" cy="1371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Recording industry association of </a:t>
            </a:r>
            <a:r>
              <a:rPr lang="en-US" dirty="0" err="1" smtClean="0"/>
              <a:t>america</a:t>
            </a:r>
            <a:r>
              <a:rPr lang="en-US" dirty="0" smtClean="0"/>
              <a:t> (</a:t>
            </a:r>
            <a:r>
              <a:rPr lang="en-US" dirty="0" err="1" smtClean="0"/>
              <a:t>Riaa</a:t>
            </a:r>
            <a:r>
              <a:rPr lang="en-US" dirty="0" smtClean="0"/>
              <a:t>)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780928"/>
            <a:ext cx="7620000" cy="3869507"/>
          </a:xfrm>
        </p:spPr>
        <p:txBody>
          <a:bodyPr/>
          <a:lstStyle/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Trade group that represents the U.S. recording industry.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Purpose of RIAA </a:t>
            </a:r>
          </a:p>
          <a:p>
            <a:pPr marL="800100" lvl="1" indent="-342900"/>
            <a:r>
              <a:rPr lang="en-US" dirty="0" smtClean="0"/>
              <a:t>to protect </a:t>
            </a:r>
            <a:r>
              <a:rPr lang="en-US" dirty="0"/>
              <a:t>intellectual property and First Amendment rights of artists and music labels; conduct consumer, industry and technical </a:t>
            </a:r>
            <a:r>
              <a:rPr lang="en-US" dirty="0" smtClean="0"/>
              <a:t>research. </a:t>
            </a:r>
          </a:p>
          <a:p>
            <a:pPr marL="800100" lvl="1" indent="-342900"/>
            <a:r>
              <a:rPr lang="en-US" dirty="0" smtClean="0"/>
              <a:t>monitor </a:t>
            </a:r>
            <a:r>
              <a:rPr lang="en-US" dirty="0"/>
              <a:t>and review state and federal laws, regulations and policies.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868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431" y="188640"/>
            <a:ext cx="7283152" cy="1368152"/>
          </a:xfrm>
        </p:spPr>
        <p:txBody>
          <a:bodyPr>
            <a:normAutofit/>
          </a:bodyPr>
          <a:lstStyle/>
          <a:p>
            <a:r>
              <a:rPr lang="en-US" dirty="0" smtClean="0"/>
              <a:t>The four main legal events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2147333"/>
            <a:ext cx="6840760" cy="1023794"/>
          </a:xfrm>
        </p:spPr>
        <p:txBody>
          <a:bodyPr>
            <a:noAutofit/>
          </a:bodyPr>
          <a:lstStyle/>
          <a:p>
            <a:r>
              <a:rPr lang="en-US" sz="2400" dirty="0" smtClean="0"/>
              <a:t>1. Announcement of Intention to Pursue Legal Actions (June 26, 2003)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3153942"/>
            <a:ext cx="69411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2. Lawsuits </a:t>
            </a:r>
            <a:r>
              <a:rPr lang="en-US" sz="2400" b="1" dirty="0"/>
              <a:t>Failed against Alleged Music File </a:t>
            </a:r>
            <a:r>
              <a:rPr lang="en-US" sz="2400" b="1" dirty="0" smtClean="0"/>
              <a:t>Sharers (Sept </a:t>
            </a:r>
            <a:r>
              <a:rPr lang="en-US" sz="2400" b="1" dirty="0"/>
              <a:t>8, 2003)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7584" y="4221087"/>
            <a:ext cx="62210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3. Court </a:t>
            </a:r>
            <a:r>
              <a:rPr lang="en-US" sz="2400" b="1" dirty="0"/>
              <a:t>Ruling against Revealing Identities of </a:t>
            </a:r>
            <a:r>
              <a:rPr lang="en-US" sz="2400" b="1" dirty="0" smtClean="0"/>
              <a:t>Sharers (Dec </a:t>
            </a:r>
            <a:r>
              <a:rPr lang="en-US" sz="2400" b="1" dirty="0"/>
              <a:t>19, 2003)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7584" y="5445224"/>
            <a:ext cx="593528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4. John </a:t>
            </a:r>
            <a:r>
              <a:rPr lang="en-US" sz="2400" b="1" dirty="0"/>
              <a:t>Doe </a:t>
            </a:r>
            <a:r>
              <a:rPr lang="en-US" sz="2400" b="1" dirty="0" smtClean="0"/>
              <a:t>Lawsuits (Jan </a:t>
            </a:r>
            <a:r>
              <a:rPr lang="en-US" sz="2400" b="1" dirty="0"/>
              <a:t>21, 2004)</a:t>
            </a:r>
            <a:endParaRPr lang="th-TH" sz="2400" b="1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21258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5791200" cy="831622"/>
          </a:xfrm>
        </p:spPr>
        <p:txBody>
          <a:bodyPr/>
          <a:lstStyle/>
          <a:p>
            <a:r>
              <a:rPr lang="en-US" dirty="0" smtClean="0"/>
              <a:t>Hypothesis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Hypothesis 1 </a:t>
            </a:r>
            <a:r>
              <a:rPr lang="en-US" dirty="0" smtClean="0"/>
              <a:t>(reduced number of files shared): an increase in the level of legal threat would reduce the number of music files being shared.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u="sng" dirty="0" smtClean="0"/>
              <a:t>Hypothesis 2 </a:t>
            </a:r>
            <a:r>
              <a:rPr lang="en-US" dirty="0" smtClean="0"/>
              <a:t>(reduced frequency of sharing): an increase in the level of legal threat would reduce the amount of time an individual spends on file-sharing networks.</a:t>
            </a:r>
            <a:endParaRPr lang="th-T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81"/>
          <a:stretch/>
        </p:blipFill>
        <p:spPr bwMode="auto">
          <a:xfrm>
            <a:off x="2339752" y="2757768"/>
            <a:ext cx="1207713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own Arrow 3"/>
          <p:cNvSpPr/>
          <p:nvPr/>
        </p:nvSpPr>
        <p:spPr>
          <a:xfrm>
            <a:off x="4211960" y="2996952"/>
            <a:ext cx="432048" cy="792088"/>
          </a:xfrm>
          <a:prstGeom prst="downArrow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635" y="5301208"/>
            <a:ext cx="961946" cy="1037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own Arrow 5"/>
          <p:cNvSpPr/>
          <p:nvPr/>
        </p:nvSpPr>
        <p:spPr>
          <a:xfrm>
            <a:off x="4256929" y="5301208"/>
            <a:ext cx="504056" cy="936104"/>
          </a:xfrm>
          <a:prstGeom prst="down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7980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77470" y="1772816"/>
            <a:ext cx="28144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Event 1: Initial Announcement </a:t>
            </a:r>
            <a:endParaRPr lang="th-TH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77471" y="2924944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Event 2: Lawsuits Filed</a:t>
            </a:r>
            <a:endParaRPr lang="th-TH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683568" y="4077072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Event 3: Identity Roadblock</a:t>
            </a:r>
            <a:endParaRPr lang="th-TH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706071" y="5229200"/>
            <a:ext cx="2555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Event 4: John Doe Lawsuits</a:t>
            </a:r>
            <a:endParaRPr lang="th-TH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683568" y="260647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2"/>
                </a:solidFill>
                <a:latin typeface="+mj-lt"/>
              </a:rPr>
              <a:t>OVERALL IMPACT OF EVENTS</a:t>
            </a:r>
            <a:endParaRPr lang="th-TH" sz="36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15816" y="1069013"/>
            <a:ext cx="2750313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/>
              <a:t>Number of files shared</a:t>
            </a:r>
            <a:endParaRPr lang="th-TH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5796136" y="1069013"/>
            <a:ext cx="3153436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/>
              <a:t>Frequency of being online</a:t>
            </a:r>
            <a:endParaRPr lang="th-TH" sz="2000" dirty="0"/>
          </a:p>
        </p:txBody>
      </p:sp>
      <p:sp>
        <p:nvSpPr>
          <p:cNvPr id="14" name="Notched Right Arrow 13"/>
          <p:cNvSpPr/>
          <p:nvPr/>
        </p:nvSpPr>
        <p:spPr>
          <a:xfrm rot="16200000">
            <a:off x="4031940" y="1916832"/>
            <a:ext cx="720080" cy="432048"/>
          </a:xfrm>
          <a:prstGeom prst="notchedRightArrow">
            <a:avLst/>
          </a:prstGeom>
          <a:solidFill>
            <a:srgbClr val="FF0000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Notched Right Arrow 15"/>
          <p:cNvSpPr/>
          <p:nvPr/>
        </p:nvSpPr>
        <p:spPr>
          <a:xfrm rot="5400000">
            <a:off x="7099194" y="1916832"/>
            <a:ext cx="720080" cy="432048"/>
          </a:xfrm>
          <a:prstGeom prst="notchedRightArrow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7" name="Notched Right Arrow 16"/>
          <p:cNvSpPr/>
          <p:nvPr/>
        </p:nvSpPr>
        <p:spPr>
          <a:xfrm rot="5400000">
            <a:off x="4031940" y="3068960"/>
            <a:ext cx="720080" cy="432048"/>
          </a:xfrm>
          <a:prstGeom prst="notchedRightArrow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8" name="Notched Right Arrow 17"/>
          <p:cNvSpPr/>
          <p:nvPr/>
        </p:nvSpPr>
        <p:spPr>
          <a:xfrm rot="5400000">
            <a:off x="7099194" y="3068960"/>
            <a:ext cx="720080" cy="432048"/>
          </a:xfrm>
          <a:prstGeom prst="notchedRightArrow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9" name="Notched Right Arrow 18"/>
          <p:cNvSpPr/>
          <p:nvPr/>
        </p:nvSpPr>
        <p:spPr>
          <a:xfrm rot="16200000">
            <a:off x="4060503" y="4221088"/>
            <a:ext cx="720080" cy="432048"/>
          </a:xfrm>
          <a:prstGeom prst="notchedRightArrow">
            <a:avLst/>
          </a:prstGeom>
          <a:solidFill>
            <a:srgbClr val="FF00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0" name="Notched Right Arrow 19"/>
          <p:cNvSpPr/>
          <p:nvPr/>
        </p:nvSpPr>
        <p:spPr>
          <a:xfrm rot="16200000">
            <a:off x="7099194" y="4276546"/>
            <a:ext cx="720080" cy="432048"/>
          </a:xfrm>
          <a:prstGeom prst="notchedRightArrow">
            <a:avLst/>
          </a:prstGeom>
          <a:solidFill>
            <a:srgbClr val="FF00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1" name="Notched Right Arrow 20"/>
          <p:cNvSpPr/>
          <p:nvPr/>
        </p:nvSpPr>
        <p:spPr>
          <a:xfrm rot="5400000">
            <a:off x="4031940" y="5428674"/>
            <a:ext cx="720080" cy="432048"/>
          </a:xfrm>
          <a:prstGeom prst="notchedRightArrow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2" name="Notched Right Arrow 21"/>
          <p:cNvSpPr/>
          <p:nvPr/>
        </p:nvSpPr>
        <p:spPr>
          <a:xfrm rot="5400000">
            <a:off x="7099194" y="5373216"/>
            <a:ext cx="720080" cy="432048"/>
          </a:xfrm>
          <a:prstGeom prst="notchedRightArrow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380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844824"/>
            <a:ext cx="7620000" cy="4373563"/>
          </a:xfrm>
        </p:spPr>
        <p:txBody>
          <a:bodyPr>
            <a:norm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Event 1 does not support hypothesis 1.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800" dirty="0"/>
          </a:p>
          <a:p>
            <a:pPr marL="342900" indent="-342900">
              <a:buFont typeface="Arial" pitchFamily="34" charset="0"/>
              <a:buChar char="•"/>
            </a:pPr>
            <a:r>
              <a:rPr lang="en-US" sz="2800" dirty="0" smtClean="0"/>
              <a:t>Event 3 does not support hypothesis 2. </a:t>
            </a: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604823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910</TotalTime>
  <Words>284</Words>
  <Application>Microsoft Office PowerPoint</Application>
  <PresentationFormat>On-screen Show (4:3)</PresentationFormat>
  <Paragraphs>37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Essential</vt:lpstr>
      <vt:lpstr>Impact of Legal threats on  Online Music Sharing Activity </vt:lpstr>
      <vt:lpstr>What is p2p network?</vt:lpstr>
      <vt:lpstr>PowerPoint Presentation</vt:lpstr>
      <vt:lpstr>PowerPoint Presentation</vt:lpstr>
      <vt:lpstr>Recording industry association of america (Riaa)</vt:lpstr>
      <vt:lpstr>The four main legal events</vt:lpstr>
      <vt:lpstr>Hypothesis</vt:lpstr>
      <vt:lpstr>PowerPoint Presentation</vt:lpstr>
      <vt:lpstr>Result</vt:lpstr>
      <vt:lpstr>Conclusion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Impact of Legal threats on  Online Music Sharing Activity</dc:title>
  <dc:creator>Windows User</dc:creator>
  <cp:lastModifiedBy>Windows User</cp:lastModifiedBy>
  <cp:revision>20</cp:revision>
  <dcterms:created xsi:type="dcterms:W3CDTF">2013-11-13T04:31:38Z</dcterms:created>
  <dcterms:modified xsi:type="dcterms:W3CDTF">2013-11-18T17:12:58Z</dcterms:modified>
</cp:coreProperties>
</file>