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78" r:id="rId11"/>
    <p:sldId id="269" r:id="rId12"/>
    <p:sldId id="265" r:id="rId13"/>
    <p:sldId id="267" r:id="rId14"/>
    <p:sldId id="268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362" autoAdjust="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321246-13C5-470E-A5B4-5D512C61D799}" type="datetimeFigureOut">
              <a:rPr lang="th-TH" smtClean="0"/>
              <a:t>01/12/56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C71C3C-23A9-4CD4-BB76-636BC288FD85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52663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-</a:t>
            </a:r>
            <a:r>
              <a:rPr lang="en-US" dirty="0" err="1" smtClean="0"/>
              <a:t>Ppl</a:t>
            </a:r>
            <a:r>
              <a:rPr lang="en-US" dirty="0" smtClean="0"/>
              <a:t> </a:t>
            </a:r>
            <a:r>
              <a:rPr lang="en-US" dirty="0" err="1" smtClean="0"/>
              <a:t>attemp</a:t>
            </a:r>
            <a:r>
              <a:rPr lang="en-US" baseline="0" dirty="0" smtClean="0"/>
              <a:t> to solve some problem through marriage, whether by insecure feeling, loneliness , or even economic reasons</a:t>
            </a:r>
          </a:p>
          <a:p>
            <a:endParaRPr lang="en-US" baseline="0" dirty="0" smtClean="0"/>
          </a:p>
          <a:p>
            <a:r>
              <a:rPr lang="en-US" baseline="0" dirty="0" smtClean="0"/>
              <a:t>-Like the willingness of another offering a deep and emotional love to you for a life time</a:t>
            </a:r>
          </a:p>
          <a:p>
            <a:endParaRPr lang="en-US" baseline="0" dirty="0" smtClean="0"/>
          </a:p>
          <a:p>
            <a:pPr marL="285750" indent="-285750">
              <a:buFontTx/>
              <a:buChar char="-"/>
            </a:pPr>
            <a:r>
              <a:rPr lang="en-US" baseline="0" dirty="0" smtClean="0"/>
              <a:t>Children</a:t>
            </a:r>
          </a:p>
          <a:p>
            <a:pPr marL="0" indent="0">
              <a:buFontTx/>
              <a:buNone/>
            </a:pPr>
            <a:r>
              <a:rPr lang="en-US" baseline="0" dirty="0" smtClean="0"/>
              <a:t>- That 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C71C3C-23A9-4CD4-BB76-636BC288FD85}" type="slidenum">
              <a:rPr lang="th-TH" smtClean="0"/>
              <a:t>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446229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DA9D0-4905-446C-AF65-282086E90105}" type="datetimeFigureOut">
              <a:rPr lang="th-TH" smtClean="0"/>
              <a:t>01/12/56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54A6D-736F-4773-92E1-CC801B5233C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14762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DA9D0-4905-446C-AF65-282086E90105}" type="datetimeFigureOut">
              <a:rPr lang="th-TH" smtClean="0"/>
              <a:t>01/12/56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54A6D-736F-4773-92E1-CC801B5233C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726691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DA9D0-4905-446C-AF65-282086E90105}" type="datetimeFigureOut">
              <a:rPr lang="th-TH" smtClean="0"/>
              <a:t>01/12/56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54A6D-736F-4773-92E1-CC801B5233C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670322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DA9D0-4905-446C-AF65-282086E90105}" type="datetimeFigureOut">
              <a:rPr lang="th-TH" smtClean="0"/>
              <a:t>01/12/56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54A6D-736F-4773-92E1-CC801B5233C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06408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DA9D0-4905-446C-AF65-282086E90105}" type="datetimeFigureOut">
              <a:rPr lang="th-TH" smtClean="0"/>
              <a:t>01/12/56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54A6D-736F-4773-92E1-CC801B5233C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275932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DA9D0-4905-446C-AF65-282086E90105}" type="datetimeFigureOut">
              <a:rPr lang="th-TH" smtClean="0"/>
              <a:t>01/12/56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54A6D-736F-4773-92E1-CC801B5233C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452291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DA9D0-4905-446C-AF65-282086E90105}" type="datetimeFigureOut">
              <a:rPr lang="th-TH" smtClean="0"/>
              <a:t>01/12/56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54A6D-736F-4773-92E1-CC801B5233C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280141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DA9D0-4905-446C-AF65-282086E90105}" type="datetimeFigureOut">
              <a:rPr lang="th-TH" smtClean="0"/>
              <a:t>01/12/56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54A6D-736F-4773-92E1-CC801B5233C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645251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DA9D0-4905-446C-AF65-282086E90105}" type="datetimeFigureOut">
              <a:rPr lang="th-TH" smtClean="0"/>
              <a:t>01/12/56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54A6D-736F-4773-92E1-CC801B5233C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502830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DA9D0-4905-446C-AF65-282086E90105}" type="datetimeFigureOut">
              <a:rPr lang="th-TH" smtClean="0"/>
              <a:t>01/12/56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54A6D-736F-4773-92E1-CC801B5233C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725908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DA9D0-4905-446C-AF65-282086E90105}" type="datetimeFigureOut">
              <a:rPr lang="th-TH" smtClean="0"/>
              <a:t>01/12/56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854A6D-736F-4773-92E1-CC801B5233C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59081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5DA9D0-4905-446C-AF65-282086E90105}" type="datetimeFigureOut">
              <a:rPr lang="th-TH" smtClean="0"/>
              <a:t>01/12/56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854A6D-736F-4773-92E1-CC801B5233C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97192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252536" y="1385475"/>
            <a:ext cx="9433048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bg1"/>
                </a:solidFill>
                <a:latin typeface="Bradley Hand ITC" panose="03070402050302030203" pitchFamily="66" charset="0"/>
              </a:rPr>
              <a:t>Marriage, Divorce, and Quasi Rents; Or,</a:t>
            </a:r>
          </a:p>
          <a:p>
            <a:pPr algn="ctr"/>
            <a:r>
              <a:rPr lang="en-US" sz="4400" b="1" dirty="0">
                <a:solidFill>
                  <a:schemeClr val="bg1"/>
                </a:solidFill>
                <a:latin typeface="Bradley Hand ITC" panose="03070402050302030203" pitchFamily="66" charset="0"/>
              </a:rPr>
              <a:t>“I gave him the best year of my life”</a:t>
            </a:r>
          </a:p>
          <a:p>
            <a:pPr algn="ctr"/>
            <a:r>
              <a:rPr lang="en-US" sz="4400" b="1" dirty="0">
                <a:solidFill>
                  <a:schemeClr val="bg1"/>
                </a:solidFill>
                <a:latin typeface="Bradley Hand ITC" panose="03070402050302030203" pitchFamily="66" charset="0"/>
              </a:rPr>
              <a:t>Lloyd </a:t>
            </a:r>
            <a:r>
              <a:rPr lang="en-US" sz="4400" b="1" dirty="0" smtClean="0">
                <a:solidFill>
                  <a:schemeClr val="bg1"/>
                </a:solidFill>
                <a:latin typeface="Bradley Hand ITC" panose="03070402050302030203" pitchFamily="66" charset="0"/>
              </a:rPr>
              <a:t>Cohen</a:t>
            </a:r>
          </a:p>
          <a:p>
            <a:pPr algn="ctr"/>
            <a:endParaRPr lang="en-US" sz="4400" b="1" dirty="0" smtClean="0">
              <a:solidFill>
                <a:schemeClr val="bg1"/>
              </a:solidFill>
              <a:latin typeface="Bradley Hand ITC" panose="03070402050302030203" pitchFamily="66" charset="0"/>
            </a:endParaRPr>
          </a:p>
          <a:p>
            <a:pPr algn="ctr"/>
            <a:r>
              <a:rPr lang="en-US" sz="2400" b="1" dirty="0" smtClean="0">
                <a:solidFill>
                  <a:schemeClr val="bg1"/>
                </a:solidFill>
              </a:rPr>
              <a:t>The university of Chicago Law School</a:t>
            </a:r>
          </a:p>
          <a:p>
            <a:pPr algn="ctr"/>
            <a:endParaRPr lang="en-US" sz="2400" b="1" dirty="0">
              <a:solidFill>
                <a:schemeClr val="bg1"/>
              </a:solidFill>
            </a:endParaRPr>
          </a:p>
          <a:p>
            <a:pPr algn="r"/>
            <a:endParaRPr lang="en-US" sz="2400" b="1" dirty="0">
              <a:solidFill>
                <a:schemeClr val="bg1"/>
              </a:solidFill>
            </a:endParaRPr>
          </a:p>
          <a:p>
            <a:pPr algn="r"/>
            <a:r>
              <a:rPr lang="en-US" sz="1800" b="1" dirty="0" err="1" smtClean="0">
                <a:solidFill>
                  <a:schemeClr val="bg1"/>
                </a:solidFill>
              </a:rPr>
              <a:t>Pitcha</a:t>
            </a:r>
            <a:r>
              <a:rPr lang="en-US" sz="1800" b="1" dirty="0" smtClean="0">
                <a:solidFill>
                  <a:schemeClr val="bg1"/>
                </a:solidFill>
              </a:rPr>
              <a:t> </a:t>
            </a:r>
            <a:r>
              <a:rPr lang="en-US" sz="1800" b="1" dirty="0" err="1" smtClean="0">
                <a:solidFill>
                  <a:schemeClr val="bg1"/>
                </a:solidFill>
              </a:rPr>
              <a:t>Makapanich</a:t>
            </a:r>
            <a:endParaRPr lang="en-US" sz="1800" b="1" dirty="0" smtClean="0">
              <a:solidFill>
                <a:schemeClr val="bg1"/>
              </a:solidFill>
            </a:endParaRPr>
          </a:p>
          <a:p>
            <a:pPr algn="r"/>
            <a:r>
              <a:rPr lang="en-US" sz="1800" b="1" dirty="0" smtClean="0">
                <a:solidFill>
                  <a:schemeClr val="bg1"/>
                </a:solidFill>
              </a:rPr>
              <a:t>5404640889</a:t>
            </a:r>
          </a:p>
        </p:txBody>
      </p:sp>
    </p:spTree>
    <p:extLst>
      <p:ext uri="{BB962C8B-B14F-4D97-AF65-F5344CB8AC3E}">
        <p14:creationId xmlns:p14="http://schemas.microsoft.com/office/powerpoint/2010/main" val="2671378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2852936"/>
            <a:ext cx="8229600" cy="4525963"/>
          </a:xfrm>
        </p:spPr>
        <p:txBody>
          <a:bodyPr/>
          <a:lstStyle/>
          <a:p>
            <a:pPr marL="0" indent="0">
              <a:buNone/>
            </a:pPr>
            <a:endParaRPr lang="en-US" sz="28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sz="2800" dirty="0" smtClean="0">
                <a:solidFill>
                  <a:schemeClr val="bg1"/>
                </a:solidFill>
              </a:rPr>
              <a:t>3. The </a:t>
            </a:r>
            <a:r>
              <a:rPr lang="en-US" sz="2800" dirty="0">
                <a:solidFill>
                  <a:schemeClr val="bg1"/>
                </a:solidFill>
              </a:rPr>
              <a:t>presence of children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endParaRPr lang="th-TH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951" y="4005064"/>
            <a:ext cx="4607793" cy="25945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539552" y="404664"/>
            <a:ext cx="532859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2. The higher male mortality rates create </a:t>
            </a:r>
            <a:r>
              <a:rPr lang="en-US" dirty="0" smtClean="0">
                <a:solidFill>
                  <a:schemeClr val="bg1"/>
                </a:solidFill>
              </a:rPr>
              <a:t>a </a:t>
            </a:r>
            <a:r>
              <a:rPr lang="en-US" dirty="0" smtClean="0">
                <a:solidFill>
                  <a:schemeClr val="bg1"/>
                </a:solidFill>
              </a:rPr>
              <a:t>widening gap between men and women of same age as age increases</a:t>
            </a:r>
            <a:endParaRPr lang="th-TH" dirty="0">
              <a:solidFill>
                <a:schemeClr val="bg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836712"/>
            <a:ext cx="3027427" cy="30274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719595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404664"/>
            <a:ext cx="8229600" cy="1828800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4</a:t>
            </a:r>
            <a:r>
              <a:rPr lang="en-US" dirty="0" smtClean="0">
                <a:solidFill>
                  <a:schemeClr val="bg1"/>
                </a:solidFill>
              </a:rPr>
              <a:t>. </a:t>
            </a:r>
            <a:r>
              <a:rPr lang="en-US" dirty="0" smtClean="0">
                <a:solidFill>
                  <a:schemeClr val="bg1"/>
                </a:solidFill>
              </a:rPr>
              <a:t>Psychological </a:t>
            </a:r>
            <a:r>
              <a:rPr lang="en-US" dirty="0">
                <a:solidFill>
                  <a:schemeClr val="bg1"/>
                </a:solidFill>
              </a:rPr>
              <a:t>Roots of Women’s more rapid </a:t>
            </a:r>
            <a:r>
              <a:rPr lang="en-US" dirty="0" smtClean="0">
                <a:solidFill>
                  <a:schemeClr val="bg1"/>
                </a:solidFill>
              </a:rPr>
              <a:t>loss </a:t>
            </a:r>
            <a:r>
              <a:rPr lang="en-US" dirty="0">
                <a:solidFill>
                  <a:schemeClr val="bg1"/>
                </a:solidFill>
              </a:rPr>
              <a:t>of </a:t>
            </a:r>
            <a:r>
              <a:rPr lang="en-US" dirty="0" smtClean="0">
                <a:solidFill>
                  <a:schemeClr val="bg1"/>
                </a:solidFill>
              </a:rPr>
              <a:t>value</a:t>
            </a:r>
            <a:r>
              <a:rPr lang="en-US" dirty="0">
                <a:solidFill>
                  <a:schemeClr val="bg1"/>
                </a:solidFill>
              </a:rPr>
              <a:t> </a:t>
            </a:r>
            <a:endParaRPr lang="th-TH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546" y="1911270"/>
            <a:ext cx="3422194" cy="47730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863220"/>
            <a:ext cx="3604358" cy="4869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161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Quasi Rents, Marriage, and Divorce</a:t>
            </a:r>
            <a:endParaRPr lang="th-TH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196951"/>
          </a:xfrm>
        </p:spPr>
        <p:txBody>
          <a:bodyPr>
            <a:normAutofit fontScale="85000" lnSpcReduction="20000"/>
          </a:bodyPr>
          <a:lstStyle/>
          <a:p>
            <a:r>
              <a:rPr lang="en-US" i="1" u="sng" dirty="0" smtClean="0">
                <a:solidFill>
                  <a:schemeClr val="bg1"/>
                </a:solidFill>
              </a:rPr>
              <a:t>Quasi rent </a:t>
            </a:r>
            <a:r>
              <a:rPr lang="en-US" dirty="0" smtClean="0">
                <a:solidFill>
                  <a:schemeClr val="bg1"/>
                </a:solidFill>
              </a:rPr>
              <a:t>is a return to one party to a contact above what the party could receive if the contract could be dissolved at will at that moment 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Due to the long-term imbalance </a:t>
            </a:r>
            <a:r>
              <a:rPr lang="en-US" dirty="0" smtClean="0">
                <a:solidFill>
                  <a:schemeClr val="bg1"/>
                </a:solidFill>
              </a:rPr>
              <a:t>of each spouse value provides </a:t>
            </a:r>
            <a:r>
              <a:rPr lang="en-US" dirty="0">
                <a:solidFill>
                  <a:schemeClr val="bg1"/>
                </a:solidFill>
              </a:rPr>
              <a:t>the opportunity for a strategic behavior for one party to breach the contract given otherwise </a:t>
            </a:r>
            <a:r>
              <a:rPr lang="en-US" dirty="0" smtClean="0">
                <a:solidFill>
                  <a:schemeClr val="bg1"/>
                </a:solidFill>
              </a:rPr>
              <a:t>constrained.</a:t>
            </a:r>
            <a:endParaRPr lang="th-TH" dirty="0">
              <a:solidFill>
                <a:schemeClr val="bg1"/>
              </a:solidFill>
            </a:endParaRPr>
          </a:p>
          <a:p>
            <a:endParaRPr lang="en-US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5205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Methods to protect Quasi Rents </a:t>
            </a:r>
            <a:endParaRPr lang="th-TH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Informal methods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schemeClr val="bg1"/>
                </a:solidFill>
              </a:rPr>
              <a:t> Vertical Integration and  Taking Hostage</a:t>
            </a:r>
          </a:p>
          <a:p>
            <a:pPr marL="0" indent="0">
              <a:buNone/>
            </a:pPr>
            <a:r>
              <a:rPr lang="en-US" dirty="0" smtClean="0"/>
              <a:t>	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9715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12776"/>
            <a:ext cx="4320480" cy="561662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taking Hostage : </a:t>
            </a:r>
            <a:endParaRPr lang="en-US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 - </a:t>
            </a:r>
            <a:r>
              <a:rPr lang="en-US" dirty="0">
                <a:solidFill>
                  <a:schemeClr val="bg1"/>
                </a:solidFill>
              </a:rPr>
              <a:t>children hostage 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“</a:t>
            </a:r>
            <a:r>
              <a:rPr lang="en-US" dirty="0">
                <a:solidFill>
                  <a:schemeClr val="bg1"/>
                </a:solidFill>
              </a:rPr>
              <a:t>we stay together </a:t>
            </a:r>
            <a:r>
              <a:rPr lang="en-US" dirty="0" smtClean="0">
                <a:solidFill>
                  <a:schemeClr val="bg1"/>
                </a:solidFill>
              </a:rPr>
              <a:t>for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the sake for the children</a:t>
            </a:r>
            <a:r>
              <a:rPr lang="en-US" dirty="0" smtClean="0">
                <a:solidFill>
                  <a:schemeClr val="bg1"/>
                </a:solidFill>
              </a:rPr>
              <a:t>”</a:t>
            </a: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 -  “bride price” 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as </a:t>
            </a:r>
            <a:r>
              <a:rPr lang="en-US" dirty="0">
                <a:solidFill>
                  <a:schemeClr val="bg1"/>
                </a:solidFill>
              </a:rPr>
              <a:t>form of hostage </a:t>
            </a:r>
          </a:p>
          <a:p>
            <a:pPr marL="0" indent="0">
              <a:buNone/>
            </a:pPr>
            <a:r>
              <a:rPr lang="en-US" dirty="0" smtClean="0"/>
              <a:t>. </a:t>
            </a:r>
            <a:endParaRPr lang="th-TH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4149080"/>
            <a:ext cx="3504178" cy="23346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412776"/>
            <a:ext cx="3567648" cy="23747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732063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052736"/>
            <a:ext cx="8229600" cy="4525963"/>
          </a:xfrm>
        </p:spPr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Strategic </a:t>
            </a:r>
            <a:r>
              <a:rPr lang="en-US" dirty="0">
                <a:solidFill>
                  <a:schemeClr val="bg1"/>
                </a:solidFill>
              </a:rPr>
              <a:t>age </a:t>
            </a:r>
            <a:r>
              <a:rPr lang="en-US" dirty="0" smtClean="0">
                <a:solidFill>
                  <a:schemeClr val="bg1"/>
                </a:solidFill>
              </a:rPr>
              <a:t>choice </a:t>
            </a:r>
            <a:r>
              <a:rPr lang="en-US" dirty="0">
                <a:solidFill>
                  <a:schemeClr val="bg1"/>
                </a:solidFill>
              </a:rPr>
              <a:t>of mates </a:t>
            </a:r>
          </a:p>
          <a:p>
            <a:endParaRPr lang="th-TH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169873"/>
            <a:ext cx="5948355" cy="397052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47615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3473458"/>
            <a:ext cx="4572000" cy="3050404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4525963"/>
          </a:xfrm>
        </p:spPr>
        <p:txBody>
          <a:bodyPr/>
          <a:lstStyle/>
          <a:p>
            <a:pPr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schemeClr val="bg1"/>
                </a:solidFill>
              </a:rPr>
              <a:t>Reduced investment in marriage</a:t>
            </a:r>
          </a:p>
          <a:p>
            <a:pPr>
              <a:buFont typeface="Courier New" panose="02070309020205020404" pitchFamily="49" charset="0"/>
              <a:buChar char="o"/>
            </a:pPr>
            <a:endParaRPr lang="th-TH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725" y="1484784"/>
            <a:ext cx="4828502" cy="271100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795976" y="3429000"/>
            <a:ext cx="197610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9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VS</a:t>
            </a:r>
            <a:endParaRPr lang="en-US" sz="9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15672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</a:rPr>
              <a:t>Legal methods</a:t>
            </a:r>
            <a:endParaRPr lang="th-TH" sz="3200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Prenuptial Marriage Contract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  1. the traditional</a:t>
            </a: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2. the remarriage</a:t>
            </a: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3. the counterculture</a:t>
            </a: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4. the feminist</a:t>
            </a: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</a:endParaRPr>
          </a:p>
          <a:p>
            <a:pPr>
              <a:buFontTx/>
              <a:buChar char="-"/>
            </a:pPr>
            <a:r>
              <a:rPr lang="en-US" dirty="0" smtClean="0">
                <a:solidFill>
                  <a:schemeClr val="bg1"/>
                </a:solidFill>
              </a:rPr>
              <a:t>liquidated-damage clause?</a:t>
            </a: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different stage in </a:t>
            </a:r>
            <a:r>
              <a:rPr lang="en-US" dirty="0" err="1" smtClean="0">
                <a:solidFill>
                  <a:schemeClr val="bg1"/>
                </a:solidFill>
              </a:rPr>
              <a:t>marriage,so</a:t>
            </a:r>
            <a:r>
              <a:rPr lang="en-US" dirty="0" smtClean="0">
                <a:solidFill>
                  <a:schemeClr val="bg1"/>
                </a:solidFill>
              </a:rPr>
              <a:t>…</a:t>
            </a:r>
            <a:endParaRPr lang="th-TH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9596" y="1268760"/>
            <a:ext cx="1695158" cy="25473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9213" y="4509120"/>
            <a:ext cx="2375925" cy="17819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Down Arrow 5"/>
          <p:cNvSpPr/>
          <p:nvPr/>
        </p:nvSpPr>
        <p:spPr>
          <a:xfrm>
            <a:off x="6732240" y="3645024"/>
            <a:ext cx="792088" cy="11521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75692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Divorce Law</a:t>
            </a:r>
            <a:endParaRPr lang="th-TH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6171" y="1916832"/>
            <a:ext cx="4169845" cy="121245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1. unilateral divorce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endParaRPr lang="th-TH" dirty="0">
              <a:solidFill>
                <a:schemeClr val="bg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556792"/>
            <a:ext cx="3312388" cy="4153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623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548681"/>
            <a:ext cx="8435280" cy="3528392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2. Mutual Consent </a:t>
            </a:r>
            <a:r>
              <a:rPr lang="en-US" dirty="0" smtClean="0">
                <a:solidFill>
                  <a:schemeClr val="bg1"/>
                </a:solidFill>
              </a:rPr>
              <a:t>Divorce</a:t>
            </a: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 </a:t>
            </a:r>
            <a:endParaRPr lang="en-US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 Breach without Divorce</a:t>
            </a:r>
            <a:endParaRPr lang="th-TH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3271757"/>
            <a:ext cx="3180945" cy="2385709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251520" y="4281478"/>
            <a:ext cx="51845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 smtClean="0">
                <a:solidFill>
                  <a:schemeClr val="bg1"/>
                </a:solidFill>
              </a:rPr>
              <a:t>Destruction </a:t>
            </a:r>
            <a:r>
              <a:rPr lang="en-US" sz="3200" dirty="0">
                <a:solidFill>
                  <a:schemeClr val="bg1"/>
                </a:solidFill>
              </a:rPr>
              <a:t>of Quasi </a:t>
            </a:r>
            <a:r>
              <a:rPr lang="en-US" sz="3200" dirty="0" smtClean="0">
                <a:solidFill>
                  <a:schemeClr val="bg1"/>
                </a:solidFill>
              </a:rPr>
              <a:t>Rents</a:t>
            </a:r>
          </a:p>
          <a:p>
            <a:endParaRPr lang="en-US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</a:rPr>
              <a:t>       - Create incentive for      </a:t>
            </a:r>
          </a:p>
          <a:p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      opportunistic behavior</a:t>
            </a:r>
            <a:endParaRPr lang="th-TH" dirty="0">
              <a:solidFill>
                <a:schemeClr val="bg1"/>
              </a:solidFill>
            </a:endParaRPr>
          </a:p>
          <a:p>
            <a:r>
              <a:rPr lang="en-US" dirty="0" smtClean="0"/>
              <a:t> </a:t>
            </a:r>
            <a:endParaRPr lang="th-TH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4786685"/>
            <a:ext cx="2618890" cy="17415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207780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Why marry?</a:t>
            </a:r>
            <a:endParaRPr lang="th-TH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Direct gains</a:t>
            </a:r>
          </a:p>
          <a:p>
            <a:pPr marL="0" lvl="1" indent="0">
              <a:buNone/>
            </a:pPr>
            <a:r>
              <a:rPr lang="en-US" sz="3200" dirty="0" smtClean="0">
                <a:solidFill>
                  <a:schemeClr val="bg1"/>
                </a:solidFill>
              </a:rPr>
              <a:t> 	</a:t>
            </a:r>
            <a:r>
              <a:rPr lang="en-US" dirty="0" smtClean="0">
                <a:solidFill>
                  <a:schemeClr val="bg1"/>
                </a:solidFill>
              </a:rPr>
              <a:t>-  emotional and spiritual benefits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Instrumental gains</a:t>
            </a:r>
          </a:p>
          <a:p>
            <a:pPr marL="0" indent="0">
              <a:buNone/>
            </a:pPr>
            <a:r>
              <a:rPr lang="en-US" sz="2800" dirty="0">
                <a:solidFill>
                  <a:schemeClr val="bg1"/>
                </a:solidFill>
              </a:rPr>
              <a:t>	</a:t>
            </a:r>
            <a:r>
              <a:rPr lang="en-US" sz="2800" dirty="0" smtClean="0">
                <a:solidFill>
                  <a:schemeClr val="bg1"/>
                </a:solidFill>
              </a:rPr>
              <a:t>- allows </a:t>
            </a:r>
            <a:r>
              <a:rPr lang="en-US" sz="2800" dirty="0">
                <a:solidFill>
                  <a:schemeClr val="bg1"/>
                </a:solidFill>
              </a:rPr>
              <a:t>for optimal investment in assets peculiar </a:t>
            </a:r>
            <a:r>
              <a:rPr lang="en-US" sz="2800" dirty="0" smtClean="0">
                <a:solidFill>
                  <a:schemeClr val="bg1"/>
                </a:solidFill>
              </a:rPr>
              <a:t>	to </a:t>
            </a:r>
            <a:r>
              <a:rPr lang="en-US" sz="2800" dirty="0">
                <a:solidFill>
                  <a:schemeClr val="bg1"/>
                </a:solidFill>
              </a:rPr>
              <a:t>the </a:t>
            </a:r>
            <a:r>
              <a:rPr lang="en-US" sz="2800" dirty="0" smtClean="0">
                <a:solidFill>
                  <a:schemeClr val="bg1"/>
                </a:solidFill>
              </a:rPr>
              <a:t>relationship; children</a:t>
            </a:r>
          </a:p>
          <a:p>
            <a:pPr marL="0" indent="0">
              <a:buNone/>
            </a:pPr>
            <a:endParaRPr lang="en-US" sz="28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sz="2800" dirty="0">
                <a:solidFill>
                  <a:schemeClr val="bg1"/>
                </a:solidFill>
              </a:rPr>
              <a:t>	</a:t>
            </a:r>
            <a:r>
              <a:rPr lang="en-US" sz="2800" dirty="0" smtClean="0">
                <a:solidFill>
                  <a:schemeClr val="bg1"/>
                </a:solidFill>
              </a:rPr>
              <a:t>- </a:t>
            </a:r>
            <a:r>
              <a:rPr lang="en-US" sz="2800" dirty="0">
                <a:solidFill>
                  <a:schemeClr val="bg1"/>
                </a:solidFill>
              </a:rPr>
              <a:t>inherent provision of insurance.</a:t>
            </a:r>
            <a:endParaRPr lang="en-US" sz="28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995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908720"/>
            <a:ext cx="5184576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3. Indissoluble Marriage</a:t>
            </a: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- breach without providing an effective remedy for victim</a:t>
            </a:r>
          </a:p>
          <a:p>
            <a:pPr marL="0" indent="0">
              <a:buNone/>
            </a:pPr>
            <a:endParaRPr lang="en-US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bg1"/>
                </a:solidFill>
              </a:rPr>
              <a:t>  - avoid marrying</a:t>
            </a:r>
            <a:endParaRPr lang="th-TH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4754191"/>
            <a:ext cx="70567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4. Court-determined </a:t>
            </a:r>
          </a:p>
          <a:p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smtClean="0">
                <a:solidFill>
                  <a:schemeClr val="bg1"/>
                </a:solidFill>
              </a:rPr>
              <a:t>  Divorce Settlement</a:t>
            </a:r>
            <a:endParaRPr lang="th-TH" dirty="0">
              <a:solidFill>
                <a:schemeClr val="bg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72" y="908720"/>
            <a:ext cx="1995264" cy="296036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6036" y="4007455"/>
            <a:ext cx="2565062" cy="24475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2738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07293"/>
            <a:ext cx="8229600" cy="4525963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The roles of men and women are not symmetric : wife provides more human capital, her quasi rent is more susceptible to appropriation than husband</a:t>
            </a:r>
            <a:endParaRPr lang="en-US" sz="2800" dirty="0" smtClean="0">
              <a:solidFill>
                <a:schemeClr val="bg1"/>
              </a:solidFill>
            </a:endParaRPr>
          </a:p>
          <a:p>
            <a:endParaRPr lang="en-US" sz="2800" dirty="0" smtClean="0">
              <a:solidFill>
                <a:schemeClr val="bg1"/>
              </a:solidFill>
            </a:endParaRPr>
          </a:p>
          <a:p>
            <a:r>
              <a:rPr lang="en-US" sz="2800" dirty="0" smtClean="0">
                <a:solidFill>
                  <a:schemeClr val="bg1"/>
                </a:solidFill>
              </a:rPr>
              <a:t>Each of any regime has drawbacks</a:t>
            </a:r>
            <a:endParaRPr lang="th-TH" sz="2800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4005064"/>
            <a:ext cx="3888432" cy="26112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717032"/>
            <a:ext cx="2417310" cy="172288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Rectangle 1"/>
          <p:cNvSpPr/>
          <p:nvPr/>
        </p:nvSpPr>
        <p:spPr>
          <a:xfrm>
            <a:off x="3054685" y="499319"/>
            <a:ext cx="425361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Conclusion…</a:t>
            </a:r>
            <a:endParaRPr lang="th-TH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449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To be the contract…</a:t>
            </a:r>
            <a:endParaRPr lang="th-TH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4114800" cy="125273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 smtClean="0">
                <a:solidFill>
                  <a:schemeClr val="bg1"/>
                </a:solidFill>
              </a:rPr>
              <a:t>At least two parties…</a:t>
            </a:r>
          </a:p>
          <a:p>
            <a:endParaRPr lang="en-US" sz="2800" dirty="0">
              <a:solidFill>
                <a:schemeClr val="bg1"/>
              </a:solidFill>
            </a:endParaRPr>
          </a:p>
          <a:p>
            <a:endParaRPr lang="en-US" sz="2800" dirty="0" smtClean="0">
              <a:solidFill>
                <a:schemeClr val="bg1"/>
              </a:solidFill>
            </a:endParaRPr>
          </a:p>
          <a:p>
            <a:endParaRPr lang="en-US" sz="28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sz="2800" dirty="0" smtClean="0">
                <a:solidFill>
                  <a:schemeClr val="bg1"/>
                </a:solidFill>
              </a:rPr>
              <a:t> </a:t>
            </a:r>
            <a:endParaRPr lang="th-TH" sz="2800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508" y="2068809"/>
            <a:ext cx="2116832" cy="28996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561271" y="2276872"/>
            <a:ext cx="388843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Voluntary agree </a:t>
            </a:r>
            <a:r>
              <a:rPr lang="en-US" dirty="0">
                <a:solidFill>
                  <a:schemeClr val="bg1"/>
                </a:solidFill>
              </a:rPr>
              <a:t>to do some purpose together</a:t>
            </a:r>
            <a:r>
              <a:rPr lang="en-US" dirty="0" smtClean="0">
                <a:solidFill>
                  <a:schemeClr val="bg1"/>
                </a:solidFill>
              </a:rPr>
              <a:t>;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  <a:p>
            <a:endParaRPr lang="th-TH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4555" y="3469602"/>
            <a:ext cx="4761864" cy="2666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0889" y="5060493"/>
            <a:ext cx="2340763" cy="14648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69812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Marriage as Contract</a:t>
            </a:r>
            <a:endParaRPr lang="th-TH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1640" y="1484784"/>
            <a:ext cx="6851104" cy="2404863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Marriage is a peculiar </a:t>
            </a:r>
            <a:r>
              <a:rPr lang="en-US" dirty="0" smtClean="0">
                <a:solidFill>
                  <a:schemeClr val="bg1"/>
                </a:solidFill>
              </a:rPr>
              <a:t>contract </a:t>
            </a:r>
          </a:p>
          <a:p>
            <a:pPr marL="0" indent="0">
              <a:buNone/>
            </a:pPr>
            <a:r>
              <a:rPr lang="en-US" sz="2800" dirty="0">
                <a:solidFill>
                  <a:schemeClr val="bg1"/>
                </a:solidFill>
              </a:rPr>
              <a:t>	</a:t>
            </a:r>
            <a:r>
              <a:rPr lang="en-US" sz="2800" dirty="0" smtClean="0">
                <a:solidFill>
                  <a:schemeClr val="bg1"/>
                </a:solidFill>
              </a:rPr>
              <a:t>- rights </a:t>
            </a:r>
            <a:r>
              <a:rPr lang="en-US" sz="2800" dirty="0">
                <a:solidFill>
                  <a:schemeClr val="bg1"/>
                </a:solidFill>
              </a:rPr>
              <a:t>and </a:t>
            </a:r>
            <a:r>
              <a:rPr lang="en-US" sz="2800" dirty="0" smtClean="0">
                <a:solidFill>
                  <a:schemeClr val="bg1"/>
                </a:solidFill>
              </a:rPr>
              <a:t>obligations </a:t>
            </a:r>
            <a:r>
              <a:rPr lang="en-US" sz="2800" dirty="0">
                <a:solidFill>
                  <a:schemeClr val="bg1"/>
                </a:solidFill>
              </a:rPr>
              <a:t>are defined by law and cannot disclaim freely etc</a:t>
            </a:r>
            <a:r>
              <a:rPr lang="en-US" sz="2800" dirty="0" smtClean="0">
                <a:solidFill>
                  <a:schemeClr val="bg1"/>
                </a:solidFill>
              </a:rPr>
              <a:t>.</a:t>
            </a:r>
          </a:p>
          <a:p>
            <a:pPr marL="0" indent="0">
              <a:buNone/>
            </a:pPr>
            <a:r>
              <a:rPr lang="en-US" sz="2800" dirty="0" smtClean="0">
                <a:solidFill>
                  <a:schemeClr val="bg1"/>
                </a:solidFill>
              </a:rPr>
              <a:t>	</a:t>
            </a:r>
          </a:p>
          <a:p>
            <a:pPr marL="0" indent="0">
              <a:buNone/>
            </a:pPr>
            <a:endParaRPr lang="en-US" sz="28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th-TH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3356992"/>
            <a:ext cx="3432238" cy="223737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3212976"/>
            <a:ext cx="2053413" cy="30689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06969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6712"/>
            <a:ext cx="5266928" cy="5289451"/>
          </a:xfrm>
        </p:spPr>
        <p:txBody>
          <a:bodyPr>
            <a:norm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 consists of 4 different elements</a:t>
            </a:r>
          </a:p>
          <a:p>
            <a:pPr marL="0" indent="0">
              <a:buNone/>
            </a:pPr>
            <a:r>
              <a:rPr lang="en-US" sz="2800" dirty="0">
                <a:solidFill>
                  <a:schemeClr val="bg1"/>
                </a:solidFill>
              </a:rPr>
              <a:t>	</a:t>
            </a:r>
            <a:r>
              <a:rPr lang="en-US" sz="2800" dirty="0" smtClean="0">
                <a:solidFill>
                  <a:schemeClr val="bg1"/>
                </a:solidFill>
              </a:rPr>
              <a:t>- high transaction costs to find new spouse</a:t>
            </a:r>
          </a:p>
          <a:p>
            <a:pPr marL="0" indent="0">
              <a:buNone/>
            </a:pPr>
            <a:r>
              <a:rPr lang="en-US" sz="2800" dirty="0">
                <a:solidFill>
                  <a:schemeClr val="bg1"/>
                </a:solidFill>
              </a:rPr>
              <a:t>	</a:t>
            </a:r>
            <a:r>
              <a:rPr lang="en-US" sz="2800" dirty="0" smtClean="0">
                <a:solidFill>
                  <a:schemeClr val="bg1"/>
                </a:solidFill>
              </a:rPr>
              <a:t>- uncertain changes in one’s value that used to the initial value on that party</a:t>
            </a:r>
          </a:p>
          <a:p>
            <a:pPr marL="0" indent="0">
              <a:buNone/>
            </a:pPr>
            <a:r>
              <a:rPr lang="en-US" sz="2800" dirty="0">
                <a:solidFill>
                  <a:schemeClr val="bg1"/>
                </a:solidFill>
              </a:rPr>
              <a:t>	</a:t>
            </a:r>
            <a:r>
              <a:rPr lang="en-US" sz="2800" dirty="0" smtClean="0">
                <a:solidFill>
                  <a:schemeClr val="bg1"/>
                </a:solidFill>
              </a:rPr>
              <a:t>- predictable changes from an investment in assets to this marriage  </a:t>
            </a:r>
          </a:p>
          <a:p>
            <a:pPr marL="0" indent="0">
              <a:buNone/>
            </a:pPr>
            <a:r>
              <a:rPr lang="en-US" sz="2800" dirty="0">
                <a:solidFill>
                  <a:schemeClr val="bg1"/>
                </a:solidFill>
              </a:rPr>
              <a:t>	</a:t>
            </a:r>
            <a:r>
              <a:rPr lang="en-US" sz="2800" dirty="0" smtClean="0">
                <a:solidFill>
                  <a:schemeClr val="bg1"/>
                </a:solidFill>
              </a:rPr>
              <a:t>- one spouse lose value relative to the other over time </a:t>
            </a:r>
          </a:p>
          <a:p>
            <a:pPr marL="0" indent="0">
              <a:buNone/>
            </a:pPr>
            <a:endParaRPr lang="th-TH" sz="2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9716" y="533703"/>
            <a:ext cx="3239709" cy="19261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7120" y="4941168"/>
            <a:ext cx="3401616" cy="1700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5302" y="2636912"/>
            <a:ext cx="1948536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068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Overview the laws of divorce</a:t>
            </a:r>
            <a:endParaRPr lang="th-TH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003232" cy="2980928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Divorce is the legal dissolution of marriage, </a:t>
            </a:r>
          </a:p>
          <a:p>
            <a:endParaRPr lang="th-TH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2852936"/>
            <a:ext cx="5688434" cy="313535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20460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74846290"/>
              </p:ext>
            </p:extLst>
          </p:nvPr>
        </p:nvGraphicFramePr>
        <p:xfrm>
          <a:off x="457200" y="620688"/>
          <a:ext cx="8229600" cy="5231504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4114800"/>
                <a:gridCol w="4114800"/>
              </a:tblGrid>
              <a:tr h="750944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solidFill>
                            <a:schemeClr val="bg1"/>
                          </a:solidFill>
                        </a:rPr>
                        <a:t>       past</a:t>
                      </a:r>
                      <a:endParaRPr lang="th-TH" sz="3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solidFill>
                            <a:schemeClr val="bg1"/>
                          </a:solidFill>
                        </a:rPr>
                        <a:t>current</a:t>
                      </a:r>
                      <a:endParaRPr lang="th-TH" sz="32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4277472">
                <a:tc>
                  <a:txBody>
                    <a:bodyPr/>
                    <a:lstStyle/>
                    <a:p>
                      <a:r>
                        <a:rPr lang="en-US" sz="2400" b="1" i="1" dirty="0" smtClean="0">
                          <a:solidFill>
                            <a:schemeClr val="bg1"/>
                          </a:solidFill>
                        </a:rPr>
                        <a:t>The changing view of the alimony laws</a:t>
                      </a: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solidFill>
                            <a:schemeClr val="bg1"/>
                          </a:solidFill>
                        </a:rPr>
                        <a:t>- alimony as continuation of the </a:t>
                      </a:r>
                      <a:r>
                        <a:rPr lang="en-US" sz="2400" u="sng" dirty="0" smtClean="0">
                          <a:solidFill>
                            <a:schemeClr val="bg1"/>
                          </a:solidFill>
                        </a:rPr>
                        <a:t>support</a:t>
                      </a:r>
                      <a:r>
                        <a:rPr lang="en-US" sz="2400" dirty="0" smtClean="0">
                          <a:solidFill>
                            <a:schemeClr val="bg1"/>
                          </a:solidFill>
                        </a:rPr>
                        <a:t>, providing to wife both during and after marriage</a:t>
                      </a:r>
                    </a:p>
                    <a:p>
                      <a:endParaRPr lang="en-US" sz="2400" dirty="0" smtClean="0">
                        <a:solidFill>
                          <a:schemeClr val="bg1"/>
                        </a:solidFill>
                      </a:endParaRPr>
                    </a:p>
                    <a:p>
                      <a:endParaRPr lang="en-US" sz="2400" dirty="0" smtClean="0">
                        <a:solidFill>
                          <a:schemeClr val="bg1"/>
                        </a:solidFill>
                      </a:endParaRPr>
                    </a:p>
                    <a:p>
                      <a:r>
                        <a:rPr lang="en-US" sz="2400" b="1" i="1" kern="12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petition of divorce</a:t>
                      </a:r>
                    </a:p>
                    <a:p>
                      <a:r>
                        <a:rPr lang="en-US" sz="2400" b="1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en-US" sz="24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available in both on fault basis only </a:t>
                      </a:r>
                      <a:endParaRPr lang="en-US" sz="2400" b="1" dirty="0" smtClean="0">
                        <a:solidFill>
                          <a:schemeClr val="bg1"/>
                        </a:solidFill>
                      </a:endParaRPr>
                    </a:p>
                    <a:p>
                      <a:pPr marL="457200" lvl="1" indent="0">
                        <a:buNone/>
                      </a:pPr>
                      <a:endParaRPr lang="en-US" sz="2400" dirty="0" smtClean="0">
                        <a:solidFill>
                          <a:schemeClr val="bg1"/>
                        </a:solidFill>
                      </a:endParaRPr>
                    </a:p>
                    <a:p>
                      <a:pPr marL="457200" lvl="1" indent="0">
                        <a:buNone/>
                      </a:pPr>
                      <a:endParaRPr lang="th-TH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dirty="0" smtClean="0">
                        <a:solidFill>
                          <a:schemeClr val="bg1"/>
                        </a:solidFill>
                      </a:endParaRP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dirty="0" smtClean="0">
                        <a:solidFill>
                          <a:schemeClr val="bg1"/>
                        </a:solidFill>
                      </a:endParaRPr>
                    </a:p>
                    <a:p>
                      <a:pPr marL="3429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sz="2400" dirty="0" smtClean="0">
                          <a:solidFill>
                            <a:schemeClr val="bg1"/>
                          </a:solidFill>
                        </a:rPr>
                        <a:t>alimony as continuation of the </a:t>
                      </a:r>
                      <a:r>
                        <a:rPr lang="en-US" sz="2400" u="sng" dirty="0" smtClean="0">
                          <a:solidFill>
                            <a:schemeClr val="bg1"/>
                          </a:solidFill>
                        </a:rPr>
                        <a:t>marital support</a:t>
                      </a:r>
                      <a:r>
                        <a:rPr lang="en-US" sz="2400" dirty="0" smtClean="0">
                          <a:solidFill>
                            <a:schemeClr val="bg1"/>
                          </a:solidFill>
                        </a:rPr>
                        <a:t>, providing to wife in such amount and for such period of time</a:t>
                      </a:r>
                    </a:p>
                    <a:p>
                      <a:pPr marL="342900" marR="0" lvl="1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endParaRPr lang="en-US" sz="2400" dirty="0" smtClean="0">
                        <a:solidFill>
                          <a:schemeClr val="bg1"/>
                        </a:solidFill>
                      </a:endParaRPr>
                    </a:p>
                    <a:p>
                      <a:r>
                        <a:rPr lang="en-US" sz="2400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available in both on fault and no-fault basis</a:t>
                      </a:r>
                      <a:endParaRPr lang="th-TH" sz="24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7901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29600" cy="2434282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“ In the remarriage market women are generally at high disadvantage and suffer larger loss  than men do”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/>
              <a:t>  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3215230"/>
            <a:ext cx="8219256" cy="3312368"/>
          </a:xfrm>
        </p:spPr>
        <p:txBody>
          <a:bodyPr>
            <a:normAutofit/>
          </a:bodyPr>
          <a:lstStyle/>
          <a:p>
            <a:endParaRPr lang="en-US" dirty="0" smtClean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543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-891480"/>
            <a:ext cx="7643192" cy="532859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800" dirty="0" smtClean="0"/>
              <a:t>	- </a:t>
            </a:r>
            <a:r>
              <a:rPr lang="en-US" sz="2800" dirty="0">
                <a:solidFill>
                  <a:schemeClr val="bg1"/>
                </a:solidFill>
              </a:rPr>
              <a:t>	</a:t>
            </a:r>
            <a:endParaRPr lang="en-US" sz="28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sz="2800" dirty="0">
                <a:solidFill>
                  <a:schemeClr val="bg1"/>
                </a:solidFill>
              </a:rPr>
              <a:t>	</a:t>
            </a:r>
            <a:endParaRPr lang="en-US" sz="28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sz="28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sz="3500" dirty="0" smtClean="0">
                <a:solidFill>
                  <a:schemeClr val="bg1"/>
                </a:solidFill>
              </a:rPr>
              <a:t>1. Econometrical testing not support that statement </a:t>
            </a:r>
          </a:p>
          <a:p>
            <a:pPr marL="0" indent="0">
              <a:buNone/>
            </a:pPr>
            <a:r>
              <a:rPr lang="en-US" sz="5100" dirty="0" smtClean="0">
                <a:solidFill>
                  <a:schemeClr val="bg1"/>
                </a:solidFill>
              </a:rPr>
              <a:t>  </a:t>
            </a:r>
            <a:r>
              <a:rPr lang="en-US" sz="4000" dirty="0" smtClean="0">
                <a:solidFill>
                  <a:schemeClr val="bg1"/>
                </a:solidFill>
              </a:rPr>
              <a:t>- </a:t>
            </a:r>
            <a:r>
              <a:rPr lang="en-US" sz="3000" dirty="0" smtClean="0">
                <a:solidFill>
                  <a:schemeClr val="bg1"/>
                </a:solidFill>
              </a:rPr>
              <a:t>divorced men remarry at a faster rate than do divorced women, except 14-24 ages group</a:t>
            </a:r>
          </a:p>
          <a:p>
            <a:pPr marL="0" indent="0">
              <a:buNone/>
            </a:pPr>
            <a:r>
              <a:rPr lang="en-US" sz="3000" dirty="0">
                <a:solidFill>
                  <a:schemeClr val="bg1"/>
                </a:solidFill>
              </a:rPr>
              <a:t> </a:t>
            </a:r>
            <a:r>
              <a:rPr lang="en-US" sz="3000" dirty="0" smtClean="0">
                <a:solidFill>
                  <a:schemeClr val="bg1"/>
                </a:solidFill>
              </a:rPr>
              <a:t>  - then, as the age of a man increases, the disparity in the ages between him and his spouse also increases </a:t>
            </a:r>
          </a:p>
          <a:p>
            <a:pPr marL="0" indent="0">
              <a:buNone/>
            </a:pPr>
            <a:endParaRPr lang="en-US" sz="3000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sz="3000" dirty="0" smtClean="0">
                <a:solidFill>
                  <a:schemeClr val="bg1"/>
                </a:solidFill>
              </a:rPr>
              <a:t>   </a:t>
            </a:r>
            <a:endParaRPr lang="th-TH" sz="3000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27584" y="5501550"/>
            <a:ext cx="741682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No fixed reference point against which any variable can measure</a:t>
            </a:r>
          </a:p>
          <a:p>
            <a:endParaRPr lang="th-TH" dirty="0">
              <a:solidFill>
                <a:schemeClr val="bg1"/>
              </a:solidFill>
            </a:endParaRPr>
          </a:p>
          <a:p>
            <a:endParaRPr lang="th-TH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5464" y="3430491"/>
            <a:ext cx="2481064" cy="18607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460691"/>
            <a:ext cx="2380693" cy="18003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3159522"/>
            <a:ext cx="1872208" cy="23122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5889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1033</TotalTime>
  <Words>498</Words>
  <Application>Microsoft Office PowerPoint</Application>
  <PresentationFormat>On-screen Show (4:3)</PresentationFormat>
  <Paragraphs>123</Paragraphs>
  <Slides>21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PowerPoint Presentation</vt:lpstr>
      <vt:lpstr>Why marry?</vt:lpstr>
      <vt:lpstr>To be the contract…</vt:lpstr>
      <vt:lpstr>Marriage as Contract</vt:lpstr>
      <vt:lpstr>PowerPoint Presentation</vt:lpstr>
      <vt:lpstr>Overview the laws of divorce</vt:lpstr>
      <vt:lpstr>PowerPoint Presentation</vt:lpstr>
      <vt:lpstr>“ In the remarriage market women are generally at high disadvantage and suffer larger loss  than men do”   </vt:lpstr>
      <vt:lpstr>PowerPoint Presentation</vt:lpstr>
      <vt:lpstr>PowerPoint Presentation</vt:lpstr>
      <vt:lpstr>PowerPoint Presentation</vt:lpstr>
      <vt:lpstr>Quasi Rents, Marriage, and Divorce</vt:lpstr>
      <vt:lpstr>Methods to protect Quasi Rents </vt:lpstr>
      <vt:lpstr>PowerPoint Presentation</vt:lpstr>
      <vt:lpstr>PowerPoint Presentation</vt:lpstr>
      <vt:lpstr>PowerPoint Presentation</vt:lpstr>
      <vt:lpstr>Legal methods</vt:lpstr>
      <vt:lpstr>Divorce Law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36</cp:revision>
  <dcterms:created xsi:type="dcterms:W3CDTF">2013-11-29T00:28:40Z</dcterms:created>
  <dcterms:modified xsi:type="dcterms:W3CDTF">2013-12-01T12:41:52Z</dcterms:modified>
</cp:coreProperties>
</file>