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10"/>
  </p:notesMasterIdLst>
  <p:sldIdLst>
    <p:sldId id="256" r:id="rId2"/>
    <p:sldId id="272" r:id="rId3"/>
    <p:sldId id="273" r:id="rId4"/>
    <p:sldId id="274" r:id="rId5"/>
    <p:sldId id="275" r:id="rId6"/>
    <p:sldId id="276" r:id="rId7"/>
    <p:sldId id="277" r:id="rId8"/>
    <p:sldId id="278" r:id="rId9"/>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77EBF"/>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2893" autoAdjust="0"/>
  </p:normalViewPr>
  <p:slideViewPr>
    <p:cSldViewPr>
      <p:cViewPr varScale="1">
        <p:scale>
          <a:sx n="69" d="100"/>
          <a:sy n="69" d="100"/>
        </p:scale>
        <p:origin x="-1110" y="-9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4DEBCC-C239-48BD-ABF6-11316355CCAA}" type="datetimeFigureOut">
              <a:rPr lang="en-US" smtClean="0"/>
              <a:t>8/26/2013</a:t>
            </a:fld>
            <a:endParaRPr lang="en-US"/>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EA29EEE-A5F8-444A-A84D-2D36C7D9E03E}" type="slidenum">
              <a:rPr lang="en-US" smtClean="0"/>
              <a:t>‹#›</a:t>
            </a:fld>
            <a:endParaRPr lang="en-US"/>
          </a:p>
        </p:txBody>
      </p:sp>
    </p:spTree>
    <p:extLst>
      <p:ext uri="{BB962C8B-B14F-4D97-AF65-F5344CB8AC3E}">
        <p14:creationId xmlns:p14="http://schemas.microsoft.com/office/powerpoint/2010/main" val="25535761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A29EEE-A5F8-444A-A84D-2D36C7D9E03E}" type="slidenum">
              <a:rPr lang="en-US" smtClean="0"/>
              <a:t>6</a:t>
            </a:fld>
            <a:endParaRPr lang="en-US"/>
          </a:p>
        </p:txBody>
      </p:sp>
    </p:spTree>
    <p:extLst>
      <p:ext uri="{BB962C8B-B14F-4D97-AF65-F5344CB8AC3E}">
        <p14:creationId xmlns:p14="http://schemas.microsoft.com/office/powerpoint/2010/main" val="14360530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smtClean="0"/>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smtClean="0"/>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AB4C4C41-19A3-46CB-9A00-539087127590}" type="datetime1">
              <a:rPr lang="en-US" smtClean="0"/>
              <a:t>8/26/2013</a:t>
            </a:fld>
            <a:endParaRPr lang="en-US"/>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20D98189-6F2D-40B6-AD96-EC92D0A170CD}"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12648" y="228600"/>
            <a:ext cx="8153400" cy="990600"/>
          </a:xfrm>
        </p:spPr>
        <p:txBody>
          <a:bodyPr/>
          <a:lstStyle/>
          <a:p>
            <a:r>
              <a:rPr kumimoji="0" lang="de-DE" smtClean="0"/>
              <a:t>Titelmasterformat durch Klicken bearbeiten</a:t>
            </a:r>
            <a:endParaRPr kumimoji="0" lang="en-US"/>
          </a:p>
        </p:txBody>
      </p:sp>
      <p:sp>
        <p:nvSpPr>
          <p:cNvPr id="4" name="Datumsplatzhalter 3"/>
          <p:cNvSpPr>
            <a:spLocks noGrp="1"/>
          </p:cNvSpPr>
          <p:nvPr>
            <p:ph type="dt" sz="half" idx="10"/>
          </p:nvPr>
        </p:nvSpPr>
        <p:spPr/>
        <p:txBody>
          <a:bodyPr/>
          <a:lstStyle/>
          <a:p>
            <a:fld id="{A5A27463-FF6C-4863-A67E-39900212CB2F}" type="datetime1">
              <a:rPr lang="en-US" smtClean="0"/>
              <a:t>8/26/2013</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t>‹#›</a:t>
            </a:fld>
            <a:endParaRPr lang="en-US"/>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smtClean="0"/>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smtClean="0"/>
              <a:t>Titelmasterformat durch Klicken bearbeiten</a:t>
            </a:r>
            <a:endParaRPr kumimoji="0" lang="en-US"/>
          </a:p>
        </p:txBody>
      </p:sp>
      <p:sp>
        <p:nvSpPr>
          <p:cNvPr id="12" name="Datumsplatzhalter 11"/>
          <p:cNvSpPr>
            <a:spLocks noGrp="1"/>
          </p:cNvSpPr>
          <p:nvPr>
            <p:ph type="dt" sz="half" idx="10"/>
          </p:nvPr>
        </p:nvSpPr>
        <p:spPr/>
        <p:txBody>
          <a:bodyPr/>
          <a:lstStyle/>
          <a:p>
            <a:fld id="{D896A2D2-A204-42E5-80F3-28BE6334C3BE}" type="datetime1">
              <a:rPr lang="en-US" smtClean="0"/>
              <a:t>8/26/2013</a:t>
            </a:fld>
            <a:endParaRPr lang="en-US"/>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20D98189-6F2D-40B6-AD96-EC92D0A170CD}" type="slidenum">
              <a:rPr lang="en-US" smtClean="0"/>
              <a:t>‹#›</a:t>
            </a:fld>
            <a:endParaRPr lang="en-US"/>
          </a:p>
        </p:txBody>
      </p:sp>
      <p:sp>
        <p:nvSpPr>
          <p:cNvPr id="14" name="Fußzeilenplatzhalt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8" name="Datumsplatzhalter 7"/>
          <p:cNvSpPr>
            <a:spLocks noGrp="1"/>
          </p:cNvSpPr>
          <p:nvPr>
            <p:ph type="dt" sz="half" idx="15"/>
          </p:nvPr>
        </p:nvSpPr>
        <p:spPr/>
        <p:txBody>
          <a:bodyPr rtlCol="0"/>
          <a:lstStyle/>
          <a:p>
            <a:fld id="{FD70C28B-9C08-462C-807F-80DF8D90F709}" type="datetime1">
              <a:rPr lang="en-US" smtClean="0"/>
              <a:t>8/26/2013</a:t>
            </a:fld>
            <a:endParaRPr lang="en-US"/>
          </a:p>
        </p:txBody>
      </p:sp>
      <p:sp>
        <p:nvSpPr>
          <p:cNvPr id="10" name="Foliennummernplatzhalter 9"/>
          <p:cNvSpPr>
            <a:spLocks noGrp="1"/>
          </p:cNvSpPr>
          <p:nvPr>
            <p:ph type="sldNum" sz="quarter" idx="16"/>
          </p:nvPr>
        </p:nvSpPr>
        <p:spPr/>
        <p:txBody>
          <a:bodyPr rtlCol="0"/>
          <a:lstStyle/>
          <a:p>
            <a:fld id="{20D98189-6F2D-40B6-AD96-EC92D0A170CD}" type="slidenum">
              <a:rPr lang="en-US" smtClean="0"/>
              <a:t>‹#›</a:t>
            </a:fld>
            <a:endParaRPr lang="en-US"/>
          </a:p>
        </p:txBody>
      </p:sp>
      <p:sp>
        <p:nvSpPr>
          <p:cNvPr id="12" name="Fußzeilenplatzhalt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3400" y="273050"/>
            <a:ext cx="8153400" cy="869950"/>
          </a:xfrm>
        </p:spPr>
        <p:txBody>
          <a:bodyPr anchor="ctr"/>
          <a:lstStyle>
            <a:lvl1pPr>
              <a:defRPr/>
            </a:lvl1pPr>
          </a:lstStyle>
          <a:p>
            <a:r>
              <a:rPr kumimoji="0" lang="de-DE" smtClean="0"/>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0" name="Datumsplatzhalter 9"/>
          <p:cNvSpPr>
            <a:spLocks noGrp="1"/>
          </p:cNvSpPr>
          <p:nvPr>
            <p:ph type="dt" sz="half" idx="15"/>
          </p:nvPr>
        </p:nvSpPr>
        <p:spPr/>
        <p:txBody>
          <a:bodyPr rtlCol="0"/>
          <a:lstStyle/>
          <a:p>
            <a:fld id="{A73BBCEA-20C2-447F-9806-0F34DBE0B193}" type="datetime1">
              <a:rPr lang="en-US" smtClean="0"/>
              <a:t>8/26/2013</a:t>
            </a:fld>
            <a:endParaRPr lang="en-US"/>
          </a:p>
        </p:txBody>
      </p:sp>
      <p:sp>
        <p:nvSpPr>
          <p:cNvPr id="12" name="Foliennummernplatzhalter 11"/>
          <p:cNvSpPr>
            <a:spLocks noGrp="1"/>
          </p:cNvSpPr>
          <p:nvPr>
            <p:ph type="sldNum" sz="quarter" idx="16"/>
          </p:nvPr>
        </p:nvSpPr>
        <p:spPr/>
        <p:txBody>
          <a:bodyPr rtlCol="0"/>
          <a:lstStyle/>
          <a:p>
            <a:fld id="{20D98189-6F2D-40B6-AD96-EC92D0A170CD}" type="slidenum">
              <a:rPr lang="en-US" smtClean="0"/>
              <a:t>‹#›</a:t>
            </a:fld>
            <a:endParaRPr lang="en-US"/>
          </a:p>
        </p:txBody>
      </p:sp>
      <p:sp>
        <p:nvSpPr>
          <p:cNvPr id="14" name="Fußzeilenplatzhalter 13"/>
          <p:cNvSpPr>
            <a:spLocks noGrp="1"/>
          </p:cNvSpPr>
          <p:nvPr>
            <p:ph type="ftr" sz="quarter" idx="17"/>
          </p:nvPr>
        </p:nvSpPr>
        <p:spPr/>
        <p:txBody>
          <a:bodyPr rtlCol="0"/>
          <a:lstStyle/>
          <a:p>
            <a:endParaRPr lang="en-US"/>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Datumsplatzhalter 2"/>
          <p:cNvSpPr>
            <a:spLocks noGrp="1"/>
          </p:cNvSpPr>
          <p:nvPr>
            <p:ph type="dt" sz="half" idx="10"/>
          </p:nvPr>
        </p:nvSpPr>
        <p:spPr/>
        <p:txBody>
          <a:bodyPr/>
          <a:lstStyle/>
          <a:p>
            <a:fld id="{38A85527-DB96-4C27-97D5-D3F4006D6EDE}" type="datetime1">
              <a:rPr lang="en-US" smtClean="0"/>
              <a:t>8/26/2013</a:t>
            </a:fld>
            <a:endParaRPr lang="en-US"/>
          </a:p>
        </p:txBody>
      </p:sp>
      <p:sp>
        <p:nvSpPr>
          <p:cNvPr id="4" name="Fußzeilenplatzhalter 3"/>
          <p:cNvSpPr>
            <a:spLocks noGrp="1"/>
          </p:cNvSpPr>
          <p:nvPr>
            <p:ph type="ftr" sz="quarter" idx="11"/>
          </p:nvPr>
        </p:nvSpPr>
        <p:spPr/>
        <p:txBody>
          <a:bodyPr/>
          <a:lstStyle/>
          <a:p>
            <a:endParaRPr lang="en-US"/>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B5FD3851-FA2A-4195-930C-649A370D1A1F}" type="datetime1">
              <a:rPr lang="en-US" smtClean="0"/>
              <a:t>8/26/2013</a:t>
            </a:fld>
            <a:endParaRPr lang="en-US"/>
          </a:p>
        </p:txBody>
      </p:sp>
      <p:sp>
        <p:nvSpPr>
          <p:cNvPr id="3" name="Fußzeilenplatzhalter 2"/>
          <p:cNvSpPr>
            <a:spLocks noGrp="1"/>
          </p:cNvSpPr>
          <p:nvPr>
            <p:ph type="ftr" sz="quarter" idx="11"/>
          </p:nvPr>
        </p:nvSpPr>
        <p:spPr/>
        <p:txBody>
          <a:bodyPr/>
          <a:lstStyle/>
          <a:p>
            <a:endParaRPr lang="en-US"/>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20D98189-6F2D-40B6-AD96-EC92D0A170CD}"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nchor="ctr"/>
          <a:lstStyle>
            <a:lvl1pPr algn="l">
              <a:buNone/>
              <a:defRPr sz="4400" b="0"/>
            </a:lvl1pPr>
          </a:lstStyle>
          <a:p>
            <a:r>
              <a:rPr kumimoji="0" lang="de-DE" smtClean="0"/>
              <a:t>Titelmasterformat durch Klicken bearbeiten</a:t>
            </a:r>
            <a:endParaRPr kumimoji="0" lang="en-US"/>
          </a:p>
        </p:txBody>
      </p:sp>
      <p:sp>
        <p:nvSpPr>
          <p:cNvPr id="5" name="Datumsplatzhalter 4"/>
          <p:cNvSpPr>
            <a:spLocks noGrp="1"/>
          </p:cNvSpPr>
          <p:nvPr>
            <p:ph type="dt" sz="half" idx="10"/>
          </p:nvPr>
        </p:nvSpPr>
        <p:spPr/>
        <p:txBody>
          <a:bodyPr/>
          <a:lstStyle/>
          <a:p>
            <a:fld id="{5DFAA700-44D2-4288-8DDF-61362AC99274}" type="datetime1">
              <a:rPr lang="en-US" smtClean="0"/>
              <a:t>8/26/2013</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t>‹#›</a:t>
            </a:fld>
            <a:endParaRPr lang="en-US"/>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smtClean="0"/>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smtClean="0"/>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smtClean="0"/>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umsplatzhalter 11"/>
          <p:cNvSpPr>
            <a:spLocks noGrp="1"/>
          </p:cNvSpPr>
          <p:nvPr>
            <p:ph type="dt" sz="half" idx="10"/>
          </p:nvPr>
        </p:nvSpPr>
        <p:spPr>
          <a:xfrm>
            <a:off x="6248400" y="6248400"/>
            <a:ext cx="2667000" cy="365125"/>
          </a:xfrm>
        </p:spPr>
        <p:txBody>
          <a:bodyPr rtlCol="0"/>
          <a:lstStyle/>
          <a:p>
            <a:fld id="{DED48819-F2E8-4898-B7CF-C430DC799EA4}" type="datetime1">
              <a:rPr lang="en-US" smtClean="0"/>
              <a:t>8/26/2013</a:t>
            </a:fld>
            <a:endParaRPr lang="en-US"/>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20D98189-6F2D-40B6-AD96-EC92D0A170CD}" type="slidenum">
              <a:rPr lang="en-US" smtClean="0"/>
              <a:t>‹#›</a:t>
            </a:fld>
            <a:endParaRPr lang="en-US"/>
          </a:p>
        </p:txBody>
      </p:sp>
      <p:sp>
        <p:nvSpPr>
          <p:cNvPr id="14" name="Fußzeilenplatzhalter 13"/>
          <p:cNvSpPr>
            <a:spLocks noGrp="1"/>
          </p:cNvSpPr>
          <p:nvPr>
            <p:ph type="ftr" sz="quarter" idx="12"/>
          </p:nvPr>
        </p:nvSpPr>
        <p:spPr>
          <a:xfrm>
            <a:off x="1600200" y="6248206"/>
            <a:ext cx="4572000" cy="365125"/>
          </a:xfrm>
        </p:spPr>
        <p:txBody>
          <a:bodyPr rtlCol="0"/>
          <a:lstStyle/>
          <a:p>
            <a:endParaRPr lang="en-US"/>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smtClean="0"/>
              <a:t>Bild durch Klicken auf Symbol hinzufügen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F1DD9DB5-905D-44B0-A21C-5A1B5CF6565C}" type="datetime1">
              <a:rPr lang="en-US" smtClean="0"/>
              <a:t>8/26/2013</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20D98189-6F2D-40B6-AD96-EC92D0A170CD}"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bg>
      <p:bgRef idx="1001">
        <a:schemeClr val="bg1"/>
      </p:bgRef>
    </p:bg>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0"/>
            <a:ext cx="2057400" cy="5516563"/>
          </a:xfrm>
        </p:spPr>
        <p:txBody>
          <a:bodyPr vert="eaVert"/>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a:xfrm>
            <a:off x="457200" y="609600"/>
            <a:ext cx="5562600" cy="5516564"/>
          </a:xfrm>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a:xfrm>
            <a:off x="6553200" y="6248402"/>
            <a:ext cx="2209800" cy="365125"/>
          </a:xfrm>
        </p:spPr>
        <p:txBody>
          <a:bodyPr/>
          <a:lstStyle/>
          <a:p>
            <a:fld id="{4F7506FA-A875-4B6C-A294-7C08F200CEE0}" type="datetime1">
              <a:rPr lang="en-US" smtClean="0"/>
              <a:t>8/26/2013</a:t>
            </a:fld>
            <a:endParaRPr lang="en-US"/>
          </a:p>
        </p:txBody>
      </p:sp>
      <p:sp>
        <p:nvSpPr>
          <p:cNvPr id="5" name="Fußzeilenplatzhalter 4"/>
          <p:cNvSpPr>
            <a:spLocks noGrp="1"/>
          </p:cNvSpPr>
          <p:nvPr>
            <p:ph type="ftr" sz="quarter" idx="11"/>
          </p:nvPr>
        </p:nvSpPr>
        <p:spPr>
          <a:xfrm>
            <a:off x="457201" y="6248207"/>
            <a:ext cx="5573483" cy="365125"/>
          </a:xfrm>
        </p:spPr>
        <p:txBody>
          <a:bodyPr/>
          <a:lstStyle/>
          <a:p>
            <a:endParaRPr lang="en-US"/>
          </a:p>
        </p:txBody>
      </p:sp>
      <p:sp>
        <p:nvSpPr>
          <p:cNvPr id="7" name="Rechtec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htec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htec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liennummernplatzhalter 5"/>
          <p:cNvSpPr>
            <a:spLocks noGrp="1"/>
          </p:cNvSpPr>
          <p:nvPr>
            <p:ph type="sldNum" sz="quarter" idx="12"/>
          </p:nvPr>
        </p:nvSpPr>
        <p:spPr>
          <a:xfrm rot="5400000">
            <a:off x="5989638" y="144462"/>
            <a:ext cx="533400" cy="244476"/>
          </a:xfrm>
        </p:spPr>
        <p:txBody>
          <a:bodyPr/>
          <a:lstStyle/>
          <a:p>
            <a:fld id="{20D98189-6F2D-40B6-AD96-EC92D0A170CD}"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smtClean="0"/>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smtClean="0"/>
              <a:t>Textmasterformate durch Klicken bearbeiten</a:t>
            </a:r>
          </a:p>
          <a:p>
            <a:pPr lvl="1" eaLnBrk="1" latinLnBrk="0" hangingPunct="1"/>
            <a:r>
              <a:rPr kumimoji="0" lang="de-DE" smtClean="0"/>
              <a:t>Zweite Ebene</a:t>
            </a:r>
          </a:p>
          <a:p>
            <a:pPr lvl="2" eaLnBrk="1" latinLnBrk="0" hangingPunct="1"/>
            <a:r>
              <a:rPr kumimoji="0" lang="de-DE" smtClean="0"/>
              <a:t>Dritte Ebene</a:t>
            </a:r>
          </a:p>
          <a:p>
            <a:pPr lvl="3" eaLnBrk="1" latinLnBrk="0" hangingPunct="1"/>
            <a:r>
              <a:rPr kumimoji="0" lang="de-DE" smtClean="0"/>
              <a:t>Vierte Ebene</a:t>
            </a:r>
          </a:p>
          <a:p>
            <a:pPr lvl="4" eaLnBrk="1" latinLnBrk="0" hangingPunct="1"/>
            <a:r>
              <a:rPr kumimoji="0" lang="de-DE" smtClean="0"/>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D7ADBA3-6665-47AF-B018-19531778DF87}" type="datetime1">
              <a:rPr lang="en-US" smtClean="0"/>
              <a:t>8/26/2013</a:t>
            </a:fld>
            <a:endParaRPr lang="en-US"/>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20D98189-6F2D-40B6-AD96-EC92D0A170CD}"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en.wikipedia.org/wiki/Low-cost_carrier"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p:cNvSpPr/>
          <p:nvPr/>
        </p:nvSpPr>
        <p:spPr>
          <a:xfrm>
            <a:off x="-13648" y="0"/>
            <a:ext cx="9144000" cy="5943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p:cNvSpPr>
            <a:spLocks noGrp="1"/>
          </p:cNvSpPr>
          <p:nvPr>
            <p:ph type="ctrTitle"/>
          </p:nvPr>
        </p:nvSpPr>
        <p:spPr/>
        <p:txBody>
          <a:bodyPr>
            <a:normAutofit fontScale="90000"/>
          </a:bodyPr>
          <a:lstStyle/>
          <a:p>
            <a:r>
              <a:rPr lang="en-US" sz="6000" b="1" dirty="0" smtClean="0">
                <a:solidFill>
                  <a:schemeClr val="bg1"/>
                </a:solidFill>
                <a:latin typeface="CordiaUPC" pitchFamily="34" charset="-34"/>
                <a:cs typeface="CordiaUPC" pitchFamily="34" charset="-34"/>
              </a:rPr>
              <a:t>BA 291 – </a:t>
            </a:r>
            <a:r>
              <a:rPr lang="en-US" sz="6000" b="1" dirty="0" smtClean="0">
                <a:solidFill>
                  <a:schemeClr val="bg1"/>
                </a:solidFill>
                <a:latin typeface="CordiaUPC" pitchFamily="34" charset="-34"/>
                <a:cs typeface="CordiaUPC" pitchFamily="34" charset="-34"/>
              </a:rPr>
              <a:t>Business model Example</a:t>
            </a:r>
            <a:endParaRPr lang="en-US" sz="6000" b="1" dirty="0">
              <a:solidFill>
                <a:schemeClr val="bg1"/>
              </a:solidFill>
              <a:latin typeface="CordiaUPC" pitchFamily="34" charset="-34"/>
              <a:cs typeface="CordiaUPC" pitchFamily="34" charset="-34"/>
            </a:endParaRPr>
          </a:p>
        </p:txBody>
      </p:sp>
      <p:sp>
        <p:nvSpPr>
          <p:cNvPr id="3" name="Untertitel 2"/>
          <p:cNvSpPr>
            <a:spLocks noGrp="1"/>
          </p:cNvSpPr>
          <p:nvPr>
            <p:ph type="subTitle" idx="1"/>
          </p:nvPr>
        </p:nvSpPr>
        <p:spPr/>
        <p:txBody>
          <a:bodyPr/>
          <a:lstStyle/>
          <a:p>
            <a:endParaRPr lang="en-US" dirty="0">
              <a:latin typeface="CordiaUPC" pitchFamily="34" charset="-34"/>
              <a:cs typeface="CordiaUPC" pitchFamily="34" charset="-34"/>
            </a:endParaRPr>
          </a:p>
        </p:txBody>
      </p:sp>
      <p:pic>
        <p:nvPicPr>
          <p:cNvPr id="6" name="Grafik 5" descr="http://ww3.econ.tu.ac.th/images/news/901/BE_Logo.jpg"/>
          <p:cNvPicPr/>
          <p:nvPr/>
        </p:nvPicPr>
        <p:blipFill>
          <a:blip r:embed="rId2" cstate="print"/>
          <a:srcRect/>
          <a:stretch>
            <a:fillRect/>
          </a:stretch>
        </p:blipFill>
        <p:spPr bwMode="auto">
          <a:xfrm>
            <a:off x="304800" y="304800"/>
            <a:ext cx="1143000" cy="1447800"/>
          </a:xfrm>
          <a:prstGeom prst="rect">
            <a:avLst/>
          </a:prstGeom>
          <a:noFill/>
          <a:ln w="9525">
            <a:noFill/>
            <a:miter lim="800000"/>
            <a:headEnd/>
            <a:tailEnd/>
          </a:ln>
        </p:spPr>
      </p:pic>
      <p:sp>
        <p:nvSpPr>
          <p:cNvPr id="7" name="Rechteck 6"/>
          <p:cNvSpPr/>
          <p:nvPr/>
        </p:nvSpPr>
        <p:spPr>
          <a:xfrm>
            <a:off x="2362200" y="6019800"/>
            <a:ext cx="6781800" cy="731520"/>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dirty="0" smtClean="0"/>
              <a:t>By </a:t>
            </a:r>
            <a:r>
              <a:rPr lang="en-US" dirty="0" err="1" smtClean="0"/>
              <a:t>Aj</a:t>
            </a:r>
            <a:r>
              <a:rPr lang="en-US" dirty="0" smtClean="0"/>
              <a:t>. </a:t>
            </a:r>
            <a:r>
              <a:rPr lang="en-US" dirty="0" err="1" smtClean="0"/>
              <a:t>Parichat</a:t>
            </a:r>
            <a:r>
              <a:rPr lang="en-US" dirty="0" smtClean="0"/>
              <a:t> </a:t>
            </a:r>
            <a:r>
              <a:rPr lang="en-US" dirty="0" err="1" smtClean="0"/>
              <a:t>Jantori</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latin typeface="CordiaUPC" pitchFamily="34" charset="-34"/>
                <a:cs typeface="CordiaUPC" pitchFamily="34" charset="-34"/>
              </a:rPr>
              <a:t>The subscription business model</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a:xfrm>
            <a:off x="2209800" y="1600200"/>
            <a:ext cx="6556248" cy="5105400"/>
          </a:xfrm>
        </p:spPr>
        <p:txBody>
          <a:bodyPr>
            <a:normAutofit fontScale="85000" lnSpcReduction="10000"/>
          </a:bodyPr>
          <a:lstStyle/>
          <a:p>
            <a:pPr marL="0" indent="0">
              <a:buNone/>
            </a:pPr>
            <a:r>
              <a:rPr lang="en-US" dirty="0">
                <a:latin typeface="CordiaUPC" pitchFamily="34" charset="-34"/>
                <a:cs typeface="CordiaUPC" pitchFamily="34" charset="-34"/>
              </a:rPr>
              <a:t>A</a:t>
            </a:r>
            <a:r>
              <a:rPr lang="en-US" dirty="0" smtClean="0">
                <a:latin typeface="CordiaUPC" pitchFamily="34" charset="-34"/>
                <a:cs typeface="CordiaUPC" pitchFamily="34" charset="-34"/>
              </a:rPr>
              <a:t> </a:t>
            </a:r>
            <a:r>
              <a:rPr lang="en-US" dirty="0">
                <a:latin typeface="CordiaUPC" pitchFamily="34" charset="-34"/>
                <a:cs typeface="CordiaUPC" pitchFamily="34" charset="-34"/>
              </a:rPr>
              <a:t>business model where a customer must pay a subscription price to have access to the product/service. The model was pioneered by magazines and newspapers, but is now used by many businesses and websites.</a:t>
            </a:r>
          </a:p>
          <a:p>
            <a:pPr marL="0" indent="0">
              <a:buNone/>
            </a:pPr>
            <a:r>
              <a:rPr lang="en-US" dirty="0">
                <a:latin typeface="CordiaUPC" pitchFamily="34" charset="-34"/>
                <a:cs typeface="CordiaUPC" pitchFamily="34" charset="-34"/>
              </a:rPr>
              <a:t>Rather than selling products individually, a subscription sells periodic (monthly or yearly or seasonal) use or access to a product or service, or, in the case of such non-profit organizations as opera companies or symphony orchestras, it sells tickets to the entire run of five to fifteen scheduled performances for an entire season. Thus, a one-time sale of a product can become a recurring sale and can build brand loyalty. It is used for anything where a user is tracked in both a subscribed and unsubscribed status.</a:t>
            </a:r>
          </a:p>
          <a:p>
            <a:pPr marL="0" indent="0">
              <a:buNone/>
            </a:pPr>
            <a:r>
              <a:rPr lang="en-US" dirty="0">
                <a:latin typeface="CordiaUPC" pitchFamily="34" charset="-34"/>
                <a:cs typeface="CordiaUPC" pitchFamily="34" charset="-34"/>
              </a:rPr>
              <a:t>Membership fees to some types of organizations, such as trade unions, are also known as subscriptions.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a:t>
            </a:fld>
            <a:endParaRPr lang="en-US" sz="1600" dirty="0">
              <a:latin typeface="CordiaUPC" pitchFamily="34" charset="-34"/>
              <a:cs typeface="CordiaUPC" pitchFamily="34" charset="-34"/>
            </a:endParaRPr>
          </a:p>
        </p:txBody>
      </p:sp>
      <p:pic>
        <p:nvPicPr>
          <p:cNvPr id="1026" name="Picture 2" descr="http://ego-living.com/wp-content/uploads/2012/05/Kristen-Stewart-Elle-US-Cover-201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784" y="2286000"/>
            <a:ext cx="2005112" cy="27289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042973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Razor and Blades </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a:bodyPr>
          <a:lstStyle/>
          <a:p>
            <a:pPr marL="0" indent="0">
              <a:buNone/>
            </a:pPr>
            <a:r>
              <a:rPr lang="en-US" dirty="0" smtClean="0">
                <a:latin typeface="CordiaUPC" pitchFamily="34" charset="-34"/>
                <a:cs typeface="CordiaUPC" pitchFamily="34" charset="-34"/>
              </a:rPr>
              <a:t>A </a:t>
            </a:r>
            <a:r>
              <a:rPr lang="en-US" dirty="0">
                <a:latin typeface="CordiaUPC" pitchFamily="34" charset="-34"/>
                <a:cs typeface="CordiaUPC" pitchFamily="34" charset="-34"/>
              </a:rPr>
              <a:t>business model wherein one item is sold at a low price (or given away for free) in order to increase sales of a complementary good, such as supplies (inkjet printers and ink cartridges, "</a:t>
            </a:r>
            <a:r>
              <a:rPr lang="en-US" dirty="0" err="1">
                <a:latin typeface="CordiaUPC" pitchFamily="34" charset="-34"/>
                <a:cs typeface="CordiaUPC" pitchFamily="34" charset="-34"/>
              </a:rPr>
              <a:t>Swiffers</a:t>
            </a:r>
            <a:r>
              <a:rPr lang="en-US" dirty="0">
                <a:latin typeface="CordiaUPC" pitchFamily="34" charset="-34"/>
                <a:cs typeface="CordiaUPC" pitchFamily="34" charset="-34"/>
              </a:rPr>
              <a:t>" and cleaning fluid, mobile phones and service </a:t>
            </a:r>
            <a:r>
              <a:rPr lang="en-US" dirty="0" smtClean="0">
                <a:latin typeface="CordiaUPC" pitchFamily="34" charset="-34"/>
                <a:cs typeface="CordiaUPC" pitchFamily="34" charset="-34"/>
              </a:rPr>
              <a:t>contracts) or </a:t>
            </a:r>
            <a:r>
              <a:rPr lang="en-US" dirty="0">
                <a:latin typeface="CordiaUPC" pitchFamily="34" charset="-34"/>
                <a:cs typeface="CordiaUPC" pitchFamily="34" charset="-34"/>
              </a:rPr>
              <a:t>game consoles (accessories and software</a:t>
            </a:r>
            <a:r>
              <a:rPr lang="en-US" dirty="0" smtClean="0">
                <a:latin typeface="CordiaUPC" pitchFamily="34" charset="-34"/>
                <a:cs typeface="CordiaUPC" pitchFamily="34" charset="-34"/>
              </a:rPr>
              <a:t>). It </a:t>
            </a:r>
            <a:r>
              <a:rPr lang="en-US" dirty="0">
                <a:latin typeface="CordiaUPC" pitchFamily="34" charset="-34"/>
                <a:cs typeface="CordiaUPC" pitchFamily="34" charset="-34"/>
              </a:rPr>
              <a:t>is distinct from loss leader marketing and free sample marketing, which do not depend on complementarity of products or services.</a:t>
            </a:r>
          </a:p>
          <a:p>
            <a:pPr marL="0" indent="0">
              <a:buNone/>
            </a:pPr>
            <a:r>
              <a:rPr lang="en-US" dirty="0">
                <a:latin typeface="CordiaUPC" pitchFamily="34" charset="-34"/>
                <a:cs typeface="CordiaUPC" pitchFamily="34" charset="-34"/>
              </a:rPr>
              <a:t>Though the concept and its proverbial example "Give '</a:t>
            </a:r>
            <a:r>
              <a:rPr lang="en-US" dirty="0" err="1">
                <a:latin typeface="CordiaUPC" pitchFamily="34" charset="-34"/>
                <a:cs typeface="CordiaUPC" pitchFamily="34" charset="-34"/>
              </a:rPr>
              <a:t>em</a:t>
            </a:r>
            <a:r>
              <a:rPr lang="en-US" dirty="0">
                <a:latin typeface="CordiaUPC" pitchFamily="34" charset="-34"/>
                <a:cs typeface="CordiaUPC" pitchFamily="34" charset="-34"/>
              </a:rPr>
              <a:t> the razor; sell '</a:t>
            </a:r>
            <a:r>
              <a:rPr lang="en-US" dirty="0" err="1">
                <a:latin typeface="CordiaUPC" pitchFamily="34" charset="-34"/>
                <a:cs typeface="CordiaUPC" pitchFamily="34" charset="-34"/>
              </a:rPr>
              <a:t>em</a:t>
            </a:r>
            <a:r>
              <a:rPr lang="en-US" dirty="0">
                <a:latin typeface="CordiaUPC" pitchFamily="34" charset="-34"/>
                <a:cs typeface="CordiaUPC" pitchFamily="34" charset="-34"/>
              </a:rPr>
              <a:t> the blades" are widely credited to King Camp Gillette, the inventor of the disposable safety razor and founder of Gillette Safety Razor </a:t>
            </a:r>
            <a:r>
              <a:rPr lang="en-US" dirty="0" smtClean="0">
                <a:latin typeface="CordiaUPC" pitchFamily="34" charset="-34"/>
                <a:cs typeface="CordiaUPC" pitchFamily="34" charset="-34"/>
              </a:rPr>
              <a:t>Company.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a:t>
            </a:fld>
            <a:endParaRPr lang="en-US" sz="1600" dirty="0">
              <a:latin typeface="CordiaUPC" pitchFamily="34" charset="-34"/>
              <a:cs typeface="CordiaUPC" pitchFamily="34" charset="-34"/>
            </a:endParaRPr>
          </a:p>
        </p:txBody>
      </p:sp>
      <p:pic>
        <p:nvPicPr>
          <p:cNvPr id="2050" name="Picture 2" descr="http://www.alphatech.sg/wp-content/uploads/2011/05/Razor-and-blad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867" y="5473004"/>
            <a:ext cx="4139334" cy="138499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www.plasticplusinc.com/images/uploads/RestSupply/rs/airwick.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74527" y="5396344"/>
            <a:ext cx="1461655" cy="146165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Vollbild anzeige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29200" y="5638799"/>
            <a:ext cx="1295400" cy="11143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04297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Low cost carrier</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dirty="0" smtClean="0">
                <a:latin typeface="CordiaUPC" pitchFamily="34" charset="-34"/>
                <a:cs typeface="CordiaUPC" pitchFamily="34" charset="-34"/>
              </a:rPr>
              <a:t>Refers to </a:t>
            </a:r>
            <a:r>
              <a:rPr lang="en-US" dirty="0">
                <a:latin typeface="CordiaUPC" pitchFamily="34" charset="-34"/>
                <a:cs typeface="CordiaUPC" pitchFamily="34" charset="-34"/>
              </a:rPr>
              <a:t>an airline that generally has lower fares and fewer comforts. To make up for revenue lost in decreased ticket prices, the airline may charge for extras like food, priority boarding, seat allocating, and baggage etc</a:t>
            </a:r>
            <a:r>
              <a:rPr lang="en-US" dirty="0" smtClean="0">
                <a:latin typeface="CordiaUPC" pitchFamily="34" charset="-34"/>
                <a:cs typeface="CordiaUPC" pitchFamily="34" charset="-34"/>
              </a:rPr>
              <a:t>.</a:t>
            </a:r>
          </a:p>
          <a:p>
            <a:pPr marL="0" indent="0">
              <a:buNone/>
            </a:pPr>
            <a:endParaRPr lang="en-US" dirty="0" smtClean="0">
              <a:latin typeface="CordiaUPC" pitchFamily="34" charset="-34"/>
              <a:cs typeface="CordiaUPC" pitchFamily="34" charset="-34"/>
            </a:endParaRPr>
          </a:p>
          <a:p>
            <a:pPr marL="0" indent="0">
              <a:buNone/>
            </a:pPr>
            <a:r>
              <a:rPr lang="en-US" dirty="0" smtClean="0">
                <a:latin typeface="Cordia New" pitchFamily="34" charset="-34"/>
                <a:cs typeface="Cordia New" pitchFamily="34" charset="-34"/>
              </a:rPr>
              <a:t>Read more: </a:t>
            </a:r>
            <a:r>
              <a:rPr lang="en-US" dirty="0">
                <a:latin typeface="Cordia New" pitchFamily="34" charset="-34"/>
                <a:cs typeface="Cordia New" pitchFamily="34" charset="-34"/>
                <a:hlinkClick r:id="rId2"/>
              </a:rPr>
              <a:t>http://</a:t>
            </a:r>
            <a:r>
              <a:rPr lang="en-US" dirty="0" smtClean="0">
                <a:latin typeface="Cordia New" pitchFamily="34" charset="-34"/>
                <a:cs typeface="Cordia New" pitchFamily="34" charset="-34"/>
                <a:hlinkClick r:id="rId2"/>
              </a:rPr>
              <a:t>en.wikipedia.org/wiki/Low-cost_carrier</a:t>
            </a:r>
            <a:endParaRPr lang="en-US" dirty="0" smtClean="0">
              <a:latin typeface="Cordia New" pitchFamily="34" charset="-34"/>
              <a:cs typeface="Cordia New" pitchFamily="34" charset="-34"/>
            </a:endParaRPr>
          </a:p>
          <a:p>
            <a:pPr marL="0" indent="0">
              <a:buNone/>
            </a:pPr>
            <a:endParaRPr lang="en-US" dirty="0">
              <a:latin typeface="CordiaUPC" pitchFamily="34" charset="-34"/>
              <a:cs typeface="CordiaUPC" pitchFamily="34" charset="-34"/>
            </a:endParaRPr>
          </a:p>
          <a:p>
            <a:pPr marL="0" indent="0">
              <a:buNone/>
            </a:pPr>
            <a:r>
              <a:rPr lang="en-US" dirty="0" smtClean="0">
                <a:latin typeface="CordiaUPC" pitchFamily="34" charset="-34"/>
                <a:cs typeface="CordiaUPC" pitchFamily="34" charset="-34"/>
              </a:rPr>
              <a:t>Variant: Discount store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4</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32804297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Online Auction business model</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dirty="0">
                <a:latin typeface="CordiaUPC" pitchFamily="34" charset="-34"/>
                <a:cs typeface="CordiaUPC" pitchFamily="34" charset="-34"/>
              </a:rPr>
              <a:t>An online auction is an auction which is held over the internet.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5</a:t>
            </a:fld>
            <a:endParaRPr lang="en-US" sz="1600" dirty="0">
              <a:latin typeface="CordiaUPC" pitchFamily="34" charset="-34"/>
              <a:cs typeface="CordiaUPC" pitchFamily="34" charset="-34"/>
            </a:endParaRPr>
          </a:p>
        </p:txBody>
      </p:sp>
      <p:pic>
        <p:nvPicPr>
          <p:cNvPr id="3074" name="Picture 2" descr="http://man.plentymarkets.eu/images/gallery/Maerkte_eBay/eBayTitel_SI.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0" y="2362200"/>
            <a:ext cx="5029200" cy="4168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71998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err="1" smtClean="0">
                <a:latin typeface="CordiaUPC" pitchFamily="34" charset="-34"/>
                <a:cs typeface="CordiaUPC" pitchFamily="34" charset="-34"/>
              </a:rPr>
              <a:t>Freemium</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dirty="0">
                <a:latin typeface="CordiaUPC" pitchFamily="34" charset="-34"/>
                <a:cs typeface="CordiaUPC" pitchFamily="34" charset="-34"/>
              </a:rPr>
              <a:t> </a:t>
            </a:r>
            <a:r>
              <a:rPr lang="en-US" dirty="0" smtClean="0">
                <a:latin typeface="CordiaUPC" pitchFamily="34" charset="-34"/>
                <a:cs typeface="CordiaUPC" pitchFamily="34" charset="-34"/>
              </a:rPr>
              <a:t>A </a:t>
            </a:r>
            <a:r>
              <a:rPr lang="en-US" dirty="0">
                <a:latin typeface="CordiaUPC" pitchFamily="34" charset="-34"/>
                <a:cs typeface="CordiaUPC" pitchFamily="34" charset="-34"/>
              </a:rPr>
              <a:t>business model by which a proprietary product or service (typically a digital offering such as software, media, games or web services) is provided free of charge, but money (premium) is charged for advanced features, functionality, or virtual </a:t>
            </a:r>
            <a:r>
              <a:rPr lang="en-US" dirty="0" smtClean="0">
                <a:latin typeface="CordiaUPC" pitchFamily="34" charset="-34"/>
                <a:cs typeface="CordiaUPC" pitchFamily="34" charset="-34"/>
              </a:rPr>
              <a:t>goods.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6</a:t>
            </a:fld>
            <a:endParaRPr lang="en-US" sz="1600" dirty="0">
              <a:latin typeface="CordiaUPC" pitchFamily="34" charset="-34"/>
              <a:cs typeface="CordiaUPC" pitchFamily="34" charset="-34"/>
            </a:endParaRPr>
          </a:p>
        </p:txBody>
      </p:sp>
      <p:pic>
        <p:nvPicPr>
          <p:cNvPr id="4098" name="Picture 2" descr="http://quartsoft.com/sites/default/files/freemium-business-model.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2600" y="3505200"/>
            <a:ext cx="5105400" cy="31993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71998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Bricks and Clicks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dirty="0">
                <a:latin typeface="CordiaUPC" pitchFamily="34" charset="-34"/>
                <a:cs typeface="CordiaUPC" pitchFamily="34" charset="-34"/>
              </a:rPr>
              <a:t>A bricks and clicks business model (or sometimes called clicks and bricks) is one where a company conducts business both offline and online. Offline refers to doing business in person, such as having store locations or buildings; so this is where the “bricks” part of the title comes from. The word “clicks” relates to the clicking of a computer for online purchases and transactions.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7</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37171998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err="1" smtClean="0">
                <a:latin typeface="CordiaUPC" pitchFamily="34" charset="-34"/>
                <a:cs typeface="CordiaUPC" pitchFamily="34" charset="-34"/>
              </a:rPr>
              <a:t>Groupon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a:xfrm>
            <a:off x="612648" y="1600200"/>
            <a:ext cx="8153400" cy="4953000"/>
          </a:xfrm>
        </p:spPr>
        <p:txBody>
          <a:bodyPr>
            <a:normAutofit/>
          </a:bodyPr>
          <a:lstStyle/>
          <a:p>
            <a:pPr marL="0" indent="0">
              <a:buNone/>
            </a:pPr>
            <a:r>
              <a:rPr lang="en-US" dirty="0" err="1">
                <a:latin typeface="CordiaUPC" pitchFamily="34" charset="-34"/>
                <a:cs typeface="CordiaUPC" pitchFamily="34" charset="-34"/>
              </a:rPr>
              <a:t>Groupon</a:t>
            </a:r>
            <a:r>
              <a:rPr lang="en-US" dirty="0">
                <a:latin typeface="CordiaUPC" pitchFamily="34" charset="-34"/>
                <a:cs typeface="CordiaUPC" pitchFamily="34" charset="-34"/>
              </a:rPr>
              <a:t> (a portmanteau derived from "group coupon") is a deal-of-the-day website that features discounted gift certificates usable at local or national companies</a:t>
            </a:r>
            <a:r>
              <a:rPr lang="en-US" dirty="0" smtClean="0">
                <a:latin typeface="CordiaUPC" pitchFamily="34" charset="-34"/>
                <a:cs typeface="CordiaUPC" pitchFamily="34" charset="-34"/>
              </a:rPr>
              <a:t>.</a:t>
            </a:r>
          </a:p>
          <a:p>
            <a:pPr marL="0" indent="0">
              <a:buNone/>
            </a:pPr>
            <a:r>
              <a:rPr lang="en-US" dirty="0">
                <a:latin typeface="CordiaUPC" pitchFamily="34" charset="-34"/>
                <a:cs typeface="CordiaUPC" pitchFamily="34" charset="-34"/>
              </a:rPr>
              <a:t>The company offers one "</a:t>
            </a:r>
            <a:r>
              <a:rPr lang="en-US" dirty="0" err="1">
                <a:latin typeface="CordiaUPC" pitchFamily="34" charset="-34"/>
                <a:cs typeface="CordiaUPC" pitchFamily="34" charset="-34"/>
              </a:rPr>
              <a:t>Groupon</a:t>
            </a:r>
            <a:r>
              <a:rPr lang="en-US" dirty="0">
                <a:latin typeface="CordiaUPC" pitchFamily="34" charset="-34"/>
                <a:cs typeface="CordiaUPC" pitchFamily="34" charset="-34"/>
              </a:rPr>
              <a:t>" per day in each of the markets it serves. The </a:t>
            </a:r>
            <a:r>
              <a:rPr lang="en-US" dirty="0" err="1">
                <a:latin typeface="CordiaUPC" pitchFamily="34" charset="-34"/>
                <a:cs typeface="CordiaUPC" pitchFamily="34" charset="-34"/>
              </a:rPr>
              <a:t>Groupon</a:t>
            </a:r>
            <a:r>
              <a:rPr lang="en-US" dirty="0">
                <a:latin typeface="CordiaUPC" pitchFamily="34" charset="-34"/>
                <a:cs typeface="CordiaUPC" pitchFamily="34" charset="-34"/>
              </a:rPr>
              <a:t> works as an assurance contract using </a:t>
            </a:r>
            <a:r>
              <a:rPr lang="en-US" dirty="0" err="1">
                <a:latin typeface="CordiaUPC" pitchFamily="34" charset="-34"/>
                <a:cs typeface="CordiaUPC" pitchFamily="34" charset="-34"/>
              </a:rPr>
              <a:t>ThePoint's</a:t>
            </a:r>
            <a:r>
              <a:rPr lang="en-US" dirty="0">
                <a:latin typeface="CordiaUPC" pitchFamily="34" charset="-34"/>
                <a:cs typeface="CordiaUPC" pitchFamily="34" charset="-34"/>
              </a:rPr>
              <a:t> platform: if a certain number of people sign up for the offer, then the deal becomes available to </a:t>
            </a:r>
            <a:r>
              <a:rPr lang="en-US" dirty="0" smtClean="0">
                <a:latin typeface="CordiaUPC" pitchFamily="34" charset="-34"/>
                <a:cs typeface="CordiaUPC" pitchFamily="34" charset="-34"/>
              </a:rPr>
              <a:t>all; if </a:t>
            </a:r>
            <a:r>
              <a:rPr lang="en-US" dirty="0">
                <a:latin typeface="CordiaUPC" pitchFamily="34" charset="-34"/>
                <a:cs typeface="CordiaUPC" pitchFamily="34" charset="-34"/>
              </a:rPr>
              <a:t>the predetermined minimum is not met, no one gets the deal that </a:t>
            </a:r>
            <a:r>
              <a:rPr lang="en-US" dirty="0" smtClean="0">
                <a:latin typeface="CordiaUPC" pitchFamily="34" charset="-34"/>
                <a:cs typeface="CordiaUPC" pitchFamily="34" charset="-34"/>
              </a:rPr>
              <a:t>day. </a:t>
            </a:r>
          </a:p>
          <a:p>
            <a:pPr marL="0" indent="0">
              <a:buNone/>
            </a:pPr>
            <a:r>
              <a:rPr lang="en-US" dirty="0" smtClean="0">
                <a:latin typeface="CordiaUPC" pitchFamily="34" charset="-34"/>
                <a:cs typeface="CordiaUPC" pitchFamily="34" charset="-34"/>
              </a:rPr>
              <a:t>Variant : </a:t>
            </a:r>
            <a:r>
              <a:rPr lang="en-US" dirty="0" err="1" smtClean="0">
                <a:latin typeface="CordiaUPC" pitchFamily="34" charset="-34"/>
                <a:cs typeface="CordiaUPC" pitchFamily="34" charset="-34"/>
              </a:rPr>
              <a:t>Ensogo</a:t>
            </a:r>
            <a:r>
              <a:rPr lang="en-US" dirty="0" smtClean="0">
                <a:latin typeface="CordiaUPC" pitchFamily="34" charset="-34"/>
                <a:cs typeface="CordiaUPC" pitchFamily="34" charset="-34"/>
              </a:rPr>
              <a:t> in Thailand – buying deal at a discount price</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8</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371719984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Galathea">
  <a:themeElements>
    <a:clrScheme name="Ganymed">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111</TotalTime>
  <Words>608</Words>
  <Application>Microsoft Office PowerPoint</Application>
  <PresentationFormat>On-screen Show (4:3)</PresentationFormat>
  <Paragraphs>33</Paragraphs>
  <Slides>8</Slides>
  <Notes>1</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Galathea</vt:lpstr>
      <vt:lpstr>BA 291 – Business model Example</vt:lpstr>
      <vt:lpstr>The subscription business model</vt:lpstr>
      <vt:lpstr>Razor and Blades </vt:lpstr>
      <vt:lpstr>Low cost carrier</vt:lpstr>
      <vt:lpstr>Online Auction business model</vt:lpstr>
      <vt:lpstr>Freemium</vt:lpstr>
      <vt:lpstr>Bricks and Clicks</vt:lpstr>
      <vt:lpstr>Groupon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 291 – Introductions to Business</dc:title>
  <dc:creator>praemont</dc:creator>
  <cp:lastModifiedBy>USER</cp:lastModifiedBy>
  <cp:revision>50</cp:revision>
  <dcterms:created xsi:type="dcterms:W3CDTF">2011-06-18T02:09:47Z</dcterms:created>
  <dcterms:modified xsi:type="dcterms:W3CDTF">2013-08-26T13:37:45Z</dcterms:modified>
</cp:coreProperties>
</file>