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7" r:id="rId2"/>
    <p:sldId id="353" r:id="rId3"/>
    <p:sldId id="272" r:id="rId4"/>
    <p:sldId id="289" r:id="rId5"/>
    <p:sldId id="345" r:id="rId6"/>
    <p:sldId id="291" r:id="rId7"/>
    <p:sldId id="303" r:id="rId8"/>
    <p:sldId id="305" r:id="rId9"/>
    <p:sldId id="294" r:id="rId10"/>
    <p:sldId id="307" r:id="rId11"/>
    <p:sldId id="309" r:id="rId12"/>
    <p:sldId id="310" r:id="rId13"/>
    <p:sldId id="277" r:id="rId14"/>
    <p:sldId id="292" r:id="rId15"/>
    <p:sldId id="293" r:id="rId16"/>
    <p:sldId id="340" r:id="rId17"/>
    <p:sldId id="341" r:id="rId18"/>
    <p:sldId id="342" r:id="rId19"/>
    <p:sldId id="315" r:id="rId20"/>
    <p:sldId id="316" r:id="rId21"/>
    <p:sldId id="343" r:id="rId22"/>
    <p:sldId id="352" r:id="rId23"/>
    <p:sldId id="347" r:id="rId24"/>
    <p:sldId id="348" r:id="rId25"/>
  </p:sldIdLst>
  <p:sldSz cx="9144000" cy="6858000" type="screen4x3"/>
  <p:notesSz cx="6858000" cy="99472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http://api.worldbank.org/datafiles/SL.UEM.TOTL.ZS_Indicator_MetaData_en_EXCEL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n-US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[SL.UEM.TOTL.ZS_Indicator_MetaData_en_EXCEL.xls]Sheet3!$A$2:$A$12</c:f>
              <c:strCache>
                <c:ptCount val="11"/>
                <c:pt idx="0">
                  <c:v>Macedonia, FYR</c:v>
                </c:pt>
                <c:pt idx="1">
                  <c:v>Bosnia and Herzegovina</c:v>
                </c:pt>
                <c:pt idx="2">
                  <c:v>South Africa</c:v>
                </c:pt>
                <c:pt idx="3">
                  <c:v>Spain</c:v>
                </c:pt>
                <c:pt idx="4">
                  <c:v>Guyana</c:v>
                </c:pt>
                <c:pt idx="5">
                  <c:v>Montenegro</c:v>
                </c:pt>
                <c:pt idx="6">
                  <c:v>Greece</c:v>
                </c:pt>
                <c:pt idx="7">
                  <c:v>Puerto Rico</c:v>
                </c:pt>
                <c:pt idx="8">
                  <c:v>Latvia</c:v>
                </c:pt>
                <c:pt idx="9">
                  <c:v>Lithuania</c:v>
                </c:pt>
                <c:pt idx="10">
                  <c:v>Thailand</c:v>
                </c:pt>
              </c:strCache>
            </c:strRef>
          </c:cat>
          <c:val>
            <c:numRef>
              <c:f>[SL.UEM.TOTL.ZS_Indicator_MetaData_en_EXCEL.xls]Sheet3!$B$2:$B$12</c:f>
              <c:numCache>
                <c:formatCode>0.00</c:formatCode>
                <c:ptCount val="11"/>
                <c:pt idx="0">
                  <c:v>31.399999618530273</c:v>
                </c:pt>
                <c:pt idx="1">
                  <c:v>27.600000381469727</c:v>
                </c:pt>
                <c:pt idx="2">
                  <c:v>24.700000762939453</c:v>
                </c:pt>
                <c:pt idx="3">
                  <c:v>21.600000381469727</c:v>
                </c:pt>
                <c:pt idx="4">
                  <c:v>21</c:v>
                </c:pt>
                <c:pt idx="5">
                  <c:v>19.700000762939453</c:v>
                </c:pt>
                <c:pt idx="6">
                  <c:v>17.700000762939453</c:v>
                </c:pt>
                <c:pt idx="7">
                  <c:v>15.699999809265154</c:v>
                </c:pt>
                <c:pt idx="8">
                  <c:v>15.399999618530375</c:v>
                </c:pt>
                <c:pt idx="9">
                  <c:v>15.399999618530375</c:v>
                </c:pt>
                <c:pt idx="10">
                  <c:v>0.69999998807907782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286068288"/>
        <c:axId val="286062408"/>
      </c:barChart>
      <c:catAx>
        <c:axId val="28606828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lang="th-TH"/>
            </a:pPr>
            <a:endParaRPr lang="en-US"/>
          </a:p>
        </c:txPr>
        <c:crossAx val="286062408"/>
        <c:crosses val="autoZero"/>
        <c:auto val="1"/>
        <c:lblAlgn val="ctr"/>
        <c:lblOffset val="100"/>
        <c:noMultiLvlLbl val="0"/>
      </c:catAx>
      <c:valAx>
        <c:axId val="286062408"/>
        <c:scaling>
          <c:orientation val="minMax"/>
        </c:scaling>
        <c:delete val="0"/>
        <c:axPos val="l"/>
        <c:numFmt formatCode="0.00" sourceLinked="1"/>
        <c:majorTickMark val="none"/>
        <c:minorTickMark val="none"/>
        <c:tickLblPos val="nextTo"/>
        <c:txPr>
          <a:bodyPr/>
          <a:lstStyle/>
          <a:p>
            <a:pPr>
              <a:defRPr lang="th-TH"/>
            </a:pPr>
            <a:endParaRPr lang="en-US"/>
          </a:p>
        </c:txPr>
        <c:crossAx val="2860682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123B3-D168-41F9-A61C-4B39B120A693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5B6D88-E89C-4DB5-A9D6-8681F18300D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65903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B1BC7-5456-4EE1-9B57-0619898F62ED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8D042-59AE-4041-9DDB-C7E666345EF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6386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8D042-59AE-4041-9DDB-C7E666345EF4}" type="slidenum">
              <a:rPr lang="th-TH" smtClean="0"/>
              <a:pPr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1164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B1435-8B6F-4D3D-80F2-BB6DFCD7BDE1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List_of_countries_by_suicide_rate" TargetMode="External"/><Relationship Id="rId2" Type="http://schemas.openxmlformats.org/officeDocument/2006/relationships/hyperlink" Target="http://www.youtube.com/watch?v=q4DtOhe2Lf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600200"/>
            <a:ext cx="828092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3600" dirty="0"/>
              <a:t> The Measurement of Economic Indicators </a:t>
            </a:r>
            <a:r>
              <a:rPr lang="en-US" sz="3600" dirty="0" smtClean="0"/>
              <a:t>(2): </a:t>
            </a:r>
            <a:r>
              <a:rPr lang="en-US" sz="3600" dirty="0"/>
              <a:t>Measuring </a:t>
            </a:r>
            <a:r>
              <a:rPr lang="en-US" sz="3600" dirty="0" smtClean="0"/>
              <a:t>the Price Level and Unemployment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</a:t>
            </a:r>
            <a:r>
              <a:rPr lang="en-US" sz="2800" dirty="0" smtClean="0"/>
              <a:t>1/2016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  <a:p>
            <a:r>
              <a:rPr lang="en-US" dirty="0" smtClean="0"/>
              <a:t>Unemployment rates</a:t>
            </a:r>
          </a:p>
          <a:p>
            <a:r>
              <a:rPr lang="en-US" dirty="0" smtClean="0"/>
              <a:t>Additional insights on GDP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213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Why measuring the changes in price?</a:t>
            </a:r>
          </a:p>
          <a:p>
            <a:pPr lvl="1"/>
            <a:r>
              <a:rPr lang="en-US" dirty="0" smtClean="0"/>
              <a:t>Price change in itself has crucial implications for the economy</a:t>
            </a:r>
          </a:p>
          <a:p>
            <a:pPr lvl="2"/>
            <a:r>
              <a:rPr lang="en-US" sz="2800" dirty="0" smtClean="0"/>
              <a:t>Inflation = </a:t>
            </a:r>
          </a:p>
          <a:p>
            <a:pPr lvl="2"/>
            <a:r>
              <a:rPr lang="en-US" sz="2800" dirty="0" smtClean="0"/>
              <a:t>Deflation = </a:t>
            </a:r>
          </a:p>
          <a:p>
            <a:pPr lvl="1"/>
            <a:r>
              <a:rPr lang="en-US" sz="3600" dirty="0" smtClean="0"/>
              <a:t>Inflation leads to a decline in the value of money</a:t>
            </a:r>
          </a:p>
          <a:p>
            <a:pPr lvl="2"/>
            <a:r>
              <a:rPr lang="en-US" dirty="0" smtClean="0"/>
              <a:t>Question: How would inflation affect the following parties?</a:t>
            </a:r>
          </a:p>
          <a:p>
            <a:pPr lvl="3"/>
            <a:r>
              <a:rPr lang="en-US" sz="2400" dirty="0" smtClean="0"/>
              <a:t>Debtors, employers, salary earners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5720" y="3071810"/>
            <a:ext cx="8643998" cy="2928958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sz="2400" dirty="0" smtClean="0"/>
              <a:t>Measurement of price changes</a:t>
            </a:r>
          </a:p>
          <a:p>
            <a:pPr lvl="1"/>
            <a:r>
              <a:rPr lang="en-US" sz="2400" dirty="0" smtClean="0"/>
              <a:t>Price Indexes (measuring change in prices for the same basket of goods and services)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grpSp>
        <p:nvGrpSpPr>
          <p:cNvPr id="17" name="Group 16"/>
          <p:cNvGrpSpPr/>
          <p:nvPr/>
        </p:nvGrpSpPr>
        <p:grpSpPr>
          <a:xfrm>
            <a:off x="611573" y="3482518"/>
            <a:ext cx="7960955" cy="2303937"/>
            <a:chOff x="214282" y="2786058"/>
            <a:chExt cx="7960955" cy="1676111"/>
          </a:xfrm>
        </p:grpSpPr>
        <p:sp>
          <p:nvSpPr>
            <p:cNvPr id="7" name="TextBox 6"/>
            <p:cNvSpPr txBox="1"/>
            <p:nvPr/>
          </p:nvSpPr>
          <p:spPr>
            <a:xfrm>
              <a:off x="571472" y="2786058"/>
              <a:ext cx="25667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Price Index </a:t>
              </a:r>
              <a:r>
                <a:rPr lang="th-TH" sz="2400" b="1" dirty="0" smtClean="0">
                  <a:latin typeface="Browallia New" pitchFamily="34" charset="-34"/>
                  <a:cs typeface="Browallia New" pitchFamily="34" charset="-34"/>
                </a:rPr>
                <a:t> </a:t>
              </a:r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for Year A = 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14282" y="3786190"/>
              <a:ext cx="24096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Inflation for Period A = 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500298" y="3643314"/>
              <a:ext cx="53094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Price Index for period A – Price Index for Base Period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573702" y="4000504"/>
              <a:ext cx="28087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Price Index for Base Period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429520" y="3829110"/>
              <a:ext cx="74571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x 100 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3000364" y="4000504"/>
              <a:ext cx="4000528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" name="Straight Connector 21"/>
          <p:cNvCxnSpPr/>
          <p:nvPr/>
        </p:nvCxnSpPr>
        <p:spPr>
          <a:xfrm>
            <a:off x="3929058" y="3714752"/>
            <a:ext cx="4000528" cy="218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972072"/>
          </a:xfrm>
        </p:spPr>
        <p:txBody>
          <a:bodyPr/>
          <a:lstStyle/>
          <a:p>
            <a:r>
              <a:rPr lang="en-US" dirty="0" smtClean="0"/>
              <a:t>Examples of calculation</a:t>
            </a:r>
            <a:endParaRPr lang="en-US" sz="2400" dirty="0" smtClean="0"/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graphicFrame>
        <p:nvGraphicFramePr>
          <p:cNvPr id="5" name="ตาราง 24"/>
          <p:cNvGraphicFramePr>
            <a:graphicFrameLocks noGrp="1"/>
          </p:cNvGraphicFramePr>
          <p:nvPr/>
        </p:nvGraphicFramePr>
        <p:xfrm>
          <a:off x="357158" y="2144727"/>
          <a:ext cx="8215371" cy="26524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2539"/>
                <a:gridCol w="1305759"/>
                <a:gridCol w="1142539"/>
                <a:gridCol w="1886078"/>
                <a:gridCol w="1095381"/>
                <a:gridCol w="1643075"/>
              </a:tblGrid>
              <a:tr h="531174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2010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 (Base Year)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2011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2608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Quantity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Spending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= P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xQ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2000" b="1" baseline="-25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Spending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1" dirty="0">
                          <a:latin typeface="Browallia New" pitchFamily="34" charset="-34"/>
                          <a:cs typeface="Browallia New" pitchFamily="34" charset="-34"/>
                        </a:rPr>
                        <a:t>= 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xQ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2000" b="1" baseline="-25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Goods A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12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17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Goods</a:t>
                      </a:r>
                      <a:r>
                        <a:rPr lang="en-US" sz="2000" baseline="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 B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4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45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60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Goods C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18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 gridSpan="3">
                  <a:txBody>
                    <a:bodyPr/>
                    <a:lstStyle/>
                    <a:p>
                      <a:pPr marL="457200" algn="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Total value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spending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 gridSpan="3">
                  <a:txBody>
                    <a:bodyPr/>
                    <a:lstStyle/>
                    <a:p>
                      <a:pPr marL="457200" algn="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Index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57356" y="5072074"/>
            <a:ext cx="5500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Price Index for 2011 = </a:t>
            </a:r>
          </a:p>
          <a:p>
            <a:r>
              <a:rPr lang="en-US" dirty="0" smtClean="0"/>
              <a:t>Inflation Rate for 2011 =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972072"/>
          </a:xfrm>
        </p:spPr>
        <p:txBody>
          <a:bodyPr/>
          <a:lstStyle/>
          <a:p>
            <a:r>
              <a:rPr lang="en-US" dirty="0" smtClean="0"/>
              <a:t>Examples of calculation</a:t>
            </a:r>
            <a:endParaRPr lang="en-US" sz="2400" dirty="0" smtClean="0"/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graphicFrame>
        <p:nvGraphicFramePr>
          <p:cNvPr id="5" name="ตาราง 24"/>
          <p:cNvGraphicFramePr>
            <a:graphicFrameLocks noGrp="1"/>
          </p:cNvGraphicFramePr>
          <p:nvPr/>
        </p:nvGraphicFramePr>
        <p:xfrm>
          <a:off x="357158" y="2144727"/>
          <a:ext cx="8215371" cy="26524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2539"/>
                <a:gridCol w="1305759"/>
                <a:gridCol w="1142539"/>
                <a:gridCol w="1886078"/>
                <a:gridCol w="1095381"/>
                <a:gridCol w="1643075"/>
              </a:tblGrid>
              <a:tr h="531174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2010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 (Base Year)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2011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2608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Quantity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Spending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= P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xQ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2000" b="1" baseline="-25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Spending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1" dirty="0">
                          <a:latin typeface="Browallia New" pitchFamily="34" charset="-34"/>
                          <a:cs typeface="Browallia New" pitchFamily="34" charset="-34"/>
                        </a:rPr>
                        <a:t>= 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xQ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2000" b="1" baseline="-25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Goods A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12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180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17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204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Goods</a:t>
                      </a:r>
                      <a:r>
                        <a:rPr lang="en-US" sz="2000" baseline="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 B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4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45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180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60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240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Goods C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18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270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270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 gridSpan="3">
                  <a:txBody>
                    <a:bodyPr/>
                    <a:lstStyle/>
                    <a:p>
                      <a:pPr marL="457200" algn="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Total value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spending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630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714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 gridSpan="3">
                  <a:txBody>
                    <a:bodyPr/>
                    <a:lstStyle/>
                    <a:p>
                      <a:pPr marL="457200" algn="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Index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100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113.33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57356" y="5072074"/>
            <a:ext cx="5500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Price Index for 2011 = </a:t>
            </a:r>
          </a:p>
          <a:p>
            <a:r>
              <a:rPr lang="en-US" dirty="0" smtClean="0"/>
              <a:t>Inflation Rate for 2011 =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Types of price indexes</a:t>
            </a:r>
          </a:p>
          <a:p>
            <a:pPr lvl="1"/>
            <a:r>
              <a:rPr lang="en-US" dirty="0" smtClean="0"/>
              <a:t>Consumer Price Index (CPI): 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Producer Price Index (PPI): the price index of prices that producers receive for products at all stages in the production process, not just the final stage.  </a:t>
            </a:r>
          </a:p>
          <a:p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600200"/>
            <a:ext cx="8401080" cy="497207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CPI </a:t>
            </a:r>
            <a:r>
              <a:rPr lang="en-US" dirty="0" err="1" smtClean="0"/>
              <a:t>vs</a:t>
            </a:r>
            <a:r>
              <a:rPr lang="en-US" dirty="0" smtClean="0"/>
              <a:t> GDP Deflator</a:t>
            </a:r>
          </a:p>
          <a:p>
            <a:pPr lvl="1"/>
            <a:r>
              <a:rPr lang="en-US" dirty="0" smtClean="0"/>
              <a:t>GDP Deflator concerns prices of all goods and services in the economy, whereas CPI takes into account only prices of goods and services bought by consumers. </a:t>
            </a:r>
          </a:p>
          <a:p>
            <a:pPr lvl="1"/>
            <a:r>
              <a:rPr lang="en-US" dirty="0" smtClean="0"/>
              <a:t>CPI takes into account prices of imported products, while GDP Deflator does not.</a:t>
            </a:r>
          </a:p>
          <a:p>
            <a:pPr lvl="1"/>
            <a:r>
              <a:rPr lang="en-US" dirty="0" smtClean="0"/>
              <a:t>Finally, CPI is computed using a fixed basket of goods and services. GDP Deflator, on the other hand, allows the goods and services that its calculation takes into account to change over time. </a:t>
            </a:r>
          </a:p>
          <a:p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sz="2800" dirty="0" smtClean="0"/>
              <a:t>Real interest rate</a:t>
            </a:r>
          </a:p>
          <a:p>
            <a:pPr lvl="1"/>
            <a:endParaRPr lang="en-US" sz="2400" dirty="0" smtClean="0"/>
          </a:p>
          <a:p>
            <a:pPr lvl="1"/>
            <a:endParaRPr lang="en-US" sz="2400" dirty="0"/>
          </a:p>
          <a:p>
            <a:pPr lvl="1"/>
            <a:r>
              <a:rPr lang="en-US" sz="2400" dirty="0" smtClean="0"/>
              <a:t>Why using the real interest rate to calculate the return from loans?</a:t>
            </a:r>
          </a:p>
          <a:p>
            <a:pPr lvl="2"/>
            <a:r>
              <a:rPr lang="en-US" dirty="0" smtClean="0"/>
              <a:t>Example: You lend 100 bath to a friend. The inflation rate will be 10 percent. The interest rate you charge is 15 percent. What return from your loan will you actually receive?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10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1143000"/>
          </a:xfrm>
        </p:spPr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183" y="1052736"/>
            <a:ext cx="6868484" cy="51823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285728"/>
          </a:xfrm>
        </p:spPr>
        <p:txBody>
          <a:bodyPr>
            <a:noAutofit/>
          </a:bodyPr>
          <a:lstStyle/>
          <a:p>
            <a:r>
              <a:rPr lang="en-US" sz="2400" dirty="0" smtClean="0"/>
              <a:t>CPI, Thailand, 2013 (Base Year = 2011)</a:t>
            </a:r>
            <a:endParaRPr lang="th-TH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71434" y="285728"/>
          <a:ext cx="9001160" cy="6593747"/>
        </p:xfrm>
        <a:graphic>
          <a:graphicData uri="http://schemas.openxmlformats.org/drawingml/2006/table">
            <a:tbl>
              <a:tblPr/>
              <a:tblGrid>
                <a:gridCol w="1666877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</a:tblGrid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Description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weight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Jan.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Feb.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Mar.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Apr.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May.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Jun.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Jul.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Aug.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Sep.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Oct.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84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ALL COMMODITIES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104.44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105.31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FOOD AND NON - 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33.48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106.59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106.51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RICE, FLOUR AND CEREAL PRODUCTS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3.44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MEATS, POULTRY AND FISH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105.13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105.16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107.09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108.06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EGGS AND DAIRY PRODUCTS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101.68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107.56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VEGETABLES AND FRUITS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116.49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113.55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120.7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120.97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118.82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117.91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123.03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SEASONINGS AND CONDIMENTS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105.87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106.38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NON-ALCOHOLIC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103.65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103.63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PREPARED FOOD AT HOME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8.97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108.72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108.48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108.88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FOOD AWAY FROM HOME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5.46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105.65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APPAREL AND FOOTWARE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3.06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101.29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101.29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102.01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HOUSING AND FURNISHING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24.14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104.45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104.47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MEDICAL AND PERSONAL CARE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6.54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TRANSPORTATION AND COMMUNICATION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25.54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103.47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49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RECREATION AND EDUCATION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TOBACCO AND 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107.95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107.95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NON-FOOD AND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66.52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103.57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RAW FOOD AND 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26.91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109.13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110.69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RAW FOOD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15.52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106.56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11.4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113.25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112.96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110.92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112.32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112.89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112.16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EXCLUDE RAW FOOD AND 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73.09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103.23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87">
                <a:tc gridSpan="3">
                  <a:txBody>
                    <a:bodyPr/>
                    <a:lstStyle/>
                    <a:p>
                      <a:pPr algn="l" fontAlgn="b"/>
                      <a:r>
                        <a:rPr lang="th-TH" sz="600" b="1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Source </a:t>
                      </a:r>
                      <a:r>
                        <a:rPr lang="th-TH" sz="600" b="0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: Bureau of Trade and Economic Indices, Ministry of Commerce </a:t>
                      </a:r>
                      <a:endParaRPr lang="th-TH" sz="600" b="1" i="0" u="none" strike="noStrike">
                        <a:solidFill>
                          <a:srgbClr val="800000"/>
                        </a:solidFill>
                        <a:latin typeface="MS Sans Serif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357166"/>
          </a:xfrm>
        </p:spPr>
        <p:txBody>
          <a:bodyPr>
            <a:noAutofit/>
          </a:bodyPr>
          <a:lstStyle/>
          <a:p>
            <a:r>
              <a:rPr lang="en-US" sz="3200" dirty="0" smtClean="0"/>
              <a:t>PPI, Thailand, 2013 (Base Year = 2005)</a:t>
            </a:r>
            <a:endParaRPr lang="th-TH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1403" y="500042"/>
          <a:ext cx="9001191" cy="6286502"/>
        </p:xfrm>
        <a:graphic>
          <a:graphicData uri="http://schemas.openxmlformats.org/drawingml/2006/table">
            <a:tbl>
              <a:tblPr/>
              <a:tblGrid>
                <a:gridCol w="2506931"/>
                <a:gridCol w="659150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</a:tblGrid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Description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weight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Jan.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Feb.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Mar.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Apr.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May.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Jun.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Jul.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Aug.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Sep.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Oct.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Total Index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100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Products of agriculture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10.14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211.6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214.7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224.5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207.4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206.2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218.1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Crops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7.05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243.9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247.2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258.8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276.8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228.9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240.5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Live-stocks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130.3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133.4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133.6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Product of forestry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0.05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Fish and other fishinng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1.34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134.3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Mining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2.92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Lignite, petroleum &amp; natural gas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2.44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88.2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84.8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88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93.5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92.5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Metal ores and other mining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0.49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142.8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143.2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Manufactured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86.94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128.8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Food products,beverages &amp; tobacco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156.8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Textiles and textiles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7.59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Leather, leather products and footwears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1.81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Wood and wood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1.08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127.8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Pulp, paper, paper products and printing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1.85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Petroleum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9.09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149.2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150.9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154.1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Chemicals and chemical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5.06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113.9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Rubber and plastic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3.72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133.1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Non metallic mineral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2.87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Basic metals and fabricated metal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4.73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116.4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Machinery and equipment N.E.C.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5.22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Electrical equipment N.E.C.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Transpor equipment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8.66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Other manufactured goods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5.03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204.8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202.3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184.6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188.5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186.7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7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Source </a:t>
                      </a:r>
                      <a:r>
                        <a:rPr lang="en-US" sz="700" b="0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: Bureau of Trade and Economic Indices, Ministry of Commerce </a:t>
                      </a:r>
                      <a:endParaRPr lang="en-US" sz="700" b="1" i="0" u="none" strike="noStrike">
                        <a:solidFill>
                          <a:srgbClr val="800000"/>
                        </a:solidFill>
                        <a:latin typeface="MS Sans Serif"/>
                      </a:endParaRP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Unemployment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1142976" y="3000372"/>
            <a:ext cx="28921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Unemployment Rate =</a:t>
            </a:r>
            <a:endParaRPr lang="en-US" sz="32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43702" y="2928934"/>
            <a:ext cx="902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X 100</a:t>
            </a:r>
            <a:endParaRPr lang="en-US" sz="3200" dirty="0"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4429124" y="3191532"/>
            <a:ext cx="192882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000100" y="2369995"/>
            <a:ext cx="7143800" cy="1643074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50072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Types of unemployment</a:t>
            </a:r>
          </a:p>
          <a:p>
            <a:pPr lvl="1"/>
            <a:r>
              <a:rPr lang="en-US" dirty="0" smtClean="0"/>
              <a:t>Frictional: occurs because it takes time for workers to move from one job to another. </a:t>
            </a:r>
          </a:p>
          <a:p>
            <a:pPr lvl="1"/>
            <a:r>
              <a:rPr lang="en-US" dirty="0" smtClean="0"/>
              <a:t>Cyclical: occurs through the recession of the economy. </a:t>
            </a:r>
          </a:p>
          <a:p>
            <a:pPr lvl="1"/>
            <a:r>
              <a:rPr lang="en-US" dirty="0" smtClean="0"/>
              <a:t>Structural: </a:t>
            </a:r>
          </a:p>
          <a:p>
            <a:pPr lvl="2"/>
            <a:endParaRPr lang="en-US" dirty="0"/>
          </a:p>
          <a:p>
            <a:pPr lvl="2"/>
            <a:endParaRPr lang="en-US" dirty="0" smtClean="0"/>
          </a:p>
          <a:p>
            <a:pPr lvl="2"/>
            <a:r>
              <a:rPr lang="en-US" dirty="0" smtClean="0"/>
              <a:t>With structural unemployment, markets cannot adapt to correct the unemployment problem.</a:t>
            </a:r>
          </a:p>
          <a:p>
            <a:pPr lvl="1"/>
            <a:r>
              <a:rPr lang="en-US" dirty="0" smtClean="0"/>
              <a:t>Seasonal: occurs through a change of season, can be thought of as a less problematic form of structural unemployment.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54291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Actual calculation (Thai case)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1071538" y="1928802"/>
            <a:ext cx="4000528" cy="54291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Total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Population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(age &gt; 15)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071538" y="2357430"/>
            <a:ext cx="7072362" cy="2857520"/>
            <a:chOff x="1071538" y="2357430"/>
            <a:chExt cx="7072362" cy="3143272"/>
          </a:xfrm>
        </p:grpSpPr>
        <p:sp>
          <p:nvSpPr>
            <p:cNvPr id="5" name="Rectangle 4"/>
            <p:cNvSpPr/>
            <p:nvPr/>
          </p:nvSpPr>
          <p:spPr>
            <a:xfrm>
              <a:off x="1071538" y="2357430"/>
              <a:ext cx="7072362" cy="3143272"/>
            </a:xfrm>
            <a:prstGeom prst="rect">
              <a:avLst/>
            </a:prstGeom>
            <a:solidFill>
              <a:schemeClr val="accent2">
                <a:lumMod val="75000"/>
                <a:alpha val="1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071538" y="2357430"/>
              <a:ext cx="3143272" cy="3143272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072198" y="2357430"/>
              <a:ext cx="2000264" cy="29854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Not in the </a:t>
              </a:r>
              <a:r>
                <a:rPr lang="en-US" dirty="0" err="1" smtClean="0"/>
                <a:t>labour</a:t>
              </a:r>
              <a:r>
                <a:rPr lang="en-US" dirty="0" smtClean="0"/>
                <a:t> force</a:t>
              </a:r>
            </a:p>
            <a:p>
              <a:pPr>
                <a:buFont typeface="Arial" pitchFamily="34" charset="0"/>
                <a:buChar char="•"/>
              </a:pPr>
              <a:r>
                <a:rPr lang="en-US" sz="2400" dirty="0" smtClean="0"/>
                <a:t> Housewives</a:t>
              </a:r>
            </a:p>
            <a:p>
              <a:pPr>
                <a:buFont typeface="Arial" pitchFamily="34" charset="0"/>
                <a:buChar char="•"/>
              </a:pPr>
              <a:r>
                <a:rPr lang="en-US" sz="2400" dirty="0" smtClean="0"/>
                <a:t> Studying</a:t>
              </a:r>
            </a:p>
            <a:p>
              <a:pPr>
                <a:buFont typeface="Arial" pitchFamily="34" charset="0"/>
                <a:buChar char="•"/>
              </a:pPr>
              <a:r>
                <a:rPr lang="en-US" sz="2400" dirty="0" smtClean="0"/>
                <a:t> Others</a:t>
              </a:r>
            </a:p>
            <a:p>
              <a:pPr>
                <a:buFont typeface="Arial" pitchFamily="34" charset="0"/>
                <a:buChar char="•"/>
              </a:pPr>
              <a:endParaRPr lang="en-US" dirty="0" smtClean="0"/>
            </a:p>
            <a:p>
              <a:pPr>
                <a:buFont typeface="Arial" pitchFamily="34" charset="0"/>
                <a:buChar char="•"/>
              </a:pPr>
              <a:endParaRPr lang="th-TH" dirty="0"/>
            </a:p>
          </p:txBody>
        </p:sp>
        <p:sp useBgFill="1">
          <p:nvSpPr>
            <p:cNvPr id="11" name="Rectangle 10"/>
            <p:cNvSpPr/>
            <p:nvPr/>
          </p:nvSpPr>
          <p:spPr>
            <a:xfrm>
              <a:off x="1071538" y="2357430"/>
              <a:ext cx="4929222" cy="314327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214810" y="4214818"/>
              <a:ext cx="1785950" cy="1285884"/>
            </a:xfrm>
            <a:prstGeom prst="rect">
              <a:avLst/>
            </a:prstGeom>
            <a:solidFill>
              <a:schemeClr val="accent1">
                <a:alpha val="26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214414" y="3286124"/>
              <a:ext cx="17859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Employed</a:t>
              </a:r>
              <a:endParaRPr lang="th-TH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286248" y="3214686"/>
              <a:ext cx="15001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Seasonal unemployed</a:t>
              </a:r>
              <a:endParaRPr lang="th-TH" sz="20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286248" y="4500570"/>
              <a:ext cx="164307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Unemployed</a:t>
              </a:r>
              <a:endParaRPr lang="th-TH" sz="2000" dirty="0"/>
            </a:p>
          </p:txBody>
        </p:sp>
        <p:sp>
          <p:nvSpPr>
            <p:cNvPr id="8" name="Content Placeholder 3"/>
            <p:cNvSpPr txBox="1">
              <a:spLocks/>
            </p:cNvSpPr>
            <p:nvPr/>
          </p:nvSpPr>
          <p:spPr>
            <a:xfrm>
              <a:off x="2143108" y="2357430"/>
              <a:ext cx="3643338" cy="542916"/>
            </a:xfrm>
            <a:prstGeom prst="rect">
              <a:avLst/>
            </a:prstGeom>
            <a:ln>
              <a:solidFill>
                <a:schemeClr val="accent1">
                  <a:shade val="50000"/>
                </a:schemeClr>
              </a:solidFill>
            </a:ln>
          </p:spPr>
          <p:txBody>
            <a:bodyPr vert="horz" lIns="91440" tIns="45720" rIns="91440" bIns="45720" rtlCol="0">
              <a:normAutofit fontScale="92500" lnSpcReduction="20000"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In the </a:t>
              </a:r>
              <a:r>
                <a:rPr kumimoji="0" lang="en-US" sz="3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labour</a:t>
              </a:r>
              <a:r>
                <a:rPr kumimoji="0" 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force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214810" y="2357430"/>
              <a:ext cx="1785950" cy="1857388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18" name="Content Placeholder 3"/>
          <p:cNvSpPr txBox="1">
            <a:spLocks/>
          </p:cNvSpPr>
          <p:nvPr/>
        </p:nvSpPr>
        <p:spPr>
          <a:xfrm>
            <a:off x="1071538" y="5357826"/>
            <a:ext cx="6786610" cy="54291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Unemployment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(Unemployed/Total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Labour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Force) x 100 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ชื่อเรื่อง 4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Unemployment: Actual Calculation in Thailand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10" name="ตัวยึดเนื้อหา 9"/>
          <p:cNvGraphicFramePr>
            <a:graphicFrameLocks noGrp="1"/>
          </p:cNvGraphicFramePr>
          <p:nvPr>
            <p:ph idx="1"/>
          </p:nvPr>
        </p:nvGraphicFramePr>
        <p:xfrm>
          <a:off x="214282" y="928670"/>
          <a:ext cx="8715436" cy="3627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09780"/>
                <a:gridCol w="700565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Term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Definition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Employed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has the following characteristics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457200" indent="-457200">
                        <a:buNone/>
                      </a:pP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1) Work 1 hour or more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and earn returns in the form of money or goods</a:t>
                      </a:r>
                      <a:endParaRPr lang="th-TH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1 hour or more in an enterprise or a farm that belongs to a household or more, without receiving returns</a:t>
                      </a:r>
                      <a:endParaRPr lang="en-US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342900" indent="-342900">
                        <a:buNone/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3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Has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not been working or work less than 1 hou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r (despite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having been working before)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, but</a:t>
                      </a:r>
                      <a:b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</a:b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3.1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still receives return from business or jobs while out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work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/>
                      </a:r>
                      <a:b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</a:b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3.2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receiving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no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return from business or jobs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, but will return to business or work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Unemployed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has the following characteristics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1)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Has not been working and has no permanent job for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30 days before the survey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16</a:t>
            </a:fld>
            <a:endParaRPr lang="th-TH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ชื่อเรื่อง 4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Unemployment: Actual Calculation in Thailand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10" name="ตัวยึดเนื้อหา 9"/>
          <p:cNvGraphicFramePr>
            <a:graphicFrameLocks noGrp="1"/>
          </p:cNvGraphicFramePr>
          <p:nvPr>
            <p:ph idx="1"/>
          </p:nvPr>
        </p:nvGraphicFramePr>
        <p:xfrm>
          <a:off x="214282" y="928670"/>
          <a:ext cx="8715436" cy="554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61092"/>
                <a:gridCol w="68543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Term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Definition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Seasonal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unemployed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cannot be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categorised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as employed or unemployed. The person waits for appropriate season to work, and will usually work in farming or business that occurs seasonally. 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Labour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 force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is not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categorised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as being outside of the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labour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force and is also not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categorised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as seasonal unemployment. 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Not in the </a:t>
                      </a:r>
                      <a:r>
                        <a:rPr lang="en-US" sz="200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labour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force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Anyone with the following characteristics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457200" indent="-457200">
                        <a:buNone/>
                      </a:pP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1) Age under 15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2)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Age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15 or above, but is not ready to work because</a:t>
                      </a:r>
                      <a:endParaRPr lang="th-TH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 	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2.1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as a housewife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	2.2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studying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	2.3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Too old (age above 60)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	2.4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Cannot work due to disability or illness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	2.5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for someone not in the household without receiving returns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	2.6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for a non-profit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organisation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without receiving returns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	2.7 Is not willing to work due to other reasons</a:t>
                      </a:r>
                      <a:endParaRPr lang="th-TH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457200" indent="-457200">
                        <a:buAutoNum type="arabicParenR"/>
                      </a:pP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17</a:t>
            </a:fld>
            <a:endParaRPr lang="th-TH" sz="1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18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15732" y="142852"/>
            <a:ext cx="3828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Unemployment in Thailand,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29008" y="857232"/>
            <a:ext cx="2286000" cy="707886"/>
          </a:xfrm>
          <a:prstGeom prst="rect">
            <a:avLst/>
          </a:prstGeom>
          <a:ln w="3175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Population age above 15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54.87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millions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1071554" y="2000240"/>
            <a:ext cx="2500314" cy="707886"/>
          </a:xfrm>
          <a:prstGeom prst="rect">
            <a:avLst/>
          </a:prstGeom>
          <a:ln w="28575">
            <a:solidFill>
              <a:srgbClr val="C00000"/>
            </a:solidFill>
            <a:prstDash val="dash"/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In the </a:t>
            </a:r>
            <a:r>
              <a:rPr lang="en-US" sz="2000" b="1" dirty="0" err="1" smtClean="0">
                <a:latin typeface="BrowalliaUPC" pitchFamily="34" charset="-34"/>
                <a:cs typeface="BrowalliaUPC" pitchFamily="34" charset="-34"/>
              </a:rPr>
              <a:t>labour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 force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39.35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millions 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71.7 percent)</a:t>
            </a:r>
            <a:endParaRPr lang="en-US" sz="2000" b="1" dirty="0"/>
          </a:p>
        </p:txBody>
      </p:sp>
      <p:sp>
        <p:nvSpPr>
          <p:cNvPr id="6" name="Rectangle 5"/>
          <p:cNvSpPr/>
          <p:nvPr/>
        </p:nvSpPr>
        <p:spPr>
          <a:xfrm>
            <a:off x="5643586" y="2000240"/>
            <a:ext cx="2786066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Not in the </a:t>
            </a:r>
            <a:r>
              <a:rPr lang="en-US" sz="2000" b="1" dirty="0" err="1" smtClean="0">
                <a:latin typeface="BrowalliaUPC" pitchFamily="34" charset="-34"/>
                <a:cs typeface="BrowalliaUPC" pitchFamily="34" charset="-34"/>
              </a:rPr>
              <a:t>labour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 force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15.52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millions 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28.3 percent)</a:t>
            </a:r>
            <a:endParaRPr lang="en-US" sz="2000" b="1" dirty="0"/>
          </a:p>
        </p:txBody>
      </p:sp>
      <p:sp>
        <p:nvSpPr>
          <p:cNvPr id="7" name="Rectangle 6"/>
          <p:cNvSpPr/>
          <p:nvPr/>
        </p:nvSpPr>
        <p:spPr>
          <a:xfrm>
            <a:off x="214282" y="3429000"/>
            <a:ext cx="1285884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Employed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38.75 mil.</a:t>
            </a:r>
            <a:endParaRPr lang="th-TH" sz="2000" b="1" dirty="0"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4480" y="3435494"/>
            <a:ext cx="1214446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Seasonal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0.33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endParaRPr lang="en-US" sz="2000" b="1" dirty="0"/>
          </a:p>
        </p:txBody>
      </p:sp>
      <p:sp>
        <p:nvSpPr>
          <p:cNvPr id="9" name="Rectangle 8"/>
          <p:cNvSpPr/>
          <p:nvPr/>
        </p:nvSpPr>
        <p:spPr>
          <a:xfrm>
            <a:off x="3071802" y="3435494"/>
            <a:ext cx="1214446" cy="707886"/>
          </a:xfrm>
          <a:prstGeom prst="rect">
            <a:avLst/>
          </a:prstGeom>
          <a:ln w="28575">
            <a:solidFill>
              <a:srgbClr val="C00000"/>
            </a:solidFill>
            <a:prstDash val="dash"/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Unemployed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0.27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endParaRPr lang="en-US" sz="2000" dirty="0"/>
          </a:p>
        </p:txBody>
      </p:sp>
      <p:sp>
        <p:nvSpPr>
          <p:cNvPr id="10" name="Rectangle 9"/>
          <p:cNvSpPr/>
          <p:nvPr/>
        </p:nvSpPr>
        <p:spPr>
          <a:xfrm>
            <a:off x="4572000" y="3435494"/>
            <a:ext cx="1428744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Housewives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4.68 Mil.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en-US" sz="2000" b="1" dirty="0"/>
          </a:p>
        </p:txBody>
      </p:sp>
      <p:sp>
        <p:nvSpPr>
          <p:cNvPr id="11" name="Rectangle 10"/>
          <p:cNvSpPr/>
          <p:nvPr/>
        </p:nvSpPr>
        <p:spPr>
          <a:xfrm>
            <a:off x="6072198" y="3429000"/>
            <a:ext cx="1428760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Studying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4.36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th-TH" sz="2000" b="1" dirty="0"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43834" y="3429000"/>
            <a:ext cx="1357306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Others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6.4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en-US" sz="2000" b="1" dirty="0"/>
          </a:p>
        </p:txBody>
      </p:sp>
      <p:cxnSp>
        <p:nvCxnSpPr>
          <p:cNvPr id="14" name="Elbow Connector 13"/>
          <p:cNvCxnSpPr>
            <a:stCxn id="5" idx="2"/>
            <a:endCxn id="7" idx="0"/>
          </p:cNvCxnSpPr>
          <p:nvPr/>
        </p:nvCxnSpPr>
        <p:spPr>
          <a:xfrm rot="5400000">
            <a:off x="1229031" y="2336320"/>
            <a:ext cx="720874" cy="146448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5" idx="2"/>
            <a:endCxn id="8" idx="0"/>
          </p:cNvCxnSpPr>
          <p:nvPr/>
        </p:nvCxnSpPr>
        <p:spPr>
          <a:xfrm rot="5400000">
            <a:off x="1958023" y="3071806"/>
            <a:ext cx="727368" cy="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hape 18"/>
          <p:cNvCxnSpPr>
            <a:stCxn id="5" idx="2"/>
            <a:endCxn id="9" idx="0"/>
          </p:cNvCxnSpPr>
          <p:nvPr/>
        </p:nvCxnSpPr>
        <p:spPr>
          <a:xfrm rot="16200000" flipH="1">
            <a:off x="2636684" y="2393153"/>
            <a:ext cx="727368" cy="1357314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21"/>
          <p:cNvCxnSpPr>
            <a:stCxn id="4" idx="2"/>
            <a:endCxn id="5" idx="0"/>
          </p:cNvCxnSpPr>
          <p:nvPr/>
        </p:nvCxnSpPr>
        <p:spPr>
          <a:xfrm rot="5400000">
            <a:off x="3229299" y="657531"/>
            <a:ext cx="435122" cy="225029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23"/>
          <p:cNvCxnSpPr>
            <a:stCxn id="4" idx="2"/>
            <a:endCxn id="6" idx="0"/>
          </p:cNvCxnSpPr>
          <p:nvPr/>
        </p:nvCxnSpPr>
        <p:spPr>
          <a:xfrm rot="16200000" flipH="1">
            <a:off x="5586752" y="550373"/>
            <a:ext cx="435122" cy="246461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lbow Connector 25"/>
          <p:cNvCxnSpPr>
            <a:stCxn id="6" idx="2"/>
            <a:endCxn id="10" idx="0"/>
          </p:cNvCxnSpPr>
          <p:nvPr/>
        </p:nvCxnSpPr>
        <p:spPr>
          <a:xfrm rot="5400000">
            <a:off x="5797812" y="2196687"/>
            <a:ext cx="727368" cy="175024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>
            <a:stCxn id="6" idx="2"/>
            <a:endCxn id="11" idx="0"/>
          </p:cNvCxnSpPr>
          <p:nvPr/>
        </p:nvCxnSpPr>
        <p:spPr>
          <a:xfrm rot="5400000">
            <a:off x="6551162" y="2943543"/>
            <a:ext cx="720874" cy="25004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29"/>
          <p:cNvCxnSpPr>
            <a:stCxn id="6" idx="2"/>
            <a:endCxn id="12" idx="0"/>
          </p:cNvCxnSpPr>
          <p:nvPr/>
        </p:nvCxnSpPr>
        <p:spPr>
          <a:xfrm rot="16200000" flipH="1">
            <a:off x="7319116" y="2425629"/>
            <a:ext cx="720874" cy="128586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สี่เหลี่ยมมุมมน 8"/>
          <p:cNvSpPr/>
          <p:nvPr/>
        </p:nvSpPr>
        <p:spPr>
          <a:xfrm rot="10800000" flipV="1">
            <a:off x="285714" y="4643446"/>
            <a:ext cx="3786215" cy="107157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2" name="สี่เหลี่ยมมุมมน 10"/>
          <p:cNvSpPr/>
          <p:nvPr/>
        </p:nvSpPr>
        <p:spPr>
          <a:xfrm rot="10800000" flipV="1">
            <a:off x="5143500" y="4643446"/>
            <a:ext cx="3532955" cy="10001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ลูกศรขวา 12"/>
          <p:cNvSpPr/>
          <p:nvPr/>
        </p:nvSpPr>
        <p:spPr>
          <a:xfrm>
            <a:off x="4286248" y="4929198"/>
            <a:ext cx="500066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15" name="Group 41"/>
          <p:cNvGrpSpPr/>
          <p:nvPr/>
        </p:nvGrpSpPr>
        <p:grpSpPr>
          <a:xfrm>
            <a:off x="357158" y="4714884"/>
            <a:ext cx="3562465" cy="828738"/>
            <a:chOff x="928662" y="4714884"/>
            <a:chExt cx="3562465" cy="828738"/>
          </a:xfrm>
        </p:grpSpPr>
        <p:sp>
          <p:nvSpPr>
            <p:cNvPr id="35" name="TextBox 34"/>
            <p:cNvSpPr txBox="1"/>
            <p:nvPr/>
          </p:nvSpPr>
          <p:spPr>
            <a:xfrm>
              <a:off x="928662" y="4929198"/>
              <a:ext cx="146386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Unemployment =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518792" y="4714884"/>
              <a:ext cx="112242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Unemployed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500298" y="5143512"/>
              <a:ext cx="11352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err="1" smtClean="0">
                  <a:latin typeface="Browallia New" pitchFamily="34" charset="-34"/>
                  <a:cs typeface="Browallia New" pitchFamily="34" charset="-34"/>
                </a:rPr>
                <a:t>Labour</a:t>
              </a:r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 force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857620" y="4929198"/>
              <a:ext cx="6335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X 100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2500298" y="5141924"/>
              <a:ext cx="135732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TextBox 39"/>
          <p:cNvSpPr txBox="1"/>
          <p:nvPr/>
        </p:nvSpPr>
        <p:spPr>
          <a:xfrm>
            <a:off x="5194640" y="4941168"/>
            <a:ext cx="14638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Unemployment =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32240" y="4757082"/>
            <a:ext cx="5100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t>0.27</a:t>
            </a:r>
            <a:endParaRPr lang="th-TH" sz="2000" dirty="0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732240" y="5117122"/>
            <a:ext cx="6030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t>39.35</a:t>
            </a:r>
            <a:endParaRPr lang="th-TH" sz="2000" dirty="0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6786587" y="5157192"/>
            <a:ext cx="4557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7308304" y="4941168"/>
            <a:ext cx="11721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X 100 = 0.68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059832" y="116632"/>
            <a:ext cx="30171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Thailand Unemployment Rate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19</a:t>
            </a:fld>
            <a:endParaRPr lang="th-TH" sz="1600" dirty="0">
              <a:solidFill>
                <a:schemeClr val="tx1"/>
              </a:solidFill>
            </a:endParaRP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13" y="672256"/>
            <a:ext cx="6878010" cy="60492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99992" y="455186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https://www.bot.or.th/English/Statistics/Graph/Pages/Unemployment.aspx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20</a:t>
            </a:fld>
            <a:endParaRPr lang="th-TH" sz="1600" dirty="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285720" y="1142984"/>
          <a:ext cx="8643998" cy="5000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000364" y="142852"/>
            <a:ext cx="3034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Unemployment Rate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714356"/>
            <a:ext cx="18565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% of total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labour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force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412776"/>
            <a:ext cx="77048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Thailand among the countries with the lowest unemployment rate in the world, </a:t>
            </a:r>
            <a:r>
              <a:rPr lang="en-US" sz="6000" dirty="0" smtClean="0"/>
              <a:t>why?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642910" y="4786322"/>
            <a:ext cx="78581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http://www.bloomberg.com/news/articles/2015-02-02/thailand-s-unemployment-rate-is-a-ridiculously-low-0-6-here-s-why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Additional insights on GDP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Why GDP does not measure well-being?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Several ways in which the measurement of </a:t>
            </a:r>
            <a:r>
              <a:rPr lang="en-US" dirty="0" smtClean="0"/>
              <a:t>GDP does not </a:t>
            </a:r>
            <a:r>
              <a:rPr lang="en-US" sz="3200" dirty="0" smtClean="0"/>
              <a:t>give </a:t>
            </a:r>
            <a:r>
              <a:rPr lang="en-US" dirty="0" smtClean="0"/>
              <a:t>an </a:t>
            </a:r>
            <a:r>
              <a:rPr lang="en-US" sz="3200" dirty="0" smtClean="0"/>
              <a:t>accurate picture of well-being. </a:t>
            </a:r>
          </a:p>
          <a:p>
            <a:pPr lvl="1"/>
            <a:r>
              <a:rPr lang="en-US" sz="2800" dirty="0" smtClean="0"/>
              <a:t>Some products are welfare-reducing (mostly in the longer-run)</a:t>
            </a:r>
          </a:p>
          <a:p>
            <a:pPr lvl="1"/>
            <a:r>
              <a:rPr lang="en-US" sz="2800" dirty="0" smtClean="0"/>
              <a:t>Loss of leisure</a:t>
            </a:r>
          </a:p>
          <a:p>
            <a:pPr lvl="1"/>
            <a:r>
              <a:rPr lang="en-US" dirty="0" smtClean="0"/>
              <a:t>Loss of human and social capital</a:t>
            </a:r>
          </a:p>
          <a:p>
            <a:pPr lvl="1"/>
            <a:r>
              <a:rPr lang="en-US" sz="2800" dirty="0" smtClean="0"/>
              <a:t>Welfare-reducing productio</a:t>
            </a:r>
            <a:r>
              <a:rPr lang="en-US" dirty="0" smtClean="0"/>
              <a:t>n methods</a:t>
            </a:r>
          </a:p>
          <a:p>
            <a:pPr lvl="1"/>
            <a:r>
              <a:rPr lang="en-US" sz="2800" dirty="0" smtClean="0"/>
              <a:t>Unequal distribution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Why GDP does not measure well-being?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 smtClean="0"/>
              <a:t>The GDP dilemmas</a:t>
            </a:r>
          </a:p>
          <a:p>
            <a:r>
              <a:rPr lang="en-US" dirty="0" smtClean="0"/>
              <a:t>Example;</a:t>
            </a:r>
          </a:p>
          <a:p>
            <a:pPr lvl="1"/>
            <a:r>
              <a:rPr lang="en-US" dirty="0" smtClean="0"/>
              <a:t>The Devastating Effects of Pollution in China </a:t>
            </a:r>
          </a:p>
          <a:p>
            <a:pPr lvl="2"/>
            <a:r>
              <a:rPr lang="en-US" dirty="0" smtClean="0">
                <a:hlinkClick r:id="rId2"/>
              </a:rPr>
              <a:t>http://www.youtube.com/watch?v=q4DtOhe2LfQ</a:t>
            </a:r>
            <a:endParaRPr lang="en-US" dirty="0" smtClean="0"/>
          </a:p>
          <a:p>
            <a:pPr lvl="1"/>
            <a:r>
              <a:rPr lang="en-US" sz="2800" dirty="0" smtClean="0"/>
              <a:t>South Korea and Japan among the countries with highest suicide rate</a:t>
            </a:r>
          </a:p>
          <a:p>
            <a:pPr lvl="2"/>
            <a:r>
              <a:rPr lang="en-US" dirty="0" smtClean="0">
                <a:hlinkClick r:id="rId3"/>
              </a:rPr>
              <a:t>http://en.wikipedia.org/wiki/List_of_countries_by_suicide_rate</a:t>
            </a:r>
            <a:endParaRPr lang="en-US" sz="2400" dirty="0" smtClean="0"/>
          </a:p>
          <a:p>
            <a:r>
              <a:rPr lang="en-US" dirty="0" smtClean="0"/>
              <a:t>GDP cannot reflect some of the essential conditions, but should we abandon the use of GDP?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2938</TotalTime>
  <Words>1722</Words>
  <Application>Microsoft Office PowerPoint</Application>
  <PresentationFormat>On-screen Show (4:3)</PresentationFormat>
  <Paragraphs>803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MS Sans Serif</vt:lpstr>
      <vt:lpstr>Angsana New</vt:lpstr>
      <vt:lpstr>Arial</vt:lpstr>
      <vt:lpstr>Browallia New</vt:lpstr>
      <vt:lpstr>BrowalliaUPC</vt:lpstr>
      <vt:lpstr>Calibri</vt:lpstr>
      <vt:lpstr>Cordia New</vt:lpstr>
      <vt:lpstr>Tahoma</vt:lpstr>
      <vt:lpstr>Office Theme</vt:lpstr>
      <vt:lpstr>Macroeconomics:   The Measurement of Economic Indicators (2): Measuring the Price Level and Unemployment</vt:lpstr>
      <vt:lpstr>Topics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CPI, Thailand, 2013 (Base Year = 2011)</vt:lpstr>
      <vt:lpstr>PPI, Thailand, 2013 (Base Year = 2005)</vt:lpstr>
      <vt:lpstr>Unemployment Rate</vt:lpstr>
      <vt:lpstr>Unemployment Rate</vt:lpstr>
      <vt:lpstr>Unemployment Rate</vt:lpstr>
      <vt:lpstr>Unemployment: Actual Calculation in Thailand</vt:lpstr>
      <vt:lpstr>Unemployment: Actual Calculation in Thailand</vt:lpstr>
      <vt:lpstr>PowerPoint Presentation</vt:lpstr>
      <vt:lpstr>PowerPoint Presentation</vt:lpstr>
      <vt:lpstr>PowerPoint Presentation</vt:lpstr>
      <vt:lpstr>PowerPoint Presentation</vt:lpstr>
      <vt:lpstr>Additional insights on GDP</vt:lpstr>
      <vt:lpstr>Why GDP does not measure well-being?</vt:lpstr>
      <vt:lpstr>Why GDP does not measure well-being?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The Basics (week 3)</dc:title>
  <dc:creator>Thorn</dc:creator>
  <cp:lastModifiedBy>Thorn Pitidol</cp:lastModifiedBy>
  <cp:revision>182</cp:revision>
  <dcterms:created xsi:type="dcterms:W3CDTF">2013-11-17T09:27:20Z</dcterms:created>
  <dcterms:modified xsi:type="dcterms:W3CDTF">2016-09-08T15:30:51Z</dcterms:modified>
</cp:coreProperties>
</file>