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48" r:id="rId1"/>
  </p:sldMasterIdLst>
  <p:notesMasterIdLst>
    <p:notesMasterId r:id="rId19"/>
  </p:notesMasterIdLst>
  <p:sldIdLst>
    <p:sldId id="256" r:id="rId2"/>
    <p:sldId id="259" r:id="rId3"/>
    <p:sldId id="264" r:id="rId4"/>
    <p:sldId id="265" r:id="rId5"/>
    <p:sldId id="258" r:id="rId6"/>
    <p:sldId id="268" r:id="rId7"/>
    <p:sldId id="257" r:id="rId8"/>
    <p:sldId id="266" r:id="rId9"/>
    <p:sldId id="267" r:id="rId10"/>
    <p:sldId id="269" r:id="rId11"/>
    <p:sldId id="271" r:id="rId12"/>
    <p:sldId id="270" r:id="rId13"/>
    <p:sldId id="260" r:id="rId14"/>
    <p:sldId id="261" r:id="rId15"/>
    <p:sldId id="272" r:id="rId16"/>
    <p:sldId id="273" r:id="rId17"/>
    <p:sldId id="263"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56"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A41E1D-09D3-402F-B8CD-EE778F4710C5}" type="datetimeFigureOut">
              <a:rPr lang="en-ID" smtClean="0"/>
              <a:t>02/03/2021</a:t>
            </a:fld>
            <a:endParaRPr lang="en-ID"/>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1347474-778F-4FC2-8E61-D9B7613E2E81}" type="slidenum">
              <a:rPr lang="en-ID" smtClean="0"/>
              <a:t>‹#›</a:t>
            </a:fld>
            <a:endParaRPr lang="en-ID"/>
          </a:p>
        </p:txBody>
      </p:sp>
    </p:spTree>
    <p:extLst>
      <p:ext uri="{BB962C8B-B14F-4D97-AF65-F5344CB8AC3E}">
        <p14:creationId xmlns:p14="http://schemas.microsoft.com/office/powerpoint/2010/main" val="42855571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6EC5C39-9571-4A42-8AFE-76BEB1BE106F}" type="datetime1">
              <a:rPr lang="en-US" smtClean="0"/>
              <a:t>3/2/2021</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FFC9414-38BD-4882-BCBD-CB0D996AB099}" type="datetime1">
              <a:rPr lang="en-US" smtClean="0"/>
              <a:t>3/2/2021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8EF885B-5A2C-41A9-96A7-498BA897BF3D}" type="datetime1">
              <a:rPr lang="en-US" smtClean="0"/>
              <a:t>3/2/2021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C3FDB15-8C45-4CD5-8027-F30084B045BD}" type="datetime1">
              <a:rPr lang="en-US" smtClean="0"/>
              <a:t>3/2/2021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CDDBB86-A2DE-4F3A-99DD-146232CE1E33}" type="datetime1">
              <a:rPr lang="en-US" smtClean="0"/>
              <a:t>3/2/2021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8FC4C14-AC24-4BF8-9EB7-CC3F514C44F4}" type="datetime1">
              <a:rPr lang="en-US" smtClean="0"/>
              <a:t>3/2/2021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C5CB772-DD0E-44E1-B385-ADFFB97F0DC0}" type="datetime1">
              <a:rPr lang="en-US" smtClean="0"/>
              <a:t>3/2/2021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B2C7835-4A8F-41A6-BC1D-2E1FD10C0EC6}" type="datetime1">
              <a:rPr lang="en-US" smtClean="0"/>
              <a:t>3/2/2021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59DD42DC-DC7A-48E3-BB92-37FD3E9DDBF8}" type="datetime1">
              <a:rPr lang="en-US" smtClean="0"/>
              <a:t>3/2/2021</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05EFEBD-D5B2-4D13-B139-2DDB9CA8D861}" type="datetime1">
              <a:rPr lang="en-US" smtClean="0"/>
              <a:t>3/2/2021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0F94C6B-8EFF-4F0E-B416-0F886417A931}" type="datetime1">
              <a:rPr lang="en-US" smtClean="0"/>
              <a:t>3/2/2021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C0BB139C-4C33-422A-BF55-5E3BBA975F69}" type="datetime1">
              <a:rPr lang="en-US" smtClean="0"/>
              <a:t>3/2/2021</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BA10E1-B1F9-49F9-933A-0181AF75412A}"/>
              </a:ext>
            </a:extLst>
          </p:cNvPr>
          <p:cNvSpPr>
            <a:spLocks noGrp="1"/>
          </p:cNvSpPr>
          <p:nvPr>
            <p:ph type="ctrTitle"/>
          </p:nvPr>
        </p:nvSpPr>
        <p:spPr/>
        <p:txBody>
          <a:bodyPr>
            <a:normAutofit/>
          </a:bodyPr>
          <a:lstStyle/>
          <a:p>
            <a:r>
              <a:rPr lang="en-US" sz="3600" dirty="0"/>
              <a:t>Human and social development</a:t>
            </a:r>
            <a:endParaRPr lang="en-ID" sz="3600" dirty="0"/>
          </a:p>
        </p:txBody>
      </p:sp>
      <p:sp>
        <p:nvSpPr>
          <p:cNvPr id="4" name="Subtitle 2">
            <a:extLst>
              <a:ext uri="{FF2B5EF4-FFF2-40B4-BE49-F238E27FC236}">
                <a16:creationId xmlns:a16="http://schemas.microsoft.com/office/drawing/2014/main" id="{5C7E17EB-22ED-4530-B28A-DE7734B04F79}"/>
              </a:ext>
            </a:extLst>
          </p:cNvPr>
          <p:cNvSpPr>
            <a:spLocks noGrp="1"/>
          </p:cNvSpPr>
          <p:nvPr>
            <p:ph type="subTitle" idx="1"/>
          </p:nvPr>
        </p:nvSpPr>
        <p:spPr>
          <a:xfrm>
            <a:off x="2417763" y="3530600"/>
            <a:ext cx="8637587" cy="977900"/>
          </a:xfrm>
        </p:spPr>
        <p:txBody>
          <a:bodyPr>
            <a:noAutofit/>
          </a:bodyPr>
          <a:lstStyle/>
          <a:p>
            <a:pPr>
              <a:lnSpc>
                <a:spcPct val="80000"/>
              </a:lnSpc>
            </a:pPr>
            <a:r>
              <a:rPr lang="en-US" dirty="0"/>
              <a:t>EE463 Globalization and international development</a:t>
            </a:r>
          </a:p>
          <a:p>
            <a:pPr>
              <a:lnSpc>
                <a:spcPct val="80000"/>
              </a:lnSpc>
            </a:pPr>
            <a:r>
              <a:rPr lang="en-US" dirty="0"/>
              <a:t>Faculty of economics</a:t>
            </a:r>
          </a:p>
          <a:p>
            <a:pPr>
              <a:lnSpc>
                <a:spcPct val="80000"/>
              </a:lnSpc>
            </a:pPr>
            <a:r>
              <a:rPr lang="en-US" dirty="0"/>
              <a:t>Thammasat university</a:t>
            </a:r>
            <a:endParaRPr lang="en-ID" dirty="0"/>
          </a:p>
        </p:txBody>
      </p:sp>
    </p:spTree>
    <p:extLst>
      <p:ext uri="{BB962C8B-B14F-4D97-AF65-F5344CB8AC3E}">
        <p14:creationId xmlns:p14="http://schemas.microsoft.com/office/powerpoint/2010/main" val="3574712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8216DC-A820-4EA6-B8A6-0C9F37CF2281}"/>
              </a:ext>
            </a:extLst>
          </p:cNvPr>
          <p:cNvSpPr>
            <a:spLocks noGrp="1"/>
          </p:cNvSpPr>
          <p:nvPr>
            <p:ph type="title"/>
          </p:nvPr>
        </p:nvSpPr>
        <p:spPr/>
        <p:txBody>
          <a:bodyPr/>
          <a:lstStyle/>
          <a:p>
            <a:r>
              <a:rPr lang="en-US" dirty="0"/>
              <a:t>The importance of health and education</a:t>
            </a:r>
            <a:endParaRPr lang="en-ID" dirty="0"/>
          </a:p>
        </p:txBody>
      </p:sp>
      <p:sp>
        <p:nvSpPr>
          <p:cNvPr id="3" name="TextBox 2">
            <a:extLst>
              <a:ext uri="{FF2B5EF4-FFF2-40B4-BE49-F238E27FC236}">
                <a16:creationId xmlns:a16="http://schemas.microsoft.com/office/drawing/2014/main" id="{4B23393D-DCE3-4114-94EC-1AA5E261D52A}"/>
              </a:ext>
            </a:extLst>
          </p:cNvPr>
          <p:cNvSpPr txBox="1"/>
          <p:nvPr/>
        </p:nvSpPr>
        <p:spPr>
          <a:xfrm>
            <a:off x="1451579" y="1982450"/>
            <a:ext cx="3277175" cy="2800767"/>
          </a:xfrm>
          <a:prstGeom prst="rect">
            <a:avLst/>
          </a:prstGeom>
          <a:noFill/>
        </p:spPr>
        <p:txBody>
          <a:bodyPr wrap="square" rtlCol="0">
            <a:spAutoFit/>
          </a:bodyPr>
          <a:lstStyle/>
          <a:p>
            <a:pPr>
              <a:spcAft>
                <a:spcPts val="1200"/>
              </a:spcAft>
            </a:pPr>
            <a:r>
              <a:rPr lang="en-US" sz="2200" dirty="0"/>
              <a:t>Health and education are basic objectives of development; both are fundamental to the broader notion of expanded human capabilities and both comprise human capital</a:t>
            </a:r>
          </a:p>
        </p:txBody>
      </p:sp>
      <p:sp>
        <p:nvSpPr>
          <p:cNvPr id="4" name="Slide Number Placeholder 3">
            <a:extLst>
              <a:ext uri="{FF2B5EF4-FFF2-40B4-BE49-F238E27FC236}">
                <a16:creationId xmlns:a16="http://schemas.microsoft.com/office/drawing/2014/main" id="{1C9F12E8-3381-4877-8E0D-213267B14C25}"/>
              </a:ext>
            </a:extLst>
          </p:cNvPr>
          <p:cNvSpPr>
            <a:spLocks noGrp="1"/>
          </p:cNvSpPr>
          <p:nvPr>
            <p:ph type="sldNum" sz="quarter" idx="12"/>
          </p:nvPr>
        </p:nvSpPr>
        <p:spPr/>
        <p:txBody>
          <a:bodyPr/>
          <a:lstStyle/>
          <a:p>
            <a:fld id="{6D22F896-40B5-4ADD-8801-0D06FADFA095}" type="slidenum">
              <a:rPr lang="en-US" smtClean="0"/>
              <a:t>2</a:t>
            </a:fld>
            <a:endParaRPr lang="en-US" dirty="0"/>
          </a:p>
        </p:txBody>
      </p:sp>
      <p:pic>
        <p:nvPicPr>
          <p:cNvPr id="5" name="Picture 2" descr="Image result for education">
            <a:extLst>
              <a:ext uri="{FF2B5EF4-FFF2-40B4-BE49-F238E27FC236}">
                <a16:creationId xmlns:a16="http://schemas.microsoft.com/office/drawing/2014/main" id="{3D675635-D508-4C28-9DBF-2307EB8A4F1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939" r="6530"/>
          <a:stretch/>
        </p:blipFill>
        <p:spPr bwMode="auto">
          <a:xfrm>
            <a:off x="4800321" y="1853753"/>
            <a:ext cx="7391680" cy="37545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45636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2D6666AD-7078-4A3B-9302-D39A554A32FA}"/>
              </a:ext>
            </a:extLst>
          </p:cNvPr>
          <p:cNvSpPr>
            <a:spLocks noGrp="1"/>
          </p:cNvSpPr>
          <p:nvPr>
            <p:ph type="sldNum" sz="quarter" idx="12"/>
          </p:nvPr>
        </p:nvSpPr>
        <p:spPr/>
        <p:txBody>
          <a:bodyPr/>
          <a:lstStyle/>
          <a:p>
            <a:fld id="{6D22F896-40B5-4ADD-8801-0D06FADFA095}" type="slidenum">
              <a:rPr lang="en-US" smtClean="0"/>
              <a:t>3</a:t>
            </a:fld>
            <a:endParaRPr lang="en-US" dirty="0"/>
          </a:p>
        </p:txBody>
      </p:sp>
      <p:sp>
        <p:nvSpPr>
          <p:cNvPr id="4" name="TextBox 3">
            <a:extLst>
              <a:ext uri="{FF2B5EF4-FFF2-40B4-BE49-F238E27FC236}">
                <a16:creationId xmlns:a16="http://schemas.microsoft.com/office/drawing/2014/main" id="{CEC79C1A-E24B-461D-ABA8-9DE3FD447C49}"/>
              </a:ext>
            </a:extLst>
          </p:cNvPr>
          <p:cNvSpPr txBox="1"/>
          <p:nvPr/>
        </p:nvSpPr>
        <p:spPr>
          <a:xfrm>
            <a:off x="1429371" y="1879598"/>
            <a:ext cx="4645024" cy="4308872"/>
          </a:xfrm>
          <a:prstGeom prst="rect">
            <a:avLst/>
          </a:prstGeom>
          <a:noFill/>
        </p:spPr>
        <p:txBody>
          <a:bodyPr wrap="square" rtlCol="0">
            <a:spAutoFit/>
          </a:bodyPr>
          <a:lstStyle/>
          <a:p>
            <a:pPr marL="342900" indent="-342900">
              <a:spcAft>
                <a:spcPts val="1200"/>
              </a:spcAft>
              <a:buFont typeface="Arial" panose="020B0604020202020204" pitchFamily="34" charset="0"/>
              <a:buChar char="•"/>
            </a:pPr>
            <a:r>
              <a:rPr lang="en-US" sz="2200" dirty="0"/>
              <a:t>Health is a prerequisite for increases in productivity.  Greater health capital improves returns to investment in education and lowers the rate of depreciation of educational capital</a:t>
            </a:r>
          </a:p>
          <a:p>
            <a:pPr marL="342900" indent="-342900">
              <a:spcAft>
                <a:spcPts val="1200"/>
              </a:spcAft>
              <a:buFont typeface="Arial" panose="020B0604020202020204" pitchFamily="34" charset="0"/>
              <a:buChar char="•"/>
            </a:pPr>
            <a:r>
              <a:rPr lang="en-US" sz="2200" dirty="0"/>
              <a:t>Greater education capital may improve returns to investment in health for example basic health skills learned at school, sanitation and hygiene and education of health personnel</a:t>
            </a:r>
          </a:p>
        </p:txBody>
      </p:sp>
      <p:sp>
        <p:nvSpPr>
          <p:cNvPr id="5" name="Title 1">
            <a:extLst>
              <a:ext uri="{FF2B5EF4-FFF2-40B4-BE49-F238E27FC236}">
                <a16:creationId xmlns:a16="http://schemas.microsoft.com/office/drawing/2014/main" id="{6BBE9F6F-6A7F-4DB2-9F00-B7A7B37DA5B1}"/>
              </a:ext>
            </a:extLst>
          </p:cNvPr>
          <p:cNvSpPr>
            <a:spLocks noGrp="1"/>
          </p:cNvSpPr>
          <p:nvPr>
            <p:ph type="title"/>
          </p:nvPr>
        </p:nvSpPr>
        <p:spPr>
          <a:xfrm>
            <a:off x="1450975" y="804863"/>
            <a:ext cx="9604375" cy="1049337"/>
          </a:xfrm>
        </p:spPr>
        <p:txBody>
          <a:bodyPr/>
          <a:lstStyle/>
          <a:p>
            <a:r>
              <a:rPr lang="en-US" dirty="0"/>
              <a:t>The importance of health and education</a:t>
            </a:r>
            <a:endParaRPr lang="en-ID" dirty="0"/>
          </a:p>
        </p:txBody>
      </p:sp>
      <p:pic>
        <p:nvPicPr>
          <p:cNvPr id="6" name="Picture 2" descr="Image result for rural health facilities cambodia">
            <a:extLst>
              <a:ext uri="{FF2B5EF4-FFF2-40B4-BE49-F238E27FC236}">
                <a16:creationId xmlns:a16="http://schemas.microsoft.com/office/drawing/2014/main" id="{44BD4E01-D8BF-43C8-9EA8-5FDE10E92B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74395" y="1871616"/>
            <a:ext cx="6117606" cy="42914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14201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DA8D430-C9E7-47A0-A1AB-E36DED2E62E0}"/>
              </a:ext>
            </a:extLst>
          </p:cNvPr>
          <p:cNvSpPr>
            <a:spLocks noGrp="1"/>
          </p:cNvSpPr>
          <p:nvPr>
            <p:ph type="sldNum" sz="quarter" idx="12"/>
          </p:nvPr>
        </p:nvSpPr>
        <p:spPr/>
        <p:txBody>
          <a:bodyPr/>
          <a:lstStyle/>
          <a:p>
            <a:fld id="{6D22F896-40B5-4ADD-8801-0D06FADFA095}" type="slidenum">
              <a:rPr lang="en-US" smtClean="0"/>
              <a:t>4</a:t>
            </a:fld>
            <a:endParaRPr lang="en-US" dirty="0"/>
          </a:p>
        </p:txBody>
      </p:sp>
      <p:sp>
        <p:nvSpPr>
          <p:cNvPr id="4" name="TextBox 3">
            <a:extLst>
              <a:ext uri="{FF2B5EF4-FFF2-40B4-BE49-F238E27FC236}">
                <a16:creationId xmlns:a16="http://schemas.microsoft.com/office/drawing/2014/main" id="{3F861418-A857-4532-BDE2-90E0D6DFFFBD}"/>
              </a:ext>
            </a:extLst>
          </p:cNvPr>
          <p:cNvSpPr txBox="1"/>
          <p:nvPr/>
        </p:nvSpPr>
        <p:spPr>
          <a:xfrm>
            <a:off x="1321155" y="1984383"/>
            <a:ext cx="5878286" cy="3816429"/>
          </a:xfrm>
          <a:prstGeom prst="rect">
            <a:avLst/>
          </a:prstGeom>
          <a:noFill/>
        </p:spPr>
        <p:txBody>
          <a:bodyPr wrap="square" rtlCol="0">
            <a:spAutoFit/>
          </a:bodyPr>
          <a:lstStyle/>
          <a:p>
            <a:r>
              <a:rPr lang="en-US" sz="2200" dirty="0"/>
              <a:t>“The impressive rise in earnings of workers in advanced industrialized countries was due to the growth in human capital; a limiting factor in the advance of poor countries was insufficient investment in people”</a:t>
            </a:r>
          </a:p>
          <a:p>
            <a:endParaRPr lang="en-US" sz="2200" dirty="0"/>
          </a:p>
          <a:p>
            <a:r>
              <a:rPr lang="en-US" sz="2200" dirty="0"/>
              <a:t>Major categories of human investments:</a:t>
            </a:r>
          </a:p>
          <a:p>
            <a:pPr marL="342900" indent="-342900">
              <a:buFont typeface="Arial" panose="020B0604020202020204" pitchFamily="34" charset="0"/>
              <a:buChar char="•"/>
            </a:pPr>
            <a:r>
              <a:rPr lang="en-US" sz="2200" dirty="0"/>
              <a:t>Formal education (primary, secondary, tertiary)</a:t>
            </a:r>
          </a:p>
          <a:p>
            <a:pPr marL="342900" indent="-342900">
              <a:buFont typeface="Arial" panose="020B0604020202020204" pitchFamily="34" charset="0"/>
              <a:buChar char="•"/>
            </a:pPr>
            <a:r>
              <a:rPr lang="en-US" sz="2200" dirty="0"/>
              <a:t>Health services</a:t>
            </a:r>
          </a:p>
          <a:p>
            <a:pPr marL="342900" indent="-342900">
              <a:buFont typeface="Arial" panose="020B0604020202020204" pitchFamily="34" charset="0"/>
              <a:buChar char="•"/>
            </a:pPr>
            <a:r>
              <a:rPr lang="en-US" sz="2200" dirty="0"/>
              <a:t>On–the job training</a:t>
            </a:r>
          </a:p>
          <a:p>
            <a:pPr marL="342900" indent="-342900">
              <a:buFont typeface="Arial" panose="020B0604020202020204" pitchFamily="34" charset="0"/>
              <a:buChar char="•"/>
            </a:pPr>
            <a:r>
              <a:rPr lang="en-US" sz="2200" dirty="0"/>
              <a:t>Government and sponsored training programs</a:t>
            </a:r>
            <a:endParaRPr lang="en-ID" sz="2200" dirty="0"/>
          </a:p>
        </p:txBody>
      </p:sp>
      <p:pic>
        <p:nvPicPr>
          <p:cNvPr id="5" name="Picture 4" descr="Image result for education">
            <a:extLst>
              <a:ext uri="{FF2B5EF4-FFF2-40B4-BE49-F238E27FC236}">
                <a16:creationId xmlns:a16="http://schemas.microsoft.com/office/drawing/2014/main" id="{848D86AE-B06E-44CB-B23E-C66C1689C0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69017" y="1853754"/>
            <a:ext cx="5122983" cy="2561492"/>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2DB504D8-BDA9-4AA0-9CFA-6913D1FDF5DC}"/>
              </a:ext>
            </a:extLst>
          </p:cNvPr>
          <p:cNvSpPr>
            <a:spLocks noGrp="1"/>
          </p:cNvSpPr>
          <p:nvPr>
            <p:ph type="title"/>
          </p:nvPr>
        </p:nvSpPr>
        <p:spPr>
          <a:xfrm>
            <a:off x="1450975" y="804863"/>
            <a:ext cx="9604375" cy="1049337"/>
          </a:xfrm>
        </p:spPr>
        <p:txBody>
          <a:bodyPr/>
          <a:lstStyle/>
          <a:p>
            <a:r>
              <a:rPr lang="en-US" dirty="0"/>
              <a:t>The importance of health and education</a:t>
            </a:r>
            <a:endParaRPr lang="en-ID" dirty="0"/>
          </a:p>
        </p:txBody>
      </p:sp>
    </p:spTree>
    <p:extLst>
      <p:ext uri="{BB962C8B-B14F-4D97-AF65-F5344CB8AC3E}">
        <p14:creationId xmlns:p14="http://schemas.microsoft.com/office/powerpoint/2010/main" val="22373984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818EBE-28FC-45FC-8333-C432FB0C0AC3}"/>
              </a:ext>
            </a:extLst>
          </p:cNvPr>
          <p:cNvSpPr>
            <a:spLocks noGrp="1"/>
          </p:cNvSpPr>
          <p:nvPr>
            <p:ph type="title"/>
          </p:nvPr>
        </p:nvSpPr>
        <p:spPr/>
        <p:txBody>
          <a:bodyPr/>
          <a:lstStyle/>
          <a:p>
            <a:r>
              <a:rPr lang="en-US" dirty="0"/>
              <a:t>Education </a:t>
            </a:r>
            <a:r>
              <a:rPr lang="en-US" dirty="0">
                <a:latin typeface="Verdana" panose="020B0604030504040204" pitchFamily="34" charset="0"/>
                <a:ea typeface="Verdana" panose="020B0604030504040204" pitchFamily="34" charset="0"/>
              </a:rPr>
              <a:t>‒</a:t>
            </a:r>
            <a:r>
              <a:rPr lang="en-US" dirty="0"/>
              <a:t> definitions</a:t>
            </a:r>
            <a:endParaRPr lang="en-ID" dirty="0"/>
          </a:p>
        </p:txBody>
      </p:sp>
      <p:sp>
        <p:nvSpPr>
          <p:cNvPr id="3" name="TextBox 2">
            <a:extLst>
              <a:ext uri="{FF2B5EF4-FFF2-40B4-BE49-F238E27FC236}">
                <a16:creationId xmlns:a16="http://schemas.microsoft.com/office/drawing/2014/main" id="{C2347461-3B16-4B9F-9694-B1DCAF84BD15}"/>
              </a:ext>
            </a:extLst>
          </p:cNvPr>
          <p:cNvSpPr txBox="1"/>
          <p:nvPr/>
        </p:nvSpPr>
        <p:spPr>
          <a:xfrm>
            <a:off x="1451579" y="1915886"/>
            <a:ext cx="6623038" cy="3108543"/>
          </a:xfrm>
          <a:prstGeom prst="rect">
            <a:avLst/>
          </a:prstGeom>
          <a:noFill/>
        </p:spPr>
        <p:txBody>
          <a:bodyPr wrap="square" rtlCol="0">
            <a:spAutoFit/>
          </a:bodyPr>
          <a:lstStyle/>
          <a:p>
            <a:pPr marL="342900" indent="-342900">
              <a:spcAft>
                <a:spcPts val="1200"/>
              </a:spcAft>
              <a:buFont typeface="Arial" panose="020B0604020202020204" pitchFamily="34" charset="0"/>
              <a:buChar char="•"/>
            </a:pPr>
            <a:r>
              <a:rPr lang="en-US" sz="2200" u="sng" dirty="0"/>
              <a:t>Gross enrollment rate</a:t>
            </a:r>
            <a:r>
              <a:rPr lang="en-US" sz="2200" dirty="0"/>
              <a:t>: total number of children enrolled in a given school category divided by the number of children of that age group</a:t>
            </a:r>
          </a:p>
          <a:p>
            <a:pPr marL="342900" indent="-342900">
              <a:spcAft>
                <a:spcPts val="1200"/>
              </a:spcAft>
              <a:buFont typeface="Arial" panose="020B0604020202020204" pitchFamily="34" charset="0"/>
              <a:buChar char="•"/>
            </a:pPr>
            <a:r>
              <a:rPr lang="en-US" sz="2200" u="sng" dirty="0"/>
              <a:t>Net enrollment rate</a:t>
            </a:r>
            <a:r>
              <a:rPr lang="en-US" sz="2200" dirty="0"/>
              <a:t>: total number of children enrolled relevant to the of the age group divided by the number of children in that age group</a:t>
            </a:r>
          </a:p>
          <a:p>
            <a:pPr marL="342900" indent="-342900">
              <a:spcAft>
                <a:spcPts val="1200"/>
              </a:spcAft>
              <a:buFont typeface="Arial" panose="020B0604020202020204" pitchFamily="34" charset="0"/>
              <a:buChar char="•"/>
            </a:pPr>
            <a:r>
              <a:rPr lang="en-US" sz="2200" u="sng" dirty="0"/>
              <a:t>Grade survival rate</a:t>
            </a:r>
            <a:r>
              <a:rPr lang="en-US" sz="2200" dirty="0"/>
              <a:t>: estimate of how many children actually complete a certain grade level</a:t>
            </a:r>
          </a:p>
        </p:txBody>
      </p:sp>
      <p:sp>
        <p:nvSpPr>
          <p:cNvPr id="4" name="Slide Number Placeholder 3">
            <a:extLst>
              <a:ext uri="{FF2B5EF4-FFF2-40B4-BE49-F238E27FC236}">
                <a16:creationId xmlns:a16="http://schemas.microsoft.com/office/drawing/2014/main" id="{82D42FA1-05CA-4542-A37A-EC0D1BAA2899}"/>
              </a:ext>
            </a:extLst>
          </p:cNvPr>
          <p:cNvSpPr>
            <a:spLocks noGrp="1"/>
          </p:cNvSpPr>
          <p:nvPr>
            <p:ph type="sldNum" sz="quarter" idx="12"/>
          </p:nvPr>
        </p:nvSpPr>
        <p:spPr/>
        <p:txBody>
          <a:bodyPr/>
          <a:lstStyle/>
          <a:p>
            <a:fld id="{6D22F896-40B5-4ADD-8801-0D06FADFA095}" type="slidenum">
              <a:rPr lang="en-US" smtClean="0"/>
              <a:t>5</a:t>
            </a:fld>
            <a:endParaRPr lang="en-US" dirty="0"/>
          </a:p>
        </p:txBody>
      </p:sp>
      <p:sp>
        <p:nvSpPr>
          <p:cNvPr id="5" name="TextBox 4">
            <a:extLst>
              <a:ext uri="{FF2B5EF4-FFF2-40B4-BE49-F238E27FC236}">
                <a16:creationId xmlns:a16="http://schemas.microsoft.com/office/drawing/2014/main" id="{960546FD-31B5-4894-B222-F30014DCED14}"/>
              </a:ext>
            </a:extLst>
          </p:cNvPr>
          <p:cNvSpPr txBox="1"/>
          <p:nvPr/>
        </p:nvSpPr>
        <p:spPr>
          <a:xfrm>
            <a:off x="8288665" y="1925480"/>
            <a:ext cx="3347634" cy="2585323"/>
          </a:xfrm>
          <a:prstGeom prst="rect">
            <a:avLst/>
          </a:prstGeom>
          <a:noFill/>
          <a:ln>
            <a:solidFill>
              <a:schemeClr val="accent1"/>
            </a:solidFill>
          </a:ln>
        </p:spPr>
        <p:txBody>
          <a:bodyPr wrap="square" rtlCol="0">
            <a:spAutoFit/>
          </a:bodyPr>
          <a:lstStyle/>
          <a:p>
            <a:r>
              <a:rPr lang="en-US" dirty="0"/>
              <a:t>Example GER: for primary school there are 1 million children enrolled. However there are 1.2 million children aged 6-12 years old. GER=1/1.2= 83.3% </a:t>
            </a:r>
          </a:p>
          <a:p>
            <a:r>
              <a:rPr lang="en-US" dirty="0"/>
              <a:t>If there are many children enrolled that are older than 12 years, GER can be more than 100%</a:t>
            </a:r>
            <a:endParaRPr lang="en-ID" dirty="0"/>
          </a:p>
        </p:txBody>
      </p:sp>
    </p:spTree>
    <p:extLst>
      <p:ext uri="{BB962C8B-B14F-4D97-AF65-F5344CB8AC3E}">
        <p14:creationId xmlns:p14="http://schemas.microsoft.com/office/powerpoint/2010/main" val="33444378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3131E7B-10E8-4FD3-A259-DC442138F8FC}"/>
              </a:ext>
            </a:extLst>
          </p:cNvPr>
          <p:cNvSpPr>
            <a:spLocks noGrp="1"/>
          </p:cNvSpPr>
          <p:nvPr>
            <p:ph type="sldNum" sz="quarter" idx="12"/>
          </p:nvPr>
        </p:nvSpPr>
        <p:spPr/>
        <p:txBody>
          <a:bodyPr/>
          <a:lstStyle/>
          <a:p>
            <a:fld id="{6D22F896-40B5-4ADD-8801-0D06FADFA095}" type="slidenum">
              <a:rPr lang="en-US" smtClean="0"/>
              <a:t>6</a:t>
            </a:fld>
            <a:endParaRPr lang="en-US" dirty="0"/>
          </a:p>
        </p:txBody>
      </p:sp>
      <p:sp>
        <p:nvSpPr>
          <p:cNvPr id="5" name="Title 1">
            <a:extLst>
              <a:ext uri="{FF2B5EF4-FFF2-40B4-BE49-F238E27FC236}">
                <a16:creationId xmlns:a16="http://schemas.microsoft.com/office/drawing/2014/main" id="{BBDA822B-FF75-4DFA-B7C7-AC80C948EA24}"/>
              </a:ext>
            </a:extLst>
          </p:cNvPr>
          <p:cNvSpPr>
            <a:spLocks noGrp="1"/>
          </p:cNvSpPr>
          <p:nvPr>
            <p:ph type="title"/>
          </p:nvPr>
        </p:nvSpPr>
        <p:spPr>
          <a:xfrm>
            <a:off x="1451579" y="804519"/>
            <a:ext cx="9603275" cy="1049235"/>
          </a:xfrm>
        </p:spPr>
        <p:txBody>
          <a:bodyPr/>
          <a:lstStyle/>
          <a:p>
            <a:r>
              <a:rPr lang="en-US" dirty="0"/>
              <a:t>Education </a:t>
            </a:r>
            <a:r>
              <a:rPr lang="en-US" dirty="0">
                <a:latin typeface="Verdana" panose="020B0604030504040204" pitchFamily="34" charset="0"/>
                <a:ea typeface="Verdana" panose="020B0604030504040204" pitchFamily="34" charset="0"/>
              </a:rPr>
              <a:t>‒</a:t>
            </a:r>
            <a:r>
              <a:rPr lang="en-US" dirty="0"/>
              <a:t> definitions</a:t>
            </a:r>
            <a:endParaRPr lang="en-ID" dirty="0"/>
          </a:p>
        </p:txBody>
      </p:sp>
      <p:sp>
        <p:nvSpPr>
          <p:cNvPr id="6" name="TextBox 5">
            <a:extLst>
              <a:ext uri="{FF2B5EF4-FFF2-40B4-BE49-F238E27FC236}">
                <a16:creationId xmlns:a16="http://schemas.microsoft.com/office/drawing/2014/main" id="{70E14CE5-8777-4BBF-B950-741CEEF71DF0}"/>
              </a:ext>
            </a:extLst>
          </p:cNvPr>
          <p:cNvSpPr txBox="1"/>
          <p:nvPr/>
        </p:nvSpPr>
        <p:spPr>
          <a:xfrm>
            <a:off x="1451579" y="1915886"/>
            <a:ext cx="4918224" cy="2616101"/>
          </a:xfrm>
          <a:prstGeom prst="rect">
            <a:avLst/>
          </a:prstGeom>
          <a:noFill/>
        </p:spPr>
        <p:txBody>
          <a:bodyPr wrap="square" rtlCol="0">
            <a:spAutoFit/>
          </a:bodyPr>
          <a:lstStyle/>
          <a:p>
            <a:pPr marL="342900" indent="-342900">
              <a:spcAft>
                <a:spcPts val="600"/>
              </a:spcAft>
              <a:buFont typeface="Arial" panose="020B0604020202020204" pitchFamily="34" charset="0"/>
              <a:buChar char="•"/>
            </a:pPr>
            <a:r>
              <a:rPr lang="en-US" sz="2200" u="sng" dirty="0"/>
              <a:t>Educational attainment</a:t>
            </a:r>
            <a:r>
              <a:rPr lang="en-US" sz="2200" dirty="0"/>
              <a:t>: the highest degree of education by a single individual </a:t>
            </a:r>
            <a:endParaRPr lang="en-US" sz="2200" u="sng" dirty="0"/>
          </a:p>
          <a:p>
            <a:pPr marL="342900" indent="-342900">
              <a:spcAft>
                <a:spcPts val="600"/>
              </a:spcAft>
              <a:buFont typeface="Arial" panose="020B0604020202020204" pitchFamily="34" charset="0"/>
              <a:buChar char="•"/>
            </a:pPr>
            <a:r>
              <a:rPr lang="en-US" sz="2200" u="sng" dirty="0"/>
              <a:t>Stocks:</a:t>
            </a:r>
            <a:r>
              <a:rPr lang="en-US" sz="2200" dirty="0"/>
              <a:t> amount of schooling embodied in a population</a:t>
            </a:r>
          </a:p>
          <a:p>
            <a:pPr marL="342900" indent="-342900">
              <a:spcAft>
                <a:spcPts val="600"/>
              </a:spcAft>
              <a:buFont typeface="Arial" panose="020B0604020202020204" pitchFamily="34" charset="0"/>
              <a:buChar char="•"/>
            </a:pPr>
            <a:r>
              <a:rPr lang="en-US" sz="2200" u="sng" dirty="0"/>
              <a:t>Flows</a:t>
            </a:r>
            <a:r>
              <a:rPr lang="en-US" sz="2200" dirty="0"/>
              <a:t>: the net change in stocks as a result  of school enrollment patterns </a:t>
            </a:r>
            <a:endParaRPr lang="en-ID" sz="2200" dirty="0"/>
          </a:p>
        </p:txBody>
      </p:sp>
      <p:pic>
        <p:nvPicPr>
          <p:cNvPr id="1026" name="Picture 2" descr="America's Skills Challenge: Millennials and the Future - Educational  Attainment">
            <a:extLst>
              <a:ext uri="{FF2B5EF4-FFF2-40B4-BE49-F238E27FC236}">
                <a16:creationId xmlns:a16="http://schemas.microsoft.com/office/drawing/2014/main" id="{42082814-436F-48C2-B2CB-44AEF321DA5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4905" y="1861861"/>
            <a:ext cx="5564770" cy="2260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056203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E96B9D-4A02-42AA-998A-12EFDA25A2AD}"/>
              </a:ext>
            </a:extLst>
          </p:cNvPr>
          <p:cNvSpPr>
            <a:spLocks noGrp="1"/>
          </p:cNvSpPr>
          <p:nvPr>
            <p:ph type="title"/>
          </p:nvPr>
        </p:nvSpPr>
        <p:spPr/>
        <p:txBody>
          <a:bodyPr/>
          <a:lstStyle/>
          <a:p>
            <a:r>
              <a:rPr lang="en-US" dirty="0"/>
              <a:t>Education: Trends and patterns</a:t>
            </a:r>
            <a:endParaRPr lang="en-ID" dirty="0"/>
          </a:p>
        </p:txBody>
      </p:sp>
      <p:sp>
        <p:nvSpPr>
          <p:cNvPr id="3" name="TextBox 2">
            <a:extLst>
              <a:ext uri="{FF2B5EF4-FFF2-40B4-BE49-F238E27FC236}">
                <a16:creationId xmlns:a16="http://schemas.microsoft.com/office/drawing/2014/main" id="{4D90B7BE-2021-40DE-8065-85571159194F}"/>
              </a:ext>
            </a:extLst>
          </p:cNvPr>
          <p:cNvSpPr txBox="1"/>
          <p:nvPr/>
        </p:nvSpPr>
        <p:spPr>
          <a:xfrm>
            <a:off x="1451579" y="1979510"/>
            <a:ext cx="4087072" cy="4154984"/>
          </a:xfrm>
          <a:prstGeom prst="rect">
            <a:avLst/>
          </a:prstGeom>
          <a:noFill/>
        </p:spPr>
        <p:txBody>
          <a:bodyPr wrap="square" rtlCol="0">
            <a:spAutoFit/>
          </a:bodyPr>
          <a:lstStyle/>
          <a:p>
            <a:r>
              <a:rPr lang="en-US" sz="2200" dirty="0"/>
              <a:t>In general more people worldwide are getting more education.</a:t>
            </a:r>
          </a:p>
          <a:p>
            <a:endParaRPr lang="en-US" sz="2200" dirty="0"/>
          </a:p>
          <a:p>
            <a:r>
              <a:rPr lang="en-US" sz="2200" dirty="0"/>
              <a:t>Educational attainment worldwide is uneven;  gross enrollment rate in tertiary education: </a:t>
            </a:r>
          </a:p>
          <a:p>
            <a:pPr marL="342900" indent="-342900">
              <a:buFont typeface="Arial" panose="020B0604020202020204" pitchFamily="34" charset="0"/>
              <a:buChar char="•"/>
            </a:pPr>
            <a:r>
              <a:rPr lang="en-US" sz="2200" dirty="0"/>
              <a:t>Advanced countries: 67%</a:t>
            </a:r>
          </a:p>
          <a:p>
            <a:pPr marL="342900" indent="-342900">
              <a:buFont typeface="Arial" panose="020B0604020202020204" pitchFamily="34" charset="0"/>
              <a:buChar char="•"/>
            </a:pPr>
            <a:r>
              <a:rPr lang="en-US" sz="2200" dirty="0"/>
              <a:t>Middle income countries: 25%</a:t>
            </a:r>
          </a:p>
          <a:p>
            <a:pPr marL="342900" indent="-342900">
              <a:buFont typeface="Arial" panose="020B0604020202020204" pitchFamily="34" charset="0"/>
              <a:buChar char="•"/>
            </a:pPr>
            <a:r>
              <a:rPr lang="en-US" sz="2200" dirty="0"/>
              <a:t>Low income countries: 7.5%</a:t>
            </a:r>
          </a:p>
          <a:p>
            <a:pPr marL="342900" indent="-342900">
              <a:buFont typeface="Arial" panose="020B0604020202020204" pitchFamily="34" charset="0"/>
              <a:buChar char="•"/>
            </a:pPr>
            <a:endParaRPr lang="en-US" sz="2200" dirty="0"/>
          </a:p>
          <a:p>
            <a:pPr marL="342900" indent="-342900">
              <a:buFont typeface="Arial" panose="020B0604020202020204" pitchFamily="34" charset="0"/>
              <a:buChar char="•"/>
            </a:pPr>
            <a:endParaRPr lang="en-ID" sz="2200" dirty="0"/>
          </a:p>
        </p:txBody>
      </p:sp>
      <p:sp>
        <p:nvSpPr>
          <p:cNvPr id="4" name="Slide Number Placeholder 3">
            <a:extLst>
              <a:ext uri="{FF2B5EF4-FFF2-40B4-BE49-F238E27FC236}">
                <a16:creationId xmlns:a16="http://schemas.microsoft.com/office/drawing/2014/main" id="{42957423-B4E6-4675-B3B4-EB7C85FD9514}"/>
              </a:ext>
            </a:extLst>
          </p:cNvPr>
          <p:cNvSpPr>
            <a:spLocks noGrp="1"/>
          </p:cNvSpPr>
          <p:nvPr>
            <p:ph type="sldNum" sz="quarter" idx="12"/>
          </p:nvPr>
        </p:nvSpPr>
        <p:spPr/>
        <p:txBody>
          <a:bodyPr/>
          <a:lstStyle/>
          <a:p>
            <a:fld id="{6D22F896-40B5-4ADD-8801-0D06FADFA095}" type="slidenum">
              <a:rPr lang="en-US" smtClean="0"/>
              <a:t>7</a:t>
            </a:fld>
            <a:endParaRPr lang="en-US" dirty="0"/>
          </a:p>
        </p:txBody>
      </p:sp>
      <p:pic>
        <p:nvPicPr>
          <p:cNvPr id="1026" name="Picture 2" descr="Educational attainment in the world, 1950–2010 | VOX, CEPR Policy Portal">
            <a:extLst>
              <a:ext uri="{FF2B5EF4-FFF2-40B4-BE49-F238E27FC236}">
                <a16:creationId xmlns:a16="http://schemas.microsoft.com/office/drawing/2014/main" id="{5CE120C2-557C-4F7A-AAEE-26D41D8721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38651" y="1853754"/>
            <a:ext cx="6653349" cy="4280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62925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E705D50-1DB8-4356-A79D-979E8E98096B}"/>
              </a:ext>
            </a:extLst>
          </p:cNvPr>
          <p:cNvSpPr>
            <a:spLocks noGrp="1"/>
          </p:cNvSpPr>
          <p:nvPr>
            <p:ph type="sldNum" sz="quarter" idx="12"/>
          </p:nvPr>
        </p:nvSpPr>
        <p:spPr/>
        <p:txBody>
          <a:bodyPr/>
          <a:lstStyle/>
          <a:p>
            <a:fld id="{6D22F896-40B5-4ADD-8801-0D06FADFA095}" type="slidenum">
              <a:rPr lang="en-US" smtClean="0"/>
              <a:t>8</a:t>
            </a:fld>
            <a:endParaRPr lang="en-US" dirty="0"/>
          </a:p>
        </p:txBody>
      </p:sp>
      <p:sp>
        <p:nvSpPr>
          <p:cNvPr id="4" name="Title 1">
            <a:extLst>
              <a:ext uri="{FF2B5EF4-FFF2-40B4-BE49-F238E27FC236}">
                <a16:creationId xmlns:a16="http://schemas.microsoft.com/office/drawing/2014/main" id="{3E0539C3-DCC2-476A-AA31-70B1FC7BDEE1}"/>
              </a:ext>
            </a:extLst>
          </p:cNvPr>
          <p:cNvSpPr>
            <a:spLocks noGrp="1"/>
          </p:cNvSpPr>
          <p:nvPr>
            <p:ph type="title"/>
          </p:nvPr>
        </p:nvSpPr>
        <p:spPr>
          <a:xfrm>
            <a:off x="1450975" y="804863"/>
            <a:ext cx="9604375" cy="1049337"/>
          </a:xfrm>
        </p:spPr>
        <p:txBody>
          <a:bodyPr/>
          <a:lstStyle/>
          <a:p>
            <a:r>
              <a:rPr lang="en-US" dirty="0"/>
              <a:t>Education: Trends and patterns</a:t>
            </a:r>
            <a:endParaRPr lang="en-ID" dirty="0"/>
          </a:p>
        </p:txBody>
      </p:sp>
      <p:sp>
        <p:nvSpPr>
          <p:cNvPr id="5" name="TextBox 4">
            <a:extLst>
              <a:ext uri="{FF2B5EF4-FFF2-40B4-BE49-F238E27FC236}">
                <a16:creationId xmlns:a16="http://schemas.microsoft.com/office/drawing/2014/main" id="{1758FEE8-BECB-4057-BE3F-A796089C6FEA}"/>
              </a:ext>
            </a:extLst>
          </p:cNvPr>
          <p:cNvSpPr txBox="1"/>
          <p:nvPr/>
        </p:nvSpPr>
        <p:spPr>
          <a:xfrm>
            <a:off x="1381233" y="1918690"/>
            <a:ext cx="4105094" cy="4385816"/>
          </a:xfrm>
          <a:prstGeom prst="rect">
            <a:avLst/>
          </a:prstGeom>
          <a:noFill/>
        </p:spPr>
        <p:txBody>
          <a:bodyPr wrap="square" rtlCol="0">
            <a:spAutoFit/>
          </a:bodyPr>
          <a:lstStyle/>
          <a:p>
            <a:r>
              <a:rPr lang="en-US" sz="2200" dirty="0"/>
              <a:t>Some comparisons:</a:t>
            </a:r>
          </a:p>
          <a:p>
            <a:pPr marL="342900" indent="-342900">
              <a:spcAft>
                <a:spcPts val="600"/>
              </a:spcAft>
              <a:buFont typeface="Arial" panose="020B0604020202020204" pitchFamily="34" charset="0"/>
              <a:buChar char="•"/>
            </a:pPr>
            <a:r>
              <a:rPr lang="en-US" sz="2200" dirty="0"/>
              <a:t>In the US, only 6% of adults (25 years and older)  did not complete primary school</a:t>
            </a:r>
          </a:p>
          <a:p>
            <a:pPr marL="342900" indent="-342900">
              <a:spcAft>
                <a:spcPts val="600"/>
              </a:spcAft>
              <a:buFont typeface="Arial" panose="020B0604020202020204" pitchFamily="34" charset="0"/>
              <a:buChar char="•"/>
            </a:pPr>
            <a:r>
              <a:rPr lang="en-US" sz="2200" dirty="0"/>
              <a:t>In Brazil: 25% of adults did not complete primary school</a:t>
            </a:r>
          </a:p>
          <a:p>
            <a:pPr marL="342900" indent="-342900">
              <a:spcAft>
                <a:spcPts val="600"/>
              </a:spcAft>
              <a:buFont typeface="Arial" panose="020B0604020202020204" pitchFamily="34" charset="0"/>
              <a:buChar char="•"/>
            </a:pPr>
            <a:r>
              <a:rPr lang="en-US" sz="2200" dirty="0"/>
              <a:t>In Bihar and Uttar Pradesh (India) with a population of 250 million, 50% of adults did not complete primary school</a:t>
            </a:r>
          </a:p>
          <a:p>
            <a:pPr marL="342900" indent="-342900">
              <a:buFont typeface="Arial" panose="020B0604020202020204" pitchFamily="34" charset="0"/>
              <a:buChar char="•"/>
            </a:pPr>
            <a:endParaRPr lang="en-US" sz="2200" dirty="0"/>
          </a:p>
          <a:p>
            <a:endParaRPr lang="en-ID" sz="2200" dirty="0"/>
          </a:p>
        </p:txBody>
      </p:sp>
      <p:pic>
        <p:nvPicPr>
          <p:cNvPr id="2050" name="Picture 2" descr="Service Delivery Indicators">
            <a:extLst>
              <a:ext uri="{FF2B5EF4-FFF2-40B4-BE49-F238E27FC236}">
                <a16:creationId xmlns:a16="http://schemas.microsoft.com/office/drawing/2014/main" id="{ED99BE33-E797-4CA9-813B-C56E02E644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68733" y="1854199"/>
            <a:ext cx="6423268" cy="33099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49810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7C778998-3446-4A30-A96F-CA322534EB08}"/>
              </a:ext>
            </a:extLst>
          </p:cNvPr>
          <p:cNvSpPr>
            <a:spLocks noGrp="1"/>
          </p:cNvSpPr>
          <p:nvPr>
            <p:ph type="sldNum" sz="quarter" idx="12"/>
          </p:nvPr>
        </p:nvSpPr>
        <p:spPr/>
        <p:txBody>
          <a:bodyPr/>
          <a:lstStyle/>
          <a:p>
            <a:fld id="{6D22F896-40B5-4ADD-8801-0D06FADFA095}" type="slidenum">
              <a:rPr lang="en-US" smtClean="0"/>
              <a:t>9</a:t>
            </a:fld>
            <a:endParaRPr lang="en-US" dirty="0"/>
          </a:p>
        </p:txBody>
      </p:sp>
      <p:sp>
        <p:nvSpPr>
          <p:cNvPr id="4" name="Title 1">
            <a:extLst>
              <a:ext uri="{FF2B5EF4-FFF2-40B4-BE49-F238E27FC236}">
                <a16:creationId xmlns:a16="http://schemas.microsoft.com/office/drawing/2014/main" id="{4D6122C1-CE9F-4215-9501-A980058FA230}"/>
              </a:ext>
            </a:extLst>
          </p:cNvPr>
          <p:cNvSpPr>
            <a:spLocks noGrp="1"/>
          </p:cNvSpPr>
          <p:nvPr>
            <p:ph type="title"/>
          </p:nvPr>
        </p:nvSpPr>
        <p:spPr>
          <a:xfrm>
            <a:off x="1450975" y="804863"/>
            <a:ext cx="9604375" cy="1049337"/>
          </a:xfrm>
        </p:spPr>
        <p:txBody>
          <a:bodyPr/>
          <a:lstStyle/>
          <a:p>
            <a:r>
              <a:rPr lang="en-US" dirty="0"/>
              <a:t>Education: Trends and patterns</a:t>
            </a:r>
            <a:endParaRPr lang="en-ID" dirty="0"/>
          </a:p>
        </p:txBody>
      </p:sp>
      <p:sp>
        <p:nvSpPr>
          <p:cNvPr id="5" name="TextBox 4">
            <a:extLst>
              <a:ext uri="{FF2B5EF4-FFF2-40B4-BE49-F238E27FC236}">
                <a16:creationId xmlns:a16="http://schemas.microsoft.com/office/drawing/2014/main" id="{69A371F7-D00C-4F2A-BD09-B5229F9BC7B3}"/>
              </a:ext>
            </a:extLst>
          </p:cNvPr>
          <p:cNvSpPr txBox="1"/>
          <p:nvPr/>
        </p:nvSpPr>
        <p:spPr>
          <a:xfrm>
            <a:off x="1450974" y="1829845"/>
            <a:ext cx="4645026" cy="4308872"/>
          </a:xfrm>
          <a:prstGeom prst="rect">
            <a:avLst/>
          </a:prstGeom>
          <a:noFill/>
        </p:spPr>
        <p:txBody>
          <a:bodyPr wrap="square" rtlCol="0">
            <a:spAutoFit/>
          </a:bodyPr>
          <a:lstStyle/>
          <a:p>
            <a:r>
              <a:rPr lang="en-US" sz="2200" dirty="0"/>
              <a:t>The situation is changing, however:</a:t>
            </a:r>
          </a:p>
          <a:p>
            <a:endParaRPr lang="en-US" sz="2200" dirty="0"/>
          </a:p>
          <a:p>
            <a:pPr marL="342900" indent="-342900">
              <a:spcAft>
                <a:spcPts val="600"/>
              </a:spcAft>
              <a:buFont typeface="Arial" panose="020B0604020202020204" pitchFamily="34" charset="0"/>
              <a:buChar char="•"/>
            </a:pPr>
            <a:r>
              <a:rPr lang="en-US" sz="2200" dirty="0"/>
              <a:t>For primary education, gross enrollment rate has been high in East Asia, Central Asia and Latin America</a:t>
            </a:r>
          </a:p>
          <a:p>
            <a:pPr marL="342900" indent="-342900">
              <a:spcAft>
                <a:spcPts val="600"/>
              </a:spcAft>
              <a:buFont typeface="Arial" panose="020B0604020202020204" pitchFamily="34" charset="0"/>
              <a:buChar char="•"/>
            </a:pPr>
            <a:r>
              <a:rPr lang="en-US" sz="2200" dirty="0"/>
              <a:t>Middle income countries can expect a great rise in tertiary education, reaching 52% by 2030 </a:t>
            </a:r>
          </a:p>
          <a:p>
            <a:pPr marL="342900" indent="-342900">
              <a:spcAft>
                <a:spcPts val="600"/>
              </a:spcAft>
              <a:buFont typeface="Arial" panose="020B0604020202020204" pitchFamily="34" charset="0"/>
              <a:buChar char="•"/>
            </a:pPr>
            <a:r>
              <a:rPr lang="en-US" sz="2200" dirty="0"/>
              <a:t>However, close to 70 million children worldwide are not in school. </a:t>
            </a:r>
            <a:endParaRPr lang="en-ID" sz="2200" dirty="0"/>
          </a:p>
        </p:txBody>
      </p:sp>
      <p:pic>
        <p:nvPicPr>
          <p:cNvPr id="3074" name="Picture 2">
            <a:extLst>
              <a:ext uri="{FF2B5EF4-FFF2-40B4-BE49-F238E27FC236}">
                <a16:creationId xmlns:a16="http://schemas.microsoft.com/office/drawing/2014/main" id="{2D131847-565C-4B59-8465-DC9E68F2671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9881" r="20107"/>
          <a:stretch/>
        </p:blipFill>
        <p:spPr bwMode="auto">
          <a:xfrm>
            <a:off x="6096000" y="1928431"/>
            <a:ext cx="6096000" cy="41933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14158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C5E9BB9C-1666-4779-8668-A908386AE590}"/>
              </a:ext>
            </a:extLst>
          </p:cNvPr>
          <p:cNvSpPr>
            <a:spLocks noGrp="1"/>
          </p:cNvSpPr>
          <p:nvPr>
            <p:ph type="sldNum" sz="quarter" idx="12"/>
          </p:nvPr>
        </p:nvSpPr>
        <p:spPr/>
        <p:txBody>
          <a:bodyPr/>
          <a:lstStyle/>
          <a:p>
            <a:fld id="{6D22F896-40B5-4ADD-8801-0D06FADFA095}" type="slidenum">
              <a:rPr lang="en-US" smtClean="0"/>
              <a:t>10</a:t>
            </a:fld>
            <a:endParaRPr lang="en-US" dirty="0"/>
          </a:p>
        </p:txBody>
      </p:sp>
      <p:sp>
        <p:nvSpPr>
          <p:cNvPr id="4" name="Title 1">
            <a:extLst>
              <a:ext uri="{FF2B5EF4-FFF2-40B4-BE49-F238E27FC236}">
                <a16:creationId xmlns:a16="http://schemas.microsoft.com/office/drawing/2014/main" id="{9A964EE3-51E7-4054-B3AE-07D120EFB0F7}"/>
              </a:ext>
            </a:extLst>
          </p:cNvPr>
          <p:cNvSpPr>
            <a:spLocks noGrp="1"/>
          </p:cNvSpPr>
          <p:nvPr>
            <p:ph type="title"/>
          </p:nvPr>
        </p:nvSpPr>
        <p:spPr>
          <a:xfrm>
            <a:off x="1450975" y="804863"/>
            <a:ext cx="9604375" cy="1049337"/>
          </a:xfrm>
        </p:spPr>
        <p:txBody>
          <a:bodyPr/>
          <a:lstStyle/>
          <a:p>
            <a:r>
              <a:rPr lang="en-US" dirty="0"/>
              <a:t>Education: Trends and patterns</a:t>
            </a:r>
            <a:endParaRPr lang="en-ID" dirty="0"/>
          </a:p>
        </p:txBody>
      </p:sp>
      <p:graphicFrame>
        <p:nvGraphicFramePr>
          <p:cNvPr id="5" name="Table 4">
            <a:extLst>
              <a:ext uri="{FF2B5EF4-FFF2-40B4-BE49-F238E27FC236}">
                <a16:creationId xmlns:a16="http://schemas.microsoft.com/office/drawing/2014/main" id="{306AFCA9-3077-4CD0-8238-AE82F9BE8E9F}"/>
              </a:ext>
            </a:extLst>
          </p:cNvPr>
          <p:cNvGraphicFramePr>
            <a:graphicFrameLocks noGrp="1"/>
          </p:cNvGraphicFramePr>
          <p:nvPr>
            <p:extLst>
              <p:ext uri="{D42A27DB-BD31-4B8C-83A1-F6EECF244321}">
                <p14:modId xmlns:p14="http://schemas.microsoft.com/office/powerpoint/2010/main" val="2725676606"/>
              </p:ext>
            </p:extLst>
          </p:nvPr>
        </p:nvGraphicFramePr>
        <p:xfrm>
          <a:off x="1450975" y="2326639"/>
          <a:ext cx="8627742" cy="3472497"/>
        </p:xfrm>
        <a:graphic>
          <a:graphicData uri="http://schemas.openxmlformats.org/drawingml/2006/table">
            <a:tbl>
              <a:tblPr>
                <a:tableStyleId>{5C22544A-7EE6-4342-B048-85BDC9FD1C3A}</a:tableStyleId>
              </a:tblPr>
              <a:tblGrid>
                <a:gridCol w="3682890">
                  <a:extLst>
                    <a:ext uri="{9D8B030D-6E8A-4147-A177-3AD203B41FA5}">
                      <a16:colId xmlns:a16="http://schemas.microsoft.com/office/drawing/2014/main" val="2374463157"/>
                    </a:ext>
                  </a:extLst>
                </a:gridCol>
                <a:gridCol w="824142">
                  <a:extLst>
                    <a:ext uri="{9D8B030D-6E8A-4147-A177-3AD203B41FA5}">
                      <a16:colId xmlns:a16="http://schemas.microsoft.com/office/drawing/2014/main" val="1596993723"/>
                    </a:ext>
                  </a:extLst>
                </a:gridCol>
                <a:gridCol w="824142">
                  <a:extLst>
                    <a:ext uri="{9D8B030D-6E8A-4147-A177-3AD203B41FA5}">
                      <a16:colId xmlns:a16="http://schemas.microsoft.com/office/drawing/2014/main" val="1651415864"/>
                    </a:ext>
                  </a:extLst>
                </a:gridCol>
                <a:gridCol w="824142">
                  <a:extLst>
                    <a:ext uri="{9D8B030D-6E8A-4147-A177-3AD203B41FA5}">
                      <a16:colId xmlns:a16="http://schemas.microsoft.com/office/drawing/2014/main" val="766141698"/>
                    </a:ext>
                  </a:extLst>
                </a:gridCol>
                <a:gridCol w="824142">
                  <a:extLst>
                    <a:ext uri="{9D8B030D-6E8A-4147-A177-3AD203B41FA5}">
                      <a16:colId xmlns:a16="http://schemas.microsoft.com/office/drawing/2014/main" val="3581743275"/>
                    </a:ext>
                  </a:extLst>
                </a:gridCol>
                <a:gridCol w="824142">
                  <a:extLst>
                    <a:ext uri="{9D8B030D-6E8A-4147-A177-3AD203B41FA5}">
                      <a16:colId xmlns:a16="http://schemas.microsoft.com/office/drawing/2014/main" val="2784655601"/>
                    </a:ext>
                  </a:extLst>
                </a:gridCol>
                <a:gridCol w="824142">
                  <a:extLst>
                    <a:ext uri="{9D8B030D-6E8A-4147-A177-3AD203B41FA5}">
                      <a16:colId xmlns:a16="http://schemas.microsoft.com/office/drawing/2014/main" val="714940693"/>
                    </a:ext>
                  </a:extLst>
                </a:gridCol>
              </a:tblGrid>
              <a:tr h="385833">
                <a:tc>
                  <a:txBody>
                    <a:bodyPr/>
                    <a:lstStyle/>
                    <a:p>
                      <a:pPr algn="l" fontAlgn="b"/>
                      <a:endParaRPr lang="en-ID" sz="1600" b="0" i="0" u="none" strike="noStrike" dirty="0">
                        <a:solidFill>
                          <a:srgbClr val="000000"/>
                        </a:solidFill>
                        <a:effectLst/>
                        <a:latin typeface="Calibri" panose="020F0502020204030204" pitchFamily="34" charset="0"/>
                      </a:endParaRPr>
                    </a:p>
                  </a:txBody>
                  <a:tcPr marL="6350" marR="6350" marT="6350" marB="0" anchor="b"/>
                </a:tc>
                <a:tc gridSpan="2">
                  <a:txBody>
                    <a:bodyPr/>
                    <a:lstStyle/>
                    <a:p>
                      <a:pPr algn="ctr" fontAlgn="b"/>
                      <a:r>
                        <a:rPr lang="en-ID" sz="1600" b="1" u="none" strike="noStrike" dirty="0">
                          <a:effectLst/>
                        </a:rPr>
                        <a:t>Primary</a:t>
                      </a:r>
                      <a:endParaRPr lang="en-ID" sz="1600" b="1" i="0" u="none" strike="noStrike" dirty="0">
                        <a:solidFill>
                          <a:srgbClr val="000000"/>
                        </a:solidFill>
                        <a:effectLst/>
                        <a:latin typeface="Calibri" panose="020F0502020204030204" pitchFamily="34" charset="0"/>
                      </a:endParaRPr>
                    </a:p>
                  </a:txBody>
                  <a:tcPr marL="6350" marR="6350" marT="6350" marB="0" anchor="b"/>
                </a:tc>
                <a:tc hMerge="1">
                  <a:txBody>
                    <a:bodyPr/>
                    <a:lstStyle/>
                    <a:p>
                      <a:endParaRPr lang="en-ID"/>
                    </a:p>
                  </a:txBody>
                  <a:tcPr/>
                </a:tc>
                <a:tc gridSpan="2">
                  <a:txBody>
                    <a:bodyPr/>
                    <a:lstStyle/>
                    <a:p>
                      <a:pPr algn="ctr" fontAlgn="b"/>
                      <a:r>
                        <a:rPr lang="en-ID" sz="1600" b="1" u="none" strike="noStrike" dirty="0">
                          <a:effectLst/>
                        </a:rPr>
                        <a:t>Secondary</a:t>
                      </a:r>
                      <a:endParaRPr lang="en-ID" sz="1600" b="1" i="0" u="none" strike="noStrike" dirty="0">
                        <a:solidFill>
                          <a:srgbClr val="000000"/>
                        </a:solidFill>
                        <a:effectLst/>
                        <a:latin typeface="Calibri" panose="020F0502020204030204" pitchFamily="34" charset="0"/>
                      </a:endParaRPr>
                    </a:p>
                  </a:txBody>
                  <a:tcPr marL="6350" marR="6350" marT="6350" marB="0" anchor="b"/>
                </a:tc>
                <a:tc hMerge="1">
                  <a:txBody>
                    <a:bodyPr/>
                    <a:lstStyle/>
                    <a:p>
                      <a:endParaRPr lang="en-ID"/>
                    </a:p>
                  </a:txBody>
                  <a:tcPr/>
                </a:tc>
                <a:tc gridSpan="2">
                  <a:txBody>
                    <a:bodyPr/>
                    <a:lstStyle/>
                    <a:p>
                      <a:pPr algn="ctr" fontAlgn="b"/>
                      <a:r>
                        <a:rPr lang="en-ID" sz="1600" b="1" u="none" strike="noStrike" dirty="0">
                          <a:effectLst/>
                        </a:rPr>
                        <a:t>Tertiary</a:t>
                      </a:r>
                      <a:endParaRPr lang="en-ID" sz="1600" b="1" i="0" u="none" strike="noStrike" dirty="0">
                        <a:solidFill>
                          <a:srgbClr val="000000"/>
                        </a:solidFill>
                        <a:effectLst/>
                        <a:latin typeface="Calibri" panose="020F0502020204030204" pitchFamily="34" charset="0"/>
                      </a:endParaRPr>
                    </a:p>
                  </a:txBody>
                  <a:tcPr marL="6350" marR="6350" marT="6350" marB="0" anchor="b"/>
                </a:tc>
                <a:tc hMerge="1">
                  <a:txBody>
                    <a:bodyPr/>
                    <a:lstStyle/>
                    <a:p>
                      <a:endParaRPr lang="en-ID"/>
                    </a:p>
                  </a:txBody>
                  <a:tcPr/>
                </a:tc>
                <a:extLst>
                  <a:ext uri="{0D108BD9-81ED-4DB2-BD59-A6C34878D82A}">
                    <a16:rowId xmlns:a16="http://schemas.microsoft.com/office/drawing/2014/main" val="2155405968"/>
                  </a:ext>
                </a:extLst>
              </a:tr>
              <a:tr h="385833">
                <a:tc>
                  <a:txBody>
                    <a:bodyPr/>
                    <a:lstStyle/>
                    <a:p>
                      <a:pPr algn="ctr" fontAlgn="b"/>
                      <a:r>
                        <a:rPr lang="en-ID" sz="1600" b="1" u="none" strike="noStrike" dirty="0">
                          <a:effectLst/>
                        </a:rPr>
                        <a:t>Region</a:t>
                      </a:r>
                      <a:endParaRPr lang="en-ID" sz="1600" b="1"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b="1" u="none" strike="noStrike" dirty="0">
                          <a:effectLst/>
                        </a:rPr>
                        <a:t>1975</a:t>
                      </a:r>
                      <a:endParaRPr lang="en-ID" sz="1600" b="1"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b="1" u="none" strike="noStrike" dirty="0">
                          <a:effectLst/>
                        </a:rPr>
                        <a:t>2005</a:t>
                      </a:r>
                      <a:endParaRPr lang="en-ID" sz="1600" b="1"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b="1" u="none" strike="noStrike" dirty="0">
                          <a:effectLst/>
                        </a:rPr>
                        <a:t>1975</a:t>
                      </a:r>
                      <a:endParaRPr lang="en-ID" sz="1600" b="1"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b="1" u="none" strike="noStrike" dirty="0">
                          <a:effectLst/>
                        </a:rPr>
                        <a:t>2005</a:t>
                      </a:r>
                      <a:endParaRPr lang="en-ID" sz="1600" b="1"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b="1" u="none" strike="noStrike" dirty="0">
                          <a:effectLst/>
                        </a:rPr>
                        <a:t>1975</a:t>
                      </a:r>
                      <a:endParaRPr lang="en-ID" sz="1600" b="1"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b="1" u="none" strike="noStrike" dirty="0">
                          <a:effectLst/>
                        </a:rPr>
                        <a:t>2005</a:t>
                      </a:r>
                      <a:endParaRPr lang="en-ID" sz="1600" b="1"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1069284527"/>
                  </a:ext>
                </a:extLst>
              </a:tr>
              <a:tr h="385833">
                <a:tc>
                  <a:txBody>
                    <a:bodyPr/>
                    <a:lstStyle/>
                    <a:p>
                      <a:pPr algn="l" fontAlgn="b"/>
                      <a:r>
                        <a:rPr lang="en-ID" sz="1600" u="none" strike="noStrike" dirty="0">
                          <a:effectLst/>
                        </a:rPr>
                        <a:t>Asia and Pacific</a:t>
                      </a:r>
                      <a:endParaRPr lang="en-ID" sz="16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dirty="0">
                          <a:effectLst/>
                        </a:rPr>
                        <a:t>113</a:t>
                      </a:r>
                      <a:endParaRPr lang="en-ID" sz="16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dirty="0">
                          <a:effectLst/>
                        </a:rPr>
                        <a:t>111</a:t>
                      </a:r>
                      <a:endParaRPr lang="en-ID" sz="16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dirty="0">
                          <a:effectLst/>
                        </a:rPr>
                        <a:t>37</a:t>
                      </a:r>
                      <a:endParaRPr lang="en-ID" sz="16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a:effectLst/>
                        </a:rPr>
                        <a:t>73</a:t>
                      </a:r>
                      <a:endParaRPr lang="en-ID" sz="1600" b="0" i="0" u="none" strike="noStrike">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dirty="0">
                          <a:effectLst/>
                        </a:rPr>
                        <a:t>2.5</a:t>
                      </a:r>
                      <a:endParaRPr lang="en-ID" sz="16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dirty="0">
                          <a:effectLst/>
                        </a:rPr>
                        <a:t>20</a:t>
                      </a:r>
                      <a:endParaRPr lang="en-ID" sz="16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243885240"/>
                  </a:ext>
                </a:extLst>
              </a:tr>
              <a:tr h="385833">
                <a:tc>
                  <a:txBody>
                    <a:bodyPr/>
                    <a:lstStyle/>
                    <a:p>
                      <a:pPr algn="l" fontAlgn="b"/>
                      <a:r>
                        <a:rPr lang="en-ID" sz="1600" u="none" strike="noStrike" dirty="0">
                          <a:effectLst/>
                        </a:rPr>
                        <a:t>Europe and Central Asia</a:t>
                      </a:r>
                      <a:endParaRPr lang="en-ID" sz="16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a:effectLst/>
                        </a:rPr>
                        <a:t>97</a:t>
                      </a:r>
                      <a:endParaRPr lang="en-ID" sz="1600" b="0" i="0" u="none" strike="noStrike">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dirty="0">
                          <a:effectLst/>
                        </a:rPr>
                        <a:t>97</a:t>
                      </a:r>
                      <a:endParaRPr lang="en-ID" sz="16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dirty="0">
                          <a:effectLst/>
                        </a:rPr>
                        <a:t>85</a:t>
                      </a:r>
                      <a:endParaRPr lang="en-ID" sz="16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dirty="0">
                          <a:effectLst/>
                        </a:rPr>
                        <a:t>88</a:t>
                      </a:r>
                      <a:endParaRPr lang="en-ID" sz="16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dirty="0">
                          <a:effectLst/>
                        </a:rPr>
                        <a:t>33</a:t>
                      </a:r>
                      <a:endParaRPr lang="en-ID" sz="16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dirty="0">
                          <a:effectLst/>
                        </a:rPr>
                        <a:t>55</a:t>
                      </a:r>
                      <a:endParaRPr lang="en-ID" sz="16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1681868697"/>
                  </a:ext>
                </a:extLst>
              </a:tr>
              <a:tr h="385833">
                <a:tc>
                  <a:txBody>
                    <a:bodyPr/>
                    <a:lstStyle/>
                    <a:p>
                      <a:pPr algn="l" fontAlgn="b"/>
                      <a:r>
                        <a:rPr lang="en-ID" sz="1600" u="none" strike="noStrike">
                          <a:effectLst/>
                        </a:rPr>
                        <a:t>Latin America and Carribean</a:t>
                      </a:r>
                      <a:endParaRPr lang="en-ID" sz="1600" b="0" i="0" u="none" strike="noStrike">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a:effectLst/>
                        </a:rPr>
                        <a:t>109</a:t>
                      </a:r>
                      <a:endParaRPr lang="en-ID" sz="1600" b="0" i="0" u="none" strike="noStrike">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a:effectLst/>
                        </a:rPr>
                        <a:t>118</a:t>
                      </a:r>
                      <a:endParaRPr lang="en-ID" sz="1600" b="0" i="0" u="none" strike="noStrike">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dirty="0">
                          <a:effectLst/>
                        </a:rPr>
                        <a:t>38</a:t>
                      </a:r>
                      <a:endParaRPr lang="en-ID" sz="16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dirty="0">
                          <a:effectLst/>
                        </a:rPr>
                        <a:t>90</a:t>
                      </a:r>
                      <a:endParaRPr lang="en-ID" sz="16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a:effectLst/>
                        </a:rPr>
                        <a:t>13</a:t>
                      </a:r>
                      <a:endParaRPr lang="en-ID" sz="1600" b="0" i="0" u="none" strike="noStrike">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dirty="0">
                          <a:effectLst/>
                        </a:rPr>
                        <a:t>30</a:t>
                      </a:r>
                      <a:endParaRPr lang="en-ID" sz="16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3653203352"/>
                  </a:ext>
                </a:extLst>
              </a:tr>
              <a:tr h="385833">
                <a:tc>
                  <a:txBody>
                    <a:bodyPr/>
                    <a:lstStyle/>
                    <a:p>
                      <a:pPr algn="l" fontAlgn="b"/>
                      <a:r>
                        <a:rPr lang="en-US" sz="1600" u="none" strike="noStrike">
                          <a:effectLst/>
                        </a:rPr>
                        <a:t>Middle East and North Africa</a:t>
                      </a:r>
                      <a:endParaRPr lang="en-US" sz="1600" b="0" i="0" u="none" strike="noStrike">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a:effectLst/>
                        </a:rPr>
                        <a:t>82</a:t>
                      </a:r>
                      <a:endParaRPr lang="en-ID" sz="1600" b="0" i="0" u="none" strike="noStrike">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a:effectLst/>
                        </a:rPr>
                        <a:t>106</a:t>
                      </a:r>
                      <a:endParaRPr lang="en-ID" sz="1600" b="0" i="0" u="none" strike="noStrike">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a:effectLst/>
                        </a:rPr>
                        <a:t>31</a:t>
                      </a:r>
                      <a:endParaRPr lang="en-ID" sz="1600" b="0" i="0" u="none" strike="noStrike">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dirty="0">
                          <a:effectLst/>
                        </a:rPr>
                        <a:t>76</a:t>
                      </a:r>
                      <a:endParaRPr lang="en-ID" sz="16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a:effectLst/>
                        </a:rPr>
                        <a:t>11</a:t>
                      </a:r>
                      <a:endParaRPr lang="en-ID" sz="1600" b="0" i="0" u="none" strike="noStrike">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dirty="0">
                          <a:effectLst/>
                        </a:rPr>
                        <a:t>26</a:t>
                      </a:r>
                      <a:endParaRPr lang="en-ID" sz="16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439863341"/>
                  </a:ext>
                </a:extLst>
              </a:tr>
              <a:tr h="385833">
                <a:tc>
                  <a:txBody>
                    <a:bodyPr/>
                    <a:lstStyle/>
                    <a:p>
                      <a:pPr algn="l" fontAlgn="b"/>
                      <a:r>
                        <a:rPr lang="en-ID" sz="1600" u="none" strike="noStrike">
                          <a:effectLst/>
                        </a:rPr>
                        <a:t>South Asia</a:t>
                      </a:r>
                      <a:endParaRPr lang="en-ID" sz="1600" b="0" i="0" u="none" strike="noStrike">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a:effectLst/>
                        </a:rPr>
                        <a:t>77</a:t>
                      </a:r>
                      <a:endParaRPr lang="en-ID" sz="1600" b="0" i="0" u="none" strike="noStrike">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a:effectLst/>
                        </a:rPr>
                        <a:t>110</a:t>
                      </a:r>
                      <a:endParaRPr lang="en-ID" sz="1600" b="0" i="0" u="none" strike="noStrike">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a:effectLst/>
                        </a:rPr>
                        <a:t>27</a:t>
                      </a:r>
                      <a:endParaRPr lang="en-ID" sz="1600" b="0" i="0" u="none" strike="noStrike">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dirty="0">
                          <a:effectLst/>
                        </a:rPr>
                        <a:t>50</a:t>
                      </a:r>
                      <a:endParaRPr lang="en-ID" sz="16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a:effectLst/>
                        </a:rPr>
                        <a:t>4.5</a:t>
                      </a:r>
                      <a:endParaRPr lang="en-ID" sz="1600" b="0" i="0" u="none" strike="noStrike">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dirty="0">
                          <a:effectLst/>
                        </a:rPr>
                        <a:t>10</a:t>
                      </a:r>
                      <a:endParaRPr lang="en-ID" sz="16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4293680691"/>
                  </a:ext>
                </a:extLst>
              </a:tr>
              <a:tr h="385833">
                <a:tc>
                  <a:txBody>
                    <a:bodyPr/>
                    <a:lstStyle/>
                    <a:p>
                      <a:pPr algn="l" fontAlgn="b"/>
                      <a:r>
                        <a:rPr lang="en-ID" sz="1600" u="none" strike="noStrike">
                          <a:effectLst/>
                        </a:rPr>
                        <a:t>Sub-Saharan Africa</a:t>
                      </a:r>
                      <a:endParaRPr lang="en-ID" sz="1600" b="0" i="0" u="none" strike="noStrike">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a:effectLst/>
                        </a:rPr>
                        <a:t>59</a:t>
                      </a:r>
                      <a:endParaRPr lang="en-ID" sz="1600" b="0" i="0" u="none" strike="noStrike">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a:effectLst/>
                        </a:rPr>
                        <a:t>92</a:t>
                      </a:r>
                      <a:endParaRPr lang="en-ID" sz="1600" b="0" i="0" u="none" strike="noStrike">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a:effectLst/>
                        </a:rPr>
                        <a:t>11</a:t>
                      </a:r>
                      <a:endParaRPr lang="en-ID" sz="1600" b="0" i="0" u="none" strike="noStrike">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dirty="0">
                          <a:effectLst/>
                        </a:rPr>
                        <a:t>32</a:t>
                      </a:r>
                      <a:endParaRPr lang="en-ID" sz="16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dirty="0">
                          <a:effectLst/>
                        </a:rPr>
                        <a:t>1.2</a:t>
                      </a:r>
                      <a:endParaRPr lang="en-ID" sz="16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dirty="0">
                          <a:effectLst/>
                        </a:rPr>
                        <a:t>5.3</a:t>
                      </a:r>
                      <a:endParaRPr lang="en-ID" sz="16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1030069660"/>
                  </a:ext>
                </a:extLst>
              </a:tr>
              <a:tr h="385833">
                <a:tc>
                  <a:txBody>
                    <a:bodyPr/>
                    <a:lstStyle/>
                    <a:p>
                      <a:pPr algn="l" fontAlgn="b"/>
                      <a:r>
                        <a:rPr lang="en-ID" sz="1600" u="none" strike="noStrike">
                          <a:effectLst/>
                        </a:rPr>
                        <a:t>High Income Economies</a:t>
                      </a:r>
                      <a:endParaRPr lang="en-ID" sz="1600" b="0" i="0" u="none" strike="noStrike">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a:effectLst/>
                        </a:rPr>
                        <a:t>98</a:t>
                      </a:r>
                      <a:endParaRPr lang="en-ID" sz="1600" b="0" i="0" u="none" strike="noStrike">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a:effectLst/>
                        </a:rPr>
                        <a:t>100</a:t>
                      </a:r>
                      <a:endParaRPr lang="en-ID" sz="1600" b="0" i="0" u="none" strike="noStrike">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a:effectLst/>
                        </a:rPr>
                        <a:t>79</a:t>
                      </a:r>
                      <a:endParaRPr lang="en-ID" sz="1600" b="0" i="0" u="none" strike="noStrike">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a:effectLst/>
                        </a:rPr>
                        <a:t>98</a:t>
                      </a:r>
                      <a:endParaRPr lang="en-ID" sz="1600" b="0" i="0" u="none" strike="noStrike">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dirty="0">
                          <a:effectLst/>
                        </a:rPr>
                        <a:t>34</a:t>
                      </a:r>
                      <a:endParaRPr lang="en-ID" sz="1600" b="0" i="0" u="none" strike="noStrike" dirty="0">
                        <a:solidFill>
                          <a:srgbClr val="000000"/>
                        </a:solidFill>
                        <a:effectLst/>
                        <a:latin typeface="Calibri" panose="020F0502020204030204" pitchFamily="34" charset="0"/>
                      </a:endParaRPr>
                    </a:p>
                  </a:txBody>
                  <a:tcPr marL="6350" marR="6350" marT="6350" marB="0" anchor="b"/>
                </a:tc>
                <a:tc>
                  <a:txBody>
                    <a:bodyPr/>
                    <a:lstStyle/>
                    <a:p>
                      <a:pPr algn="ctr" fontAlgn="b"/>
                      <a:r>
                        <a:rPr lang="en-ID" sz="1600" u="none" strike="noStrike" dirty="0">
                          <a:effectLst/>
                        </a:rPr>
                        <a:t>62</a:t>
                      </a:r>
                      <a:endParaRPr lang="en-ID" sz="1600" b="0" i="0" u="none" strike="noStrike" dirty="0">
                        <a:solidFill>
                          <a:srgbClr val="000000"/>
                        </a:solidFill>
                        <a:effectLst/>
                        <a:latin typeface="Calibri" panose="020F0502020204030204" pitchFamily="34" charset="0"/>
                      </a:endParaRPr>
                    </a:p>
                  </a:txBody>
                  <a:tcPr marL="6350" marR="6350" marT="6350" marB="0" anchor="b"/>
                </a:tc>
                <a:extLst>
                  <a:ext uri="{0D108BD9-81ED-4DB2-BD59-A6C34878D82A}">
                    <a16:rowId xmlns:a16="http://schemas.microsoft.com/office/drawing/2014/main" val="918916760"/>
                  </a:ext>
                </a:extLst>
              </a:tr>
            </a:tbl>
          </a:graphicData>
        </a:graphic>
      </p:graphicFrame>
      <p:sp>
        <p:nvSpPr>
          <p:cNvPr id="6" name="TextBox 5">
            <a:extLst>
              <a:ext uri="{FF2B5EF4-FFF2-40B4-BE49-F238E27FC236}">
                <a16:creationId xmlns:a16="http://schemas.microsoft.com/office/drawing/2014/main" id="{28BC5F0A-22D5-4ED1-B81C-16982084A4A0}"/>
              </a:ext>
            </a:extLst>
          </p:cNvPr>
          <p:cNvSpPr txBox="1"/>
          <p:nvPr/>
        </p:nvSpPr>
        <p:spPr>
          <a:xfrm>
            <a:off x="1363851" y="1854200"/>
            <a:ext cx="7183464" cy="369332"/>
          </a:xfrm>
          <a:prstGeom prst="rect">
            <a:avLst/>
          </a:prstGeom>
          <a:noFill/>
        </p:spPr>
        <p:txBody>
          <a:bodyPr wrap="square" rtlCol="0">
            <a:spAutoFit/>
          </a:bodyPr>
          <a:lstStyle/>
          <a:p>
            <a:r>
              <a:rPr lang="en-US" dirty="0"/>
              <a:t>Changes in Schooling, Gross Enrollment Rates by Region, 1975-2005</a:t>
            </a:r>
            <a:endParaRPr lang="en-ID" dirty="0"/>
          </a:p>
        </p:txBody>
      </p:sp>
      <p:sp>
        <p:nvSpPr>
          <p:cNvPr id="7" name="TextBox 6">
            <a:extLst>
              <a:ext uri="{FF2B5EF4-FFF2-40B4-BE49-F238E27FC236}">
                <a16:creationId xmlns:a16="http://schemas.microsoft.com/office/drawing/2014/main" id="{F36232CA-36E0-4C2E-BA0E-DD2DECDBD9FE}"/>
              </a:ext>
            </a:extLst>
          </p:cNvPr>
          <p:cNvSpPr txBox="1"/>
          <p:nvPr/>
        </p:nvSpPr>
        <p:spPr>
          <a:xfrm>
            <a:off x="1450975" y="5796912"/>
            <a:ext cx="8067040" cy="369332"/>
          </a:xfrm>
          <a:prstGeom prst="rect">
            <a:avLst/>
          </a:prstGeom>
          <a:noFill/>
        </p:spPr>
        <p:txBody>
          <a:bodyPr wrap="square" rtlCol="0">
            <a:spAutoFit/>
          </a:bodyPr>
          <a:lstStyle/>
          <a:p>
            <a:r>
              <a:rPr lang="en-US" dirty="0"/>
              <a:t>Source: UNESCO Institute of Statistics 2006</a:t>
            </a:r>
            <a:endParaRPr lang="en-ID" dirty="0"/>
          </a:p>
        </p:txBody>
      </p:sp>
      <p:sp>
        <p:nvSpPr>
          <p:cNvPr id="8" name="Oval 7">
            <a:extLst>
              <a:ext uri="{FF2B5EF4-FFF2-40B4-BE49-F238E27FC236}">
                <a16:creationId xmlns:a16="http://schemas.microsoft.com/office/drawing/2014/main" id="{0B21AB12-0463-4E55-AFB4-29ED183DCE4F}"/>
              </a:ext>
            </a:extLst>
          </p:cNvPr>
          <p:cNvSpPr/>
          <p:nvPr/>
        </p:nvSpPr>
        <p:spPr>
          <a:xfrm>
            <a:off x="6766560" y="3139440"/>
            <a:ext cx="3312157" cy="447040"/>
          </a:xfrm>
          <a:prstGeom prst="ellipse">
            <a:avLst/>
          </a:prstGeom>
          <a:solidFill>
            <a:schemeClr val="accent1">
              <a:alpha val="19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9" name="Oval 8">
            <a:extLst>
              <a:ext uri="{FF2B5EF4-FFF2-40B4-BE49-F238E27FC236}">
                <a16:creationId xmlns:a16="http://schemas.microsoft.com/office/drawing/2014/main" id="{07E69699-3C3B-4934-9808-04A04F0C2CCB}"/>
              </a:ext>
            </a:extLst>
          </p:cNvPr>
          <p:cNvSpPr/>
          <p:nvPr/>
        </p:nvSpPr>
        <p:spPr>
          <a:xfrm>
            <a:off x="5181600" y="2264171"/>
            <a:ext cx="1656080" cy="3839605"/>
          </a:xfrm>
          <a:prstGeom prst="ellipse">
            <a:avLst/>
          </a:prstGeom>
          <a:solidFill>
            <a:srgbClr val="0070C0">
              <a:alpha val="4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0" name="Oval 9">
            <a:extLst>
              <a:ext uri="{FF2B5EF4-FFF2-40B4-BE49-F238E27FC236}">
                <a16:creationId xmlns:a16="http://schemas.microsoft.com/office/drawing/2014/main" id="{06A2D0AC-5F33-4855-9FBE-2D31DA561246}"/>
              </a:ext>
            </a:extLst>
          </p:cNvPr>
          <p:cNvSpPr/>
          <p:nvPr/>
        </p:nvSpPr>
        <p:spPr>
          <a:xfrm>
            <a:off x="8440633" y="4673600"/>
            <a:ext cx="1744765" cy="818672"/>
          </a:xfrm>
          <a:prstGeom prst="ellipse">
            <a:avLst/>
          </a:prstGeom>
          <a:solidFill>
            <a:srgbClr val="FFFF00">
              <a:alpha val="35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1" name="Oval 10">
            <a:extLst>
              <a:ext uri="{FF2B5EF4-FFF2-40B4-BE49-F238E27FC236}">
                <a16:creationId xmlns:a16="http://schemas.microsoft.com/office/drawing/2014/main" id="{453EED44-D406-4A7C-A68D-26B866F498B0}"/>
              </a:ext>
            </a:extLst>
          </p:cNvPr>
          <p:cNvSpPr/>
          <p:nvPr/>
        </p:nvSpPr>
        <p:spPr>
          <a:xfrm>
            <a:off x="6939280" y="4267200"/>
            <a:ext cx="1394672" cy="447040"/>
          </a:xfrm>
          <a:prstGeom prst="ellipse">
            <a:avLst/>
          </a:prstGeom>
          <a:solidFill>
            <a:srgbClr val="00B05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Tree>
    <p:extLst>
      <p:ext uri="{BB962C8B-B14F-4D97-AF65-F5344CB8AC3E}">
        <p14:creationId xmlns:p14="http://schemas.microsoft.com/office/powerpoint/2010/main" val="13103592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762BC-6EE7-44F8-AB24-BD3626450FA5}"/>
              </a:ext>
            </a:extLst>
          </p:cNvPr>
          <p:cNvSpPr>
            <a:spLocks noGrp="1"/>
          </p:cNvSpPr>
          <p:nvPr>
            <p:ph type="title"/>
          </p:nvPr>
        </p:nvSpPr>
        <p:spPr/>
        <p:txBody>
          <a:bodyPr/>
          <a:lstStyle/>
          <a:p>
            <a:r>
              <a:rPr lang="en-US" dirty="0"/>
              <a:t>Gender in education</a:t>
            </a:r>
            <a:endParaRPr lang="en-ID" dirty="0"/>
          </a:p>
        </p:txBody>
      </p:sp>
      <p:sp>
        <p:nvSpPr>
          <p:cNvPr id="3" name="Slide Number Placeholder 2">
            <a:extLst>
              <a:ext uri="{FF2B5EF4-FFF2-40B4-BE49-F238E27FC236}">
                <a16:creationId xmlns:a16="http://schemas.microsoft.com/office/drawing/2014/main" id="{24FEF0AE-7096-4C99-888D-EB4437A07FB5}"/>
              </a:ext>
            </a:extLst>
          </p:cNvPr>
          <p:cNvSpPr>
            <a:spLocks noGrp="1"/>
          </p:cNvSpPr>
          <p:nvPr>
            <p:ph type="sldNum" sz="quarter" idx="12"/>
          </p:nvPr>
        </p:nvSpPr>
        <p:spPr/>
        <p:txBody>
          <a:bodyPr/>
          <a:lstStyle/>
          <a:p>
            <a:fld id="{6D22F896-40B5-4ADD-8801-0D06FADFA095}" type="slidenum">
              <a:rPr lang="en-US" smtClean="0"/>
              <a:t>11</a:t>
            </a:fld>
            <a:endParaRPr lang="en-US" dirty="0"/>
          </a:p>
        </p:txBody>
      </p:sp>
      <p:sp>
        <p:nvSpPr>
          <p:cNvPr id="4" name="TextBox 3">
            <a:extLst>
              <a:ext uri="{FF2B5EF4-FFF2-40B4-BE49-F238E27FC236}">
                <a16:creationId xmlns:a16="http://schemas.microsoft.com/office/drawing/2014/main" id="{4532FC0D-DA47-4097-AC75-F5F90893047F}"/>
              </a:ext>
            </a:extLst>
          </p:cNvPr>
          <p:cNvSpPr txBox="1"/>
          <p:nvPr/>
        </p:nvSpPr>
        <p:spPr>
          <a:xfrm>
            <a:off x="1451579" y="1930400"/>
            <a:ext cx="7926101" cy="3816429"/>
          </a:xfrm>
          <a:prstGeom prst="rect">
            <a:avLst/>
          </a:prstGeom>
          <a:noFill/>
        </p:spPr>
        <p:txBody>
          <a:bodyPr wrap="square" rtlCol="0">
            <a:spAutoFit/>
          </a:bodyPr>
          <a:lstStyle/>
          <a:p>
            <a:r>
              <a:rPr lang="en-US" sz="2200" dirty="0"/>
              <a:t>Favoring education of boys over girls is a long-standing and pervasive practice throughout much of the world; however this practice is changing </a:t>
            </a:r>
          </a:p>
          <a:p>
            <a:endParaRPr lang="en-US" sz="2200" dirty="0"/>
          </a:p>
          <a:p>
            <a:r>
              <a:rPr lang="en-US" sz="2200" dirty="0"/>
              <a:t>The gender gap has decreased over time; in 1960, the average schooling for males in developing countries was 3.1 years and for females, 2.0 years.  In 2010, the figures were 7.6 years for males and 6.5 years for females.</a:t>
            </a:r>
          </a:p>
          <a:p>
            <a:endParaRPr lang="en-US" sz="2200" dirty="0"/>
          </a:p>
          <a:p>
            <a:r>
              <a:rPr lang="en-US" sz="2200" dirty="0"/>
              <a:t>There are still some gender disparities in South Asia, the Middle East and Sub-Saharan Africa, but the gender gap is narrowing.</a:t>
            </a:r>
            <a:endParaRPr lang="en-ID" sz="2200" dirty="0"/>
          </a:p>
        </p:txBody>
      </p:sp>
    </p:spTree>
    <p:extLst>
      <p:ext uri="{BB962C8B-B14F-4D97-AF65-F5344CB8AC3E}">
        <p14:creationId xmlns:p14="http://schemas.microsoft.com/office/powerpoint/2010/main" val="38431649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AAEAE2-4B53-40CA-83F9-3985215AD4B4}"/>
              </a:ext>
            </a:extLst>
          </p:cNvPr>
          <p:cNvSpPr>
            <a:spLocks noGrp="1"/>
          </p:cNvSpPr>
          <p:nvPr>
            <p:ph type="title"/>
          </p:nvPr>
        </p:nvSpPr>
        <p:spPr/>
        <p:txBody>
          <a:bodyPr/>
          <a:lstStyle/>
          <a:p>
            <a:r>
              <a:rPr lang="en-US" dirty="0"/>
              <a:t>Challenges</a:t>
            </a:r>
            <a:endParaRPr lang="en-ID" dirty="0"/>
          </a:p>
        </p:txBody>
      </p:sp>
      <p:sp>
        <p:nvSpPr>
          <p:cNvPr id="3" name="Slide Number Placeholder 2">
            <a:extLst>
              <a:ext uri="{FF2B5EF4-FFF2-40B4-BE49-F238E27FC236}">
                <a16:creationId xmlns:a16="http://schemas.microsoft.com/office/drawing/2014/main" id="{8B90334E-3B85-4B06-9335-6C253B9A4159}"/>
              </a:ext>
            </a:extLst>
          </p:cNvPr>
          <p:cNvSpPr>
            <a:spLocks noGrp="1"/>
          </p:cNvSpPr>
          <p:nvPr>
            <p:ph type="sldNum" sz="quarter" idx="12"/>
          </p:nvPr>
        </p:nvSpPr>
        <p:spPr/>
        <p:txBody>
          <a:bodyPr/>
          <a:lstStyle/>
          <a:p>
            <a:fld id="{6D22F896-40B5-4ADD-8801-0D06FADFA095}" type="slidenum">
              <a:rPr lang="en-US" smtClean="0"/>
              <a:t>12</a:t>
            </a:fld>
            <a:endParaRPr lang="en-US" dirty="0"/>
          </a:p>
        </p:txBody>
      </p:sp>
      <p:sp>
        <p:nvSpPr>
          <p:cNvPr id="4" name="TextBox 3">
            <a:extLst>
              <a:ext uri="{FF2B5EF4-FFF2-40B4-BE49-F238E27FC236}">
                <a16:creationId xmlns:a16="http://schemas.microsoft.com/office/drawing/2014/main" id="{42AAE612-B0AB-4492-90CA-44B560FF289E}"/>
              </a:ext>
            </a:extLst>
          </p:cNvPr>
          <p:cNvSpPr txBox="1"/>
          <p:nvPr/>
        </p:nvSpPr>
        <p:spPr>
          <a:xfrm>
            <a:off x="1451579" y="2001520"/>
            <a:ext cx="6248400" cy="3262432"/>
          </a:xfrm>
          <a:prstGeom prst="rect">
            <a:avLst/>
          </a:prstGeom>
          <a:noFill/>
        </p:spPr>
        <p:txBody>
          <a:bodyPr wrap="square" rtlCol="0">
            <a:spAutoFit/>
          </a:bodyPr>
          <a:lstStyle/>
          <a:p>
            <a:pPr marL="342900" indent="-342900">
              <a:spcAft>
                <a:spcPts val="1200"/>
              </a:spcAft>
              <a:buFont typeface="Arial" panose="020B0604020202020204" pitchFamily="34" charset="0"/>
              <a:buChar char="•"/>
            </a:pPr>
            <a:r>
              <a:rPr lang="en-US" sz="2200" dirty="0"/>
              <a:t>Achieving primary education remains an important goal</a:t>
            </a:r>
          </a:p>
          <a:p>
            <a:pPr marL="342900" indent="-342900">
              <a:spcAft>
                <a:spcPts val="1200"/>
              </a:spcAft>
              <a:buFont typeface="Arial" panose="020B0604020202020204" pitchFamily="34" charset="0"/>
              <a:buChar char="•"/>
            </a:pPr>
            <a:r>
              <a:rPr lang="en-US" sz="2200" dirty="0"/>
              <a:t>Expanding secondary and tertiary education</a:t>
            </a:r>
          </a:p>
          <a:p>
            <a:pPr marL="342900" indent="-342900">
              <a:spcAft>
                <a:spcPts val="1200"/>
              </a:spcAft>
              <a:buFont typeface="Arial" panose="020B0604020202020204" pitchFamily="34" charset="0"/>
              <a:buChar char="•"/>
            </a:pPr>
            <a:r>
              <a:rPr lang="en-US" sz="2200" dirty="0"/>
              <a:t>Governments need to decide on whether to allocate resources to achieving universal primary education or expanding either secondary or tertiary educational opportunities</a:t>
            </a:r>
          </a:p>
          <a:p>
            <a:pPr>
              <a:spcAft>
                <a:spcPts val="600"/>
              </a:spcAft>
            </a:pPr>
            <a:endParaRPr lang="en-ID" sz="2200" dirty="0"/>
          </a:p>
        </p:txBody>
      </p:sp>
    </p:spTree>
    <p:extLst>
      <p:ext uri="{BB962C8B-B14F-4D97-AF65-F5344CB8AC3E}">
        <p14:creationId xmlns:p14="http://schemas.microsoft.com/office/powerpoint/2010/main" val="10661946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50C164-0057-40B2-99EE-EDA4807CDFBC}"/>
              </a:ext>
            </a:extLst>
          </p:cNvPr>
          <p:cNvSpPr>
            <a:spLocks noGrp="1"/>
          </p:cNvSpPr>
          <p:nvPr>
            <p:ph type="title"/>
          </p:nvPr>
        </p:nvSpPr>
        <p:spPr/>
        <p:txBody>
          <a:bodyPr/>
          <a:lstStyle/>
          <a:p>
            <a:r>
              <a:rPr lang="en-US" dirty="0"/>
              <a:t>Schooling vs. education</a:t>
            </a:r>
            <a:endParaRPr lang="en-ID" dirty="0"/>
          </a:p>
        </p:txBody>
      </p:sp>
      <p:sp>
        <p:nvSpPr>
          <p:cNvPr id="3" name="Slide Number Placeholder 2">
            <a:extLst>
              <a:ext uri="{FF2B5EF4-FFF2-40B4-BE49-F238E27FC236}">
                <a16:creationId xmlns:a16="http://schemas.microsoft.com/office/drawing/2014/main" id="{1452355C-A66A-41A6-B91A-1AF7CF19BBFB}"/>
              </a:ext>
            </a:extLst>
          </p:cNvPr>
          <p:cNvSpPr>
            <a:spLocks noGrp="1"/>
          </p:cNvSpPr>
          <p:nvPr>
            <p:ph type="sldNum" sz="quarter" idx="12"/>
          </p:nvPr>
        </p:nvSpPr>
        <p:spPr/>
        <p:txBody>
          <a:bodyPr/>
          <a:lstStyle/>
          <a:p>
            <a:fld id="{6D22F896-40B5-4ADD-8801-0D06FADFA095}" type="slidenum">
              <a:rPr lang="en-US" smtClean="0"/>
              <a:t>13</a:t>
            </a:fld>
            <a:endParaRPr lang="en-US" dirty="0"/>
          </a:p>
        </p:txBody>
      </p:sp>
      <p:sp>
        <p:nvSpPr>
          <p:cNvPr id="4" name="TextBox 3">
            <a:extLst>
              <a:ext uri="{FF2B5EF4-FFF2-40B4-BE49-F238E27FC236}">
                <a16:creationId xmlns:a16="http://schemas.microsoft.com/office/drawing/2014/main" id="{339C2F9C-EE6C-447D-9DDB-8CCA5567A0EE}"/>
              </a:ext>
            </a:extLst>
          </p:cNvPr>
          <p:cNvSpPr txBox="1"/>
          <p:nvPr/>
        </p:nvSpPr>
        <p:spPr>
          <a:xfrm>
            <a:off x="1451578" y="1853754"/>
            <a:ext cx="4644421" cy="4678204"/>
          </a:xfrm>
          <a:prstGeom prst="rect">
            <a:avLst/>
          </a:prstGeom>
          <a:noFill/>
        </p:spPr>
        <p:txBody>
          <a:bodyPr wrap="square" rtlCol="0">
            <a:spAutoFit/>
          </a:bodyPr>
          <a:lstStyle/>
          <a:p>
            <a:pPr>
              <a:spcAft>
                <a:spcPts val="600"/>
              </a:spcAft>
            </a:pPr>
            <a:r>
              <a:rPr lang="en-US" sz="2200" dirty="0"/>
              <a:t>Schooling is a means to an end. The ultimate goal is education – skills acquired from time spent studying and learning</a:t>
            </a:r>
          </a:p>
          <a:p>
            <a:pPr>
              <a:spcAft>
                <a:spcPts val="600"/>
              </a:spcAft>
            </a:pPr>
            <a:r>
              <a:rPr lang="en-US" sz="2200" dirty="0"/>
              <a:t>One method of how is learning measured is through PISA (</a:t>
            </a:r>
            <a:r>
              <a:rPr lang="en-US" sz="2200" dirty="0" err="1"/>
              <a:t>Programme</a:t>
            </a:r>
            <a:r>
              <a:rPr lang="en-US" sz="2200" dirty="0"/>
              <a:t> for International Student Assessment)</a:t>
            </a:r>
          </a:p>
          <a:p>
            <a:pPr>
              <a:spcAft>
                <a:spcPts val="600"/>
              </a:spcAft>
            </a:pPr>
            <a:r>
              <a:rPr lang="en-US" sz="2200" dirty="0"/>
              <a:t>Industrialized countries have advantages over lower income countries to educational investments; however this is changing </a:t>
            </a:r>
          </a:p>
          <a:p>
            <a:pPr>
              <a:spcAft>
                <a:spcPts val="600"/>
              </a:spcAft>
            </a:pPr>
            <a:endParaRPr lang="en-US" dirty="0"/>
          </a:p>
          <a:p>
            <a:endParaRPr lang="en-ID" dirty="0"/>
          </a:p>
        </p:txBody>
      </p:sp>
      <p:pic>
        <p:nvPicPr>
          <p:cNvPr id="5124" name="Picture 4">
            <a:extLst>
              <a:ext uri="{FF2B5EF4-FFF2-40B4-BE49-F238E27FC236}">
                <a16:creationId xmlns:a16="http://schemas.microsoft.com/office/drawing/2014/main" id="{A0ABB1CA-595D-442C-9FFE-5E28055786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8093" y="1930400"/>
            <a:ext cx="5453907" cy="42062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633453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A153FE-533E-409F-8814-22F0D2F72E58}"/>
              </a:ext>
            </a:extLst>
          </p:cNvPr>
          <p:cNvSpPr>
            <a:spLocks noGrp="1"/>
          </p:cNvSpPr>
          <p:nvPr>
            <p:ph type="title"/>
          </p:nvPr>
        </p:nvSpPr>
        <p:spPr/>
        <p:txBody>
          <a:bodyPr/>
          <a:lstStyle/>
          <a:p>
            <a:r>
              <a:rPr lang="en-US" dirty="0"/>
              <a:t>Education as investment</a:t>
            </a:r>
            <a:endParaRPr lang="en-ID" dirty="0"/>
          </a:p>
        </p:txBody>
      </p:sp>
      <p:sp>
        <p:nvSpPr>
          <p:cNvPr id="3" name="TextBox 2">
            <a:extLst>
              <a:ext uri="{FF2B5EF4-FFF2-40B4-BE49-F238E27FC236}">
                <a16:creationId xmlns:a16="http://schemas.microsoft.com/office/drawing/2014/main" id="{7B04E47A-6048-4A5A-81AF-CD8ED2F0566D}"/>
              </a:ext>
            </a:extLst>
          </p:cNvPr>
          <p:cNvSpPr txBox="1"/>
          <p:nvPr/>
        </p:nvSpPr>
        <p:spPr>
          <a:xfrm>
            <a:off x="1401164" y="1853754"/>
            <a:ext cx="9917075" cy="5355312"/>
          </a:xfrm>
          <a:prstGeom prst="rect">
            <a:avLst/>
          </a:prstGeom>
          <a:noFill/>
        </p:spPr>
        <p:txBody>
          <a:bodyPr wrap="square" rtlCol="0">
            <a:spAutoFit/>
          </a:bodyPr>
          <a:lstStyle/>
          <a:p>
            <a:pPr>
              <a:spcAft>
                <a:spcPts val="1200"/>
              </a:spcAft>
            </a:pPr>
            <a:r>
              <a:rPr lang="en-US" sz="2200" dirty="0"/>
              <a:t>Rate of return of schooling</a:t>
            </a:r>
          </a:p>
          <a:p>
            <a:pPr marL="342900" indent="-342900">
              <a:spcAft>
                <a:spcPts val="1200"/>
              </a:spcAft>
              <a:buFont typeface="Arial" panose="020B0604020202020204" pitchFamily="34" charset="0"/>
              <a:buChar char="•"/>
            </a:pPr>
            <a:r>
              <a:rPr lang="en-US" sz="2200" dirty="0"/>
              <a:t>Individuals who complete secondary school will likely earn more than those who complete primary school. But how much more?</a:t>
            </a:r>
          </a:p>
          <a:p>
            <a:pPr marL="342900" indent="-342900">
              <a:spcAft>
                <a:spcPts val="1200"/>
              </a:spcAft>
              <a:buFont typeface="Arial" panose="020B0604020202020204" pitchFamily="34" charset="0"/>
              <a:buChar char="•"/>
            </a:pPr>
            <a:r>
              <a:rPr lang="en-US" sz="2200" dirty="0"/>
              <a:t>As primary school graduates (aged 11 years) will begin to work, the individual attending secondary school will incur direct cost (tuition, transport) and indirect costs (foregone earnings). These combined costs constitute opportunity cost for attending secondary school.</a:t>
            </a:r>
          </a:p>
          <a:p>
            <a:pPr marL="342900" indent="-342900">
              <a:spcAft>
                <a:spcPts val="1200"/>
              </a:spcAft>
              <a:buFont typeface="Arial" panose="020B0604020202020204" pitchFamily="34" charset="0"/>
              <a:buChar char="•"/>
            </a:pPr>
            <a:r>
              <a:rPr lang="en-US" sz="2200" dirty="0"/>
              <a:t>However upon graduating, the individual receives higher earnings, which yield benefits</a:t>
            </a:r>
          </a:p>
          <a:p>
            <a:pPr marL="342900" indent="-342900">
              <a:spcAft>
                <a:spcPts val="1200"/>
              </a:spcAft>
              <a:buFont typeface="Arial" panose="020B0604020202020204" pitchFamily="34" charset="0"/>
              <a:buChar char="•"/>
            </a:pPr>
            <a:r>
              <a:rPr lang="en-US" sz="2200" dirty="0"/>
              <a:t>In deciding whether to pursue secondary education the benefits should exceed costs</a:t>
            </a:r>
          </a:p>
          <a:p>
            <a:pPr marL="342900" indent="-342900">
              <a:spcAft>
                <a:spcPts val="1200"/>
              </a:spcAft>
              <a:buFont typeface="Arial" panose="020B0604020202020204" pitchFamily="34" charset="0"/>
              <a:buChar char="•"/>
            </a:pPr>
            <a:endParaRPr lang="en-US" sz="2200" dirty="0"/>
          </a:p>
          <a:p>
            <a:endParaRPr lang="en-ID" dirty="0"/>
          </a:p>
        </p:txBody>
      </p:sp>
      <p:sp>
        <p:nvSpPr>
          <p:cNvPr id="4" name="Slide Number Placeholder 3">
            <a:extLst>
              <a:ext uri="{FF2B5EF4-FFF2-40B4-BE49-F238E27FC236}">
                <a16:creationId xmlns:a16="http://schemas.microsoft.com/office/drawing/2014/main" id="{A0A42BE9-3B8C-45C9-B5CB-4B4416EA575D}"/>
              </a:ext>
            </a:extLst>
          </p:cNvPr>
          <p:cNvSpPr>
            <a:spLocks noGrp="1"/>
          </p:cNvSpPr>
          <p:nvPr>
            <p:ph type="sldNum" sz="quarter" idx="12"/>
          </p:nvPr>
        </p:nvSpPr>
        <p:spPr/>
        <p:txBody>
          <a:bodyPr/>
          <a:lstStyle/>
          <a:p>
            <a:fld id="{6D22F896-40B5-4ADD-8801-0D06FADFA095}" type="slidenum">
              <a:rPr lang="en-US" smtClean="0"/>
              <a:t>14</a:t>
            </a:fld>
            <a:endParaRPr lang="en-US" dirty="0"/>
          </a:p>
        </p:txBody>
      </p:sp>
    </p:spTree>
    <p:extLst>
      <p:ext uri="{BB962C8B-B14F-4D97-AF65-F5344CB8AC3E}">
        <p14:creationId xmlns:p14="http://schemas.microsoft.com/office/powerpoint/2010/main" val="29275681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F8CDEC4-5195-4609-AB39-0A18C0234970}"/>
              </a:ext>
            </a:extLst>
          </p:cNvPr>
          <p:cNvSpPr>
            <a:spLocks noGrp="1"/>
          </p:cNvSpPr>
          <p:nvPr>
            <p:ph type="sldNum" sz="quarter" idx="12"/>
          </p:nvPr>
        </p:nvSpPr>
        <p:spPr/>
        <p:txBody>
          <a:bodyPr/>
          <a:lstStyle/>
          <a:p>
            <a:fld id="{6D22F896-40B5-4ADD-8801-0D06FADFA095}" type="slidenum">
              <a:rPr lang="en-US" smtClean="0"/>
              <a:t>15</a:t>
            </a:fld>
            <a:endParaRPr lang="en-US" dirty="0"/>
          </a:p>
        </p:txBody>
      </p:sp>
      <p:grpSp>
        <p:nvGrpSpPr>
          <p:cNvPr id="13" name="Group 12">
            <a:extLst>
              <a:ext uri="{FF2B5EF4-FFF2-40B4-BE49-F238E27FC236}">
                <a16:creationId xmlns:a16="http://schemas.microsoft.com/office/drawing/2014/main" id="{FC79E950-EDE5-4616-915F-045A75981824}"/>
              </a:ext>
            </a:extLst>
          </p:cNvPr>
          <p:cNvGrpSpPr/>
          <p:nvPr/>
        </p:nvGrpSpPr>
        <p:grpSpPr>
          <a:xfrm>
            <a:off x="2164884" y="631991"/>
            <a:ext cx="8879035" cy="5281129"/>
            <a:chOff x="4156245" y="1312711"/>
            <a:chExt cx="8067718" cy="4764143"/>
          </a:xfrm>
        </p:grpSpPr>
        <p:pic>
          <p:nvPicPr>
            <p:cNvPr id="3" name="Picture 2" descr="Image result for financial tradeoff in decision to continue school">
              <a:extLst>
                <a:ext uri="{FF2B5EF4-FFF2-40B4-BE49-F238E27FC236}">
                  <a16:creationId xmlns:a16="http://schemas.microsoft.com/office/drawing/2014/main" id="{20A1F409-9699-4CB2-93F3-29DC7BEEEF4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9932" t="24954" r="10950" b="12659"/>
            <a:stretch/>
          </p:blipFill>
          <p:spPr bwMode="auto">
            <a:xfrm>
              <a:off x="4156245" y="1330683"/>
              <a:ext cx="8035755" cy="474617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30E48D93-7130-47E4-9FC3-2755B7F19E83}"/>
                </a:ext>
              </a:extLst>
            </p:cNvPr>
            <p:cNvSpPr txBox="1"/>
            <p:nvPr/>
          </p:nvSpPr>
          <p:spPr>
            <a:xfrm>
              <a:off x="11189739" y="5125839"/>
              <a:ext cx="931817" cy="369332"/>
            </a:xfrm>
            <a:prstGeom prst="rect">
              <a:avLst/>
            </a:prstGeom>
            <a:solidFill>
              <a:schemeClr val="bg1"/>
            </a:solidFill>
          </p:spPr>
          <p:txBody>
            <a:bodyPr wrap="square" rtlCol="0">
              <a:spAutoFit/>
            </a:bodyPr>
            <a:lstStyle/>
            <a:p>
              <a:pPr algn="ctr"/>
              <a:r>
                <a:rPr lang="en-US" dirty="0"/>
                <a:t>Age</a:t>
              </a:r>
              <a:endParaRPr lang="en-ID" dirty="0"/>
            </a:p>
          </p:txBody>
        </p:sp>
        <p:sp>
          <p:nvSpPr>
            <p:cNvPr id="5" name="TextBox 4">
              <a:extLst>
                <a:ext uri="{FF2B5EF4-FFF2-40B4-BE49-F238E27FC236}">
                  <a16:creationId xmlns:a16="http://schemas.microsoft.com/office/drawing/2014/main" id="{D19B7252-8268-4463-A79C-EDFED2E7490C}"/>
                </a:ext>
              </a:extLst>
            </p:cNvPr>
            <p:cNvSpPr txBox="1"/>
            <p:nvPr/>
          </p:nvSpPr>
          <p:spPr>
            <a:xfrm>
              <a:off x="10661854" y="5098149"/>
              <a:ext cx="574766" cy="369332"/>
            </a:xfrm>
            <a:prstGeom prst="rect">
              <a:avLst/>
            </a:prstGeom>
            <a:solidFill>
              <a:schemeClr val="bg1"/>
            </a:solidFill>
          </p:spPr>
          <p:txBody>
            <a:bodyPr wrap="square" rtlCol="0">
              <a:spAutoFit/>
            </a:bodyPr>
            <a:lstStyle/>
            <a:p>
              <a:pPr algn="ctr"/>
              <a:r>
                <a:rPr lang="en-US" dirty="0"/>
                <a:t>66</a:t>
              </a:r>
              <a:endParaRPr lang="en-ID" dirty="0"/>
            </a:p>
          </p:txBody>
        </p:sp>
        <p:sp>
          <p:nvSpPr>
            <p:cNvPr id="6" name="TextBox 5">
              <a:extLst>
                <a:ext uri="{FF2B5EF4-FFF2-40B4-BE49-F238E27FC236}">
                  <a16:creationId xmlns:a16="http://schemas.microsoft.com/office/drawing/2014/main" id="{15E65DDD-72FD-4181-9691-DFA992CF0A87}"/>
                </a:ext>
              </a:extLst>
            </p:cNvPr>
            <p:cNvSpPr txBox="1"/>
            <p:nvPr/>
          </p:nvSpPr>
          <p:spPr>
            <a:xfrm>
              <a:off x="4265022" y="1312711"/>
              <a:ext cx="1430384" cy="369332"/>
            </a:xfrm>
            <a:prstGeom prst="rect">
              <a:avLst/>
            </a:prstGeom>
            <a:solidFill>
              <a:schemeClr val="bg1"/>
            </a:solidFill>
          </p:spPr>
          <p:txBody>
            <a:bodyPr wrap="square" rtlCol="0">
              <a:spAutoFit/>
            </a:bodyPr>
            <a:lstStyle/>
            <a:p>
              <a:pPr algn="ctr"/>
              <a:r>
                <a:rPr lang="en-US" dirty="0"/>
                <a:t>Earnings</a:t>
              </a:r>
              <a:endParaRPr lang="en-ID" dirty="0"/>
            </a:p>
          </p:txBody>
        </p:sp>
        <p:sp>
          <p:nvSpPr>
            <p:cNvPr id="7" name="TextBox 6">
              <a:extLst>
                <a:ext uri="{FF2B5EF4-FFF2-40B4-BE49-F238E27FC236}">
                  <a16:creationId xmlns:a16="http://schemas.microsoft.com/office/drawing/2014/main" id="{68CAD124-3BFB-47F8-80F6-3579F3A643F3}"/>
                </a:ext>
              </a:extLst>
            </p:cNvPr>
            <p:cNvSpPr txBox="1"/>
            <p:nvPr/>
          </p:nvSpPr>
          <p:spPr>
            <a:xfrm>
              <a:off x="8423832" y="2405636"/>
              <a:ext cx="1430384" cy="369332"/>
            </a:xfrm>
            <a:prstGeom prst="rect">
              <a:avLst/>
            </a:prstGeom>
            <a:solidFill>
              <a:schemeClr val="bg1"/>
            </a:solidFill>
          </p:spPr>
          <p:txBody>
            <a:bodyPr wrap="square" rtlCol="0">
              <a:spAutoFit/>
            </a:bodyPr>
            <a:lstStyle/>
            <a:p>
              <a:pPr algn="ctr"/>
              <a:r>
                <a:rPr lang="en-US" dirty="0"/>
                <a:t>Benefits</a:t>
              </a:r>
              <a:endParaRPr lang="en-ID" dirty="0"/>
            </a:p>
          </p:txBody>
        </p:sp>
        <p:sp>
          <p:nvSpPr>
            <p:cNvPr id="8" name="TextBox 7">
              <a:extLst>
                <a:ext uri="{FF2B5EF4-FFF2-40B4-BE49-F238E27FC236}">
                  <a16:creationId xmlns:a16="http://schemas.microsoft.com/office/drawing/2014/main" id="{3670F6E4-65B5-4A52-8B2D-232FC41B8031}"/>
                </a:ext>
              </a:extLst>
            </p:cNvPr>
            <p:cNvSpPr txBox="1"/>
            <p:nvPr/>
          </p:nvSpPr>
          <p:spPr>
            <a:xfrm>
              <a:off x="10902356" y="1682043"/>
              <a:ext cx="1321607" cy="646331"/>
            </a:xfrm>
            <a:prstGeom prst="rect">
              <a:avLst/>
            </a:prstGeom>
            <a:solidFill>
              <a:schemeClr val="bg1"/>
            </a:solidFill>
          </p:spPr>
          <p:txBody>
            <a:bodyPr wrap="square" rtlCol="0">
              <a:spAutoFit/>
            </a:bodyPr>
            <a:lstStyle/>
            <a:p>
              <a:pPr algn="ctr"/>
              <a:r>
                <a:rPr lang="en-US" dirty="0"/>
                <a:t>Secondary graduates</a:t>
              </a:r>
              <a:endParaRPr lang="en-ID" dirty="0"/>
            </a:p>
          </p:txBody>
        </p:sp>
        <p:sp>
          <p:nvSpPr>
            <p:cNvPr id="9" name="TextBox 8">
              <a:extLst>
                <a:ext uri="{FF2B5EF4-FFF2-40B4-BE49-F238E27FC236}">
                  <a16:creationId xmlns:a16="http://schemas.microsoft.com/office/drawing/2014/main" id="{FF01FB8D-C509-43AD-978F-D3499E91F3A9}"/>
                </a:ext>
              </a:extLst>
            </p:cNvPr>
            <p:cNvSpPr txBox="1"/>
            <p:nvPr/>
          </p:nvSpPr>
          <p:spPr>
            <a:xfrm>
              <a:off x="10950253" y="2590302"/>
              <a:ext cx="1225812" cy="646331"/>
            </a:xfrm>
            <a:prstGeom prst="rect">
              <a:avLst/>
            </a:prstGeom>
            <a:solidFill>
              <a:schemeClr val="bg1"/>
            </a:solidFill>
          </p:spPr>
          <p:txBody>
            <a:bodyPr wrap="square" rtlCol="0">
              <a:spAutoFit/>
            </a:bodyPr>
            <a:lstStyle/>
            <a:p>
              <a:pPr algn="ctr"/>
              <a:r>
                <a:rPr lang="en-US" dirty="0"/>
                <a:t>Primary graduates</a:t>
              </a:r>
              <a:endParaRPr lang="en-ID" dirty="0"/>
            </a:p>
          </p:txBody>
        </p:sp>
        <p:sp>
          <p:nvSpPr>
            <p:cNvPr id="10" name="TextBox 9">
              <a:extLst>
                <a:ext uri="{FF2B5EF4-FFF2-40B4-BE49-F238E27FC236}">
                  <a16:creationId xmlns:a16="http://schemas.microsoft.com/office/drawing/2014/main" id="{4D465D8F-C83F-4415-8275-D485531CAFD9}"/>
                </a:ext>
              </a:extLst>
            </p:cNvPr>
            <p:cNvSpPr txBox="1"/>
            <p:nvPr/>
          </p:nvSpPr>
          <p:spPr>
            <a:xfrm>
              <a:off x="4870980" y="5127403"/>
              <a:ext cx="574766" cy="369332"/>
            </a:xfrm>
            <a:prstGeom prst="rect">
              <a:avLst/>
            </a:prstGeom>
            <a:solidFill>
              <a:schemeClr val="bg1"/>
            </a:solidFill>
          </p:spPr>
          <p:txBody>
            <a:bodyPr wrap="square" rtlCol="0">
              <a:spAutoFit/>
            </a:bodyPr>
            <a:lstStyle/>
            <a:p>
              <a:pPr algn="ctr"/>
              <a:r>
                <a:rPr lang="en-US" dirty="0"/>
                <a:t>16</a:t>
              </a:r>
              <a:endParaRPr lang="en-ID" dirty="0"/>
            </a:p>
          </p:txBody>
        </p:sp>
        <p:sp>
          <p:nvSpPr>
            <p:cNvPr id="11" name="TextBox 10">
              <a:extLst>
                <a:ext uri="{FF2B5EF4-FFF2-40B4-BE49-F238E27FC236}">
                  <a16:creationId xmlns:a16="http://schemas.microsoft.com/office/drawing/2014/main" id="{A3C1417E-2940-4D66-A09D-2FD93369D20C}"/>
                </a:ext>
              </a:extLst>
            </p:cNvPr>
            <p:cNvSpPr txBox="1"/>
            <p:nvPr/>
          </p:nvSpPr>
          <p:spPr>
            <a:xfrm>
              <a:off x="6199643" y="5430523"/>
              <a:ext cx="951493" cy="646331"/>
            </a:xfrm>
            <a:prstGeom prst="rect">
              <a:avLst/>
            </a:prstGeom>
            <a:solidFill>
              <a:schemeClr val="bg1"/>
            </a:solidFill>
          </p:spPr>
          <p:txBody>
            <a:bodyPr wrap="square" rtlCol="0">
              <a:spAutoFit/>
            </a:bodyPr>
            <a:lstStyle/>
            <a:p>
              <a:pPr algn="ctr"/>
              <a:r>
                <a:rPr lang="en-US" dirty="0"/>
                <a:t>Direct costs</a:t>
              </a:r>
              <a:endParaRPr lang="en-ID" dirty="0"/>
            </a:p>
          </p:txBody>
        </p:sp>
        <p:sp>
          <p:nvSpPr>
            <p:cNvPr id="12" name="TextBox 11">
              <a:extLst>
                <a:ext uri="{FF2B5EF4-FFF2-40B4-BE49-F238E27FC236}">
                  <a16:creationId xmlns:a16="http://schemas.microsoft.com/office/drawing/2014/main" id="{E4DAE6C7-66FC-48F2-9F21-D6C92A07DF42}"/>
                </a:ext>
              </a:extLst>
            </p:cNvPr>
            <p:cNvSpPr txBox="1"/>
            <p:nvPr/>
          </p:nvSpPr>
          <p:spPr>
            <a:xfrm>
              <a:off x="6241616" y="4238962"/>
              <a:ext cx="951493" cy="646331"/>
            </a:xfrm>
            <a:prstGeom prst="rect">
              <a:avLst/>
            </a:prstGeom>
            <a:solidFill>
              <a:schemeClr val="bg1"/>
            </a:solidFill>
          </p:spPr>
          <p:txBody>
            <a:bodyPr wrap="square" rtlCol="0">
              <a:spAutoFit/>
            </a:bodyPr>
            <a:lstStyle/>
            <a:p>
              <a:pPr algn="ctr"/>
              <a:r>
                <a:rPr lang="en-US" dirty="0"/>
                <a:t>Indirect costs</a:t>
              </a:r>
              <a:endParaRPr lang="en-ID" dirty="0"/>
            </a:p>
          </p:txBody>
        </p:sp>
      </p:grpSp>
    </p:spTree>
    <p:extLst>
      <p:ext uri="{BB962C8B-B14F-4D97-AF65-F5344CB8AC3E}">
        <p14:creationId xmlns:p14="http://schemas.microsoft.com/office/powerpoint/2010/main" val="8826118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age-earning profiles by level of education">
            <a:extLst>
              <a:ext uri="{FF2B5EF4-FFF2-40B4-BE49-F238E27FC236}">
                <a16:creationId xmlns:a16="http://schemas.microsoft.com/office/drawing/2014/main" id="{FFA0C0BF-7EE3-4C46-8604-D476B2244C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43388" y="1302551"/>
            <a:ext cx="8431972" cy="483750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C524B0C1-6C2C-4E13-A45F-38CDDC7E184F}"/>
              </a:ext>
            </a:extLst>
          </p:cNvPr>
          <p:cNvSpPr txBox="1"/>
          <p:nvPr/>
        </p:nvSpPr>
        <p:spPr>
          <a:xfrm>
            <a:off x="749011" y="1143190"/>
            <a:ext cx="2559878" cy="2462213"/>
          </a:xfrm>
          <a:prstGeom prst="rect">
            <a:avLst/>
          </a:prstGeom>
          <a:noFill/>
        </p:spPr>
        <p:txBody>
          <a:bodyPr wrap="square" rtlCol="0">
            <a:spAutoFit/>
          </a:bodyPr>
          <a:lstStyle/>
          <a:p>
            <a:r>
              <a:rPr lang="en-US" sz="2200" dirty="0"/>
              <a:t>Age earning profiles by level of education</a:t>
            </a:r>
          </a:p>
          <a:p>
            <a:endParaRPr lang="en-US" sz="2200" dirty="0"/>
          </a:p>
          <a:p>
            <a:r>
              <a:rPr lang="en-US" sz="2200" dirty="0"/>
              <a:t>People with higher levels of education tend to earn more at the same age level</a:t>
            </a:r>
            <a:endParaRPr lang="en-ID" sz="2200" dirty="0"/>
          </a:p>
        </p:txBody>
      </p:sp>
      <p:sp>
        <p:nvSpPr>
          <p:cNvPr id="3" name="Slide Number Placeholder 2">
            <a:extLst>
              <a:ext uri="{FF2B5EF4-FFF2-40B4-BE49-F238E27FC236}">
                <a16:creationId xmlns:a16="http://schemas.microsoft.com/office/drawing/2014/main" id="{1C58B157-DFD3-44C7-B475-876BCCE5440C}"/>
              </a:ext>
            </a:extLst>
          </p:cNvPr>
          <p:cNvSpPr>
            <a:spLocks noGrp="1"/>
          </p:cNvSpPr>
          <p:nvPr>
            <p:ph type="sldNum" sz="quarter" idx="12"/>
          </p:nvPr>
        </p:nvSpPr>
        <p:spPr/>
        <p:txBody>
          <a:bodyPr/>
          <a:lstStyle/>
          <a:p>
            <a:fld id="{6D22F896-40B5-4ADD-8801-0D06FADFA095}" type="slidenum">
              <a:rPr lang="en-US" smtClean="0"/>
              <a:t>16</a:t>
            </a:fld>
            <a:endParaRPr lang="en-US" dirty="0"/>
          </a:p>
        </p:txBody>
      </p:sp>
    </p:spTree>
    <p:extLst>
      <p:ext uri="{BB962C8B-B14F-4D97-AF65-F5344CB8AC3E}">
        <p14:creationId xmlns:p14="http://schemas.microsoft.com/office/powerpoint/2010/main" val="28202283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CEBC64-ADEE-4396-AD13-CA743624EFD8}"/>
              </a:ext>
            </a:extLst>
          </p:cNvPr>
          <p:cNvSpPr>
            <a:spLocks noGrp="1"/>
          </p:cNvSpPr>
          <p:nvPr>
            <p:ph type="title"/>
          </p:nvPr>
        </p:nvSpPr>
        <p:spPr/>
        <p:txBody>
          <a:bodyPr/>
          <a:lstStyle/>
          <a:p>
            <a:r>
              <a:rPr lang="en-US" dirty="0"/>
              <a:t>summary</a:t>
            </a:r>
            <a:endParaRPr lang="en-ID" dirty="0"/>
          </a:p>
        </p:txBody>
      </p:sp>
      <p:sp>
        <p:nvSpPr>
          <p:cNvPr id="3" name="Slide Number Placeholder 2">
            <a:extLst>
              <a:ext uri="{FF2B5EF4-FFF2-40B4-BE49-F238E27FC236}">
                <a16:creationId xmlns:a16="http://schemas.microsoft.com/office/drawing/2014/main" id="{648127E8-F119-43B8-8DC8-7D101095660B}"/>
              </a:ext>
            </a:extLst>
          </p:cNvPr>
          <p:cNvSpPr>
            <a:spLocks noGrp="1"/>
          </p:cNvSpPr>
          <p:nvPr>
            <p:ph type="sldNum" sz="quarter" idx="12"/>
          </p:nvPr>
        </p:nvSpPr>
        <p:spPr/>
        <p:txBody>
          <a:bodyPr/>
          <a:lstStyle/>
          <a:p>
            <a:fld id="{6D22F896-40B5-4ADD-8801-0D06FADFA095}" type="slidenum">
              <a:rPr lang="en-US" smtClean="0"/>
              <a:t>17</a:t>
            </a:fld>
            <a:endParaRPr lang="en-US" dirty="0"/>
          </a:p>
        </p:txBody>
      </p:sp>
      <p:sp>
        <p:nvSpPr>
          <p:cNvPr id="4" name="TextBox 3">
            <a:extLst>
              <a:ext uri="{FF2B5EF4-FFF2-40B4-BE49-F238E27FC236}">
                <a16:creationId xmlns:a16="http://schemas.microsoft.com/office/drawing/2014/main" id="{E09A9103-2131-42BB-B104-2D4CB485E0EB}"/>
              </a:ext>
            </a:extLst>
          </p:cNvPr>
          <p:cNvSpPr txBox="1"/>
          <p:nvPr/>
        </p:nvSpPr>
        <p:spPr>
          <a:xfrm>
            <a:off x="1291079" y="2133600"/>
            <a:ext cx="9763775" cy="4616648"/>
          </a:xfrm>
          <a:prstGeom prst="rect">
            <a:avLst/>
          </a:prstGeom>
          <a:noFill/>
        </p:spPr>
        <p:txBody>
          <a:bodyPr wrap="square" rtlCol="0">
            <a:spAutoFit/>
          </a:bodyPr>
          <a:lstStyle/>
          <a:p>
            <a:pPr>
              <a:spcAft>
                <a:spcPts val="1200"/>
              </a:spcAft>
            </a:pPr>
            <a:r>
              <a:rPr lang="en-US" sz="2200" dirty="0"/>
              <a:t>During the past three decades, significant changes in terms of educational attainment has been achieved worldwide, particularly in primary education</a:t>
            </a:r>
          </a:p>
          <a:p>
            <a:pPr>
              <a:spcAft>
                <a:spcPts val="1200"/>
              </a:spcAft>
            </a:pPr>
            <a:r>
              <a:rPr lang="en-US" sz="2200" dirty="0"/>
              <a:t>The investments in education have resulted in improvements in human capital and improving the well-being of millions of people</a:t>
            </a:r>
          </a:p>
          <a:p>
            <a:pPr>
              <a:spcAft>
                <a:spcPts val="1200"/>
              </a:spcAft>
            </a:pPr>
            <a:r>
              <a:rPr lang="en-US" sz="2200" dirty="0"/>
              <a:t>Challenges remain; more than 4 out of 5 children live in low and middle income countries without proper education and learn very little</a:t>
            </a:r>
          </a:p>
          <a:p>
            <a:pPr>
              <a:spcAft>
                <a:spcPts val="1200"/>
              </a:spcAft>
            </a:pPr>
            <a:r>
              <a:rPr lang="en-US" sz="2200" dirty="0"/>
              <a:t>Investments in education yield good returns; however the investment is long term, while the poor have more, immediate needs </a:t>
            </a:r>
          </a:p>
          <a:p>
            <a:pPr>
              <a:spcAft>
                <a:spcPts val="1200"/>
              </a:spcAft>
            </a:pPr>
            <a:endParaRPr lang="en-US" sz="2200" dirty="0"/>
          </a:p>
          <a:p>
            <a:pPr>
              <a:spcAft>
                <a:spcPts val="1200"/>
              </a:spcAft>
            </a:pPr>
            <a:endParaRPr lang="en-US" dirty="0"/>
          </a:p>
          <a:p>
            <a:pPr>
              <a:spcAft>
                <a:spcPts val="1200"/>
              </a:spcAft>
            </a:pPr>
            <a:r>
              <a:rPr lang="en-US" dirty="0"/>
              <a:t> </a:t>
            </a:r>
            <a:endParaRPr lang="en-ID" dirty="0"/>
          </a:p>
        </p:txBody>
      </p:sp>
    </p:spTree>
    <p:extLst>
      <p:ext uri="{BB962C8B-B14F-4D97-AF65-F5344CB8AC3E}">
        <p14:creationId xmlns:p14="http://schemas.microsoft.com/office/powerpoint/2010/main" val="3387483377"/>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TM10001114[[fn=Gallery]]</Template>
  <TotalTime>174</TotalTime>
  <Words>1027</Words>
  <Application>Microsoft Office PowerPoint</Application>
  <PresentationFormat>Widescreen</PresentationFormat>
  <Paragraphs>163</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Gill Sans MT</vt:lpstr>
      <vt:lpstr>Verdana</vt:lpstr>
      <vt:lpstr>Gallery</vt:lpstr>
      <vt:lpstr>Human and social development</vt:lpstr>
      <vt:lpstr>The importance of health and education</vt:lpstr>
      <vt:lpstr>The importance of health and education</vt:lpstr>
      <vt:lpstr>The importance of health and education</vt:lpstr>
      <vt:lpstr>Education ‒ definitions</vt:lpstr>
      <vt:lpstr>Education ‒ definitions</vt:lpstr>
      <vt:lpstr>Education: Trends and patterns</vt:lpstr>
      <vt:lpstr>Education: Trends and patterns</vt:lpstr>
      <vt:lpstr>Education: Trends and patterns</vt:lpstr>
      <vt:lpstr>Education: Trends and patterns</vt:lpstr>
      <vt:lpstr>Gender in education</vt:lpstr>
      <vt:lpstr>Challenges</vt:lpstr>
      <vt:lpstr>Schooling vs. education</vt:lpstr>
      <vt:lpstr>Education as investment</vt:lpstr>
      <vt:lpstr>PowerPoint Presentation</vt:lpstr>
      <vt:lpstr>PowerPoint Presentation</vt:lpstr>
      <vt:lpstr>summary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Human and social development</dc:title>
  <dc:creator>januar hakim</dc:creator>
  <cp:lastModifiedBy>januar hakim</cp:lastModifiedBy>
  <cp:revision>19</cp:revision>
  <dcterms:created xsi:type="dcterms:W3CDTF">2021-02-26T03:59:50Z</dcterms:created>
  <dcterms:modified xsi:type="dcterms:W3CDTF">2021-03-02T02:20:14Z</dcterms:modified>
</cp:coreProperties>
</file>