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slideLayouts/slideLayout10.xml" ContentType="application/vnd.openxmlformats-officedocument.presentationml.slideLayout+xml"/>
  <Override PartName="/ppt/charts/chart6.xml" ContentType="application/vnd.openxmlformats-officedocument.drawingml.chart+xml"/>
  <Override PartName="/ppt/charts/chart7.xml" ContentType="application/vnd.openxmlformats-officedocument.drawingml.chart+xml"/>
  <Override PartName="/ppt/charts/chart10.xml" ContentType="application/vnd.openxmlformats-officedocument.drawingml.chart+xml"/>
  <Override PartName="/ppt/charts/chart3.xml" ContentType="application/vnd.openxmlformats-officedocument.drawingml.chart+xml"/>
  <Default Extension="xlsx" ContentType="application/vnd.openxmlformats-officedocument.spreadsheetml.sheet"/>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charts/chart8.xml" ContentType="application/vnd.openxmlformats-officedocument.drawingml.chart+xml"/>
  <Override PartName="/ppt/charts/chart12.xml" ContentType="application/vnd.openxmlformats-officedocument.drawingml.char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256" r:id="rId2"/>
    <p:sldId id="296" r:id="rId3"/>
    <p:sldId id="297" r:id="rId4"/>
    <p:sldId id="278" r:id="rId5"/>
    <p:sldId id="260" r:id="rId6"/>
    <p:sldId id="282" r:id="rId7"/>
    <p:sldId id="284" r:id="rId8"/>
    <p:sldId id="286" r:id="rId9"/>
    <p:sldId id="288" r:id="rId10"/>
    <p:sldId id="290" r:id="rId11"/>
    <p:sldId id="259" r:id="rId12"/>
    <p:sldId id="257" r:id="rId13"/>
    <p:sldId id="258" r:id="rId14"/>
    <p:sldId id="261" r:id="rId15"/>
    <p:sldId id="262" r:id="rId16"/>
    <p:sldId id="263" r:id="rId17"/>
    <p:sldId id="265" r:id="rId18"/>
    <p:sldId id="274" r:id="rId19"/>
    <p:sldId id="270" r:id="rId20"/>
    <p:sldId id="271" r:id="rId21"/>
    <p:sldId id="272" r:id="rId22"/>
    <p:sldId id="267" r:id="rId23"/>
    <p:sldId id="268" r:id="rId24"/>
    <p:sldId id="293" r:id="rId25"/>
    <p:sldId id="295" r:id="rId26"/>
    <p:sldId id="299" r:id="rId27"/>
    <p:sldId id="269" r:id="rId28"/>
    <p:sldId id="273" r:id="rId29"/>
    <p:sldId id="275" r:id="rId30"/>
    <p:sldId id="276" r:id="rId31"/>
    <p:sldId id="300" r:id="rId32"/>
    <p:sldId id="301" r:id="rId33"/>
    <p:sldId id="302" r:id="rId34"/>
    <p:sldId id="306" r:id="rId35"/>
    <p:sldId id="309" r:id="rId36"/>
    <p:sldId id="308" r:id="rId37"/>
    <p:sldId id="310" r:id="rId3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4" d="100"/>
          <a:sy n="104" d="100"/>
        </p:scale>
        <p:origin x="-174" y="-84"/>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F:\agri%20growth.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Private\Desktop\Farm%20crop%20production%20index.xlsx" TargetMode="Externa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2007_Workbook1.xlsx"/></Relationships>
</file>

<file path=ppt/charts/_rels/chart4.xml.rels><?xml version="1.0" encoding="UTF-8" standalone="yes"?>
<Relationships xmlns="http://schemas.openxmlformats.org/package/2006/relationships"><Relationship Id="rId1" Type="http://schemas.openxmlformats.org/officeDocument/2006/relationships/oleObject" Target="file:///H:\FAO%20Food%20Security\bhanupong%20fao.xlsx" TargetMode="Externa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2007_Workbook2.xlsx"/></Relationships>
</file>

<file path=ppt/charts/_rels/chart6.xml.rels><?xml version="1.0" encoding="UTF-8" standalone="yes"?>
<Relationships xmlns="http://schemas.openxmlformats.org/package/2006/relationships"><Relationship Id="rId1" Type="http://schemas.openxmlformats.org/officeDocument/2006/relationships/oleObject" Target="file:///C:\Users\bhanupong\Documents\TOT%20Rice%20Crude%20Oil.xlsx" TargetMode="External"/></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2007_Workbook3.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Office_Excel_2007_Workbook4.xlsx"/></Relationships>
</file>

<file path=ppt/charts/_rels/chart9.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Office_Excel_2007_Workbook5.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Office_Excel_2007_Workbook6.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Office_Excel_2007_Workbook7.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a:pPr>
            <a:r>
              <a:rPr lang="en-US"/>
              <a:t>Sectoral Growth</a:t>
            </a:r>
          </a:p>
        </c:rich>
      </c:tx>
      <c:layout/>
    </c:title>
    <c:plotArea>
      <c:layout/>
      <c:lineChart>
        <c:grouping val="standard"/>
        <c:ser>
          <c:idx val="0"/>
          <c:order val="0"/>
          <c:tx>
            <c:strRef>
              <c:f>Sheet1!$E$12</c:f>
              <c:strCache>
                <c:ptCount val="1"/>
                <c:pt idx="0">
                  <c:v>Agriculture</c:v>
                </c:pt>
              </c:strCache>
            </c:strRef>
          </c:tx>
          <c:cat>
            <c:strRef>
              <c:f>Sheet1!$F$11:$Q$11</c:f>
              <c:strCache>
                <c:ptCount val="12"/>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strCache>
            </c:strRef>
          </c:cat>
          <c:val>
            <c:numRef>
              <c:f>Sheet1!$F$12:$Q$12</c:f>
              <c:numCache>
                <c:formatCode>#,##0.0;\-#,##0.0</c:formatCode>
                <c:ptCount val="12"/>
                <c:pt idx="0">
                  <c:v>6.8</c:v>
                </c:pt>
                <c:pt idx="1">
                  <c:v>3</c:v>
                </c:pt>
                <c:pt idx="2">
                  <c:v>0.1</c:v>
                </c:pt>
                <c:pt idx="3">
                  <c:v>11.9</c:v>
                </c:pt>
                <c:pt idx="4">
                  <c:v>-1.1000000000000001</c:v>
                </c:pt>
                <c:pt idx="5">
                  <c:v>0</c:v>
                </c:pt>
                <c:pt idx="6">
                  <c:v>3.9</c:v>
                </c:pt>
                <c:pt idx="7">
                  <c:v>1.9</c:v>
                </c:pt>
                <c:pt idx="8">
                  <c:v>2.9</c:v>
                </c:pt>
                <c:pt idx="9">
                  <c:v>-1.3</c:v>
                </c:pt>
                <c:pt idx="10">
                  <c:v>-0.8</c:v>
                </c:pt>
                <c:pt idx="11">
                  <c:v>5.8</c:v>
                </c:pt>
              </c:numCache>
            </c:numRef>
          </c:val>
        </c:ser>
        <c:ser>
          <c:idx val="1"/>
          <c:order val="1"/>
          <c:tx>
            <c:strRef>
              <c:f>Sheet1!$E$13</c:f>
              <c:strCache>
                <c:ptCount val="1"/>
                <c:pt idx="0">
                  <c:v>non Agriculture</c:v>
                </c:pt>
              </c:strCache>
            </c:strRef>
          </c:tx>
          <c:cat>
            <c:strRef>
              <c:f>Sheet1!$F$11:$Q$11</c:f>
              <c:strCache>
                <c:ptCount val="12"/>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strCache>
            </c:strRef>
          </c:cat>
          <c:val>
            <c:numRef>
              <c:f>Sheet1!$F$13:$Q$13</c:f>
              <c:numCache>
                <c:formatCode>#,##0.0;\-#,##0.0</c:formatCode>
                <c:ptCount val="12"/>
                <c:pt idx="0">
                  <c:v>4.2</c:v>
                </c:pt>
                <c:pt idx="1">
                  <c:v>3.4</c:v>
                </c:pt>
                <c:pt idx="2">
                  <c:v>6.7</c:v>
                </c:pt>
                <c:pt idx="3">
                  <c:v>6.7</c:v>
                </c:pt>
                <c:pt idx="4">
                  <c:v>7.1</c:v>
                </c:pt>
                <c:pt idx="5">
                  <c:v>4.5999999999999996</c:v>
                </c:pt>
                <c:pt idx="6">
                  <c:v>5</c:v>
                </c:pt>
                <c:pt idx="7">
                  <c:v>5.8</c:v>
                </c:pt>
                <c:pt idx="8">
                  <c:v>1.5</c:v>
                </c:pt>
                <c:pt idx="9">
                  <c:v>-0.9</c:v>
                </c:pt>
                <c:pt idx="10">
                  <c:v>8.2000000000000011</c:v>
                </c:pt>
                <c:pt idx="11">
                  <c:v>-0.3000000000000001</c:v>
                </c:pt>
              </c:numCache>
            </c:numRef>
          </c:val>
        </c:ser>
        <c:ser>
          <c:idx val="2"/>
          <c:order val="2"/>
          <c:tx>
            <c:strRef>
              <c:f>Sheet1!$E$14</c:f>
              <c:strCache>
                <c:ptCount val="1"/>
                <c:pt idx="0">
                  <c:v>GDP Growth</c:v>
                </c:pt>
              </c:strCache>
            </c:strRef>
          </c:tx>
          <c:cat>
            <c:strRef>
              <c:f>Sheet1!$F$11:$Q$11</c:f>
              <c:strCache>
                <c:ptCount val="12"/>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strCache>
            </c:strRef>
          </c:cat>
          <c:val>
            <c:numRef>
              <c:f>Sheet1!$F$14:$Q$14</c:f>
              <c:numCache>
                <c:formatCode>#,##0.0;\-#,##0.0</c:formatCode>
                <c:ptCount val="12"/>
                <c:pt idx="0">
                  <c:v>4.5</c:v>
                </c:pt>
                <c:pt idx="1">
                  <c:v>3.4</c:v>
                </c:pt>
                <c:pt idx="2">
                  <c:v>6.2</c:v>
                </c:pt>
                <c:pt idx="3">
                  <c:v>7.2</c:v>
                </c:pt>
                <c:pt idx="4">
                  <c:v>6.3</c:v>
                </c:pt>
                <c:pt idx="5">
                  <c:v>4.2</c:v>
                </c:pt>
                <c:pt idx="6">
                  <c:v>4.9000000000000004</c:v>
                </c:pt>
                <c:pt idx="7">
                  <c:v>5.4</c:v>
                </c:pt>
                <c:pt idx="8">
                  <c:v>1.7000000000000002</c:v>
                </c:pt>
                <c:pt idx="9">
                  <c:v>-0.9</c:v>
                </c:pt>
                <c:pt idx="10">
                  <c:v>7.3</c:v>
                </c:pt>
                <c:pt idx="11">
                  <c:v>0.3000000000000001</c:v>
                </c:pt>
              </c:numCache>
            </c:numRef>
          </c:val>
        </c:ser>
        <c:marker val="1"/>
        <c:axId val="114513408"/>
        <c:axId val="114514944"/>
      </c:lineChart>
      <c:catAx>
        <c:axId val="114513408"/>
        <c:scaling>
          <c:orientation val="minMax"/>
        </c:scaling>
        <c:axPos val="b"/>
        <c:majorTickMark val="none"/>
        <c:tickLblPos val="nextTo"/>
        <c:crossAx val="114514944"/>
        <c:crosses val="autoZero"/>
        <c:auto val="1"/>
        <c:lblAlgn val="ctr"/>
        <c:lblOffset val="100"/>
      </c:catAx>
      <c:valAx>
        <c:axId val="114514944"/>
        <c:scaling>
          <c:orientation val="minMax"/>
        </c:scaling>
        <c:axPos val="l"/>
        <c:majorGridlines/>
        <c:title>
          <c:tx>
            <c:rich>
              <a:bodyPr/>
              <a:lstStyle/>
              <a:p>
                <a:pPr>
                  <a:defRPr/>
                </a:pPr>
                <a:r>
                  <a:rPr lang="en-US"/>
                  <a:t>percent</a:t>
                </a:r>
              </a:p>
            </c:rich>
          </c:tx>
          <c:layout/>
        </c:title>
        <c:numFmt formatCode="#,##0.0;\-#,##0.0" sourceLinked="1"/>
        <c:majorTickMark val="none"/>
        <c:tickLblPos val="nextTo"/>
        <c:crossAx val="114513408"/>
        <c:crosses val="autoZero"/>
        <c:crossBetween val="between"/>
      </c:valAx>
    </c:plotArea>
    <c:legend>
      <c:legendPos val="r"/>
      <c:layout/>
    </c:legend>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a:pPr>
            <a:r>
              <a:rPr lang="en-US" dirty="0"/>
              <a:t>Weight in Crops Production index</a:t>
            </a:r>
          </a:p>
        </c:rich>
      </c:tx>
      <c:layout/>
    </c:title>
    <c:plotArea>
      <c:layout/>
      <c:barChart>
        <c:barDir val="col"/>
        <c:grouping val="clustered"/>
        <c:ser>
          <c:idx val="0"/>
          <c:order val="0"/>
          <c:tx>
            <c:strRef>
              <c:f>Monthly!$E$42</c:f>
              <c:strCache>
                <c:ptCount val="1"/>
                <c:pt idx="0">
                  <c:v>Source: Bank of Thailand</c:v>
                </c:pt>
              </c:strCache>
            </c:strRef>
          </c:tx>
          <c:dLbls>
            <c:txPr>
              <a:bodyPr/>
              <a:lstStyle/>
              <a:p>
                <a:pPr>
                  <a:defRPr sz="2000"/>
                </a:pPr>
                <a:endParaRPr lang="th-TH"/>
              </a:p>
            </c:txPr>
            <c:showVal val="1"/>
          </c:dLbls>
          <c:cat>
            <c:strRef>
              <c:f>Monthly!$D$43:$D$51</c:f>
              <c:strCache>
                <c:ptCount val="9"/>
                <c:pt idx="0">
                  <c:v>   Rice</c:v>
                </c:pt>
                <c:pt idx="1">
                  <c:v>   Vegetable &amp; fruit</c:v>
                </c:pt>
                <c:pt idx="2">
                  <c:v>   Sugarcane</c:v>
                </c:pt>
                <c:pt idx="3">
                  <c:v>   Maize</c:v>
                </c:pt>
                <c:pt idx="4">
                  <c:v>   Cassava</c:v>
                </c:pt>
                <c:pt idx="5">
                  <c:v>   Palm</c:v>
                </c:pt>
                <c:pt idx="6">
                  <c:v>   Coconut</c:v>
                </c:pt>
                <c:pt idx="7">
                  <c:v>   Soybean</c:v>
                </c:pt>
                <c:pt idx="8">
                  <c:v>   Rubber</c:v>
                </c:pt>
              </c:strCache>
            </c:strRef>
          </c:cat>
          <c:val>
            <c:numRef>
              <c:f>Monthly!$E$43:$E$51</c:f>
              <c:numCache>
                <c:formatCode>#,##0.00;\-#,##0.00</c:formatCode>
                <c:ptCount val="9"/>
                <c:pt idx="0">
                  <c:v>36.61</c:v>
                </c:pt>
                <c:pt idx="1">
                  <c:v>20.21</c:v>
                </c:pt>
                <c:pt idx="2">
                  <c:v>6.56</c:v>
                </c:pt>
                <c:pt idx="3">
                  <c:v>4.3499999999999996</c:v>
                </c:pt>
                <c:pt idx="4">
                  <c:v>3.66</c:v>
                </c:pt>
                <c:pt idx="5">
                  <c:v>2.8499999999999988</c:v>
                </c:pt>
                <c:pt idx="6">
                  <c:v>1.83</c:v>
                </c:pt>
                <c:pt idx="7">
                  <c:v>1.22</c:v>
                </c:pt>
                <c:pt idx="8">
                  <c:v>17.04</c:v>
                </c:pt>
              </c:numCache>
            </c:numRef>
          </c:val>
        </c:ser>
        <c:dLbls>
          <c:showVal val="1"/>
        </c:dLbls>
        <c:overlap val="-25"/>
        <c:axId val="114585600"/>
        <c:axId val="114587136"/>
      </c:barChart>
      <c:catAx>
        <c:axId val="114585600"/>
        <c:scaling>
          <c:orientation val="minMax"/>
        </c:scaling>
        <c:axPos val="b"/>
        <c:majorTickMark val="none"/>
        <c:tickLblPos val="nextTo"/>
        <c:txPr>
          <a:bodyPr/>
          <a:lstStyle/>
          <a:p>
            <a:pPr>
              <a:defRPr sz="2000"/>
            </a:pPr>
            <a:endParaRPr lang="th-TH"/>
          </a:p>
        </c:txPr>
        <c:crossAx val="114587136"/>
        <c:crosses val="autoZero"/>
        <c:auto val="1"/>
        <c:lblAlgn val="ctr"/>
        <c:lblOffset val="100"/>
      </c:catAx>
      <c:valAx>
        <c:axId val="114587136"/>
        <c:scaling>
          <c:orientation val="minMax"/>
        </c:scaling>
        <c:delete val="1"/>
        <c:axPos val="l"/>
        <c:numFmt formatCode="#,##0.00;\-#,##0.00" sourceLinked="1"/>
        <c:tickLblPos val="nextTo"/>
        <c:crossAx val="114585600"/>
        <c:crosses val="autoZero"/>
        <c:crossBetween val="between"/>
      </c:valAx>
    </c:plotArea>
    <c:legend>
      <c:legendPos val="t"/>
      <c:layout>
        <c:manualLayout>
          <c:xMode val="edge"/>
          <c:yMode val="edge"/>
          <c:x val="0.30874518810148727"/>
          <c:y val="0.85636592300962378"/>
          <c:w val="0.37139829396325841"/>
          <c:h val="8.3717191601050067E-2"/>
        </c:manualLayout>
      </c:layout>
      <c:txPr>
        <a:bodyPr/>
        <a:lstStyle/>
        <a:p>
          <a:pPr>
            <a:defRPr sz="1400" i="1"/>
          </a:pPr>
          <a:endParaRPr lang="th-TH"/>
        </a:p>
      </c:txPr>
    </c:legend>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a:pPr>
            <a:r>
              <a:rPr lang="en-US"/>
              <a:t>Rice / Crude Oil (petroleum)</a:t>
            </a:r>
          </a:p>
          <a:p>
            <a:pPr>
              <a:defRPr/>
            </a:pPr>
            <a:r>
              <a:rPr lang="en-US"/>
              <a:t> West Texas Intermediate Price Ratio</a:t>
            </a:r>
          </a:p>
        </c:rich>
      </c:tx>
      <c:layout/>
    </c:title>
    <c:plotArea>
      <c:layout/>
      <c:lineChart>
        <c:grouping val="standard"/>
        <c:ser>
          <c:idx val="0"/>
          <c:order val="0"/>
          <c:tx>
            <c:strRef>
              <c:f>Sheet2!$B$3</c:f>
              <c:strCache>
                <c:ptCount val="1"/>
                <c:pt idx="0">
                  <c:v>Rice / Crude Oil (petroleum); West Texas Intermediate Price Ratio</c:v>
                </c:pt>
              </c:strCache>
            </c:strRef>
          </c:tx>
          <c:marker>
            <c:symbol val="none"/>
          </c:marker>
          <c:cat>
            <c:numRef>
              <c:f>Sheet2!$A$4:$A$364</c:f>
              <c:numCache>
                <c:formatCode>B1mmm\-yy</c:formatCode>
                <c:ptCount val="361"/>
                <c:pt idx="0">
                  <c:v>30317</c:v>
                </c:pt>
                <c:pt idx="1">
                  <c:v>30348</c:v>
                </c:pt>
                <c:pt idx="2">
                  <c:v>30376</c:v>
                </c:pt>
                <c:pt idx="3">
                  <c:v>30407</c:v>
                </c:pt>
                <c:pt idx="4">
                  <c:v>30437</c:v>
                </c:pt>
                <c:pt idx="5">
                  <c:v>30468</c:v>
                </c:pt>
                <c:pt idx="6">
                  <c:v>30498</c:v>
                </c:pt>
                <c:pt idx="7">
                  <c:v>30529</c:v>
                </c:pt>
                <c:pt idx="8">
                  <c:v>30560</c:v>
                </c:pt>
                <c:pt idx="9">
                  <c:v>30590</c:v>
                </c:pt>
                <c:pt idx="10">
                  <c:v>30621</c:v>
                </c:pt>
                <c:pt idx="11">
                  <c:v>30651</c:v>
                </c:pt>
                <c:pt idx="12">
                  <c:v>30682</c:v>
                </c:pt>
                <c:pt idx="13">
                  <c:v>30713</c:v>
                </c:pt>
                <c:pt idx="14">
                  <c:v>30742</c:v>
                </c:pt>
                <c:pt idx="15">
                  <c:v>30773</c:v>
                </c:pt>
                <c:pt idx="16">
                  <c:v>30803</c:v>
                </c:pt>
                <c:pt idx="17">
                  <c:v>30834</c:v>
                </c:pt>
                <c:pt idx="18">
                  <c:v>30864</c:v>
                </c:pt>
                <c:pt idx="19">
                  <c:v>30895</c:v>
                </c:pt>
                <c:pt idx="20">
                  <c:v>30926</c:v>
                </c:pt>
                <c:pt idx="21">
                  <c:v>30956</c:v>
                </c:pt>
                <c:pt idx="22">
                  <c:v>30987</c:v>
                </c:pt>
                <c:pt idx="23">
                  <c:v>31017</c:v>
                </c:pt>
                <c:pt idx="24">
                  <c:v>31048</c:v>
                </c:pt>
                <c:pt idx="25">
                  <c:v>31079</c:v>
                </c:pt>
                <c:pt idx="26">
                  <c:v>31107</c:v>
                </c:pt>
                <c:pt idx="27">
                  <c:v>31138</c:v>
                </c:pt>
                <c:pt idx="28">
                  <c:v>31168</c:v>
                </c:pt>
                <c:pt idx="29">
                  <c:v>31199</c:v>
                </c:pt>
                <c:pt idx="30">
                  <c:v>31229</c:v>
                </c:pt>
                <c:pt idx="31">
                  <c:v>31260</c:v>
                </c:pt>
                <c:pt idx="32">
                  <c:v>31291</c:v>
                </c:pt>
                <c:pt idx="33">
                  <c:v>31321</c:v>
                </c:pt>
                <c:pt idx="34">
                  <c:v>31352</c:v>
                </c:pt>
                <c:pt idx="35">
                  <c:v>31382</c:v>
                </c:pt>
                <c:pt idx="36">
                  <c:v>31413</c:v>
                </c:pt>
                <c:pt idx="37">
                  <c:v>31444</c:v>
                </c:pt>
                <c:pt idx="38">
                  <c:v>31472</c:v>
                </c:pt>
                <c:pt idx="39">
                  <c:v>31503</c:v>
                </c:pt>
                <c:pt idx="40">
                  <c:v>31533</c:v>
                </c:pt>
                <c:pt idx="41">
                  <c:v>31564</c:v>
                </c:pt>
                <c:pt idx="42">
                  <c:v>31594</c:v>
                </c:pt>
                <c:pt idx="43">
                  <c:v>31625</c:v>
                </c:pt>
                <c:pt idx="44">
                  <c:v>31656</c:v>
                </c:pt>
                <c:pt idx="45">
                  <c:v>31686</c:v>
                </c:pt>
                <c:pt idx="46">
                  <c:v>31717</c:v>
                </c:pt>
                <c:pt idx="47">
                  <c:v>31747</c:v>
                </c:pt>
                <c:pt idx="48">
                  <c:v>31778</c:v>
                </c:pt>
                <c:pt idx="49">
                  <c:v>31809</c:v>
                </c:pt>
                <c:pt idx="50">
                  <c:v>31837</c:v>
                </c:pt>
                <c:pt idx="51">
                  <c:v>31868</c:v>
                </c:pt>
                <c:pt idx="52">
                  <c:v>31898</c:v>
                </c:pt>
                <c:pt idx="53">
                  <c:v>31929</c:v>
                </c:pt>
                <c:pt idx="54">
                  <c:v>31959</c:v>
                </c:pt>
                <c:pt idx="55">
                  <c:v>31990</c:v>
                </c:pt>
                <c:pt idx="56">
                  <c:v>32021</c:v>
                </c:pt>
                <c:pt idx="57">
                  <c:v>32051</c:v>
                </c:pt>
                <c:pt idx="58">
                  <c:v>32082</c:v>
                </c:pt>
                <c:pt idx="59">
                  <c:v>32112</c:v>
                </c:pt>
                <c:pt idx="60">
                  <c:v>32143</c:v>
                </c:pt>
                <c:pt idx="61">
                  <c:v>32174</c:v>
                </c:pt>
                <c:pt idx="62">
                  <c:v>32203</c:v>
                </c:pt>
                <c:pt idx="63">
                  <c:v>32234</c:v>
                </c:pt>
                <c:pt idx="64">
                  <c:v>32264</c:v>
                </c:pt>
                <c:pt idx="65">
                  <c:v>32295</c:v>
                </c:pt>
                <c:pt idx="66">
                  <c:v>32325</c:v>
                </c:pt>
                <c:pt idx="67">
                  <c:v>32356</c:v>
                </c:pt>
                <c:pt idx="68">
                  <c:v>32387</c:v>
                </c:pt>
                <c:pt idx="69">
                  <c:v>32417</c:v>
                </c:pt>
                <c:pt idx="70">
                  <c:v>32448</c:v>
                </c:pt>
                <c:pt idx="71">
                  <c:v>32478</c:v>
                </c:pt>
                <c:pt idx="72">
                  <c:v>32509</c:v>
                </c:pt>
                <c:pt idx="73">
                  <c:v>32540</c:v>
                </c:pt>
                <c:pt idx="74">
                  <c:v>32568</c:v>
                </c:pt>
                <c:pt idx="75">
                  <c:v>32599</c:v>
                </c:pt>
                <c:pt idx="76">
                  <c:v>32629</c:v>
                </c:pt>
                <c:pt idx="77">
                  <c:v>32660</c:v>
                </c:pt>
                <c:pt idx="78">
                  <c:v>32690</c:v>
                </c:pt>
                <c:pt idx="79">
                  <c:v>32721</c:v>
                </c:pt>
                <c:pt idx="80">
                  <c:v>32752</c:v>
                </c:pt>
                <c:pt idx="81">
                  <c:v>32782</c:v>
                </c:pt>
                <c:pt idx="82">
                  <c:v>32813</c:v>
                </c:pt>
                <c:pt idx="83">
                  <c:v>32843</c:v>
                </c:pt>
                <c:pt idx="84">
                  <c:v>32874</c:v>
                </c:pt>
                <c:pt idx="85">
                  <c:v>32905</c:v>
                </c:pt>
                <c:pt idx="86">
                  <c:v>32933</c:v>
                </c:pt>
                <c:pt idx="87">
                  <c:v>32964</c:v>
                </c:pt>
                <c:pt idx="88">
                  <c:v>32994</c:v>
                </c:pt>
                <c:pt idx="89">
                  <c:v>33025</c:v>
                </c:pt>
                <c:pt idx="90">
                  <c:v>33055</c:v>
                </c:pt>
                <c:pt idx="91">
                  <c:v>33086</c:v>
                </c:pt>
                <c:pt idx="92">
                  <c:v>33117</c:v>
                </c:pt>
                <c:pt idx="93">
                  <c:v>33147</c:v>
                </c:pt>
                <c:pt idx="94">
                  <c:v>33178</c:v>
                </c:pt>
                <c:pt idx="95">
                  <c:v>33208</c:v>
                </c:pt>
                <c:pt idx="96">
                  <c:v>33239</c:v>
                </c:pt>
                <c:pt idx="97">
                  <c:v>33270</c:v>
                </c:pt>
                <c:pt idx="98">
                  <c:v>33298</c:v>
                </c:pt>
                <c:pt idx="99">
                  <c:v>33329</c:v>
                </c:pt>
                <c:pt idx="100">
                  <c:v>33359</c:v>
                </c:pt>
                <c:pt idx="101">
                  <c:v>33390</c:v>
                </c:pt>
                <c:pt idx="102">
                  <c:v>33420</c:v>
                </c:pt>
                <c:pt idx="103">
                  <c:v>33451</c:v>
                </c:pt>
                <c:pt idx="104">
                  <c:v>33482</c:v>
                </c:pt>
                <c:pt idx="105">
                  <c:v>33512</c:v>
                </c:pt>
                <c:pt idx="106">
                  <c:v>33543</c:v>
                </c:pt>
                <c:pt idx="107">
                  <c:v>33573</c:v>
                </c:pt>
                <c:pt idx="108">
                  <c:v>33604</c:v>
                </c:pt>
                <c:pt idx="109">
                  <c:v>33635</c:v>
                </c:pt>
                <c:pt idx="110">
                  <c:v>33664</c:v>
                </c:pt>
                <c:pt idx="111">
                  <c:v>33695</c:v>
                </c:pt>
                <c:pt idx="112">
                  <c:v>33725</c:v>
                </c:pt>
                <c:pt idx="113">
                  <c:v>33756</c:v>
                </c:pt>
                <c:pt idx="114">
                  <c:v>33786</c:v>
                </c:pt>
                <c:pt idx="115">
                  <c:v>33817</c:v>
                </c:pt>
                <c:pt idx="116">
                  <c:v>33848</c:v>
                </c:pt>
                <c:pt idx="117">
                  <c:v>33878</c:v>
                </c:pt>
                <c:pt idx="118">
                  <c:v>33909</c:v>
                </c:pt>
                <c:pt idx="119">
                  <c:v>33939</c:v>
                </c:pt>
                <c:pt idx="120">
                  <c:v>33970</c:v>
                </c:pt>
                <c:pt idx="121">
                  <c:v>34001</c:v>
                </c:pt>
                <c:pt idx="122">
                  <c:v>34029</c:v>
                </c:pt>
                <c:pt idx="123">
                  <c:v>34060</c:v>
                </c:pt>
                <c:pt idx="124">
                  <c:v>34090</c:v>
                </c:pt>
                <c:pt idx="125">
                  <c:v>34121</c:v>
                </c:pt>
                <c:pt idx="126">
                  <c:v>34151</c:v>
                </c:pt>
                <c:pt idx="127">
                  <c:v>34182</c:v>
                </c:pt>
                <c:pt idx="128">
                  <c:v>34213</c:v>
                </c:pt>
                <c:pt idx="129">
                  <c:v>34243</c:v>
                </c:pt>
                <c:pt idx="130">
                  <c:v>34274</c:v>
                </c:pt>
                <c:pt idx="131">
                  <c:v>34304</c:v>
                </c:pt>
                <c:pt idx="132">
                  <c:v>34335</c:v>
                </c:pt>
                <c:pt idx="133">
                  <c:v>34366</c:v>
                </c:pt>
                <c:pt idx="134">
                  <c:v>34394</c:v>
                </c:pt>
                <c:pt idx="135">
                  <c:v>34425</c:v>
                </c:pt>
                <c:pt idx="136">
                  <c:v>34455</c:v>
                </c:pt>
                <c:pt idx="137">
                  <c:v>34486</c:v>
                </c:pt>
                <c:pt idx="138">
                  <c:v>34516</c:v>
                </c:pt>
                <c:pt idx="139">
                  <c:v>34547</c:v>
                </c:pt>
                <c:pt idx="140">
                  <c:v>34578</c:v>
                </c:pt>
                <c:pt idx="141">
                  <c:v>34608</c:v>
                </c:pt>
                <c:pt idx="142">
                  <c:v>34639</c:v>
                </c:pt>
                <c:pt idx="143">
                  <c:v>34669</c:v>
                </c:pt>
                <c:pt idx="144">
                  <c:v>34700</c:v>
                </c:pt>
                <c:pt idx="145">
                  <c:v>34731</c:v>
                </c:pt>
                <c:pt idx="146">
                  <c:v>34759</c:v>
                </c:pt>
                <c:pt idx="147">
                  <c:v>34790</c:v>
                </c:pt>
                <c:pt idx="148">
                  <c:v>34820</c:v>
                </c:pt>
                <c:pt idx="149">
                  <c:v>34851</c:v>
                </c:pt>
                <c:pt idx="150">
                  <c:v>34881</c:v>
                </c:pt>
                <c:pt idx="151">
                  <c:v>34912</c:v>
                </c:pt>
                <c:pt idx="152">
                  <c:v>34943</c:v>
                </c:pt>
                <c:pt idx="153">
                  <c:v>34973</c:v>
                </c:pt>
                <c:pt idx="154">
                  <c:v>35004</c:v>
                </c:pt>
                <c:pt idx="155">
                  <c:v>35034</c:v>
                </c:pt>
                <c:pt idx="156">
                  <c:v>35065</c:v>
                </c:pt>
                <c:pt idx="157">
                  <c:v>35096</c:v>
                </c:pt>
                <c:pt idx="158">
                  <c:v>35125</c:v>
                </c:pt>
                <c:pt idx="159">
                  <c:v>35156</c:v>
                </c:pt>
                <c:pt idx="160">
                  <c:v>35186</c:v>
                </c:pt>
                <c:pt idx="161">
                  <c:v>35217</c:v>
                </c:pt>
                <c:pt idx="162">
                  <c:v>35247</c:v>
                </c:pt>
                <c:pt idx="163">
                  <c:v>35278</c:v>
                </c:pt>
                <c:pt idx="164">
                  <c:v>35309</c:v>
                </c:pt>
                <c:pt idx="165">
                  <c:v>35339</c:v>
                </c:pt>
                <c:pt idx="166">
                  <c:v>35370</c:v>
                </c:pt>
                <c:pt idx="167">
                  <c:v>35400</c:v>
                </c:pt>
                <c:pt idx="168">
                  <c:v>35431</c:v>
                </c:pt>
                <c:pt idx="169">
                  <c:v>35462</c:v>
                </c:pt>
                <c:pt idx="170">
                  <c:v>35490</c:v>
                </c:pt>
                <c:pt idx="171">
                  <c:v>35521</c:v>
                </c:pt>
                <c:pt idx="172">
                  <c:v>35551</c:v>
                </c:pt>
                <c:pt idx="173">
                  <c:v>35582</c:v>
                </c:pt>
                <c:pt idx="174">
                  <c:v>35612</c:v>
                </c:pt>
                <c:pt idx="175">
                  <c:v>35643</c:v>
                </c:pt>
                <c:pt idx="176">
                  <c:v>35674</c:v>
                </c:pt>
                <c:pt idx="177">
                  <c:v>35704</c:v>
                </c:pt>
                <c:pt idx="178">
                  <c:v>35735</c:v>
                </c:pt>
                <c:pt idx="179">
                  <c:v>35765</c:v>
                </c:pt>
                <c:pt idx="180">
                  <c:v>35796</c:v>
                </c:pt>
                <c:pt idx="181">
                  <c:v>35827</c:v>
                </c:pt>
                <c:pt idx="182">
                  <c:v>35855</c:v>
                </c:pt>
                <c:pt idx="183">
                  <c:v>35886</c:v>
                </c:pt>
                <c:pt idx="184">
                  <c:v>35916</c:v>
                </c:pt>
                <c:pt idx="185">
                  <c:v>35947</c:v>
                </c:pt>
                <c:pt idx="186">
                  <c:v>35977</c:v>
                </c:pt>
                <c:pt idx="187">
                  <c:v>36008</c:v>
                </c:pt>
                <c:pt idx="188">
                  <c:v>36039</c:v>
                </c:pt>
                <c:pt idx="189">
                  <c:v>36069</c:v>
                </c:pt>
                <c:pt idx="190">
                  <c:v>36100</c:v>
                </c:pt>
                <c:pt idx="191">
                  <c:v>36130</c:v>
                </c:pt>
                <c:pt idx="192">
                  <c:v>36161</c:v>
                </c:pt>
                <c:pt idx="193">
                  <c:v>36192</c:v>
                </c:pt>
                <c:pt idx="194">
                  <c:v>36220</c:v>
                </c:pt>
                <c:pt idx="195">
                  <c:v>36251</c:v>
                </c:pt>
                <c:pt idx="196">
                  <c:v>36281</c:v>
                </c:pt>
                <c:pt idx="197">
                  <c:v>36312</c:v>
                </c:pt>
                <c:pt idx="198">
                  <c:v>36342</c:v>
                </c:pt>
                <c:pt idx="199">
                  <c:v>36373</c:v>
                </c:pt>
                <c:pt idx="200">
                  <c:v>36404</c:v>
                </c:pt>
                <c:pt idx="201">
                  <c:v>36434</c:v>
                </c:pt>
                <c:pt idx="202">
                  <c:v>36465</c:v>
                </c:pt>
                <c:pt idx="203">
                  <c:v>36495</c:v>
                </c:pt>
                <c:pt idx="204">
                  <c:v>36526</c:v>
                </c:pt>
                <c:pt idx="205">
                  <c:v>36557</c:v>
                </c:pt>
                <c:pt idx="206">
                  <c:v>36586</c:v>
                </c:pt>
                <c:pt idx="207">
                  <c:v>36617</c:v>
                </c:pt>
                <c:pt idx="208">
                  <c:v>36647</c:v>
                </c:pt>
                <c:pt idx="209">
                  <c:v>36678</c:v>
                </c:pt>
                <c:pt idx="210">
                  <c:v>36708</c:v>
                </c:pt>
                <c:pt idx="211">
                  <c:v>36739</c:v>
                </c:pt>
                <c:pt idx="212">
                  <c:v>36770</c:v>
                </c:pt>
                <c:pt idx="213">
                  <c:v>36800</c:v>
                </c:pt>
                <c:pt idx="214">
                  <c:v>36831</c:v>
                </c:pt>
                <c:pt idx="215">
                  <c:v>36861</c:v>
                </c:pt>
                <c:pt idx="216">
                  <c:v>36892</c:v>
                </c:pt>
                <c:pt idx="217">
                  <c:v>36923</c:v>
                </c:pt>
                <c:pt idx="218">
                  <c:v>36951</c:v>
                </c:pt>
                <c:pt idx="219">
                  <c:v>36982</c:v>
                </c:pt>
                <c:pt idx="220">
                  <c:v>37012</c:v>
                </c:pt>
                <c:pt idx="221">
                  <c:v>37043</c:v>
                </c:pt>
                <c:pt idx="222">
                  <c:v>37073</c:v>
                </c:pt>
                <c:pt idx="223">
                  <c:v>37104</c:v>
                </c:pt>
                <c:pt idx="224">
                  <c:v>37135</c:v>
                </c:pt>
                <c:pt idx="225">
                  <c:v>37165</c:v>
                </c:pt>
                <c:pt idx="226">
                  <c:v>37196</c:v>
                </c:pt>
                <c:pt idx="227">
                  <c:v>37226</c:v>
                </c:pt>
                <c:pt idx="228">
                  <c:v>37257</c:v>
                </c:pt>
                <c:pt idx="229">
                  <c:v>37288</c:v>
                </c:pt>
                <c:pt idx="230">
                  <c:v>37316</c:v>
                </c:pt>
                <c:pt idx="231">
                  <c:v>37347</c:v>
                </c:pt>
                <c:pt idx="232">
                  <c:v>37377</c:v>
                </c:pt>
                <c:pt idx="233">
                  <c:v>37408</c:v>
                </c:pt>
                <c:pt idx="234">
                  <c:v>37438</c:v>
                </c:pt>
                <c:pt idx="235">
                  <c:v>37469</c:v>
                </c:pt>
                <c:pt idx="236">
                  <c:v>37500</c:v>
                </c:pt>
                <c:pt idx="237">
                  <c:v>37530</c:v>
                </c:pt>
                <c:pt idx="238">
                  <c:v>37561</c:v>
                </c:pt>
                <c:pt idx="239">
                  <c:v>37591</c:v>
                </c:pt>
                <c:pt idx="240">
                  <c:v>37622</c:v>
                </c:pt>
                <c:pt idx="241">
                  <c:v>37653</c:v>
                </c:pt>
                <c:pt idx="242">
                  <c:v>37681</c:v>
                </c:pt>
                <c:pt idx="243">
                  <c:v>37712</c:v>
                </c:pt>
                <c:pt idx="244">
                  <c:v>37742</c:v>
                </c:pt>
                <c:pt idx="245">
                  <c:v>37773</c:v>
                </c:pt>
                <c:pt idx="246">
                  <c:v>37803</c:v>
                </c:pt>
                <c:pt idx="247">
                  <c:v>37834</c:v>
                </c:pt>
                <c:pt idx="248">
                  <c:v>37865</c:v>
                </c:pt>
                <c:pt idx="249">
                  <c:v>37895</c:v>
                </c:pt>
                <c:pt idx="250">
                  <c:v>37926</c:v>
                </c:pt>
                <c:pt idx="251">
                  <c:v>37956</c:v>
                </c:pt>
                <c:pt idx="252">
                  <c:v>37987</c:v>
                </c:pt>
                <c:pt idx="253">
                  <c:v>38018</c:v>
                </c:pt>
                <c:pt idx="254">
                  <c:v>38047</c:v>
                </c:pt>
                <c:pt idx="255">
                  <c:v>38078</c:v>
                </c:pt>
                <c:pt idx="256">
                  <c:v>38108</c:v>
                </c:pt>
                <c:pt idx="257">
                  <c:v>38139</c:v>
                </c:pt>
                <c:pt idx="258">
                  <c:v>38169</c:v>
                </c:pt>
                <c:pt idx="259">
                  <c:v>38200</c:v>
                </c:pt>
                <c:pt idx="260">
                  <c:v>38231</c:v>
                </c:pt>
                <c:pt idx="261">
                  <c:v>38261</c:v>
                </c:pt>
                <c:pt idx="262">
                  <c:v>38292</c:v>
                </c:pt>
                <c:pt idx="263">
                  <c:v>38322</c:v>
                </c:pt>
                <c:pt idx="264">
                  <c:v>38353</c:v>
                </c:pt>
                <c:pt idx="265">
                  <c:v>38384</c:v>
                </c:pt>
                <c:pt idx="266">
                  <c:v>38412</c:v>
                </c:pt>
                <c:pt idx="267">
                  <c:v>38443</c:v>
                </c:pt>
                <c:pt idx="268">
                  <c:v>38473</c:v>
                </c:pt>
                <c:pt idx="269">
                  <c:v>38504</c:v>
                </c:pt>
                <c:pt idx="270">
                  <c:v>38534</c:v>
                </c:pt>
                <c:pt idx="271">
                  <c:v>38565</c:v>
                </c:pt>
                <c:pt idx="272">
                  <c:v>38596</c:v>
                </c:pt>
                <c:pt idx="273">
                  <c:v>38626</c:v>
                </c:pt>
                <c:pt idx="274">
                  <c:v>38657</c:v>
                </c:pt>
                <c:pt idx="275">
                  <c:v>38687</c:v>
                </c:pt>
                <c:pt idx="276">
                  <c:v>38718</c:v>
                </c:pt>
                <c:pt idx="277">
                  <c:v>38749</c:v>
                </c:pt>
                <c:pt idx="278">
                  <c:v>38777</c:v>
                </c:pt>
                <c:pt idx="279">
                  <c:v>38808</c:v>
                </c:pt>
                <c:pt idx="280">
                  <c:v>38838</c:v>
                </c:pt>
                <c:pt idx="281">
                  <c:v>38869</c:v>
                </c:pt>
                <c:pt idx="282">
                  <c:v>38899</c:v>
                </c:pt>
                <c:pt idx="283">
                  <c:v>38930</c:v>
                </c:pt>
                <c:pt idx="284">
                  <c:v>38961</c:v>
                </c:pt>
                <c:pt idx="285">
                  <c:v>38991</c:v>
                </c:pt>
                <c:pt idx="286">
                  <c:v>39022</c:v>
                </c:pt>
                <c:pt idx="287">
                  <c:v>39052</c:v>
                </c:pt>
                <c:pt idx="288">
                  <c:v>39083</c:v>
                </c:pt>
                <c:pt idx="289">
                  <c:v>39114</c:v>
                </c:pt>
                <c:pt idx="290">
                  <c:v>39142</c:v>
                </c:pt>
                <c:pt idx="291">
                  <c:v>39173</c:v>
                </c:pt>
                <c:pt idx="292">
                  <c:v>39203</c:v>
                </c:pt>
                <c:pt idx="293">
                  <c:v>39234</c:v>
                </c:pt>
                <c:pt idx="294">
                  <c:v>39264</c:v>
                </c:pt>
                <c:pt idx="295">
                  <c:v>39295</c:v>
                </c:pt>
                <c:pt idx="296">
                  <c:v>39326</c:v>
                </c:pt>
                <c:pt idx="297">
                  <c:v>39356</c:v>
                </c:pt>
                <c:pt idx="298">
                  <c:v>39387</c:v>
                </c:pt>
                <c:pt idx="299">
                  <c:v>39417</c:v>
                </c:pt>
                <c:pt idx="300">
                  <c:v>39448</c:v>
                </c:pt>
                <c:pt idx="301">
                  <c:v>39479</c:v>
                </c:pt>
                <c:pt idx="302">
                  <c:v>39508</c:v>
                </c:pt>
                <c:pt idx="303">
                  <c:v>39539</c:v>
                </c:pt>
                <c:pt idx="304">
                  <c:v>39569</c:v>
                </c:pt>
                <c:pt idx="305">
                  <c:v>39600</c:v>
                </c:pt>
                <c:pt idx="306">
                  <c:v>39630</c:v>
                </c:pt>
                <c:pt idx="307">
                  <c:v>39661</c:v>
                </c:pt>
                <c:pt idx="308">
                  <c:v>39692</c:v>
                </c:pt>
                <c:pt idx="309">
                  <c:v>39722</c:v>
                </c:pt>
                <c:pt idx="310">
                  <c:v>39753</c:v>
                </c:pt>
                <c:pt idx="311">
                  <c:v>39783</c:v>
                </c:pt>
                <c:pt idx="312">
                  <c:v>39814</c:v>
                </c:pt>
                <c:pt idx="313">
                  <c:v>39845</c:v>
                </c:pt>
                <c:pt idx="314">
                  <c:v>39873</c:v>
                </c:pt>
                <c:pt idx="315">
                  <c:v>39904</c:v>
                </c:pt>
                <c:pt idx="316">
                  <c:v>39934</c:v>
                </c:pt>
                <c:pt idx="317">
                  <c:v>39965</c:v>
                </c:pt>
                <c:pt idx="318">
                  <c:v>39995</c:v>
                </c:pt>
                <c:pt idx="319">
                  <c:v>40026</c:v>
                </c:pt>
                <c:pt idx="320">
                  <c:v>40057</c:v>
                </c:pt>
                <c:pt idx="321">
                  <c:v>40087</c:v>
                </c:pt>
                <c:pt idx="322">
                  <c:v>40118</c:v>
                </c:pt>
                <c:pt idx="323">
                  <c:v>40148</c:v>
                </c:pt>
                <c:pt idx="324">
                  <c:v>40179</c:v>
                </c:pt>
                <c:pt idx="325">
                  <c:v>40210</c:v>
                </c:pt>
                <c:pt idx="326">
                  <c:v>40238</c:v>
                </c:pt>
                <c:pt idx="327">
                  <c:v>40269</c:v>
                </c:pt>
                <c:pt idx="328">
                  <c:v>40299</c:v>
                </c:pt>
                <c:pt idx="329">
                  <c:v>40330</c:v>
                </c:pt>
                <c:pt idx="330">
                  <c:v>40360</c:v>
                </c:pt>
                <c:pt idx="331">
                  <c:v>40391</c:v>
                </c:pt>
                <c:pt idx="332">
                  <c:v>40422</c:v>
                </c:pt>
                <c:pt idx="333">
                  <c:v>40452</c:v>
                </c:pt>
                <c:pt idx="334">
                  <c:v>40483</c:v>
                </c:pt>
                <c:pt idx="335">
                  <c:v>40513</c:v>
                </c:pt>
                <c:pt idx="336">
                  <c:v>40544</c:v>
                </c:pt>
                <c:pt idx="337">
                  <c:v>40575</c:v>
                </c:pt>
                <c:pt idx="338">
                  <c:v>40603</c:v>
                </c:pt>
                <c:pt idx="339">
                  <c:v>40634</c:v>
                </c:pt>
                <c:pt idx="340">
                  <c:v>40664</c:v>
                </c:pt>
                <c:pt idx="341">
                  <c:v>40695</c:v>
                </c:pt>
                <c:pt idx="342">
                  <c:v>40725</c:v>
                </c:pt>
                <c:pt idx="343">
                  <c:v>40756</c:v>
                </c:pt>
                <c:pt idx="344">
                  <c:v>40787</c:v>
                </c:pt>
                <c:pt idx="345">
                  <c:v>40817</c:v>
                </c:pt>
                <c:pt idx="346">
                  <c:v>40848</c:v>
                </c:pt>
                <c:pt idx="347">
                  <c:v>40878</c:v>
                </c:pt>
                <c:pt idx="348">
                  <c:v>40909</c:v>
                </c:pt>
                <c:pt idx="349">
                  <c:v>40940</c:v>
                </c:pt>
                <c:pt idx="350">
                  <c:v>40969</c:v>
                </c:pt>
                <c:pt idx="351">
                  <c:v>41000</c:v>
                </c:pt>
                <c:pt idx="352">
                  <c:v>41030</c:v>
                </c:pt>
                <c:pt idx="353">
                  <c:v>41061</c:v>
                </c:pt>
                <c:pt idx="354">
                  <c:v>41091</c:v>
                </c:pt>
                <c:pt idx="355">
                  <c:v>41122</c:v>
                </c:pt>
                <c:pt idx="356">
                  <c:v>41153</c:v>
                </c:pt>
                <c:pt idx="357">
                  <c:v>41183</c:v>
                </c:pt>
                <c:pt idx="358">
                  <c:v>41214</c:v>
                </c:pt>
                <c:pt idx="359">
                  <c:v>41244</c:v>
                </c:pt>
                <c:pt idx="360">
                  <c:v>41275</c:v>
                </c:pt>
              </c:numCache>
            </c:numRef>
          </c:cat>
          <c:val>
            <c:numRef>
              <c:f>Sheet2!$B$4:$B$364</c:f>
              <c:numCache>
                <c:formatCode>General</c:formatCode>
                <c:ptCount val="361"/>
                <c:pt idx="0">
                  <c:v>8.125</c:v>
                </c:pt>
                <c:pt idx="1">
                  <c:v>8.9940000000000015</c:v>
                </c:pt>
                <c:pt idx="2">
                  <c:v>9.6675000000000004</c:v>
                </c:pt>
                <c:pt idx="3">
                  <c:v>9.2429000000000006</c:v>
                </c:pt>
                <c:pt idx="4">
                  <c:v>9.2746000000000013</c:v>
                </c:pt>
                <c:pt idx="5">
                  <c:v>8.6690000000000005</c:v>
                </c:pt>
                <c:pt idx="6">
                  <c:v>8.2173999999999996</c:v>
                </c:pt>
                <c:pt idx="7">
                  <c:v>8.6207000000000011</c:v>
                </c:pt>
                <c:pt idx="8">
                  <c:v>9.5391000000000012</c:v>
                </c:pt>
                <c:pt idx="9">
                  <c:v>9.5362999999999989</c:v>
                </c:pt>
                <c:pt idx="10">
                  <c:v>9.4365000000000006</c:v>
                </c:pt>
                <c:pt idx="11">
                  <c:v>9.3654000000000082</c:v>
                </c:pt>
                <c:pt idx="12">
                  <c:v>8.6532</c:v>
                </c:pt>
                <c:pt idx="13">
                  <c:v>8.3942000000000014</c:v>
                </c:pt>
                <c:pt idx="14">
                  <c:v>8.2196000000000016</c:v>
                </c:pt>
                <c:pt idx="15">
                  <c:v>8.3633000000000006</c:v>
                </c:pt>
                <c:pt idx="16">
                  <c:v>8.2815000000000012</c:v>
                </c:pt>
                <c:pt idx="17">
                  <c:v>8.547600000000001</c:v>
                </c:pt>
                <c:pt idx="18">
                  <c:v>9.5321000000000016</c:v>
                </c:pt>
                <c:pt idx="19">
                  <c:v>9.299100000000001</c:v>
                </c:pt>
                <c:pt idx="20">
                  <c:v>8.5831</c:v>
                </c:pt>
                <c:pt idx="21">
                  <c:v>8.6926000000000005</c:v>
                </c:pt>
                <c:pt idx="22">
                  <c:v>8.1282999999999994</c:v>
                </c:pt>
                <c:pt idx="23">
                  <c:v>8.3395000000000028</c:v>
                </c:pt>
                <c:pt idx="24">
                  <c:v>8.7719000000000005</c:v>
                </c:pt>
                <c:pt idx="25">
                  <c:v>8.0557000000000105</c:v>
                </c:pt>
                <c:pt idx="26">
                  <c:v>7.7899000000000003</c:v>
                </c:pt>
                <c:pt idx="27">
                  <c:v>7.7030000000000003</c:v>
                </c:pt>
                <c:pt idx="28">
                  <c:v>8.0709</c:v>
                </c:pt>
                <c:pt idx="29">
                  <c:v>8.2015000000000011</c:v>
                </c:pt>
                <c:pt idx="30">
                  <c:v>7.6810999999999998</c:v>
                </c:pt>
                <c:pt idx="31">
                  <c:v>7.5647999999999964</c:v>
                </c:pt>
                <c:pt idx="32">
                  <c:v>7.4283999999999999</c:v>
                </c:pt>
                <c:pt idx="33">
                  <c:v>7.0994000000000002</c:v>
                </c:pt>
                <c:pt idx="34">
                  <c:v>6.8182</c:v>
                </c:pt>
                <c:pt idx="35">
                  <c:v>8.2781000000000002</c:v>
                </c:pt>
                <c:pt idx="36">
                  <c:v>10.498700000000001</c:v>
                </c:pt>
                <c:pt idx="37">
                  <c:v>14.9351</c:v>
                </c:pt>
                <c:pt idx="38">
                  <c:v>17.307700000000001</c:v>
                </c:pt>
                <c:pt idx="39">
                  <c:v>15.719800000000001</c:v>
                </c:pt>
                <c:pt idx="40">
                  <c:v>12.9702</c:v>
                </c:pt>
                <c:pt idx="41">
                  <c:v>15.0443</c:v>
                </c:pt>
                <c:pt idx="42">
                  <c:v>15.6439</c:v>
                </c:pt>
                <c:pt idx="43">
                  <c:v>12.3179</c:v>
                </c:pt>
                <c:pt idx="44">
                  <c:v>11.571900000000001</c:v>
                </c:pt>
                <c:pt idx="45">
                  <c:v>11.7608</c:v>
                </c:pt>
                <c:pt idx="46">
                  <c:v>11.47</c:v>
                </c:pt>
                <c:pt idx="47">
                  <c:v>10.405000000000006</c:v>
                </c:pt>
                <c:pt idx="48">
                  <c:v>9.2563000000000013</c:v>
                </c:pt>
                <c:pt idx="49">
                  <c:v>10.529300000000001</c:v>
                </c:pt>
                <c:pt idx="50">
                  <c:v>10.755000000000004</c:v>
                </c:pt>
                <c:pt idx="51">
                  <c:v>10.658800000000001</c:v>
                </c:pt>
                <c:pt idx="52">
                  <c:v>10.1852</c:v>
                </c:pt>
                <c:pt idx="53">
                  <c:v>9.7658000000000005</c:v>
                </c:pt>
                <c:pt idx="54">
                  <c:v>8.9503000000000004</c:v>
                </c:pt>
                <c:pt idx="55">
                  <c:v>10.059200000000002</c:v>
                </c:pt>
                <c:pt idx="56">
                  <c:v>12.787700000000001</c:v>
                </c:pt>
                <c:pt idx="57">
                  <c:v>13.4373</c:v>
                </c:pt>
                <c:pt idx="58">
                  <c:v>13.389600000000007</c:v>
                </c:pt>
                <c:pt idx="59">
                  <c:v>14.823400000000007</c:v>
                </c:pt>
                <c:pt idx="60">
                  <c:v>17.036200000000001</c:v>
                </c:pt>
                <c:pt idx="61">
                  <c:v>18.290500000000002</c:v>
                </c:pt>
                <c:pt idx="62">
                  <c:v>18.159400000000005</c:v>
                </c:pt>
                <c:pt idx="63">
                  <c:v>16.08939999999998</c:v>
                </c:pt>
                <c:pt idx="64">
                  <c:v>14.778600000000001</c:v>
                </c:pt>
                <c:pt idx="65">
                  <c:v>16.332699999999985</c:v>
                </c:pt>
                <c:pt idx="66">
                  <c:v>17.677399999999999</c:v>
                </c:pt>
                <c:pt idx="67">
                  <c:v>17.3325</c:v>
                </c:pt>
                <c:pt idx="68">
                  <c:v>18.762899999999977</c:v>
                </c:pt>
                <c:pt idx="69">
                  <c:v>19.811299999999999</c:v>
                </c:pt>
                <c:pt idx="70">
                  <c:v>19.263499999999979</c:v>
                </c:pt>
                <c:pt idx="71">
                  <c:v>15.882700000000007</c:v>
                </c:pt>
                <c:pt idx="72">
                  <c:v>14.6585</c:v>
                </c:pt>
                <c:pt idx="73">
                  <c:v>15.0807</c:v>
                </c:pt>
                <c:pt idx="74">
                  <c:v>14.212400000000002</c:v>
                </c:pt>
                <c:pt idx="75">
                  <c:v>13.827300000000001</c:v>
                </c:pt>
                <c:pt idx="76">
                  <c:v>15.2826</c:v>
                </c:pt>
                <c:pt idx="77">
                  <c:v>16.353800000000014</c:v>
                </c:pt>
                <c:pt idx="78">
                  <c:v>17.7362</c:v>
                </c:pt>
                <c:pt idx="79">
                  <c:v>17.849499999999981</c:v>
                </c:pt>
                <c:pt idx="80">
                  <c:v>16.402699999999971</c:v>
                </c:pt>
                <c:pt idx="81">
                  <c:v>15.154500000000002</c:v>
                </c:pt>
                <c:pt idx="82">
                  <c:v>13.5678</c:v>
                </c:pt>
                <c:pt idx="83">
                  <c:v>12.872700000000007</c:v>
                </c:pt>
                <c:pt idx="84">
                  <c:v>12.020900000000001</c:v>
                </c:pt>
                <c:pt idx="85">
                  <c:v>13.562400000000007</c:v>
                </c:pt>
                <c:pt idx="86">
                  <c:v>14.159700000000004</c:v>
                </c:pt>
                <c:pt idx="87">
                  <c:v>14.975600000000007</c:v>
                </c:pt>
                <c:pt idx="88">
                  <c:v>14.246600000000001</c:v>
                </c:pt>
                <c:pt idx="89">
                  <c:v>15.278600000000001</c:v>
                </c:pt>
                <c:pt idx="90">
                  <c:v>13.8979</c:v>
                </c:pt>
                <c:pt idx="91">
                  <c:v>9.5482999999999993</c:v>
                </c:pt>
                <c:pt idx="92">
                  <c:v>7.6626999999999965</c:v>
                </c:pt>
                <c:pt idx="93">
                  <c:v>7.7774999999999999</c:v>
                </c:pt>
                <c:pt idx="94">
                  <c:v>8.3847000000000005</c:v>
                </c:pt>
                <c:pt idx="95">
                  <c:v>9.6597000000000008</c:v>
                </c:pt>
                <c:pt idx="96">
                  <c:v>12.103200000000001</c:v>
                </c:pt>
                <c:pt idx="97">
                  <c:v>15.902400000000007</c:v>
                </c:pt>
                <c:pt idx="98">
                  <c:v>15.6517</c:v>
                </c:pt>
                <c:pt idx="99">
                  <c:v>13.7699</c:v>
                </c:pt>
                <c:pt idx="100">
                  <c:v>13.5593</c:v>
                </c:pt>
                <c:pt idx="101">
                  <c:v>14.4978</c:v>
                </c:pt>
                <c:pt idx="102">
                  <c:v>14.2193</c:v>
                </c:pt>
                <c:pt idx="103">
                  <c:v>13.732700000000001</c:v>
                </c:pt>
                <c:pt idx="104">
                  <c:v>13.2662</c:v>
                </c:pt>
                <c:pt idx="105">
                  <c:v>11.888400000000004</c:v>
                </c:pt>
                <c:pt idx="106">
                  <c:v>12.1995</c:v>
                </c:pt>
                <c:pt idx="107">
                  <c:v>13.8391</c:v>
                </c:pt>
                <c:pt idx="108">
                  <c:v>14.712200000000001</c:v>
                </c:pt>
                <c:pt idx="109">
                  <c:v>14.6393</c:v>
                </c:pt>
                <c:pt idx="110">
                  <c:v>14.640600000000001</c:v>
                </c:pt>
                <c:pt idx="111">
                  <c:v>13.791399999999999</c:v>
                </c:pt>
                <c:pt idx="112">
                  <c:v>13.0663</c:v>
                </c:pt>
                <c:pt idx="113">
                  <c:v>11.8909</c:v>
                </c:pt>
                <c:pt idx="114">
                  <c:v>12.815800000000008</c:v>
                </c:pt>
                <c:pt idx="115">
                  <c:v>12.623200000000001</c:v>
                </c:pt>
                <c:pt idx="116">
                  <c:v>11.689500000000002</c:v>
                </c:pt>
                <c:pt idx="117">
                  <c:v>11.5261</c:v>
                </c:pt>
                <c:pt idx="118">
                  <c:v>12.395500000000007</c:v>
                </c:pt>
                <c:pt idx="119">
                  <c:v>13.1823</c:v>
                </c:pt>
                <c:pt idx="120">
                  <c:v>13.7461</c:v>
                </c:pt>
                <c:pt idx="121">
                  <c:v>12.6747</c:v>
                </c:pt>
                <c:pt idx="122">
                  <c:v>11.318900000000001</c:v>
                </c:pt>
                <c:pt idx="123">
                  <c:v>10.1678</c:v>
                </c:pt>
                <c:pt idx="124">
                  <c:v>9.2778000000000009</c:v>
                </c:pt>
                <c:pt idx="125">
                  <c:v>9.8901000000000003</c:v>
                </c:pt>
                <c:pt idx="126">
                  <c:v>11.758100000000001</c:v>
                </c:pt>
                <c:pt idx="127">
                  <c:v>11.6602</c:v>
                </c:pt>
                <c:pt idx="128">
                  <c:v>11.764700000000001</c:v>
                </c:pt>
                <c:pt idx="129">
                  <c:v>14.152000000000006</c:v>
                </c:pt>
                <c:pt idx="130">
                  <c:v>19.3645</c:v>
                </c:pt>
                <c:pt idx="131">
                  <c:v>21.709199999999989</c:v>
                </c:pt>
                <c:pt idx="132">
                  <c:v>23.584299999999981</c:v>
                </c:pt>
                <c:pt idx="133">
                  <c:v>24.576899999999988</c:v>
                </c:pt>
                <c:pt idx="134">
                  <c:v>18.703099999999989</c:v>
                </c:pt>
                <c:pt idx="135">
                  <c:v>16.402399999999982</c:v>
                </c:pt>
                <c:pt idx="136">
                  <c:v>13.1432</c:v>
                </c:pt>
                <c:pt idx="137">
                  <c:v>11.326700000000002</c:v>
                </c:pt>
                <c:pt idx="138">
                  <c:v>11.501300000000001</c:v>
                </c:pt>
                <c:pt idx="139">
                  <c:v>13.601700000000001</c:v>
                </c:pt>
                <c:pt idx="140">
                  <c:v>14.885400000000011</c:v>
                </c:pt>
                <c:pt idx="141">
                  <c:v>14.7881</c:v>
                </c:pt>
                <c:pt idx="142">
                  <c:v>14.637500000000001</c:v>
                </c:pt>
                <c:pt idx="143">
                  <c:v>15.171800000000001</c:v>
                </c:pt>
                <c:pt idx="144">
                  <c:v>15.247</c:v>
                </c:pt>
                <c:pt idx="145">
                  <c:v>15.4313</c:v>
                </c:pt>
                <c:pt idx="146">
                  <c:v>15.2561</c:v>
                </c:pt>
                <c:pt idx="147">
                  <c:v>14.1386</c:v>
                </c:pt>
                <c:pt idx="148">
                  <c:v>14.5844</c:v>
                </c:pt>
                <c:pt idx="149">
                  <c:v>17.6982</c:v>
                </c:pt>
                <c:pt idx="150">
                  <c:v>19.976900000000001</c:v>
                </c:pt>
                <c:pt idx="151">
                  <c:v>18.91559999999998</c:v>
                </c:pt>
                <c:pt idx="152">
                  <c:v>19.744800000000001</c:v>
                </c:pt>
                <c:pt idx="153">
                  <c:v>21.95069999999998</c:v>
                </c:pt>
                <c:pt idx="154">
                  <c:v>18.906199999999977</c:v>
                </c:pt>
                <c:pt idx="155">
                  <c:v>17.932200000000002</c:v>
                </c:pt>
                <c:pt idx="156">
                  <c:v>19.311100000000014</c:v>
                </c:pt>
                <c:pt idx="157">
                  <c:v>19.224699999999981</c:v>
                </c:pt>
                <c:pt idx="158">
                  <c:v>17.010800000000014</c:v>
                </c:pt>
                <c:pt idx="159">
                  <c:v>13.8285</c:v>
                </c:pt>
                <c:pt idx="160">
                  <c:v>15.6648</c:v>
                </c:pt>
                <c:pt idx="161">
                  <c:v>16.723800000000001</c:v>
                </c:pt>
                <c:pt idx="162">
                  <c:v>16.8154</c:v>
                </c:pt>
                <c:pt idx="163">
                  <c:v>15.291700000000001</c:v>
                </c:pt>
                <c:pt idx="164">
                  <c:v>13.6776</c:v>
                </c:pt>
                <c:pt idx="165">
                  <c:v>12.5602</c:v>
                </c:pt>
                <c:pt idx="166">
                  <c:v>13.341800000000001</c:v>
                </c:pt>
                <c:pt idx="167">
                  <c:v>12.363800000000008</c:v>
                </c:pt>
                <c:pt idx="168">
                  <c:v>14.143800000000001</c:v>
                </c:pt>
                <c:pt idx="169">
                  <c:v>15.637700000000001</c:v>
                </c:pt>
                <c:pt idx="170">
                  <c:v>15.4147</c:v>
                </c:pt>
                <c:pt idx="171">
                  <c:v>15.1867</c:v>
                </c:pt>
                <c:pt idx="172">
                  <c:v>15.5785</c:v>
                </c:pt>
                <c:pt idx="173">
                  <c:v>16.8597</c:v>
                </c:pt>
                <c:pt idx="174">
                  <c:v>16.301600000000001</c:v>
                </c:pt>
                <c:pt idx="175">
                  <c:v>14.3072</c:v>
                </c:pt>
                <c:pt idx="176">
                  <c:v>13.667200000000001</c:v>
                </c:pt>
                <c:pt idx="177">
                  <c:v>12.5059</c:v>
                </c:pt>
                <c:pt idx="178">
                  <c:v>12.524900000000001</c:v>
                </c:pt>
                <c:pt idx="179">
                  <c:v>14.398900000000001</c:v>
                </c:pt>
                <c:pt idx="180">
                  <c:v>17.574900000000014</c:v>
                </c:pt>
                <c:pt idx="181">
                  <c:v>18.493200000000002</c:v>
                </c:pt>
                <c:pt idx="182">
                  <c:v>19.523499999999981</c:v>
                </c:pt>
                <c:pt idx="183">
                  <c:v>20.3003</c:v>
                </c:pt>
                <c:pt idx="184">
                  <c:v>21.375800000000005</c:v>
                </c:pt>
                <c:pt idx="185">
                  <c:v>24.143000000000001</c:v>
                </c:pt>
                <c:pt idx="186">
                  <c:v>22.875399999999985</c:v>
                </c:pt>
                <c:pt idx="187">
                  <c:v>24.104500000000005</c:v>
                </c:pt>
                <c:pt idx="188">
                  <c:v>21.495299999999979</c:v>
                </c:pt>
                <c:pt idx="189">
                  <c:v>20.6831</c:v>
                </c:pt>
                <c:pt idx="190">
                  <c:v>20.858799999999981</c:v>
                </c:pt>
                <c:pt idx="191">
                  <c:v>24.977900000000005</c:v>
                </c:pt>
                <c:pt idx="192">
                  <c:v>24.446499999999979</c:v>
                </c:pt>
                <c:pt idx="193">
                  <c:v>23.352799999999977</c:v>
                </c:pt>
                <c:pt idx="194">
                  <c:v>17.841200000000001</c:v>
                </c:pt>
                <c:pt idx="195">
                  <c:v>13.668000000000001</c:v>
                </c:pt>
                <c:pt idx="196">
                  <c:v>13.7606</c:v>
                </c:pt>
                <c:pt idx="197">
                  <c:v>14.376400000000007</c:v>
                </c:pt>
                <c:pt idx="198">
                  <c:v>12.8582</c:v>
                </c:pt>
                <c:pt idx="199">
                  <c:v>11.856400000000011</c:v>
                </c:pt>
                <c:pt idx="200">
                  <c:v>9.9065000000000047</c:v>
                </c:pt>
                <c:pt idx="201">
                  <c:v>9.4595000000000073</c:v>
                </c:pt>
                <c:pt idx="202">
                  <c:v>9.0781999999999989</c:v>
                </c:pt>
                <c:pt idx="203">
                  <c:v>8.8778000000000006</c:v>
                </c:pt>
                <c:pt idx="204">
                  <c:v>9.0859000000000005</c:v>
                </c:pt>
                <c:pt idx="205">
                  <c:v>8.3191000000000006</c:v>
                </c:pt>
                <c:pt idx="206">
                  <c:v>7.6470999999999965</c:v>
                </c:pt>
                <c:pt idx="207">
                  <c:v>8.4174000000000007</c:v>
                </c:pt>
                <c:pt idx="208">
                  <c:v>6.9069000000000003</c:v>
                </c:pt>
                <c:pt idx="209">
                  <c:v>6.2103000000000002</c:v>
                </c:pt>
                <c:pt idx="210">
                  <c:v>6.3730000000000002</c:v>
                </c:pt>
                <c:pt idx="211">
                  <c:v>5.9754000000000014</c:v>
                </c:pt>
                <c:pt idx="212">
                  <c:v>5.2564000000000002</c:v>
                </c:pt>
                <c:pt idx="213">
                  <c:v>5.6498999999999997</c:v>
                </c:pt>
                <c:pt idx="214">
                  <c:v>5.3784999999999998</c:v>
                </c:pt>
                <c:pt idx="215">
                  <c:v>6.4637000000000002</c:v>
                </c:pt>
                <c:pt idx="216">
                  <c:v>6.2476000000000003</c:v>
                </c:pt>
                <c:pt idx="217">
                  <c:v>6.2597000000000014</c:v>
                </c:pt>
                <c:pt idx="218">
                  <c:v>6.5011000000000001</c:v>
                </c:pt>
                <c:pt idx="219">
                  <c:v>5.9224999999999985</c:v>
                </c:pt>
                <c:pt idx="220">
                  <c:v>5.7413000000000034</c:v>
                </c:pt>
                <c:pt idx="221">
                  <c:v>6.0870999999999995</c:v>
                </c:pt>
                <c:pt idx="222">
                  <c:v>6.4194000000000004</c:v>
                </c:pt>
                <c:pt idx="223">
                  <c:v>6.1471999999999962</c:v>
                </c:pt>
                <c:pt idx="224">
                  <c:v>6.7604999999999995</c:v>
                </c:pt>
                <c:pt idx="225">
                  <c:v>7.7038000000000002</c:v>
                </c:pt>
                <c:pt idx="226">
                  <c:v>8.6779000000000011</c:v>
                </c:pt>
                <c:pt idx="227">
                  <c:v>9.2895000000000003</c:v>
                </c:pt>
                <c:pt idx="228">
                  <c:v>9.7070000000000007</c:v>
                </c:pt>
                <c:pt idx="229">
                  <c:v>9.3798000000000048</c:v>
                </c:pt>
                <c:pt idx="230">
                  <c:v>7.7641999999999962</c:v>
                </c:pt>
                <c:pt idx="231">
                  <c:v>7.2218</c:v>
                </c:pt>
                <c:pt idx="232">
                  <c:v>7.3335999999999997</c:v>
                </c:pt>
                <c:pt idx="233">
                  <c:v>7.9184999999999999</c:v>
                </c:pt>
                <c:pt idx="234">
                  <c:v>7.4148999999999985</c:v>
                </c:pt>
                <c:pt idx="235">
                  <c:v>6.7437000000000014</c:v>
                </c:pt>
                <c:pt idx="236">
                  <c:v>6.3524999999999965</c:v>
                </c:pt>
                <c:pt idx="237">
                  <c:v>6.4291</c:v>
                </c:pt>
                <c:pt idx="238">
                  <c:v>7.0477999999999996</c:v>
                </c:pt>
                <c:pt idx="239">
                  <c:v>6.2930999999999999</c:v>
                </c:pt>
                <c:pt idx="240">
                  <c:v>6.0618999999999996</c:v>
                </c:pt>
                <c:pt idx="241">
                  <c:v>5.5517000000000003</c:v>
                </c:pt>
                <c:pt idx="242">
                  <c:v>5.9108999999999998</c:v>
                </c:pt>
                <c:pt idx="243">
                  <c:v>6.9484000000000004</c:v>
                </c:pt>
                <c:pt idx="244">
                  <c:v>7.0292000000000003</c:v>
                </c:pt>
                <c:pt idx="245">
                  <c:v>6.6319999999999997</c:v>
                </c:pt>
                <c:pt idx="246">
                  <c:v>6.4871999999999996</c:v>
                </c:pt>
                <c:pt idx="247">
                  <c:v>6.2200999999999995</c:v>
                </c:pt>
                <c:pt idx="248">
                  <c:v>7.1733000000000002</c:v>
                </c:pt>
                <c:pt idx="249">
                  <c:v>6.7282000000000002</c:v>
                </c:pt>
                <c:pt idx="250">
                  <c:v>6.4892000000000039</c:v>
                </c:pt>
                <c:pt idx="251">
                  <c:v>6.1333000000000002</c:v>
                </c:pt>
                <c:pt idx="252">
                  <c:v>6.0587</c:v>
                </c:pt>
                <c:pt idx="253">
                  <c:v>6.1402000000000001</c:v>
                </c:pt>
                <c:pt idx="254">
                  <c:v>6.5437000000000003</c:v>
                </c:pt>
                <c:pt idx="255">
                  <c:v>6.9011000000000013</c:v>
                </c:pt>
                <c:pt idx="256">
                  <c:v>6.2439999999999998</c:v>
                </c:pt>
                <c:pt idx="257">
                  <c:v>6.4219999999999997</c:v>
                </c:pt>
                <c:pt idx="258">
                  <c:v>5.8872999999999998</c:v>
                </c:pt>
                <c:pt idx="259">
                  <c:v>5.6221999999999959</c:v>
                </c:pt>
                <c:pt idx="260">
                  <c:v>5.4866000000000037</c:v>
                </c:pt>
                <c:pt idx="261">
                  <c:v>4.7608999999999995</c:v>
                </c:pt>
                <c:pt idx="262">
                  <c:v>5.4142000000000001</c:v>
                </c:pt>
                <c:pt idx="263">
                  <c:v>6.4407000000000014</c:v>
                </c:pt>
                <c:pt idx="264">
                  <c:v>6.1593</c:v>
                </c:pt>
                <c:pt idx="265">
                  <c:v>6.0956999999999999</c:v>
                </c:pt>
                <c:pt idx="266">
                  <c:v>5.4458000000000002</c:v>
                </c:pt>
                <c:pt idx="267">
                  <c:v>5.6483999999999996</c:v>
                </c:pt>
                <c:pt idx="268">
                  <c:v>5.9278999999999975</c:v>
                </c:pt>
                <c:pt idx="269">
                  <c:v>5.0903999999999998</c:v>
                </c:pt>
                <c:pt idx="270">
                  <c:v>4.7504999999999997</c:v>
                </c:pt>
                <c:pt idx="271">
                  <c:v>4.3638999999999966</c:v>
                </c:pt>
                <c:pt idx="272">
                  <c:v>4.3853</c:v>
                </c:pt>
                <c:pt idx="273">
                  <c:v>4.6617999999999995</c:v>
                </c:pt>
                <c:pt idx="274">
                  <c:v>4.7864000000000004</c:v>
                </c:pt>
                <c:pt idx="275">
                  <c:v>4.667099999999996</c:v>
                </c:pt>
                <c:pt idx="276">
                  <c:v>4.3440999999999965</c:v>
                </c:pt>
                <c:pt idx="277">
                  <c:v>4.8100999999999985</c:v>
                </c:pt>
                <c:pt idx="278">
                  <c:v>4.7343000000000002</c:v>
                </c:pt>
                <c:pt idx="279">
                  <c:v>4.2924999999999995</c:v>
                </c:pt>
                <c:pt idx="280">
                  <c:v>4.2473000000000001</c:v>
                </c:pt>
                <c:pt idx="281">
                  <c:v>4.3083</c:v>
                </c:pt>
                <c:pt idx="282">
                  <c:v>4.1993</c:v>
                </c:pt>
                <c:pt idx="283">
                  <c:v>4.2907000000000002</c:v>
                </c:pt>
                <c:pt idx="284">
                  <c:v>4.9028999999999998</c:v>
                </c:pt>
                <c:pt idx="285">
                  <c:v>5.2614999999999998</c:v>
                </c:pt>
                <c:pt idx="286">
                  <c:v>5.0834999999999999</c:v>
                </c:pt>
                <c:pt idx="287">
                  <c:v>4.9885000000000002</c:v>
                </c:pt>
                <c:pt idx="288">
                  <c:v>5.7795000000000014</c:v>
                </c:pt>
                <c:pt idx="289">
                  <c:v>5.3342000000000001</c:v>
                </c:pt>
                <c:pt idx="290">
                  <c:v>5.3824999999999985</c:v>
                </c:pt>
                <c:pt idx="291">
                  <c:v>5.0404999999999998</c:v>
                </c:pt>
                <c:pt idx="292">
                  <c:v>5.0529999999999964</c:v>
                </c:pt>
                <c:pt idx="293">
                  <c:v>4.8346</c:v>
                </c:pt>
                <c:pt idx="294">
                  <c:v>4.4854000000000003</c:v>
                </c:pt>
                <c:pt idx="295">
                  <c:v>4.5797000000000034</c:v>
                </c:pt>
                <c:pt idx="296">
                  <c:v>4.1295999999999964</c:v>
                </c:pt>
                <c:pt idx="297">
                  <c:v>3.9034</c:v>
                </c:pt>
                <c:pt idx="298">
                  <c:v>3.7621000000000002</c:v>
                </c:pt>
                <c:pt idx="299">
                  <c:v>4.1374999999999975</c:v>
                </c:pt>
                <c:pt idx="300">
                  <c:v>4.2319000000000004</c:v>
                </c:pt>
                <c:pt idx="301">
                  <c:v>5.0444999999999975</c:v>
                </c:pt>
                <c:pt idx="302">
                  <c:v>6.3774999999999995</c:v>
                </c:pt>
                <c:pt idx="303">
                  <c:v>9.0145</c:v>
                </c:pt>
                <c:pt idx="304">
                  <c:v>8.0507000000000026</c:v>
                </c:pt>
                <c:pt idx="305">
                  <c:v>6.2316000000000038</c:v>
                </c:pt>
                <c:pt idx="306">
                  <c:v>5.9904000000000002</c:v>
                </c:pt>
                <c:pt idx="307">
                  <c:v>6.3186</c:v>
                </c:pt>
                <c:pt idx="308">
                  <c:v>6.9463000000000035</c:v>
                </c:pt>
                <c:pt idx="309">
                  <c:v>8.1452000000000009</c:v>
                </c:pt>
                <c:pt idx="310">
                  <c:v>9.8316000000000034</c:v>
                </c:pt>
                <c:pt idx="311">
                  <c:v>13.2903</c:v>
                </c:pt>
                <c:pt idx="312">
                  <c:v>14.7401</c:v>
                </c:pt>
                <c:pt idx="313">
                  <c:v>16.194099999999999</c:v>
                </c:pt>
                <c:pt idx="314">
                  <c:v>13.031500000000001</c:v>
                </c:pt>
                <c:pt idx="315">
                  <c:v>11.589</c:v>
                </c:pt>
                <c:pt idx="316">
                  <c:v>9.1467000000000009</c:v>
                </c:pt>
                <c:pt idx="317">
                  <c:v>7.8843999999999985</c:v>
                </c:pt>
                <c:pt idx="318">
                  <c:v>9.7131000000000007</c:v>
                </c:pt>
                <c:pt idx="319">
                  <c:v>8.1093000000000011</c:v>
                </c:pt>
                <c:pt idx="320">
                  <c:v>8.5494000000000003</c:v>
                </c:pt>
                <c:pt idx="321">
                  <c:v>7.4733000000000036</c:v>
                </c:pt>
                <c:pt idx="322">
                  <c:v>7.2595999999999998</c:v>
                </c:pt>
                <c:pt idx="323">
                  <c:v>8.1353000000000009</c:v>
                </c:pt>
                <c:pt idx="324">
                  <c:v>7.6334</c:v>
                </c:pt>
                <c:pt idx="325">
                  <c:v>7.6637999999999975</c:v>
                </c:pt>
                <c:pt idx="326">
                  <c:v>6.6477999999999975</c:v>
                </c:pt>
                <c:pt idx="327">
                  <c:v>5.9436000000000035</c:v>
                </c:pt>
                <c:pt idx="328">
                  <c:v>6.4074</c:v>
                </c:pt>
                <c:pt idx="329">
                  <c:v>6.0856000000000003</c:v>
                </c:pt>
                <c:pt idx="330">
                  <c:v>6.1800999999999995</c:v>
                </c:pt>
                <c:pt idx="331">
                  <c:v>6.3558999999999966</c:v>
                </c:pt>
                <c:pt idx="332">
                  <c:v>6.9087000000000014</c:v>
                </c:pt>
                <c:pt idx="333">
                  <c:v>6.5095000000000001</c:v>
                </c:pt>
                <c:pt idx="334">
                  <c:v>6.4514000000000014</c:v>
                </c:pt>
                <c:pt idx="335">
                  <c:v>6.0164</c:v>
                </c:pt>
                <c:pt idx="336">
                  <c:v>5.9029999999999996</c:v>
                </c:pt>
                <c:pt idx="337">
                  <c:v>5.9617000000000004</c:v>
                </c:pt>
                <c:pt idx="338">
                  <c:v>4.9451999999999998</c:v>
                </c:pt>
                <c:pt idx="339">
                  <c:v>4.5490000000000004</c:v>
                </c:pt>
                <c:pt idx="340">
                  <c:v>4.9437000000000024</c:v>
                </c:pt>
                <c:pt idx="341">
                  <c:v>5.3827999999999996</c:v>
                </c:pt>
                <c:pt idx="342">
                  <c:v>5.6197999999999997</c:v>
                </c:pt>
                <c:pt idx="343">
                  <c:v>6.6878999999999964</c:v>
                </c:pt>
                <c:pt idx="344">
                  <c:v>7.1893000000000002</c:v>
                </c:pt>
                <c:pt idx="345">
                  <c:v>6.9683999999999999</c:v>
                </c:pt>
                <c:pt idx="346">
                  <c:v>6.2747999999999999</c:v>
                </c:pt>
                <c:pt idx="347">
                  <c:v>5.891</c:v>
                </c:pt>
                <c:pt idx="348">
                  <c:v>5.4024999999999999</c:v>
                </c:pt>
                <c:pt idx="349">
                  <c:v>5.3537999999999997</c:v>
                </c:pt>
                <c:pt idx="350">
                  <c:v>5.4362000000000039</c:v>
                </c:pt>
                <c:pt idx="351">
                  <c:v>5.6734</c:v>
                </c:pt>
                <c:pt idx="352">
                  <c:v>6.4801000000000002</c:v>
                </c:pt>
                <c:pt idx="353">
                  <c:v>7.3596000000000004</c:v>
                </c:pt>
                <c:pt idx="354">
                  <c:v>6.5804999999999998</c:v>
                </c:pt>
                <c:pt idx="355">
                  <c:v>6.1934999999999985</c:v>
                </c:pt>
                <c:pt idx="356">
                  <c:v>6.2414000000000014</c:v>
                </c:pt>
                <c:pt idx="357">
                  <c:v>6.5319000000000003</c:v>
                </c:pt>
                <c:pt idx="358">
                  <c:v>6.8142999999999985</c:v>
                </c:pt>
                <c:pt idx="359">
                  <c:v>6.4124999999999996</c:v>
                </c:pt>
                <c:pt idx="360">
                  <c:v>6.0579999999999963</c:v>
                </c:pt>
              </c:numCache>
            </c:numRef>
          </c:val>
        </c:ser>
        <c:marker val="1"/>
        <c:axId val="129084800"/>
        <c:axId val="131925120"/>
      </c:lineChart>
      <c:dateAx>
        <c:axId val="129084800"/>
        <c:scaling>
          <c:orientation val="minMax"/>
        </c:scaling>
        <c:axPos val="b"/>
        <c:numFmt formatCode="B1mmm\-yy" sourceLinked="1"/>
        <c:tickLblPos val="nextTo"/>
        <c:crossAx val="131925120"/>
        <c:crosses val="autoZero"/>
        <c:auto val="1"/>
        <c:lblOffset val="100"/>
        <c:baseTimeUnit val="months"/>
      </c:dateAx>
      <c:valAx>
        <c:axId val="131925120"/>
        <c:scaling>
          <c:orientation val="minMax"/>
        </c:scaling>
        <c:axPos val="l"/>
        <c:majorGridlines/>
        <c:numFmt formatCode="General" sourceLinked="1"/>
        <c:tickLblPos val="nextTo"/>
        <c:crossAx val="129084800"/>
        <c:crosses val="autoZero"/>
        <c:crossBetween val="between"/>
      </c:valAx>
    </c:plotArea>
    <c:legend>
      <c:legendPos val="r"/>
      <c:layout/>
      <c:txPr>
        <a:bodyPr/>
        <a:lstStyle/>
        <a:p>
          <a:pPr>
            <a:defRPr sz="1800" b="1"/>
          </a:pPr>
          <a:endParaRPr lang="th-TH"/>
        </a:p>
      </c:txPr>
    </c:legend>
    <c:plotVisOnly val="1"/>
    <c:dispBlanksAs val="gap"/>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sz="2000"/>
            </a:pPr>
            <a:r>
              <a:rPr lang="en-US" sz="2000"/>
              <a:t>Cost of paddy produciton</a:t>
            </a:r>
          </a:p>
        </c:rich>
      </c:tx>
      <c:layout/>
    </c:title>
    <c:plotArea>
      <c:layout/>
      <c:lineChart>
        <c:grouping val="standard"/>
        <c:ser>
          <c:idx val="0"/>
          <c:order val="0"/>
          <c:tx>
            <c:strRef>
              <c:f>'cost of paddy prodn'!$C$4</c:f>
              <c:strCache>
                <c:ptCount val="1"/>
                <c:pt idx="0">
                  <c:v>fixed cost</c:v>
                </c:pt>
              </c:strCache>
            </c:strRef>
          </c:tx>
          <c:cat>
            <c:numRef>
              <c:f>'cost of paddy prodn'!$B$5:$B$21</c:f>
              <c:numCache>
                <c:formatCode>General</c:formatCode>
                <c:ptCount val="17"/>
                <c:pt idx="0">
                  <c:v>1991</c:v>
                </c:pt>
                <c:pt idx="1">
                  <c:v>1992</c:v>
                </c:pt>
                <c:pt idx="2">
                  <c:v>1993</c:v>
                </c:pt>
                <c:pt idx="3">
                  <c:v>1994</c:v>
                </c:pt>
                <c:pt idx="4">
                  <c:v>1995</c:v>
                </c:pt>
                <c:pt idx="5">
                  <c:v>1996</c:v>
                </c:pt>
                <c:pt idx="6">
                  <c:v>1997</c:v>
                </c:pt>
                <c:pt idx="7">
                  <c:v>1998</c:v>
                </c:pt>
                <c:pt idx="8">
                  <c:v>1999</c:v>
                </c:pt>
                <c:pt idx="9">
                  <c:v>2000</c:v>
                </c:pt>
                <c:pt idx="10">
                  <c:v>2001</c:v>
                </c:pt>
                <c:pt idx="11">
                  <c:v>2002</c:v>
                </c:pt>
                <c:pt idx="12">
                  <c:v>2003</c:v>
                </c:pt>
                <c:pt idx="13">
                  <c:v>2004</c:v>
                </c:pt>
                <c:pt idx="14">
                  <c:v>2005</c:v>
                </c:pt>
                <c:pt idx="15">
                  <c:v>2006</c:v>
                </c:pt>
                <c:pt idx="16">
                  <c:v>2007</c:v>
                </c:pt>
              </c:numCache>
            </c:numRef>
          </c:cat>
          <c:val>
            <c:numRef>
              <c:f>'cost of paddy prodn'!$C$5:$C$21</c:f>
              <c:numCache>
                <c:formatCode>General</c:formatCode>
                <c:ptCount val="17"/>
                <c:pt idx="0">
                  <c:v>21.69</c:v>
                </c:pt>
                <c:pt idx="1">
                  <c:v>22.459999999999987</c:v>
                </c:pt>
                <c:pt idx="2">
                  <c:v>23.6</c:v>
                </c:pt>
                <c:pt idx="3">
                  <c:v>27.04</c:v>
                </c:pt>
                <c:pt idx="4">
                  <c:v>28.439999999999987</c:v>
                </c:pt>
                <c:pt idx="5">
                  <c:v>27.87</c:v>
                </c:pt>
                <c:pt idx="6">
                  <c:v>21.12</c:v>
                </c:pt>
                <c:pt idx="7">
                  <c:v>16.23</c:v>
                </c:pt>
                <c:pt idx="8">
                  <c:v>17.2</c:v>
                </c:pt>
                <c:pt idx="9">
                  <c:v>15.89</c:v>
                </c:pt>
                <c:pt idx="10">
                  <c:v>12.719999999999999</c:v>
                </c:pt>
                <c:pt idx="11">
                  <c:v>13.370000000000006</c:v>
                </c:pt>
                <c:pt idx="12">
                  <c:v>13.62</c:v>
                </c:pt>
                <c:pt idx="13">
                  <c:v>14.3</c:v>
                </c:pt>
                <c:pt idx="14">
                  <c:v>13.44</c:v>
                </c:pt>
                <c:pt idx="15">
                  <c:v>14.639999999999999</c:v>
                </c:pt>
                <c:pt idx="16">
                  <c:v>15.62</c:v>
                </c:pt>
              </c:numCache>
            </c:numRef>
          </c:val>
        </c:ser>
        <c:ser>
          <c:idx val="1"/>
          <c:order val="1"/>
          <c:tx>
            <c:strRef>
              <c:f>'cost of paddy prodn'!$D$4</c:f>
              <c:strCache>
                <c:ptCount val="1"/>
                <c:pt idx="0">
                  <c:v>variable cost</c:v>
                </c:pt>
              </c:strCache>
            </c:strRef>
          </c:tx>
          <c:cat>
            <c:numRef>
              <c:f>'cost of paddy prodn'!$B$5:$B$21</c:f>
              <c:numCache>
                <c:formatCode>General</c:formatCode>
                <c:ptCount val="17"/>
                <c:pt idx="0">
                  <c:v>1991</c:v>
                </c:pt>
                <c:pt idx="1">
                  <c:v>1992</c:v>
                </c:pt>
                <c:pt idx="2">
                  <c:v>1993</c:v>
                </c:pt>
                <c:pt idx="3">
                  <c:v>1994</c:v>
                </c:pt>
                <c:pt idx="4">
                  <c:v>1995</c:v>
                </c:pt>
                <c:pt idx="5">
                  <c:v>1996</c:v>
                </c:pt>
                <c:pt idx="6">
                  <c:v>1997</c:v>
                </c:pt>
                <c:pt idx="7">
                  <c:v>1998</c:v>
                </c:pt>
                <c:pt idx="8">
                  <c:v>1999</c:v>
                </c:pt>
                <c:pt idx="9">
                  <c:v>2000</c:v>
                </c:pt>
                <c:pt idx="10">
                  <c:v>2001</c:v>
                </c:pt>
                <c:pt idx="11">
                  <c:v>2002</c:v>
                </c:pt>
                <c:pt idx="12">
                  <c:v>2003</c:v>
                </c:pt>
                <c:pt idx="13">
                  <c:v>2004</c:v>
                </c:pt>
                <c:pt idx="14">
                  <c:v>2005</c:v>
                </c:pt>
                <c:pt idx="15">
                  <c:v>2006</c:v>
                </c:pt>
                <c:pt idx="16">
                  <c:v>2007</c:v>
                </c:pt>
              </c:numCache>
            </c:numRef>
          </c:cat>
          <c:val>
            <c:numRef>
              <c:f>'cost of paddy prodn'!$D$5:$D$21</c:f>
              <c:numCache>
                <c:formatCode>General</c:formatCode>
                <c:ptCount val="17"/>
                <c:pt idx="0">
                  <c:v>101.85</c:v>
                </c:pt>
                <c:pt idx="1">
                  <c:v>105.57</c:v>
                </c:pt>
                <c:pt idx="2">
                  <c:v>112.17999999999998</c:v>
                </c:pt>
                <c:pt idx="3">
                  <c:v>121.02</c:v>
                </c:pt>
                <c:pt idx="4">
                  <c:v>133.30000000000001</c:v>
                </c:pt>
                <c:pt idx="5">
                  <c:v>147.76</c:v>
                </c:pt>
                <c:pt idx="6">
                  <c:v>115</c:v>
                </c:pt>
                <c:pt idx="7">
                  <c:v>98.649999999999991</c:v>
                </c:pt>
                <c:pt idx="8">
                  <c:v>104.88</c:v>
                </c:pt>
                <c:pt idx="9">
                  <c:v>106.04</c:v>
                </c:pt>
                <c:pt idx="10">
                  <c:v>85.740000000000023</c:v>
                </c:pt>
                <c:pt idx="11">
                  <c:v>93.35</c:v>
                </c:pt>
                <c:pt idx="12">
                  <c:v>102</c:v>
                </c:pt>
                <c:pt idx="13">
                  <c:v>108.98</c:v>
                </c:pt>
                <c:pt idx="14">
                  <c:v>125.61</c:v>
                </c:pt>
                <c:pt idx="15">
                  <c:v>141.05000000000001</c:v>
                </c:pt>
                <c:pt idx="16">
                  <c:v>156.51</c:v>
                </c:pt>
              </c:numCache>
            </c:numRef>
          </c:val>
        </c:ser>
        <c:ser>
          <c:idx val="2"/>
          <c:order val="2"/>
          <c:tx>
            <c:strRef>
              <c:f>'cost of paddy prodn'!$E$4</c:f>
              <c:strCache>
                <c:ptCount val="1"/>
                <c:pt idx="0">
                  <c:v>total cost</c:v>
                </c:pt>
              </c:strCache>
            </c:strRef>
          </c:tx>
          <c:cat>
            <c:numRef>
              <c:f>'cost of paddy prodn'!$B$5:$B$21</c:f>
              <c:numCache>
                <c:formatCode>General</c:formatCode>
                <c:ptCount val="17"/>
                <c:pt idx="0">
                  <c:v>1991</c:v>
                </c:pt>
                <c:pt idx="1">
                  <c:v>1992</c:v>
                </c:pt>
                <c:pt idx="2">
                  <c:v>1993</c:v>
                </c:pt>
                <c:pt idx="3">
                  <c:v>1994</c:v>
                </c:pt>
                <c:pt idx="4">
                  <c:v>1995</c:v>
                </c:pt>
                <c:pt idx="5">
                  <c:v>1996</c:v>
                </c:pt>
                <c:pt idx="6">
                  <c:v>1997</c:v>
                </c:pt>
                <c:pt idx="7">
                  <c:v>1998</c:v>
                </c:pt>
                <c:pt idx="8">
                  <c:v>1999</c:v>
                </c:pt>
                <c:pt idx="9">
                  <c:v>2000</c:v>
                </c:pt>
                <c:pt idx="10">
                  <c:v>2001</c:v>
                </c:pt>
                <c:pt idx="11">
                  <c:v>2002</c:v>
                </c:pt>
                <c:pt idx="12">
                  <c:v>2003</c:v>
                </c:pt>
                <c:pt idx="13">
                  <c:v>2004</c:v>
                </c:pt>
                <c:pt idx="14">
                  <c:v>2005</c:v>
                </c:pt>
                <c:pt idx="15">
                  <c:v>2006</c:v>
                </c:pt>
                <c:pt idx="16">
                  <c:v>2007</c:v>
                </c:pt>
              </c:numCache>
            </c:numRef>
          </c:cat>
          <c:val>
            <c:numRef>
              <c:f>'cost of paddy prodn'!$E$5:$E$21</c:f>
              <c:numCache>
                <c:formatCode>General</c:formatCode>
                <c:ptCount val="17"/>
                <c:pt idx="0">
                  <c:v>123.55</c:v>
                </c:pt>
                <c:pt idx="1">
                  <c:v>128.03</c:v>
                </c:pt>
                <c:pt idx="2">
                  <c:v>135.78</c:v>
                </c:pt>
                <c:pt idx="3">
                  <c:v>148.06</c:v>
                </c:pt>
                <c:pt idx="4">
                  <c:v>161.73999999999998</c:v>
                </c:pt>
                <c:pt idx="5">
                  <c:v>175.63</c:v>
                </c:pt>
                <c:pt idx="6">
                  <c:v>136.12</c:v>
                </c:pt>
                <c:pt idx="7">
                  <c:v>114.88</c:v>
                </c:pt>
                <c:pt idx="8">
                  <c:v>122.08</c:v>
                </c:pt>
                <c:pt idx="9">
                  <c:v>121.93</c:v>
                </c:pt>
                <c:pt idx="10">
                  <c:v>98.460000000000022</c:v>
                </c:pt>
                <c:pt idx="11">
                  <c:v>106.72</c:v>
                </c:pt>
                <c:pt idx="12">
                  <c:v>115.63</c:v>
                </c:pt>
                <c:pt idx="13">
                  <c:v>123.29</c:v>
                </c:pt>
                <c:pt idx="14">
                  <c:v>139.05000000000001</c:v>
                </c:pt>
                <c:pt idx="15">
                  <c:v>155.69</c:v>
                </c:pt>
                <c:pt idx="16">
                  <c:v>172.13</c:v>
                </c:pt>
              </c:numCache>
            </c:numRef>
          </c:val>
        </c:ser>
        <c:marker val="1"/>
        <c:axId val="114777088"/>
        <c:axId val="114782976"/>
      </c:lineChart>
      <c:catAx>
        <c:axId val="114777088"/>
        <c:scaling>
          <c:orientation val="minMax"/>
        </c:scaling>
        <c:axPos val="b"/>
        <c:numFmt formatCode="General" sourceLinked="1"/>
        <c:majorTickMark val="none"/>
        <c:tickLblPos val="nextTo"/>
        <c:txPr>
          <a:bodyPr/>
          <a:lstStyle/>
          <a:p>
            <a:pPr>
              <a:defRPr sz="2400"/>
            </a:pPr>
            <a:endParaRPr lang="th-TH"/>
          </a:p>
        </c:txPr>
        <c:crossAx val="114782976"/>
        <c:crosses val="autoZero"/>
        <c:auto val="1"/>
        <c:lblAlgn val="ctr"/>
        <c:lblOffset val="100"/>
      </c:catAx>
      <c:valAx>
        <c:axId val="114782976"/>
        <c:scaling>
          <c:orientation val="minMax"/>
        </c:scaling>
        <c:axPos val="l"/>
        <c:majorGridlines/>
        <c:title>
          <c:tx>
            <c:rich>
              <a:bodyPr/>
              <a:lstStyle/>
              <a:p>
                <a:pPr>
                  <a:defRPr sz="1400"/>
                </a:pPr>
                <a:r>
                  <a:rPr lang="en-US" sz="1400"/>
                  <a:t>usd/metric ton</a:t>
                </a:r>
              </a:p>
            </c:rich>
          </c:tx>
          <c:layout/>
        </c:title>
        <c:numFmt formatCode="General" sourceLinked="1"/>
        <c:majorTickMark val="none"/>
        <c:tickLblPos val="nextTo"/>
        <c:crossAx val="114777088"/>
        <c:crosses val="autoZero"/>
        <c:crossBetween val="between"/>
      </c:valAx>
    </c:plotArea>
    <c:legend>
      <c:legendPos val="r"/>
      <c:layout/>
      <c:txPr>
        <a:bodyPr/>
        <a:lstStyle/>
        <a:p>
          <a:pPr>
            <a:defRPr sz="1600" b="1"/>
          </a:pPr>
          <a:endParaRPr lang="th-TH"/>
        </a:p>
      </c:txPr>
    </c:legend>
    <c:plotVisOnly val="1"/>
  </c:chart>
  <c:spPr>
    <a:ln>
      <a:noFill/>
    </a:ln>
  </c:sp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th-TH"/>
  <c:chart>
    <c:plotArea>
      <c:layout/>
      <c:lineChart>
        <c:grouping val="standard"/>
        <c:ser>
          <c:idx val="0"/>
          <c:order val="0"/>
          <c:tx>
            <c:strRef>
              <c:f>Sheet3!$A$59</c:f>
              <c:strCache>
                <c:ptCount val="1"/>
                <c:pt idx="0">
                  <c:v>Rice share</c:v>
                </c:pt>
              </c:strCache>
            </c:strRef>
          </c:tx>
          <c:cat>
            <c:strRef>
              <c:f>Sheet3!$B$58:$S$58</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Sheet3!$B$59:$S$59</c:f>
              <c:numCache>
                <c:formatCode>General</c:formatCode>
                <c:ptCount val="18"/>
                <c:pt idx="0">
                  <c:v>31.072519937392837</c:v>
                </c:pt>
                <c:pt idx="1">
                  <c:v>31.321620746350455</c:v>
                </c:pt>
                <c:pt idx="2">
                  <c:v>35.827506630386104</c:v>
                </c:pt>
                <c:pt idx="3">
                  <c:v>42.848362329494407</c:v>
                </c:pt>
                <c:pt idx="4">
                  <c:v>41.804324563115287</c:v>
                </c:pt>
                <c:pt idx="5">
                  <c:v>34.913566588300341</c:v>
                </c:pt>
                <c:pt idx="6">
                  <c:v>34.208859870367604</c:v>
                </c:pt>
                <c:pt idx="7">
                  <c:v>32.244556775919783</c:v>
                </c:pt>
                <c:pt idx="8">
                  <c:v>28.090481435129789</c:v>
                </c:pt>
                <c:pt idx="9">
                  <c:v>34.286038031798405</c:v>
                </c:pt>
                <c:pt idx="10">
                  <c:v>30.49080011625869</c:v>
                </c:pt>
                <c:pt idx="11">
                  <c:v>25.720331177592229</c:v>
                </c:pt>
                <c:pt idx="12">
                  <c:v>30.01957452039829</c:v>
                </c:pt>
                <c:pt idx="13">
                  <c:v>39.638562145371246</c:v>
                </c:pt>
                <c:pt idx="14">
                  <c:v>41.076488405088078</c:v>
                </c:pt>
                <c:pt idx="15">
                  <c:v>31.803069023252288</c:v>
                </c:pt>
                <c:pt idx="16">
                  <c:v>27.168767800717273</c:v>
                </c:pt>
                <c:pt idx="17">
                  <c:v>25.118290927901914</c:v>
                </c:pt>
              </c:numCache>
            </c:numRef>
          </c:val>
        </c:ser>
        <c:ser>
          <c:idx val="1"/>
          <c:order val="1"/>
          <c:tx>
            <c:strRef>
              <c:f>Sheet3!$A$60</c:f>
              <c:strCache>
                <c:ptCount val="1"/>
                <c:pt idx="0">
                  <c:v>Rubber share</c:v>
                </c:pt>
              </c:strCache>
            </c:strRef>
          </c:tx>
          <c:cat>
            <c:strRef>
              <c:f>Sheet3!$B$58:$S$58</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Sheet3!$B$60:$S$60</c:f>
              <c:numCache>
                <c:formatCode>General</c:formatCode>
                <c:ptCount val="18"/>
                <c:pt idx="0">
                  <c:v>39.201299082301105</c:v>
                </c:pt>
                <c:pt idx="1">
                  <c:v>39.122521299387181</c:v>
                </c:pt>
                <c:pt idx="2">
                  <c:v>32.724830365446195</c:v>
                </c:pt>
                <c:pt idx="3">
                  <c:v>26.927223719676551</c:v>
                </c:pt>
                <c:pt idx="4">
                  <c:v>24.863986206689496</c:v>
                </c:pt>
                <c:pt idx="5">
                  <c:v>32.438751954724879</c:v>
                </c:pt>
                <c:pt idx="6">
                  <c:v>28.658959612529252</c:v>
                </c:pt>
                <c:pt idx="7">
                  <c:v>34.389240418779444</c:v>
                </c:pt>
                <c:pt idx="8">
                  <c:v>42.702341690422621</c:v>
                </c:pt>
                <c:pt idx="9">
                  <c:v>43.651393854208045</c:v>
                </c:pt>
                <c:pt idx="10">
                  <c:v>48.571379943284605</c:v>
                </c:pt>
                <c:pt idx="11">
                  <c:v>53.732120542270998</c:v>
                </c:pt>
                <c:pt idx="12">
                  <c:v>48.828602174927482</c:v>
                </c:pt>
                <c:pt idx="13">
                  <c:v>43.392731758958838</c:v>
                </c:pt>
                <c:pt idx="14">
                  <c:v>35.048387766348384</c:v>
                </c:pt>
                <c:pt idx="15">
                  <c:v>47.016478792396754</c:v>
                </c:pt>
                <c:pt idx="16">
                  <c:v>53.632032695664812</c:v>
                </c:pt>
                <c:pt idx="17">
                  <c:v>47.423735835183322</c:v>
                </c:pt>
              </c:numCache>
            </c:numRef>
          </c:val>
        </c:ser>
        <c:marker val="1"/>
        <c:axId val="132085632"/>
        <c:axId val="132087168"/>
      </c:lineChart>
      <c:catAx>
        <c:axId val="132085632"/>
        <c:scaling>
          <c:orientation val="minMax"/>
        </c:scaling>
        <c:axPos val="b"/>
        <c:tickLblPos val="nextTo"/>
        <c:txPr>
          <a:bodyPr/>
          <a:lstStyle/>
          <a:p>
            <a:pPr>
              <a:defRPr sz="1800" b="1"/>
            </a:pPr>
            <a:endParaRPr lang="th-TH"/>
          </a:p>
        </c:txPr>
        <c:crossAx val="132087168"/>
        <c:crosses val="autoZero"/>
        <c:auto val="1"/>
        <c:lblAlgn val="ctr"/>
        <c:lblOffset val="100"/>
      </c:catAx>
      <c:valAx>
        <c:axId val="132087168"/>
        <c:scaling>
          <c:orientation val="minMax"/>
        </c:scaling>
        <c:axPos val="l"/>
        <c:majorGridlines/>
        <c:numFmt formatCode="General" sourceLinked="1"/>
        <c:tickLblPos val="nextTo"/>
        <c:txPr>
          <a:bodyPr/>
          <a:lstStyle/>
          <a:p>
            <a:pPr>
              <a:defRPr sz="1600"/>
            </a:pPr>
            <a:endParaRPr lang="th-TH"/>
          </a:p>
        </c:txPr>
        <c:crossAx val="132085632"/>
        <c:crosses val="autoZero"/>
        <c:crossBetween val="between"/>
      </c:valAx>
    </c:plotArea>
    <c:legend>
      <c:legendPos val="r"/>
      <c:layout/>
      <c:txPr>
        <a:bodyPr/>
        <a:lstStyle/>
        <a:p>
          <a:pPr>
            <a:defRPr sz="1600"/>
          </a:pPr>
          <a:endParaRPr lang="th-TH"/>
        </a:p>
      </c:txPr>
    </c:legend>
    <c:plotVisOnly val="1"/>
    <c:dispBlanksAs val="gap"/>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th-TH"/>
  <c:chart>
    <c:plotArea>
      <c:layout/>
      <c:areaChart>
        <c:grouping val="stacked"/>
        <c:ser>
          <c:idx val="0"/>
          <c:order val="0"/>
          <c:tx>
            <c:strRef>
              <c:f>Sheet3!$A$59</c:f>
              <c:strCache>
                <c:ptCount val="1"/>
                <c:pt idx="0">
                  <c:v>Rice share</c:v>
                </c:pt>
              </c:strCache>
            </c:strRef>
          </c:tx>
          <c:cat>
            <c:strRef>
              <c:f>Sheet3!$B$58:$S$58</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Sheet3!$B$59:$S$59</c:f>
              <c:numCache>
                <c:formatCode>General</c:formatCode>
                <c:ptCount val="18"/>
                <c:pt idx="0">
                  <c:v>31.072519937392837</c:v>
                </c:pt>
                <c:pt idx="1">
                  <c:v>31.321620746350455</c:v>
                </c:pt>
                <c:pt idx="2">
                  <c:v>35.827506630386104</c:v>
                </c:pt>
                <c:pt idx="3">
                  <c:v>42.848362329494407</c:v>
                </c:pt>
                <c:pt idx="4">
                  <c:v>41.804324563115287</c:v>
                </c:pt>
                <c:pt idx="5">
                  <c:v>34.913566588300341</c:v>
                </c:pt>
                <c:pt idx="6">
                  <c:v>34.208859870367604</c:v>
                </c:pt>
                <c:pt idx="7">
                  <c:v>32.244556775919783</c:v>
                </c:pt>
                <c:pt idx="8">
                  <c:v>28.090481435129789</c:v>
                </c:pt>
                <c:pt idx="9">
                  <c:v>34.286038031798405</c:v>
                </c:pt>
                <c:pt idx="10">
                  <c:v>30.49080011625869</c:v>
                </c:pt>
                <c:pt idx="11">
                  <c:v>25.720331177592229</c:v>
                </c:pt>
                <c:pt idx="12">
                  <c:v>30.01957452039829</c:v>
                </c:pt>
                <c:pt idx="13">
                  <c:v>39.638562145371246</c:v>
                </c:pt>
                <c:pt idx="14">
                  <c:v>41.076488405088078</c:v>
                </c:pt>
                <c:pt idx="15">
                  <c:v>31.803069023252288</c:v>
                </c:pt>
                <c:pt idx="16">
                  <c:v>27.168767800717273</c:v>
                </c:pt>
                <c:pt idx="17">
                  <c:v>25.118290927901914</c:v>
                </c:pt>
              </c:numCache>
            </c:numRef>
          </c:val>
        </c:ser>
        <c:ser>
          <c:idx val="1"/>
          <c:order val="1"/>
          <c:tx>
            <c:strRef>
              <c:f>Sheet3!$A$60</c:f>
              <c:strCache>
                <c:ptCount val="1"/>
                <c:pt idx="0">
                  <c:v>Rubber share</c:v>
                </c:pt>
              </c:strCache>
            </c:strRef>
          </c:tx>
          <c:spPr>
            <a:solidFill>
              <a:schemeClr val="accent2"/>
            </a:solidFill>
            <a:ln>
              <a:solidFill>
                <a:schemeClr val="tx1"/>
              </a:solidFill>
            </a:ln>
          </c:spPr>
          <c:cat>
            <c:strRef>
              <c:f>Sheet3!$B$58:$S$58</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Sheet3!$B$60:$S$60</c:f>
              <c:numCache>
                <c:formatCode>General</c:formatCode>
                <c:ptCount val="18"/>
                <c:pt idx="0">
                  <c:v>39.201299082301105</c:v>
                </c:pt>
                <c:pt idx="1">
                  <c:v>39.122521299387181</c:v>
                </c:pt>
                <c:pt idx="2">
                  <c:v>32.724830365446195</c:v>
                </c:pt>
                <c:pt idx="3">
                  <c:v>26.927223719676551</c:v>
                </c:pt>
                <c:pt idx="4">
                  <c:v>24.863986206689496</c:v>
                </c:pt>
                <c:pt idx="5">
                  <c:v>32.438751954724879</c:v>
                </c:pt>
                <c:pt idx="6">
                  <c:v>28.658959612529252</c:v>
                </c:pt>
                <c:pt idx="7">
                  <c:v>34.389240418779444</c:v>
                </c:pt>
                <c:pt idx="8">
                  <c:v>42.702341690422621</c:v>
                </c:pt>
                <c:pt idx="9">
                  <c:v>43.651393854208045</c:v>
                </c:pt>
                <c:pt idx="10">
                  <c:v>48.571379943284605</c:v>
                </c:pt>
                <c:pt idx="11">
                  <c:v>53.732120542270998</c:v>
                </c:pt>
                <c:pt idx="12">
                  <c:v>48.828602174927482</c:v>
                </c:pt>
                <c:pt idx="13">
                  <c:v>43.392731758958838</c:v>
                </c:pt>
                <c:pt idx="14">
                  <c:v>35.048387766348384</c:v>
                </c:pt>
                <c:pt idx="15">
                  <c:v>47.016478792396754</c:v>
                </c:pt>
                <c:pt idx="16">
                  <c:v>53.632032695664812</c:v>
                </c:pt>
                <c:pt idx="17">
                  <c:v>47.423735835183322</c:v>
                </c:pt>
              </c:numCache>
            </c:numRef>
          </c:val>
        </c:ser>
        <c:axId val="114809856"/>
        <c:axId val="129045248"/>
      </c:areaChart>
      <c:catAx>
        <c:axId val="114809856"/>
        <c:scaling>
          <c:orientation val="minMax"/>
        </c:scaling>
        <c:axPos val="b"/>
        <c:tickLblPos val="nextTo"/>
        <c:crossAx val="129045248"/>
        <c:crosses val="autoZero"/>
        <c:auto val="1"/>
        <c:lblAlgn val="ctr"/>
        <c:lblOffset val="100"/>
      </c:catAx>
      <c:valAx>
        <c:axId val="129045248"/>
        <c:scaling>
          <c:orientation val="minMax"/>
        </c:scaling>
        <c:axPos val="l"/>
        <c:majorGridlines/>
        <c:numFmt formatCode="General" sourceLinked="1"/>
        <c:tickLblPos val="nextTo"/>
        <c:crossAx val="114809856"/>
        <c:crosses val="autoZero"/>
        <c:crossBetween val="midCat"/>
      </c:valAx>
    </c:plotArea>
    <c:legend>
      <c:legendPos val="r"/>
      <c:layout/>
    </c:legend>
    <c:plotVisOnly val="1"/>
    <c:dispBlanksAs val="zero"/>
  </c:chart>
  <c:txPr>
    <a:bodyPr/>
    <a:lstStyle/>
    <a:p>
      <a:pPr>
        <a:defRPr sz="1800" b="1"/>
      </a:pPr>
      <a:endParaRPr lang="th-TH"/>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a:pPr>
            <a:r>
              <a:rPr lang="en-US"/>
              <a:t>Agricultural Exports</a:t>
            </a:r>
          </a:p>
        </c:rich>
      </c:tx>
      <c:layout>
        <c:manualLayout>
          <c:xMode val="edge"/>
          <c:yMode val="edge"/>
          <c:x val="0.38912489063867062"/>
          <c:y val="1.8518518518518531E-2"/>
        </c:manualLayout>
      </c:layout>
    </c:title>
    <c:plotArea>
      <c:layout/>
      <c:barChart>
        <c:barDir val="col"/>
        <c:grouping val="clustered"/>
        <c:ser>
          <c:idx val="0"/>
          <c:order val="0"/>
          <c:tx>
            <c:strRef>
              <c:f>Sheet2!$B$7</c:f>
              <c:strCache>
                <c:ptCount val="1"/>
                <c:pt idx="0">
                  <c:v>   Price</c:v>
                </c:pt>
              </c:strCache>
            </c:strRef>
          </c:tx>
          <c:cat>
            <c:strRef>
              <c:f>Sheet2!$C$5:$O$6</c:f>
              <c:strCache>
                <c:ptCount val="13"/>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pt idx="12">
                  <c:v>2012 </c:v>
                </c:pt>
              </c:strCache>
            </c:strRef>
          </c:cat>
          <c:val>
            <c:numRef>
              <c:f>Sheet2!$C$7:$O$7</c:f>
              <c:numCache>
                <c:formatCode>#,##0.00_);\(#,##0.00\)</c:formatCode>
                <c:ptCount val="13"/>
                <c:pt idx="0">
                  <c:v>53.34</c:v>
                </c:pt>
                <c:pt idx="1">
                  <c:v>47.290000000000013</c:v>
                </c:pt>
                <c:pt idx="2">
                  <c:v>51.99</c:v>
                </c:pt>
                <c:pt idx="3">
                  <c:v>61.33</c:v>
                </c:pt>
                <c:pt idx="4">
                  <c:v>69.11</c:v>
                </c:pt>
                <c:pt idx="5">
                  <c:v>77.11</c:v>
                </c:pt>
                <c:pt idx="6">
                  <c:v>91.27</c:v>
                </c:pt>
                <c:pt idx="7">
                  <c:v>100.27</c:v>
                </c:pt>
                <c:pt idx="8">
                  <c:v>133.16</c:v>
                </c:pt>
                <c:pt idx="9">
                  <c:v>119.1</c:v>
                </c:pt>
                <c:pt idx="10">
                  <c:v>167.03</c:v>
                </c:pt>
                <c:pt idx="11">
                  <c:v>190.54</c:v>
                </c:pt>
                <c:pt idx="12">
                  <c:v>177.22</c:v>
                </c:pt>
              </c:numCache>
            </c:numRef>
          </c:val>
        </c:ser>
        <c:ser>
          <c:idx val="1"/>
          <c:order val="1"/>
          <c:tx>
            <c:strRef>
              <c:f>Sheet2!$B$8</c:f>
              <c:strCache>
                <c:ptCount val="1"/>
                <c:pt idx="0">
                  <c:v>   Value</c:v>
                </c:pt>
              </c:strCache>
            </c:strRef>
          </c:tx>
          <c:cat>
            <c:strRef>
              <c:f>Sheet2!$C$5:$O$6</c:f>
              <c:strCache>
                <c:ptCount val="13"/>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pt idx="12">
                  <c:v>2012 </c:v>
                </c:pt>
              </c:strCache>
            </c:strRef>
          </c:cat>
          <c:val>
            <c:numRef>
              <c:f>Sheet2!$C$8:$O$8</c:f>
              <c:numCache>
                <c:formatCode>#,##0.00_);\(#,##0.00\)</c:formatCode>
                <c:ptCount val="13"/>
                <c:pt idx="0">
                  <c:v>40.700000000000003</c:v>
                </c:pt>
                <c:pt idx="1">
                  <c:v>40.07</c:v>
                </c:pt>
                <c:pt idx="2">
                  <c:v>43.75</c:v>
                </c:pt>
                <c:pt idx="3">
                  <c:v>56.33</c:v>
                </c:pt>
                <c:pt idx="4">
                  <c:v>68.209999999999994</c:v>
                </c:pt>
                <c:pt idx="5">
                  <c:v>66.09</c:v>
                </c:pt>
                <c:pt idx="6">
                  <c:v>86.95</c:v>
                </c:pt>
                <c:pt idx="7">
                  <c:v>99.940000000000026</c:v>
                </c:pt>
                <c:pt idx="8">
                  <c:v>136.26</c:v>
                </c:pt>
                <c:pt idx="9">
                  <c:v>106.19</c:v>
                </c:pt>
                <c:pt idx="10">
                  <c:v>145.28</c:v>
                </c:pt>
                <c:pt idx="11">
                  <c:v>205</c:v>
                </c:pt>
                <c:pt idx="12">
                  <c:v>159.85000000000011</c:v>
                </c:pt>
              </c:numCache>
            </c:numRef>
          </c:val>
        </c:ser>
        <c:ser>
          <c:idx val="2"/>
          <c:order val="2"/>
          <c:tx>
            <c:strRef>
              <c:f>Sheet2!$B$9</c:f>
              <c:strCache>
                <c:ptCount val="1"/>
                <c:pt idx="0">
                  <c:v>   Volume</c:v>
                </c:pt>
              </c:strCache>
            </c:strRef>
          </c:tx>
          <c:cat>
            <c:strRef>
              <c:f>Sheet2!$C$5:$O$6</c:f>
              <c:strCache>
                <c:ptCount val="13"/>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pt idx="12">
                  <c:v>2012 </c:v>
                </c:pt>
              </c:strCache>
            </c:strRef>
          </c:cat>
          <c:val>
            <c:numRef>
              <c:f>Sheet2!$C$9:$O$9</c:f>
              <c:numCache>
                <c:formatCode>#,##0.00_);\(#,##0.00\)</c:formatCode>
                <c:ptCount val="13"/>
                <c:pt idx="0">
                  <c:v>76.52</c:v>
                </c:pt>
                <c:pt idx="1">
                  <c:v>84.89</c:v>
                </c:pt>
                <c:pt idx="2">
                  <c:v>84.25</c:v>
                </c:pt>
                <c:pt idx="3">
                  <c:v>92.06</c:v>
                </c:pt>
                <c:pt idx="4">
                  <c:v>98.88</c:v>
                </c:pt>
                <c:pt idx="5">
                  <c:v>86.09</c:v>
                </c:pt>
                <c:pt idx="6">
                  <c:v>95.48</c:v>
                </c:pt>
                <c:pt idx="7">
                  <c:v>99.72</c:v>
                </c:pt>
                <c:pt idx="8">
                  <c:v>101.56</c:v>
                </c:pt>
                <c:pt idx="9">
                  <c:v>89.169999999999987</c:v>
                </c:pt>
                <c:pt idx="10">
                  <c:v>86.92</c:v>
                </c:pt>
                <c:pt idx="11">
                  <c:v>107.51</c:v>
                </c:pt>
                <c:pt idx="12">
                  <c:v>90.210000000000022</c:v>
                </c:pt>
              </c:numCache>
            </c:numRef>
          </c:val>
        </c:ser>
        <c:axId val="145332096"/>
        <c:axId val="145333632"/>
      </c:barChart>
      <c:catAx>
        <c:axId val="145332096"/>
        <c:scaling>
          <c:orientation val="minMax"/>
        </c:scaling>
        <c:axPos val="b"/>
        <c:majorTickMark val="none"/>
        <c:tickLblPos val="nextTo"/>
        <c:txPr>
          <a:bodyPr/>
          <a:lstStyle/>
          <a:p>
            <a:pPr>
              <a:defRPr sz="2400"/>
            </a:pPr>
            <a:endParaRPr lang="th-TH"/>
          </a:p>
        </c:txPr>
        <c:crossAx val="145333632"/>
        <c:crosses val="autoZero"/>
        <c:auto val="1"/>
        <c:lblAlgn val="ctr"/>
        <c:lblOffset val="100"/>
      </c:catAx>
      <c:valAx>
        <c:axId val="145333632"/>
        <c:scaling>
          <c:orientation val="minMax"/>
        </c:scaling>
        <c:axPos val="l"/>
        <c:majorGridlines/>
        <c:numFmt formatCode="#,##0.00_);\(#,##0.00\)" sourceLinked="1"/>
        <c:majorTickMark val="none"/>
        <c:tickLblPos val="nextTo"/>
        <c:crossAx val="145332096"/>
        <c:crosses val="autoZero"/>
        <c:crossBetween val="between"/>
      </c:valAx>
    </c:plotArea>
    <c:legend>
      <c:legendPos val="r"/>
      <c:layout/>
      <c:txPr>
        <a:bodyPr/>
        <a:lstStyle/>
        <a:p>
          <a:pPr>
            <a:defRPr sz="1400"/>
          </a:pPr>
          <a:endParaRPr lang="th-TH"/>
        </a:p>
      </c:txPr>
    </c:legend>
    <c:plotVisOnly val="1"/>
    <c:dispBlanksAs val="gap"/>
  </c:chart>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sz="2400"/>
            </a:pPr>
            <a:r>
              <a:rPr lang="en-US" sz="2400"/>
              <a:t>Manufactured exports</a:t>
            </a:r>
          </a:p>
        </c:rich>
      </c:tx>
      <c:layout/>
    </c:title>
    <c:plotArea>
      <c:layout/>
      <c:barChart>
        <c:barDir val="col"/>
        <c:grouping val="clustered"/>
        <c:ser>
          <c:idx val="0"/>
          <c:order val="0"/>
          <c:tx>
            <c:strRef>
              <c:f>Sheet2!$B$32</c:f>
              <c:strCache>
                <c:ptCount val="1"/>
                <c:pt idx="0">
                  <c:v>   Price</c:v>
                </c:pt>
              </c:strCache>
            </c:strRef>
          </c:tx>
          <c:cat>
            <c:strRef>
              <c:f>Sheet2!$C$31:$O$31</c:f>
              <c:strCache>
                <c:ptCount val="13"/>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pt idx="12">
                  <c:v>2012 </c:v>
                </c:pt>
              </c:strCache>
            </c:strRef>
          </c:cat>
          <c:val>
            <c:numRef>
              <c:f>Sheet2!$C$32:$O$32</c:f>
              <c:numCache>
                <c:formatCode>#,##0.00_);\(#,##0.00\)</c:formatCode>
                <c:ptCount val="13"/>
                <c:pt idx="0">
                  <c:v>84.04</c:v>
                </c:pt>
                <c:pt idx="1">
                  <c:v>77.89</c:v>
                </c:pt>
                <c:pt idx="2">
                  <c:v>78.34</c:v>
                </c:pt>
                <c:pt idx="3">
                  <c:v>81.819999999999993</c:v>
                </c:pt>
                <c:pt idx="4">
                  <c:v>86.23</c:v>
                </c:pt>
                <c:pt idx="5">
                  <c:v>91.84</c:v>
                </c:pt>
                <c:pt idx="6">
                  <c:v>95.240000000000023</c:v>
                </c:pt>
                <c:pt idx="7">
                  <c:v>100.02</c:v>
                </c:pt>
                <c:pt idx="8">
                  <c:v>107.9</c:v>
                </c:pt>
                <c:pt idx="9">
                  <c:v>108.63</c:v>
                </c:pt>
                <c:pt idx="10">
                  <c:v>114.46000000000002</c:v>
                </c:pt>
                <c:pt idx="11">
                  <c:v>119.5</c:v>
                </c:pt>
                <c:pt idx="12">
                  <c:v>120.85</c:v>
                </c:pt>
              </c:numCache>
            </c:numRef>
          </c:val>
        </c:ser>
        <c:ser>
          <c:idx val="1"/>
          <c:order val="1"/>
          <c:tx>
            <c:strRef>
              <c:f>Sheet2!$B$33</c:f>
              <c:strCache>
                <c:ptCount val="1"/>
                <c:pt idx="0">
                  <c:v>   Value</c:v>
                </c:pt>
              </c:strCache>
            </c:strRef>
          </c:tx>
          <c:cat>
            <c:strRef>
              <c:f>Sheet2!$C$31:$O$31</c:f>
              <c:strCache>
                <c:ptCount val="13"/>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pt idx="12">
                  <c:v>2012 </c:v>
                </c:pt>
              </c:strCache>
            </c:strRef>
          </c:cat>
          <c:val>
            <c:numRef>
              <c:f>Sheet2!$C$33:$O$33</c:f>
              <c:numCache>
                <c:formatCode>#,##0.00_);\(#,##0.00\)</c:formatCode>
                <c:ptCount val="13"/>
                <c:pt idx="0">
                  <c:v>44.31</c:v>
                </c:pt>
                <c:pt idx="1">
                  <c:v>41.1</c:v>
                </c:pt>
                <c:pt idx="2">
                  <c:v>42.92</c:v>
                </c:pt>
                <c:pt idx="3">
                  <c:v>50.54</c:v>
                </c:pt>
                <c:pt idx="4">
                  <c:v>61.68</c:v>
                </c:pt>
                <c:pt idx="5">
                  <c:v>71.83</c:v>
                </c:pt>
                <c:pt idx="6">
                  <c:v>83.410000000000025</c:v>
                </c:pt>
                <c:pt idx="7">
                  <c:v>99.910000000000025</c:v>
                </c:pt>
                <c:pt idx="8">
                  <c:v>113.6</c:v>
                </c:pt>
                <c:pt idx="9">
                  <c:v>96.36999999999999</c:v>
                </c:pt>
                <c:pt idx="10">
                  <c:v>122.25</c:v>
                </c:pt>
                <c:pt idx="11">
                  <c:v>138.32000000000011</c:v>
                </c:pt>
                <c:pt idx="12">
                  <c:v>147.01</c:v>
                </c:pt>
              </c:numCache>
            </c:numRef>
          </c:val>
        </c:ser>
        <c:ser>
          <c:idx val="2"/>
          <c:order val="2"/>
          <c:tx>
            <c:strRef>
              <c:f>Sheet2!$B$34</c:f>
              <c:strCache>
                <c:ptCount val="1"/>
                <c:pt idx="0">
                  <c:v>   Volume</c:v>
                </c:pt>
              </c:strCache>
            </c:strRef>
          </c:tx>
          <c:cat>
            <c:strRef>
              <c:f>Sheet2!$C$31:$O$31</c:f>
              <c:strCache>
                <c:ptCount val="13"/>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pt idx="12">
                  <c:v>2012 </c:v>
                </c:pt>
              </c:strCache>
            </c:strRef>
          </c:cat>
          <c:val>
            <c:numRef>
              <c:f>Sheet2!$C$34:$O$34</c:f>
              <c:numCache>
                <c:formatCode>#,##0.00_);\(#,##0.00\)</c:formatCode>
                <c:ptCount val="13"/>
                <c:pt idx="0">
                  <c:v>52.78</c:v>
                </c:pt>
                <c:pt idx="1">
                  <c:v>52.74</c:v>
                </c:pt>
                <c:pt idx="2">
                  <c:v>54.760000000000012</c:v>
                </c:pt>
                <c:pt idx="3">
                  <c:v>61.720000000000013</c:v>
                </c:pt>
                <c:pt idx="4">
                  <c:v>71.48</c:v>
                </c:pt>
                <c:pt idx="5">
                  <c:v>78.169999999999987</c:v>
                </c:pt>
                <c:pt idx="6">
                  <c:v>87.51</c:v>
                </c:pt>
                <c:pt idx="7">
                  <c:v>99.77</c:v>
                </c:pt>
                <c:pt idx="8">
                  <c:v>105.26</c:v>
                </c:pt>
                <c:pt idx="9">
                  <c:v>88.53</c:v>
                </c:pt>
                <c:pt idx="10">
                  <c:v>106.75</c:v>
                </c:pt>
                <c:pt idx="11">
                  <c:v>115.76</c:v>
                </c:pt>
                <c:pt idx="12">
                  <c:v>121.61</c:v>
                </c:pt>
              </c:numCache>
            </c:numRef>
          </c:val>
        </c:ser>
        <c:axId val="144802944"/>
        <c:axId val="144805248"/>
      </c:barChart>
      <c:catAx>
        <c:axId val="144802944"/>
        <c:scaling>
          <c:orientation val="minMax"/>
        </c:scaling>
        <c:axPos val="b"/>
        <c:majorTickMark val="none"/>
        <c:tickLblPos val="nextTo"/>
        <c:txPr>
          <a:bodyPr/>
          <a:lstStyle/>
          <a:p>
            <a:pPr>
              <a:defRPr sz="1800"/>
            </a:pPr>
            <a:endParaRPr lang="th-TH"/>
          </a:p>
        </c:txPr>
        <c:crossAx val="144805248"/>
        <c:crosses val="autoZero"/>
        <c:auto val="1"/>
        <c:lblAlgn val="ctr"/>
        <c:lblOffset val="100"/>
      </c:catAx>
      <c:valAx>
        <c:axId val="144805248"/>
        <c:scaling>
          <c:orientation val="minMax"/>
        </c:scaling>
        <c:axPos val="l"/>
        <c:majorGridlines/>
        <c:numFmt formatCode="#,##0.00_);\(#,##0.00\)" sourceLinked="1"/>
        <c:majorTickMark val="none"/>
        <c:tickLblPos val="nextTo"/>
        <c:crossAx val="144802944"/>
        <c:crosses val="autoZero"/>
        <c:crossBetween val="between"/>
      </c:valAx>
    </c:plotArea>
    <c:legend>
      <c:legendPos val="r"/>
      <c:layout/>
      <c:txPr>
        <a:bodyPr/>
        <a:lstStyle/>
        <a:p>
          <a:pPr>
            <a:defRPr sz="1600"/>
          </a:pPr>
          <a:endParaRPr lang="th-TH"/>
        </a:p>
      </c:txPr>
    </c:legend>
    <c:plotVisOnly val="1"/>
    <c:dispBlanksAs val="gap"/>
  </c:chart>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th-TH"/>
  <c:chart>
    <c:plotArea>
      <c:layout/>
      <c:lineChart>
        <c:grouping val="standard"/>
        <c:ser>
          <c:idx val="0"/>
          <c:order val="0"/>
          <c:tx>
            <c:strRef>
              <c:f>Sheet3!$C$5</c:f>
              <c:strCache>
                <c:ptCount val="1"/>
                <c:pt idx="0">
                  <c:v>Rice Price (US Dollars per Metric Ton)</c:v>
                </c:pt>
              </c:strCache>
            </c:strRef>
          </c:tx>
          <c:cat>
            <c:numRef>
              <c:f>Sheet3!$B$6:$B$66</c:f>
              <c:numCache>
                <c:formatCode>B1mmm\-yy</c:formatCode>
                <c:ptCount val="61"/>
                <c:pt idx="0">
                  <c:v>39448</c:v>
                </c:pt>
                <c:pt idx="1">
                  <c:v>39479</c:v>
                </c:pt>
                <c:pt idx="2">
                  <c:v>39508</c:v>
                </c:pt>
                <c:pt idx="3">
                  <c:v>39539</c:v>
                </c:pt>
                <c:pt idx="4">
                  <c:v>39569</c:v>
                </c:pt>
                <c:pt idx="5">
                  <c:v>39600</c:v>
                </c:pt>
                <c:pt idx="6">
                  <c:v>39630</c:v>
                </c:pt>
                <c:pt idx="7">
                  <c:v>39661</c:v>
                </c:pt>
                <c:pt idx="8">
                  <c:v>39692</c:v>
                </c:pt>
                <c:pt idx="9">
                  <c:v>39722</c:v>
                </c:pt>
                <c:pt idx="10">
                  <c:v>39753</c:v>
                </c:pt>
                <c:pt idx="11">
                  <c:v>39783</c:v>
                </c:pt>
                <c:pt idx="12">
                  <c:v>39814</c:v>
                </c:pt>
                <c:pt idx="13">
                  <c:v>39845</c:v>
                </c:pt>
                <c:pt idx="14">
                  <c:v>39873</c:v>
                </c:pt>
                <c:pt idx="15">
                  <c:v>39904</c:v>
                </c:pt>
                <c:pt idx="16">
                  <c:v>39934</c:v>
                </c:pt>
                <c:pt idx="17">
                  <c:v>39965</c:v>
                </c:pt>
                <c:pt idx="18">
                  <c:v>39995</c:v>
                </c:pt>
                <c:pt idx="19">
                  <c:v>40026</c:v>
                </c:pt>
                <c:pt idx="20">
                  <c:v>40057</c:v>
                </c:pt>
                <c:pt idx="21">
                  <c:v>40087</c:v>
                </c:pt>
                <c:pt idx="22">
                  <c:v>40118</c:v>
                </c:pt>
                <c:pt idx="23">
                  <c:v>40148</c:v>
                </c:pt>
                <c:pt idx="24">
                  <c:v>40179</c:v>
                </c:pt>
                <c:pt idx="25">
                  <c:v>40210</c:v>
                </c:pt>
                <c:pt idx="26">
                  <c:v>40238</c:v>
                </c:pt>
                <c:pt idx="27">
                  <c:v>40269</c:v>
                </c:pt>
                <c:pt idx="28">
                  <c:v>40299</c:v>
                </c:pt>
                <c:pt idx="29">
                  <c:v>40330</c:v>
                </c:pt>
                <c:pt idx="30">
                  <c:v>40360</c:v>
                </c:pt>
                <c:pt idx="31">
                  <c:v>40391</c:v>
                </c:pt>
                <c:pt idx="32">
                  <c:v>40422</c:v>
                </c:pt>
                <c:pt idx="33">
                  <c:v>40452</c:v>
                </c:pt>
                <c:pt idx="34">
                  <c:v>40483</c:v>
                </c:pt>
                <c:pt idx="35">
                  <c:v>40513</c:v>
                </c:pt>
                <c:pt idx="36">
                  <c:v>40544</c:v>
                </c:pt>
                <c:pt idx="37">
                  <c:v>40575</c:v>
                </c:pt>
                <c:pt idx="38">
                  <c:v>40603</c:v>
                </c:pt>
                <c:pt idx="39">
                  <c:v>40634</c:v>
                </c:pt>
                <c:pt idx="40">
                  <c:v>40664</c:v>
                </c:pt>
                <c:pt idx="41">
                  <c:v>40695</c:v>
                </c:pt>
                <c:pt idx="42">
                  <c:v>40725</c:v>
                </c:pt>
                <c:pt idx="43">
                  <c:v>40756</c:v>
                </c:pt>
                <c:pt idx="44">
                  <c:v>40787</c:v>
                </c:pt>
                <c:pt idx="45">
                  <c:v>40817</c:v>
                </c:pt>
                <c:pt idx="46">
                  <c:v>40848</c:v>
                </c:pt>
                <c:pt idx="47">
                  <c:v>40878</c:v>
                </c:pt>
                <c:pt idx="48">
                  <c:v>40909</c:v>
                </c:pt>
                <c:pt idx="49">
                  <c:v>40940</c:v>
                </c:pt>
                <c:pt idx="50">
                  <c:v>40969</c:v>
                </c:pt>
                <c:pt idx="51">
                  <c:v>41000</c:v>
                </c:pt>
                <c:pt idx="52">
                  <c:v>41030</c:v>
                </c:pt>
                <c:pt idx="53">
                  <c:v>41061</c:v>
                </c:pt>
                <c:pt idx="54">
                  <c:v>41091</c:v>
                </c:pt>
                <c:pt idx="55">
                  <c:v>41122</c:v>
                </c:pt>
                <c:pt idx="56">
                  <c:v>41153</c:v>
                </c:pt>
                <c:pt idx="57">
                  <c:v>41183</c:v>
                </c:pt>
                <c:pt idx="58">
                  <c:v>41214</c:v>
                </c:pt>
                <c:pt idx="59">
                  <c:v>41244</c:v>
                </c:pt>
                <c:pt idx="60">
                  <c:v>41275</c:v>
                </c:pt>
              </c:numCache>
            </c:numRef>
          </c:cat>
          <c:val>
            <c:numRef>
              <c:f>Sheet3!$C$6:$C$66</c:f>
              <c:numCache>
                <c:formatCode>General</c:formatCode>
                <c:ptCount val="61"/>
                <c:pt idx="0">
                  <c:v>393.47999999999979</c:v>
                </c:pt>
                <c:pt idx="1">
                  <c:v>481.14000000000021</c:v>
                </c:pt>
                <c:pt idx="2">
                  <c:v>672.64</c:v>
                </c:pt>
                <c:pt idx="3" formatCode="#,##0.00">
                  <c:v>1015.21</c:v>
                </c:pt>
                <c:pt idx="4" formatCode="#,##0.00">
                  <c:v>1009.3199999999996</c:v>
                </c:pt>
                <c:pt idx="5">
                  <c:v>834.6</c:v>
                </c:pt>
                <c:pt idx="6">
                  <c:v>799</c:v>
                </c:pt>
                <c:pt idx="7">
                  <c:v>737</c:v>
                </c:pt>
                <c:pt idx="8">
                  <c:v>722</c:v>
                </c:pt>
                <c:pt idx="9">
                  <c:v>624</c:v>
                </c:pt>
                <c:pt idx="10">
                  <c:v>563.25</c:v>
                </c:pt>
                <c:pt idx="11">
                  <c:v>550.75</c:v>
                </c:pt>
                <c:pt idx="12">
                  <c:v>615.25</c:v>
                </c:pt>
                <c:pt idx="13">
                  <c:v>634</c:v>
                </c:pt>
                <c:pt idx="14">
                  <c:v>625.25</c:v>
                </c:pt>
                <c:pt idx="15">
                  <c:v>577.25</c:v>
                </c:pt>
                <c:pt idx="16">
                  <c:v>540.75</c:v>
                </c:pt>
                <c:pt idx="17">
                  <c:v>548.6</c:v>
                </c:pt>
                <c:pt idx="18">
                  <c:v>623</c:v>
                </c:pt>
                <c:pt idx="19">
                  <c:v>576.25</c:v>
                </c:pt>
                <c:pt idx="20">
                  <c:v>593.66999999999996</c:v>
                </c:pt>
                <c:pt idx="21">
                  <c:v>566.25</c:v>
                </c:pt>
                <c:pt idx="22">
                  <c:v>566.25</c:v>
                </c:pt>
                <c:pt idx="23">
                  <c:v>606</c:v>
                </c:pt>
                <c:pt idx="24">
                  <c:v>598</c:v>
                </c:pt>
                <c:pt idx="25">
                  <c:v>584.75</c:v>
                </c:pt>
                <c:pt idx="26">
                  <c:v>540.13</c:v>
                </c:pt>
                <c:pt idx="27">
                  <c:v>502.22999999999979</c:v>
                </c:pt>
                <c:pt idx="28">
                  <c:v>472.47999999999979</c:v>
                </c:pt>
                <c:pt idx="29">
                  <c:v>458.55</c:v>
                </c:pt>
                <c:pt idx="30">
                  <c:v>470.68</c:v>
                </c:pt>
                <c:pt idx="31">
                  <c:v>486.86</c:v>
                </c:pt>
                <c:pt idx="32">
                  <c:v>519.94999999999959</c:v>
                </c:pt>
                <c:pt idx="33">
                  <c:v>533.13</c:v>
                </c:pt>
                <c:pt idx="34">
                  <c:v>543.14</c:v>
                </c:pt>
                <c:pt idx="35">
                  <c:v>536.78000000000043</c:v>
                </c:pt>
                <c:pt idx="36">
                  <c:v>528.38</c:v>
                </c:pt>
                <c:pt idx="37">
                  <c:v>532.79999999999995</c:v>
                </c:pt>
                <c:pt idx="38">
                  <c:v>508.96</c:v>
                </c:pt>
                <c:pt idx="39">
                  <c:v>500.57</c:v>
                </c:pt>
                <c:pt idx="40">
                  <c:v>500.55</c:v>
                </c:pt>
                <c:pt idx="41">
                  <c:v>518.09</c:v>
                </c:pt>
                <c:pt idx="42">
                  <c:v>546.19000000000005</c:v>
                </c:pt>
                <c:pt idx="43">
                  <c:v>577.29999999999995</c:v>
                </c:pt>
                <c:pt idx="44">
                  <c:v>615.5499999999995</c:v>
                </c:pt>
                <c:pt idx="45">
                  <c:v>602.14</c:v>
                </c:pt>
                <c:pt idx="46">
                  <c:v>609.09</c:v>
                </c:pt>
                <c:pt idx="47">
                  <c:v>580.91</c:v>
                </c:pt>
                <c:pt idx="48">
                  <c:v>541.05999999999949</c:v>
                </c:pt>
                <c:pt idx="49">
                  <c:v>547.48</c:v>
                </c:pt>
                <c:pt idx="50">
                  <c:v>577.0499999999995</c:v>
                </c:pt>
                <c:pt idx="51">
                  <c:v>585.94999999999959</c:v>
                </c:pt>
                <c:pt idx="52">
                  <c:v>612.4299999999995</c:v>
                </c:pt>
                <c:pt idx="53">
                  <c:v>606.14</c:v>
                </c:pt>
                <c:pt idx="54">
                  <c:v>578.35999999999956</c:v>
                </c:pt>
                <c:pt idx="55">
                  <c:v>582.87</c:v>
                </c:pt>
                <c:pt idx="56">
                  <c:v>590.5</c:v>
                </c:pt>
                <c:pt idx="57">
                  <c:v>584.74</c:v>
                </c:pt>
                <c:pt idx="58">
                  <c:v>590.73</c:v>
                </c:pt>
                <c:pt idx="59">
                  <c:v>565.52</c:v>
                </c:pt>
                <c:pt idx="60">
                  <c:v>573.39</c:v>
                </c:pt>
              </c:numCache>
            </c:numRef>
          </c:val>
        </c:ser>
        <c:ser>
          <c:idx val="1"/>
          <c:order val="1"/>
          <c:tx>
            <c:strRef>
              <c:f>Sheet3!$D$5</c:f>
              <c:strCache>
                <c:ptCount val="1"/>
                <c:pt idx="0">
                  <c:v>Maize (corn) Price (US Dollars per Metric Ton)</c:v>
                </c:pt>
              </c:strCache>
            </c:strRef>
          </c:tx>
          <c:cat>
            <c:numRef>
              <c:f>Sheet3!$B$6:$B$66</c:f>
              <c:numCache>
                <c:formatCode>B1mmm\-yy</c:formatCode>
                <c:ptCount val="61"/>
                <c:pt idx="0">
                  <c:v>39448</c:v>
                </c:pt>
                <c:pt idx="1">
                  <c:v>39479</c:v>
                </c:pt>
                <c:pt idx="2">
                  <c:v>39508</c:v>
                </c:pt>
                <c:pt idx="3">
                  <c:v>39539</c:v>
                </c:pt>
                <c:pt idx="4">
                  <c:v>39569</c:v>
                </c:pt>
                <c:pt idx="5">
                  <c:v>39600</c:v>
                </c:pt>
                <c:pt idx="6">
                  <c:v>39630</c:v>
                </c:pt>
                <c:pt idx="7">
                  <c:v>39661</c:v>
                </c:pt>
                <c:pt idx="8">
                  <c:v>39692</c:v>
                </c:pt>
                <c:pt idx="9">
                  <c:v>39722</c:v>
                </c:pt>
                <c:pt idx="10">
                  <c:v>39753</c:v>
                </c:pt>
                <c:pt idx="11">
                  <c:v>39783</c:v>
                </c:pt>
                <c:pt idx="12">
                  <c:v>39814</c:v>
                </c:pt>
                <c:pt idx="13">
                  <c:v>39845</c:v>
                </c:pt>
                <c:pt idx="14">
                  <c:v>39873</c:v>
                </c:pt>
                <c:pt idx="15">
                  <c:v>39904</c:v>
                </c:pt>
                <c:pt idx="16">
                  <c:v>39934</c:v>
                </c:pt>
                <c:pt idx="17">
                  <c:v>39965</c:v>
                </c:pt>
                <c:pt idx="18">
                  <c:v>39995</c:v>
                </c:pt>
                <c:pt idx="19">
                  <c:v>40026</c:v>
                </c:pt>
                <c:pt idx="20">
                  <c:v>40057</c:v>
                </c:pt>
                <c:pt idx="21">
                  <c:v>40087</c:v>
                </c:pt>
                <c:pt idx="22">
                  <c:v>40118</c:v>
                </c:pt>
                <c:pt idx="23">
                  <c:v>40148</c:v>
                </c:pt>
                <c:pt idx="24">
                  <c:v>40179</c:v>
                </c:pt>
                <c:pt idx="25">
                  <c:v>40210</c:v>
                </c:pt>
                <c:pt idx="26">
                  <c:v>40238</c:v>
                </c:pt>
                <c:pt idx="27">
                  <c:v>40269</c:v>
                </c:pt>
                <c:pt idx="28">
                  <c:v>40299</c:v>
                </c:pt>
                <c:pt idx="29">
                  <c:v>40330</c:v>
                </c:pt>
                <c:pt idx="30">
                  <c:v>40360</c:v>
                </c:pt>
                <c:pt idx="31">
                  <c:v>40391</c:v>
                </c:pt>
                <c:pt idx="32">
                  <c:v>40422</c:v>
                </c:pt>
                <c:pt idx="33">
                  <c:v>40452</c:v>
                </c:pt>
                <c:pt idx="34">
                  <c:v>40483</c:v>
                </c:pt>
                <c:pt idx="35">
                  <c:v>40513</c:v>
                </c:pt>
                <c:pt idx="36">
                  <c:v>40544</c:v>
                </c:pt>
                <c:pt idx="37">
                  <c:v>40575</c:v>
                </c:pt>
                <c:pt idx="38">
                  <c:v>40603</c:v>
                </c:pt>
                <c:pt idx="39">
                  <c:v>40634</c:v>
                </c:pt>
                <c:pt idx="40">
                  <c:v>40664</c:v>
                </c:pt>
                <c:pt idx="41">
                  <c:v>40695</c:v>
                </c:pt>
                <c:pt idx="42">
                  <c:v>40725</c:v>
                </c:pt>
                <c:pt idx="43">
                  <c:v>40756</c:v>
                </c:pt>
                <c:pt idx="44">
                  <c:v>40787</c:v>
                </c:pt>
                <c:pt idx="45">
                  <c:v>40817</c:v>
                </c:pt>
                <c:pt idx="46">
                  <c:v>40848</c:v>
                </c:pt>
                <c:pt idx="47">
                  <c:v>40878</c:v>
                </c:pt>
                <c:pt idx="48">
                  <c:v>40909</c:v>
                </c:pt>
                <c:pt idx="49">
                  <c:v>40940</c:v>
                </c:pt>
                <c:pt idx="50">
                  <c:v>40969</c:v>
                </c:pt>
                <c:pt idx="51">
                  <c:v>41000</c:v>
                </c:pt>
                <c:pt idx="52">
                  <c:v>41030</c:v>
                </c:pt>
                <c:pt idx="53">
                  <c:v>41061</c:v>
                </c:pt>
                <c:pt idx="54">
                  <c:v>41091</c:v>
                </c:pt>
                <c:pt idx="55">
                  <c:v>41122</c:v>
                </c:pt>
                <c:pt idx="56">
                  <c:v>41153</c:v>
                </c:pt>
                <c:pt idx="57">
                  <c:v>41183</c:v>
                </c:pt>
                <c:pt idx="58">
                  <c:v>41214</c:v>
                </c:pt>
                <c:pt idx="59">
                  <c:v>41244</c:v>
                </c:pt>
                <c:pt idx="60">
                  <c:v>41275</c:v>
                </c:pt>
              </c:numCache>
            </c:numRef>
          </c:cat>
          <c:val>
            <c:numRef>
              <c:f>Sheet3!$D$6:$D$66</c:f>
              <c:numCache>
                <c:formatCode>General</c:formatCode>
                <c:ptCount val="61"/>
                <c:pt idx="0">
                  <c:v>206.53</c:v>
                </c:pt>
                <c:pt idx="1">
                  <c:v>219.95000000000007</c:v>
                </c:pt>
                <c:pt idx="2">
                  <c:v>233.85000000000011</c:v>
                </c:pt>
                <c:pt idx="3">
                  <c:v>246.67</c:v>
                </c:pt>
                <c:pt idx="4">
                  <c:v>243.46</c:v>
                </c:pt>
                <c:pt idx="5">
                  <c:v>287.11</c:v>
                </c:pt>
                <c:pt idx="6">
                  <c:v>266.94</c:v>
                </c:pt>
                <c:pt idx="7">
                  <c:v>235.16</c:v>
                </c:pt>
                <c:pt idx="8">
                  <c:v>233.91</c:v>
                </c:pt>
                <c:pt idx="9">
                  <c:v>182.96</c:v>
                </c:pt>
                <c:pt idx="10">
                  <c:v>164.26999999999998</c:v>
                </c:pt>
                <c:pt idx="11">
                  <c:v>158.16</c:v>
                </c:pt>
                <c:pt idx="12">
                  <c:v>173.23999999999998</c:v>
                </c:pt>
                <c:pt idx="13">
                  <c:v>163.13</c:v>
                </c:pt>
                <c:pt idx="14">
                  <c:v>164.52</c:v>
                </c:pt>
                <c:pt idx="15">
                  <c:v>168.72</c:v>
                </c:pt>
                <c:pt idx="16">
                  <c:v>180.31</c:v>
                </c:pt>
                <c:pt idx="17">
                  <c:v>178.83</c:v>
                </c:pt>
                <c:pt idx="18">
                  <c:v>151.76</c:v>
                </c:pt>
                <c:pt idx="19">
                  <c:v>152.01</c:v>
                </c:pt>
                <c:pt idx="20">
                  <c:v>150.57</c:v>
                </c:pt>
                <c:pt idx="21">
                  <c:v>167.22</c:v>
                </c:pt>
                <c:pt idx="22">
                  <c:v>171.60999999999999</c:v>
                </c:pt>
                <c:pt idx="23">
                  <c:v>164.58</c:v>
                </c:pt>
                <c:pt idx="24">
                  <c:v>167.20999999999998</c:v>
                </c:pt>
                <c:pt idx="25">
                  <c:v>161.63</c:v>
                </c:pt>
                <c:pt idx="26">
                  <c:v>159.01</c:v>
                </c:pt>
                <c:pt idx="27">
                  <c:v>157.66</c:v>
                </c:pt>
                <c:pt idx="28">
                  <c:v>163.76999999999998</c:v>
                </c:pt>
                <c:pt idx="29">
                  <c:v>152.87</c:v>
                </c:pt>
                <c:pt idx="30">
                  <c:v>163.92000000000004</c:v>
                </c:pt>
                <c:pt idx="31">
                  <c:v>175.6</c:v>
                </c:pt>
                <c:pt idx="32">
                  <c:v>205.84</c:v>
                </c:pt>
                <c:pt idx="33">
                  <c:v>235.7</c:v>
                </c:pt>
                <c:pt idx="34">
                  <c:v>238.23999999999998</c:v>
                </c:pt>
                <c:pt idx="35">
                  <c:v>250.63</c:v>
                </c:pt>
                <c:pt idx="36">
                  <c:v>265.28999999999979</c:v>
                </c:pt>
                <c:pt idx="37">
                  <c:v>293.39999999999975</c:v>
                </c:pt>
                <c:pt idx="38">
                  <c:v>290.36</c:v>
                </c:pt>
                <c:pt idx="39">
                  <c:v>318.7</c:v>
                </c:pt>
                <c:pt idx="40">
                  <c:v>308.47000000000003</c:v>
                </c:pt>
                <c:pt idx="41">
                  <c:v>310.45999999999975</c:v>
                </c:pt>
                <c:pt idx="42">
                  <c:v>300.8</c:v>
                </c:pt>
                <c:pt idx="43">
                  <c:v>310.24</c:v>
                </c:pt>
                <c:pt idx="44">
                  <c:v>296.20999999999975</c:v>
                </c:pt>
                <c:pt idx="45">
                  <c:v>274.77999999999975</c:v>
                </c:pt>
                <c:pt idx="46">
                  <c:v>274.22999999999979</c:v>
                </c:pt>
                <c:pt idx="47">
                  <c:v>258.44</c:v>
                </c:pt>
                <c:pt idx="48">
                  <c:v>272.85000000000002</c:v>
                </c:pt>
                <c:pt idx="49">
                  <c:v>279.45999999999975</c:v>
                </c:pt>
                <c:pt idx="50">
                  <c:v>280.66000000000008</c:v>
                </c:pt>
                <c:pt idx="51">
                  <c:v>274.20999999999975</c:v>
                </c:pt>
                <c:pt idx="52">
                  <c:v>268.78999999999979</c:v>
                </c:pt>
                <c:pt idx="53">
                  <c:v>267.22999999999979</c:v>
                </c:pt>
                <c:pt idx="54">
                  <c:v>332.95</c:v>
                </c:pt>
                <c:pt idx="55">
                  <c:v>332.17</c:v>
                </c:pt>
                <c:pt idx="56">
                  <c:v>320.72000000000003</c:v>
                </c:pt>
                <c:pt idx="57">
                  <c:v>321.63</c:v>
                </c:pt>
                <c:pt idx="58">
                  <c:v>321.54000000000002</c:v>
                </c:pt>
                <c:pt idx="59">
                  <c:v>308.72000000000003</c:v>
                </c:pt>
                <c:pt idx="60">
                  <c:v>303.28999999999979</c:v>
                </c:pt>
              </c:numCache>
            </c:numRef>
          </c:val>
        </c:ser>
        <c:marker val="1"/>
        <c:axId val="129078784"/>
        <c:axId val="129080320"/>
      </c:lineChart>
      <c:dateAx>
        <c:axId val="129078784"/>
        <c:scaling>
          <c:orientation val="minMax"/>
        </c:scaling>
        <c:axPos val="b"/>
        <c:numFmt formatCode="B1mmm\-yy" sourceLinked="1"/>
        <c:tickLblPos val="nextTo"/>
        <c:crossAx val="129080320"/>
        <c:crosses val="autoZero"/>
        <c:auto val="1"/>
        <c:lblOffset val="100"/>
        <c:baseTimeUnit val="months"/>
      </c:dateAx>
      <c:valAx>
        <c:axId val="129080320"/>
        <c:scaling>
          <c:orientation val="minMax"/>
        </c:scaling>
        <c:axPos val="l"/>
        <c:majorGridlines/>
        <c:numFmt formatCode="General" sourceLinked="1"/>
        <c:tickLblPos val="nextTo"/>
        <c:crossAx val="129078784"/>
        <c:crosses val="autoZero"/>
        <c:crossBetween val="between"/>
      </c:valAx>
    </c:plotArea>
    <c:legend>
      <c:legendPos val="r"/>
      <c:layout/>
      <c:txPr>
        <a:bodyPr/>
        <a:lstStyle/>
        <a:p>
          <a:pPr>
            <a:defRPr sz="1200"/>
          </a:pPr>
          <a:endParaRPr lang="th-TH"/>
        </a:p>
      </c:txPr>
    </c:legend>
    <c:plotVisOnly val="1"/>
    <c:dispBlanksAs val="gap"/>
  </c:chart>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th-TH"/>
  <c:chart>
    <c:title>
      <c:tx>
        <c:rich>
          <a:bodyPr/>
          <a:lstStyle/>
          <a:p>
            <a:pPr>
              <a:defRPr/>
            </a:pPr>
            <a:r>
              <a:rPr lang="en-US" dirty="0" smtClean="0"/>
              <a:t>Thailand’s Unit </a:t>
            </a:r>
            <a:r>
              <a:rPr lang="en-US" dirty="0" err="1"/>
              <a:t>Labour</a:t>
            </a:r>
            <a:r>
              <a:rPr lang="en-US" dirty="0"/>
              <a:t> Cost Index</a:t>
            </a:r>
          </a:p>
        </c:rich>
      </c:tx>
      <c:layout/>
    </c:title>
    <c:plotArea>
      <c:layout/>
      <c:lineChart>
        <c:grouping val="standard"/>
        <c:ser>
          <c:idx val="0"/>
          <c:order val="0"/>
          <c:tx>
            <c:strRef>
              <c:f>Sheet1!$C$12</c:f>
              <c:strCache>
                <c:ptCount val="1"/>
                <c:pt idx="0">
                  <c:v>Unit Labour Cost Index</c:v>
                </c:pt>
              </c:strCache>
            </c:strRef>
          </c:tx>
          <c:marker>
            <c:symbol val="none"/>
          </c:marker>
          <c:cat>
            <c:strRef>
              <c:f>Sheet1!$D$11:$AX$11</c:f>
              <c:strCache>
                <c:ptCount val="47"/>
                <c:pt idx="0">
                  <c:v>Q1/2001 </c:v>
                </c:pt>
                <c:pt idx="1">
                  <c:v>Q2/2001 </c:v>
                </c:pt>
                <c:pt idx="2">
                  <c:v>Q3/2001 </c:v>
                </c:pt>
                <c:pt idx="3">
                  <c:v>Q4/2001 </c:v>
                </c:pt>
                <c:pt idx="4">
                  <c:v>Q1/2002 </c:v>
                </c:pt>
                <c:pt idx="5">
                  <c:v>Q2/2002 </c:v>
                </c:pt>
                <c:pt idx="6">
                  <c:v>Q3/2002 </c:v>
                </c:pt>
                <c:pt idx="7">
                  <c:v>Q4/2002 </c:v>
                </c:pt>
                <c:pt idx="8">
                  <c:v>Q1/2003 </c:v>
                </c:pt>
                <c:pt idx="9">
                  <c:v>Q2/2003 </c:v>
                </c:pt>
                <c:pt idx="10">
                  <c:v>Q3/2003 </c:v>
                </c:pt>
                <c:pt idx="11">
                  <c:v>Q4/2003 </c:v>
                </c:pt>
                <c:pt idx="12">
                  <c:v>Q1/2004 </c:v>
                </c:pt>
                <c:pt idx="13">
                  <c:v>Q2/2004 </c:v>
                </c:pt>
                <c:pt idx="14">
                  <c:v>Q3/2004 </c:v>
                </c:pt>
                <c:pt idx="15">
                  <c:v>Q4/2004 </c:v>
                </c:pt>
                <c:pt idx="16">
                  <c:v>Q1/2005 </c:v>
                </c:pt>
                <c:pt idx="17">
                  <c:v>Q2/2005 </c:v>
                </c:pt>
                <c:pt idx="18">
                  <c:v>Q3/2005 </c:v>
                </c:pt>
                <c:pt idx="19">
                  <c:v>Q4/2005 </c:v>
                </c:pt>
                <c:pt idx="20">
                  <c:v>Q1/2006 </c:v>
                </c:pt>
                <c:pt idx="21">
                  <c:v>Q2/2006 </c:v>
                </c:pt>
                <c:pt idx="22">
                  <c:v>Q3/2006 </c:v>
                </c:pt>
                <c:pt idx="23">
                  <c:v>Q4/2006 </c:v>
                </c:pt>
                <c:pt idx="24">
                  <c:v>Q1/2007 </c:v>
                </c:pt>
                <c:pt idx="25">
                  <c:v>Q2/2007 </c:v>
                </c:pt>
                <c:pt idx="26">
                  <c:v>Q3/2007 </c:v>
                </c:pt>
                <c:pt idx="27">
                  <c:v>Q4/2007 </c:v>
                </c:pt>
                <c:pt idx="28">
                  <c:v>Q1/2008 </c:v>
                </c:pt>
                <c:pt idx="29">
                  <c:v>Q2/2008 </c:v>
                </c:pt>
                <c:pt idx="30">
                  <c:v>Q3/2008 </c:v>
                </c:pt>
                <c:pt idx="31">
                  <c:v>Q4/2008 </c:v>
                </c:pt>
                <c:pt idx="32">
                  <c:v>Q1/2009 </c:v>
                </c:pt>
                <c:pt idx="33">
                  <c:v>Q2/2009 </c:v>
                </c:pt>
                <c:pt idx="34">
                  <c:v>Q3/2009 </c:v>
                </c:pt>
                <c:pt idx="35">
                  <c:v>Q4/2009 </c:v>
                </c:pt>
                <c:pt idx="36">
                  <c:v>Q1/2010 </c:v>
                </c:pt>
                <c:pt idx="37">
                  <c:v>Q2/2010 </c:v>
                </c:pt>
                <c:pt idx="38">
                  <c:v>Q3/2010 </c:v>
                </c:pt>
                <c:pt idx="39">
                  <c:v>Q4/2010 </c:v>
                </c:pt>
                <c:pt idx="40">
                  <c:v>Q1/2011 </c:v>
                </c:pt>
                <c:pt idx="41">
                  <c:v>Q2/2011 </c:v>
                </c:pt>
                <c:pt idx="42">
                  <c:v>Q3/2011 </c:v>
                </c:pt>
                <c:pt idx="43">
                  <c:v>Q4/2011 </c:v>
                </c:pt>
                <c:pt idx="44">
                  <c:v>Q1/2012 p</c:v>
                </c:pt>
                <c:pt idx="45">
                  <c:v>Q2/2012 p</c:v>
                </c:pt>
                <c:pt idx="46">
                  <c:v>Q3/2012 p</c:v>
                </c:pt>
              </c:strCache>
            </c:strRef>
          </c:cat>
          <c:val>
            <c:numRef>
              <c:f>Sheet1!$D$12:$AX$12</c:f>
              <c:numCache>
                <c:formatCode>#,##0.00_);\(#,##0.00\)</c:formatCode>
                <c:ptCount val="47"/>
                <c:pt idx="0">
                  <c:v>100.93</c:v>
                </c:pt>
                <c:pt idx="1">
                  <c:v>101.82</c:v>
                </c:pt>
                <c:pt idx="2">
                  <c:v>101.82</c:v>
                </c:pt>
                <c:pt idx="3">
                  <c:v>95.43</c:v>
                </c:pt>
                <c:pt idx="4">
                  <c:v>93.910000000000025</c:v>
                </c:pt>
                <c:pt idx="5">
                  <c:v>97.04</c:v>
                </c:pt>
                <c:pt idx="6">
                  <c:v>96.92</c:v>
                </c:pt>
                <c:pt idx="7">
                  <c:v>89.77</c:v>
                </c:pt>
                <c:pt idx="8">
                  <c:v>93.6</c:v>
                </c:pt>
                <c:pt idx="9">
                  <c:v>98.210000000000022</c:v>
                </c:pt>
                <c:pt idx="10">
                  <c:v>96.25</c:v>
                </c:pt>
                <c:pt idx="11">
                  <c:v>90.83</c:v>
                </c:pt>
                <c:pt idx="12">
                  <c:v>96.13</c:v>
                </c:pt>
                <c:pt idx="13">
                  <c:v>99.08</c:v>
                </c:pt>
                <c:pt idx="14">
                  <c:v>101.4</c:v>
                </c:pt>
                <c:pt idx="15">
                  <c:v>95.81</c:v>
                </c:pt>
                <c:pt idx="16">
                  <c:v>106.17999999999998</c:v>
                </c:pt>
                <c:pt idx="17">
                  <c:v>108.04</c:v>
                </c:pt>
                <c:pt idx="18">
                  <c:v>103.25</c:v>
                </c:pt>
                <c:pt idx="19">
                  <c:v>92.45</c:v>
                </c:pt>
                <c:pt idx="20">
                  <c:v>99.59</c:v>
                </c:pt>
                <c:pt idx="21">
                  <c:v>102.19</c:v>
                </c:pt>
                <c:pt idx="22">
                  <c:v>100.11999999999999</c:v>
                </c:pt>
                <c:pt idx="23">
                  <c:v>93.19</c:v>
                </c:pt>
                <c:pt idx="24">
                  <c:v>96.63</c:v>
                </c:pt>
                <c:pt idx="25">
                  <c:v>101.36</c:v>
                </c:pt>
                <c:pt idx="26">
                  <c:v>101.09</c:v>
                </c:pt>
                <c:pt idx="27">
                  <c:v>95.14</c:v>
                </c:pt>
                <c:pt idx="28">
                  <c:v>98.69</c:v>
                </c:pt>
                <c:pt idx="29">
                  <c:v>97.39</c:v>
                </c:pt>
                <c:pt idx="30">
                  <c:v>97.75</c:v>
                </c:pt>
                <c:pt idx="31">
                  <c:v>94.410000000000025</c:v>
                </c:pt>
                <c:pt idx="32">
                  <c:v>98.79</c:v>
                </c:pt>
                <c:pt idx="33">
                  <c:v>100.07</c:v>
                </c:pt>
                <c:pt idx="34">
                  <c:v>100.25</c:v>
                </c:pt>
                <c:pt idx="35">
                  <c:v>92.29</c:v>
                </c:pt>
                <c:pt idx="36">
                  <c:v>94.05</c:v>
                </c:pt>
                <c:pt idx="37">
                  <c:v>98.9</c:v>
                </c:pt>
                <c:pt idx="38">
                  <c:v>102.36</c:v>
                </c:pt>
                <c:pt idx="39">
                  <c:v>94.649999999999991</c:v>
                </c:pt>
                <c:pt idx="40">
                  <c:v>97.84</c:v>
                </c:pt>
                <c:pt idx="41">
                  <c:v>100.89</c:v>
                </c:pt>
                <c:pt idx="42">
                  <c:v>105.76</c:v>
                </c:pt>
                <c:pt idx="43">
                  <c:v>112.73</c:v>
                </c:pt>
                <c:pt idx="44">
                  <c:v>111.78</c:v>
                </c:pt>
                <c:pt idx="45">
                  <c:v>113.95</c:v>
                </c:pt>
                <c:pt idx="46">
                  <c:v>110.74000000000002</c:v>
                </c:pt>
              </c:numCache>
            </c:numRef>
          </c:val>
        </c:ser>
        <c:marker val="1"/>
        <c:axId val="146662528"/>
        <c:axId val="146743296"/>
      </c:lineChart>
      <c:catAx>
        <c:axId val="146662528"/>
        <c:scaling>
          <c:orientation val="minMax"/>
        </c:scaling>
        <c:axPos val="b"/>
        <c:tickLblPos val="nextTo"/>
        <c:crossAx val="146743296"/>
        <c:crosses val="autoZero"/>
        <c:auto val="1"/>
        <c:lblAlgn val="ctr"/>
        <c:lblOffset val="100"/>
      </c:catAx>
      <c:valAx>
        <c:axId val="146743296"/>
        <c:scaling>
          <c:orientation val="minMax"/>
          <c:min val="80"/>
        </c:scaling>
        <c:axPos val="l"/>
        <c:majorGridlines/>
        <c:numFmt formatCode="#,##0.00_);\(#,##0.00\)" sourceLinked="1"/>
        <c:tickLblPos val="nextTo"/>
        <c:crossAx val="146662528"/>
        <c:crosses val="autoZero"/>
        <c:crossBetween val="between"/>
      </c:valAx>
    </c:plotArea>
    <c:plotVisOnly val="1"/>
    <c:dispBlanksAs val="gap"/>
  </c:chart>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th-TH"/>
  <c:chart>
    <c:plotArea>
      <c:layout/>
      <c:lineChart>
        <c:grouping val="standard"/>
        <c:ser>
          <c:idx val="0"/>
          <c:order val="0"/>
          <c:cat>
            <c:numRef>
              <c:f>Sheet3!$B$17:$B$66</c:f>
              <c:numCache>
                <c:formatCode>B1mmm\-yy</c:formatCode>
                <c:ptCount val="50"/>
                <c:pt idx="0">
                  <c:v>39783</c:v>
                </c:pt>
                <c:pt idx="1">
                  <c:v>39814</c:v>
                </c:pt>
                <c:pt idx="2">
                  <c:v>39845</c:v>
                </c:pt>
                <c:pt idx="3">
                  <c:v>39873</c:v>
                </c:pt>
                <c:pt idx="4">
                  <c:v>39904</c:v>
                </c:pt>
                <c:pt idx="5">
                  <c:v>39934</c:v>
                </c:pt>
                <c:pt idx="6">
                  <c:v>39965</c:v>
                </c:pt>
                <c:pt idx="7">
                  <c:v>39995</c:v>
                </c:pt>
                <c:pt idx="8">
                  <c:v>40026</c:v>
                </c:pt>
                <c:pt idx="9">
                  <c:v>40057</c:v>
                </c:pt>
                <c:pt idx="10">
                  <c:v>40087</c:v>
                </c:pt>
                <c:pt idx="11">
                  <c:v>40118</c:v>
                </c:pt>
                <c:pt idx="12">
                  <c:v>40148</c:v>
                </c:pt>
                <c:pt idx="13">
                  <c:v>40179</c:v>
                </c:pt>
                <c:pt idx="14">
                  <c:v>40210</c:v>
                </c:pt>
                <c:pt idx="15">
                  <c:v>40238</c:v>
                </c:pt>
                <c:pt idx="16">
                  <c:v>40269</c:v>
                </c:pt>
                <c:pt idx="17">
                  <c:v>40299</c:v>
                </c:pt>
                <c:pt idx="18">
                  <c:v>40330</c:v>
                </c:pt>
                <c:pt idx="19">
                  <c:v>40360</c:v>
                </c:pt>
                <c:pt idx="20">
                  <c:v>40391</c:v>
                </c:pt>
                <c:pt idx="21">
                  <c:v>40422</c:v>
                </c:pt>
                <c:pt idx="22">
                  <c:v>40452</c:v>
                </c:pt>
                <c:pt idx="23">
                  <c:v>40483</c:v>
                </c:pt>
                <c:pt idx="24">
                  <c:v>40513</c:v>
                </c:pt>
                <c:pt idx="25">
                  <c:v>40544</c:v>
                </c:pt>
                <c:pt idx="26">
                  <c:v>40575</c:v>
                </c:pt>
                <c:pt idx="27">
                  <c:v>40603</c:v>
                </c:pt>
                <c:pt idx="28">
                  <c:v>40634</c:v>
                </c:pt>
                <c:pt idx="29">
                  <c:v>40664</c:v>
                </c:pt>
                <c:pt idx="30">
                  <c:v>40695</c:v>
                </c:pt>
                <c:pt idx="31">
                  <c:v>40725</c:v>
                </c:pt>
                <c:pt idx="32">
                  <c:v>40756</c:v>
                </c:pt>
                <c:pt idx="33">
                  <c:v>40787</c:v>
                </c:pt>
                <c:pt idx="34">
                  <c:v>40817</c:v>
                </c:pt>
                <c:pt idx="35">
                  <c:v>40848</c:v>
                </c:pt>
                <c:pt idx="36">
                  <c:v>40878</c:v>
                </c:pt>
                <c:pt idx="37">
                  <c:v>40909</c:v>
                </c:pt>
                <c:pt idx="38">
                  <c:v>40940</c:v>
                </c:pt>
                <c:pt idx="39">
                  <c:v>40969</c:v>
                </c:pt>
                <c:pt idx="40">
                  <c:v>41000</c:v>
                </c:pt>
                <c:pt idx="41">
                  <c:v>41030</c:v>
                </c:pt>
                <c:pt idx="42">
                  <c:v>41061</c:v>
                </c:pt>
                <c:pt idx="43">
                  <c:v>41091</c:v>
                </c:pt>
                <c:pt idx="44">
                  <c:v>41122</c:v>
                </c:pt>
                <c:pt idx="45">
                  <c:v>41153</c:v>
                </c:pt>
                <c:pt idx="46">
                  <c:v>41183</c:v>
                </c:pt>
                <c:pt idx="47">
                  <c:v>41214</c:v>
                </c:pt>
                <c:pt idx="48">
                  <c:v>41244</c:v>
                </c:pt>
                <c:pt idx="49">
                  <c:v>41275</c:v>
                </c:pt>
              </c:numCache>
            </c:numRef>
          </c:cat>
          <c:val>
            <c:numRef>
              <c:f>Sheet3!$C$17:$C$66</c:f>
              <c:numCache>
                <c:formatCode>General</c:formatCode>
                <c:ptCount val="50"/>
                <c:pt idx="0">
                  <c:v>550.75</c:v>
                </c:pt>
                <c:pt idx="1">
                  <c:v>615.25</c:v>
                </c:pt>
                <c:pt idx="2">
                  <c:v>634</c:v>
                </c:pt>
                <c:pt idx="3">
                  <c:v>625.25</c:v>
                </c:pt>
                <c:pt idx="4">
                  <c:v>577.25</c:v>
                </c:pt>
                <c:pt idx="5">
                  <c:v>540.75</c:v>
                </c:pt>
                <c:pt idx="6">
                  <c:v>548.6</c:v>
                </c:pt>
                <c:pt idx="7">
                  <c:v>623</c:v>
                </c:pt>
                <c:pt idx="8">
                  <c:v>576.25</c:v>
                </c:pt>
                <c:pt idx="9">
                  <c:v>593.66999999999996</c:v>
                </c:pt>
                <c:pt idx="10">
                  <c:v>566.25</c:v>
                </c:pt>
                <c:pt idx="11">
                  <c:v>566.25</c:v>
                </c:pt>
                <c:pt idx="12">
                  <c:v>606</c:v>
                </c:pt>
                <c:pt idx="13">
                  <c:v>598</c:v>
                </c:pt>
                <c:pt idx="14">
                  <c:v>584.75</c:v>
                </c:pt>
                <c:pt idx="15">
                  <c:v>540.13</c:v>
                </c:pt>
                <c:pt idx="16">
                  <c:v>502.22999999999979</c:v>
                </c:pt>
                <c:pt idx="17">
                  <c:v>472.47999999999979</c:v>
                </c:pt>
                <c:pt idx="18">
                  <c:v>458.55</c:v>
                </c:pt>
                <c:pt idx="19">
                  <c:v>470.68</c:v>
                </c:pt>
                <c:pt idx="20">
                  <c:v>486.86</c:v>
                </c:pt>
                <c:pt idx="21">
                  <c:v>519.94999999999959</c:v>
                </c:pt>
                <c:pt idx="22">
                  <c:v>533.13</c:v>
                </c:pt>
                <c:pt idx="23">
                  <c:v>543.14</c:v>
                </c:pt>
                <c:pt idx="24">
                  <c:v>536.78000000000043</c:v>
                </c:pt>
                <c:pt idx="25">
                  <c:v>528.38</c:v>
                </c:pt>
                <c:pt idx="26">
                  <c:v>532.79999999999995</c:v>
                </c:pt>
                <c:pt idx="27">
                  <c:v>508.96</c:v>
                </c:pt>
                <c:pt idx="28">
                  <c:v>500.57</c:v>
                </c:pt>
                <c:pt idx="29">
                  <c:v>500.55</c:v>
                </c:pt>
                <c:pt idx="30">
                  <c:v>518.09</c:v>
                </c:pt>
                <c:pt idx="31">
                  <c:v>546.19000000000005</c:v>
                </c:pt>
                <c:pt idx="32">
                  <c:v>577.29999999999995</c:v>
                </c:pt>
                <c:pt idx="33">
                  <c:v>615.5499999999995</c:v>
                </c:pt>
                <c:pt idx="34">
                  <c:v>602.14</c:v>
                </c:pt>
                <c:pt idx="35">
                  <c:v>609.09</c:v>
                </c:pt>
                <c:pt idx="36">
                  <c:v>580.91</c:v>
                </c:pt>
                <c:pt idx="37">
                  <c:v>541.05999999999949</c:v>
                </c:pt>
                <c:pt idx="38">
                  <c:v>547.48</c:v>
                </c:pt>
                <c:pt idx="39">
                  <c:v>577.0499999999995</c:v>
                </c:pt>
                <c:pt idx="40">
                  <c:v>585.94999999999959</c:v>
                </c:pt>
                <c:pt idx="41">
                  <c:v>612.4299999999995</c:v>
                </c:pt>
                <c:pt idx="42">
                  <c:v>606.14</c:v>
                </c:pt>
                <c:pt idx="43">
                  <c:v>578.35999999999956</c:v>
                </c:pt>
                <c:pt idx="44">
                  <c:v>582.87</c:v>
                </c:pt>
                <c:pt idx="45">
                  <c:v>590.5</c:v>
                </c:pt>
                <c:pt idx="46">
                  <c:v>584.74</c:v>
                </c:pt>
                <c:pt idx="47">
                  <c:v>590.73</c:v>
                </c:pt>
                <c:pt idx="48">
                  <c:v>565.52</c:v>
                </c:pt>
                <c:pt idx="49">
                  <c:v>573.39</c:v>
                </c:pt>
              </c:numCache>
            </c:numRef>
          </c:val>
        </c:ser>
        <c:marker val="1"/>
        <c:axId val="147019264"/>
        <c:axId val="147020800"/>
      </c:lineChart>
      <c:dateAx>
        <c:axId val="147019264"/>
        <c:scaling>
          <c:orientation val="minMax"/>
        </c:scaling>
        <c:axPos val="b"/>
        <c:numFmt formatCode="B1mmm\-yy" sourceLinked="1"/>
        <c:tickLblPos val="nextTo"/>
        <c:txPr>
          <a:bodyPr/>
          <a:lstStyle/>
          <a:p>
            <a:pPr>
              <a:defRPr sz="1400"/>
            </a:pPr>
            <a:endParaRPr lang="th-TH"/>
          </a:p>
        </c:txPr>
        <c:crossAx val="147020800"/>
        <c:crosses val="autoZero"/>
        <c:auto val="1"/>
        <c:lblOffset val="100"/>
        <c:baseTimeUnit val="months"/>
      </c:dateAx>
      <c:valAx>
        <c:axId val="147020800"/>
        <c:scaling>
          <c:orientation val="minMax"/>
          <c:min val="400"/>
        </c:scaling>
        <c:axPos val="l"/>
        <c:majorGridlines/>
        <c:numFmt formatCode="General" sourceLinked="1"/>
        <c:tickLblPos val="nextTo"/>
        <c:crossAx val="147019264"/>
        <c:crosses val="autoZero"/>
        <c:crossBetween val="between"/>
      </c:valAx>
    </c:plotArea>
    <c:plotVisOnly val="1"/>
    <c:dispBlanksAs val="gap"/>
  </c:chart>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th-TH"/>
  <c:chart>
    <c:plotArea>
      <c:layout/>
      <c:lineChart>
        <c:grouping val="standard"/>
        <c:ser>
          <c:idx val="0"/>
          <c:order val="0"/>
          <c:tx>
            <c:strRef>
              <c:f>Sheet5!$A$33</c:f>
              <c:strCache>
                <c:ptCount val="1"/>
                <c:pt idx="0">
                  <c:v>Rice/headline</c:v>
                </c:pt>
              </c:strCache>
            </c:strRef>
          </c:tx>
          <c:cat>
            <c:strRef>
              <c:f>Sheet5!$B$32:$S$32</c:f>
              <c:strCache>
                <c:ptCount val="18"/>
                <c:pt idx="0">
                  <c:v>1995</c:v>
                </c:pt>
                <c:pt idx="1">
                  <c:v>1996</c:v>
                </c:pt>
                <c:pt idx="2">
                  <c:v>1997</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Sheet5!$B$33:$S$33</c:f>
              <c:numCache>
                <c:formatCode>General</c:formatCode>
                <c:ptCount val="18"/>
                <c:pt idx="0">
                  <c:v>57.076019755888098</c:v>
                </c:pt>
                <c:pt idx="1">
                  <c:v>57.503619699987496</c:v>
                </c:pt>
                <c:pt idx="2">
                  <c:v>58.561987895474175</c:v>
                </c:pt>
                <c:pt idx="3">
                  <c:v>74.953343200978196</c:v>
                </c:pt>
                <c:pt idx="4">
                  <c:v>55.120081659380197</c:v>
                </c:pt>
                <c:pt idx="5">
                  <c:v>46.336877695795721</c:v>
                </c:pt>
                <c:pt idx="6">
                  <c:v>43.757827771924745</c:v>
                </c:pt>
                <c:pt idx="7">
                  <c:v>47.462507646771698</c:v>
                </c:pt>
                <c:pt idx="8">
                  <c:v>46.316683346980867</c:v>
                </c:pt>
                <c:pt idx="9">
                  <c:v>52.935725121448783</c:v>
                </c:pt>
                <c:pt idx="10">
                  <c:v>61.284909572694943</c:v>
                </c:pt>
                <c:pt idx="11">
                  <c:v>58.732753829634561</c:v>
                </c:pt>
                <c:pt idx="12">
                  <c:v>55.4089709762533</c:v>
                </c:pt>
                <c:pt idx="13">
                  <c:v>94.876660341555919</c:v>
                </c:pt>
                <c:pt idx="14">
                  <c:v>85.664869778187366</c:v>
                </c:pt>
                <c:pt idx="15">
                  <c:v>68.074660702048362</c:v>
                </c:pt>
                <c:pt idx="16">
                  <c:v>70.969590481636942</c:v>
                </c:pt>
                <c:pt idx="17">
                  <c:v>75.254453435049967</c:v>
                </c:pt>
              </c:numCache>
            </c:numRef>
          </c:val>
        </c:ser>
        <c:ser>
          <c:idx val="1"/>
          <c:order val="1"/>
          <c:tx>
            <c:strRef>
              <c:f>Sheet5!$A$34</c:f>
              <c:strCache>
                <c:ptCount val="1"/>
                <c:pt idx="0">
                  <c:v>Rice/core</c:v>
                </c:pt>
              </c:strCache>
            </c:strRef>
          </c:tx>
          <c:cat>
            <c:strRef>
              <c:f>Sheet5!$B$32:$S$32</c:f>
              <c:strCache>
                <c:ptCount val="18"/>
                <c:pt idx="0">
                  <c:v>1995</c:v>
                </c:pt>
                <c:pt idx="1">
                  <c:v>1996</c:v>
                </c:pt>
                <c:pt idx="2">
                  <c:v>1997</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Sheet5!$B$34:$S$34</c:f>
              <c:numCache>
                <c:formatCode>General</c:formatCode>
                <c:ptCount val="18"/>
                <c:pt idx="0">
                  <c:v>50.330671966555883</c:v>
                </c:pt>
                <c:pt idx="1">
                  <c:v>50.972344376038315</c:v>
                </c:pt>
                <c:pt idx="2">
                  <c:v>52.415741524368975</c:v>
                </c:pt>
                <c:pt idx="3">
                  <c:v>67.689142538328255</c:v>
                </c:pt>
                <c:pt idx="4">
                  <c:v>49.035397320357774</c:v>
                </c:pt>
                <c:pt idx="5">
                  <c:v>41.514262742477953</c:v>
                </c:pt>
                <c:pt idx="6">
                  <c:v>39.395965830714893</c:v>
                </c:pt>
                <c:pt idx="7">
                  <c:v>42.801458849359037</c:v>
                </c:pt>
                <c:pt idx="8">
                  <c:v>42.461026882901315</c:v>
                </c:pt>
                <c:pt idx="9">
                  <c:v>49.658487154853269</c:v>
                </c:pt>
                <c:pt idx="10">
                  <c:v>59.132340434811063</c:v>
                </c:pt>
                <c:pt idx="11">
                  <c:v>58.020841662002567</c:v>
                </c:pt>
                <c:pt idx="12">
                  <c:v>55.4089709762533</c:v>
                </c:pt>
                <c:pt idx="13">
                  <c:v>97.75171065493646</c:v>
                </c:pt>
                <c:pt idx="14">
                  <c:v>87.251256255561216</c:v>
                </c:pt>
                <c:pt idx="15">
                  <c:v>70.960127154515206</c:v>
                </c:pt>
                <c:pt idx="16">
                  <c:v>75.026525849231632</c:v>
                </c:pt>
                <c:pt idx="17">
                  <c:v>80.274661822752563</c:v>
                </c:pt>
              </c:numCache>
            </c:numRef>
          </c:val>
        </c:ser>
        <c:marker val="1"/>
        <c:axId val="150703104"/>
        <c:axId val="150721280"/>
      </c:lineChart>
      <c:catAx>
        <c:axId val="150703104"/>
        <c:scaling>
          <c:orientation val="minMax"/>
        </c:scaling>
        <c:axPos val="b"/>
        <c:tickLblPos val="nextTo"/>
        <c:txPr>
          <a:bodyPr/>
          <a:lstStyle/>
          <a:p>
            <a:pPr>
              <a:defRPr sz="2000"/>
            </a:pPr>
            <a:endParaRPr lang="th-TH"/>
          </a:p>
        </c:txPr>
        <c:crossAx val="150721280"/>
        <c:crosses val="autoZero"/>
        <c:auto val="1"/>
        <c:lblAlgn val="ctr"/>
        <c:lblOffset val="100"/>
      </c:catAx>
      <c:valAx>
        <c:axId val="150721280"/>
        <c:scaling>
          <c:orientation val="minMax"/>
        </c:scaling>
        <c:axPos val="l"/>
        <c:majorGridlines/>
        <c:numFmt formatCode="General" sourceLinked="1"/>
        <c:tickLblPos val="nextTo"/>
        <c:crossAx val="150703104"/>
        <c:crosses val="autoZero"/>
        <c:crossBetween val="between"/>
      </c:valAx>
    </c:plotArea>
    <c:legend>
      <c:legendPos val="r"/>
      <c:layout/>
      <c:txPr>
        <a:bodyPr/>
        <a:lstStyle/>
        <a:p>
          <a:pPr>
            <a:defRPr sz="2000"/>
          </a:pPr>
          <a:endParaRPr lang="th-TH"/>
        </a:p>
      </c:txPr>
    </c:legend>
    <c:plotVisOnly val="1"/>
    <c:dispBlanksAs val="gap"/>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2BB5674-2027-4B47-A3F1-536A8BFDEBBA}" type="datetimeFigureOut">
              <a:rPr lang="th-TH" smtClean="0"/>
              <a:pPr/>
              <a:t>19/02/56</a:t>
            </a:fld>
            <a:endParaRPr lang="th-TH"/>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en-US" smtClean="0"/>
              <a:t>EE460 Lecture 13</a:t>
            </a:r>
            <a:endParaRPr lang="th-TH"/>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17669D8-EAC8-4203-922D-1CE5743D6495}" type="slidenum">
              <a:rPr lang="th-TH" smtClean="0"/>
              <a:pPr/>
              <a:t>‹#›</a:t>
            </a:fld>
            <a:endParaRPr lang="th-TH"/>
          </a:p>
        </p:txBody>
      </p:sp>
    </p:spTree>
    <p:extLst>
      <p:ext uri="{BB962C8B-B14F-4D97-AF65-F5344CB8AC3E}">
        <p14:creationId xmlns="" xmlns:p14="http://schemas.microsoft.com/office/powerpoint/2010/main" val="2452968751"/>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48DED8-1DBE-40DC-8C11-1C47D71659C4}" type="datetimeFigureOut">
              <a:rPr lang="th-TH" smtClean="0"/>
              <a:pPr/>
              <a:t>19/02/56</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en-US" smtClean="0"/>
              <a:t>EE460 Lecture 13</a:t>
            </a:r>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FF3267-2314-4046-BAA6-B78467FBE637}" type="slidenum">
              <a:rPr lang="th-TH" smtClean="0"/>
              <a:pPr/>
              <a:t>‹#›</a:t>
            </a:fld>
            <a:endParaRPr lang="th-TH"/>
          </a:p>
        </p:txBody>
      </p:sp>
    </p:spTree>
    <p:extLst>
      <p:ext uri="{BB962C8B-B14F-4D97-AF65-F5344CB8AC3E}">
        <p14:creationId xmlns="" xmlns:p14="http://schemas.microsoft.com/office/powerpoint/2010/main" val="182458419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70FF3267-2314-4046-BAA6-B78467FBE637}" type="slidenum">
              <a:rPr lang="th-TH" smtClean="0"/>
              <a:pPr/>
              <a:t>1</a:t>
            </a:fld>
            <a:endParaRPr lang="th-TH"/>
          </a:p>
        </p:txBody>
      </p:sp>
      <p:sp>
        <p:nvSpPr>
          <p:cNvPr id="5" name="Footer Placeholder 4"/>
          <p:cNvSpPr>
            <a:spLocks noGrp="1"/>
          </p:cNvSpPr>
          <p:nvPr>
            <p:ph type="ftr" sz="quarter" idx="11"/>
          </p:nvPr>
        </p:nvSpPr>
        <p:spPr/>
        <p:txBody>
          <a:bodyPr/>
          <a:lstStyle/>
          <a:p>
            <a:r>
              <a:rPr lang="en-US" smtClean="0"/>
              <a:t>EE460 Lecture 13</a:t>
            </a:r>
            <a:endParaRPr lang="th-TH"/>
          </a:p>
        </p:txBody>
      </p:sp>
    </p:spTree>
    <p:extLst>
      <p:ext uri="{BB962C8B-B14F-4D97-AF65-F5344CB8AC3E}">
        <p14:creationId xmlns="" xmlns:p14="http://schemas.microsoft.com/office/powerpoint/2010/main" val="1610888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6A1FEC47-E1A5-4142-ADB6-B50766400CE4}" type="datetime1">
              <a:rPr lang="th-TH" smtClean="0"/>
              <a:pPr/>
              <a:t>19/02/56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877131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BF17F61-C008-45EC-BDE4-2CEC3463DDD2}" type="datetime1">
              <a:rPr lang="th-TH" smtClean="0"/>
              <a:pPr/>
              <a:t>19/02/56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2702831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CDCC69-2A26-4A1D-88F5-182A5DEA67F5}" type="datetime1">
              <a:rPr lang="th-TH" smtClean="0"/>
              <a:pPr/>
              <a:t>19/02/56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3632808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30AA82D2-0366-4F96-8B81-EFFB09098EF0}" type="datetime1">
              <a:rPr lang="th-TH" smtClean="0"/>
              <a:pPr/>
              <a:t>19/02/56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1875299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ACE4DBF4-00C2-44C3-B495-12C02563206C}" type="datetime1">
              <a:rPr lang="th-TH" smtClean="0"/>
              <a:pPr/>
              <a:t>19/02/56</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2549516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5F58A6FF-9388-41D8-81F8-BAA1757FED05}" type="datetime1">
              <a:rPr lang="th-TH" smtClean="0"/>
              <a:pPr/>
              <a:t>19/02/56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3127056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685928-A86E-4E7B-AC7C-C6CBD219ED3E}" type="datetime1">
              <a:rPr lang="th-TH" smtClean="0"/>
              <a:pPr/>
              <a:t>19/02/56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4028997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EC5488-2460-4C67-B2F5-55A73FEAF43D}" type="datetime1">
              <a:rPr lang="th-TH" smtClean="0"/>
              <a:pPr/>
              <a:t>19/02/56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1998878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B75CDF-EFAD-4262-9698-02A742BD6E8D}" type="datetime1">
              <a:rPr lang="th-TH" smtClean="0"/>
              <a:pPr/>
              <a:t>19/02/56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778798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3FB6D944-C14F-4442-9654-35B9E2883C30}" type="datetime1">
              <a:rPr lang="th-TH" smtClean="0"/>
              <a:pPr/>
              <a:t>19/02/56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2776209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F85A410-979B-4737-B757-DBC301BC6FD7}" type="datetime1">
              <a:rPr lang="th-TH" smtClean="0"/>
              <a:pPr/>
              <a:t>19/02/56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4086712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2F3A70-FFEB-4582-A487-AA434C0D2E94}" type="datetime1">
              <a:rPr lang="th-TH" smtClean="0"/>
              <a:pPr/>
              <a:t>19/02/56</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504997-DC45-4633-A12D-2DF491331B70}" type="slidenum">
              <a:rPr lang="th-TH" smtClean="0"/>
              <a:pPr/>
              <a:t>‹#›</a:t>
            </a:fld>
            <a:endParaRPr lang="th-TH"/>
          </a:p>
        </p:txBody>
      </p:sp>
    </p:spTree>
    <p:extLst>
      <p:ext uri="{BB962C8B-B14F-4D97-AF65-F5344CB8AC3E}">
        <p14:creationId xmlns="" xmlns:p14="http://schemas.microsoft.com/office/powerpoint/2010/main" val="10283793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Issues in Thailand’s  agriculture</a:t>
            </a:r>
            <a:endParaRPr lang="th-TH" dirty="0"/>
          </a:p>
        </p:txBody>
      </p:sp>
      <p:sp>
        <p:nvSpPr>
          <p:cNvPr id="3" name="Subtitle 2"/>
          <p:cNvSpPr>
            <a:spLocks noGrp="1"/>
          </p:cNvSpPr>
          <p:nvPr>
            <p:ph type="subTitle" idx="1"/>
          </p:nvPr>
        </p:nvSpPr>
        <p:spPr>
          <a:xfrm>
            <a:off x="1115616" y="3284984"/>
            <a:ext cx="6400800" cy="1752600"/>
          </a:xfrm>
        </p:spPr>
        <p:txBody>
          <a:bodyPr/>
          <a:lstStyle/>
          <a:p>
            <a:r>
              <a:rPr lang="en-US" dirty="0" smtClean="0"/>
              <a:t>Lecture 13</a:t>
            </a:r>
          </a:p>
          <a:p>
            <a:r>
              <a:rPr lang="en-US" dirty="0" err="1" smtClean="0"/>
              <a:t>Bhanupong</a:t>
            </a:r>
            <a:r>
              <a:rPr lang="en-US" dirty="0" smtClean="0"/>
              <a:t> </a:t>
            </a:r>
            <a:r>
              <a:rPr lang="en-US" dirty="0" err="1" smtClean="0"/>
              <a:t>Nidhiprabha</a:t>
            </a:r>
            <a:endParaRPr lang="th-TH" dirty="0"/>
          </a:p>
        </p:txBody>
      </p:sp>
      <p:sp>
        <p:nvSpPr>
          <p:cNvPr id="4" name="Slide Number Placeholder 3"/>
          <p:cNvSpPr>
            <a:spLocks noGrp="1"/>
          </p:cNvSpPr>
          <p:nvPr>
            <p:ph type="sldNum" sz="quarter" idx="12"/>
          </p:nvPr>
        </p:nvSpPr>
        <p:spPr/>
        <p:txBody>
          <a:bodyPr/>
          <a:lstStyle/>
          <a:p>
            <a:fld id="{5F504997-DC45-4633-A12D-2DF491331B70}" type="slidenum">
              <a:rPr lang="th-TH" smtClean="0"/>
              <a:pPr/>
              <a:t>1</a:t>
            </a:fld>
            <a:endParaRPr lang="th-TH"/>
          </a:p>
        </p:txBody>
      </p:sp>
    </p:spTree>
    <p:extLst>
      <p:ext uri="{BB962C8B-B14F-4D97-AF65-F5344CB8AC3E}">
        <p14:creationId xmlns="" xmlns:p14="http://schemas.microsoft.com/office/powerpoint/2010/main" val="34932613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F504997-DC45-4633-A12D-2DF491331B70}" type="slidenum">
              <a:rPr lang="th-TH" smtClean="0"/>
              <a:pPr/>
              <a:t>2</a:t>
            </a:fld>
            <a:endParaRPr lang="th-TH"/>
          </a:p>
        </p:txBody>
      </p:sp>
      <p:graphicFrame>
        <p:nvGraphicFramePr>
          <p:cNvPr id="4" name="Chart 3"/>
          <p:cNvGraphicFramePr/>
          <p:nvPr/>
        </p:nvGraphicFramePr>
        <p:xfrm>
          <a:off x="1447800" y="990600"/>
          <a:ext cx="5943600" cy="4800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sz="2800" dirty="0" err="1" smtClean="0"/>
              <a:t>Sectoral</a:t>
            </a:r>
            <a:r>
              <a:rPr lang="en-US" sz="2800" dirty="0" smtClean="0"/>
              <a:t> Growth</a:t>
            </a:r>
            <a:br>
              <a:rPr lang="en-US" sz="2800" dirty="0" smtClean="0"/>
            </a:br>
            <a:r>
              <a:rPr lang="en-US" sz="2800" dirty="0" smtClean="0"/>
              <a:t>Between 2000-2011</a:t>
            </a:r>
            <a:endParaRPr lang="th-TH" sz="2800" dirty="0"/>
          </a:p>
        </p:txBody>
      </p:sp>
      <p:graphicFrame>
        <p:nvGraphicFramePr>
          <p:cNvPr id="6" name="Content Placeholder 5"/>
          <p:cNvGraphicFramePr>
            <a:graphicFrameLocks noGrp="1"/>
          </p:cNvGraphicFramePr>
          <p:nvPr>
            <p:ph idx="1"/>
          </p:nvPr>
        </p:nvGraphicFramePr>
        <p:xfrm>
          <a:off x="457200" y="1600200"/>
          <a:ext cx="8229600" cy="234696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endParaRPr lang="th-TH" sz="4000" dirty="0"/>
                    </a:p>
                  </a:txBody>
                  <a:tcPr/>
                </a:tc>
                <a:tc>
                  <a:txBody>
                    <a:bodyPr/>
                    <a:lstStyle/>
                    <a:p>
                      <a:pPr algn="r" fontAlgn="b"/>
                      <a:r>
                        <a:rPr lang="en-US" sz="2400" b="1" i="0" u="none" strike="noStrike" dirty="0">
                          <a:solidFill>
                            <a:srgbClr val="000000"/>
                          </a:solidFill>
                          <a:latin typeface="Microsoft Sans Serif"/>
                        </a:rPr>
                        <a:t>STDV</a:t>
                      </a:r>
                    </a:p>
                  </a:txBody>
                  <a:tcPr marL="0" marR="0" marT="0" marB="0" anchor="b"/>
                </a:tc>
                <a:tc>
                  <a:txBody>
                    <a:bodyPr/>
                    <a:lstStyle/>
                    <a:p>
                      <a:pPr algn="r" fontAlgn="b"/>
                      <a:r>
                        <a:rPr lang="en-US" sz="2400" b="1" i="0" u="none" strike="noStrike" dirty="0" smtClean="0">
                          <a:solidFill>
                            <a:srgbClr val="000000"/>
                          </a:solidFill>
                          <a:latin typeface="Microsoft Sans Serif"/>
                        </a:rPr>
                        <a:t>Average</a:t>
                      </a:r>
                      <a:endParaRPr lang="en-US" sz="2400" b="1" i="0" u="none" strike="noStrike" dirty="0">
                        <a:solidFill>
                          <a:srgbClr val="000000"/>
                        </a:solidFill>
                        <a:latin typeface="Microsoft Sans Serif"/>
                      </a:endParaRPr>
                    </a:p>
                  </a:txBody>
                  <a:tcPr marL="0" marR="0" marT="0" marB="0" anchor="b"/>
                </a:tc>
                <a:tc>
                  <a:txBody>
                    <a:bodyPr/>
                    <a:lstStyle/>
                    <a:p>
                      <a:pPr algn="r" fontAlgn="b"/>
                      <a:r>
                        <a:rPr lang="en-US" sz="2000" b="1" i="0" u="none" strike="noStrike" dirty="0" smtClean="0">
                          <a:solidFill>
                            <a:srgbClr val="000000"/>
                          </a:solidFill>
                          <a:latin typeface="Microsoft Sans Serif"/>
                        </a:rPr>
                        <a:t>Coefficient of variation</a:t>
                      </a:r>
                      <a:endParaRPr lang="en-US" sz="2000" b="1" i="0" u="none" strike="noStrike" dirty="0">
                        <a:solidFill>
                          <a:srgbClr val="000000"/>
                        </a:solidFill>
                        <a:latin typeface="Microsoft Sans Serif"/>
                      </a:endParaRPr>
                    </a:p>
                  </a:txBody>
                  <a:tcPr marL="0" marR="0" marT="0" marB="0" anchor="b"/>
                </a:tc>
              </a:tr>
              <a:tr h="370840">
                <a:tc>
                  <a:txBody>
                    <a:bodyPr/>
                    <a:lstStyle/>
                    <a:p>
                      <a:pPr algn="l" fontAlgn="b"/>
                      <a:r>
                        <a:rPr lang="en-US" sz="1600" b="0" i="0" u="none" strike="noStrike" dirty="0">
                          <a:solidFill>
                            <a:srgbClr val="000000"/>
                          </a:solidFill>
                          <a:latin typeface="Tahoma"/>
                        </a:rPr>
                        <a:t>Agriculture</a:t>
                      </a:r>
                    </a:p>
                  </a:txBody>
                  <a:tcPr marL="0" marR="0" marT="0" marB="0" anchor="b"/>
                </a:tc>
                <a:tc>
                  <a:txBody>
                    <a:bodyPr/>
                    <a:lstStyle/>
                    <a:p>
                      <a:pPr algn="r" fontAlgn="b"/>
                      <a:r>
                        <a:rPr lang="th-TH" sz="3200" b="0" i="0" u="none" strike="noStrike" dirty="0">
                          <a:solidFill>
                            <a:srgbClr val="000000"/>
                          </a:solidFill>
                          <a:latin typeface="Tahoma"/>
                        </a:rPr>
                        <a:t>3.9</a:t>
                      </a:r>
                    </a:p>
                  </a:txBody>
                  <a:tcPr marL="0" marR="0" marT="0" marB="0" anchor="b"/>
                </a:tc>
                <a:tc>
                  <a:txBody>
                    <a:bodyPr/>
                    <a:lstStyle/>
                    <a:p>
                      <a:pPr algn="r" fontAlgn="b"/>
                      <a:r>
                        <a:rPr lang="th-TH" sz="3200" b="0" i="0" u="none" strike="noStrike">
                          <a:solidFill>
                            <a:srgbClr val="000000"/>
                          </a:solidFill>
                          <a:latin typeface="Tahoma"/>
                        </a:rPr>
                        <a:t>2.8</a:t>
                      </a:r>
                    </a:p>
                  </a:txBody>
                  <a:tcPr marL="0" marR="0" marT="0" marB="0" anchor="b"/>
                </a:tc>
                <a:tc>
                  <a:txBody>
                    <a:bodyPr/>
                    <a:lstStyle/>
                    <a:p>
                      <a:pPr algn="r" fontAlgn="b"/>
                      <a:r>
                        <a:rPr lang="th-TH" sz="3600" b="0" i="0" u="none" strike="noStrike" dirty="0" smtClean="0">
                          <a:solidFill>
                            <a:srgbClr val="000000"/>
                          </a:solidFill>
                          <a:latin typeface="Tahoma"/>
                        </a:rPr>
                        <a:t>1.42</a:t>
                      </a:r>
                      <a:endParaRPr lang="th-TH" sz="3600" b="0" i="0" u="none" strike="noStrike" dirty="0">
                        <a:solidFill>
                          <a:srgbClr val="000000"/>
                        </a:solidFill>
                        <a:latin typeface="Tahoma"/>
                      </a:endParaRPr>
                    </a:p>
                  </a:txBody>
                  <a:tcPr marL="0" marR="0" marT="0" marB="0" anchor="b"/>
                </a:tc>
              </a:tr>
              <a:tr h="370840">
                <a:tc>
                  <a:txBody>
                    <a:bodyPr/>
                    <a:lstStyle/>
                    <a:p>
                      <a:pPr algn="l" fontAlgn="b"/>
                      <a:r>
                        <a:rPr lang="en-US" sz="1600" b="0" i="0" u="none" strike="noStrike" dirty="0">
                          <a:solidFill>
                            <a:srgbClr val="000000"/>
                          </a:solidFill>
                          <a:latin typeface="Tahoma"/>
                        </a:rPr>
                        <a:t>non Agriculture</a:t>
                      </a:r>
                    </a:p>
                  </a:txBody>
                  <a:tcPr marL="0" marR="0" marT="0" marB="0" anchor="b"/>
                </a:tc>
                <a:tc>
                  <a:txBody>
                    <a:bodyPr/>
                    <a:lstStyle/>
                    <a:p>
                      <a:pPr algn="r" fontAlgn="b"/>
                      <a:r>
                        <a:rPr lang="th-TH" sz="3200" b="0" i="0" u="none" strike="noStrike" dirty="0">
                          <a:solidFill>
                            <a:srgbClr val="000000"/>
                          </a:solidFill>
                          <a:latin typeface="Tahoma"/>
                        </a:rPr>
                        <a:t>2.9</a:t>
                      </a:r>
                    </a:p>
                  </a:txBody>
                  <a:tcPr marL="0" marR="0" marT="0" marB="0" anchor="b"/>
                </a:tc>
                <a:tc>
                  <a:txBody>
                    <a:bodyPr/>
                    <a:lstStyle/>
                    <a:p>
                      <a:pPr algn="r" fontAlgn="b"/>
                      <a:r>
                        <a:rPr lang="th-TH" sz="3200" b="0" i="0" u="none" strike="noStrike" dirty="0">
                          <a:solidFill>
                            <a:srgbClr val="000000"/>
                          </a:solidFill>
                          <a:latin typeface="Tahoma"/>
                        </a:rPr>
                        <a:t>4.3</a:t>
                      </a:r>
                    </a:p>
                  </a:txBody>
                  <a:tcPr marL="0" marR="0" marT="0" marB="0" anchor="b"/>
                </a:tc>
                <a:tc>
                  <a:txBody>
                    <a:bodyPr/>
                    <a:lstStyle/>
                    <a:p>
                      <a:pPr algn="r" fontAlgn="b"/>
                      <a:r>
                        <a:rPr lang="th-TH" sz="3600" b="0" i="0" u="none" strike="noStrike" dirty="0" smtClean="0">
                          <a:solidFill>
                            <a:srgbClr val="000000"/>
                          </a:solidFill>
                          <a:latin typeface="Tahoma"/>
                        </a:rPr>
                        <a:t>0.67</a:t>
                      </a:r>
                      <a:endParaRPr lang="th-TH" sz="3600" b="0" i="0" u="none" strike="noStrike" dirty="0">
                        <a:solidFill>
                          <a:srgbClr val="000000"/>
                        </a:solidFill>
                        <a:latin typeface="Tahoma"/>
                      </a:endParaRPr>
                    </a:p>
                  </a:txBody>
                  <a:tcPr marL="0" marR="0" marT="0" marB="0" anchor="b"/>
                </a:tc>
              </a:tr>
              <a:tr h="370840">
                <a:tc>
                  <a:txBody>
                    <a:bodyPr/>
                    <a:lstStyle/>
                    <a:p>
                      <a:pPr algn="l" fontAlgn="b"/>
                      <a:r>
                        <a:rPr lang="en-US" sz="1600" b="0" i="0" u="none" strike="noStrike" dirty="0">
                          <a:solidFill>
                            <a:srgbClr val="000000"/>
                          </a:solidFill>
                          <a:latin typeface="Tahoma"/>
                        </a:rPr>
                        <a:t>GDP Growth</a:t>
                      </a:r>
                    </a:p>
                  </a:txBody>
                  <a:tcPr marL="0" marR="0" marT="0" marB="0" anchor="b"/>
                </a:tc>
                <a:tc>
                  <a:txBody>
                    <a:bodyPr/>
                    <a:lstStyle/>
                    <a:p>
                      <a:pPr algn="r" fontAlgn="b"/>
                      <a:r>
                        <a:rPr lang="th-TH" sz="3200" b="0" i="0" u="none" strike="noStrike" dirty="0">
                          <a:solidFill>
                            <a:srgbClr val="000000"/>
                          </a:solidFill>
                          <a:latin typeface="Tahoma"/>
                        </a:rPr>
                        <a:t>2.6</a:t>
                      </a:r>
                    </a:p>
                  </a:txBody>
                  <a:tcPr marL="0" marR="0" marT="0" marB="0" anchor="b"/>
                </a:tc>
                <a:tc>
                  <a:txBody>
                    <a:bodyPr/>
                    <a:lstStyle/>
                    <a:p>
                      <a:pPr algn="r" fontAlgn="b"/>
                      <a:r>
                        <a:rPr lang="th-TH" sz="3200" b="0" i="0" u="none" strike="noStrike" dirty="0">
                          <a:solidFill>
                            <a:srgbClr val="000000"/>
                          </a:solidFill>
                          <a:latin typeface="Tahoma"/>
                        </a:rPr>
                        <a:t>4.2</a:t>
                      </a:r>
                    </a:p>
                  </a:txBody>
                  <a:tcPr marL="0" marR="0" marT="0" marB="0" anchor="b"/>
                </a:tc>
                <a:tc>
                  <a:txBody>
                    <a:bodyPr/>
                    <a:lstStyle/>
                    <a:p>
                      <a:pPr algn="r" fontAlgn="b"/>
                      <a:r>
                        <a:rPr lang="th-TH" sz="3600" b="0" i="0" u="none" strike="noStrike" dirty="0" smtClean="0">
                          <a:solidFill>
                            <a:srgbClr val="000000"/>
                          </a:solidFill>
                          <a:latin typeface="Tahoma"/>
                        </a:rPr>
                        <a:t>0.63</a:t>
                      </a:r>
                      <a:endParaRPr lang="th-TH" sz="3600" b="0" i="0" u="none" strike="noStrike" dirty="0">
                        <a:solidFill>
                          <a:srgbClr val="000000"/>
                        </a:solidFill>
                        <a:latin typeface="Tahoma"/>
                      </a:endParaRPr>
                    </a:p>
                  </a:txBody>
                  <a:tcPr marL="0" marR="0" marT="0" marB="0" anchor="b"/>
                </a:tc>
              </a:tr>
            </a:tbl>
          </a:graphicData>
        </a:graphic>
      </p:graphicFrame>
      <p:sp>
        <p:nvSpPr>
          <p:cNvPr id="2" name="Slide Number Placeholder 1"/>
          <p:cNvSpPr>
            <a:spLocks noGrp="1"/>
          </p:cNvSpPr>
          <p:nvPr>
            <p:ph type="sldNum" sz="quarter" idx="12"/>
          </p:nvPr>
        </p:nvSpPr>
        <p:spPr/>
        <p:txBody>
          <a:bodyPr/>
          <a:lstStyle/>
          <a:p>
            <a:fld id="{5F504997-DC45-4633-A12D-2DF491331B70}" type="slidenum">
              <a:rPr lang="th-TH" smtClean="0"/>
              <a:pPr/>
              <a:t>3</a:t>
            </a:fld>
            <a:endParaRPr lang="th-TH"/>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4294967295"/>
          </p:nvPr>
        </p:nvGraphicFramePr>
        <p:xfrm>
          <a:off x="285750" y="642938"/>
          <a:ext cx="8858250" cy="5376862"/>
        </p:xfrm>
        <a:graphic>
          <a:graphicData uri="http://schemas.openxmlformats.org/drawingml/2006/chart">
            <c:chart xmlns:c="http://schemas.openxmlformats.org/drawingml/2006/chart" xmlns:r="http://schemas.openxmlformats.org/officeDocument/2006/relationships" r:id="rId2"/>
          </a:graphicData>
        </a:graphic>
      </p:graphicFrame>
      <p:sp>
        <p:nvSpPr>
          <p:cNvPr id="6" name="Footer Placeholder 5"/>
          <p:cNvSpPr>
            <a:spLocks noGrp="1"/>
          </p:cNvSpPr>
          <p:nvPr>
            <p:ph type="ftr" sz="quarter" idx="11"/>
          </p:nvPr>
        </p:nvSpPr>
        <p:spPr/>
        <p:txBody>
          <a:bodyPr/>
          <a:lstStyle/>
          <a:p>
            <a:pPr>
              <a:defRPr/>
            </a:pPr>
            <a:r>
              <a:rPr lang="en-US" smtClean="0"/>
              <a:t>EE460: Issues in Agricultural  Policy</a:t>
            </a:r>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Terms of trade</a:t>
            </a:r>
            <a:endParaRPr lang="th-TH"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1853246442"/>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p:cNvSpPr>
            <a:spLocks noGrp="1"/>
          </p:cNvSpPr>
          <p:nvPr>
            <p:ph type="sldNum" sz="quarter" idx="12"/>
          </p:nvPr>
        </p:nvSpPr>
        <p:spPr/>
        <p:txBody>
          <a:bodyPr/>
          <a:lstStyle/>
          <a:p>
            <a:fld id="{5F504997-DC45-4633-A12D-2DF491331B70}" type="slidenum">
              <a:rPr lang="th-TH" smtClean="0"/>
              <a:pPr/>
              <a:t>5</a:t>
            </a:fld>
            <a:endParaRPr lang="th-TH"/>
          </a:p>
        </p:txBody>
      </p:sp>
    </p:spTree>
    <p:extLst>
      <p:ext uri="{BB962C8B-B14F-4D97-AF65-F5344CB8AC3E}">
        <p14:creationId xmlns="" xmlns:p14="http://schemas.microsoft.com/office/powerpoint/2010/main" val="6073555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dirty="0" smtClean="0">
                <a:cs typeface="Angsana New" pitchFamily="18" charset="-34"/>
              </a:rPr>
              <a:t>A lucky year: 2008</a:t>
            </a:r>
            <a:endParaRPr lang="th-TH" dirty="0" smtClean="0"/>
          </a:p>
        </p:txBody>
      </p:sp>
      <p:sp>
        <p:nvSpPr>
          <p:cNvPr id="14340" name="Content Placeholder 2"/>
          <p:cNvSpPr>
            <a:spLocks noGrp="1"/>
          </p:cNvSpPr>
          <p:nvPr>
            <p:ph idx="1"/>
          </p:nvPr>
        </p:nvSpPr>
        <p:spPr>
          <a:xfrm>
            <a:off x="500034" y="1500174"/>
            <a:ext cx="8229600" cy="4709160"/>
          </a:xfrm>
        </p:spPr>
        <p:txBody>
          <a:bodyPr>
            <a:normAutofit/>
          </a:bodyPr>
          <a:lstStyle/>
          <a:p>
            <a:r>
              <a:rPr lang="en-US" sz="3200" dirty="0" smtClean="0">
                <a:latin typeface="+mj-lt"/>
                <a:cs typeface="Cordia New" pitchFamily="34" charset="-34"/>
              </a:rPr>
              <a:t>Thai rice farmers only managed to get good prices in 2008 because the other main rice-producing countries, such as Vietnam and India, had to cope with natural disasters such as droughts and flooding. </a:t>
            </a:r>
          </a:p>
          <a:p>
            <a:r>
              <a:rPr lang="en-US" sz="3200" dirty="0" smtClean="0">
                <a:latin typeface="+mj-lt"/>
                <a:cs typeface="Cordia New" pitchFamily="34" charset="-34"/>
              </a:rPr>
              <a:t>But when there are no natural disasters in other countries, Thai farmers are not able to compete with others in terms of price, because..</a:t>
            </a:r>
            <a:endParaRPr lang="th-TH" dirty="0" smtClean="0"/>
          </a:p>
        </p:txBody>
      </p:sp>
      <p:sp>
        <p:nvSpPr>
          <p:cNvPr id="5" name="Footer Placeholder 4"/>
          <p:cNvSpPr>
            <a:spLocks noGrp="1"/>
          </p:cNvSpPr>
          <p:nvPr>
            <p:ph type="ftr" sz="quarter" idx="11"/>
          </p:nvPr>
        </p:nvSpPr>
        <p:spPr/>
        <p:txBody>
          <a:bodyPr/>
          <a:lstStyle/>
          <a:p>
            <a:pPr>
              <a:defRPr/>
            </a:pPr>
            <a:r>
              <a:rPr lang="en-US" smtClean="0"/>
              <a:t>EE460: Issues in Agricultural  Policy</a:t>
            </a:r>
            <a:endParaRPr lang="th-T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Agflation</a:t>
            </a:r>
            <a:endParaRPr lang="th-TH" dirty="0"/>
          </a:p>
        </p:txBody>
      </p:sp>
      <p:sp>
        <p:nvSpPr>
          <p:cNvPr id="3" name="Content Placeholder 2"/>
          <p:cNvSpPr>
            <a:spLocks noGrp="1"/>
          </p:cNvSpPr>
          <p:nvPr>
            <p:ph idx="1"/>
          </p:nvPr>
        </p:nvSpPr>
        <p:spPr/>
        <p:txBody>
          <a:bodyPr>
            <a:normAutofit lnSpcReduction="10000"/>
          </a:bodyPr>
          <a:lstStyle/>
          <a:p>
            <a:r>
              <a:rPr lang="en-US" dirty="0" smtClean="0"/>
              <a:t>A wide range of factors has been blamed for the food price increases.</a:t>
            </a:r>
          </a:p>
          <a:p>
            <a:r>
              <a:rPr lang="en-US" dirty="0" smtClean="0"/>
              <a:t>Culprits include slowing agricultural productivity, climatic and weather-related factors, rising demand from China and India, higher oil prices and demand for bio-fuels, speculative behavior in financial markets, hoarding, falling stocks, dollar depreciation, low interest rates, among others.</a:t>
            </a:r>
            <a:endParaRPr lang="th-TH" dirty="0"/>
          </a:p>
        </p:txBody>
      </p:sp>
      <p:sp>
        <p:nvSpPr>
          <p:cNvPr id="5" name="Footer Placeholder 4"/>
          <p:cNvSpPr>
            <a:spLocks noGrp="1"/>
          </p:cNvSpPr>
          <p:nvPr>
            <p:ph type="ftr" sz="quarter" idx="11"/>
          </p:nvPr>
        </p:nvSpPr>
        <p:spPr/>
        <p:txBody>
          <a:bodyPr/>
          <a:lstStyle/>
          <a:p>
            <a:pPr>
              <a:defRPr/>
            </a:pPr>
            <a:r>
              <a:rPr lang="en-US" smtClean="0"/>
              <a:t>EE460: Issues in Agricultural  Policy</a:t>
            </a:r>
            <a:endParaRPr lang="th-TH"/>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46"/>
          </a:xfrm>
        </p:spPr>
        <p:txBody>
          <a:bodyPr/>
          <a:lstStyle/>
          <a:p>
            <a:r>
              <a:rPr lang="en-US" dirty="0" smtClean="0"/>
              <a:t>From boom to bust</a:t>
            </a:r>
            <a:endParaRPr lang="th-TH" dirty="0"/>
          </a:p>
        </p:txBody>
      </p:sp>
      <p:sp>
        <p:nvSpPr>
          <p:cNvPr id="3" name="Content Placeholder 2"/>
          <p:cNvSpPr>
            <a:spLocks noGrp="1"/>
          </p:cNvSpPr>
          <p:nvPr>
            <p:ph idx="1"/>
          </p:nvPr>
        </p:nvSpPr>
        <p:spPr>
          <a:xfrm>
            <a:off x="571472" y="1214422"/>
            <a:ext cx="8115328" cy="4911741"/>
          </a:xfrm>
        </p:spPr>
        <p:txBody>
          <a:bodyPr>
            <a:normAutofit fontScale="92500" lnSpcReduction="20000"/>
          </a:bodyPr>
          <a:lstStyle/>
          <a:p>
            <a:r>
              <a:rPr lang="en-US" dirty="0" smtClean="0"/>
              <a:t>But from the second half of 2008, global attention shifted again. </a:t>
            </a:r>
          </a:p>
          <a:p>
            <a:r>
              <a:rPr lang="en-US" dirty="0" smtClean="0"/>
              <a:t>The eruption of the global financial crisis and slide of the global economy into recession raised fears that the world economy would plunge into another Great Depression. </a:t>
            </a:r>
          </a:p>
          <a:p>
            <a:r>
              <a:rPr lang="en-US" dirty="0" smtClean="0"/>
              <a:t>One consequence of the global recession has been a fall in world commodity prices that has also affected food commodity prices. </a:t>
            </a:r>
          </a:p>
          <a:p>
            <a:r>
              <a:rPr lang="en-US" dirty="0" smtClean="0"/>
              <a:t>This fall in food prices (and the fall in oil prices) has mitigated immediate concerns about large-scale food insecurity.</a:t>
            </a:r>
            <a:endParaRPr lang="th-TH" dirty="0"/>
          </a:p>
        </p:txBody>
      </p:sp>
      <p:sp>
        <p:nvSpPr>
          <p:cNvPr id="5" name="Footer Placeholder 4"/>
          <p:cNvSpPr>
            <a:spLocks noGrp="1"/>
          </p:cNvSpPr>
          <p:nvPr>
            <p:ph type="ftr" sz="quarter" idx="11"/>
          </p:nvPr>
        </p:nvSpPr>
        <p:spPr/>
        <p:txBody>
          <a:bodyPr/>
          <a:lstStyle/>
          <a:p>
            <a:pPr>
              <a:defRPr/>
            </a:pPr>
            <a:r>
              <a:rPr lang="en-US" smtClean="0"/>
              <a:t>EE460: Issues in Agricultural  Policy</a:t>
            </a:r>
            <a:endParaRPr lang="th-T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nvGraphicFramePr>
        <p:xfrm>
          <a:off x="1142976" y="428604"/>
          <a:ext cx="7429552" cy="5715040"/>
        </p:xfrm>
        <a:graphic>
          <a:graphicData uri="http://schemas.openxmlformats.org/drawingml/2006/chart">
            <c:chart xmlns:c="http://schemas.openxmlformats.org/drawingml/2006/chart" xmlns:r="http://schemas.openxmlformats.org/officeDocument/2006/relationships" r:id="rId2"/>
          </a:graphicData>
        </a:graphic>
      </p:graphicFrame>
      <p:sp>
        <p:nvSpPr>
          <p:cNvPr id="6" name="Footer Placeholder 5"/>
          <p:cNvSpPr>
            <a:spLocks noGrp="1"/>
          </p:cNvSpPr>
          <p:nvPr>
            <p:ph type="ftr" sz="quarter" idx="11"/>
          </p:nvPr>
        </p:nvSpPr>
        <p:spPr/>
        <p:txBody>
          <a:bodyPr/>
          <a:lstStyle/>
          <a:p>
            <a:pPr>
              <a:defRPr/>
            </a:pPr>
            <a:r>
              <a:rPr lang="en-US" smtClean="0"/>
              <a:t>EE460: Issues in Agricultural  Policy</a:t>
            </a:r>
            <a:endParaRPr lang="th-T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0" y="274638"/>
            <a:ext cx="8229600" cy="1143000"/>
          </a:xfrm>
        </p:spPr>
        <p:txBody>
          <a:bodyPr>
            <a:normAutofit fontScale="90000"/>
          </a:bodyPr>
          <a:lstStyle/>
          <a:p>
            <a:r>
              <a:rPr lang="en-US" dirty="0" smtClean="0"/>
              <a:t>Impact of energy prices on agriculture</a:t>
            </a:r>
            <a:endParaRPr lang="th-TH" dirty="0"/>
          </a:p>
        </p:txBody>
      </p:sp>
      <p:pic>
        <p:nvPicPr>
          <p:cNvPr id="3074" name="Picture 2"/>
          <p:cNvPicPr>
            <a:picLocks noChangeAspect="1" noChangeArrowheads="1"/>
          </p:cNvPicPr>
          <p:nvPr/>
        </p:nvPicPr>
        <p:blipFill>
          <a:blip r:embed="rId2"/>
          <a:srcRect/>
          <a:stretch>
            <a:fillRect/>
          </a:stretch>
        </p:blipFill>
        <p:spPr bwMode="auto">
          <a:xfrm>
            <a:off x="642910" y="1318007"/>
            <a:ext cx="7143800" cy="4867012"/>
          </a:xfrm>
          <a:prstGeom prst="rect">
            <a:avLst/>
          </a:prstGeom>
          <a:noFill/>
          <a:ln w="9525">
            <a:noFill/>
            <a:miter lim="800000"/>
            <a:headEnd/>
            <a:tailEnd/>
          </a:ln>
          <a:effectLst/>
        </p:spPr>
      </p:pic>
      <p:sp>
        <p:nvSpPr>
          <p:cNvPr id="5" name="Footer Placeholder 4"/>
          <p:cNvSpPr>
            <a:spLocks noGrp="1"/>
          </p:cNvSpPr>
          <p:nvPr>
            <p:ph type="ftr" sz="quarter" idx="11"/>
          </p:nvPr>
        </p:nvSpPr>
        <p:spPr/>
        <p:txBody>
          <a:bodyPr/>
          <a:lstStyle/>
          <a:p>
            <a:pPr>
              <a:defRPr/>
            </a:pPr>
            <a:r>
              <a:rPr lang="en-US" smtClean="0"/>
              <a:t>EE460: Issues in Agricultural  Policy</a:t>
            </a:r>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Agricultural Exports</a:t>
            </a:r>
            <a:endParaRPr lang="th-TH"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3171144819"/>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p:cNvSpPr>
            <a:spLocks noGrp="1"/>
          </p:cNvSpPr>
          <p:nvPr>
            <p:ph type="sldNum" sz="quarter" idx="12"/>
          </p:nvPr>
        </p:nvSpPr>
        <p:spPr/>
        <p:txBody>
          <a:bodyPr/>
          <a:lstStyle/>
          <a:p>
            <a:fld id="{5F504997-DC45-4633-A12D-2DF491331B70}" type="slidenum">
              <a:rPr lang="th-TH" smtClean="0"/>
              <a:pPr/>
              <a:t>11</a:t>
            </a:fld>
            <a:endParaRPr lang="th-TH"/>
          </a:p>
        </p:txBody>
      </p:sp>
    </p:spTree>
    <p:extLst>
      <p:ext uri="{BB962C8B-B14F-4D97-AF65-F5344CB8AC3E}">
        <p14:creationId xmlns="" xmlns:p14="http://schemas.microsoft.com/office/powerpoint/2010/main" val="37091142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Share in total agricultural exports</a:t>
            </a:r>
            <a:endParaRPr lang="th-TH"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2636465807"/>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p:cNvSpPr>
            <a:spLocks noGrp="1"/>
          </p:cNvSpPr>
          <p:nvPr>
            <p:ph type="sldNum" sz="quarter" idx="12"/>
          </p:nvPr>
        </p:nvSpPr>
        <p:spPr/>
        <p:txBody>
          <a:bodyPr/>
          <a:lstStyle/>
          <a:p>
            <a:fld id="{5F504997-DC45-4633-A12D-2DF491331B70}" type="slidenum">
              <a:rPr lang="th-TH" smtClean="0"/>
              <a:pPr/>
              <a:t>12</a:t>
            </a:fld>
            <a:endParaRPr lang="th-TH"/>
          </a:p>
        </p:txBody>
      </p:sp>
    </p:spTree>
    <p:extLst>
      <p:ext uri="{BB962C8B-B14F-4D97-AF65-F5344CB8AC3E}">
        <p14:creationId xmlns="" xmlns:p14="http://schemas.microsoft.com/office/powerpoint/2010/main" val="16076343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lstStyle/>
          <a:p>
            <a:r>
              <a:rPr lang="en-US" dirty="0" smtClean="0"/>
              <a:t>Value = </a:t>
            </a:r>
            <a:r>
              <a:rPr lang="en-US" dirty="0" err="1" smtClean="0"/>
              <a:t>PxQ</a:t>
            </a:r>
            <a:endParaRPr lang="th-TH"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4051464198"/>
              </p:ext>
            </p:extLst>
          </p:nvPr>
        </p:nvGraphicFramePr>
        <p:xfrm>
          <a:off x="914400" y="1981200"/>
          <a:ext cx="7848600" cy="4144963"/>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p:cNvSpPr>
            <a:spLocks noGrp="1"/>
          </p:cNvSpPr>
          <p:nvPr>
            <p:ph type="sldNum" sz="quarter" idx="12"/>
          </p:nvPr>
        </p:nvSpPr>
        <p:spPr/>
        <p:txBody>
          <a:bodyPr/>
          <a:lstStyle/>
          <a:p>
            <a:fld id="{5F504997-DC45-4633-A12D-2DF491331B70}" type="slidenum">
              <a:rPr lang="th-TH" smtClean="0"/>
              <a:pPr/>
              <a:t>13</a:t>
            </a:fld>
            <a:endParaRPr lang="th-TH"/>
          </a:p>
        </p:txBody>
      </p:sp>
    </p:spTree>
    <p:extLst>
      <p:ext uri="{BB962C8B-B14F-4D97-AF65-F5344CB8AC3E}">
        <p14:creationId xmlns="" xmlns:p14="http://schemas.microsoft.com/office/powerpoint/2010/main" val="22216228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742232704"/>
              </p:ext>
            </p:extLst>
          </p:nvPr>
        </p:nvGraphicFramePr>
        <p:xfrm>
          <a:off x="539552" y="16288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p:cNvSpPr>
            <a:spLocks noGrp="1"/>
          </p:cNvSpPr>
          <p:nvPr>
            <p:ph type="sldNum" sz="quarter" idx="12"/>
          </p:nvPr>
        </p:nvSpPr>
        <p:spPr/>
        <p:txBody>
          <a:bodyPr/>
          <a:lstStyle/>
          <a:p>
            <a:fld id="{5F504997-DC45-4633-A12D-2DF491331B70}" type="slidenum">
              <a:rPr lang="th-TH" smtClean="0"/>
              <a:pPr/>
              <a:t>14</a:t>
            </a:fld>
            <a:endParaRPr lang="th-TH"/>
          </a:p>
        </p:txBody>
      </p:sp>
    </p:spTree>
    <p:extLst>
      <p:ext uri="{BB962C8B-B14F-4D97-AF65-F5344CB8AC3E}">
        <p14:creationId xmlns="" xmlns:p14="http://schemas.microsoft.com/office/powerpoint/2010/main" val="40421468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Correlation coefficients between export values (2000-2012)</a:t>
            </a:r>
            <a:endParaRPr lang="th-TH"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3758018633"/>
              </p:ext>
            </p:extLst>
          </p:nvPr>
        </p:nvGraphicFramePr>
        <p:xfrm>
          <a:off x="457200" y="1600200"/>
          <a:ext cx="8229600" cy="3773016"/>
        </p:xfrm>
        <a:graphic>
          <a:graphicData uri="http://schemas.openxmlformats.org/drawingml/2006/table">
            <a:tbl>
              <a:tblPr firstRow="1" bandRow="1">
                <a:tableStyleId>{5C22544A-7EE6-4342-B048-85BDC9FD1C3A}</a:tableStyleId>
              </a:tblPr>
              <a:tblGrid>
                <a:gridCol w="2743200"/>
                <a:gridCol w="2743200"/>
                <a:gridCol w="2743200"/>
              </a:tblGrid>
              <a:tr h="1257672">
                <a:tc>
                  <a:txBody>
                    <a:bodyPr/>
                    <a:lstStyle/>
                    <a:p>
                      <a:endParaRPr lang="th-TH" dirty="0"/>
                    </a:p>
                  </a:txBody>
                  <a:tcPr/>
                </a:tc>
                <a:tc>
                  <a:txBody>
                    <a:bodyPr/>
                    <a:lstStyle/>
                    <a:p>
                      <a:r>
                        <a:rPr lang="en-US" dirty="0" smtClean="0"/>
                        <a:t>Price</a:t>
                      </a:r>
                      <a:endParaRPr lang="th-TH" dirty="0"/>
                    </a:p>
                  </a:txBody>
                  <a:tcPr/>
                </a:tc>
                <a:tc>
                  <a:txBody>
                    <a:bodyPr/>
                    <a:lstStyle/>
                    <a:p>
                      <a:r>
                        <a:rPr lang="en-US" dirty="0" smtClean="0"/>
                        <a:t>volume</a:t>
                      </a:r>
                      <a:endParaRPr lang="th-TH" dirty="0"/>
                    </a:p>
                  </a:txBody>
                  <a:tcPr/>
                </a:tc>
              </a:tr>
              <a:tr h="1257672">
                <a:tc>
                  <a:txBody>
                    <a:bodyPr/>
                    <a:lstStyle/>
                    <a:p>
                      <a:r>
                        <a:rPr lang="en-US" dirty="0" smtClean="0"/>
                        <a:t>agriculture</a:t>
                      </a:r>
                      <a:endParaRPr lang="th-TH" dirty="0"/>
                    </a:p>
                  </a:txBody>
                  <a:tcPr/>
                </a:tc>
                <a:tc>
                  <a:txBody>
                    <a:bodyPr/>
                    <a:lstStyle/>
                    <a:p>
                      <a:r>
                        <a:rPr lang="en-US" dirty="0" smtClean="0"/>
                        <a:t>.98</a:t>
                      </a:r>
                      <a:endParaRPr lang="th-TH" dirty="0"/>
                    </a:p>
                  </a:txBody>
                  <a:tcPr/>
                </a:tc>
                <a:tc>
                  <a:txBody>
                    <a:bodyPr/>
                    <a:lstStyle/>
                    <a:p>
                      <a:r>
                        <a:rPr lang="en-US" dirty="0" smtClean="0"/>
                        <a:t>.62</a:t>
                      </a:r>
                      <a:endParaRPr lang="th-TH" dirty="0"/>
                    </a:p>
                  </a:txBody>
                  <a:tcPr/>
                </a:tc>
              </a:tr>
              <a:tr h="1257672">
                <a:tc>
                  <a:txBody>
                    <a:bodyPr/>
                    <a:lstStyle/>
                    <a:p>
                      <a:r>
                        <a:rPr lang="en-US" dirty="0" smtClean="0"/>
                        <a:t>manufacturing</a:t>
                      </a:r>
                      <a:endParaRPr lang="th-TH" dirty="0"/>
                    </a:p>
                  </a:txBody>
                  <a:tcPr/>
                </a:tc>
                <a:tc>
                  <a:txBody>
                    <a:bodyPr/>
                    <a:lstStyle/>
                    <a:p>
                      <a:r>
                        <a:rPr lang="en-US" dirty="0" smtClean="0"/>
                        <a:t>.98</a:t>
                      </a:r>
                      <a:endParaRPr lang="th-TH" dirty="0"/>
                    </a:p>
                  </a:txBody>
                  <a:tcPr/>
                </a:tc>
                <a:tc>
                  <a:txBody>
                    <a:bodyPr/>
                    <a:lstStyle/>
                    <a:p>
                      <a:r>
                        <a:rPr lang="en-US" dirty="0" smtClean="0"/>
                        <a:t>.99</a:t>
                      </a:r>
                      <a:endParaRPr lang="th-TH" dirty="0"/>
                    </a:p>
                  </a:txBody>
                  <a:tcPr/>
                </a:tc>
              </a:tr>
            </a:tbl>
          </a:graphicData>
        </a:graphic>
      </p:graphicFrame>
      <p:sp>
        <p:nvSpPr>
          <p:cNvPr id="3" name="Slide Number Placeholder 2"/>
          <p:cNvSpPr>
            <a:spLocks noGrp="1"/>
          </p:cNvSpPr>
          <p:nvPr>
            <p:ph type="sldNum" sz="quarter" idx="12"/>
          </p:nvPr>
        </p:nvSpPr>
        <p:spPr/>
        <p:txBody>
          <a:bodyPr/>
          <a:lstStyle/>
          <a:p>
            <a:fld id="{5F504997-DC45-4633-A12D-2DF491331B70}" type="slidenum">
              <a:rPr lang="th-TH" smtClean="0"/>
              <a:pPr/>
              <a:t>15</a:t>
            </a:fld>
            <a:endParaRPr lang="th-TH"/>
          </a:p>
        </p:txBody>
      </p:sp>
    </p:spTree>
    <p:extLst>
      <p:ext uri="{BB962C8B-B14F-4D97-AF65-F5344CB8AC3E}">
        <p14:creationId xmlns="" xmlns:p14="http://schemas.microsoft.com/office/powerpoint/2010/main" val="118030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Supply and demand analysis</a:t>
            </a:r>
            <a:endParaRPr lang="th-TH" dirty="0"/>
          </a:p>
        </p:txBody>
      </p:sp>
      <p:sp>
        <p:nvSpPr>
          <p:cNvPr id="3" name="Content Placeholder 2"/>
          <p:cNvSpPr>
            <a:spLocks noGrp="1"/>
          </p:cNvSpPr>
          <p:nvPr>
            <p:ph idx="1"/>
          </p:nvPr>
        </p:nvSpPr>
        <p:spPr/>
        <p:txBody>
          <a:bodyPr/>
          <a:lstStyle/>
          <a:p>
            <a:endParaRPr lang="th-TH" dirty="0"/>
          </a:p>
        </p:txBody>
      </p:sp>
      <p:sp>
        <p:nvSpPr>
          <p:cNvPr id="4" name="Slide Number Placeholder 3"/>
          <p:cNvSpPr>
            <a:spLocks noGrp="1"/>
          </p:cNvSpPr>
          <p:nvPr>
            <p:ph type="sldNum" sz="quarter" idx="12"/>
          </p:nvPr>
        </p:nvSpPr>
        <p:spPr/>
        <p:txBody>
          <a:bodyPr/>
          <a:lstStyle/>
          <a:p>
            <a:fld id="{5F504997-DC45-4633-A12D-2DF491331B70}" type="slidenum">
              <a:rPr lang="th-TH" smtClean="0"/>
              <a:pPr/>
              <a:t>16</a:t>
            </a:fld>
            <a:endParaRPr lang="th-TH"/>
          </a:p>
        </p:txBody>
      </p:sp>
    </p:spTree>
    <p:extLst>
      <p:ext uri="{BB962C8B-B14F-4D97-AF65-F5344CB8AC3E}">
        <p14:creationId xmlns="" xmlns:p14="http://schemas.microsoft.com/office/powerpoint/2010/main" val="35678424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Prices of rice and maize</a:t>
            </a:r>
            <a:endParaRPr lang="th-TH" dirty="0"/>
          </a:p>
        </p:txBody>
      </p:sp>
      <p:pic>
        <p:nvPicPr>
          <p:cNvPr id="2050" name="Picture 2"/>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tretch>
            <a:fillRect/>
          </a:stretch>
        </p:blipFill>
        <p:spPr bwMode="auto">
          <a:xfrm>
            <a:off x="755576" y="1600200"/>
            <a:ext cx="7416824"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Slide Number Placeholder 2"/>
          <p:cNvSpPr>
            <a:spLocks noGrp="1"/>
          </p:cNvSpPr>
          <p:nvPr>
            <p:ph type="sldNum" sz="quarter" idx="12"/>
          </p:nvPr>
        </p:nvSpPr>
        <p:spPr/>
        <p:txBody>
          <a:bodyPr/>
          <a:lstStyle/>
          <a:p>
            <a:fld id="{5F504997-DC45-4633-A12D-2DF491331B70}" type="slidenum">
              <a:rPr lang="th-TH" smtClean="0"/>
              <a:pPr/>
              <a:t>17</a:t>
            </a:fld>
            <a:endParaRPr lang="th-TH"/>
          </a:p>
        </p:txBody>
      </p:sp>
    </p:spTree>
    <p:extLst>
      <p:ext uri="{BB962C8B-B14F-4D97-AF65-F5344CB8AC3E}">
        <p14:creationId xmlns="" xmlns:p14="http://schemas.microsoft.com/office/powerpoint/2010/main" val="1524577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Rice and corn</a:t>
            </a:r>
            <a:endParaRPr lang="th-TH" dirty="0"/>
          </a:p>
        </p:txBody>
      </p:sp>
      <p:sp>
        <p:nvSpPr>
          <p:cNvPr id="4" name="Slide Number Placeholder 3"/>
          <p:cNvSpPr>
            <a:spLocks noGrp="1"/>
          </p:cNvSpPr>
          <p:nvPr>
            <p:ph type="sldNum" sz="quarter" idx="12"/>
          </p:nvPr>
        </p:nvSpPr>
        <p:spPr/>
        <p:txBody>
          <a:bodyPr/>
          <a:lstStyle/>
          <a:p>
            <a:fld id="{5F504997-DC45-4633-A12D-2DF491331B70}" type="slidenum">
              <a:rPr lang="th-TH" smtClean="0"/>
              <a:pPr/>
              <a:t>18</a:t>
            </a:fld>
            <a:endParaRPr lang="th-TH"/>
          </a:p>
        </p:txBody>
      </p:sp>
      <p:graphicFrame>
        <p:nvGraphicFramePr>
          <p:cNvPr id="6" name="Content Placeholder 5"/>
          <p:cNvGraphicFramePr>
            <a:graphicFrameLocks noGrp="1"/>
          </p:cNvGraphicFramePr>
          <p:nvPr>
            <p:ph idx="1"/>
            <p:extLst>
              <p:ext uri="{D42A27DB-BD31-4B8C-83A1-F6EECF244321}">
                <p14:modId xmlns="" xmlns:p14="http://schemas.microsoft.com/office/powerpoint/2010/main" val="576915560"/>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34931682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long run relationship</a:t>
            </a:r>
            <a:endParaRPr lang="th-TH" dirty="0"/>
          </a:p>
        </p:txBody>
      </p:sp>
      <p:pic>
        <p:nvPicPr>
          <p:cNvPr id="2050" name="Picture 2"/>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rcRect/>
          <a:stretch>
            <a:fillRect/>
          </a:stretch>
        </p:blipFill>
        <p:spPr bwMode="auto">
          <a:xfrm>
            <a:off x="323528" y="1600200"/>
            <a:ext cx="8280920"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Slide Number Placeholder 2"/>
          <p:cNvSpPr>
            <a:spLocks noGrp="1"/>
          </p:cNvSpPr>
          <p:nvPr>
            <p:ph type="sldNum" sz="quarter" idx="12"/>
          </p:nvPr>
        </p:nvSpPr>
        <p:spPr/>
        <p:txBody>
          <a:bodyPr/>
          <a:lstStyle/>
          <a:p>
            <a:fld id="{5F504997-DC45-4633-A12D-2DF491331B70}" type="slidenum">
              <a:rPr lang="th-TH" smtClean="0"/>
              <a:pPr/>
              <a:t>19</a:t>
            </a:fld>
            <a:endParaRPr lang="th-TH"/>
          </a:p>
        </p:txBody>
      </p:sp>
    </p:spTree>
    <p:extLst>
      <p:ext uri="{BB962C8B-B14F-4D97-AF65-F5344CB8AC3E}">
        <p14:creationId xmlns="" xmlns:p14="http://schemas.microsoft.com/office/powerpoint/2010/main" val="26537779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1520" y="537237"/>
            <a:ext cx="8568952" cy="613212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5F504997-DC45-4633-A12D-2DF491331B70}" type="slidenum">
              <a:rPr lang="th-TH" smtClean="0"/>
              <a:pPr/>
              <a:t>20</a:t>
            </a:fld>
            <a:endParaRPr lang="th-TH"/>
          </a:p>
        </p:txBody>
      </p:sp>
    </p:spTree>
    <p:extLst>
      <p:ext uri="{BB962C8B-B14F-4D97-AF65-F5344CB8AC3E}">
        <p14:creationId xmlns="" xmlns:p14="http://schemas.microsoft.com/office/powerpoint/2010/main" val="255154096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83568" y="197169"/>
            <a:ext cx="7527210" cy="625616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5F504997-DC45-4633-A12D-2DF491331B70}" type="slidenum">
              <a:rPr lang="th-TH" smtClean="0"/>
              <a:pPr/>
              <a:t>21</a:t>
            </a:fld>
            <a:endParaRPr lang="th-TH"/>
          </a:p>
        </p:txBody>
      </p:sp>
    </p:spTree>
    <p:extLst>
      <p:ext uri="{BB962C8B-B14F-4D97-AF65-F5344CB8AC3E}">
        <p14:creationId xmlns="" xmlns:p14="http://schemas.microsoft.com/office/powerpoint/2010/main" val="31886042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Rubber and cassava</a:t>
            </a:r>
            <a:endParaRPr lang="th-TH" dirty="0"/>
          </a:p>
        </p:txBody>
      </p:sp>
      <p:pic>
        <p:nvPicPr>
          <p:cNvPr id="1027" name="Picture 3"/>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rcRect/>
          <a:stretch>
            <a:fillRect/>
          </a:stretch>
        </p:blipFill>
        <p:spPr bwMode="auto">
          <a:xfrm>
            <a:off x="395536" y="1600200"/>
            <a:ext cx="8208912"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Slide Number Placeholder 2"/>
          <p:cNvSpPr>
            <a:spLocks noGrp="1"/>
          </p:cNvSpPr>
          <p:nvPr>
            <p:ph type="sldNum" sz="quarter" idx="12"/>
          </p:nvPr>
        </p:nvSpPr>
        <p:spPr/>
        <p:txBody>
          <a:bodyPr/>
          <a:lstStyle/>
          <a:p>
            <a:fld id="{5F504997-DC45-4633-A12D-2DF491331B70}" type="slidenum">
              <a:rPr lang="th-TH" smtClean="0"/>
              <a:pPr/>
              <a:t>22</a:t>
            </a:fld>
            <a:endParaRPr lang="th-TH"/>
          </a:p>
        </p:txBody>
      </p:sp>
    </p:spTree>
    <p:extLst>
      <p:ext uri="{BB962C8B-B14F-4D97-AF65-F5344CB8AC3E}">
        <p14:creationId xmlns="" xmlns:p14="http://schemas.microsoft.com/office/powerpoint/2010/main" val="5990933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Trends of Key Commodities</a:t>
            </a:r>
            <a:endParaRPr lang="th-TH" dirty="0"/>
          </a:p>
        </p:txBody>
      </p:sp>
      <p:pic>
        <p:nvPicPr>
          <p:cNvPr id="5122" name="Picture 2"/>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rcRect/>
          <a:stretch>
            <a:fillRect/>
          </a:stretch>
        </p:blipFill>
        <p:spPr bwMode="auto">
          <a:xfrm>
            <a:off x="539552" y="1600200"/>
            <a:ext cx="7848872"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Slide Number Placeholder 2"/>
          <p:cNvSpPr>
            <a:spLocks noGrp="1"/>
          </p:cNvSpPr>
          <p:nvPr>
            <p:ph type="sldNum" sz="quarter" idx="12"/>
          </p:nvPr>
        </p:nvSpPr>
        <p:spPr/>
        <p:txBody>
          <a:bodyPr/>
          <a:lstStyle/>
          <a:p>
            <a:fld id="{5F504997-DC45-4633-A12D-2DF491331B70}" type="slidenum">
              <a:rPr lang="th-TH" smtClean="0"/>
              <a:pPr/>
              <a:t>23</a:t>
            </a:fld>
            <a:endParaRPr lang="th-TH"/>
          </a:p>
        </p:txBody>
      </p:sp>
    </p:spTree>
    <p:extLst>
      <p:ext uri="{BB962C8B-B14F-4D97-AF65-F5344CB8AC3E}">
        <p14:creationId xmlns="" xmlns:p14="http://schemas.microsoft.com/office/powerpoint/2010/main" val="31961400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4032"/>
          </a:xfrm>
        </p:spPr>
        <p:txBody>
          <a:bodyPr>
            <a:normAutofit fontScale="90000"/>
          </a:bodyPr>
          <a:lstStyle/>
          <a:p>
            <a:r>
              <a:rPr lang="en-US" dirty="0" smtClean="0"/>
              <a:t>Jasmine vs. jazzman</a:t>
            </a:r>
            <a:endParaRPr lang="th-TH" dirty="0"/>
          </a:p>
        </p:txBody>
      </p:sp>
      <p:sp>
        <p:nvSpPr>
          <p:cNvPr id="3" name="Content Placeholder 2"/>
          <p:cNvSpPr>
            <a:spLocks noGrp="1"/>
          </p:cNvSpPr>
          <p:nvPr>
            <p:ph idx="1"/>
          </p:nvPr>
        </p:nvSpPr>
        <p:spPr>
          <a:xfrm>
            <a:off x="571472" y="1071546"/>
            <a:ext cx="8229600" cy="5000660"/>
          </a:xfrm>
        </p:spPr>
        <p:txBody>
          <a:bodyPr>
            <a:normAutofit/>
          </a:bodyPr>
          <a:lstStyle/>
          <a:p>
            <a:r>
              <a:rPr lang="en-US" sz="2400" b="1" dirty="0" smtClean="0"/>
              <a:t>Jasmine rice exports will soon run into fierce competition in the United States, which has successfully grown and registered a new type of fragrant rice called "Jazzman".</a:t>
            </a:r>
          </a:p>
          <a:p>
            <a:r>
              <a:rPr lang="en-US" sz="2400" dirty="0" smtClean="0"/>
              <a:t>Louisiana State University's Agricultural Centre  have come up with a new variety of aromatic rice, known as LA2125 ,  with a very similar fragrance, soft grain and quality as Thai jasmine rice. </a:t>
            </a:r>
          </a:p>
          <a:p>
            <a:r>
              <a:rPr lang="en-US" sz="2400" dirty="0" smtClean="0"/>
              <a:t>Consumers and Asian restaurants in the US may shift to serving Jazzman rice as it tastes the same but is cheaper. </a:t>
            </a:r>
          </a:p>
          <a:p>
            <a:r>
              <a:rPr lang="en-US" sz="2400" dirty="0" smtClean="0"/>
              <a:t>Another challenge is the yield:  up to 1260 kilograms per </a:t>
            </a:r>
            <a:r>
              <a:rPr lang="en-US" sz="2400" dirty="0" err="1" smtClean="0"/>
              <a:t>rai</a:t>
            </a:r>
            <a:r>
              <a:rPr lang="en-US" sz="2400" dirty="0" smtClean="0"/>
              <a:t> of Jazzman rice can be grown, compared to 400 kilograms of Thai jasmine rice production.</a:t>
            </a:r>
            <a:endParaRPr lang="en-US" sz="2400" b="1" dirty="0" smtClean="0"/>
          </a:p>
          <a:p>
            <a:endParaRPr lang="en-US" sz="2000" dirty="0" smtClean="0"/>
          </a:p>
        </p:txBody>
      </p:sp>
      <p:sp>
        <p:nvSpPr>
          <p:cNvPr id="5" name="Footer Placeholder 4"/>
          <p:cNvSpPr>
            <a:spLocks noGrp="1"/>
          </p:cNvSpPr>
          <p:nvPr>
            <p:ph type="ftr" sz="quarter" idx="11"/>
          </p:nvPr>
        </p:nvSpPr>
        <p:spPr/>
        <p:txBody>
          <a:bodyPr/>
          <a:lstStyle/>
          <a:p>
            <a:pPr>
              <a:defRPr/>
            </a:pPr>
            <a:r>
              <a:rPr lang="en-US" smtClean="0"/>
              <a:t>EE460: Issues in Agricultural  Policy</a:t>
            </a:r>
            <a:endParaRPr lang="th-TH"/>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Innovation and competition</a:t>
            </a:r>
            <a:endParaRPr lang="th-TH" dirty="0"/>
          </a:p>
        </p:txBody>
      </p:sp>
      <p:sp>
        <p:nvSpPr>
          <p:cNvPr id="3" name="Content Placeholder 2"/>
          <p:cNvSpPr>
            <a:spLocks noGrp="1"/>
          </p:cNvSpPr>
          <p:nvPr>
            <p:ph idx="1"/>
          </p:nvPr>
        </p:nvSpPr>
        <p:spPr/>
        <p:txBody>
          <a:bodyPr/>
          <a:lstStyle/>
          <a:p>
            <a:r>
              <a:rPr lang="en-US" dirty="0" smtClean="0"/>
              <a:t>The LSU rice breeder who developed the variety said the project required 12 years of work to obtain a long-grain rice with good milling quality, high yield and the correct aroma and flavor. </a:t>
            </a:r>
          </a:p>
          <a:p>
            <a:r>
              <a:rPr lang="en-US" dirty="0" smtClean="0"/>
              <a:t>Consumers and Asian restaurants in the US may shift to serving Jazzman rice as it tastes the same but is cheaper.</a:t>
            </a:r>
          </a:p>
          <a:p>
            <a:endParaRPr lang="th-TH" dirty="0"/>
          </a:p>
        </p:txBody>
      </p:sp>
      <p:sp>
        <p:nvSpPr>
          <p:cNvPr id="5" name="Footer Placeholder 4"/>
          <p:cNvSpPr>
            <a:spLocks noGrp="1"/>
          </p:cNvSpPr>
          <p:nvPr>
            <p:ph type="ftr" sz="quarter" idx="11"/>
          </p:nvPr>
        </p:nvSpPr>
        <p:spPr/>
        <p:txBody>
          <a:bodyPr/>
          <a:lstStyle/>
          <a:p>
            <a:pPr>
              <a:defRPr/>
            </a:pPr>
            <a:r>
              <a:rPr lang="en-US" smtClean="0"/>
              <a:t>EE460: Issues in Agricultural  Policy</a:t>
            </a:r>
            <a:endParaRPr lang="th-TH"/>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Jasmine rice from Vietnam</a:t>
            </a:r>
            <a:endParaRPr lang="th-TH" dirty="0"/>
          </a:p>
        </p:txBody>
      </p:sp>
      <p:sp>
        <p:nvSpPr>
          <p:cNvPr id="3" name="Content Placeholder 2"/>
          <p:cNvSpPr>
            <a:spLocks noGrp="1"/>
          </p:cNvSpPr>
          <p:nvPr>
            <p:ph idx="1"/>
          </p:nvPr>
        </p:nvSpPr>
        <p:spPr/>
        <p:txBody>
          <a:bodyPr/>
          <a:lstStyle/>
          <a:p>
            <a:r>
              <a:rPr lang="en-US" dirty="0" smtClean="0"/>
              <a:t>Vietnam has already come up with rice that tastes similar to Jasmine.</a:t>
            </a:r>
          </a:p>
          <a:p>
            <a:r>
              <a:rPr lang="en-US" dirty="0" smtClean="0"/>
              <a:t>It is now on sales in supermarkets in London at 1,000 baht  for 20 kg bag, compared with 1,500 baht Jasmine rice from Thailand.</a:t>
            </a:r>
          </a:p>
          <a:p>
            <a:r>
              <a:rPr lang="en-US" dirty="0" smtClean="0"/>
              <a:t>The recent dong devaluation has enabled Vietnam to offer 50% lower price than Thailand.</a:t>
            </a:r>
          </a:p>
          <a:p>
            <a:endParaRPr lang="th-TH" dirty="0"/>
          </a:p>
        </p:txBody>
      </p:sp>
      <p:sp>
        <p:nvSpPr>
          <p:cNvPr id="5" name="Footer Placeholder 4"/>
          <p:cNvSpPr>
            <a:spLocks noGrp="1"/>
          </p:cNvSpPr>
          <p:nvPr>
            <p:ph type="ftr" sz="quarter" idx="11"/>
          </p:nvPr>
        </p:nvSpPr>
        <p:spPr/>
        <p:txBody>
          <a:bodyPr/>
          <a:lstStyle/>
          <a:p>
            <a:pPr>
              <a:defRPr/>
            </a:pPr>
            <a:r>
              <a:rPr lang="en-US" smtClean="0"/>
              <a:t>EE460: Issues in Agricultural  Policy</a:t>
            </a:r>
            <a:endParaRPr lang="th-TH"/>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Baumal</a:t>
            </a:r>
            <a:r>
              <a:rPr lang="en-US" dirty="0" smtClean="0"/>
              <a:t>-Bowen Hypothesis</a:t>
            </a:r>
            <a:endParaRPr lang="th-TH" dirty="0"/>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p:cNvSpPr>
            <a:spLocks noGrp="1"/>
          </p:cNvSpPr>
          <p:nvPr>
            <p:ph type="sldNum" sz="quarter" idx="12"/>
          </p:nvPr>
        </p:nvSpPr>
        <p:spPr/>
        <p:txBody>
          <a:bodyPr/>
          <a:lstStyle/>
          <a:p>
            <a:fld id="{5F504997-DC45-4633-A12D-2DF491331B70}" type="slidenum">
              <a:rPr lang="th-TH" smtClean="0"/>
              <a:pPr/>
              <a:t>27</a:t>
            </a:fld>
            <a:endParaRPr lang="th-TH"/>
          </a:p>
        </p:txBody>
      </p:sp>
    </p:spTree>
    <p:extLst>
      <p:ext uri="{BB962C8B-B14F-4D97-AF65-F5344CB8AC3E}">
        <p14:creationId xmlns="" xmlns:p14="http://schemas.microsoft.com/office/powerpoint/2010/main" val="35349621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Rice price (dollar per ton)</a:t>
            </a:r>
            <a:endParaRPr lang="th-TH" dirty="0"/>
          </a:p>
        </p:txBody>
      </p:sp>
      <p:sp>
        <p:nvSpPr>
          <p:cNvPr id="4" name="Slide Number Placeholder 3"/>
          <p:cNvSpPr>
            <a:spLocks noGrp="1"/>
          </p:cNvSpPr>
          <p:nvPr>
            <p:ph type="sldNum" sz="quarter" idx="12"/>
          </p:nvPr>
        </p:nvSpPr>
        <p:spPr/>
        <p:txBody>
          <a:bodyPr/>
          <a:lstStyle/>
          <a:p>
            <a:fld id="{5F504997-DC45-4633-A12D-2DF491331B70}" type="slidenum">
              <a:rPr lang="th-TH" smtClean="0"/>
              <a:pPr/>
              <a:t>28</a:t>
            </a:fld>
            <a:endParaRPr lang="th-TH"/>
          </a:p>
        </p:txBody>
      </p:sp>
      <p:graphicFrame>
        <p:nvGraphicFramePr>
          <p:cNvPr id="5" name="Content Placeholder 4"/>
          <p:cNvGraphicFramePr>
            <a:graphicFrameLocks noGrp="1"/>
          </p:cNvGraphicFramePr>
          <p:nvPr>
            <p:ph idx="1"/>
            <p:extLst>
              <p:ext uri="{D42A27DB-BD31-4B8C-83A1-F6EECF244321}">
                <p14:modId xmlns="" xmlns:p14="http://schemas.microsoft.com/office/powerpoint/2010/main" val="4109823872"/>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12293411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F504997-DC45-4633-A12D-2DF491331B70}" type="slidenum">
              <a:rPr lang="th-TH" smtClean="0"/>
              <a:pPr/>
              <a:t>29</a:t>
            </a:fld>
            <a:endParaRPr lang="th-TH"/>
          </a:p>
        </p:txBody>
      </p:sp>
      <p:graphicFrame>
        <p:nvGraphicFramePr>
          <p:cNvPr id="5" name="Content Placeholder 4"/>
          <p:cNvGraphicFramePr>
            <a:graphicFrameLocks noGrp="1"/>
          </p:cNvGraphicFramePr>
          <p:nvPr>
            <p:ph idx="4294967295"/>
            <p:extLst>
              <p:ext uri="{D42A27DB-BD31-4B8C-83A1-F6EECF244321}">
                <p14:modId xmlns="" xmlns:p14="http://schemas.microsoft.com/office/powerpoint/2010/main" val="2301006314"/>
              </p:ext>
            </p:extLst>
          </p:nvPr>
        </p:nvGraphicFramePr>
        <p:xfrm>
          <a:off x="539552" y="0"/>
          <a:ext cx="8604448" cy="6534150"/>
        </p:xfrm>
        <a:graphic>
          <a:graphicData uri="http://schemas.openxmlformats.org/drawingml/2006/table">
            <a:tbl>
              <a:tblPr firstRow="1" bandRow="1">
                <a:tableStyleId>{5C22544A-7EE6-4342-B048-85BDC9FD1C3A}</a:tableStyleId>
              </a:tblPr>
              <a:tblGrid>
                <a:gridCol w="3118048"/>
                <a:gridCol w="2743200"/>
                <a:gridCol w="2743200"/>
              </a:tblGrid>
              <a:tr h="370840">
                <a:tc>
                  <a:txBody>
                    <a:bodyPr/>
                    <a:lstStyle/>
                    <a:p>
                      <a:pPr algn="ctr" fontAlgn="ctr"/>
                      <a:endParaRPr lang="en-US" sz="2800" b="1" i="0" u="none" strike="noStrike" dirty="0">
                        <a:solidFill>
                          <a:srgbClr val="000000"/>
                        </a:solidFill>
                        <a:effectLst/>
                        <a:latin typeface="Arial"/>
                      </a:endParaRPr>
                    </a:p>
                  </a:txBody>
                  <a:tcPr marL="9525" marR="9525" marT="9525" marB="0" anchor="ctr"/>
                </a:tc>
                <a:tc>
                  <a:txBody>
                    <a:bodyPr/>
                    <a:lstStyle/>
                    <a:p>
                      <a:pPr algn="ctr" fontAlgn="ctr"/>
                      <a:r>
                        <a:rPr lang="en-US" sz="2800" b="1" i="0" u="none" strike="noStrike">
                          <a:solidFill>
                            <a:srgbClr val="000000"/>
                          </a:solidFill>
                          <a:effectLst/>
                          <a:latin typeface="Arial"/>
                        </a:rPr>
                        <a:t>Rice ROC</a:t>
                      </a:r>
                    </a:p>
                  </a:txBody>
                  <a:tcPr marL="9525" marR="9525" marT="9525" marB="0" anchor="ctr"/>
                </a:tc>
                <a:tc>
                  <a:txBody>
                    <a:bodyPr/>
                    <a:lstStyle/>
                    <a:p>
                      <a:pPr algn="ctr" fontAlgn="ctr"/>
                      <a:r>
                        <a:rPr lang="en-US" sz="2800" b="1" i="0" u="none" strike="noStrike">
                          <a:solidFill>
                            <a:srgbClr val="000000"/>
                          </a:solidFill>
                          <a:effectLst/>
                          <a:latin typeface="Arial"/>
                        </a:rPr>
                        <a:t>Maize (corn) ROC</a:t>
                      </a:r>
                    </a:p>
                  </a:txBody>
                  <a:tcPr marL="9525" marR="9525" marT="9525" marB="0" anchor="ctr"/>
                </a:tc>
              </a:tr>
              <a:tr h="370840">
                <a:tc>
                  <a:txBody>
                    <a:bodyPr/>
                    <a:lstStyle/>
                    <a:p>
                      <a:pPr algn="r" fontAlgn="ctr"/>
                      <a:endParaRPr lang="en-US" sz="2800" b="0" i="0" u="none" strike="noStrike" dirty="0">
                        <a:solidFill>
                          <a:srgbClr val="000000"/>
                        </a:solidFill>
                        <a:effectLst/>
                        <a:latin typeface="Arial"/>
                      </a:endParaRPr>
                    </a:p>
                  </a:txBody>
                  <a:tcPr marL="9525" marR="9525" marT="9525" marB="0" anchor="ctr"/>
                </a:tc>
                <a:tc>
                  <a:txBody>
                    <a:bodyPr/>
                    <a:lstStyle/>
                    <a:p>
                      <a:pPr algn="r" fontAlgn="ctr"/>
                      <a:endParaRPr lang="th-TH" sz="2800" b="0" i="0" u="none" strike="noStrike" dirty="0">
                        <a:solidFill>
                          <a:srgbClr val="000000"/>
                        </a:solidFill>
                        <a:effectLst/>
                        <a:latin typeface="Arial"/>
                      </a:endParaRPr>
                    </a:p>
                  </a:txBody>
                  <a:tcPr marL="9525" marR="9525" marT="9525" marB="0" anchor="ctr"/>
                </a:tc>
                <a:tc>
                  <a:txBody>
                    <a:bodyPr/>
                    <a:lstStyle/>
                    <a:p>
                      <a:pPr algn="r" fontAlgn="ctr"/>
                      <a:r>
                        <a:rPr lang="th-TH" sz="2800" b="0" i="0" u="none" strike="noStrike" dirty="0">
                          <a:solidFill>
                            <a:srgbClr val="000000"/>
                          </a:solidFill>
                          <a:effectLst/>
                          <a:latin typeface="Arial"/>
                        </a:rPr>
                        <a:t>-</a:t>
                      </a:r>
                    </a:p>
                  </a:txBody>
                  <a:tcPr marL="9525" marR="9525" marT="9525" marB="0" anchor="ctr"/>
                </a:tc>
              </a:tr>
              <a:tr h="370840">
                <a:tc>
                  <a:txBody>
                    <a:bodyPr/>
                    <a:lstStyle/>
                    <a:p>
                      <a:pPr algn="r" fontAlgn="ctr"/>
                      <a:r>
                        <a:rPr lang="en-US" sz="2800" b="0" i="0" u="none" strike="noStrike" dirty="0">
                          <a:solidFill>
                            <a:srgbClr val="000000"/>
                          </a:solidFill>
                          <a:effectLst/>
                          <a:latin typeface="Arial"/>
                        </a:rPr>
                        <a:t>Feb-12</a:t>
                      </a:r>
                    </a:p>
                  </a:txBody>
                  <a:tcPr marL="9525" marR="9525" marT="9525" marB="0" anchor="ctr"/>
                </a:tc>
                <a:tc>
                  <a:txBody>
                    <a:bodyPr/>
                    <a:lstStyle/>
                    <a:p>
                      <a:pPr algn="r" fontAlgn="ctr"/>
                      <a:r>
                        <a:rPr lang="th-TH" sz="2800" b="1" i="0" u="none" strike="noStrike" dirty="0">
                          <a:solidFill>
                            <a:srgbClr val="000000"/>
                          </a:solidFill>
                          <a:effectLst/>
                          <a:latin typeface="Arial"/>
                        </a:rPr>
                        <a:t>1.19%</a:t>
                      </a:r>
                    </a:p>
                  </a:txBody>
                  <a:tcPr marL="9525" marR="9525" marT="9525" marB="0" anchor="ctr"/>
                </a:tc>
                <a:tc>
                  <a:txBody>
                    <a:bodyPr/>
                    <a:lstStyle/>
                    <a:p>
                      <a:pPr algn="r" fontAlgn="ctr"/>
                      <a:r>
                        <a:rPr lang="th-TH" sz="2800" b="1" i="0" u="none" strike="noStrike">
                          <a:solidFill>
                            <a:srgbClr val="000000"/>
                          </a:solidFill>
                          <a:effectLst/>
                          <a:latin typeface="Arial"/>
                        </a:rPr>
                        <a:t>2.42%</a:t>
                      </a:r>
                    </a:p>
                  </a:txBody>
                  <a:tcPr marL="9525" marR="9525" marT="9525" marB="0" anchor="ctr"/>
                </a:tc>
              </a:tr>
              <a:tr h="370840">
                <a:tc>
                  <a:txBody>
                    <a:bodyPr/>
                    <a:lstStyle/>
                    <a:p>
                      <a:pPr algn="r" fontAlgn="ctr"/>
                      <a:r>
                        <a:rPr lang="en-US" sz="2800" b="0" i="0" u="none" strike="noStrike" dirty="0">
                          <a:solidFill>
                            <a:srgbClr val="000000"/>
                          </a:solidFill>
                          <a:effectLst/>
                          <a:latin typeface="Arial"/>
                        </a:rPr>
                        <a:t>Mar-12</a:t>
                      </a:r>
                    </a:p>
                  </a:txBody>
                  <a:tcPr marL="9525" marR="9525" marT="9525" marB="0" anchor="ctr"/>
                </a:tc>
                <a:tc>
                  <a:txBody>
                    <a:bodyPr/>
                    <a:lstStyle/>
                    <a:p>
                      <a:pPr algn="r" fontAlgn="ctr"/>
                      <a:r>
                        <a:rPr lang="th-TH" sz="2800" b="1" i="0" u="none" strike="noStrike" dirty="0">
                          <a:solidFill>
                            <a:srgbClr val="000000"/>
                          </a:solidFill>
                          <a:effectLst/>
                          <a:latin typeface="Arial"/>
                        </a:rPr>
                        <a:t>5.40%</a:t>
                      </a:r>
                    </a:p>
                  </a:txBody>
                  <a:tcPr marL="9525" marR="9525" marT="9525" marB="0" anchor="ctr"/>
                </a:tc>
                <a:tc>
                  <a:txBody>
                    <a:bodyPr/>
                    <a:lstStyle/>
                    <a:p>
                      <a:pPr algn="r" fontAlgn="ctr"/>
                      <a:r>
                        <a:rPr lang="th-TH" sz="2800" b="1" i="0" u="none" strike="noStrike">
                          <a:solidFill>
                            <a:srgbClr val="000000"/>
                          </a:solidFill>
                          <a:effectLst/>
                          <a:latin typeface="Arial"/>
                        </a:rPr>
                        <a:t>0.43%</a:t>
                      </a:r>
                    </a:p>
                  </a:txBody>
                  <a:tcPr marL="9525" marR="9525" marT="9525" marB="0" anchor="ctr"/>
                </a:tc>
              </a:tr>
              <a:tr h="370840">
                <a:tc>
                  <a:txBody>
                    <a:bodyPr/>
                    <a:lstStyle/>
                    <a:p>
                      <a:pPr algn="r" fontAlgn="ctr"/>
                      <a:r>
                        <a:rPr lang="en-US" sz="2800" b="0" i="0" u="none" strike="noStrike" dirty="0">
                          <a:solidFill>
                            <a:srgbClr val="000000"/>
                          </a:solidFill>
                          <a:effectLst/>
                          <a:latin typeface="Arial"/>
                        </a:rPr>
                        <a:t>Apr-12</a:t>
                      </a:r>
                    </a:p>
                  </a:txBody>
                  <a:tcPr marL="9525" marR="9525" marT="9525" marB="0" anchor="ctr"/>
                </a:tc>
                <a:tc>
                  <a:txBody>
                    <a:bodyPr/>
                    <a:lstStyle/>
                    <a:p>
                      <a:pPr algn="r" fontAlgn="ctr"/>
                      <a:r>
                        <a:rPr lang="th-TH" sz="2800" b="1" i="0" u="none" strike="noStrike" dirty="0">
                          <a:solidFill>
                            <a:srgbClr val="000000"/>
                          </a:solidFill>
                          <a:effectLst/>
                          <a:latin typeface="Arial"/>
                        </a:rPr>
                        <a:t>1.54%</a:t>
                      </a:r>
                    </a:p>
                  </a:txBody>
                  <a:tcPr marL="9525" marR="9525" marT="9525" marB="0" anchor="ctr"/>
                </a:tc>
                <a:tc>
                  <a:txBody>
                    <a:bodyPr/>
                    <a:lstStyle/>
                    <a:p>
                      <a:pPr algn="r" fontAlgn="ctr"/>
                      <a:r>
                        <a:rPr lang="th-TH" sz="2800" b="1" i="0" u="none" strike="noStrike">
                          <a:solidFill>
                            <a:srgbClr val="000000"/>
                          </a:solidFill>
                          <a:effectLst/>
                          <a:latin typeface="Arial"/>
                        </a:rPr>
                        <a:t>-2.30%</a:t>
                      </a:r>
                    </a:p>
                  </a:txBody>
                  <a:tcPr marL="9525" marR="9525" marT="9525" marB="0" anchor="ctr"/>
                </a:tc>
              </a:tr>
              <a:tr h="370840">
                <a:tc>
                  <a:txBody>
                    <a:bodyPr/>
                    <a:lstStyle/>
                    <a:p>
                      <a:pPr algn="r" fontAlgn="ctr"/>
                      <a:r>
                        <a:rPr lang="en-US" sz="2800" b="0" i="0" u="none" strike="noStrike" dirty="0">
                          <a:solidFill>
                            <a:srgbClr val="000000"/>
                          </a:solidFill>
                          <a:effectLst/>
                          <a:latin typeface="Arial"/>
                        </a:rPr>
                        <a:t>May-12</a:t>
                      </a:r>
                    </a:p>
                  </a:txBody>
                  <a:tcPr marL="9525" marR="9525" marT="9525" marB="0" anchor="ctr"/>
                </a:tc>
                <a:tc>
                  <a:txBody>
                    <a:bodyPr/>
                    <a:lstStyle/>
                    <a:p>
                      <a:pPr algn="r" fontAlgn="ctr"/>
                      <a:r>
                        <a:rPr lang="th-TH" sz="2800" b="1" i="0" u="none" strike="noStrike" dirty="0">
                          <a:solidFill>
                            <a:srgbClr val="000000"/>
                          </a:solidFill>
                          <a:effectLst/>
                          <a:latin typeface="Arial"/>
                        </a:rPr>
                        <a:t>4.52%</a:t>
                      </a:r>
                    </a:p>
                  </a:txBody>
                  <a:tcPr marL="9525" marR="9525" marT="9525" marB="0" anchor="ctr"/>
                </a:tc>
                <a:tc>
                  <a:txBody>
                    <a:bodyPr/>
                    <a:lstStyle/>
                    <a:p>
                      <a:pPr algn="r" fontAlgn="ctr"/>
                      <a:r>
                        <a:rPr lang="th-TH" sz="2800" b="1" i="0" u="none" strike="noStrike">
                          <a:solidFill>
                            <a:srgbClr val="000000"/>
                          </a:solidFill>
                          <a:effectLst/>
                          <a:latin typeface="Arial"/>
                        </a:rPr>
                        <a:t>-1.98%</a:t>
                      </a:r>
                    </a:p>
                  </a:txBody>
                  <a:tcPr marL="9525" marR="9525" marT="9525" marB="0" anchor="ctr"/>
                </a:tc>
              </a:tr>
              <a:tr h="370840">
                <a:tc>
                  <a:txBody>
                    <a:bodyPr/>
                    <a:lstStyle/>
                    <a:p>
                      <a:pPr algn="r" fontAlgn="ctr"/>
                      <a:r>
                        <a:rPr lang="en-US" sz="2800" b="0" i="0" u="none" strike="noStrike" dirty="0">
                          <a:solidFill>
                            <a:srgbClr val="000000"/>
                          </a:solidFill>
                          <a:effectLst/>
                          <a:latin typeface="Arial"/>
                        </a:rPr>
                        <a:t>Jun-12</a:t>
                      </a:r>
                    </a:p>
                  </a:txBody>
                  <a:tcPr marL="9525" marR="9525" marT="9525" marB="0" anchor="ctr"/>
                </a:tc>
                <a:tc>
                  <a:txBody>
                    <a:bodyPr/>
                    <a:lstStyle/>
                    <a:p>
                      <a:pPr algn="r" fontAlgn="ctr"/>
                      <a:r>
                        <a:rPr lang="th-TH" sz="2800" b="1" i="0" u="none" strike="noStrike" dirty="0">
                          <a:solidFill>
                            <a:srgbClr val="000000"/>
                          </a:solidFill>
                          <a:effectLst/>
                          <a:latin typeface="Arial"/>
                        </a:rPr>
                        <a:t>-1.03%</a:t>
                      </a:r>
                    </a:p>
                  </a:txBody>
                  <a:tcPr marL="9525" marR="9525" marT="9525" marB="0" anchor="ctr"/>
                </a:tc>
                <a:tc>
                  <a:txBody>
                    <a:bodyPr/>
                    <a:lstStyle/>
                    <a:p>
                      <a:pPr algn="r" fontAlgn="ctr"/>
                      <a:r>
                        <a:rPr lang="th-TH" sz="2800" b="1" i="0" u="none" strike="noStrike">
                          <a:solidFill>
                            <a:srgbClr val="000000"/>
                          </a:solidFill>
                          <a:effectLst/>
                          <a:latin typeface="Arial"/>
                        </a:rPr>
                        <a:t>-0.58%</a:t>
                      </a:r>
                    </a:p>
                  </a:txBody>
                  <a:tcPr marL="9525" marR="9525" marT="9525" marB="0" anchor="ctr"/>
                </a:tc>
              </a:tr>
              <a:tr h="370840">
                <a:tc>
                  <a:txBody>
                    <a:bodyPr/>
                    <a:lstStyle/>
                    <a:p>
                      <a:pPr algn="r" fontAlgn="ctr"/>
                      <a:r>
                        <a:rPr lang="en-US" sz="2800" b="0" i="0" u="none" strike="noStrike">
                          <a:solidFill>
                            <a:srgbClr val="000000"/>
                          </a:solidFill>
                          <a:effectLst/>
                          <a:latin typeface="Arial"/>
                        </a:rPr>
                        <a:t>Jul-12</a:t>
                      </a:r>
                    </a:p>
                  </a:txBody>
                  <a:tcPr marL="9525" marR="9525" marT="9525" marB="0" anchor="ctr"/>
                </a:tc>
                <a:tc>
                  <a:txBody>
                    <a:bodyPr/>
                    <a:lstStyle/>
                    <a:p>
                      <a:pPr algn="r" fontAlgn="ctr"/>
                      <a:r>
                        <a:rPr lang="th-TH" sz="2800" b="1" i="0" u="none" strike="noStrike" dirty="0">
                          <a:solidFill>
                            <a:srgbClr val="000000"/>
                          </a:solidFill>
                          <a:effectLst/>
                          <a:latin typeface="Arial"/>
                        </a:rPr>
                        <a:t>-4.58%</a:t>
                      </a:r>
                    </a:p>
                  </a:txBody>
                  <a:tcPr marL="9525" marR="9525" marT="9525" marB="0" anchor="ctr"/>
                </a:tc>
                <a:tc>
                  <a:txBody>
                    <a:bodyPr/>
                    <a:lstStyle/>
                    <a:p>
                      <a:pPr algn="r" fontAlgn="ctr"/>
                      <a:r>
                        <a:rPr lang="th-TH" sz="2800" b="1" i="0" u="none" strike="noStrike" dirty="0">
                          <a:solidFill>
                            <a:srgbClr val="000000"/>
                          </a:solidFill>
                          <a:effectLst/>
                          <a:latin typeface="Arial"/>
                        </a:rPr>
                        <a:t>24.59%</a:t>
                      </a:r>
                    </a:p>
                  </a:txBody>
                  <a:tcPr marL="9525" marR="9525" marT="9525" marB="0" anchor="ctr"/>
                </a:tc>
              </a:tr>
              <a:tr h="370840">
                <a:tc>
                  <a:txBody>
                    <a:bodyPr/>
                    <a:lstStyle/>
                    <a:p>
                      <a:pPr algn="r" fontAlgn="ctr"/>
                      <a:r>
                        <a:rPr lang="en-US" sz="2800" b="0" i="0" u="none" strike="noStrike">
                          <a:solidFill>
                            <a:srgbClr val="000000"/>
                          </a:solidFill>
                          <a:effectLst/>
                          <a:latin typeface="Arial"/>
                        </a:rPr>
                        <a:t>Aug-12</a:t>
                      </a:r>
                    </a:p>
                  </a:txBody>
                  <a:tcPr marL="9525" marR="9525" marT="9525" marB="0" anchor="ctr"/>
                </a:tc>
                <a:tc>
                  <a:txBody>
                    <a:bodyPr/>
                    <a:lstStyle/>
                    <a:p>
                      <a:pPr algn="r" fontAlgn="ctr"/>
                      <a:r>
                        <a:rPr lang="th-TH" sz="2800" b="1" i="0" u="none" strike="noStrike" dirty="0">
                          <a:solidFill>
                            <a:srgbClr val="000000"/>
                          </a:solidFill>
                          <a:effectLst/>
                          <a:latin typeface="Arial"/>
                        </a:rPr>
                        <a:t>0.78%</a:t>
                      </a:r>
                    </a:p>
                  </a:txBody>
                  <a:tcPr marL="9525" marR="9525" marT="9525" marB="0" anchor="ctr"/>
                </a:tc>
                <a:tc>
                  <a:txBody>
                    <a:bodyPr/>
                    <a:lstStyle/>
                    <a:p>
                      <a:pPr algn="r" fontAlgn="ctr"/>
                      <a:r>
                        <a:rPr lang="th-TH" sz="2800" b="1" i="0" u="none" strike="noStrike" dirty="0">
                          <a:solidFill>
                            <a:srgbClr val="000000"/>
                          </a:solidFill>
                          <a:effectLst/>
                          <a:latin typeface="Arial"/>
                        </a:rPr>
                        <a:t>-0.23%</a:t>
                      </a:r>
                    </a:p>
                  </a:txBody>
                  <a:tcPr marL="9525" marR="9525" marT="9525" marB="0" anchor="ctr"/>
                </a:tc>
              </a:tr>
              <a:tr h="370840">
                <a:tc>
                  <a:txBody>
                    <a:bodyPr/>
                    <a:lstStyle/>
                    <a:p>
                      <a:pPr algn="r" fontAlgn="ctr"/>
                      <a:r>
                        <a:rPr lang="en-US" sz="2800" b="0" i="0" u="none" strike="noStrike">
                          <a:solidFill>
                            <a:srgbClr val="000000"/>
                          </a:solidFill>
                          <a:effectLst/>
                          <a:latin typeface="Arial"/>
                        </a:rPr>
                        <a:t>Sep-12</a:t>
                      </a:r>
                    </a:p>
                  </a:txBody>
                  <a:tcPr marL="9525" marR="9525" marT="9525" marB="0" anchor="ctr"/>
                </a:tc>
                <a:tc>
                  <a:txBody>
                    <a:bodyPr/>
                    <a:lstStyle/>
                    <a:p>
                      <a:pPr algn="r" fontAlgn="ctr"/>
                      <a:r>
                        <a:rPr lang="th-TH" sz="2800" b="1" i="0" u="none" strike="noStrike" dirty="0">
                          <a:solidFill>
                            <a:srgbClr val="000000"/>
                          </a:solidFill>
                          <a:effectLst/>
                          <a:latin typeface="Arial"/>
                        </a:rPr>
                        <a:t>1.31%</a:t>
                      </a:r>
                    </a:p>
                  </a:txBody>
                  <a:tcPr marL="9525" marR="9525" marT="9525" marB="0" anchor="ctr"/>
                </a:tc>
                <a:tc>
                  <a:txBody>
                    <a:bodyPr/>
                    <a:lstStyle/>
                    <a:p>
                      <a:pPr algn="r" fontAlgn="ctr"/>
                      <a:r>
                        <a:rPr lang="th-TH" sz="2800" b="1" i="0" u="none" strike="noStrike" dirty="0">
                          <a:solidFill>
                            <a:srgbClr val="000000"/>
                          </a:solidFill>
                          <a:effectLst/>
                          <a:latin typeface="Arial"/>
                        </a:rPr>
                        <a:t>-3.45%</a:t>
                      </a:r>
                    </a:p>
                  </a:txBody>
                  <a:tcPr marL="9525" marR="9525" marT="9525" marB="0" anchor="ctr"/>
                </a:tc>
              </a:tr>
              <a:tr h="370840">
                <a:tc>
                  <a:txBody>
                    <a:bodyPr/>
                    <a:lstStyle/>
                    <a:p>
                      <a:pPr algn="r" fontAlgn="ctr"/>
                      <a:r>
                        <a:rPr lang="en-US" sz="2800" b="0" i="0" u="none" strike="noStrike">
                          <a:solidFill>
                            <a:srgbClr val="000000"/>
                          </a:solidFill>
                          <a:effectLst/>
                          <a:latin typeface="Arial"/>
                        </a:rPr>
                        <a:t>Oct-12</a:t>
                      </a:r>
                    </a:p>
                  </a:txBody>
                  <a:tcPr marL="9525" marR="9525" marT="9525" marB="0" anchor="ctr"/>
                </a:tc>
                <a:tc>
                  <a:txBody>
                    <a:bodyPr/>
                    <a:lstStyle/>
                    <a:p>
                      <a:pPr algn="r" fontAlgn="ctr"/>
                      <a:r>
                        <a:rPr lang="th-TH" sz="2800" b="1" i="0" u="none" strike="noStrike" dirty="0">
                          <a:solidFill>
                            <a:srgbClr val="000000"/>
                          </a:solidFill>
                          <a:effectLst/>
                          <a:latin typeface="Arial"/>
                        </a:rPr>
                        <a:t>-0.98%</a:t>
                      </a:r>
                    </a:p>
                  </a:txBody>
                  <a:tcPr marL="9525" marR="9525" marT="9525" marB="0" anchor="ctr"/>
                </a:tc>
                <a:tc>
                  <a:txBody>
                    <a:bodyPr/>
                    <a:lstStyle/>
                    <a:p>
                      <a:pPr algn="r" fontAlgn="ctr"/>
                      <a:r>
                        <a:rPr lang="th-TH" sz="2800" b="1" i="0" u="none" strike="noStrike" dirty="0">
                          <a:solidFill>
                            <a:srgbClr val="000000"/>
                          </a:solidFill>
                          <a:effectLst/>
                          <a:latin typeface="Arial"/>
                        </a:rPr>
                        <a:t>0.28%</a:t>
                      </a:r>
                    </a:p>
                  </a:txBody>
                  <a:tcPr marL="9525" marR="9525" marT="9525" marB="0" anchor="ctr"/>
                </a:tc>
              </a:tr>
              <a:tr h="370840">
                <a:tc>
                  <a:txBody>
                    <a:bodyPr/>
                    <a:lstStyle/>
                    <a:p>
                      <a:pPr algn="r" fontAlgn="ctr"/>
                      <a:r>
                        <a:rPr lang="en-US" sz="2800" b="0" i="0" u="none" strike="noStrike">
                          <a:solidFill>
                            <a:srgbClr val="000000"/>
                          </a:solidFill>
                          <a:effectLst/>
                          <a:latin typeface="Arial"/>
                        </a:rPr>
                        <a:t>Nov-12</a:t>
                      </a:r>
                    </a:p>
                  </a:txBody>
                  <a:tcPr marL="9525" marR="9525" marT="9525" marB="0" anchor="ctr"/>
                </a:tc>
                <a:tc>
                  <a:txBody>
                    <a:bodyPr/>
                    <a:lstStyle/>
                    <a:p>
                      <a:pPr algn="r" fontAlgn="ctr"/>
                      <a:r>
                        <a:rPr lang="th-TH" sz="2800" b="1" i="0" u="none" strike="noStrike" dirty="0">
                          <a:solidFill>
                            <a:srgbClr val="000000"/>
                          </a:solidFill>
                          <a:effectLst/>
                          <a:latin typeface="Arial"/>
                        </a:rPr>
                        <a:t>1.02%</a:t>
                      </a:r>
                    </a:p>
                  </a:txBody>
                  <a:tcPr marL="9525" marR="9525" marT="9525" marB="0" anchor="ctr"/>
                </a:tc>
                <a:tc>
                  <a:txBody>
                    <a:bodyPr/>
                    <a:lstStyle/>
                    <a:p>
                      <a:pPr algn="r" fontAlgn="ctr"/>
                      <a:r>
                        <a:rPr lang="th-TH" sz="2800" b="1" i="0" u="none" strike="noStrike" dirty="0">
                          <a:solidFill>
                            <a:srgbClr val="000000"/>
                          </a:solidFill>
                          <a:effectLst/>
                          <a:latin typeface="Arial"/>
                        </a:rPr>
                        <a:t>-0.03%</a:t>
                      </a:r>
                    </a:p>
                  </a:txBody>
                  <a:tcPr marL="9525" marR="9525" marT="9525" marB="0" anchor="ctr"/>
                </a:tc>
              </a:tr>
              <a:tr h="370840">
                <a:tc>
                  <a:txBody>
                    <a:bodyPr/>
                    <a:lstStyle/>
                    <a:p>
                      <a:pPr algn="r" fontAlgn="ctr"/>
                      <a:r>
                        <a:rPr lang="en-US" sz="2800" b="0" i="0" u="none" strike="noStrike">
                          <a:solidFill>
                            <a:srgbClr val="000000"/>
                          </a:solidFill>
                          <a:effectLst/>
                          <a:latin typeface="Arial"/>
                        </a:rPr>
                        <a:t>Dec-12</a:t>
                      </a:r>
                    </a:p>
                  </a:txBody>
                  <a:tcPr marL="9525" marR="9525" marT="9525" marB="0" anchor="ctr"/>
                </a:tc>
                <a:tc>
                  <a:txBody>
                    <a:bodyPr/>
                    <a:lstStyle/>
                    <a:p>
                      <a:pPr algn="r" fontAlgn="ctr"/>
                      <a:r>
                        <a:rPr lang="th-TH" sz="2800" b="1" i="0" u="none" strike="noStrike" dirty="0">
                          <a:solidFill>
                            <a:srgbClr val="000000"/>
                          </a:solidFill>
                          <a:effectLst/>
                          <a:latin typeface="Arial"/>
                        </a:rPr>
                        <a:t>-4.27%</a:t>
                      </a:r>
                    </a:p>
                  </a:txBody>
                  <a:tcPr marL="9525" marR="9525" marT="9525" marB="0" anchor="ctr"/>
                </a:tc>
                <a:tc>
                  <a:txBody>
                    <a:bodyPr/>
                    <a:lstStyle/>
                    <a:p>
                      <a:pPr algn="r" fontAlgn="ctr"/>
                      <a:r>
                        <a:rPr lang="th-TH" sz="2800" b="1" i="0" u="none" strike="noStrike" dirty="0">
                          <a:solidFill>
                            <a:srgbClr val="000000"/>
                          </a:solidFill>
                          <a:effectLst/>
                          <a:latin typeface="Arial"/>
                        </a:rPr>
                        <a:t>-3.99%</a:t>
                      </a:r>
                    </a:p>
                  </a:txBody>
                  <a:tcPr marL="9525" marR="9525" marT="9525" marB="0" anchor="ctr"/>
                </a:tc>
              </a:tr>
              <a:tr h="370840">
                <a:tc>
                  <a:txBody>
                    <a:bodyPr/>
                    <a:lstStyle/>
                    <a:p>
                      <a:pPr algn="r" fontAlgn="ctr"/>
                      <a:r>
                        <a:rPr lang="en-US" sz="2800" b="0" i="0" u="none" strike="noStrike">
                          <a:solidFill>
                            <a:srgbClr val="000000"/>
                          </a:solidFill>
                          <a:effectLst/>
                          <a:latin typeface="Arial"/>
                        </a:rPr>
                        <a:t>Jan-13</a:t>
                      </a:r>
                    </a:p>
                  </a:txBody>
                  <a:tcPr marL="9525" marR="9525" marT="9525" marB="0" anchor="ctr"/>
                </a:tc>
                <a:tc>
                  <a:txBody>
                    <a:bodyPr/>
                    <a:lstStyle/>
                    <a:p>
                      <a:pPr algn="r" fontAlgn="ctr"/>
                      <a:r>
                        <a:rPr lang="th-TH" sz="2800" b="1" i="0" u="none" strike="noStrike">
                          <a:solidFill>
                            <a:srgbClr val="000000"/>
                          </a:solidFill>
                          <a:effectLst/>
                          <a:latin typeface="Arial"/>
                        </a:rPr>
                        <a:t>1.39%</a:t>
                      </a:r>
                    </a:p>
                  </a:txBody>
                  <a:tcPr marL="9525" marR="9525" marT="9525" marB="0" anchor="ctr"/>
                </a:tc>
                <a:tc>
                  <a:txBody>
                    <a:bodyPr/>
                    <a:lstStyle/>
                    <a:p>
                      <a:pPr algn="r" fontAlgn="ctr"/>
                      <a:r>
                        <a:rPr lang="th-TH" sz="2800" b="1" i="0" u="none" strike="noStrike" dirty="0">
                          <a:solidFill>
                            <a:srgbClr val="000000"/>
                          </a:solidFill>
                          <a:effectLst/>
                          <a:latin typeface="Arial"/>
                        </a:rPr>
                        <a:t>-1.76%</a:t>
                      </a:r>
                    </a:p>
                  </a:txBody>
                  <a:tcPr marL="9525" marR="9525" marT="9525" marB="0" anchor="ctr"/>
                </a:tc>
              </a:tr>
            </a:tbl>
          </a:graphicData>
        </a:graphic>
      </p:graphicFrame>
    </p:spTree>
    <p:extLst>
      <p:ext uri="{BB962C8B-B14F-4D97-AF65-F5344CB8AC3E}">
        <p14:creationId xmlns="" xmlns:p14="http://schemas.microsoft.com/office/powerpoint/2010/main" val="196214997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smtClean="0"/>
              <a:t>Terms of trade</a:t>
            </a:r>
            <a:br>
              <a:rPr lang="en-US" dirty="0" smtClean="0"/>
            </a:br>
            <a:r>
              <a:rPr lang="en-US" dirty="0" smtClean="0"/>
              <a:t>Rice prices in Real terms</a:t>
            </a:r>
            <a:endParaRPr lang="th-TH" dirty="0"/>
          </a:p>
        </p:txBody>
      </p:sp>
      <p:sp>
        <p:nvSpPr>
          <p:cNvPr id="2" name="Slide Number Placeholder 1"/>
          <p:cNvSpPr>
            <a:spLocks noGrp="1"/>
          </p:cNvSpPr>
          <p:nvPr>
            <p:ph type="sldNum" sz="quarter" idx="12"/>
          </p:nvPr>
        </p:nvSpPr>
        <p:spPr/>
        <p:txBody>
          <a:bodyPr/>
          <a:lstStyle/>
          <a:p>
            <a:fld id="{5F504997-DC45-4633-A12D-2DF491331B70}" type="slidenum">
              <a:rPr lang="th-TH" smtClean="0"/>
              <a:pPr/>
              <a:t>30</a:t>
            </a:fld>
            <a:endParaRPr lang="th-TH"/>
          </a:p>
        </p:txBody>
      </p:sp>
      <p:graphicFrame>
        <p:nvGraphicFramePr>
          <p:cNvPr id="5" name="Content Placeholder 4"/>
          <p:cNvGraphicFramePr>
            <a:graphicFrameLocks noGrp="1"/>
          </p:cNvGraphicFramePr>
          <p:nvPr>
            <p:ph idx="1"/>
            <p:extLst>
              <p:ext uri="{D42A27DB-BD31-4B8C-83A1-F6EECF244321}">
                <p14:modId xmlns="" xmlns:p14="http://schemas.microsoft.com/office/powerpoint/2010/main" val="3999942864"/>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4491907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a:bodyPr>
          <a:lstStyle/>
          <a:p>
            <a:pPr lvl="0"/>
            <a:r>
              <a:rPr lang="en-US" sz="3100" b="1" dirty="0" smtClean="0"/>
              <a:t>Thailand rice exports hit 12-year low</a:t>
            </a:r>
            <a:br>
              <a:rPr lang="en-US" sz="3100" b="1" dirty="0" smtClean="0"/>
            </a:br>
            <a:r>
              <a:rPr lang="en-US" sz="3100" dirty="0" smtClean="0"/>
              <a:t>Published Bangkok Post </a:t>
            </a:r>
            <a:r>
              <a:rPr lang="en-US" sz="3100" dirty="0" smtClean="0"/>
              <a:t> Jan 24, 2012</a:t>
            </a:r>
            <a:endParaRPr lang="th-TH" dirty="0"/>
          </a:p>
        </p:txBody>
      </p:sp>
      <p:sp>
        <p:nvSpPr>
          <p:cNvPr id="3" name="Content Placeholder 2"/>
          <p:cNvSpPr>
            <a:spLocks noGrp="1"/>
          </p:cNvSpPr>
          <p:nvPr>
            <p:ph idx="1"/>
          </p:nvPr>
        </p:nvSpPr>
        <p:spPr>
          <a:xfrm>
            <a:off x="457200" y="1600200"/>
            <a:ext cx="8229600" cy="5105399"/>
          </a:xfrm>
        </p:spPr>
        <p:txBody>
          <a:bodyPr>
            <a:normAutofit fontScale="92500" lnSpcReduction="10000"/>
          </a:bodyPr>
          <a:lstStyle/>
          <a:p>
            <a:pPr lvl="0"/>
            <a:endParaRPr lang="en-US" sz="1000" dirty="0" smtClean="0"/>
          </a:p>
          <a:p>
            <a:r>
              <a:rPr lang="en-US" sz="1900" dirty="0" smtClean="0"/>
              <a:t>Rice exports from Thailand plunged 37 per cent last year to the lowest in more than a decade, plunging the nation from best in the world to third place</a:t>
            </a:r>
            <a:r>
              <a:rPr lang="en-US" sz="1900" dirty="0" smtClean="0"/>
              <a:t>.</a:t>
            </a:r>
          </a:p>
          <a:p>
            <a:endParaRPr lang="en-US" sz="1900" dirty="0" smtClean="0"/>
          </a:p>
          <a:p>
            <a:r>
              <a:rPr lang="en-US" sz="1900" dirty="0" smtClean="0"/>
              <a:t>Thailand sold 6.73 million (metric) </a:t>
            </a:r>
            <a:r>
              <a:rPr lang="en-US" sz="1900" dirty="0" err="1" smtClean="0"/>
              <a:t>tonnes</a:t>
            </a:r>
            <a:r>
              <a:rPr lang="en-US" sz="1900" dirty="0" smtClean="0"/>
              <a:t> with a value of $4.63 billion, the Ministry of Commerce said Wednesday</a:t>
            </a:r>
            <a:r>
              <a:rPr lang="en-US" sz="1900" dirty="0" smtClean="0"/>
              <a:t>.</a:t>
            </a:r>
          </a:p>
          <a:p>
            <a:endParaRPr lang="en-US" sz="1900" dirty="0" smtClean="0"/>
          </a:p>
          <a:p>
            <a:r>
              <a:rPr lang="en-US" sz="1900" dirty="0" smtClean="0"/>
              <a:t>That compares with 10.7 million </a:t>
            </a:r>
            <a:r>
              <a:rPr lang="en-US" sz="1900" dirty="0" err="1" smtClean="0"/>
              <a:t>tonnes</a:t>
            </a:r>
            <a:r>
              <a:rPr lang="en-US" sz="1900" dirty="0" smtClean="0"/>
              <a:t>, worth $6.43 billion a year earlier, data showed</a:t>
            </a:r>
            <a:r>
              <a:rPr lang="en-US" sz="1900" dirty="0" smtClean="0"/>
              <a:t>.</a:t>
            </a:r>
          </a:p>
          <a:p>
            <a:endParaRPr lang="en-US" sz="1900" dirty="0" smtClean="0"/>
          </a:p>
          <a:p>
            <a:r>
              <a:rPr lang="en-US" sz="1900" dirty="0" smtClean="0"/>
              <a:t>Thai rice export shipments fell to the lowest since 2000 when the country exported 6.55 million </a:t>
            </a:r>
            <a:r>
              <a:rPr lang="en-US" sz="1900" dirty="0" err="1" smtClean="0"/>
              <a:t>tonnes</a:t>
            </a:r>
            <a:r>
              <a:rPr lang="en-US" sz="1900" dirty="0" smtClean="0"/>
              <a:t>, according to figures kept by the US Department of Agriculture</a:t>
            </a:r>
            <a:r>
              <a:rPr lang="en-US" sz="1900" dirty="0" smtClean="0"/>
              <a:t>.</a:t>
            </a:r>
          </a:p>
          <a:p>
            <a:endParaRPr lang="en-US" sz="1900" dirty="0" smtClean="0"/>
          </a:p>
          <a:p>
            <a:r>
              <a:rPr lang="en-US" sz="1900" dirty="0" smtClean="0"/>
              <a:t>India became the largest supplier last year, selling 10.3 million </a:t>
            </a:r>
            <a:r>
              <a:rPr lang="en-US" sz="1900" dirty="0" err="1" smtClean="0"/>
              <a:t>tonnes</a:t>
            </a:r>
            <a:r>
              <a:rPr lang="en-US" sz="1900" dirty="0" smtClean="0"/>
              <a:t>, according to the USDA. Vietnam shipped 8 million </a:t>
            </a:r>
            <a:r>
              <a:rPr lang="en-US" sz="1900" dirty="0" err="1" smtClean="0"/>
              <a:t>tonnes</a:t>
            </a:r>
            <a:r>
              <a:rPr lang="en-US" sz="1900" dirty="0" smtClean="0"/>
              <a:t>, according to a report posted on the Vietnam's General Customs Department website on Jan 16</a:t>
            </a:r>
            <a:r>
              <a:rPr lang="en-US" sz="1900" dirty="0" smtClean="0"/>
              <a:t>.</a:t>
            </a:r>
          </a:p>
          <a:p>
            <a:endParaRPr lang="en-US" sz="1000" dirty="0" smtClean="0"/>
          </a:p>
          <a:p>
            <a:endParaRPr lang="th-TH" sz="1000" dirty="0"/>
          </a:p>
        </p:txBody>
      </p:sp>
      <p:sp>
        <p:nvSpPr>
          <p:cNvPr id="4" name="Slide Number Placeholder 3"/>
          <p:cNvSpPr>
            <a:spLocks noGrp="1"/>
          </p:cNvSpPr>
          <p:nvPr>
            <p:ph type="sldNum" sz="quarter" idx="12"/>
          </p:nvPr>
        </p:nvSpPr>
        <p:spPr/>
        <p:txBody>
          <a:bodyPr/>
          <a:lstStyle/>
          <a:p>
            <a:fld id="{5F504997-DC45-4633-A12D-2DF491331B70}" type="slidenum">
              <a:rPr lang="th-TH" smtClean="0"/>
              <a:pPr/>
              <a:t>31</a:t>
            </a:fld>
            <a:endParaRPr lang="th-TH"/>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Paddy </a:t>
            </a:r>
            <a:r>
              <a:rPr lang="en-US" dirty="0" err="1" smtClean="0"/>
              <a:t>Morgate</a:t>
            </a:r>
            <a:r>
              <a:rPr lang="en-US" dirty="0" smtClean="0"/>
              <a:t> Policy</a:t>
            </a:r>
            <a:endParaRPr lang="th-TH" dirty="0"/>
          </a:p>
        </p:txBody>
      </p:sp>
      <p:sp>
        <p:nvSpPr>
          <p:cNvPr id="3" name="Content Placeholder 2"/>
          <p:cNvSpPr>
            <a:spLocks noGrp="1"/>
          </p:cNvSpPr>
          <p:nvPr>
            <p:ph idx="1"/>
          </p:nvPr>
        </p:nvSpPr>
        <p:spPr>
          <a:xfrm>
            <a:off x="457200" y="1600200"/>
            <a:ext cx="8229600" cy="4953000"/>
          </a:xfrm>
        </p:spPr>
        <p:txBody>
          <a:bodyPr>
            <a:normAutofit fontScale="55000" lnSpcReduction="20000"/>
          </a:bodyPr>
          <a:lstStyle/>
          <a:p>
            <a:endParaRPr lang="en-US" dirty="0" smtClean="0"/>
          </a:p>
          <a:p>
            <a:r>
              <a:rPr lang="en-US" sz="4000" dirty="0" smtClean="0"/>
              <a:t>Rice exports declined after the government of Prime Minister </a:t>
            </a:r>
            <a:r>
              <a:rPr lang="en-US" sz="4000" dirty="0" err="1" smtClean="0"/>
              <a:t>Yingluck</a:t>
            </a:r>
            <a:r>
              <a:rPr lang="en-US" sz="4000" dirty="0" smtClean="0"/>
              <a:t> </a:t>
            </a:r>
            <a:r>
              <a:rPr lang="en-US" sz="4000" dirty="0" err="1" smtClean="0"/>
              <a:t>Shinawatra</a:t>
            </a:r>
            <a:r>
              <a:rPr lang="en-US" sz="4000" dirty="0" smtClean="0"/>
              <a:t> </a:t>
            </a:r>
            <a:r>
              <a:rPr lang="en-US" sz="4000" dirty="0" smtClean="0"/>
              <a:t>introduced a price support </a:t>
            </a:r>
            <a:r>
              <a:rPr lang="en-US" sz="4000" dirty="0" err="1" smtClean="0"/>
              <a:t>programme</a:t>
            </a:r>
            <a:r>
              <a:rPr lang="en-US" sz="4000" dirty="0" smtClean="0"/>
              <a:t> in October, 2011. The government now buys the grain from farmers above market rates to boost domestic prices and lift rural incomes</a:t>
            </a:r>
            <a:r>
              <a:rPr lang="en-US" sz="4000" dirty="0" smtClean="0"/>
              <a:t>.</a:t>
            </a:r>
          </a:p>
          <a:p>
            <a:endParaRPr lang="en-US" sz="4000" dirty="0" smtClean="0"/>
          </a:p>
          <a:p>
            <a:r>
              <a:rPr lang="en-US" sz="4000" dirty="0" smtClean="0"/>
              <a:t>Stockpiles in Thailand will climb to a record 11.7 million </a:t>
            </a:r>
            <a:r>
              <a:rPr lang="en-US" sz="4000" dirty="0" err="1" smtClean="0"/>
              <a:t>tonnes</a:t>
            </a:r>
            <a:r>
              <a:rPr lang="en-US" sz="4000" dirty="0" smtClean="0"/>
              <a:t> in the 2012-2013 season now under way, the USDA estimates</a:t>
            </a:r>
            <a:r>
              <a:rPr lang="en-US" sz="4000" dirty="0" smtClean="0"/>
              <a:t>.</a:t>
            </a:r>
          </a:p>
          <a:p>
            <a:endParaRPr lang="en-US" sz="4000" dirty="0" smtClean="0"/>
          </a:p>
          <a:p>
            <a:r>
              <a:rPr lang="en-US" sz="4000" dirty="0" smtClean="0"/>
              <a:t>The government bought 9 million </a:t>
            </a:r>
            <a:r>
              <a:rPr lang="en-US" sz="4000" dirty="0" err="1" smtClean="0"/>
              <a:t>tonnes</a:t>
            </a:r>
            <a:r>
              <a:rPr lang="en-US" sz="4000" dirty="0" smtClean="0"/>
              <a:t> of </a:t>
            </a:r>
            <a:r>
              <a:rPr lang="en-US" sz="4000" dirty="0" err="1" smtClean="0"/>
              <a:t>unmilled</a:t>
            </a:r>
            <a:r>
              <a:rPr lang="en-US" sz="4000" dirty="0" smtClean="0"/>
              <a:t> rice from farmers and expects to purchase as much as 11 million </a:t>
            </a:r>
            <a:r>
              <a:rPr lang="en-US" sz="4000" dirty="0" err="1" smtClean="0"/>
              <a:t>tonnes</a:t>
            </a:r>
            <a:r>
              <a:rPr lang="en-US" sz="4000" dirty="0" smtClean="0"/>
              <a:t> this current, main harvest, </a:t>
            </a:r>
            <a:r>
              <a:rPr lang="en-US" sz="4000" dirty="0" smtClean="0"/>
              <a:t> </a:t>
            </a:r>
            <a:r>
              <a:rPr lang="en-US" sz="4000" dirty="0" err="1" smtClean="0"/>
              <a:t>acording</a:t>
            </a:r>
            <a:r>
              <a:rPr lang="en-US" sz="4000" dirty="0" smtClean="0"/>
              <a:t> to Commerce </a:t>
            </a:r>
            <a:r>
              <a:rPr lang="en-US" sz="4000" dirty="0" smtClean="0"/>
              <a:t>Minister </a:t>
            </a:r>
            <a:r>
              <a:rPr lang="en-US" sz="4000" dirty="0" err="1" smtClean="0"/>
              <a:t>Boonsong</a:t>
            </a:r>
            <a:r>
              <a:rPr lang="en-US" sz="4000" dirty="0" smtClean="0"/>
              <a:t> </a:t>
            </a:r>
            <a:r>
              <a:rPr lang="en-US" sz="4000" dirty="0" err="1" smtClean="0"/>
              <a:t>Teriyapirom</a:t>
            </a:r>
            <a:endParaRPr lang="en-US" sz="4000" dirty="0" smtClean="0"/>
          </a:p>
          <a:p>
            <a:endParaRPr lang="en-US" sz="4000" dirty="0" smtClean="0"/>
          </a:p>
        </p:txBody>
      </p:sp>
      <p:sp>
        <p:nvSpPr>
          <p:cNvPr id="4" name="Slide Number Placeholder 3"/>
          <p:cNvSpPr>
            <a:spLocks noGrp="1"/>
          </p:cNvSpPr>
          <p:nvPr>
            <p:ph type="sldNum" sz="quarter" idx="12"/>
          </p:nvPr>
        </p:nvSpPr>
        <p:spPr/>
        <p:txBody>
          <a:bodyPr/>
          <a:lstStyle/>
          <a:p>
            <a:fld id="{5F504997-DC45-4633-A12D-2DF491331B70}" type="slidenum">
              <a:rPr lang="th-TH" smtClean="0"/>
              <a:pPr/>
              <a:t>32</a:t>
            </a:fld>
            <a:endParaRPr lang="th-TH"/>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Losses and gains</a:t>
            </a:r>
            <a:endParaRPr lang="th-TH" dirty="0"/>
          </a:p>
        </p:txBody>
      </p:sp>
      <p:sp>
        <p:nvSpPr>
          <p:cNvPr id="3" name="Content Placeholder 2"/>
          <p:cNvSpPr>
            <a:spLocks noGrp="1"/>
          </p:cNvSpPr>
          <p:nvPr>
            <p:ph idx="1"/>
          </p:nvPr>
        </p:nvSpPr>
        <p:spPr>
          <a:xfrm>
            <a:off x="457200" y="1600200"/>
            <a:ext cx="8229600" cy="4953000"/>
          </a:xfrm>
        </p:spPr>
        <p:txBody>
          <a:bodyPr>
            <a:normAutofit fontScale="62500" lnSpcReduction="20000"/>
          </a:bodyPr>
          <a:lstStyle/>
          <a:p>
            <a:r>
              <a:rPr lang="en-US" sz="4000" dirty="0" smtClean="0"/>
              <a:t>The </a:t>
            </a:r>
            <a:r>
              <a:rPr lang="en-US" sz="4000" dirty="0" smtClean="0"/>
              <a:t>strengthening baht has made exports "quite difficult," he told reporters. The baht touched 29.66 per dollar on Monday, the strongest level since August 2011</a:t>
            </a:r>
            <a:r>
              <a:rPr lang="en-US" sz="4000" dirty="0" smtClean="0"/>
              <a:t>.</a:t>
            </a:r>
          </a:p>
          <a:p>
            <a:endParaRPr lang="en-US" sz="4000" dirty="0" smtClean="0"/>
          </a:p>
          <a:p>
            <a:r>
              <a:rPr lang="en-US" sz="4000" dirty="0" smtClean="0"/>
              <a:t>The total cost of the rice-purchase </a:t>
            </a:r>
            <a:r>
              <a:rPr lang="en-US" sz="4000" dirty="0" err="1" smtClean="0"/>
              <a:t>programme</a:t>
            </a:r>
            <a:r>
              <a:rPr lang="en-US" sz="4000" dirty="0" smtClean="0"/>
              <a:t> may be as much as 440 billion baht ($14.8 billion) in the 2012-2013 season, compared with 376 billion baht or around 3.4 per cent of gross domestic product (GDP) in the previous year, according to the World Bank</a:t>
            </a:r>
            <a:r>
              <a:rPr lang="en-US" sz="4000" dirty="0" smtClean="0"/>
              <a:t>.</a:t>
            </a:r>
          </a:p>
          <a:p>
            <a:endParaRPr lang="en-US" sz="4000" dirty="0" smtClean="0"/>
          </a:p>
          <a:p>
            <a:r>
              <a:rPr lang="en-US" sz="4000" dirty="0" smtClean="0"/>
              <a:t>Losses are estimated at about 115 billion baht last year and 140 billion this year, the World Bank said in December.</a:t>
            </a:r>
          </a:p>
          <a:p>
            <a:pPr>
              <a:buNone/>
            </a:pPr>
            <a:r>
              <a:rPr lang="en-US" sz="4000" dirty="0" smtClean="0"/>
              <a:t> </a:t>
            </a:r>
            <a:endParaRPr lang="en-US" sz="3500" dirty="0" smtClean="0"/>
          </a:p>
          <a:p>
            <a:endParaRPr lang="th-TH" dirty="0"/>
          </a:p>
        </p:txBody>
      </p:sp>
      <p:sp>
        <p:nvSpPr>
          <p:cNvPr id="4" name="Slide Number Placeholder 3"/>
          <p:cNvSpPr>
            <a:spLocks noGrp="1"/>
          </p:cNvSpPr>
          <p:nvPr>
            <p:ph type="sldNum" sz="quarter" idx="12"/>
          </p:nvPr>
        </p:nvSpPr>
        <p:spPr/>
        <p:txBody>
          <a:bodyPr/>
          <a:lstStyle/>
          <a:p>
            <a:fld id="{5F504997-DC45-4633-A12D-2DF491331B70}" type="slidenum">
              <a:rPr lang="th-TH" smtClean="0"/>
              <a:pPr/>
              <a:t>33</a:t>
            </a:fld>
            <a:endParaRPr lang="th-TH"/>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 the brink</a:t>
            </a:r>
            <a:endParaRPr lang="th-TH" dirty="0"/>
          </a:p>
        </p:txBody>
      </p:sp>
      <p:sp>
        <p:nvSpPr>
          <p:cNvPr id="3" name="Content Placeholder 2"/>
          <p:cNvSpPr>
            <a:spLocks noGrp="1"/>
          </p:cNvSpPr>
          <p:nvPr>
            <p:ph idx="1"/>
          </p:nvPr>
        </p:nvSpPr>
        <p:spPr>
          <a:xfrm>
            <a:off x="457200" y="1295400"/>
            <a:ext cx="8229600" cy="5257800"/>
          </a:xfrm>
        </p:spPr>
        <p:txBody>
          <a:bodyPr>
            <a:noAutofit/>
          </a:bodyPr>
          <a:lstStyle/>
          <a:p>
            <a:r>
              <a:rPr lang="en-US" sz="1400" dirty="0" smtClean="0"/>
              <a:t>Bangkok Post  19-07-2012</a:t>
            </a:r>
          </a:p>
          <a:p>
            <a:endParaRPr lang="en-US" sz="1400" dirty="0" smtClean="0"/>
          </a:p>
          <a:p>
            <a:r>
              <a:rPr lang="en-US" sz="1800" dirty="0" smtClean="0">
                <a:latin typeface="Times New Roman" pitchFamily="18" charset="0"/>
                <a:cs typeface="Times New Roman" pitchFamily="18" charset="0"/>
              </a:rPr>
              <a:t>Thailand </a:t>
            </a:r>
            <a:r>
              <a:rPr lang="en-US" sz="1800" dirty="0" smtClean="0">
                <a:latin typeface="Times New Roman" pitchFamily="18" charset="0"/>
                <a:cs typeface="Times New Roman" pitchFamily="18" charset="0"/>
              </a:rPr>
              <a:t>is on the brink of losing its status as the world's number one rice exporter to either India or Vietnam, thanks to the government's populist rice mortgage scheme. According to the respected economic think-thank the Thailand Development Research Institute, rice exports have dropped by 44% year-on-year since January this year. </a:t>
            </a:r>
            <a:endParaRPr lang="en-US"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But </a:t>
            </a:r>
            <a:r>
              <a:rPr lang="en-US" sz="1800" dirty="0" smtClean="0">
                <a:latin typeface="Times New Roman" pitchFamily="18" charset="0"/>
                <a:cs typeface="Times New Roman" pitchFamily="18" charset="0"/>
              </a:rPr>
              <a:t>the grim prospect of losing its top place in the export rankings and of lost pride appears to pale when compared to the financial loss in supporting the scheme and the longer-term impact to the economy if this populist policy is not reviewed or scrapped soon enough. </a:t>
            </a:r>
            <a:endParaRPr lang="en-US"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The </a:t>
            </a:r>
            <a:r>
              <a:rPr lang="en-US" sz="1800" dirty="0" smtClean="0">
                <a:latin typeface="Times New Roman" pitchFamily="18" charset="0"/>
                <a:cs typeface="Times New Roman" pitchFamily="18" charset="0"/>
              </a:rPr>
              <a:t>scheme, introduced last September as a flagship populist policy of the government to curry </a:t>
            </a:r>
            <a:r>
              <a:rPr lang="en-US" sz="1800" dirty="0" err="1" smtClean="0">
                <a:latin typeface="Times New Roman" pitchFamily="18" charset="0"/>
                <a:cs typeface="Times New Roman" pitchFamily="18" charset="0"/>
              </a:rPr>
              <a:t>favour</a:t>
            </a:r>
            <a:r>
              <a:rPr lang="en-US" sz="1800" dirty="0" smtClean="0">
                <a:latin typeface="Times New Roman" pitchFamily="18" charset="0"/>
                <a:cs typeface="Times New Roman" pitchFamily="18" charset="0"/>
              </a:rPr>
              <a:t> among farmers, has cost the government about 270 billion baht for paddy purchases. </a:t>
            </a:r>
            <a:endParaRPr lang="en-US"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Of </a:t>
            </a:r>
            <a:r>
              <a:rPr lang="en-US" sz="1800" dirty="0" smtClean="0">
                <a:latin typeface="Times New Roman" pitchFamily="18" charset="0"/>
                <a:cs typeface="Times New Roman" pitchFamily="18" charset="0"/>
              </a:rPr>
              <a:t>this huge amount of spending, 90 billion baht has come from the coffers of the state-run Bank for Agriculture and Agricultural Cooperatives, BAAC president Luck </a:t>
            </a:r>
            <a:r>
              <a:rPr lang="en-US" sz="1800" dirty="0" err="1" smtClean="0">
                <a:latin typeface="Times New Roman" pitchFamily="18" charset="0"/>
                <a:cs typeface="Times New Roman" pitchFamily="18" charset="0"/>
              </a:rPr>
              <a:t>Wajananawat</a:t>
            </a:r>
            <a:r>
              <a:rPr lang="en-US" sz="1800" dirty="0" smtClean="0">
                <a:latin typeface="Times New Roman" pitchFamily="18" charset="0"/>
                <a:cs typeface="Times New Roman" pitchFamily="18" charset="0"/>
              </a:rPr>
              <a:t> said. </a:t>
            </a:r>
            <a:r>
              <a:rPr lang="en-US" sz="1800" dirty="0" smtClean="0"/>
              <a:t/>
            </a:r>
            <a:br>
              <a:rPr lang="en-US" sz="1800" dirty="0" smtClean="0"/>
            </a:b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r>
              <a:rPr lang="en-US" sz="1400" dirty="0" smtClean="0">
                <a:latin typeface="Times New Roman" pitchFamily="18" charset="0"/>
                <a:cs typeface="Times New Roman" pitchFamily="18" charset="0"/>
              </a:rPr>
              <a:t/>
            </a:r>
            <a:br>
              <a:rPr lang="en-US" sz="1400" dirty="0" smtClean="0">
                <a:latin typeface="Times New Roman" pitchFamily="18" charset="0"/>
                <a:cs typeface="Times New Roman" pitchFamily="18" charset="0"/>
              </a:rPr>
            </a:br>
            <a:endParaRPr lang="en-US" sz="1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5F504997-DC45-4633-A12D-2DF491331B70}" type="slidenum">
              <a:rPr lang="th-TH" smtClean="0"/>
              <a:pPr/>
              <a:t>34</a:t>
            </a:fld>
            <a:endParaRPr lang="th-TH"/>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140 billion baht loss?</a:t>
            </a:r>
            <a:endParaRPr lang="th-TH" dirty="0"/>
          </a:p>
        </p:txBody>
      </p:sp>
      <p:sp>
        <p:nvSpPr>
          <p:cNvPr id="3" name="Content Placeholder 2"/>
          <p:cNvSpPr>
            <a:spLocks noGrp="1"/>
          </p:cNvSpPr>
          <p:nvPr>
            <p:ph idx="1"/>
          </p:nvPr>
        </p:nvSpPr>
        <p:spPr/>
        <p:txBody>
          <a:bodyPr>
            <a:normAutofit fontScale="62500" lnSpcReduction="20000"/>
          </a:bodyPr>
          <a:lstStyle/>
          <a:p>
            <a:r>
              <a:rPr lang="en-US" dirty="0" smtClean="0">
                <a:latin typeface="Times New Roman" pitchFamily="18" charset="0"/>
                <a:cs typeface="Times New Roman" pitchFamily="18" charset="0"/>
              </a:rPr>
              <a:t>About 11 million </a:t>
            </a:r>
            <a:r>
              <a:rPr lang="en-US" dirty="0" err="1" smtClean="0">
                <a:latin typeface="Times New Roman" pitchFamily="18" charset="0"/>
                <a:cs typeface="Times New Roman" pitchFamily="18" charset="0"/>
              </a:rPr>
              <a:t>tonnes</a:t>
            </a:r>
            <a:r>
              <a:rPr lang="en-US" dirty="0" smtClean="0">
                <a:latin typeface="Times New Roman" pitchFamily="18" charset="0"/>
                <a:cs typeface="Times New Roman" pitchFamily="18" charset="0"/>
              </a:rPr>
              <a:t> of paddy or eight million </a:t>
            </a:r>
            <a:r>
              <a:rPr lang="en-US" dirty="0" err="1" smtClean="0">
                <a:latin typeface="Times New Roman" pitchFamily="18" charset="0"/>
                <a:cs typeface="Times New Roman" pitchFamily="18" charset="0"/>
              </a:rPr>
              <a:t>tonnes</a:t>
            </a:r>
            <a:r>
              <a:rPr lang="en-US" dirty="0" smtClean="0">
                <a:latin typeface="Times New Roman" pitchFamily="18" charset="0"/>
                <a:cs typeface="Times New Roman" pitchFamily="18" charset="0"/>
              </a:rPr>
              <a:t> of milled rice will have been purchased under the mortgage scheme by the time the first phase of it ends next month.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Since the rice was bought by the government through the BAAC at 15,000 baht a </a:t>
            </a:r>
            <a:r>
              <a:rPr lang="en-US" dirty="0" err="1" smtClean="0">
                <a:latin typeface="Times New Roman" pitchFamily="18" charset="0"/>
                <a:cs typeface="Times New Roman" pitchFamily="18" charset="0"/>
              </a:rPr>
              <a:t>tonne</a:t>
            </a:r>
            <a:r>
              <a:rPr lang="en-US" dirty="0" smtClean="0">
                <a:latin typeface="Times New Roman" pitchFamily="18" charset="0"/>
                <a:cs typeface="Times New Roman" pitchFamily="18" charset="0"/>
              </a:rPr>
              <a:t> for ordinary rice and 20,000 baht a </a:t>
            </a:r>
            <a:r>
              <a:rPr lang="en-US" dirty="0" err="1" smtClean="0">
                <a:latin typeface="Times New Roman" pitchFamily="18" charset="0"/>
                <a:cs typeface="Times New Roman" pitchFamily="18" charset="0"/>
              </a:rPr>
              <a:t>tonne</a:t>
            </a:r>
            <a:r>
              <a:rPr lang="en-US" dirty="0" smtClean="0">
                <a:latin typeface="Times New Roman" pitchFamily="18" charset="0"/>
                <a:cs typeface="Times New Roman" pitchFamily="18" charset="0"/>
              </a:rPr>
              <a:t> for </a:t>
            </a:r>
            <a:r>
              <a:rPr lang="en-US" dirty="0" err="1" smtClean="0">
                <a:latin typeface="Times New Roman" pitchFamily="18" charset="0"/>
                <a:cs typeface="Times New Roman" pitchFamily="18" charset="0"/>
              </a:rPr>
              <a:t>Hom</a:t>
            </a:r>
            <a:r>
              <a:rPr lang="en-US" dirty="0" smtClean="0">
                <a:latin typeface="Times New Roman" pitchFamily="18" charset="0"/>
                <a:cs typeface="Times New Roman" pitchFamily="18" charset="0"/>
              </a:rPr>
              <a:t> Mali fragrant grains which are about double the normal market prices, the government stands to lose US$350-400 baht a </a:t>
            </a:r>
            <a:r>
              <a:rPr lang="en-US" dirty="0" err="1" smtClean="0">
                <a:latin typeface="Times New Roman" pitchFamily="18" charset="0"/>
                <a:cs typeface="Times New Roman" pitchFamily="18" charset="0"/>
              </a:rPr>
              <a:t>tonne</a:t>
            </a:r>
            <a:r>
              <a:rPr lang="en-US" dirty="0" smtClean="0">
                <a:latin typeface="Times New Roman" pitchFamily="18" charset="0"/>
                <a:cs typeface="Times New Roman" pitchFamily="18" charset="0"/>
              </a:rPr>
              <a:t> of rice if stockpiles are sold now on the world market.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That means the government will lose 130-140 billion baht if the eight million </a:t>
            </a:r>
            <a:r>
              <a:rPr lang="en-US" dirty="0" err="1" smtClean="0">
                <a:latin typeface="Times New Roman" pitchFamily="18" charset="0"/>
                <a:cs typeface="Times New Roman" pitchFamily="18" charset="0"/>
              </a:rPr>
              <a:t>tonnes</a:t>
            </a:r>
            <a:r>
              <a:rPr lang="en-US" dirty="0" smtClean="0">
                <a:latin typeface="Times New Roman" pitchFamily="18" charset="0"/>
                <a:cs typeface="Times New Roman" pitchFamily="18" charset="0"/>
              </a:rPr>
              <a:t> of stockpiled rice are to be cleared from warehouses across the country.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So far, the</a:t>
            </a:r>
            <a:r>
              <a:rPr lang="en-US" i="1" dirty="0" smtClean="0">
                <a:latin typeface="Times New Roman" pitchFamily="18" charset="0"/>
                <a:cs typeface="Times New Roman" pitchFamily="18" charset="0"/>
              </a:rPr>
              <a:t> bulk</a:t>
            </a:r>
            <a:r>
              <a:rPr lang="en-US" dirty="0" smtClean="0">
                <a:latin typeface="Times New Roman" pitchFamily="18" charset="0"/>
                <a:cs typeface="Times New Roman" pitchFamily="18" charset="0"/>
              </a:rPr>
              <a:t> of the rice bought under this populist scheme is still held in warehouses nationwide. </a:t>
            </a:r>
            <a:br>
              <a:rPr lang="en-US" dirty="0" smtClean="0">
                <a:latin typeface="Times New Roman" pitchFamily="18" charset="0"/>
                <a:cs typeface="Times New Roman" pitchFamily="18" charset="0"/>
              </a:rPr>
            </a:b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US" dirty="0" smtClean="0">
              <a:latin typeface="Times New Roman" pitchFamily="18" charset="0"/>
              <a:cs typeface="Times New Roman" pitchFamily="18" charset="0"/>
            </a:endParaRPr>
          </a:p>
          <a:p>
            <a:endParaRPr lang="th-TH" dirty="0"/>
          </a:p>
        </p:txBody>
      </p:sp>
      <p:sp>
        <p:nvSpPr>
          <p:cNvPr id="4" name="Slide Number Placeholder 3"/>
          <p:cNvSpPr>
            <a:spLocks noGrp="1"/>
          </p:cNvSpPr>
          <p:nvPr>
            <p:ph type="sldNum" sz="quarter" idx="12"/>
          </p:nvPr>
        </p:nvSpPr>
        <p:spPr/>
        <p:txBody>
          <a:bodyPr/>
          <a:lstStyle/>
          <a:p>
            <a:fld id="{5F504997-DC45-4633-A12D-2DF491331B70}" type="slidenum">
              <a:rPr lang="th-TH" smtClean="0"/>
              <a:pPr/>
              <a:t>35</a:t>
            </a:fld>
            <a:endParaRPr lang="th-TH"/>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Disruption of the world market</a:t>
            </a:r>
            <a:endParaRPr lang="th-TH" dirty="0"/>
          </a:p>
        </p:txBody>
      </p:sp>
      <p:sp>
        <p:nvSpPr>
          <p:cNvPr id="3" name="Content Placeholder 2"/>
          <p:cNvSpPr>
            <a:spLocks noGrp="1"/>
          </p:cNvSpPr>
          <p:nvPr>
            <p:ph idx="1"/>
          </p:nvPr>
        </p:nvSpPr>
        <p:spPr/>
        <p:txBody>
          <a:bodyPr>
            <a:noAutofit/>
          </a:bodyPr>
          <a:lstStyle/>
          <a:p>
            <a:r>
              <a:rPr lang="en-US" sz="1800" dirty="0" smtClean="0">
                <a:latin typeface="Times New Roman" pitchFamily="18" charset="0"/>
                <a:cs typeface="Times New Roman" pitchFamily="18" charset="0"/>
              </a:rPr>
              <a:t>But </a:t>
            </a:r>
            <a:r>
              <a:rPr lang="en-US" sz="1800" dirty="0" smtClean="0">
                <a:latin typeface="Times New Roman" pitchFamily="18" charset="0"/>
                <a:cs typeface="Times New Roman" pitchFamily="18" charset="0"/>
              </a:rPr>
              <a:t>whether the actual amount will match with the purchase figures will only be known when the rice is actually sold to exporters or sold by the government in government-to-government deals. </a:t>
            </a:r>
            <a:endParaRPr lang="en-US"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The </a:t>
            </a:r>
            <a:r>
              <a:rPr lang="en-US" sz="1800" dirty="0" smtClean="0">
                <a:latin typeface="Times New Roman" pitchFamily="18" charset="0"/>
                <a:cs typeface="Times New Roman" pitchFamily="18" charset="0"/>
              </a:rPr>
              <a:t>huge stockpile will pose a real problem with the arrival of new harvests when warehouse space is needed to store new rice to be bought under the scheme. </a:t>
            </a:r>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Besides </a:t>
            </a:r>
            <a:r>
              <a:rPr lang="en-US" sz="1800" dirty="0" smtClean="0">
                <a:latin typeface="Times New Roman" pitchFamily="18" charset="0"/>
                <a:cs typeface="Times New Roman" pitchFamily="18" charset="0"/>
              </a:rPr>
              <a:t>the space problem, the rice quality will drop if the grains are kept for too long and they will fetch much lower prices. Pressed with these dual problems, the government may be forced to sell on the cheap. </a:t>
            </a:r>
            <a:endParaRPr lang="en-US"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There </a:t>
            </a:r>
            <a:r>
              <a:rPr lang="en-US" sz="1800" dirty="0" smtClean="0">
                <a:latin typeface="Times New Roman" pitchFamily="18" charset="0"/>
                <a:cs typeface="Times New Roman" pitchFamily="18" charset="0"/>
              </a:rPr>
              <a:t>is no doubt the government will suffer a loss if it wants to dispose of the massive rice stockpile to make room for the arrival of new rice purchases. </a:t>
            </a:r>
            <a:endParaRPr lang="en-US"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The </a:t>
            </a:r>
            <a:r>
              <a:rPr lang="en-US" sz="1800" dirty="0" smtClean="0">
                <a:latin typeface="Times New Roman" pitchFamily="18" charset="0"/>
                <a:cs typeface="Times New Roman" pitchFamily="18" charset="0"/>
              </a:rPr>
              <a:t>point is how big a loss. This depends on the efficiency of the government, or the Commerce Ministry in particular, which is, at best, questionable</a:t>
            </a:r>
            <a:r>
              <a:rPr lang="en-US" sz="1800" dirty="0" smtClean="0">
                <a:latin typeface="Times New Roman" pitchFamily="18" charset="0"/>
                <a:cs typeface="Times New Roman" pitchFamily="18" charset="0"/>
              </a:rPr>
              <a:t>.</a:t>
            </a:r>
          </a:p>
        </p:txBody>
      </p:sp>
      <p:sp>
        <p:nvSpPr>
          <p:cNvPr id="4" name="Slide Number Placeholder 3"/>
          <p:cNvSpPr>
            <a:spLocks noGrp="1"/>
          </p:cNvSpPr>
          <p:nvPr>
            <p:ph type="sldNum" sz="quarter" idx="12"/>
          </p:nvPr>
        </p:nvSpPr>
        <p:spPr/>
        <p:txBody>
          <a:bodyPr/>
          <a:lstStyle/>
          <a:p>
            <a:fld id="{5F504997-DC45-4633-A12D-2DF491331B70}" type="slidenum">
              <a:rPr lang="th-TH" smtClean="0"/>
              <a:pPr/>
              <a:t>36</a:t>
            </a:fld>
            <a:endParaRPr lang="th-TH"/>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 alternative</a:t>
            </a:r>
            <a:endParaRPr lang="th-TH" dirty="0"/>
          </a:p>
        </p:txBody>
      </p:sp>
      <p:sp>
        <p:nvSpPr>
          <p:cNvPr id="3" name="Content Placeholder 2"/>
          <p:cNvSpPr>
            <a:spLocks noGrp="1"/>
          </p:cNvSpPr>
          <p:nvPr>
            <p:ph idx="1"/>
          </p:nvPr>
        </p:nvSpPr>
        <p:spPr/>
        <p:txBody>
          <a:bodyPr>
            <a:noAutofit/>
          </a:bodyPr>
          <a:lstStyle/>
          <a:p>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government has good intentions in helping farmers earn more from their crops even though it also expects to win their votes during the election. </a:t>
            </a:r>
            <a:br>
              <a:rPr lang="en-US"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loss burden from the rice mortgage scheme may be acceptable if the farmers are the only real beneficiaries of the scheme. However, others have benefited much more than the farmers, such as millers, brokers, corrupt politicians and officials. </a:t>
            </a: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Other </a:t>
            </a:r>
            <a:r>
              <a:rPr lang="en-US" sz="2000" dirty="0" smtClean="0">
                <a:latin typeface="Times New Roman" pitchFamily="18" charset="0"/>
                <a:cs typeface="Times New Roman" pitchFamily="18" charset="0"/>
              </a:rPr>
              <a:t>means can be found to help the farmers earn better incomes, but regrettably none have been seriously pursued by any government from the past to present. </a:t>
            </a: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One </a:t>
            </a:r>
            <a:r>
              <a:rPr lang="en-US" sz="2000" dirty="0" smtClean="0">
                <a:latin typeface="Times New Roman" pitchFamily="18" charset="0"/>
                <a:cs typeface="Times New Roman" pitchFamily="18" charset="0"/>
              </a:rPr>
              <a:t>such method is to help them increase productivity and reduce their dependence on the use of </a:t>
            </a:r>
            <a:r>
              <a:rPr lang="en-US" sz="2000" dirty="0" err="1" smtClean="0">
                <a:latin typeface="Times New Roman" pitchFamily="18" charset="0"/>
                <a:cs typeface="Times New Roman" pitchFamily="18" charset="0"/>
              </a:rPr>
              <a:t>fertiliser</a:t>
            </a:r>
            <a:r>
              <a:rPr lang="en-US" sz="2000" dirty="0" smtClean="0">
                <a:latin typeface="Times New Roman" pitchFamily="18" charset="0"/>
                <a:cs typeface="Times New Roman" pitchFamily="18" charset="0"/>
              </a:rPr>
              <a:t> and pesticides which have added substantially to their production costs.</a:t>
            </a:r>
            <a:endParaRPr lang="th-TH" sz="2000" dirty="0">
              <a:latin typeface="Times New Roman" pitchFamily="18" charset="0"/>
            </a:endParaRPr>
          </a:p>
        </p:txBody>
      </p:sp>
      <p:sp>
        <p:nvSpPr>
          <p:cNvPr id="4" name="Slide Number Placeholder 3"/>
          <p:cNvSpPr>
            <a:spLocks noGrp="1"/>
          </p:cNvSpPr>
          <p:nvPr>
            <p:ph type="sldNum" sz="quarter" idx="12"/>
          </p:nvPr>
        </p:nvSpPr>
        <p:spPr/>
        <p:txBody>
          <a:bodyPr/>
          <a:lstStyle/>
          <a:p>
            <a:fld id="{5F504997-DC45-4633-A12D-2DF491331B70}" type="slidenum">
              <a:rPr lang="th-TH" smtClean="0"/>
              <a:pPr/>
              <a:t>37</a:t>
            </a:fld>
            <a:endParaRPr lang="th-TH"/>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218</TotalTime>
  <Words>1532</Words>
  <Application>Microsoft Office PowerPoint</Application>
  <PresentationFormat>On-screen Show (4:3)</PresentationFormat>
  <Paragraphs>199</Paragraphs>
  <Slides>37</Slides>
  <Notes>1</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Issues in Thailand’s  agriculture</vt:lpstr>
      <vt:lpstr>Slide 2</vt:lpstr>
      <vt:lpstr>Sectoral Growth Between 2000-2011</vt:lpstr>
      <vt:lpstr>Slide 4</vt:lpstr>
      <vt:lpstr>Terms of trade</vt:lpstr>
      <vt:lpstr>A lucky year: 2008</vt:lpstr>
      <vt:lpstr>Agflation</vt:lpstr>
      <vt:lpstr>From boom to bust</vt:lpstr>
      <vt:lpstr>Slide 9</vt:lpstr>
      <vt:lpstr>Impact of energy prices on agriculture</vt:lpstr>
      <vt:lpstr>Agricultural Exports</vt:lpstr>
      <vt:lpstr>Share in total agricultural exports</vt:lpstr>
      <vt:lpstr>Value = PxQ</vt:lpstr>
      <vt:lpstr>Slide 14</vt:lpstr>
      <vt:lpstr>Correlation coefficients between export values (2000-2012)</vt:lpstr>
      <vt:lpstr>Supply and demand analysis</vt:lpstr>
      <vt:lpstr>Prices of rice and maize</vt:lpstr>
      <vt:lpstr>Rice and corn</vt:lpstr>
      <vt:lpstr>A long run relationship</vt:lpstr>
      <vt:lpstr>Slide 20</vt:lpstr>
      <vt:lpstr>Slide 21</vt:lpstr>
      <vt:lpstr>Rubber and cassava</vt:lpstr>
      <vt:lpstr>Price Trends of Key Commodities</vt:lpstr>
      <vt:lpstr>Jasmine vs. jazzman</vt:lpstr>
      <vt:lpstr>Innovation and competition</vt:lpstr>
      <vt:lpstr>Jasmine rice from Vietnam</vt:lpstr>
      <vt:lpstr>Baumal-Bowen Hypothesis</vt:lpstr>
      <vt:lpstr>Rice price (dollar per ton)</vt:lpstr>
      <vt:lpstr>Slide 29</vt:lpstr>
      <vt:lpstr>Terms of trade Rice prices in Real terms</vt:lpstr>
      <vt:lpstr>Thailand rice exports hit 12-year low Published Bangkok Post  Jan 24, 2012</vt:lpstr>
      <vt:lpstr>Paddy Morgate Policy</vt:lpstr>
      <vt:lpstr>Losses and gains</vt:lpstr>
      <vt:lpstr>On the brink</vt:lpstr>
      <vt:lpstr>140 billion baht loss?</vt:lpstr>
      <vt:lpstr>Disruption of the world market</vt:lpstr>
      <vt:lpstr>An alternative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Issues in Thai agriculture</dc:title>
  <dc:creator>bhanupong</dc:creator>
  <cp:lastModifiedBy>test</cp:lastModifiedBy>
  <cp:revision>24</cp:revision>
  <dcterms:created xsi:type="dcterms:W3CDTF">2013-02-16T12:46:54Z</dcterms:created>
  <dcterms:modified xsi:type="dcterms:W3CDTF">2013-02-19T07:08:16Z</dcterms:modified>
</cp:coreProperties>
</file>