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2"/>
  </p:sldMasterIdLst>
  <p:notesMasterIdLst>
    <p:notesMasterId r:id="rId43"/>
  </p:notesMasterIdLst>
  <p:handoutMasterIdLst>
    <p:handoutMasterId r:id="rId44"/>
  </p:handoutMasterIdLst>
  <p:sldIdLst>
    <p:sldId id="286" r:id="rId3"/>
    <p:sldId id="290" r:id="rId4"/>
    <p:sldId id="263" r:id="rId5"/>
    <p:sldId id="270" r:id="rId6"/>
    <p:sldId id="295" r:id="rId7"/>
    <p:sldId id="302" r:id="rId8"/>
    <p:sldId id="275" r:id="rId9"/>
    <p:sldId id="271" r:id="rId10"/>
    <p:sldId id="354" r:id="rId11"/>
    <p:sldId id="309" r:id="rId12"/>
    <p:sldId id="336" r:id="rId13"/>
    <p:sldId id="310" r:id="rId14"/>
    <p:sldId id="334" r:id="rId15"/>
    <p:sldId id="319" r:id="rId16"/>
    <p:sldId id="311" r:id="rId17"/>
    <p:sldId id="353" r:id="rId18"/>
    <p:sldId id="335" r:id="rId19"/>
    <p:sldId id="352" r:id="rId20"/>
    <p:sldId id="320" r:id="rId21"/>
    <p:sldId id="337" r:id="rId22"/>
    <p:sldId id="340" r:id="rId23"/>
    <p:sldId id="328" r:id="rId24"/>
    <p:sldId id="331" r:id="rId25"/>
    <p:sldId id="333" r:id="rId26"/>
    <p:sldId id="327" r:id="rId27"/>
    <p:sldId id="321" r:id="rId28"/>
    <p:sldId id="279" r:id="rId29"/>
    <p:sldId id="287" r:id="rId30"/>
    <p:sldId id="350" r:id="rId31"/>
    <p:sldId id="351" r:id="rId32"/>
    <p:sldId id="294" r:id="rId33"/>
    <p:sldId id="273" r:id="rId34"/>
    <p:sldId id="280" r:id="rId35"/>
    <p:sldId id="341" r:id="rId36"/>
    <p:sldId id="343" r:id="rId37"/>
    <p:sldId id="345" r:id="rId38"/>
    <p:sldId id="346" r:id="rId39"/>
    <p:sldId id="349" r:id="rId40"/>
    <p:sldId id="347" r:id="rId41"/>
    <p:sldId id="348" r:id="rId42"/>
  </p:sldIdLst>
  <p:sldSz cx="12192000" cy="6858000"/>
  <p:notesSz cx="9939338" cy="6807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662020"/>
    <a:srgbClr val="87120F"/>
    <a:srgbClr val="2D4651"/>
    <a:srgbClr val="34515E"/>
    <a:srgbClr val="3D606F"/>
    <a:srgbClr val="FF6600"/>
    <a:srgbClr val="008000"/>
    <a:srgbClr val="00518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68" autoAdjust="0"/>
    <p:restoredTop sz="86477" autoAdjust="0"/>
  </p:normalViewPr>
  <p:slideViewPr>
    <p:cSldViewPr snapToGrid="0">
      <p:cViewPr>
        <p:scale>
          <a:sx n="50" d="100"/>
          <a:sy n="50" d="100"/>
        </p:scale>
        <p:origin x="-1584" y="-378"/>
      </p:cViewPr>
      <p:guideLst>
        <p:guide orient="horz" pos="2160"/>
        <p:guide pos="3840"/>
      </p:guideLst>
    </p:cSldViewPr>
  </p:slideViewPr>
  <p:outlineViewPr>
    <p:cViewPr>
      <p:scale>
        <a:sx n="33" d="100"/>
        <a:sy n="33" d="100"/>
      </p:scale>
      <p:origin x="0" y="3534"/>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84AAA7-6906-4FA5-9A1B-0BE2821F3B1F}" type="doc">
      <dgm:prSet loTypeId="urn:microsoft.com/office/officeart/2005/8/layout/hProcess11" loCatId="process" qsTypeId="urn:microsoft.com/office/officeart/2005/8/quickstyle/simple1" qsCatId="simple" csTypeId="urn:microsoft.com/office/officeart/2005/8/colors/accent0_3" csCatId="mainScheme" phldr="1"/>
      <dgm:spPr/>
    </dgm:pt>
    <dgm:pt modelId="{A3B083A3-7E18-46E2-928F-DCD6DF822163}">
      <dgm:prSet phldrT="[Text]" custT="1"/>
      <dgm:spPr/>
      <dgm:t>
        <a:bodyPr/>
        <a:lstStyle/>
        <a:p>
          <a:pPr algn="l"/>
          <a:endParaRPr lang="en-US" sz="2000" b="1" dirty="0" smtClean="0">
            <a:solidFill>
              <a:schemeClr val="tx1"/>
            </a:solidFill>
            <a:effectLst>
              <a:outerShdw blurRad="38100" dist="38100" dir="2700000" algn="tl">
                <a:srgbClr val="000000">
                  <a:alpha val="43137"/>
                </a:srgbClr>
              </a:outerShdw>
            </a:effectLst>
          </a:endParaRPr>
        </a:p>
        <a:p>
          <a:pPr algn="l"/>
          <a:r>
            <a:rPr lang="en-US" sz="2400" b="1" dirty="0" smtClean="0">
              <a:solidFill>
                <a:schemeClr val="tx1"/>
              </a:solidFill>
              <a:effectLst>
                <a:outerShdw blurRad="38100" dist="38100" dir="2700000" algn="tl">
                  <a:srgbClr val="000000">
                    <a:alpha val="43137"/>
                  </a:srgbClr>
                </a:outerShdw>
              </a:effectLst>
            </a:rPr>
            <a:t>Founded in 1850</a:t>
          </a:r>
          <a:r>
            <a:rPr lang="en-US" sz="2000" b="0" dirty="0" smtClean="0">
              <a:solidFill>
                <a:schemeClr val="tx1"/>
              </a:solidFill>
              <a:effectLst>
                <a:outerShdw blurRad="38100" dist="38100" dir="2700000" algn="tl">
                  <a:srgbClr val="000000">
                    <a:alpha val="43137"/>
                  </a:srgbClr>
                </a:outerShdw>
              </a:effectLst>
            </a:rPr>
            <a:t/>
          </a:r>
          <a:br>
            <a:rPr lang="en-US" sz="2000" b="0" dirty="0" smtClean="0">
              <a:solidFill>
                <a:schemeClr val="tx1"/>
              </a:solidFill>
              <a:effectLst>
                <a:outerShdw blurRad="38100" dist="38100" dir="2700000" algn="tl">
                  <a:srgbClr val="000000">
                    <a:alpha val="43137"/>
                  </a:srgbClr>
                </a:outerShdw>
              </a:effectLst>
            </a:rPr>
          </a:br>
          <a:r>
            <a:rPr lang="en-US" sz="1800" b="0" dirty="0" smtClean="0">
              <a:solidFill>
                <a:schemeClr val="tx1"/>
              </a:solidFill>
              <a:effectLst>
                <a:outerShdw blurRad="38100" dist="38100" dir="2700000" algn="tl">
                  <a:srgbClr val="000000">
                    <a:alpha val="43137"/>
                  </a:srgbClr>
                </a:outerShdw>
              </a:effectLst>
            </a:rPr>
            <a:t>By </a:t>
          </a:r>
          <a:r>
            <a:rPr lang="en-US" sz="1800" b="0" i="0" dirty="0" smtClean="0">
              <a:solidFill>
                <a:schemeClr val="tx1"/>
              </a:solidFill>
              <a:effectLst>
                <a:outerShdw blurRad="38100" dist="38100" dir="2700000" algn="tl">
                  <a:srgbClr val="000000">
                    <a:alpha val="43137"/>
                  </a:srgbClr>
                </a:outerShdw>
              </a:effectLst>
            </a:rPr>
            <a:t>Henry Lehman Emanuel Lehman</a:t>
          </a:r>
          <a:endParaRPr lang="th-TH" sz="1800" b="0" dirty="0">
            <a:solidFill>
              <a:schemeClr val="tx1"/>
            </a:solidFill>
            <a:effectLst>
              <a:outerShdw blurRad="38100" dist="38100" dir="2700000" algn="tl">
                <a:srgbClr val="000000">
                  <a:alpha val="43137"/>
                </a:srgbClr>
              </a:outerShdw>
            </a:effectLst>
          </a:endParaRPr>
        </a:p>
      </dgm:t>
    </dgm:pt>
    <dgm:pt modelId="{A6BBE73F-8CA7-45B5-BCF7-16820521C5DF}" type="parTrans" cxnId="{0BF229A6-C60B-46BF-A1BC-CD80EE617863}">
      <dgm:prSet/>
      <dgm:spPr/>
      <dgm:t>
        <a:bodyPr/>
        <a:lstStyle/>
        <a:p>
          <a:endParaRPr lang="th-TH"/>
        </a:p>
      </dgm:t>
    </dgm:pt>
    <dgm:pt modelId="{BDACEE23-3D20-4656-8769-0B0733C57611}" type="sibTrans" cxnId="{0BF229A6-C60B-46BF-A1BC-CD80EE617863}">
      <dgm:prSet/>
      <dgm:spPr/>
      <dgm:t>
        <a:bodyPr/>
        <a:lstStyle/>
        <a:p>
          <a:endParaRPr lang="th-TH"/>
        </a:p>
      </dgm:t>
    </dgm:pt>
    <dgm:pt modelId="{AC267EBE-8E41-492F-B69F-9F18C784D84C}">
      <dgm:prSet phldrT="[Text]" custT="1"/>
      <dgm:spPr/>
      <dgm:t>
        <a:bodyPr/>
        <a:lstStyle/>
        <a:p>
          <a:r>
            <a:rPr lang="en-US" sz="2400" b="1" dirty="0" smtClean="0">
              <a:latin typeface="+mj-lt"/>
              <a:cs typeface="Calibri" pitchFamily="34" charset="0"/>
            </a:rPr>
            <a:t>1969-1984 </a:t>
          </a:r>
          <a:r>
            <a:rPr lang="en-US" sz="1800" dirty="0" smtClean="0">
              <a:effectLst>
                <a:outerShdw blurRad="38100" dist="38100" dir="2700000" algn="tl">
                  <a:srgbClr val="000000">
                    <a:alpha val="43137"/>
                  </a:srgbClr>
                </a:outerShdw>
              </a:effectLst>
            </a:rPr>
            <a:t>Evolving Partnership</a:t>
          </a:r>
          <a:endParaRPr lang="th-TH" sz="1800" dirty="0">
            <a:effectLst>
              <a:outerShdw blurRad="38100" dist="38100" dir="2700000" algn="tl">
                <a:srgbClr val="000000">
                  <a:alpha val="43137"/>
                </a:srgbClr>
              </a:outerShdw>
            </a:effectLst>
          </a:endParaRPr>
        </a:p>
      </dgm:t>
    </dgm:pt>
    <dgm:pt modelId="{93CAD36F-1AD8-4D0D-9440-BBD9BE2E752C}" type="parTrans" cxnId="{F340D235-FD05-4C94-AF12-EFB86E2D318E}">
      <dgm:prSet/>
      <dgm:spPr/>
      <dgm:t>
        <a:bodyPr/>
        <a:lstStyle/>
        <a:p>
          <a:endParaRPr lang="th-TH"/>
        </a:p>
      </dgm:t>
    </dgm:pt>
    <dgm:pt modelId="{8F9C200F-321C-4148-A558-83324192A57B}" type="sibTrans" cxnId="{F340D235-FD05-4C94-AF12-EFB86E2D318E}">
      <dgm:prSet/>
      <dgm:spPr/>
      <dgm:t>
        <a:bodyPr/>
        <a:lstStyle/>
        <a:p>
          <a:endParaRPr lang="th-TH"/>
        </a:p>
      </dgm:t>
    </dgm:pt>
    <dgm:pt modelId="{808F2FB7-BE27-4265-8E4A-CE120669D9B1}">
      <dgm:prSet phldrT="[Text]" custT="1"/>
      <dgm:spPr/>
      <dgm:t>
        <a:bodyPr/>
        <a:lstStyle/>
        <a:p>
          <a:r>
            <a:rPr lang="en-US" sz="2400" b="1" dirty="0" smtClean="0"/>
            <a:t>1984-1994</a:t>
          </a:r>
          <a:r>
            <a:rPr lang="en-US" sz="2400" dirty="0" smtClean="0"/>
            <a:t>         </a:t>
          </a:r>
          <a:r>
            <a:rPr lang="en-US" sz="1800" dirty="0" smtClean="0">
              <a:effectLst>
                <a:outerShdw blurRad="38100" dist="38100" dir="2700000" algn="tl">
                  <a:srgbClr val="000000">
                    <a:alpha val="43137"/>
                  </a:srgbClr>
                </a:outerShdw>
              </a:effectLst>
            </a:rPr>
            <a:t>Merger with American Express</a:t>
          </a:r>
          <a:endParaRPr lang="th-TH" sz="1800" dirty="0">
            <a:effectLst>
              <a:outerShdw blurRad="38100" dist="38100" dir="2700000" algn="tl">
                <a:srgbClr val="000000">
                  <a:alpha val="43137"/>
                </a:srgbClr>
              </a:outerShdw>
            </a:effectLst>
          </a:endParaRPr>
        </a:p>
      </dgm:t>
    </dgm:pt>
    <dgm:pt modelId="{DC5E53D2-7A0B-4B0C-811C-83AC0AC4AA95}" type="parTrans" cxnId="{81E6986B-5FA4-4017-A027-81567D02EB17}">
      <dgm:prSet/>
      <dgm:spPr/>
      <dgm:t>
        <a:bodyPr/>
        <a:lstStyle/>
        <a:p>
          <a:endParaRPr lang="th-TH"/>
        </a:p>
      </dgm:t>
    </dgm:pt>
    <dgm:pt modelId="{B6943DF6-D239-479E-A50A-DBAA48336862}" type="sibTrans" cxnId="{81E6986B-5FA4-4017-A027-81567D02EB17}">
      <dgm:prSet/>
      <dgm:spPr/>
      <dgm:t>
        <a:bodyPr/>
        <a:lstStyle/>
        <a:p>
          <a:endParaRPr lang="th-TH"/>
        </a:p>
      </dgm:t>
    </dgm:pt>
    <dgm:pt modelId="{A35D02B0-89FB-407A-A832-ED51B6F9FD64}">
      <dgm:prSet/>
      <dgm:spPr/>
      <dgm:t>
        <a:bodyPr/>
        <a:lstStyle/>
        <a:p>
          <a:endParaRPr lang="th-TH" dirty="0"/>
        </a:p>
      </dgm:t>
    </dgm:pt>
    <dgm:pt modelId="{C46D4DB3-BED8-45D9-BCD5-1FA8C126F4A7}" type="parTrans" cxnId="{98F2B932-0AE9-42AA-AFB4-F71E19E6C465}">
      <dgm:prSet/>
      <dgm:spPr/>
      <dgm:t>
        <a:bodyPr/>
        <a:lstStyle/>
        <a:p>
          <a:endParaRPr lang="th-TH"/>
        </a:p>
      </dgm:t>
    </dgm:pt>
    <dgm:pt modelId="{423EF5A6-328A-4ED9-BA79-5F8F01632D48}" type="sibTrans" cxnId="{98F2B932-0AE9-42AA-AFB4-F71E19E6C465}">
      <dgm:prSet/>
      <dgm:spPr/>
      <dgm:t>
        <a:bodyPr/>
        <a:lstStyle/>
        <a:p>
          <a:endParaRPr lang="th-TH"/>
        </a:p>
      </dgm:t>
    </dgm:pt>
    <dgm:pt modelId="{CD1FAE18-C85E-4114-BA22-CE360080AEAC}">
      <dgm:prSet phldrT="[Text]" custT="1"/>
      <dgm:spPr/>
      <dgm:t>
        <a:bodyPr/>
        <a:lstStyle/>
        <a:p>
          <a:r>
            <a:rPr lang="en-US" sz="2400" b="1" dirty="0" smtClean="0"/>
            <a:t>1994-2008</a:t>
          </a:r>
          <a:r>
            <a:rPr lang="en-US" sz="1700" dirty="0" smtClean="0"/>
            <a:t>         </a:t>
          </a:r>
          <a:r>
            <a:rPr lang="en-US" sz="1800" dirty="0" smtClean="0">
              <a:effectLst>
                <a:outerShdw blurRad="38100" dist="38100" dir="2700000" algn="tl">
                  <a:srgbClr val="000000">
                    <a:alpha val="43137"/>
                  </a:srgbClr>
                </a:outerShdw>
              </a:effectLst>
            </a:rPr>
            <a:t>Divestment and Independence</a:t>
          </a:r>
          <a:endParaRPr lang="th-TH" sz="1800" dirty="0">
            <a:effectLst>
              <a:outerShdw blurRad="38100" dist="38100" dir="2700000" algn="tl">
                <a:srgbClr val="000000">
                  <a:alpha val="43137"/>
                </a:srgbClr>
              </a:outerShdw>
            </a:effectLst>
          </a:endParaRPr>
        </a:p>
      </dgm:t>
    </dgm:pt>
    <dgm:pt modelId="{0603C92F-24B0-4EE0-9964-971CDBF60656}" type="parTrans" cxnId="{F033F4AF-A76D-4D11-8E0D-1453768D15B6}">
      <dgm:prSet/>
      <dgm:spPr/>
      <dgm:t>
        <a:bodyPr/>
        <a:lstStyle/>
        <a:p>
          <a:endParaRPr lang="th-TH"/>
        </a:p>
      </dgm:t>
    </dgm:pt>
    <dgm:pt modelId="{C75F4AD0-B74C-4A1A-9949-49C69A734C2E}" type="sibTrans" cxnId="{F033F4AF-A76D-4D11-8E0D-1453768D15B6}">
      <dgm:prSet/>
      <dgm:spPr/>
      <dgm:t>
        <a:bodyPr/>
        <a:lstStyle/>
        <a:p>
          <a:endParaRPr lang="th-TH"/>
        </a:p>
      </dgm:t>
    </dgm:pt>
    <dgm:pt modelId="{45A891FA-74D5-496E-839F-224BEDE61A51}" type="pres">
      <dgm:prSet presAssocID="{E084AAA7-6906-4FA5-9A1B-0BE2821F3B1F}" presName="Name0" presStyleCnt="0">
        <dgm:presLayoutVars>
          <dgm:dir/>
          <dgm:resizeHandles val="exact"/>
        </dgm:presLayoutVars>
      </dgm:prSet>
      <dgm:spPr/>
    </dgm:pt>
    <dgm:pt modelId="{A3951EFF-D617-4A53-AF8C-DA185C89D186}" type="pres">
      <dgm:prSet presAssocID="{E084AAA7-6906-4FA5-9A1B-0BE2821F3B1F}" presName="arrow" presStyleLbl="bgShp" presStyleIdx="0" presStyleCnt="1" custLinFactNeighborY="-727"/>
      <dgm:spPr/>
    </dgm:pt>
    <dgm:pt modelId="{895DD4A3-001B-473F-B08A-2F33DF7E2D4D}" type="pres">
      <dgm:prSet presAssocID="{E084AAA7-6906-4FA5-9A1B-0BE2821F3B1F}" presName="points" presStyleCnt="0"/>
      <dgm:spPr/>
    </dgm:pt>
    <dgm:pt modelId="{7C5C33EA-55D9-4AD8-8CEB-8983480DE1B6}" type="pres">
      <dgm:prSet presAssocID="{A3B083A3-7E18-46E2-928F-DCD6DF822163}" presName="compositeA" presStyleCnt="0"/>
      <dgm:spPr/>
    </dgm:pt>
    <dgm:pt modelId="{8289F885-2FBF-4885-9085-043B425FF65B}" type="pres">
      <dgm:prSet presAssocID="{A3B083A3-7E18-46E2-928F-DCD6DF822163}" presName="textA" presStyleLbl="revTx" presStyleIdx="0" presStyleCnt="5" custScaleX="172975" custLinFactNeighborX="30376" custLinFactNeighborY="3584">
        <dgm:presLayoutVars>
          <dgm:bulletEnabled val="1"/>
        </dgm:presLayoutVars>
      </dgm:prSet>
      <dgm:spPr/>
      <dgm:t>
        <a:bodyPr/>
        <a:lstStyle/>
        <a:p>
          <a:endParaRPr lang="th-TH"/>
        </a:p>
      </dgm:t>
    </dgm:pt>
    <dgm:pt modelId="{D2F8E8D5-D8BC-4289-9FE5-FE78126B6B4B}" type="pres">
      <dgm:prSet presAssocID="{A3B083A3-7E18-46E2-928F-DCD6DF822163}" presName="circleA" presStyleLbl="node1" presStyleIdx="0" presStyleCnt="5"/>
      <dgm:spPr/>
    </dgm:pt>
    <dgm:pt modelId="{298A141A-C130-4325-82FC-FDA2E3DA799F}" type="pres">
      <dgm:prSet presAssocID="{A3B083A3-7E18-46E2-928F-DCD6DF822163}" presName="spaceA" presStyleCnt="0"/>
      <dgm:spPr/>
    </dgm:pt>
    <dgm:pt modelId="{6F8ABF99-9993-4B3D-B575-5272C165918D}" type="pres">
      <dgm:prSet presAssocID="{BDACEE23-3D20-4656-8769-0B0733C57611}" presName="space" presStyleCnt="0"/>
      <dgm:spPr/>
    </dgm:pt>
    <dgm:pt modelId="{0552FA16-A650-42EA-8BC2-2ED01E05A5D5}" type="pres">
      <dgm:prSet presAssocID="{AC267EBE-8E41-492F-B69F-9F18C784D84C}" presName="compositeB" presStyleCnt="0"/>
      <dgm:spPr/>
    </dgm:pt>
    <dgm:pt modelId="{BB96D890-760D-41C4-A0C3-A9A9EBB8FA97}" type="pres">
      <dgm:prSet presAssocID="{AC267EBE-8E41-492F-B69F-9F18C784D84C}" presName="textB" presStyleLbl="revTx" presStyleIdx="1" presStyleCnt="5" custScaleX="182979" custLinFactNeighborY="1194">
        <dgm:presLayoutVars>
          <dgm:bulletEnabled val="1"/>
        </dgm:presLayoutVars>
      </dgm:prSet>
      <dgm:spPr/>
      <dgm:t>
        <a:bodyPr/>
        <a:lstStyle/>
        <a:p>
          <a:endParaRPr lang="th-TH"/>
        </a:p>
      </dgm:t>
    </dgm:pt>
    <dgm:pt modelId="{B7F510E5-1E5E-4A38-AC54-E37099C6E2A2}" type="pres">
      <dgm:prSet presAssocID="{AC267EBE-8E41-492F-B69F-9F18C784D84C}" presName="circleB" presStyleLbl="node1" presStyleIdx="1" presStyleCnt="5"/>
      <dgm:spPr/>
    </dgm:pt>
    <dgm:pt modelId="{2BF878DE-5494-4685-BC96-875876AC93EB}" type="pres">
      <dgm:prSet presAssocID="{AC267EBE-8E41-492F-B69F-9F18C784D84C}" presName="spaceB" presStyleCnt="0"/>
      <dgm:spPr/>
    </dgm:pt>
    <dgm:pt modelId="{E760C8EC-C41A-4FCB-984F-37F9FDA3D21E}" type="pres">
      <dgm:prSet presAssocID="{8F9C200F-321C-4148-A558-83324192A57B}" presName="space" presStyleCnt="0"/>
      <dgm:spPr/>
    </dgm:pt>
    <dgm:pt modelId="{22CCC5C5-A534-40B8-9A61-207C1B330EDF}" type="pres">
      <dgm:prSet presAssocID="{808F2FB7-BE27-4265-8E4A-CE120669D9B1}" presName="compositeA" presStyleCnt="0"/>
      <dgm:spPr/>
    </dgm:pt>
    <dgm:pt modelId="{B100643E-B1B7-41BE-9BC1-3062199A57A9}" type="pres">
      <dgm:prSet presAssocID="{808F2FB7-BE27-4265-8E4A-CE120669D9B1}" presName="textA" presStyleLbl="revTx" presStyleIdx="2" presStyleCnt="5" custScaleX="174060" custLinFactNeighborY="-1194">
        <dgm:presLayoutVars>
          <dgm:bulletEnabled val="1"/>
        </dgm:presLayoutVars>
      </dgm:prSet>
      <dgm:spPr/>
      <dgm:t>
        <a:bodyPr/>
        <a:lstStyle/>
        <a:p>
          <a:endParaRPr lang="th-TH"/>
        </a:p>
      </dgm:t>
    </dgm:pt>
    <dgm:pt modelId="{A4922276-FB45-4B5B-B0F7-7E8EACD56998}" type="pres">
      <dgm:prSet presAssocID="{808F2FB7-BE27-4265-8E4A-CE120669D9B1}" presName="circleA" presStyleLbl="node1" presStyleIdx="2" presStyleCnt="5"/>
      <dgm:spPr/>
    </dgm:pt>
    <dgm:pt modelId="{4AB10B09-9BB9-4296-A9E8-333A75803CF0}" type="pres">
      <dgm:prSet presAssocID="{808F2FB7-BE27-4265-8E4A-CE120669D9B1}" presName="spaceA" presStyleCnt="0"/>
      <dgm:spPr/>
    </dgm:pt>
    <dgm:pt modelId="{78ED9CF8-23E2-42AD-A7D2-947894E73F49}" type="pres">
      <dgm:prSet presAssocID="{B6943DF6-D239-479E-A50A-DBAA48336862}" presName="space" presStyleCnt="0"/>
      <dgm:spPr/>
    </dgm:pt>
    <dgm:pt modelId="{367AE96E-178B-48BF-855B-547CCF798816}" type="pres">
      <dgm:prSet presAssocID="{CD1FAE18-C85E-4114-BA22-CE360080AEAC}" presName="compositeB" presStyleCnt="0"/>
      <dgm:spPr/>
    </dgm:pt>
    <dgm:pt modelId="{469F12DA-4C82-43C5-915C-9B7AD6CB9D7E}" type="pres">
      <dgm:prSet presAssocID="{CD1FAE18-C85E-4114-BA22-CE360080AEAC}" presName="textB" presStyleLbl="revTx" presStyleIdx="3" presStyleCnt="5" custScaleX="190768">
        <dgm:presLayoutVars>
          <dgm:bulletEnabled val="1"/>
        </dgm:presLayoutVars>
      </dgm:prSet>
      <dgm:spPr/>
      <dgm:t>
        <a:bodyPr/>
        <a:lstStyle/>
        <a:p>
          <a:endParaRPr lang="th-TH"/>
        </a:p>
      </dgm:t>
    </dgm:pt>
    <dgm:pt modelId="{A18E4DB5-AB77-48E9-ADC5-C21E88D14B9D}" type="pres">
      <dgm:prSet presAssocID="{CD1FAE18-C85E-4114-BA22-CE360080AEAC}" presName="circleB" presStyleLbl="node1" presStyleIdx="3" presStyleCnt="5"/>
      <dgm:spPr/>
    </dgm:pt>
    <dgm:pt modelId="{893C38C9-552C-406C-A9D2-0D6A6ED57037}" type="pres">
      <dgm:prSet presAssocID="{CD1FAE18-C85E-4114-BA22-CE360080AEAC}" presName="spaceB" presStyleCnt="0"/>
      <dgm:spPr/>
    </dgm:pt>
    <dgm:pt modelId="{78C81CB3-5D86-4487-A40A-E0C2EEDB4EE5}" type="pres">
      <dgm:prSet presAssocID="{C75F4AD0-B74C-4A1A-9949-49C69A734C2E}" presName="space" presStyleCnt="0"/>
      <dgm:spPr/>
    </dgm:pt>
    <dgm:pt modelId="{E277FD5D-500F-41B8-A590-C83DA17018F9}" type="pres">
      <dgm:prSet presAssocID="{A35D02B0-89FB-407A-A832-ED51B6F9FD64}" presName="compositeA" presStyleCnt="0"/>
      <dgm:spPr/>
    </dgm:pt>
    <dgm:pt modelId="{45A1E11C-145D-4806-B8C7-5A67D35A8B00}" type="pres">
      <dgm:prSet presAssocID="{A35D02B0-89FB-407A-A832-ED51B6F9FD64}" presName="textA" presStyleLbl="revTx" presStyleIdx="4" presStyleCnt="5">
        <dgm:presLayoutVars>
          <dgm:bulletEnabled val="1"/>
        </dgm:presLayoutVars>
      </dgm:prSet>
      <dgm:spPr/>
      <dgm:t>
        <a:bodyPr/>
        <a:lstStyle/>
        <a:p>
          <a:endParaRPr lang="th-TH"/>
        </a:p>
      </dgm:t>
    </dgm:pt>
    <dgm:pt modelId="{D97915E0-5A9E-4680-AB64-F77C4CF6B794}" type="pres">
      <dgm:prSet presAssocID="{A35D02B0-89FB-407A-A832-ED51B6F9FD64}" presName="circleA" presStyleLbl="node1" presStyleIdx="4" presStyleCnt="5"/>
      <dgm:spPr/>
    </dgm:pt>
    <dgm:pt modelId="{7F5A156F-428F-4C57-AD17-48C7F4F419CF}" type="pres">
      <dgm:prSet presAssocID="{A35D02B0-89FB-407A-A832-ED51B6F9FD64}" presName="spaceA" presStyleCnt="0"/>
      <dgm:spPr/>
    </dgm:pt>
  </dgm:ptLst>
  <dgm:cxnLst>
    <dgm:cxn modelId="{5B9A6312-F103-448C-ADE1-4C3A8FB13A7D}" type="presOf" srcId="{808F2FB7-BE27-4265-8E4A-CE120669D9B1}" destId="{B100643E-B1B7-41BE-9BC1-3062199A57A9}" srcOrd="0" destOrd="0" presId="urn:microsoft.com/office/officeart/2005/8/layout/hProcess11"/>
    <dgm:cxn modelId="{F340D235-FD05-4C94-AF12-EFB86E2D318E}" srcId="{E084AAA7-6906-4FA5-9A1B-0BE2821F3B1F}" destId="{AC267EBE-8E41-492F-B69F-9F18C784D84C}" srcOrd="1" destOrd="0" parTransId="{93CAD36F-1AD8-4D0D-9440-BBD9BE2E752C}" sibTransId="{8F9C200F-321C-4148-A558-83324192A57B}"/>
    <dgm:cxn modelId="{9D12A518-48B5-4926-87B8-D09844AE03DD}" type="presOf" srcId="{E084AAA7-6906-4FA5-9A1B-0BE2821F3B1F}" destId="{45A891FA-74D5-496E-839F-224BEDE61A51}" srcOrd="0" destOrd="0" presId="urn:microsoft.com/office/officeart/2005/8/layout/hProcess11"/>
    <dgm:cxn modelId="{A0721441-1BCB-4760-8BB6-032619F0E2E0}" type="presOf" srcId="{A35D02B0-89FB-407A-A832-ED51B6F9FD64}" destId="{45A1E11C-145D-4806-B8C7-5A67D35A8B00}" srcOrd="0" destOrd="0" presId="urn:microsoft.com/office/officeart/2005/8/layout/hProcess11"/>
    <dgm:cxn modelId="{0BF229A6-C60B-46BF-A1BC-CD80EE617863}" srcId="{E084AAA7-6906-4FA5-9A1B-0BE2821F3B1F}" destId="{A3B083A3-7E18-46E2-928F-DCD6DF822163}" srcOrd="0" destOrd="0" parTransId="{A6BBE73F-8CA7-45B5-BCF7-16820521C5DF}" sibTransId="{BDACEE23-3D20-4656-8769-0B0733C57611}"/>
    <dgm:cxn modelId="{5EF61887-CCC5-4BE1-96BD-1ECF1166DFAD}" type="presOf" srcId="{A3B083A3-7E18-46E2-928F-DCD6DF822163}" destId="{8289F885-2FBF-4885-9085-043B425FF65B}" srcOrd="0" destOrd="0" presId="urn:microsoft.com/office/officeart/2005/8/layout/hProcess11"/>
    <dgm:cxn modelId="{5CBEC8B7-6D36-433F-93E5-28E0D19FEF8A}" type="presOf" srcId="{CD1FAE18-C85E-4114-BA22-CE360080AEAC}" destId="{469F12DA-4C82-43C5-915C-9B7AD6CB9D7E}" srcOrd="0" destOrd="0" presId="urn:microsoft.com/office/officeart/2005/8/layout/hProcess11"/>
    <dgm:cxn modelId="{0FFA4DF2-A37B-470C-9507-D0EE97B305C3}" type="presOf" srcId="{AC267EBE-8E41-492F-B69F-9F18C784D84C}" destId="{BB96D890-760D-41C4-A0C3-A9A9EBB8FA97}" srcOrd="0" destOrd="0" presId="urn:microsoft.com/office/officeart/2005/8/layout/hProcess11"/>
    <dgm:cxn modelId="{98F2B932-0AE9-42AA-AFB4-F71E19E6C465}" srcId="{E084AAA7-6906-4FA5-9A1B-0BE2821F3B1F}" destId="{A35D02B0-89FB-407A-A832-ED51B6F9FD64}" srcOrd="4" destOrd="0" parTransId="{C46D4DB3-BED8-45D9-BCD5-1FA8C126F4A7}" sibTransId="{423EF5A6-328A-4ED9-BA79-5F8F01632D48}"/>
    <dgm:cxn modelId="{F033F4AF-A76D-4D11-8E0D-1453768D15B6}" srcId="{E084AAA7-6906-4FA5-9A1B-0BE2821F3B1F}" destId="{CD1FAE18-C85E-4114-BA22-CE360080AEAC}" srcOrd="3" destOrd="0" parTransId="{0603C92F-24B0-4EE0-9964-971CDBF60656}" sibTransId="{C75F4AD0-B74C-4A1A-9949-49C69A734C2E}"/>
    <dgm:cxn modelId="{81E6986B-5FA4-4017-A027-81567D02EB17}" srcId="{E084AAA7-6906-4FA5-9A1B-0BE2821F3B1F}" destId="{808F2FB7-BE27-4265-8E4A-CE120669D9B1}" srcOrd="2" destOrd="0" parTransId="{DC5E53D2-7A0B-4B0C-811C-83AC0AC4AA95}" sibTransId="{B6943DF6-D239-479E-A50A-DBAA48336862}"/>
    <dgm:cxn modelId="{D211BD31-E9FB-4738-BDDD-46D014ACBDEF}" type="presParOf" srcId="{45A891FA-74D5-496E-839F-224BEDE61A51}" destId="{A3951EFF-D617-4A53-AF8C-DA185C89D186}" srcOrd="0" destOrd="0" presId="urn:microsoft.com/office/officeart/2005/8/layout/hProcess11"/>
    <dgm:cxn modelId="{66BFD4E8-7FE4-46F0-BF58-59666C271D68}" type="presParOf" srcId="{45A891FA-74D5-496E-839F-224BEDE61A51}" destId="{895DD4A3-001B-473F-B08A-2F33DF7E2D4D}" srcOrd="1" destOrd="0" presId="urn:microsoft.com/office/officeart/2005/8/layout/hProcess11"/>
    <dgm:cxn modelId="{43FEE2D4-C943-42CC-B556-CF3FC4A9216C}" type="presParOf" srcId="{895DD4A3-001B-473F-B08A-2F33DF7E2D4D}" destId="{7C5C33EA-55D9-4AD8-8CEB-8983480DE1B6}" srcOrd="0" destOrd="0" presId="urn:microsoft.com/office/officeart/2005/8/layout/hProcess11"/>
    <dgm:cxn modelId="{1E45C884-5F57-440D-B488-A8ED79AF2DCB}" type="presParOf" srcId="{7C5C33EA-55D9-4AD8-8CEB-8983480DE1B6}" destId="{8289F885-2FBF-4885-9085-043B425FF65B}" srcOrd="0" destOrd="0" presId="urn:microsoft.com/office/officeart/2005/8/layout/hProcess11"/>
    <dgm:cxn modelId="{AEB191A3-73DE-4EA0-961B-F3F840F0BBE0}" type="presParOf" srcId="{7C5C33EA-55D9-4AD8-8CEB-8983480DE1B6}" destId="{D2F8E8D5-D8BC-4289-9FE5-FE78126B6B4B}" srcOrd="1" destOrd="0" presId="urn:microsoft.com/office/officeart/2005/8/layout/hProcess11"/>
    <dgm:cxn modelId="{58E5348B-B54A-45F4-951F-C808C3F14628}" type="presParOf" srcId="{7C5C33EA-55D9-4AD8-8CEB-8983480DE1B6}" destId="{298A141A-C130-4325-82FC-FDA2E3DA799F}" srcOrd="2" destOrd="0" presId="urn:microsoft.com/office/officeart/2005/8/layout/hProcess11"/>
    <dgm:cxn modelId="{BC08DA3A-33A2-4796-899D-53E9813A078D}" type="presParOf" srcId="{895DD4A3-001B-473F-B08A-2F33DF7E2D4D}" destId="{6F8ABF99-9993-4B3D-B575-5272C165918D}" srcOrd="1" destOrd="0" presId="urn:microsoft.com/office/officeart/2005/8/layout/hProcess11"/>
    <dgm:cxn modelId="{BBF32D91-8FFB-4E89-BD81-5D40E8568892}" type="presParOf" srcId="{895DD4A3-001B-473F-B08A-2F33DF7E2D4D}" destId="{0552FA16-A650-42EA-8BC2-2ED01E05A5D5}" srcOrd="2" destOrd="0" presId="urn:microsoft.com/office/officeart/2005/8/layout/hProcess11"/>
    <dgm:cxn modelId="{F453C611-7AAC-4D7B-89FB-81FF202CBFB7}" type="presParOf" srcId="{0552FA16-A650-42EA-8BC2-2ED01E05A5D5}" destId="{BB96D890-760D-41C4-A0C3-A9A9EBB8FA97}" srcOrd="0" destOrd="0" presId="urn:microsoft.com/office/officeart/2005/8/layout/hProcess11"/>
    <dgm:cxn modelId="{9C427A41-83E0-48F2-ABAA-DCA700251969}" type="presParOf" srcId="{0552FA16-A650-42EA-8BC2-2ED01E05A5D5}" destId="{B7F510E5-1E5E-4A38-AC54-E37099C6E2A2}" srcOrd="1" destOrd="0" presId="urn:microsoft.com/office/officeart/2005/8/layout/hProcess11"/>
    <dgm:cxn modelId="{7089E714-AA77-4617-BB5A-2857F67BA68A}" type="presParOf" srcId="{0552FA16-A650-42EA-8BC2-2ED01E05A5D5}" destId="{2BF878DE-5494-4685-BC96-875876AC93EB}" srcOrd="2" destOrd="0" presId="urn:microsoft.com/office/officeart/2005/8/layout/hProcess11"/>
    <dgm:cxn modelId="{91F5D3B8-4417-4078-A1E3-5EE2D16DCD3E}" type="presParOf" srcId="{895DD4A3-001B-473F-B08A-2F33DF7E2D4D}" destId="{E760C8EC-C41A-4FCB-984F-37F9FDA3D21E}" srcOrd="3" destOrd="0" presId="urn:microsoft.com/office/officeart/2005/8/layout/hProcess11"/>
    <dgm:cxn modelId="{663F570B-6215-4EB6-B04C-28BA82CA7773}" type="presParOf" srcId="{895DD4A3-001B-473F-B08A-2F33DF7E2D4D}" destId="{22CCC5C5-A534-40B8-9A61-207C1B330EDF}" srcOrd="4" destOrd="0" presId="urn:microsoft.com/office/officeart/2005/8/layout/hProcess11"/>
    <dgm:cxn modelId="{FC93C243-76E8-4A1E-A81B-0823B1FC7952}" type="presParOf" srcId="{22CCC5C5-A534-40B8-9A61-207C1B330EDF}" destId="{B100643E-B1B7-41BE-9BC1-3062199A57A9}" srcOrd="0" destOrd="0" presId="urn:microsoft.com/office/officeart/2005/8/layout/hProcess11"/>
    <dgm:cxn modelId="{04DDE609-E542-40FD-8D94-5EC5B45E0AC7}" type="presParOf" srcId="{22CCC5C5-A534-40B8-9A61-207C1B330EDF}" destId="{A4922276-FB45-4B5B-B0F7-7E8EACD56998}" srcOrd="1" destOrd="0" presId="urn:microsoft.com/office/officeart/2005/8/layout/hProcess11"/>
    <dgm:cxn modelId="{5CA3410D-0A9B-46BC-8E71-E0D861BBDCA8}" type="presParOf" srcId="{22CCC5C5-A534-40B8-9A61-207C1B330EDF}" destId="{4AB10B09-9BB9-4296-A9E8-333A75803CF0}" srcOrd="2" destOrd="0" presId="urn:microsoft.com/office/officeart/2005/8/layout/hProcess11"/>
    <dgm:cxn modelId="{60F0AE45-DB83-4F4E-A273-B14FB983E7CE}" type="presParOf" srcId="{895DD4A3-001B-473F-B08A-2F33DF7E2D4D}" destId="{78ED9CF8-23E2-42AD-A7D2-947894E73F49}" srcOrd="5" destOrd="0" presId="urn:microsoft.com/office/officeart/2005/8/layout/hProcess11"/>
    <dgm:cxn modelId="{892C9981-1790-4EBC-9D10-6561707249C8}" type="presParOf" srcId="{895DD4A3-001B-473F-B08A-2F33DF7E2D4D}" destId="{367AE96E-178B-48BF-855B-547CCF798816}" srcOrd="6" destOrd="0" presId="urn:microsoft.com/office/officeart/2005/8/layout/hProcess11"/>
    <dgm:cxn modelId="{4CE3A743-2CAA-4890-8AB4-B9AE887C7C24}" type="presParOf" srcId="{367AE96E-178B-48BF-855B-547CCF798816}" destId="{469F12DA-4C82-43C5-915C-9B7AD6CB9D7E}" srcOrd="0" destOrd="0" presId="urn:microsoft.com/office/officeart/2005/8/layout/hProcess11"/>
    <dgm:cxn modelId="{8AB04B0E-C559-497E-9402-E6CA0FF366FE}" type="presParOf" srcId="{367AE96E-178B-48BF-855B-547CCF798816}" destId="{A18E4DB5-AB77-48E9-ADC5-C21E88D14B9D}" srcOrd="1" destOrd="0" presId="urn:microsoft.com/office/officeart/2005/8/layout/hProcess11"/>
    <dgm:cxn modelId="{0CCFD54C-880D-4959-9048-CE95BF27828A}" type="presParOf" srcId="{367AE96E-178B-48BF-855B-547CCF798816}" destId="{893C38C9-552C-406C-A9D2-0D6A6ED57037}" srcOrd="2" destOrd="0" presId="urn:microsoft.com/office/officeart/2005/8/layout/hProcess11"/>
    <dgm:cxn modelId="{B1F5C6E0-C469-437D-84E8-C2B1C94947F0}" type="presParOf" srcId="{895DD4A3-001B-473F-B08A-2F33DF7E2D4D}" destId="{78C81CB3-5D86-4487-A40A-E0C2EEDB4EE5}" srcOrd="7" destOrd="0" presId="urn:microsoft.com/office/officeart/2005/8/layout/hProcess11"/>
    <dgm:cxn modelId="{294047D3-3B12-4D78-895D-D91011CF8C57}" type="presParOf" srcId="{895DD4A3-001B-473F-B08A-2F33DF7E2D4D}" destId="{E277FD5D-500F-41B8-A590-C83DA17018F9}" srcOrd="8" destOrd="0" presId="urn:microsoft.com/office/officeart/2005/8/layout/hProcess11"/>
    <dgm:cxn modelId="{014C8BFD-6EB0-46CB-B87C-5AA3E926D3DE}" type="presParOf" srcId="{E277FD5D-500F-41B8-A590-C83DA17018F9}" destId="{45A1E11C-145D-4806-B8C7-5A67D35A8B00}" srcOrd="0" destOrd="0" presId="urn:microsoft.com/office/officeart/2005/8/layout/hProcess11"/>
    <dgm:cxn modelId="{F2020E2F-11B1-444D-B0CF-C972050F49D4}" type="presParOf" srcId="{E277FD5D-500F-41B8-A590-C83DA17018F9}" destId="{D97915E0-5A9E-4680-AB64-F77C4CF6B794}" srcOrd="1" destOrd="0" presId="urn:microsoft.com/office/officeart/2005/8/layout/hProcess11"/>
    <dgm:cxn modelId="{D73F4568-22AD-400A-9606-98EE18A22E0A}" type="presParOf" srcId="{E277FD5D-500F-41B8-A590-C83DA17018F9}" destId="{7F5A156F-428F-4C57-AD17-48C7F4F419CF}"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010E8D-99E2-4ECD-A779-AA977AC56028}" type="doc">
      <dgm:prSet loTypeId="urn:microsoft.com/office/officeart/2005/8/layout/chart3" loCatId="cycle" qsTypeId="urn:microsoft.com/office/officeart/2005/8/quickstyle/3d1" qsCatId="3D" csTypeId="urn:microsoft.com/office/officeart/2005/8/colors/accent1_2" csCatId="accent1" phldr="1"/>
      <dgm:spPr/>
    </dgm:pt>
    <dgm:pt modelId="{5FFC7A3B-9F8F-481A-9112-074A3848CA75}">
      <dgm:prSet phldrT="[Text]" custT="1"/>
      <dgm:spPr/>
      <dgm:t>
        <a:bodyPr/>
        <a:lstStyle/>
        <a:p>
          <a:r>
            <a:rPr lang="en-US" sz="2400" b="1" dirty="0" smtClean="0">
              <a:effectLst>
                <a:outerShdw blurRad="38100" dist="38100" dir="2700000" algn="tl">
                  <a:srgbClr val="000000">
                    <a:alpha val="43137"/>
                  </a:srgbClr>
                </a:outerShdw>
              </a:effectLst>
              <a:latin typeface="Calibri" pitchFamily="34" charset="0"/>
              <a:cs typeface="Calibri" pitchFamily="34" charset="0"/>
            </a:rPr>
            <a:t>POOR ASSETS AND RISK MANAGEMENT</a:t>
          </a:r>
          <a:endParaRPr lang="en-US" sz="2400" b="1" dirty="0">
            <a:effectLst>
              <a:outerShdw blurRad="38100" dist="38100" dir="2700000" algn="tl">
                <a:srgbClr val="000000">
                  <a:alpha val="43137"/>
                </a:srgbClr>
              </a:outerShdw>
            </a:effectLst>
            <a:latin typeface="Calibri" pitchFamily="34" charset="0"/>
            <a:cs typeface="Calibri" pitchFamily="34" charset="0"/>
          </a:endParaRPr>
        </a:p>
      </dgm:t>
    </dgm:pt>
    <dgm:pt modelId="{74209125-AC3D-4F9C-A69C-A792C0FF10CF}" type="parTrans" cxnId="{57A01EA7-F9C6-43F3-A0D4-73123374BC6E}">
      <dgm:prSet/>
      <dgm:spPr/>
      <dgm:t>
        <a:bodyPr/>
        <a:lstStyle/>
        <a:p>
          <a:endParaRPr lang="en-US" sz="3200">
            <a:latin typeface="Calibri" pitchFamily="34" charset="0"/>
            <a:cs typeface="Calibri" pitchFamily="34" charset="0"/>
          </a:endParaRPr>
        </a:p>
      </dgm:t>
    </dgm:pt>
    <dgm:pt modelId="{71AAAFC5-F8C0-4D2E-A297-E177AEB569A4}" type="sibTrans" cxnId="{57A01EA7-F9C6-43F3-A0D4-73123374BC6E}">
      <dgm:prSet/>
      <dgm:spPr/>
      <dgm:t>
        <a:bodyPr/>
        <a:lstStyle/>
        <a:p>
          <a:endParaRPr lang="en-US" sz="3200">
            <a:latin typeface="Calibri" pitchFamily="34" charset="0"/>
            <a:cs typeface="Calibri" pitchFamily="34" charset="0"/>
          </a:endParaRPr>
        </a:p>
      </dgm:t>
    </dgm:pt>
    <dgm:pt modelId="{083824E2-C97C-4BB6-8415-1D7EF05B6077}">
      <dgm:prSet phldrT="[Text]" custT="1"/>
      <dgm:spPr/>
      <dgm:t>
        <a:bodyPr/>
        <a:lstStyle/>
        <a:p>
          <a:r>
            <a:rPr lang="en-US" sz="2400" b="1" dirty="0" smtClean="0">
              <a:effectLst>
                <a:outerShdw blurRad="38100" dist="38100" dir="2700000" algn="tl">
                  <a:srgbClr val="000000">
                    <a:alpha val="43137"/>
                  </a:srgbClr>
                </a:outerShdw>
              </a:effectLst>
              <a:latin typeface="Calibri" pitchFamily="34" charset="0"/>
              <a:cs typeface="Calibri" pitchFamily="34" charset="0"/>
            </a:rPr>
            <a:t>FRAUD </a:t>
          </a:r>
        </a:p>
        <a:p>
          <a:r>
            <a:rPr lang="en-US" sz="2400" b="1" dirty="0" smtClean="0">
              <a:effectLst>
                <a:outerShdw blurRad="38100" dist="38100" dir="2700000" algn="tl">
                  <a:srgbClr val="000000">
                    <a:alpha val="43137"/>
                  </a:srgbClr>
                </a:outerShdw>
              </a:effectLst>
              <a:latin typeface="Calibri" pitchFamily="34" charset="0"/>
              <a:cs typeface="Calibri" pitchFamily="34" charset="0"/>
            </a:rPr>
            <a:t>(REPO 105)</a:t>
          </a:r>
          <a:endParaRPr lang="en-US" sz="2400" b="1" dirty="0">
            <a:effectLst>
              <a:outerShdw blurRad="38100" dist="38100" dir="2700000" algn="tl">
                <a:srgbClr val="000000">
                  <a:alpha val="43137"/>
                </a:srgbClr>
              </a:outerShdw>
            </a:effectLst>
            <a:latin typeface="Calibri" pitchFamily="34" charset="0"/>
            <a:cs typeface="Calibri" pitchFamily="34" charset="0"/>
          </a:endParaRPr>
        </a:p>
      </dgm:t>
    </dgm:pt>
    <dgm:pt modelId="{4A9A401C-F359-48BD-BD3C-72A0C64B19F8}" type="parTrans" cxnId="{A7B89CF8-6326-4E93-9400-D808AE08ED98}">
      <dgm:prSet/>
      <dgm:spPr/>
      <dgm:t>
        <a:bodyPr/>
        <a:lstStyle/>
        <a:p>
          <a:endParaRPr lang="en-US" sz="3200">
            <a:latin typeface="Calibri" pitchFamily="34" charset="0"/>
            <a:cs typeface="Calibri" pitchFamily="34" charset="0"/>
          </a:endParaRPr>
        </a:p>
      </dgm:t>
    </dgm:pt>
    <dgm:pt modelId="{9D0C8281-6642-4D5A-B08C-C433D3FF1FC1}" type="sibTrans" cxnId="{A7B89CF8-6326-4E93-9400-D808AE08ED98}">
      <dgm:prSet/>
      <dgm:spPr/>
      <dgm:t>
        <a:bodyPr/>
        <a:lstStyle/>
        <a:p>
          <a:endParaRPr lang="en-US" sz="3200">
            <a:latin typeface="Calibri" pitchFamily="34" charset="0"/>
            <a:cs typeface="Calibri" pitchFamily="34" charset="0"/>
          </a:endParaRPr>
        </a:p>
      </dgm:t>
    </dgm:pt>
    <dgm:pt modelId="{B63FE6A4-CDDE-4EB2-B627-FA60BF0336CA}">
      <dgm:prSet phldrT="[Text]" custT="1"/>
      <dgm:spPr/>
      <dgm:t>
        <a:bodyPr/>
        <a:lstStyle/>
        <a:p>
          <a:r>
            <a:rPr lang="en-US" sz="2400" b="1" dirty="0" smtClean="0">
              <a:effectLst>
                <a:outerShdw blurRad="38100" dist="38100" dir="2700000" algn="tl">
                  <a:srgbClr val="000000">
                    <a:alpha val="43137"/>
                  </a:srgbClr>
                </a:outerShdw>
              </a:effectLst>
              <a:latin typeface="Calibri" pitchFamily="34" charset="0"/>
              <a:cs typeface="Calibri" pitchFamily="34" charset="0"/>
            </a:rPr>
            <a:t>MANAGERIAL PROBLEMS</a:t>
          </a:r>
          <a:endParaRPr lang="en-US" sz="2400" b="1" dirty="0">
            <a:effectLst>
              <a:outerShdw blurRad="38100" dist="38100" dir="2700000" algn="tl">
                <a:srgbClr val="000000">
                  <a:alpha val="43137"/>
                </a:srgbClr>
              </a:outerShdw>
            </a:effectLst>
            <a:latin typeface="Calibri" pitchFamily="34" charset="0"/>
            <a:cs typeface="Calibri" pitchFamily="34" charset="0"/>
          </a:endParaRPr>
        </a:p>
      </dgm:t>
    </dgm:pt>
    <dgm:pt modelId="{80E4070B-B7DF-4B82-BC3F-D0AFAC86A868}" type="parTrans" cxnId="{06AC81C7-364A-4A13-BA08-B47C173BB5AC}">
      <dgm:prSet/>
      <dgm:spPr/>
      <dgm:t>
        <a:bodyPr/>
        <a:lstStyle/>
        <a:p>
          <a:endParaRPr lang="en-US" sz="3200">
            <a:latin typeface="Calibri" pitchFamily="34" charset="0"/>
            <a:cs typeface="Calibri" pitchFamily="34" charset="0"/>
          </a:endParaRPr>
        </a:p>
      </dgm:t>
    </dgm:pt>
    <dgm:pt modelId="{EFFB1DC1-7383-40E5-A30A-8DF23B3F32A0}" type="sibTrans" cxnId="{06AC81C7-364A-4A13-BA08-B47C173BB5AC}">
      <dgm:prSet/>
      <dgm:spPr/>
      <dgm:t>
        <a:bodyPr/>
        <a:lstStyle/>
        <a:p>
          <a:endParaRPr lang="en-US" sz="3200">
            <a:latin typeface="Calibri" pitchFamily="34" charset="0"/>
            <a:cs typeface="Calibri" pitchFamily="34" charset="0"/>
          </a:endParaRPr>
        </a:p>
      </dgm:t>
    </dgm:pt>
    <dgm:pt modelId="{5C63F33B-18A6-4518-A722-C2E88DBBAF82}">
      <dgm:prSet custT="1"/>
      <dgm:spPr/>
      <dgm:t>
        <a:bodyPr/>
        <a:lstStyle/>
        <a:p>
          <a:r>
            <a:rPr lang="en-US" sz="2400" b="1" dirty="0" smtClean="0">
              <a:effectLst>
                <a:outerShdw blurRad="38100" dist="38100" dir="2700000" algn="tl">
                  <a:srgbClr val="000000">
                    <a:alpha val="43137"/>
                  </a:srgbClr>
                </a:outerShdw>
              </a:effectLst>
              <a:latin typeface="Calibri" pitchFamily="34" charset="0"/>
              <a:cs typeface="Calibri" pitchFamily="34" charset="0"/>
            </a:rPr>
            <a:t>BAD REGULATION</a:t>
          </a:r>
          <a:endParaRPr lang="en-US" sz="2400" b="1" dirty="0">
            <a:effectLst>
              <a:outerShdw blurRad="38100" dist="38100" dir="2700000" algn="tl">
                <a:srgbClr val="000000">
                  <a:alpha val="43137"/>
                </a:srgbClr>
              </a:outerShdw>
            </a:effectLst>
            <a:latin typeface="Calibri" pitchFamily="34" charset="0"/>
            <a:cs typeface="Calibri" pitchFamily="34" charset="0"/>
          </a:endParaRPr>
        </a:p>
      </dgm:t>
    </dgm:pt>
    <dgm:pt modelId="{325402C9-8D79-4235-8B57-A920866D8A82}" type="parTrans" cxnId="{20815FE4-A8DB-44B8-BF6B-F372D8A8ED4C}">
      <dgm:prSet/>
      <dgm:spPr/>
      <dgm:t>
        <a:bodyPr/>
        <a:lstStyle/>
        <a:p>
          <a:endParaRPr lang="en-US" sz="3200">
            <a:latin typeface="Calibri" pitchFamily="34" charset="0"/>
            <a:cs typeface="Calibri" pitchFamily="34" charset="0"/>
          </a:endParaRPr>
        </a:p>
      </dgm:t>
    </dgm:pt>
    <dgm:pt modelId="{2A36182E-46B3-45CB-8D85-28926400A81E}" type="sibTrans" cxnId="{20815FE4-A8DB-44B8-BF6B-F372D8A8ED4C}">
      <dgm:prSet/>
      <dgm:spPr/>
      <dgm:t>
        <a:bodyPr/>
        <a:lstStyle/>
        <a:p>
          <a:endParaRPr lang="en-US" sz="3200">
            <a:latin typeface="Calibri" pitchFamily="34" charset="0"/>
            <a:cs typeface="Calibri" pitchFamily="34" charset="0"/>
          </a:endParaRPr>
        </a:p>
      </dgm:t>
    </dgm:pt>
    <dgm:pt modelId="{D46C123C-6673-4770-A440-35858DD0EBDA}" type="pres">
      <dgm:prSet presAssocID="{75010E8D-99E2-4ECD-A779-AA977AC56028}" presName="compositeShape" presStyleCnt="0">
        <dgm:presLayoutVars>
          <dgm:chMax val="7"/>
          <dgm:dir/>
          <dgm:resizeHandles val="exact"/>
        </dgm:presLayoutVars>
      </dgm:prSet>
      <dgm:spPr/>
    </dgm:pt>
    <dgm:pt modelId="{5D4341CF-F907-4DFB-8352-10FA6918651F}" type="pres">
      <dgm:prSet presAssocID="{75010E8D-99E2-4ECD-A779-AA977AC56028}" presName="wedge1" presStyleLbl="node1" presStyleIdx="0" presStyleCnt="4" custScaleX="147103" custScaleY="129525" custLinFactNeighborX="-4257" custLinFactNeighborY="4560"/>
      <dgm:spPr/>
      <dgm:t>
        <a:bodyPr/>
        <a:lstStyle/>
        <a:p>
          <a:endParaRPr lang="en-US"/>
        </a:p>
      </dgm:t>
    </dgm:pt>
    <dgm:pt modelId="{587C4C6F-5514-4A58-A05B-3BD2D389DC52}" type="pres">
      <dgm:prSet presAssocID="{75010E8D-99E2-4ECD-A779-AA977AC56028}" presName="wedge1Tx" presStyleLbl="node1" presStyleIdx="0" presStyleCnt="4">
        <dgm:presLayoutVars>
          <dgm:chMax val="0"/>
          <dgm:chPref val="0"/>
          <dgm:bulletEnabled val="1"/>
        </dgm:presLayoutVars>
      </dgm:prSet>
      <dgm:spPr/>
      <dgm:t>
        <a:bodyPr/>
        <a:lstStyle/>
        <a:p>
          <a:endParaRPr lang="en-US"/>
        </a:p>
      </dgm:t>
    </dgm:pt>
    <dgm:pt modelId="{CC13DF46-C68C-4DEB-9D78-0A813307F791}" type="pres">
      <dgm:prSet presAssocID="{75010E8D-99E2-4ECD-A779-AA977AC56028}" presName="wedge2" presStyleLbl="node1" presStyleIdx="1" presStyleCnt="4" custScaleX="147103" custScaleY="129525"/>
      <dgm:spPr/>
      <dgm:t>
        <a:bodyPr/>
        <a:lstStyle/>
        <a:p>
          <a:endParaRPr lang="en-US"/>
        </a:p>
      </dgm:t>
    </dgm:pt>
    <dgm:pt modelId="{2FD338D8-6C37-48AB-8B34-A615B2EBF071}" type="pres">
      <dgm:prSet presAssocID="{75010E8D-99E2-4ECD-A779-AA977AC56028}" presName="wedge2Tx" presStyleLbl="node1" presStyleIdx="1" presStyleCnt="4">
        <dgm:presLayoutVars>
          <dgm:chMax val="0"/>
          <dgm:chPref val="0"/>
          <dgm:bulletEnabled val="1"/>
        </dgm:presLayoutVars>
      </dgm:prSet>
      <dgm:spPr/>
      <dgm:t>
        <a:bodyPr/>
        <a:lstStyle/>
        <a:p>
          <a:endParaRPr lang="en-US"/>
        </a:p>
      </dgm:t>
    </dgm:pt>
    <dgm:pt modelId="{E16423D9-33EF-4386-BE06-E5B759F0E913}" type="pres">
      <dgm:prSet presAssocID="{75010E8D-99E2-4ECD-A779-AA977AC56028}" presName="wedge3" presStyleLbl="node1" presStyleIdx="2" presStyleCnt="4" custScaleX="147103" custScaleY="129525"/>
      <dgm:spPr/>
      <dgm:t>
        <a:bodyPr/>
        <a:lstStyle/>
        <a:p>
          <a:endParaRPr lang="en-US"/>
        </a:p>
      </dgm:t>
    </dgm:pt>
    <dgm:pt modelId="{1FFE1A9A-5313-443E-A667-1A5196FE40DE}" type="pres">
      <dgm:prSet presAssocID="{75010E8D-99E2-4ECD-A779-AA977AC56028}" presName="wedge3Tx" presStyleLbl="node1" presStyleIdx="2" presStyleCnt="4">
        <dgm:presLayoutVars>
          <dgm:chMax val="0"/>
          <dgm:chPref val="0"/>
          <dgm:bulletEnabled val="1"/>
        </dgm:presLayoutVars>
      </dgm:prSet>
      <dgm:spPr/>
      <dgm:t>
        <a:bodyPr/>
        <a:lstStyle/>
        <a:p>
          <a:endParaRPr lang="en-US"/>
        </a:p>
      </dgm:t>
    </dgm:pt>
    <dgm:pt modelId="{6C96F75D-A847-408E-AA85-D2522EFF4BFB}" type="pres">
      <dgm:prSet presAssocID="{75010E8D-99E2-4ECD-A779-AA977AC56028}" presName="wedge4" presStyleLbl="node1" presStyleIdx="3" presStyleCnt="4" custScaleX="147103" custScaleY="128842" custLinFactNeighborY="-42"/>
      <dgm:spPr/>
      <dgm:t>
        <a:bodyPr/>
        <a:lstStyle/>
        <a:p>
          <a:endParaRPr lang="en-US"/>
        </a:p>
      </dgm:t>
    </dgm:pt>
    <dgm:pt modelId="{2A8E90FE-D222-4CE1-A3B0-8034CD644BE1}" type="pres">
      <dgm:prSet presAssocID="{75010E8D-99E2-4ECD-A779-AA977AC56028}" presName="wedge4Tx" presStyleLbl="node1" presStyleIdx="3" presStyleCnt="4">
        <dgm:presLayoutVars>
          <dgm:chMax val="0"/>
          <dgm:chPref val="0"/>
          <dgm:bulletEnabled val="1"/>
        </dgm:presLayoutVars>
      </dgm:prSet>
      <dgm:spPr/>
      <dgm:t>
        <a:bodyPr/>
        <a:lstStyle/>
        <a:p>
          <a:endParaRPr lang="en-US"/>
        </a:p>
      </dgm:t>
    </dgm:pt>
  </dgm:ptLst>
  <dgm:cxnLst>
    <dgm:cxn modelId="{57A01EA7-F9C6-43F3-A0D4-73123374BC6E}" srcId="{75010E8D-99E2-4ECD-A779-AA977AC56028}" destId="{5FFC7A3B-9F8F-481A-9112-074A3848CA75}" srcOrd="0" destOrd="0" parTransId="{74209125-AC3D-4F9C-A69C-A792C0FF10CF}" sibTransId="{71AAAFC5-F8C0-4D2E-A297-E177AEB569A4}"/>
    <dgm:cxn modelId="{381DF7EA-00A3-475A-B097-B86EC185109E}" type="presOf" srcId="{5C63F33B-18A6-4518-A722-C2E88DBBAF82}" destId="{2A8E90FE-D222-4CE1-A3B0-8034CD644BE1}" srcOrd="1" destOrd="0" presId="urn:microsoft.com/office/officeart/2005/8/layout/chart3"/>
    <dgm:cxn modelId="{72BA47EB-3C37-4768-B8D0-78E9D5924A18}" type="presOf" srcId="{083824E2-C97C-4BB6-8415-1D7EF05B6077}" destId="{2FD338D8-6C37-48AB-8B34-A615B2EBF071}" srcOrd="1" destOrd="0" presId="urn:microsoft.com/office/officeart/2005/8/layout/chart3"/>
    <dgm:cxn modelId="{2A4B0C48-EFBB-4876-9783-345306B3579B}" type="presOf" srcId="{5FFC7A3B-9F8F-481A-9112-074A3848CA75}" destId="{587C4C6F-5514-4A58-A05B-3BD2D389DC52}" srcOrd="1" destOrd="0" presId="urn:microsoft.com/office/officeart/2005/8/layout/chart3"/>
    <dgm:cxn modelId="{06AC81C7-364A-4A13-BA08-B47C173BB5AC}" srcId="{75010E8D-99E2-4ECD-A779-AA977AC56028}" destId="{B63FE6A4-CDDE-4EB2-B627-FA60BF0336CA}" srcOrd="2" destOrd="0" parTransId="{80E4070B-B7DF-4B82-BC3F-D0AFAC86A868}" sibTransId="{EFFB1DC1-7383-40E5-A30A-8DF23B3F32A0}"/>
    <dgm:cxn modelId="{3F32BD3C-319E-4B2D-B4B7-4265B4BD5C39}" type="presOf" srcId="{083824E2-C97C-4BB6-8415-1D7EF05B6077}" destId="{CC13DF46-C68C-4DEB-9D78-0A813307F791}" srcOrd="0" destOrd="0" presId="urn:microsoft.com/office/officeart/2005/8/layout/chart3"/>
    <dgm:cxn modelId="{3D655DD0-AFAC-45B6-ACF3-3CFB20077B08}" type="presOf" srcId="{5FFC7A3B-9F8F-481A-9112-074A3848CA75}" destId="{5D4341CF-F907-4DFB-8352-10FA6918651F}" srcOrd="0" destOrd="0" presId="urn:microsoft.com/office/officeart/2005/8/layout/chart3"/>
    <dgm:cxn modelId="{A7B89CF8-6326-4E93-9400-D808AE08ED98}" srcId="{75010E8D-99E2-4ECD-A779-AA977AC56028}" destId="{083824E2-C97C-4BB6-8415-1D7EF05B6077}" srcOrd="1" destOrd="0" parTransId="{4A9A401C-F359-48BD-BD3C-72A0C64B19F8}" sibTransId="{9D0C8281-6642-4D5A-B08C-C433D3FF1FC1}"/>
    <dgm:cxn modelId="{5FF17842-912A-41C5-8B2D-A88060A59C28}" type="presOf" srcId="{B63FE6A4-CDDE-4EB2-B627-FA60BF0336CA}" destId="{E16423D9-33EF-4386-BE06-E5B759F0E913}" srcOrd="0" destOrd="0" presId="urn:microsoft.com/office/officeart/2005/8/layout/chart3"/>
    <dgm:cxn modelId="{63C64CB7-3B1E-4FAA-B16E-98680151AA72}" type="presOf" srcId="{B63FE6A4-CDDE-4EB2-B627-FA60BF0336CA}" destId="{1FFE1A9A-5313-443E-A667-1A5196FE40DE}" srcOrd="1" destOrd="0" presId="urn:microsoft.com/office/officeart/2005/8/layout/chart3"/>
    <dgm:cxn modelId="{1390055A-42AF-4F31-8B09-9216619617B1}" type="presOf" srcId="{5C63F33B-18A6-4518-A722-C2E88DBBAF82}" destId="{6C96F75D-A847-408E-AA85-D2522EFF4BFB}" srcOrd="0" destOrd="0" presId="urn:microsoft.com/office/officeart/2005/8/layout/chart3"/>
    <dgm:cxn modelId="{D69E68F8-E0CF-4212-9A53-FCB3CF385A1F}" type="presOf" srcId="{75010E8D-99E2-4ECD-A779-AA977AC56028}" destId="{D46C123C-6673-4770-A440-35858DD0EBDA}" srcOrd="0" destOrd="0" presId="urn:microsoft.com/office/officeart/2005/8/layout/chart3"/>
    <dgm:cxn modelId="{20815FE4-A8DB-44B8-BF6B-F372D8A8ED4C}" srcId="{75010E8D-99E2-4ECD-A779-AA977AC56028}" destId="{5C63F33B-18A6-4518-A722-C2E88DBBAF82}" srcOrd="3" destOrd="0" parTransId="{325402C9-8D79-4235-8B57-A920866D8A82}" sibTransId="{2A36182E-46B3-45CB-8D85-28926400A81E}"/>
    <dgm:cxn modelId="{E67ABC67-29E5-43A7-A593-577496F55045}" type="presParOf" srcId="{D46C123C-6673-4770-A440-35858DD0EBDA}" destId="{5D4341CF-F907-4DFB-8352-10FA6918651F}" srcOrd="0" destOrd="0" presId="urn:microsoft.com/office/officeart/2005/8/layout/chart3"/>
    <dgm:cxn modelId="{83563390-03C8-4B5B-9BCA-A04862756796}" type="presParOf" srcId="{D46C123C-6673-4770-A440-35858DD0EBDA}" destId="{587C4C6F-5514-4A58-A05B-3BD2D389DC52}" srcOrd="1" destOrd="0" presId="urn:microsoft.com/office/officeart/2005/8/layout/chart3"/>
    <dgm:cxn modelId="{1777350C-36D4-4949-B478-65E32D779094}" type="presParOf" srcId="{D46C123C-6673-4770-A440-35858DD0EBDA}" destId="{CC13DF46-C68C-4DEB-9D78-0A813307F791}" srcOrd="2" destOrd="0" presId="urn:microsoft.com/office/officeart/2005/8/layout/chart3"/>
    <dgm:cxn modelId="{9CCE06CD-38A7-4AFF-966F-AD23048CB93C}" type="presParOf" srcId="{D46C123C-6673-4770-A440-35858DD0EBDA}" destId="{2FD338D8-6C37-48AB-8B34-A615B2EBF071}" srcOrd="3" destOrd="0" presId="urn:microsoft.com/office/officeart/2005/8/layout/chart3"/>
    <dgm:cxn modelId="{4DBB0191-6262-47B9-ADC3-015ACD6AA693}" type="presParOf" srcId="{D46C123C-6673-4770-A440-35858DD0EBDA}" destId="{E16423D9-33EF-4386-BE06-E5B759F0E913}" srcOrd="4" destOrd="0" presId="urn:microsoft.com/office/officeart/2005/8/layout/chart3"/>
    <dgm:cxn modelId="{07790A55-7B76-45A9-B205-EBA7607B32C8}" type="presParOf" srcId="{D46C123C-6673-4770-A440-35858DD0EBDA}" destId="{1FFE1A9A-5313-443E-A667-1A5196FE40DE}" srcOrd="5" destOrd="0" presId="urn:microsoft.com/office/officeart/2005/8/layout/chart3"/>
    <dgm:cxn modelId="{E8460B11-9560-493B-AE1B-0AD4EE92B75E}" type="presParOf" srcId="{D46C123C-6673-4770-A440-35858DD0EBDA}" destId="{6C96F75D-A847-408E-AA85-D2522EFF4BFB}" srcOrd="6" destOrd="0" presId="urn:microsoft.com/office/officeart/2005/8/layout/chart3"/>
    <dgm:cxn modelId="{746EE8DE-EAF2-4A10-9523-3C7BF65BCF5A}" type="presParOf" srcId="{D46C123C-6673-4770-A440-35858DD0EBDA}" destId="{2A8E90FE-D222-4CE1-A3B0-8034CD644BE1}" srcOrd="7" destOrd="0" presId="urn:microsoft.com/office/officeart/2005/8/layout/char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51EFF-D617-4A53-AF8C-DA185C89D186}">
      <dsp:nvSpPr>
        <dsp:cNvPr id="0" name=""/>
        <dsp:cNvSpPr/>
      </dsp:nvSpPr>
      <dsp:spPr>
        <a:xfrm>
          <a:off x="0" y="980564"/>
          <a:ext cx="10673254" cy="1320216"/>
        </a:xfrm>
        <a:prstGeom prst="notchedRightArrow">
          <a:avLst/>
        </a:prstGeom>
        <a:solidFill>
          <a:schemeClr val="dk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89F885-2FBF-4885-9085-043B425FF65B}">
      <dsp:nvSpPr>
        <dsp:cNvPr id="0" name=""/>
        <dsp:cNvSpPr/>
      </dsp:nvSpPr>
      <dsp:spPr>
        <a:xfrm>
          <a:off x="348559" y="47316"/>
          <a:ext cx="1975566" cy="1320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bodyPr>
        <a:lstStyle/>
        <a:p>
          <a:pPr lvl="0" algn="l" defTabSz="889000">
            <a:lnSpc>
              <a:spcPct val="90000"/>
            </a:lnSpc>
            <a:spcBef>
              <a:spcPct val="0"/>
            </a:spcBef>
            <a:spcAft>
              <a:spcPct val="35000"/>
            </a:spcAft>
          </a:pPr>
          <a:endParaRPr lang="en-US" sz="2000" b="1" kern="1200" dirty="0" smtClean="0">
            <a:solidFill>
              <a:schemeClr val="tx1"/>
            </a:solidFill>
            <a:effectLst>
              <a:outerShdw blurRad="38100" dist="38100" dir="2700000" algn="tl">
                <a:srgbClr val="000000">
                  <a:alpha val="43137"/>
                </a:srgbClr>
              </a:outerShdw>
            </a:effectLst>
          </a:endParaRPr>
        </a:p>
        <a:p>
          <a:pPr lvl="0" algn="l" defTabSz="889000">
            <a:lnSpc>
              <a:spcPct val="90000"/>
            </a:lnSpc>
            <a:spcBef>
              <a:spcPct val="0"/>
            </a:spcBef>
            <a:spcAft>
              <a:spcPct val="35000"/>
            </a:spcAft>
          </a:pPr>
          <a:r>
            <a:rPr lang="en-US" sz="2400" b="1" kern="1200" dirty="0" smtClean="0">
              <a:solidFill>
                <a:schemeClr val="tx1"/>
              </a:solidFill>
              <a:effectLst>
                <a:outerShdw blurRad="38100" dist="38100" dir="2700000" algn="tl">
                  <a:srgbClr val="000000">
                    <a:alpha val="43137"/>
                  </a:srgbClr>
                </a:outerShdw>
              </a:effectLst>
            </a:rPr>
            <a:t>Founded in 1850</a:t>
          </a:r>
          <a:r>
            <a:rPr lang="en-US" sz="2000" b="0" kern="1200" dirty="0" smtClean="0">
              <a:solidFill>
                <a:schemeClr val="tx1"/>
              </a:solidFill>
              <a:effectLst>
                <a:outerShdw blurRad="38100" dist="38100" dir="2700000" algn="tl">
                  <a:srgbClr val="000000">
                    <a:alpha val="43137"/>
                  </a:srgbClr>
                </a:outerShdw>
              </a:effectLst>
            </a:rPr>
            <a:t/>
          </a:r>
          <a:br>
            <a:rPr lang="en-US" sz="2000" b="0" kern="1200" dirty="0" smtClean="0">
              <a:solidFill>
                <a:schemeClr val="tx1"/>
              </a:solidFill>
              <a:effectLst>
                <a:outerShdw blurRad="38100" dist="38100" dir="2700000" algn="tl">
                  <a:srgbClr val="000000">
                    <a:alpha val="43137"/>
                  </a:srgbClr>
                </a:outerShdw>
              </a:effectLst>
            </a:rPr>
          </a:br>
          <a:r>
            <a:rPr lang="en-US" sz="1800" b="0" kern="1200" dirty="0" smtClean="0">
              <a:solidFill>
                <a:schemeClr val="tx1"/>
              </a:solidFill>
              <a:effectLst>
                <a:outerShdw blurRad="38100" dist="38100" dir="2700000" algn="tl">
                  <a:srgbClr val="000000">
                    <a:alpha val="43137"/>
                  </a:srgbClr>
                </a:outerShdw>
              </a:effectLst>
            </a:rPr>
            <a:t>By </a:t>
          </a:r>
          <a:r>
            <a:rPr lang="en-US" sz="1800" b="0" i="0" kern="1200" dirty="0" smtClean="0">
              <a:solidFill>
                <a:schemeClr val="tx1"/>
              </a:solidFill>
              <a:effectLst>
                <a:outerShdw blurRad="38100" dist="38100" dir="2700000" algn="tl">
                  <a:srgbClr val="000000">
                    <a:alpha val="43137"/>
                  </a:srgbClr>
                </a:outerShdw>
              </a:effectLst>
            </a:rPr>
            <a:t>Henry Lehman Emanuel Lehman</a:t>
          </a:r>
          <a:endParaRPr lang="th-TH" sz="1800" b="0" kern="1200" dirty="0">
            <a:solidFill>
              <a:schemeClr val="tx1"/>
            </a:solidFill>
            <a:effectLst>
              <a:outerShdw blurRad="38100" dist="38100" dir="2700000" algn="tl">
                <a:srgbClr val="000000">
                  <a:alpha val="43137"/>
                </a:srgbClr>
              </a:outerShdw>
            </a:effectLst>
          </a:endParaRPr>
        </a:p>
      </dsp:txBody>
      <dsp:txXfrm>
        <a:off x="348559" y="47316"/>
        <a:ext cx="1975566" cy="1320216"/>
      </dsp:txXfrm>
    </dsp:sp>
    <dsp:sp modelId="{D2F8E8D5-D8BC-4289-9FE5-FE78126B6B4B}">
      <dsp:nvSpPr>
        <dsp:cNvPr id="0" name=""/>
        <dsp:cNvSpPr/>
      </dsp:nvSpPr>
      <dsp:spPr>
        <a:xfrm>
          <a:off x="824388" y="1485243"/>
          <a:ext cx="330054" cy="330054"/>
        </a:xfrm>
        <a:prstGeom prst="ellipse">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96D890-760D-41C4-A0C3-A9A9EBB8FA97}">
      <dsp:nvSpPr>
        <dsp:cNvPr id="0" name=""/>
        <dsp:cNvSpPr/>
      </dsp:nvSpPr>
      <dsp:spPr>
        <a:xfrm>
          <a:off x="2034304" y="1980324"/>
          <a:ext cx="2089823" cy="1320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t" anchorCtr="0">
          <a:noAutofit/>
        </a:bodyPr>
        <a:lstStyle/>
        <a:p>
          <a:pPr lvl="0" algn="ctr" defTabSz="1066800">
            <a:lnSpc>
              <a:spcPct val="90000"/>
            </a:lnSpc>
            <a:spcBef>
              <a:spcPct val="0"/>
            </a:spcBef>
            <a:spcAft>
              <a:spcPct val="35000"/>
            </a:spcAft>
          </a:pPr>
          <a:r>
            <a:rPr lang="en-US" sz="2400" b="1" kern="1200" dirty="0" smtClean="0">
              <a:latin typeface="+mj-lt"/>
              <a:cs typeface="Calibri" pitchFamily="34" charset="0"/>
            </a:rPr>
            <a:t>1969-1984 </a:t>
          </a:r>
          <a:r>
            <a:rPr lang="en-US" sz="1800" kern="1200" dirty="0" smtClean="0">
              <a:effectLst>
                <a:outerShdw blurRad="38100" dist="38100" dir="2700000" algn="tl">
                  <a:srgbClr val="000000">
                    <a:alpha val="43137"/>
                  </a:srgbClr>
                </a:outerShdw>
              </a:effectLst>
            </a:rPr>
            <a:t>Evolving Partnership</a:t>
          </a:r>
          <a:endParaRPr lang="th-TH" sz="1800" kern="1200" dirty="0">
            <a:effectLst>
              <a:outerShdw blurRad="38100" dist="38100" dir="2700000" algn="tl">
                <a:srgbClr val="000000">
                  <a:alpha val="43137"/>
                </a:srgbClr>
              </a:outerShdw>
            </a:effectLst>
          </a:endParaRPr>
        </a:p>
      </dsp:txBody>
      <dsp:txXfrm>
        <a:off x="2034304" y="1980324"/>
        <a:ext cx="2089823" cy="1320216"/>
      </dsp:txXfrm>
    </dsp:sp>
    <dsp:sp modelId="{B7F510E5-1E5E-4A38-AC54-E37099C6E2A2}">
      <dsp:nvSpPr>
        <dsp:cNvPr id="0" name=""/>
        <dsp:cNvSpPr/>
      </dsp:nvSpPr>
      <dsp:spPr>
        <a:xfrm>
          <a:off x="2914188" y="1485243"/>
          <a:ext cx="330054" cy="330054"/>
        </a:xfrm>
        <a:prstGeom prst="ellipse">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00643E-B1B7-41BE-9BC1-3062199A57A9}">
      <dsp:nvSpPr>
        <dsp:cNvPr id="0" name=""/>
        <dsp:cNvSpPr/>
      </dsp:nvSpPr>
      <dsp:spPr>
        <a:xfrm>
          <a:off x="4181233" y="0"/>
          <a:ext cx="1987958" cy="1320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b" anchorCtr="0">
          <a:noAutofit/>
        </a:bodyPr>
        <a:lstStyle/>
        <a:p>
          <a:pPr lvl="0" algn="ctr" defTabSz="1066800">
            <a:lnSpc>
              <a:spcPct val="90000"/>
            </a:lnSpc>
            <a:spcBef>
              <a:spcPct val="0"/>
            </a:spcBef>
            <a:spcAft>
              <a:spcPct val="35000"/>
            </a:spcAft>
          </a:pPr>
          <a:r>
            <a:rPr lang="en-US" sz="2400" b="1" kern="1200" dirty="0" smtClean="0"/>
            <a:t>1984-1994</a:t>
          </a:r>
          <a:r>
            <a:rPr lang="en-US" sz="2400" kern="1200" dirty="0" smtClean="0"/>
            <a:t>         </a:t>
          </a:r>
          <a:r>
            <a:rPr lang="en-US" sz="1800" kern="1200" dirty="0" smtClean="0">
              <a:effectLst>
                <a:outerShdw blurRad="38100" dist="38100" dir="2700000" algn="tl">
                  <a:srgbClr val="000000">
                    <a:alpha val="43137"/>
                  </a:srgbClr>
                </a:outerShdw>
              </a:effectLst>
            </a:rPr>
            <a:t>Merger with American Express</a:t>
          </a:r>
          <a:endParaRPr lang="th-TH" sz="1800" kern="1200" dirty="0">
            <a:effectLst>
              <a:outerShdw blurRad="38100" dist="38100" dir="2700000" algn="tl">
                <a:srgbClr val="000000">
                  <a:alpha val="43137"/>
                </a:srgbClr>
              </a:outerShdw>
            </a:effectLst>
          </a:endParaRPr>
        </a:p>
      </dsp:txBody>
      <dsp:txXfrm>
        <a:off x="4181233" y="0"/>
        <a:ext cx="1987958" cy="1320216"/>
      </dsp:txXfrm>
    </dsp:sp>
    <dsp:sp modelId="{A4922276-FB45-4B5B-B0F7-7E8EACD56998}">
      <dsp:nvSpPr>
        <dsp:cNvPr id="0" name=""/>
        <dsp:cNvSpPr/>
      </dsp:nvSpPr>
      <dsp:spPr>
        <a:xfrm>
          <a:off x="5010185" y="1485243"/>
          <a:ext cx="330054" cy="330054"/>
        </a:xfrm>
        <a:prstGeom prst="ellipse">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9F12DA-4C82-43C5-915C-9B7AD6CB9D7E}">
      <dsp:nvSpPr>
        <dsp:cNvPr id="0" name=""/>
        <dsp:cNvSpPr/>
      </dsp:nvSpPr>
      <dsp:spPr>
        <a:xfrm>
          <a:off x="6226297" y="1980324"/>
          <a:ext cx="2178782" cy="1320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170688" rIns="170688" bIns="170688" numCol="1" spcCol="1270" anchor="t" anchorCtr="0">
          <a:noAutofit/>
        </a:bodyPr>
        <a:lstStyle/>
        <a:p>
          <a:pPr lvl="0" algn="ctr" defTabSz="1066800">
            <a:lnSpc>
              <a:spcPct val="90000"/>
            </a:lnSpc>
            <a:spcBef>
              <a:spcPct val="0"/>
            </a:spcBef>
            <a:spcAft>
              <a:spcPct val="35000"/>
            </a:spcAft>
          </a:pPr>
          <a:r>
            <a:rPr lang="en-US" sz="2400" b="1" kern="1200" dirty="0" smtClean="0"/>
            <a:t>1994-2008</a:t>
          </a:r>
          <a:r>
            <a:rPr lang="en-US" sz="1700" kern="1200" dirty="0" smtClean="0"/>
            <a:t>         </a:t>
          </a:r>
          <a:r>
            <a:rPr lang="en-US" sz="1800" kern="1200" dirty="0" smtClean="0">
              <a:effectLst>
                <a:outerShdw blurRad="38100" dist="38100" dir="2700000" algn="tl">
                  <a:srgbClr val="000000">
                    <a:alpha val="43137"/>
                  </a:srgbClr>
                </a:outerShdw>
              </a:effectLst>
            </a:rPr>
            <a:t>Divestment and Independence</a:t>
          </a:r>
          <a:endParaRPr lang="th-TH" sz="1800" kern="1200" dirty="0">
            <a:effectLst>
              <a:outerShdw blurRad="38100" dist="38100" dir="2700000" algn="tl">
                <a:srgbClr val="000000">
                  <a:alpha val="43137"/>
                </a:srgbClr>
              </a:outerShdw>
            </a:effectLst>
          </a:endParaRPr>
        </a:p>
      </dsp:txBody>
      <dsp:txXfrm>
        <a:off x="6226297" y="1980324"/>
        <a:ext cx="2178782" cy="1320216"/>
      </dsp:txXfrm>
    </dsp:sp>
    <dsp:sp modelId="{A18E4DB5-AB77-48E9-ADC5-C21E88D14B9D}">
      <dsp:nvSpPr>
        <dsp:cNvPr id="0" name=""/>
        <dsp:cNvSpPr/>
      </dsp:nvSpPr>
      <dsp:spPr>
        <a:xfrm>
          <a:off x="7150661" y="1485243"/>
          <a:ext cx="330054" cy="330054"/>
        </a:xfrm>
        <a:prstGeom prst="ellipse">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A1E11C-145D-4806-B8C7-5A67D35A8B00}">
      <dsp:nvSpPr>
        <dsp:cNvPr id="0" name=""/>
        <dsp:cNvSpPr/>
      </dsp:nvSpPr>
      <dsp:spPr>
        <a:xfrm>
          <a:off x="8462185" y="0"/>
          <a:ext cx="1142111" cy="13202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5816" tIns="305816" rIns="305816" bIns="305816" numCol="1" spcCol="1270" anchor="b" anchorCtr="0">
          <a:noAutofit/>
        </a:bodyPr>
        <a:lstStyle/>
        <a:p>
          <a:pPr lvl="0" algn="ctr" defTabSz="1911350">
            <a:lnSpc>
              <a:spcPct val="90000"/>
            </a:lnSpc>
            <a:spcBef>
              <a:spcPct val="0"/>
            </a:spcBef>
            <a:spcAft>
              <a:spcPct val="35000"/>
            </a:spcAft>
          </a:pPr>
          <a:endParaRPr lang="th-TH" sz="4300" kern="1200" dirty="0"/>
        </a:p>
      </dsp:txBody>
      <dsp:txXfrm>
        <a:off x="8462185" y="0"/>
        <a:ext cx="1142111" cy="1320216"/>
      </dsp:txXfrm>
    </dsp:sp>
    <dsp:sp modelId="{D97915E0-5A9E-4680-AB64-F77C4CF6B794}">
      <dsp:nvSpPr>
        <dsp:cNvPr id="0" name=""/>
        <dsp:cNvSpPr/>
      </dsp:nvSpPr>
      <dsp:spPr>
        <a:xfrm>
          <a:off x="8868214" y="1485243"/>
          <a:ext cx="330054" cy="330054"/>
        </a:xfrm>
        <a:prstGeom prst="ellipse">
          <a:avLst/>
        </a:prstGeom>
        <a:solidFill>
          <a:schemeClr val="dk2">
            <a:hueOff val="0"/>
            <a:satOff val="0"/>
            <a:lumOff val="0"/>
            <a:alphaOff val="0"/>
          </a:schemeClr>
        </a:solidFill>
        <a:ln w="19050" cap="rnd"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4341CF-F907-4DFB-8352-10FA6918651F}">
      <dsp:nvSpPr>
        <dsp:cNvPr id="0" name=""/>
        <dsp:cNvSpPr/>
      </dsp:nvSpPr>
      <dsp:spPr>
        <a:xfrm>
          <a:off x="2268577" y="-110129"/>
          <a:ext cx="5815291" cy="5120395"/>
        </a:xfrm>
        <a:prstGeom prst="pie">
          <a:avLst>
            <a:gd name="adj1" fmla="val 16200000"/>
            <a:gd name="adj2" fmla="val 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effectLst>
                <a:outerShdw blurRad="38100" dist="38100" dir="2700000" algn="tl">
                  <a:srgbClr val="000000">
                    <a:alpha val="43137"/>
                  </a:srgbClr>
                </a:outerShdw>
              </a:effectLst>
              <a:latin typeface="Calibri" pitchFamily="34" charset="0"/>
              <a:cs typeface="Calibri" pitchFamily="34" charset="0"/>
            </a:rPr>
            <a:t>POOR ASSETS AND RISK MANAGEMENT</a:t>
          </a:r>
          <a:endParaRPr lang="en-US" sz="2400" b="1" kern="1200" dirty="0">
            <a:effectLst>
              <a:outerShdw blurRad="38100" dist="38100" dir="2700000" algn="tl">
                <a:srgbClr val="000000">
                  <a:alpha val="43137"/>
                </a:srgbClr>
              </a:outerShdw>
            </a:effectLst>
            <a:latin typeface="Calibri" pitchFamily="34" charset="0"/>
            <a:cs typeface="Calibri" pitchFamily="34" charset="0"/>
          </a:endParaRPr>
        </a:p>
      </dsp:txBody>
      <dsp:txXfrm>
        <a:off x="5242683" y="837143"/>
        <a:ext cx="2146119" cy="1523927"/>
      </dsp:txXfrm>
    </dsp:sp>
    <dsp:sp modelId="{CC13DF46-C68C-4DEB-9D78-0A813307F791}">
      <dsp:nvSpPr>
        <dsp:cNvPr id="0" name=""/>
        <dsp:cNvSpPr/>
      </dsp:nvSpPr>
      <dsp:spPr>
        <a:xfrm>
          <a:off x="2270266" y="-123796"/>
          <a:ext cx="5815291" cy="5120395"/>
        </a:xfrm>
        <a:prstGeom prst="pie">
          <a:avLst>
            <a:gd name="adj1" fmla="val 0"/>
            <a:gd name="adj2" fmla="val 540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effectLst>
                <a:outerShdw blurRad="38100" dist="38100" dir="2700000" algn="tl">
                  <a:srgbClr val="000000">
                    <a:alpha val="43137"/>
                  </a:srgbClr>
                </a:outerShdw>
              </a:effectLst>
              <a:latin typeface="Calibri" pitchFamily="34" charset="0"/>
              <a:cs typeface="Calibri" pitchFamily="34" charset="0"/>
            </a:rPr>
            <a:t>FRAUD </a:t>
          </a:r>
        </a:p>
        <a:p>
          <a:pPr lvl="0" algn="ctr" defTabSz="1066800">
            <a:lnSpc>
              <a:spcPct val="90000"/>
            </a:lnSpc>
            <a:spcBef>
              <a:spcPct val="0"/>
            </a:spcBef>
            <a:spcAft>
              <a:spcPct val="35000"/>
            </a:spcAft>
          </a:pPr>
          <a:r>
            <a:rPr lang="en-US" sz="2400" b="1" kern="1200" dirty="0" smtClean="0">
              <a:effectLst>
                <a:outerShdw blurRad="38100" dist="38100" dir="2700000" algn="tl">
                  <a:srgbClr val="000000">
                    <a:alpha val="43137"/>
                  </a:srgbClr>
                </a:outerShdw>
              </a:effectLst>
              <a:latin typeface="Calibri" pitchFamily="34" charset="0"/>
              <a:cs typeface="Calibri" pitchFamily="34" charset="0"/>
            </a:rPr>
            <a:t>(REPO 105)</a:t>
          </a:r>
          <a:endParaRPr lang="en-US" sz="2400" b="1" kern="1200" dirty="0">
            <a:effectLst>
              <a:outerShdw blurRad="38100" dist="38100" dir="2700000" algn="tl">
                <a:srgbClr val="000000">
                  <a:alpha val="43137"/>
                </a:srgbClr>
              </a:outerShdw>
            </a:effectLst>
            <a:latin typeface="Calibri" pitchFamily="34" charset="0"/>
            <a:cs typeface="Calibri" pitchFamily="34" charset="0"/>
          </a:endParaRPr>
        </a:p>
      </dsp:txBody>
      <dsp:txXfrm>
        <a:off x="5281756" y="2527836"/>
        <a:ext cx="2146119" cy="1523927"/>
      </dsp:txXfrm>
    </dsp:sp>
    <dsp:sp modelId="{E16423D9-33EF-4386-BE06-E5B759F0E913}">
      <dsp:nvSpPr>
        <dsp:cNvPr id="0" name=""/>
        <dsp:cNvSpPr/>
      </dsp:nvSpPr>
      <dsp:spPr>
        <a:xfrm>
          <a:off x="2270266" y="-123796"/>
          <a:ext cx="5815291" cy="5120395"/>
        </a:xfrm>
        <a:prstGeom prst="pie">
          <a:avLst>
            <a:gd name="adj1" fmla="val 5400000"/>
            <a:gd name="adj2" fmla="val 1080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effectLst>
                <a:outerShdw blurRad="38100" dist="38100" dir="2700000" algn="tl">
                  <a:srgbClr val="000000">
                    <a:alpha val="43137"/>
                  </a:srgbClr>
                </a:outerShdw>
              </a:effectLst>
              <a:latin typeface="Calibri" pitchFamily="34" charset="0"/>
              <a:cs typeface="Calibri" pitchFamily="34" charset="0"/>
            </a:rPr>
            <a:t>MANAGERIAL PROBLEMS</a:t>
          </a:r>
          <a:endParaRPr lang="en-US" sz="2400" b="1" kern="1200" dirty="0">
            <a:effectLst>
              <a:outerShdw blurRad="38100" dist="38100" dir="2700000" algn="tl">
                <a:srgbClr val="000000">
                  <a:alpha val="43137"/>
                </a:srgbClr>
              </a:outerShdw>
            </a:effectLst>
            <a:latin typeface="Calibri" pitchFamily="34" charset="0"/>
            <a:cs typeface="Calibri" pitchFamily="34" charset="0"/>
          </a:endParaRPr>
        </a:p>
      </dsp:txBody>
      <dsp:txXfrm>
        <a:off x="2927947" y="2527836"/>
        <a:ext cx="2146119" cy="1523927"/>
      </dsp:txXfrm>
    </dsp:sp>
    <dsp:sp modelId="{6C96F75D-A847-408E-AA85-D2522EFF4BFB}">
      <dsp:nvSpPr>
        <dsp:cNvPr id="0" name=""/>
        <dsp:cNvSpPr/>
      </dsp:nvSpPr>
      <dsp:spPr>
        <a:xfrm>
          <a:off x="2270266" y="-111956"/>
          <a:ext cx="5815291" cy="5093395"/>
        </a:xfrm>
        <a:prstGeom prst="pie">
          <a:avLst>
            <a:gd name="adj1" fmla="val 10800000"/>
            <a:gd name="adj2" fmla="val 1620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effectLst>
                <a:outerShdw blurRad="38100" dist="38100" dir="2700000" algn="tl">
                  <a:srgbClr val="000000">
                    <a:alpha val="43137"/>
                  </a:srgbClr>
                </a:outerShdw>
              </a:effectLst>
              <a:latin typeface="Calibri" pitchFamily="34" charset="0"/>
              <a:cs typeface="Calibri" pitchFamily="34" charset="0"/>
            </a:rPr>
            <a:t>BAD REGULATION</a:t>
          </a:r>
          <a:endParaRPr lang="en-US" sz="2400" b="1" kern="1200" dirty="0">
            <a:effectLst>
              <a:outerShdw blurRad="38100" dist="38100" dir="2700000" algn="tl">
                <a:srgbClr val="000000">
                  <a:alpha val="43137"/>
                </a:srgbClr>
              </a:outerShdw>
            </a:effectLst>
            <a:latin typeface="Calibri" pitchFamily="34" charset="0"/>
            <a:cs typeface="Calibri" pitchFamily="34" charset="0"/>
          </a:endParaRPr>
        </a:p>
      </dsp:txBody>
      <dsp:txXfrm>
        <a:off x="2927947" y="827895"/>
        <a:ext cx="2146119" cy="151589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7045" cy="341542"/>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sz="quarter" idx="1"/>
          </p:nvPr>
        </p:nvSpPr>
        <p:spPr>
          <a:xfrm>
            <a:off x="5629993" y="0"/>
            <a:ext cx="4307045" cy="341542"/>
          </a:xfrm>
          <a:prstGeom prst="rect">
            <a:avLst/>
          </a:prstGeom>
        </p:spPr>
        <p:txBody>
          <a:bodyPr vert="horz" lIns="93324" tIns="46662" rIns="93324" bIns="46662" rtlCol="0"/>
          <a:lstStyle>
            <a:lvl1pPr algn="r">
              <a:defRPr sz="1200"/>
            </a:lvl1pPr>
          </a:lstStyle>
          <a:p>
            <a:fld id="{2BCAFC7A-71DD-4C2C-B63D-60FDC7DD5449}" type="datetimeFigureOut">
              <a:rPr lang="en-US" smtClean="0"/>
              <a:pPr/>
              <a:t>30-Nov-13</a:t>
            </a:fld>
            <a:endParaRPr lang="en-US" dirty="0"/>
          </a:p>
        </p:txBody>
      </p:sp>
      <p:sp>
        <p:nvSpPr>
          <p:cNvPr id="4" name="Footer Placeholder 3"/>
          <p:cNvSpPr>
            <a:spLocks noGrp="1"/>
          </p:cNvSpPr>
          <p:nvPr>
            <p:ph type="ftr" sz="quarter" idx="2"/>
          </p:nvPr>
        </p:nvSpPr>
        <p:spPr>
          <a:xfrm>
            <a:off x="2" y="6465659"/>
            <a:ext cx="4307045" cy="341541"/>
          </a:xfrm>
          <a:prstGeom prst="rect">
            <a:avLst/>
          </a:prstGeom>
        </p:spPr>
        <p:txBody>
          <a:bodyPr vert="horz" lIns="93324" tIns="46662" rIns="93324" bIns="46662" rtlCol="0" anchor="b"/>
          <a:lstStyle>
            <a:lvl1pPr algn="l">
              <a:defRPr sz="1200"/>
            </a:lvl1pPr>
          </a:lstStyle>
          <a:p>
            <a:endParaRPr lang="en-US" dirty="0"/>
          </a:p>
        </p:txBody>
      </p:sp>
      <p:sp>
        <p:nvSpPr>
          <p:cNvPr id="5" name="Slide Number Placeholder 4"/>
          <p:cNvSpPr>
            <a:spLocks noGrp="1"/>
          </p:cNvSpPr>
          <p:nvPr>
            <p:ph type="sldNum" sz="quarter" idx="3"/>
          </p:nvPr>
        </p:nvSpPr>
        <p:spPr>
          <a:xfrm>
            <a:off x="5629993" y="6465659"/>
            <a:ext cx="4307045" cy="341541"/>
          </a:xfrm>
          <a:prstGeom prst="rect">
            <a:avLst/>
          </a:prstGeom>
        </p:spPr>
        <p:txBody>
          <a:bodyPr vert="horz" lIns="93324" tIns="46662" rIns="93324" bIns="46662" rtlCol="0" anchor="b"/>
          <a:lstStyle>
            <a:lvl1pPr algn="r">
              <a:defRPr sz="1200"/>
            </a:lvl1pPr>
          </a:lstStyle>
          <a:p>
            <a:fld id="{DA6FC261-E491-4C42-A663-B95247CC46D9}" type="slidenum">
              <a:rPr lang="en-US" smtClean="0"/>
              <a:pPr/>
              <a:t>‹#›</a:t>
            </a:fld>
            <a:endParaRPr lang="en-US" dirty="0"/>
          </a:p>
        </p:txBody>
      </p:sp>
    </p:spTree>
    <p:extLst>
      <p:ext uri="{BB962C8B-B14F-4D97-AF65-F5344CB8AC3E}">
        <p14:creationId xmlns:p14="http://schemas.microsoft.com/office/powerpoint/2010/main" val="16220316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4307045" cy="341542"/>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5629993" y="0"/>
            <a:ext cx="4307045" cy="341542"/>
          </a:xfrm>
          <a:prstGeom prst="rect">
            <a:avLst/>
          </a:prstGeom>
        </p:spPr>
        <p:txBody>
          <a:bodyPr vert="horz" lIns="93324" tIns="46662" rIns="93324" bIns="46662" rtlCol="0"/>
          <a:lstStyle>
            <a:lvl1pPr algn="r">
              <a:defRPr sz="1200"/>
            </a:lvl1pPr>
          </a:lstStyle>
          <a:p>
            <a:fld id="{D85ECAFD-F005-4163-B10D-85806DC43F93}" type="datetimeFigureOut">
              <a:rPr lang="en-US" smtClean="0"/>
              <a:pPr/>
              <a:t>30-Nov-13</a:t>
            </a:fld>
            <a:endParaRPr lang="en-US" dirty="0"/>
          </a:p>
        </p:txBody>
      </p:sp>
      <p:sp>
        <p:nvSpPr>
          <p:cNvPr id="4" name="Slide Image Placeholder 3"/>
          <p:cNvSpPr>
            <a:spLocks noGrp="1" noRot="1" noChangeAspect="1"/>
          </p:cNvSpPr>
          <p:nvPr>
            <p:ph type="sldImg" idx="2"/>
          </p:nvPr>
        </p:nvSpPr>
        <p:spPr>
          <a:xfrm>
            <a:off x="2927350" y="850900"/>
            <a:ext cx="4084638" cy="2297113"/>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993934" y="3275965"/>
            <a:ext cx="7951470" cy="268033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2" y="6465659"/>
            <a:ext cx="4307045" cy="341541"/>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5629993" y="6465659"/>
            <a:ext cx="4307045" cy="341541"/>
          </a:xfrm>
          <a:prstGeom prst="rect">
            <a:avLst/>
          </a:prstGeom>
        </p:spPr>
        <p:txBody>
          <a:bodyPr vert="horz" lIns="93324" tIns="46662" rIns="93324" bIns="46662" rtlCol="0" anchor="b"/>
          <a:lstStyle>
            <a:lvl1pPr algn="r">
              <a:defRPr sz="1200"/>
            </a:lvl1pPr>
          </a:lstStyle>
          <a:p>
            <a:fld id="{333E963C-1534-4F8D-B2A7-66D81AA25953}" type="slidenum">
              <a:rPr lang="en-US" smtClean="0"/>
              <a:pPr/>
              <a:t>‹#›</a:t>
            </a:fld>
            <a:endParaRPr lang="en-US" dirty="0"/>
          </a:p>
        </p:txBody>
      </p:sp>
    </p:spTree>
    <p:extLst>
      <p:ext uri="{BB962C8B-B14F-4D97-AF65-F5344CB8AC3E}">
        <p14:creationId xmlns:p14="http://schemas.microsoft.com/office/powerpoint/2010/main" val="2811850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33E963C-1534-4F8D-B2A7-66D81AA25953}"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a:t>
            </a:fld>
            <a:endParaRPr lang="en-US" dirty="0"/>
          </a:p>
        </p:txBody>
      </p:sp>
    </p:spTree>
    <p:extLst>
      <p:ext uri="{BB962C8B-B14F-4D97-AF65-F5344CB8AC3E}">
        <p14:creationId xmlns:p14="http://schemas.microsoft.com/office/powerpoint/2010/main" val="9879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4</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5</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6</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7</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8</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r>
              <a:rPr lang="th-TH" dirty="0" smtClean="0"/>
              <a:t>มีคนเคยเตือนว่าอย่าไปเล่น</a:t>
            </a:r>
            <a:r>
              <a:rPr lang="th-TH" dirty="0" err="1" smtClean="0"/>
              <a:t>ลิก</a:t>
            </a:r>
            <a:r>
              <a:rPr lang="th-TH" dirty="0" smtClean="0"/>
              <a:t>กี้</a:t>
            </a:r>
            <a:r>
              <a:rPr lang="th-TH" dirty="0" err="1" smtClean="0"/>
              <a:t>แอส</a:t>
            </a:r>
            <a:r>
              <a:rPr lang="th-TH" dirty="0" smtClean="0"/>
              <a:t>เสร็จไม่ฟัง</a:t>
            </a:r>
          </a:p>
          <a:p>
            <a:r>
              <a:rPr lang="th-TH" dirty="0" smtClean="0"/>
              <a:t>ถ้าเตรียมการไว้ก่อนหน้านี้ซัก</a:t>
            </a:r>
            <a:r>
              <a:rPr lang="th-TH" baseline="0" dirty="0" smtClean="0"/>
              <a:t> 1 เดือนว่า</a:t>
            </a:r>
            <a:r>
              <a:rPr lang="th-TH" baseline="0" dirty="0" err="1" smtClean="0"/>
              <a:t>จะเจ๋ง</a:t>
            </a:r>
            <a:r>
              <a:rPr lang="th-TH" baseline="0" dirty="0" smtClean="0"/>
              <a:t>ก็อาจจะไม่</a:t>
            </a:r>
            <a:r>
              <a:rPr lang="th-TH" baseline="0" smtClean="0"/>
              <a:t>เจ๋ง</a:t>
            </a:r>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9</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r>
              <a:rPr lang="en-US" sz="1200" dirty="0" smtClean="0">
                <a:effectLst>
                  <a:outerShdw blurRad="38100" dist="38100" dir="2700000" algn="tl">
                    <a:srgbClr val="000000">
                      <a:alpha val="43137"/>
                    </a:srgbClr>
                  </a:outerShdw>
                </a:effectLst>
              </a:rPr>
              <a:t>(as the low rate of interest, by doing these investment banking and financial companies are willing to generate higher profit. Since the regulation is not highly regulated, about 70,000 mortgage banks and broker aggressively issue subprime loan also because that the trend of house prices are rising in the past years.) </a:t>
            </a:r>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10</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11</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12</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outerShdw blurRad="38100" dist="38100" dir="2700000" algn="tl">
                    <a:srgbClr val="000000">
                      <a:alpha val="43137"/>
                    </a:srgbClr>
                  </a:outerShdw>
                </a:effectLst>
              </a:rPr>
              <a:t>Lehman began to enter this business in earnest in 2005 ignoring warnings that the U.S. housing market had become dangerously overheated and mortgage brokers were handing out money to individuals who could never pay. </a:t>
            </a:r>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13</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14</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firm selling the MBS was required to cover the debt based on its assets which was difficult due to the high levels of leverage used to purchase these securities. </a:t>
            </a:r>
            <a:endParaRPr lang="en-US" sz="1200" dirty="0" smtClean="0">
              <a:effectLst>
                <a:outerShdw blurRad="38100" dist="38100" dir="2700000" algn="tl">
                  <a:srgbClr val="000000">
                    <a:alpha val="43137"/>
                  </a:srgbClr>
                </a:outerShdw>
              </a:effectLst>
            </a:endParaRPr>
          </a:p>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15</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the firm selling the MBS was required to cover the debt based on its assets which was difficult due to the high levels of leverage used to purchase these securities. </a:t>
            </a:r>
            <a:endParaRPr lang="en-US" sz="1200" dirty="0" smtClean="0">
              <a:effectLst>
                <a:outerShdw blurRad="38100" dist="38100" dir="2700000" algn="tl">
                  <a:srgbClr val="000000">
                    <a:alpha val="43137"/>
                  </a:srgbClr>
                </a:outerShdw>
              </a:effectLst>
            </a:endParaRPr>
          </a:p>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16</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outerShdw blurRad="38100" dist="38100" dir="2700000" algn="tl">
                    <a:srgbClr val="000000">
                      <a:alpha val="43137"/>
                    </a:srgbClr>
                  </a:outerShdw>
                </a:effectLst>
              </a:rPr>
              <a:t>Lehman started to exit the business in August 2007 right after the collapse of two hedge funds sponsored by Bear Stearns that were invested in complex derivatives backed by home mortgages.</a:t>
            </a:r>
            <a:endParaRPr lang="th-TH" sz="1200" dirty="0" smtClean="0">
              <a:effectLst>
                <a:outerShdw blurRad="38100" dist="38100" dir="2700000" algn="tl">
                  <a:srgbClr val="000000">
                    <a:alpha val="43137"/>
                  </a:srgbClr>
                </a:outerShdw>
              </a:effectLst>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17</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outerShdw blurRad="38100" dist="38100" dir="2700000" algn="tl">
                    <a:srgbClr val="000000">
                      <a:alpha val="43137"/>
                    </a:srgbClr>
                  </a:outerShdw>
                </a:effectLst>
              </a:rPr>
              <a:t>Lehman started to exit the business in August 2007 right after the collapse of two hedge funds sponsored by Bear Stearns that were invested in complex derivatives backed by home mortgages.</a:t>
            </a:r>
            <a:endParaRPr lang="th-TH" sz="1200" dirty="0" smtClean="0">
              <a:effectLst>
                <a:outerShdw blurRad="38100" dist="38100" dir="2700000" algn="tl">
                  <a:srgbClr val="000000">
                    <a:alpha val="43137"/>
                  </a:srgbClr>
                </a:outerShdw>
              </a:effectLst>
            </a:endParaRPr>
          </a:p>
          <a:p>
            <a:endParaRPr lang="en-US" dirty="0" smtClean="0"/>
          </a:p>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18</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19</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20</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21</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22</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23</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24</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25</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pPr rtl="0"/>
            <a:r>
              <a:rPr lang="en-US" dirty="0" smtClean="0"/>
              <a:t>A typical Repo 105 would begin with Lehman’s European unit transferring $105 million or $108</a:t>
            </a:r>
          </a:p>
          <a:p>
            <a:pPr rtl="0"/>
            <a:r>
              <a:rPr lang="en-US" dirty="0" smtClean="0"/>
              <a:t>million worth of securities to a counterparty in exchange for $100 million in cash. Lehman would</a:t>
            </a:r>
          </a:p>
          <a:p>
            <a:pPr rtl="0"/>
            <a:r>
              <a:rPr lang="en-US" dirty="0" smtClean="0"/>
              <a:t>then use the money to pay down other short-term liabilities, so that it could report quarterly</a:t>
            </a:r>
          </a:p>
          <a:p>
            <a:pPr rtl="0"/>
            <a:r>
              <a:rPr lang="en-US" dirty="0" smtClean="0"/>
              <a:t>leverage numbers low enough to satisfy the ratings agencies, and thus investors. A few days after</a:t>
            </a:r>
          </a:p>
          <a:p>
            <a:r>
              <a:rPr lang="en-US" dirty="0" smtClean="0"/>
              <a:t>the quarter ended, Lehman would repay the cash, plus interest, and get its collateral back.</a:t>
            </a:r>
            <a:br>
              <a:rPr lang="en-US" dirty="0" smtClean="0"/>
            </a:br>
            <a:r>
              <a:rPr lang="en-US" dirty="0" smtClean="0"/>
              <a:t> </a:t>
            </a:r>
            <a:br>
              <a:rPr lang="en-US" dirty="0" smtClean="0"/>
            </a:br>
            <a:endParaRPr lang="en-US" sz="1200" b="0" i="0" kern="1200" dirty="0" smtClean="0">
              <a:solidFill>
                <a:schemeClr val="tx1"/>
              </a:solidFill>
              <a:effectLst>
                <a:outerShdw blurRad="50800" dist="38100" algn="tr" rotWithShape="0">
                  <a:prstClr val="black">
                    <a:alpha val="40000"/>
                  </a:prstClr>
                </a:outerShdw>
              </a:effectLst>
              <a:latin typeface="+mn-lt"/>
              <a:ea typeface="+mn-ea"/>
              <a:cs typeface="+mn-cs"/>
            </a:endParaRPr>
          </a:p>
          <a:p>
            <a:pPr rtl="0" latinLnBrk="0"/>
            <a:r>
              <a:rPr lang="en-US" sz="1200" b="0" i="0" kern="1200" dirty="0" smtClean="0">
                <a:solidFill>
                  <a:schemeClr val="tx1"/>
                </a:solidFill>
                <a:effectLst>
                  <a:outerShdw blurRad="50800" dist="38100" algn="tr" rotWithShape="0">
                    <a:prstClr val="black">
                      <a:alpha val="40000"/>
                    </a:prstClr>
                  </a:outerShdw>
                </a:effectLst>
                <a:latin typeface="+mn-lt"/>
                <a:ea typeface="+mn-ea"/>
                <a:cs typeface="+mn-cs"/>
              </a:rPr>
              <a:t>Lehman was meant to go bankrupt considering its excessive leverage, huge losses, liquidity drain, and low level of market confidence, speculative investments, and the accounting gimmicks under </a:t>
            </a:r>
            <a:r>
              <a:rPr lang="en-US" sz="1200" b="0" i="0" kern="1200" dirty="0" smtClean="0">
                <a:solidFill>
                  <a:srgbClr val="C00000"/>
                </a:solidFill>
                <a:effectLst>
                  <a:outerShdw blurRad="50800" dist="38100" algn="tr" rotWithShape="0">
                    <a:prstClr val="black">
                      <a:alpha val="40000"/>
                    </a:prstClr>
                  </a:outerShdw>
                </a:effectLst>
                <a:latin typeface="+mn-lt"/>
                <a:ea typeface="+mn-ea"/>
                <a:cs typeface="+mn-cs"/>
              </a:rPr>
              <a:t>Repo 105. </a:t>
            </a:r>
            <a:r>
              <a:rPr lang="th-TH" sz="1200" b="0" i="0" kern="1200" dirty="0" smtClean="0">
                <a:solidFill>
                  <a:srgbClr val="C00000"/>
                </a:solidFill>
                <a:effectLst>
                  <a:outerShdw blurRad="50800" dist="38100" algn="tr" rotWithShape="0">
                    <a:prstClr val="black">
                      <a:alpha val="40000"/>
                    </a:prstClr>
                  </a:outerShdw>
                </a:effectLst>
                <a:latin typeface="+mn-lt"/>
                <a:ea typeface="+mn-ea"/>
                <a:cs typeface="+mn-cs"/>
              </a:rPr>
              <a:t>สาเหตุหนึ่งที่ท�าให้  </a:t>
            </a:r>
            <a:endParaRPr lang="th-TH" dirty="0" smtClean="0">
              <a:solidFill>
                <a:srgbClr val="C00000"/>
              </a:solidFill>
            </a:endParaRPr>
          </a:p>
          <a:p>
            <a:pPr rtl="0" latinLnBrk="0"/>
            <a:r>
              <a:rPr lang="en-US" sz="1200" b="0" i="0" kern="1200" dirty="0" smtClean="0">
                <a:solidFill>
                  <a:srgbClr val="C00000"/>
                </a:solidFill>
                <a:effectLst>
                  <a:outerShdw blurRad="50800" dist="38100" algn="tr" rotWithShape="0">
                    <a:prstClr val="black">
                      <a:alpha val="40000"/>
                    </a:prstClr>
                  </a:outerShdw>
                </a:effectLst>
                <a:latin typeface="+mn-lt"/>
                <a:ea typeface="+mn-ea"/>
                <a:cs typeface="+mn-cs"/>
              </a:rPr>
              <a:t>Lehman  Brothers  </a:t>
            </a:r>
            <a:r>
              <a:rPr lang="th-TH" sz="1200" b="0" i="0" kern="1200" dirty="0" smtClean="0">
                <a:solidFill>
                  <a:srgbClr val="C00000"/>
                </a:solidFill>
                <a:effectLst>
                  <a:outerShdw blurRad="50800" dist="38100" algn="tr" rotWithShape="0">
                    <a:prstClr val="black">
                      <a:alpha val="40000"/>
                    </a:prstClr>
                  </a:outerShdw>
                </a:effectLst>
                <a:latin typeface="+mn-lt"/>
                <a:ea typeface="+mn-ea"/>
                <a:cs typeface="+mn-cs"/>
              </a:rPr>
              <a:t>พยายามน�าหนี้สินไปไว้นอกงบดุลเป็น</a:t>
            </a:r>
            <a:endParaRPr lang="th-TH" dirty="0" smtClean="0">
              <a:solidFill>
                <a:srgbClr val="C00000"/>
              </a:solidFill>
            </a:endParaRPr>
          </a:p>
          <a:p>
            <a:pPr rtl="0" latinLnBrk="0"/>
            <a:r>
              <a:rPr lang="th-TH" sz="1200" b="0" i="0" kern="1200" dirty="0" smtClean="0">
                <a:solidFill>
                  <a:srgbClr val="C00000"/>
                </a:solidFill>
                <a:effectLst>
                  <a:outerShdw blurRad="50800" dist="38100" algn="tr" rotWithShape="0">
                    <a:prstClr val="black">
                      <a:alpha val="40000"/>
                    </a:prstClr>
                  </a:outerShdw>
                </a:effectLst>
                <a:latin typeface="+mn-lt"/>
                <a:ea typeface="+mn-ea"/>
                <a:cs typeface="+mn-cs"/>
              </a:rPr>
              <a:t>เพราะบริษัทมี  </a:t>
            </a:r>
            <a:r>
              <a:rPr lang="en-US" sz="1200" b="0" i="0" kern="1200" dirty="0" smtClean="0">
                <a:solidFill>
                  <a:srgbClr val="C00000"/>
                </a:solidFill>
                <a:effectLst>
                  <a:outerShdw blurRad="50800" dist="38100" algn="tr" rotWithShape="0">
                    <a:prstClr val="black">
                      <a:alpha val="40000"/>
                    </a:prstClr>
                  </a:outerShdw>
                </a:effectLst>
                <a:latin typeface="+mn-lt"/>
                <a:ea typeface="+mn-ea"/>
                <a:cs typeface="+mn-cs"/>
              </a:rPr>
              <a:t>Financial  Leverage  Ratio  </a:t>
            </a:r>
            <a:r>
              <a:rPr lang="th-TH" sz="1200" b="0" i="0" kern="1200" dirty="0" smtClean="0">
                <a:solidFill>
                  <a:srgbClr val="C00000"/>
                </a:solidFill>
                <a:effectLst>
                  <a:outerShdw blurRad="50800" dist="38100" algn="tr" rotWithShape="0">
                    <a:prstClr val="black">
                      <a:alpha val="40000"/>
                    </a:prstClr>
                  </a:outerShdw>
                </a:effectLst>
                <a:latin typeface="+mn-lt"/>
                <a:ea typeface="+mn-ea"/>
                <a:cs typeface="+mn-cs"/>
              </a:rPr>
              <a:t>ในระดับสูงมาก</a:t>
            </a:r>
            <a:endParaRPr lang="th-TH" dirty="0" smtClean="0">
              <a:solidFill>
                <a:srgbClr val="C00000"/>
              </a:solidFill>
            </a:endParaRPr>
          </a:p>
          <a:p>
            <a:pPr rtl="0" latinLnBrk="0"/>
            <a:r>
              <a:rPr lang="th-TH" sz="1200" b="0" i="0" kern="1200" dirty="0" smtClean="0">
                <a:solidFill>
                  <a:srgbClr val="C00000"/>
                </a:solidFill>
                <a:effectLst>
                  <a:outerShdw blurRad="50800" dist="38100" algn="tr" rotWithShape="0">
                    <a:prstClr val="black">
                      <a:alpha val="40000"/>
                    </a:prstClr>
                  </a:outerShdw>
                </a:effectLst>
                <a:latin typeface="+mn-lt"/>
                <a:ea typeface="+mn-ea"/>
                <a:cs typeface="+mn-cs"/>
              </a:rPr>
              <a:t>จนกระทั่งอาจถูกลดอันดับความน่าเชื่อถือซึ่งจะส่งผลให้ราคา</a:t>
            </a:r>
            <a:endParaRPr lang="th-TH" dirty="0" smtClean="0">
              <a:solidFill>
                <a:srgbClr val="C00000"/>
              </a:solidFill>
            </a:endParaRPr>
          </a:p>
          <a:p>
            <a:r>
              <a:rPr lang="th-TH" sz="1200" b="0" i="0" kern="1200" dirty="0" smtClean="0">
                <a:solidFill>
                  <a:srgbClr val="C00000"/>
                </a:solidFill>
                <a:effectLst>
                  <a:outerShdw blurRad="50800" dist="38100" algn="tr" rotWithShape="0">
                    <a:prstClr val="black">
                      <a:alpha val="40000"/>
                    </a:prstClr>
                  </a:outerShdw>
                </a:effectLst>
                <a:latin typeface="+mn-lt"/>
                <a:ea typeface="+mn-ea"/>
                <a:cs typeface="+mn-cs"/>
              </a:rPr>
              <a:t>ซื้อขายหุ้นของบริษัทในตลาดหลักทรัพย์ลดลง </a:t>
            </a:r>
            <a:r>
              <a:rPr lang="th-TH" sz="1200" b="0" i="0" kern="1200" dirty="0" smtClean="0">
                <a:solidFill>
                  <a:srgbClr val="C00000"/>
                </a:solidFill>
                <a:latin typeface="+mn-lt"/>
                <a:ea typeface="+mn-ea"/>
                <a:cs typeface="+mn-cs"/>
              </a:rPr>
              <a:t/>
            </a:r>
            <a:br>
              <a:rPr lang="th-TH" sz="1200" b="0" i="0" kern="1200" dirty="0" smtClean="0">
                <a:solidFill>
                  <a:srgbClr val="C00000"/>
                </a:solidFill>
                <a:latin typeface="+mn-lt"/>
                <a:ea typeface="+mn-ea"/>
                <a:cs typeface="+mn-cs"/>
              </a:rPr>
            </a:br>
            <a:endParaRPr lang="en-US" dirty="0">
              <a:solidFill>
                <a:srgbClr val="C00000"/>
              </a:solidFill>
            </a:endParaRPr>
          </a:p>
        </p:txBody>
      </p:sp>
      <p:sp>
        <p:nvSpPr>
          <p:cNvPr id="4" name="Slide Number Placeholder 3"/>
          <p:cNvSpPr>
            <a:spLocks noGrp="1"/>
          </p:cNvSpPr>
          <p:nvPr>
            <p:ph type="sldNum" sz="quarter" idx="10"/>
          </p:nvPr>
        </p:nvSpPr>
        <p:spPr/>
        <p:txBody>
          <a:bodyPr/>
          <a:lstStyle/>
          <a:p>
            <a:fld id="{5257B995-136A-4A15-87A5-26420C3C1021}" type="slidenum">
              <a:rPr lang="en-US" smtClean="0"/>
              <a:pPr/>
              <a:t>26</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1200" dirty="0" smtClean="0"/>
              <a:t>ในกรณี </a:t>
            </a:r>
            <a:r>
              <a:rPr lang="en-US" sz="1200" dirty="0" smtClean="0"/>
              <a:t>Lehman Brothers </a:t>
            </a:r>
            <a:r>
              <a:rPr lang="th-TH" sz="1200" dirty="0" smtClean="0"/>
              <a:t>ธนาคารกลางสหรัฐกลับไม่ได้ให้ความช่วยเหลือ แต่พยายามให้ภาคเอกชนเป็นผู้รับผิดชอบความเสียหายที่ตัวเองก่อขึ้น ซึ่งแสดงให้เห็นว่าธนาคารกลางสหรัฐพยายามจะลดผลของ </a:t>
            </a:r>
            <a:r>
              <a:rPr lang="en-US" sz="1200" dirty="0" smtClean="0"/>
              <a:t>Moral hazard </a:t>
            </a:r>
            <a:r>
              <a:rPr lang="th-TH" sz="1200" dirty="0" smtClean="0"/>
              <a:t>ที่เกิดจากผลที่ภาครัฐเข้าอุ้มภาคเอกชนทุกครั้งที่เกิดความเสียหาย จนทำให้ภาคเอกชนขาดความรอบคอบในการดำเนินกิจการ เนื่องจากมั่นใจว่าภาครัฐจะเข้ามาช่วยเหลือหากเกิดปัญหาขึ้น</a:t>
            </a:r>
            <a:endParaRPr lang="en-US" sz="1200" dirty="0" smtClean="0"/>
          </a:p>
          <a:p>
            <a:endParaRPr lang="th-TH"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Due to the Moral Hazard Problems, FED are not willing to bail out each single investment banking , unless the impacts of the collapse are significantly enough.</a:t>
            </a:r>
          </a:p>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27</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28</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29</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5257B995-136A-4A15-87A5-26420C3C1021}" type="slidenum">
              <a:rPr lang="en-US" smtClean="0"/>
              <a:pPr/>
              <a:t>30</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31</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32</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7350" y="850900"/>
            <a:ext cx="4084638" cy="2297113"/>
          </a:xfrm>
        </p:spPr>
      </p:sp>
      <p:sp>
        <p:nvSpPr>
          <p:cNvPr id="3" name="Notes Placeholder 2"/>
          <p:cNvSpPr>
            <a:spLocks noGrp="1"/>
          </p:cNvSpPr>
          <p:nvPr>
            <p:ph type="body" idx="1"/>
          </p:nvPr>
        </p:nvSpPr>
        <p:spPr/>
        <p:txBody>
          <a:bodyPr>
            <a:normAutofit/>
          </a:bodyPr>
          <a:lstStyle/>
          <a:p>
            <a:r>
              <a:rPr lang="th-TH" dirty="0" smtClean="0"/>
              <a:t>อิน</a:t>
            </a:r>
            <a:r>
              <a:rPr lang="th-TH" dirty="0" err="1" smtClean="0"/>
              <a:t>เวอสเม้น</a:t>
            </a:r>
            <a:r>
              <a:rPr lang="th-TH" dirty="0" smtClean="0"/>
              <a:t>ปิดไปหลายที่</a:t>
            </a:r>
          </a:p>
          <a:p>
            <a:r>
              <a:rPr lang="th-TH" dirty="0" smtClean="0"/>
              <a:t>การ</a:t>
            </a:r>
            <a:r>
              <a:rPr lang="th-TH" dirty="0" err="1" smtClean="0"/>
              <a:t>ลงทุนฃะลอ</a:t>
            </a:r>
            <a:r>
              <a:rPr lang="th-TH" dirty="0" smtClean="0"/>
              <a:t>ตัวลง</a:t>
            </a:r>
          </a:p>
          <a:p>
            <a:r>
              <a:rPr lang="th-TH" dirty="0" smtClean="0"/>
              <a:t>อิน</a:t>
            </a:r>
            <a:r>
              <a:rPr lang="th-TH" dirty="0" err="1" smtClean="0"/>
              <a:t>เวส</a:t>
            </a:r>
            <a:r>
              <a:rPr lang="th-TH" dirty="0" smtClean="0"/>
              <a:t>เม้น</a:t>
            </a:r>
            <a:r>
              <a:rPr lang="th-TH" dirty="0" err="1" smtClean="0"/>
              <a:t>แบ้ง</a:t>
            </a:r>
            <a:r>
              <a:rPr lang="th-TH" dirty="0" smtClean="0"/>
              <a:t>ที่อื่นได้กำไล</a:t>
            </a:r>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33</a:t>
            </a:fld>
            <a:endParaRPr lang="en-US" dirty="0"/>
          </a:p>
        </p:txBody>
      </p:sp>
    </p:spTree>
    <p:extLst>
      <p:ext uri="{BB962C8B-B14F-4D97-AF65-F5344CB8AC3E}">
        <p14:creationId xmlns:p14="http://schemas.microsoft.com/office/powerpoint/2010/main" val="7320579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34</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35</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36</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37</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38</a:t>
            </a:fld>
            <a:endParaRPr lang="en-US"/>
          </a:p>
        </p:txBody>
      </p:sp>
    </p:spTree>
    <p:extLst>
      <p:ext uri="{BB962C8B-B14F-4D97-AF65-F5344CB8AC3E}">
        <p14:creationId xmlns:p14="http://schemas.microsoft.com/office/powerpoint/2010/main" val="7320579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r>
              <a:rPr lang="en-US" dirty="0" smtClean="0"/>
              <a:t>IS NOT</a:t>
            </a:r>
            <a:r>
              <a:rPr lang="en-US" baseline="0" dirty="0" smtClean="0"/>
              <a:t> TO ANYMORE. The owner of largest banks</a:t>
            </a:r>
            <a:r>
              <a:rPr lang="en-US" dirty="0" smtClean="0"/>
              <a:t> believed that federal</a:t>
            </a:r>
            <a:r>
              <a:rPr lang="en-US" baseline="0" dirty="0" smtClean="0"/>
              <a:t> reserve will not let them fail. But Lehman brothers collapse already. No one want to bail out.</a:t>
            </a:r>
            <a:endParaRPr lang="th-TH" dirty="0"/>
          </a:p>
        </p:txBody>
      </p:sp>
      <p:sp>
        <p:nvSpPr>
          <p:cNvPr id="4" name="ตัวแทนหมายเลขภาพนิ่ง 3"/>
          <p:cNvSpPr>
            <a:spLocks noGrp="1"/>
          </p:cNvSpPr>
          <p:nvPr>
            <p:ph type="sldNum" sz="quarter" idx="10"/>
          </p:nvPr>
        </p:nvSpPr>
        <p:spPr/>
        <p:txBody>
          <a:bodyPr/>
          <a:lstStyle/>
          <a:p>
            <a:fld id="{333E963C-1534-4F8D-B2A7-66D81AA25953}" type="slidenum">
              <a:rPr lang="en-US" smtClean="0"/>
              <a:pPr/>
              <a:t>39</a:t>
            </a:fld>
            <a:endParaRPr lang="en-US" dirty="0"/>
          </a:p>
        </p:txBody>
      </p:sp>
    </p:spTree>
    <p:extLst>
      <p:ext uri="{BB962C8B-B14F-4D97-AF65-F5344CB8AC3E}">
        <p14:creationId xmlns:p14="http://schemas.microsoft.com/office/powerpoint/2010/main" val="21111932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257B995-136A-4A15-87A5-26420C3C1021}" type="slidenum">
              <a:rPr lang="en-US" smtClean="0"/>
              <a:pPr/>
              <a:t>40</a:t>
            </a:fld>
            <a:endParaRPr lang="en-US"/>
          </a:p>
        </p:txBody>
      </p:sp>
    </p:spTree>
    <p:extLst>
      <p:ext uri="{BB962C8B-B14F-4D97-AF65-F5344CB8AC3E}">
        <p14:creationId xmlns:p14="http://schemas.microsoft.com/office/powerpoint/2010/main" val="7320579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6" y="1447802"/>
            <a:ext cx="8825658" cy="3329581"/>
          </a:xfrm>
        </p:spPr>
        <p:txBody>
          <a:bodyPr anchor="b"/>
          <a:lstStyle>
            <a:lvl1pPr>
              <a:defRPr sz="7200"/>
            </a:lvl1pPr>
          </a:lstStyle>
          <a:p>
            <a:r>
              <a:rPr lang="en-US" smtClean="0"/>
              <a:t>Click to edit Master title style</a:t>
            </a:r>
            <a:endParaRPr lang="en-US"/>
          </a:p>
        </p:txBody>
      </p:sp>
      <p:sp>
        <p:nvSpPr>
          <p:cNvPr id="3" name="Subtitle 2"/>
          <p:cNvSpPr>
            <a:spLocks noGrp="1"/>
          </p:cNvSpPr>
          <p:nvPr>
            <p:ph type="subTitle" idx="1"/>
          </p:nvPr>
        </p:nvSpPr>
        <p:spPr>
          <a:xfrm>
            <a:off x="1154956"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AAD347D-5ACD-4C99-B74B-A9C85AD731AF}"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5"/>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6"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03314" y="2060577"/>
            <a:ext cx="4396338"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654494" y="2056093"/>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796027F-7875-4030-9381-8BD8C4F21935}" type="datetimeFigureOut">
              <a:rPr lang="en-US" smtClean="0"/>
              <a:pPr/>
              <a:t>30-Nov-13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103314"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4" y="2514600"/>
            <a:ext cx="4396338"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654497"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7" y="2514600"/>
            <a:ext cx="4396338"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796027F-7875-4030-9381-8BD8C4F21935}" type="datetimeFigureOut">
              <a:rPr lang="en-US" smtClean="0"/>
              <a:pPr/>
              <a:t>30-Nov-13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7" name="Date Placeholder 2"/>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5"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8"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154954" y="3129282"/>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8"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ctr">
            <a:norm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3657600"/>
            <a:ext cx="508497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a:p>
        </p:txBody>
      </p:sp>
      <p:sp>
        <p:nvSpPr>
          <p:cNvPr id="3" name="Picture Placeholder 2"/>
          <p:cNvSpPr>
            <a:spLocks noGrp="1" noChangeAspect="1"/>
          </p:cNvSpPr>
          <p:nvPr>
            <p:ph type="pic" idx="1"/>
          </p:nvPr>
        </p:nvSpPr>
        <p:spPr>
          <a:xfrm>
            <a:off x="1154956"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ctr">
            <a:norm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7"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5" y="1447800"/>
            <a:ext cx="8825659" cy="1981200"/>
          </a:xfrm>
        </p:spPr>
        <p:txBody>
          <a:bodyPr/>
          <a:lstStyle>
            <a:lvl1pPr>
              <a:defRPr sz="4800"/>
            </a:lvl1pPr>
          </a:lstStyle>
          <a:p>
            <a:r>
              <a:rPr lang="en-US" smtClean="0"/>
              <a:t>Click to edit Master title style</a:t>
            </a:r>
            <a:endParaRPr lang="en-US"/>
          </a:p>
        </p:txBody>
      </p:sp>
      <p:sp>
        <p:nvSpPr>
          <p:cNvPr id="4"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
        <p:nvSpPr>
          <p:cNvPr id="8" name="Text Placeholder 3"/>
          <p:cNvSpPr>
            <a:spLocks noGrp="1"/>
          </p:cNvSpPr>
          <p:nvPr>
            <p:ph type="body" sz="half" idx="2"/>
          </p:nvPr>
        </p:nvSpPr>
        <p:spPr>
          <a:xfrm>
            <a:off x="1154955"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2" y="1447800"/>
            <a:ext cx="7999314" cy="2323374"/>
          </a:xfrm>
        </p:spPr>
        <p:txBody>
          <a:bodyPr/>
          <a:lstStyle>
            <a:lvl1pPr>
              <a:defRPr sz="4800"/>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
        <p:nvSpPr>
          <p:cNvPr id="10" name="Text Placeholder 3"/>
          <p:cNvSpPr>
            <a:spLocks noGrp="1"/>
          </p:cNvSpPr>
          <p:nvPr>
            <p:ph type="body" sz="half" idx="2"/>
          </p:nvPr>
        </p:nvSpPr>
        <p:spPr>
          <a:xfrm>
            <a:off x="1154955"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3"/>
          <p:cNvSpPr>
            <a:spLocks noGrp="1"/>
          </p:cNvSpPr>
          <p:nvPr>
            <p:ph type="body" sz="half" idx="14"/>
          </p:nvPr>
        </p:nvSpPr>
        <p:spPr>
          <a:xfrm>
            <a:off x="1930401" y="3771174"/>
            <a:ext cx="7279649" cy="342174"/>
          </a:xfrm>
        </p:spPr>
        <p:txBody>
          <a:bodyPr vert="horz" lIns="91440" tIns="45720" rIns="91440" bIns="45720" rtlCol="0" anchor="t">
            <a:normAutofit/>
          </a:bodyPr>
          <a:lstStyle>
            <a:lvl1pPr>
              <a:defRPr lang="en-US" sz="1400" cap="small" dirty="0" smtClean="0">
                <a:solidFill>
                  <a:schemeClr val="bg2">
                    <a:lumMod val="40000"/>
                    <a:lumOff val="60000"/>
                  </a:schemeClr>
                </a:solidFill>
                <a:latin typeface="+mj-lt"/>
                <a:ea typeface="+mj-ea"/>
                <a:cs typeface="+mj-cs"/>
              </a:defRPr>
            </a:lvl1pPr>
          </a:lstStyle>
          <a:p>
            <a:pPr marL="0" lvl="0" indent="0">
              <a:buNone/>
            </a:pPr>
            <a:r>
              <a:rPr lang="en-US" smtClean="0"/>
              <a:t>Click to edit Master text styles</a:t>
            </a:r>
          </a:p>
        </p:txBody>
      </p:sp>
      <p:sp>
        <p:nvSpPr>
          <p:cNvPr id="12" name="TextBox 11"/>
          <p:cNvSpPr txBox="1"/>
          <p:nvPr/>
        </p:nvSpPr>
        <p:spPr>
          <a:xfrm>
            <a:off x="898294" y="971253"/>
            <a:ext cx="801913"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smtClean="0"/>
              <a:t>“</a:t>
            </a:r>
            <a:endParaRPr lang="en-US" dirty="0"/>
          </a:p>
        </p:txBody>
      </p:sp>
      <p:sp>
        <p:nvSpPr>
          <p:cNvPr id="15" name="TextBox 14"/>
          <p:cNvSpPr txBox="1"/>
          <p:nvPr/>
        </p:nvSpPr>
        <p:spPr>
          <a:xfrm>
            <a:off x="9330490" y="2613787"/>
            <a:ext cx="801913"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smtClean="0"/>
              <a:t>”</a:t>
            </a:r>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5"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574802" y="1447800"/>
            <a:ext cx="7999314" cy="3276600"/>
          </a:xfrm>
        </p:spPr>
        <p:txBody>
          <a:bodyPr/>
          <a:lstStyle>
            <a:lvl1pPr>
              <a:defRPr sz="4800"/>
            </a:lvl1pPr>
          </a:lstStyle>
          <a:p>
            <a:r>
              <a:rPr lang="en-US" smtClean="0"/>
              <a:t>Click to edit Master title style</a:t>
            </a:r>
            <a:endParaRPr lang="en-US"/>
          </a:p>
        </p:txBody>
      </p:sp>
      <p:sp>
        <p:nvSpPr>
          <p:cNvPr id="4"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
        <p:nvSpPr>
          <p:cNvPr id="8" name="Text Placeholder 3"/>
          <p:cNvSpPr>
            <a:spLocks noGrp="1"/>
          </p:cNvSpPr>
          <p:nvPr>
            <p:ph type="body" sz="half" idx="2"/>
          </p:nvPr>
        </p:nvSpPr>
        <p:spPr>
          <a:xfrm>
            <a:off x="1574802" y="4953002"/>
            <a:ext cx="7999314" cy="1074057"/>
          </a:xfrm>
        </p:spPr>
        <p:txBody>
          <a:bodyPr anchor="t">
            <a:normAutofit/>
          </a:bodyPr>
          <a:lstStyle>
            <a:lvl1pPr marL="0" indent="0">
              <a:buNone/>
              <a:defRPr lang="en-US" sz="1800" b="0" i="0" kern="1200" dirty="0" smtClean="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898294" y="971253"/>
            <a:ext cx="801913"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smtClean="0"/>
              <a:t>“</a:t>
            </a:r>
            <a:endParaRPr lang="en-US" dirty="0"/>
          </a:p>
        </p:txBody>
      </p:sp>
      <p:sp>
        <p:nvSpPr>
          <p:cNvPr id="15" name="TextBox 14"/>
          <p:cNvSpPr txBox="1"/>
          <p:nvPr/>
        </p:nvSpPr>
        <p:spPr>
          <a:xfrm>
            <a:off x="9334033" y="3316513"/>
            <a:ext cx="801913" cy="1969770"/>
          </a:xfrm>
          <a:prstGeom prst="rect">
            <a:avLst/>
          </a:prstGeom>
          <a:noFill/>
        </p:spPr>
        <p:txBody>
          <a:bodyPr wrap="square" rtlCol="0">
            <a:spAutoFit/>
          </a:bodyPr>
          <a:lstStyle>
            <a:defPPr>
              <a:defRPr lang="en-US"/>
            </a:defPPr>
            <a:lvl1pPr lvl="0" algn="r">
              <a:defRPr sz="12200" b="0" i="0">
                <a:solidFill>
                  <a:schemeClr val="bg2">
                    <a:lumMod val="40000"/>
                    <a:lumOff val="60000"/>
                  </a:schemeClr>
                </a:solidFill>
                <a:latin typeface="Arial"/>
                <a:ea typeface="+mj-ea"/>
                <a:cs typeface="+mj-cs"/>
              </a:defRPr>
            </a:lvl1pPr>
          </a:lstStyle>
          <a:p>
            <a:pPr lvl="0"/>
            <a:r>
              <a:rPr lang="en-US" dirty="0" smtClean="0"/>
              <a:t>”</a:t>
            </a: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54955" y="1447800"/>
            <a:ext cx="8825659" cy="1981200"/>
          </a:xfrm>
        </p:spPr>
        <p:txBody>
          <a:bodyPr/>
          <a:lstStyle>
            <a:lvl1pPr>
              <a:defRPr sz="4800"/>
            </a:lvl1pPr>
          </a:lstStyle>
          <a:p>
            <a:r>
              <a:rPr lang="en-US" smtClean="0"/>
              <a:t>Click to edit Master title style</a:t>
            </a:r>
            <a:endParaRPr lang="en-US"/>
          </a:p>
        </p:txBody>
      </p:sp>
      <p:sp>
        <p:nvSpPr>
          <p:cNvPr id="4"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
        <p:nvSpPr>
          <p:cNvPr id="10" name="Text Placeholder 3"/>
          <p:cNvSpPr>
            <a:spLocks noGrp="1"/>
          </p:cNvSpPr>
          <p:nvPr>
            <p:ph type="body" sz="half" idx="2"/>
          </p:nvPr>
        </p:nvSpPr>
        <p:spPr>
          <a:xfrm>
            <a:off x="1154955" y="4350657"/>
            <a:ext cx="8825659" cy="16764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3" name="Text Placeholder 3"/>
          <p:cNvSpPr>
            <a:spLocks noGrp="1"/>
          </p:cNvSpPr>
          <p:nvPr>
            <p:ph type="body" sz="half" idx="13"/>
          </p:nvPr>
        </p:nvSpPr>
        <p:spPr>
          <a:xfrm>
            <a:off x="1154954" y="3848612"/>
            <a:ext cx="8825659" cy="588517"/>
          </a:xfrm>
        </p:spPr>
        <p:txBody>
          <a:bodyPr anchor="b">
            <a:normAutofit/>
          </a:bodyPr>
          <a:lstStyle>
            <a:lvl1pPr marL="0" indent="0" algn="l" defTabSz="457200" rtl="0" eaLnBrk="1" latinLnBrk="0" hangingPunct="1">
              <a:buNone/>
              <a:defRPr lang="en-US" sz="3600" b="0" i="0" kern="1200" cap="none" dirty="0" smtClean="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6"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652464"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2" name="Text Placeholder 3"/>
          <p:cNvSpPr>
            <a:spLocks noGrp="1"/>
          </p:cNvSpPr>
          <p:nvPr>
            <p:ph type="body" sz="half" idx="18"/>
          </p:nvPr>
        </p:nvSpPr>
        <p:spPr>
          <a:xfrm>
            <a:off x="652464" y="4827213"/>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3" name="Text Placeholder 3"/>
          <p:cNvSpPr>
            <a:spLocks noGrp="1"/>
          </p:cNvSpPr>
          <p:nvPr>
            <p:ph type="body" sz="half" idx="19"/>
          </p:nvPr>
        </p:nvSpPr>
        <p:spPr>
          <a:xfrm>
            <a:off x="3888023" y="4827212"/>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4" name="Text Placeholder 3"/>
          <p:cNvSpPr>
            <a:spLocks noGrp="1"/>
          </p:cNvSpPr>
          <p:nvPr>
            <p:ph type="body" sz="half" idx="20"/>
          </p:nvPr>
        </p:nvSpPr>
        <p:spPr>
          <a:xfrm>
            <a:off x="7124575" y="4827210"/>
            <a:ext cx="293599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9" name="Picture Placeholder 2"/>
          <p:cNvSpPr>
            <a:spLocks noGrp="1"/>
          </p:cNvSpPr>
          <p:nvPr>
            <p:ph type="pic" idx="15"/>
          </p:nvPr>
        </p:nvSpPr>
        <p:spPr>
          <a:xfrm>
            <a:off x="652464"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ctr">
            <a:norm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30" name="Picture Placeholder 2"/>
          <p:cNvSpPr>
            <a:spLocks noGrp="1"/>
          </p:cNvSpPr>
          <p:nvPr>
            <p:ph type="pic" idx="21"/>
          </p:nvPr>
        </p:nvSpPr>
        <p:spPr>
          <a:xfrm>
            <a:off x="3889375" y="2209800"/>
            <a:ext cx="2930526" cy="1524000"/>
          </a:xfrm>
          <a:prstGeom prst="roundRect">
            <a:avLst>
              <a:gd name="adj" fmla="val 1858"/>
            </a:avLst>
          </a:prstGeom>
          <a:effectLst>
            <a:outerShdw blurRad="50800" dist="50800" dir="5400000" algn="tl" rotWithShape="0">
              <a:srgbClr val="000000">
                <a:alpha val="43000"/>
              </a:srgbClr>
            </a:outerShdw>
          </a:effectLst>
        </p:spPr>
        <p:txBody>
          <a:bodyPr anchor="ctr">
            <a:norm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31" name="Picture Placeholder 2"/>
          <p:cNvSpPr>
            <a:spLocks noGrp="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ctr">
            <a:norm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6"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3" y="430215"/>
            <a:ext cx="1752601" cy="5826125"/>
          </a:xfrm>
        </p:spPr>
        <p:txBody>
          <a:bodyPr vert="eaVert" anchor="b" anchorCtr="0"/>
          <a:lstStyle/>
          <a:p>
            <a:r>
              <a:rPr lang="en-US" smtClean="0"/>
              <a:t>Click to edit Master title style</a:t>
            </a:r>
            <a:endParaRPr lang="en-US"/>
          </a:p>
        </p:txBody>
      </p:sp>
      <p:sp>
        <p:nvSpPr>
          <p:cNvPr id="3" name="Vertical Text Placeholder 2"/>
          <p:cNvSpPr>
            <a:spLocks noGrp="1"/>
          </p:cNvSpPr>
          <p:nvPr>
            <p:ph type="body" orient="vert" idx="1"/>
          </p:nvPr>
        </p:nvSpPr>
        <p:spPr>
          <a:xfrm>
            <a:off x="652463" y="430215"/>
            <a:ext cx="7423150" cy="5826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pPr/>
              <a:t>30-Nov-13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669687"/>
            <a:ext cx="4037012" cy="4188315"/>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892349"/>
            <a:ext cx="1522412" cy="2365453"/>
          </a:xfrm>
          <a:prstGeom prst="rect">
            <a:avLst/>
          </a:prstGeom>
        </p:spPr>
      </p:pic>
      <p:sp>
        <p:nvSpPr>
          <p:cNvPr id="16" name="Oval 15"/>
          <p:cNvSpPr/>
          <p:nvPr/>
        </p:nvSpPr>
        <p:spPr>
          <a:xfrm>
            <a:off x="8609012" y="1676400"/>
            <a:ext cx="2819401"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813"/>
          <a:stretch/>
        </p:blipFill>
        <p:spPr>
          <a:xfrm>
            <a:off x="7999413" y="2"/>
            <a:ext cx="1603387" cy="1141407"/>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3320"/>
          <a:stretch/>
        </p:blipFill>
        <p:spPr>
          <a:xfrm>
            <a:off x="8605879" y="6096000"/>
            <a:ext cx="993734" cy="762000"/>
          </a:xfrm>
          <a:prstGeom prst="rect">
            <a:avLst/>
          </a:prstGeom>
        </p:spPr>
      </p:pic>
      <p:sp>
        <p:nvSpPr>
          <p:cNvPr id="14" name="Rectangle 13"/>
          <p:cNvSpPr/>
          <p:nvPr/>
        </p:nvSpPr>
        <p:spPr>
          <a:xfrm>
            <a:off x="10437812" y="0"/>
            <a:ext cx="685801"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646113" y="452718"/>
            <a:ext cx="9404722" cy="1400530"/>
          </a:xfrm>
          <a:prstGeom prst="rect">
            <a:avLst/>
          </a:prstGeom>
        </p:spPr>
        <p:txBody>
          <a:bodyPr vert="horz" lIns="91440" tIns="45720" rIns="91440" bIns="45720" rtlCol="0" anchor="t">
            <a:noAutofit/>
          </a:bodyPr>
          <a:lstStyle/>
          <a:p>
            <a:r>
              <a:rPr lang="en-US" smtClean="0"/>
              <a:t>Click to edit Master title style</a:t>
            </a:r>
            <a:endParaRPr lang="en-US"/>
          </a:p>
        </p:txBody>
      </p:sp>
      <p:sp>
        <p:nvSpPr>
          <p:cNvPr id="3" name="Text Placeholder 2"/>
          <p:cNvSpPr>
            <a:spLocks noGrp="1"/>
          </p:cNvSpPr>
          <p:nvPr>
            <p:ph type="body" idx="1"/>
          </p:nvPr>
        </p:nvSpPr>
        <p:spPr>
          <a:xfrm>
            <a:off x="1103312" y="2052920"/>
            <a:ext cx="8946542"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rot="5400000">
            <a:off x="10155640"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smtClean="0"/>
              <a:pPr/>
              <a:t>30-Nov-13</a:t>
            </a:fld>
            <a:endParaRPr lang="en-US" dirty="0"/>
          </a:p>
        </p:txBody>
      </p:sp>
      <p:sp>
        <p:nvSpPr>
          <p:cNvPr id="5" name="Footer Placeholder 4"/>
          <p:cNvSpPr>
            <a:spLocks noGrp="1"/>
          </p:cNvSpPr>
          <p:nvPr>
            <p:ph type="ftr" sz="quarter" idx="3"/>
          </p:nvPr>
        </p:nvSpPr>
        <p:spPr>
          <a:xfrm rot="5400000">
            <a:off x="8951575" y="3225299"/>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1" y="295731"/>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3" r:id="rId14"/>
    <p:sldLayoutId id="2147483665" r:id="rId15"/>
    <p:sldLayoutId id="2147483669" r:id="rId16"/>
    <p:sldLayoutId id="2147483670" r:id="rId17"/>
    <p:sldLayoutId id="2147483658" r:id="rId18"/>
    <p:sldLayoutId id="2147483659" r:id="rId19"/>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2"/>
            <a:ext cx="12192000" cy="6175513"/>
          </a:xfrm>
          <a:prstGeom prst="rect">
            <a:avLst/>
          </a:prstGeom>
          <a:solidFill>
            <a:srgbClr val="6620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2" name="Title 1"/>
          <p:cNvSpPr>
            <a:spLocks noGrp="1"/>
          </p:cNvSpPr>
          <p:nvPr>
            <p:ph type="ctrTitle" idx="4294967295"/>
          </p:nvPr>
        </p:nvSpPr>
        <p:spPr>
          <a:xfrm>
            <a:off x="477078" y="675861"/>
            <a:ext cx="4192588" cy="3886200"/>
          </a:xfrm>
        </p:spPr>
        <p:txBody>
          <a:bodyPr>
            <a:noAutofit/>
          </a:bodyPr>
          <a:lstStyle/>
          <a:p>
            <a:r>
              <a:rPr lang="en-US" sz="7200" b="1" dirty="0" smtClean="0">
                <a:ln>
                  <a:solidFill>
                    <a:schemeClr val="bg1"/>
                  </a:solidFill>
                </a:ln>
                <a:solidFill>
                  <a:schemeClr val="tx1"/>
                </a:solidFill>
                <a:effectLst>
                  <a:outerShdw blurRad="38100" dist="38100" dir="2700000" algn="tl">
                    <a:srgbClr val="000000">
                      <a:alpha val="43137"/>
                    </a:srgbClr>
                  </a:outerShdw>
                </a:effectLst>
              </a:rPr>
              <a:t>The  Fall  </a:t>
            </a:r>
            <a:br>
              <a:rPr lang="en-US" sz="7200" b="1" dirty="0" smtClean="0">
                <a:ln>
                  <a:solidFill>
                    <a:schemeClr val="bg1"/>
                  </a:solidFill>
                </a:ln>
                <a:solidFill>
                  <a:schemeClr val="tx1"/>
                </a:solidFill>
                <a:effectLst>
                  <a:outerShdw blurRad="38100" dist="38100" dir="2700000" algn="tl">
                    <a:srgbClr val="000000">
                      <a:alpha val="43137"/>
                    </a:srgbClr>
                  </a:outerShdw>
                </a:effectLst>
              </a:rPr>
            </a:br>
            <a:r>
              <a:rPr lang="en-US" sz="7200" b="1" dirty="0" smtClean="0">
                <a:ln>
                  <a:solidFill>
                    <a:schemeClr val="bg1"/>
                  </a:solidFill>
                </a:ln>
                <a:solidFill>
                  <a:schemeClr val="tx1"/>
                </a:solidFill>
                <a:effectLst>
                  <a:outerShdw blurRad="38100" dist="38100" dir="2700000" algn="tl">
                    <a:srgbClr val="000000">
                      <a:alpha val="43137"/>
                    </a:srgbClr>
                  </a:outerShdw>
                </a:effectLst>
              </a:rPr>
              <a:t>     of Lehman Brothers</a:t>
            </a:r>
            <a:endParaRPr lang="en-US" sz="7200" b="1" dirty="0">
              <a:ln>
                <a:solidFill>
                  <a:schemeClr val="bg1"/>
                </a:solidFill>
              </a:ln>
              <a:solidFill>
                <a:schemeClr val="tx1"/>
              </a:solidFill>
              <a:effectLst>
                <a:outerShdw blurRad="38100" dist="38100" dir="2700000" algn="tl">
                  <a:srgbClr val="000000">
                    <a:alpha val="43137"/>
                  </a:srgbClr>
                </a:outerShdw>
              </a:effectLst>
            </a:endParaRPr>
          </a:p>
        </p:txBody>
      </p:sp>
      <p:sp>
        <p:nvSpPr>
          <p:cNvPr id="3" name="Subtitle 2"/>
          <p:cNvSpPr>
            <a:spLocks noGrp="1"/>
          </p:cNvSpPr>
          <p:nvPr>
            <p:ph type="subTitle" idx="4294967295"/>
          </p:nvPr>
        </p:nvSpPr>
        <p:spPr>
          <a:xfrm>
            <a:off x="558801" y="6148388"/>
            <a:ext cx="11633200" cy="709612"/>
          </a:xfrm>
        </p:spPr>
        <p:txBody>
          <a:bodyPr anchor="ctr"/>
          <a:lstStyle/>
          <a:p>
            <a:pPr algn="ctr">
              <a:buNone/>
            </a:pPr>
            <a:r>
              <a:rPr lang="en-US" b="1" dirty="0" smtClean="0">
                <a:solidFill>
                  <a:schemeClr val="tx1"/>
                </a:solidFill>
                <a:effectLst>
                  <a:outerShdw blurRad="38100" dist="38100" dir="2700000" algn="tl">
                    <a:srgbClr val="000000">
                      <a:alpha val="43137"/>
                    </a:srgbClr>
                  </a:outerShdw>
                </a:effectLst>
              </a:rPr>
              <a:t>                                                                                                                                             Group 5</a:t>
            </a:r>
            <a:endParaRPr lang="en-US" b="1" dirty="0">
              <a:solidFill>
                <a:schemeClr val="tx1"/>
              </a:solidFill>
              <a:effectLst>
                <a:outerShdw blurRad="38100" dist="38100" dir="2700000" algn="tl">
                  <a:srgbClr val="000000">
                    <a:alpha val="43137"/>
                  </a:srgbClr>
                </a:outerShdw>
              </a:effectLst>
            </a:endParaRPr>
          </a:p>
        </p:txBody>
      </p:sp>
      <p:pic>
        <p:nvPicPr>
          <p:cNvPr id="7" name="Picture Placeholder 6" descr="screen shot 2013-09-13 at 9.46.52 am.png"/>
          <p:cNvPicPr>
            <a:picLocks noGrp="1" noChangeAspect="1"/>
          </p:cNvPicPr>
          <p:nvPr>
            <p:ph type="pic" sz="quarter" idx="4294967295"/>
          </p:nvPr>
        </p:nvPicPr>
        <p:blipFill>
          <a:blip r:embed="rId3"/>
          <a:srcRect l="9298" r="9298" b="3594"/>
          <a:stretch>
            <a:fillRect/>
          </a:stretch>
        </p:blipFill>
        <p:spPr>
          <a:xfrm>
            <a:off x="5011053" y="272314"/>
            <a:ext cx="6876148" cy="5585563"/>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08083088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6" descr="screen shot 2013-09-13 at 9.46.52 am.png"/>
          <p:cNvPicPr>
            <a:picLocks noChangeAspect="1"/>
          </p:cNvPicPr>
          <p:nvPr/>
        </p:nvPicPr>
        <p:blipFill>
          <a:blip r:embed="rId3"/>
          <a:srcRect l="9298" r="9298" b="3594"/>
          <a:stretch>
            <a:fillRect/>
          </a:stretch>
        </p:blipFill>
        <p:spPr>
          <a:xfrm>
            <a:off x="1514903" y="1555844"/>
            <a:ext cx="8590741" cy="4732301"/>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5400" dirty="0" smtClean="0">
                <a:effectLst>
                  <a:outerShdw blurRad="38100" dist="38100" dir="2700000" algn="tl">
                    <a:srgbClr val="000000">
                      <a:alpha val="43137"/>
                    </a:srgbClr>
                  </a:outerShdw>
                </a:effectLst>
              </a:rPr>
              <a:t>Overview</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6" name="Content Placeholder 5"/>
          <p:cNvSpPr>
            <a:spLocks noGrp="1"/>
          </p:cNvSpPr>
          <p:nvPr>
            <p:ph idx="1"/>
          </p:nvPr>
        </p:nvSpPr>
        <p:spPr>
          <a:xfrm>
            <a:off x="1037227" y="1632997"/>
            <a:ext cx="5280741" cy="779125"/>
          </a:xfrm>
          <a:solidFill>
            <a:schemeClr val="tx1"/>
          </a:solidFill>
          <a:ln w="57150">
            <a:solidFill>
              <a:srgbClr val="008000"/>
            </a:solidFill>
          </a:ln>
        </p:spPr>
        <p:style>
          <a:lnRef idx="2">
            <a:schemeClr val="accent3"/>
          </a:lnRef>
          <a:fillRef idx="1">
            <a:schemeClr val="lt1"/>
          </a:fillRef>
          <a:effectRef idx="0">
            <a:schemeClr val="accent3"/>
          </a:effectRef>
          <a:fontRef idx="minor">
            <a:schemeClr val="dk1"/>
          </a:fontRef>
        </p:style>
        <p:txBody>
          <a:bodyPr anchor="ctr">
            <a:noAutofit/>
          </a:bodyPr>
          <a:lstStyle/>
          <a:p>
            <a:pPr algn="ctr">
              <a:buNone/>
            </a:pPr>
            <a:r>
              <a:rPr lang="en-US" sz="3600" dirty="0" smtClean="0">
                <a:solidFill>
                  <a:schemeClr val="bg1"/>
                </a:solidFill>
              </a:rPr>
              <a:t>Causes</a:t>
            </a:r>
            <a:endParaRPr lang="th-TH" sz="3600" dirty="0">
              <a:solidFill>
                <a:schemeClr val="bg1"/>
              </a:solidFill>
            </a:endParaRPr>
          </a:p>
        </p:txBody>
      </p:sp>
      <p:sp>
        <p:nvSpPr>
          <p:cNvPr id="7" name="Content Placeholder 5"/>
          <p:cNvSpPr txBox="1">
            <a:spLocks/>
          </p:cNvSpPr>
          <p:nvPr/>
        </p:nvSpPr>
        <p:spPr>
          <a:xfrm>
            <a:off x="988878" y="3697224"/>
            <a:ext cx="5329092" cy="937838"/>
          </a:xfrm>
          <a:prstGeom prst="rect">
            <a:avLst/>
          </a:prstGeom>
          <a:solidFill>
            <a:schemeClr val="tx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p>
            <a:pPr marL="342900" marR="0" lvl="0" indent="-342900" algn="ctr"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None/>
              <a:tabLst/>
              <a:defRPr/>
            </a:pPr>
            <a:r>
              <a:rPr kumimoji="0" lang="en-US" sz="3300" i="0" u="none" strike="noStrike" kern="1200" cap="none" spc="0" normalizeH="0" baseline="0" noProof="0" dirty="0" smtClean="0">
                <a:ln>
                  <a:noFill/>
                </a:ln>
                <a:solidFill>
                  <a:schemeClr val="bg1"/>
                </a:solidFill>
                <a:effectLst/>
                <a:uLnTx/>
                <a:uFillTx/>
                <a:latin typeface="+mn-lt"/>
                <a:ea typeface="+mn-ea"/>
                <a:cs typeface="+mn-cs"/>
              </a:rPr>
              <a:t>The Fall of Lehman</a:t>
            </a:r>
            <a:r>
              <a:rPr kumimoji="0" lang="en-US" sz="3300" i="0" u="none" strike="noStrike" kern="1200" cap="none" spc="0" normalizeH="0" noProof="0" dirty="0" smtClean="0">
                <a:ln>
                  <a:noFill/>
                </a:ln>
                <a:solidFill>
                  <a:schemeClr val="bg1"/>
                </a:solidFill>
                <a:effectLst/>
                <a:uLnTx/>
                <a:uFillTx/>
                <a:latin typeface="+mn-lt"/>
                <a:ea typeface="+mn-ea"/>
                <a:cs typeface="+mn-cs"/>
              </a:rPr>
              <a:t> Brothers</a:t>
            </a:r>
            <a:endParaRPr kumimoji="0" lang="th-TH" sz="3300" i="0" u="none" strike="noStrike" kern="1200" cap="none" spc="0" normalizeH="0" baseline="0" noProof="0" dirty="0">
              <a:ln>
                <a:noFill/>
              </a:ln>
              <a:solidFill>
                <a:schemeClr val="bg1"/>
              </a:solidFill>
              <a:effectLst/>
              <a:uLnTx/>
              <a:uFillTx/>
              <a:latin typeface="+mn-lt"/>
              <a:ea typeface="+mn-ea"/>
              <a:cs typeface="+mn-cs"/>
            </a:endParaRPr>
          </a:p>
        </p:txBody>
      </p:sp>
      <p:sp>
        <p:nvSpPr>
          <p:cNvPr id="9" name="Content Placeholder 5"/>
          <p:cNvSpPr txBox="1">
            <a:spLocks/>
          </p:cNvSpPr>
          <p:nvPr/>
        </p:nvSpPr>
        <p:spPr>
          <a:xfrm>
            <a:off x="1031079" y="5785337"/>
            <a:ext cx="5228063" cy="795238"/>
          </a:xfrm>
          <a:prstGeom prst="rect">
            <a:avLst/>
          </a:prstGeom>
          <a:solidFill>
            <a:schemeClr val="tx1"/>
          </a:solidFill>
          <a:ln w="57150">
            <a:solidFill>
              <a:srgbClr val="FF6600"/>
            </a:solidFill>
          </a:ln>
        </p:spPr>
        <p:style>
          <a:lnRef idx="2">
            <a:schemeClr val="accent3"/>
          </a:lnRef>
          <a:fillRef idx="1">
            <a:schemeClr val="lt1"/>
          </a:fillRef>
          <a:effectRef idx="0">
            <a:schemeClr val="accent3"/>
          </a:effectRef>
          <a:fontRef idx="minor">
            <a:schemeClr val="dk1"/>
          </a:fontRef>
        </p:style>
        <p:txBody>
          <a:bodyPr vert="horz" lIns="91440" tIns="45720" rIns="91440" bIns="45720" rtlCol="0" anchor="ctr">
            <a:noAutofit/>
          </a:bodyPr>
          <a:lstStyle/>
          <a:p>
            <a:pPr marL="342900" marR="0" lvl="0" indent="-342900" algn="ctr"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None/>
              <a:tabLst/>
              <a:defRPr/>
            </a:pPr>
            <a:r>
              <a:rPr kumimoji="0" lang="en-US" sz="3600" i="0" u="none" strike="noStrike" kern="1200" cap="none" spc="0" normalizeH="0" baseline="0" noProof="0" dirty="0" smtClean="0">
                <a:ln>
                  <a:noFill/>
                </a:ln>
                <a:solidFill>
                  <a:schemeClr val="dk1"/>
                </a:solidFill>
                <a:effectLst/>
                <a:uLnTx/>
                <a:uFillTx/>
                <a:latin typeface="+mn-lt"/>
                <a:ea typeface="+mn-ea"/>
                <a:cs typeface="+mn-cs"/>
              </a:rPr>
              <a:t>Impacts </a:t>
            </a:r>
            <a:endParaRPr kumimoji="0" lang="th-TH" sz="3200" i="0" u="none" strike="noStrike" kern="1200" cap="none" spc="0" normalizeH="0" baseline="0" noProof="0" dirty="0">
              <a:ln>
                <a:noFill/>
              </a:ln>
              <a:solidFill>
                <a:schemeClr val="dk1"/>
              </a:solidFill>
              <a:effectLst/>
              <a:uLnTx/>
              <a:uFillTx/>
              <a:latin typeface="+mn-lt"/>
              <a:ea typeface="+mn-ea"/>
              <a:cs typeface="+mn-cs"/>
            </a:endParaRPr>
          </a:p>
        </p:txBody>
      </p:sp>
      <p:sp>
        <p:nvSpPr>
          <p:cNvPr id="10" name="Content Placeholder 5"/>
          <p:cNvSpPr txBox="1">
            <a:spLocks/>
          </p:cNvSpPr>
          <p:nvPr/>
        </p:nvSpPr>
        <p:spPr>
          <a:xfrm>
            <a:off x="8040401" y="3608182"/>
            <a:ext cx="3074290" cy="1072059"/>
          </a:xfrm>
          <a:prstGeom prst="rect">
            <a:avLst/>
          </a:prstGeom>
          <a:ln w="57150">
            <a:solidFill>
              <a:srgbClr val="0070C0"/>
            </a:solidFill>
          </a:ln>
        </p:spPr>
        <p:style>
          <a:lnRef idx="2">
            <a:schemeClr val="accent3"/>
          </a:lnRef>
          <a:fillRef idx="1">
            <a:schemeClr val="lt1"/>
          </a:fillRef>
          <a:effectRef idx="0">
            <a:schemeClr val="accent3"/>
          </a:effectRef>
          <a:fontRef idx="minor">
            <a:schemeClr val="dk1"/>
          </a:fontRef>
        </p:style>
        <p:txBody>
          <a:bodyPr vert="horz" lIns="91440" tIns="45720" rIns="91440" bIns="45720" rtlCol="0" anchor="ctr">
            <a:noAutofit/>
          </a:bodyPr>
          <a:lstStyle/>
          <a:p>
            <a:pPr marL="342900" marR="0" lvl="0" indent="-342900" algn="ctr"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None/>
              <a:tabLst/>
              <a:defRPr/>
            </a:pPr>
            <a:r>
              <a:rPr kumimoji="0" lang="en-US" sz="3200" i="0" u="none" strike="noStrike" kern="1200" cap="none" spc="0" normalizeH="0" baseline="0" noProof="0" dirty="0" smtClean="0">
                <a:ln>
                  <a:noFill/>
                </a:ln>
                <a:solidFill>
                  <a:schemeClr val="dk1"/>
                </a:solidFill>
                <a:effectLst/>
                <a:uLnTx/>
                <a:uFillTx/>
                <a:latin typeface="+mn-lt"/>
                <a:ea typeface="+mn-ea"/>
                <a:cs typeface="+mn-cs"/>
              </a:rPr>
              <a:t>Suggestions</a:t>
            </a:r>
          </a:p>
          <a:p>
            <a:pPr marL="342900" marR="0" lvl="0" indent="-342900" algn="ctr"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None/>
              <a:tabLst/>
              <a:defRPr/>
            </a:pPr>
            <a:r>
              <a:rPr lang="en-US" sz="3200" dirty="0" smtClean="0"/>
              <a:t>and Solutions</a:t>
            </a:r>
            <a:endParaRPr kumimoji="0" lang="th-TH" sz="3200" i="0" u="none" strike="noStrike" kern="1200" cap="none" spc="0" normalizeH="0" baseline="0" noProof="0" dirty="0">
              <a:ln>
                <a:noFill/>
              </a:ln>
              <a:solidFill>
                <a:schemeClr val="dk1"/>
              </a:solidFill>
              <a:effectLst/>
              <a:uLnTx/>
              <a:uFillTx/>
              <a:latin typeface="+mn-lt"/>
              <a:ea typeface="+mn-ea"/>
              <a:cs typeface="+mn-cs"/>
            </a:endParaRPr>
          </a:p>
        </p:txBody>
      </p:sp>
      <p:grpSp>
        <p:nvGrpSpPr>
          <p:cNvPr id="19" name="Group 18"/>
          <p:cNvGrpSpPr/>
          <p:nvPr/>
        </p:nvGrpSpPr>
        <p:grpSpPr>
          <a:xfrm rot="5400000">
            <a:off x="3143944" y="2623688"/>
            <a:ext cx="804045" cy="822354"/>
            <a:chOff x="3062097" y="1161470"/>
            <a:chExt cx="588360" cy="688270"/>
          </a:xfrm>
        </p:grpSpPr>
        <p:sp>
          <p:nvSpPr>
            <p:cNvPr id="20" name="Right Arrow 19"/>
            <p:cNvSpPr/>
            <p:nvPr/>
          </p:nvSpPr>
          <p:spPr>
            <a:xfrm>
              <a:off x="3062097" y="1161470"/>
              <a:ext cx="588360" cy="688270"/>
            </a:xfrm>
            <a:prstGeom prst="rightArrow">
              <a:avLst>
                <a:gd name="adj1" fmla="val 60000"/>
                <a:gd name="adj2" fmla="val 50000"/>
              </a:avLst>
            </a:prstGeom>
          </p:spPr>
          <p:style>
            <a:lnRef idx="0">
              <a:schemeClr val="dk2">
                <a:tint val="60000"/>
                <a:hueOff val="0"/>
                <a:satOff val="0"/>
                <a:lumOff val="0"/>
                <a:alphaOff val="0"/>
              </a:schemeClr>
            </a:lnRef>
            <a:fillRef idx="3">
              <a:schemeClr val="dk2">
                <a:tint val="60000"/>
                <a:hueOff val="0"/>
                <a:satOff val="0"/>
                <a:lumOff val="0"/>
                <a:alphaOff val="0"/>
              </a:schemeClr>
            </a:fillRef>
            <a:effectRef idx="3">
              <a:schemeClr val="dk2">
                <a:tint val="60000"/>
                <a:hueOff val="0"/>
                <a:satOff val="0"/>
                <a:lumOff val="0"/>
                <a:alphaOff val="0"/>
              </a:schemeClr>
            </a:effectRef>
            <a:fontRef idx="minor">
              <a:schemeClr val="lt1"/>
            </a:fontRef>
          </p:style>
        </p:sp>
        <p:sp>
          <p:nvSpPr>
            <p:cNvPr id="21" name="Right Arrow 4"/>
            <p:cNvSpPr/>
            <p:nvPr/>
          </p:nvSpPr>
          <p:spPr>
            <a:xfrm>
              <a:off x="3062097" y="1299124"/>
              <a:ext cx="411852" cy="4129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th-TH" sz="2500" kern="1200" dirty="0"/>
            </a:p>
          </p:txBody>
        </p:sp>
      </p:grpSp>
      <p:grpSp>
        <p:nvGrpSpPr>
          <p:cNvPr id="22" name="Group 21"/>
          <p:cNvGrpSpPr/>
          <p:nvPr/>
        </p:nvGrpSpPr>
        <p:grpSpPr>
          <a:xfrm rot="5400000">
            <a:off x="3107160" y="4778314"/>
            <a:ext cx="804045" cy="822354"/>
            <a:chOff x="3062097" y="1161470"/>
            <a:chExt cx="588360" cy="688270"/>
          </a:xfrm>
        </p:grpSpPr>
        <p:sp>
          <p:nvSpPr>
            <p:cNvPr id="23" name="Right Arrow 22"/>
            <p:cNvSpPr/>
            <p:nvPr/>
          </p:nvSpPr>
          <p:spPr>
            <a:xfrm>
              <a:off x="3062097" y="1161470"/>
              <a:ext cx="588360" cy="688270"/>
            </a:xfrm>
            <a:prstGeom prst="rightArrow">
              <a:avLst>
                <a:gd name="adj1" fmla="val 60000"/>
                <a:gd name="adj2" fmla="val 50000"/>
              </a:avLst>
            </a:prstGeom>
          </p:spPr>
          <p:style>
            <a:lnRef idx="0">
              <a:schemeClr val="dk2">
                <a:tint val="60000"/>
                <a:hueOff val="0"/>
                <a:satOff val="0"/>
                <a:lumOff val="0"/>
                <a:alphaOff val="0"/>
              </a:schemeClr>
            </a:lnRef>
            <a:fillRef idx="3">
              <a:schemeClr val="dk2">
                <a:tint val="60000"/>
                <a:hueOff val="0"/>
                <a:satOff val="0"/>
                <a:lumOff val="0"/>
                <a:alphaOff val="0"/>
              </a:schemeClr>
            </a:fillRef>
            <a:effectRef idx="3">
              <a:schemeClr val="dk2">
                <a:tint val="60000"/>
                <a:hueOff val="0"/>
                <a:satOff val="0"/>
                <a:lumOff val="0"/>
                <a:alphaOff val="0"/>
              </a:schemeClr>
            </a:effectRef>
            <a:fontRef idx="minor">
              <a:schemeClr val="lt1"/>
            </a:fontRef>
          </p:style>
        </p:sp>
        <p:sp>
          <p:nvSpPr>
            <p:cNvPr id="24" name="Right Arrow 4"/>
            <p:cNvSpPr/>
            <p:nvPr/>
          </p:nvSpPr>
          <p:spPr>
            <a:xfrm>
              <a:off x="3062097" y="1299124"/>
              <a:ext cx="411852" cy="4129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th-TH" sz="2500" kern="1200" dirty="0"/>
            </a:p>
          </p:txBody>
        </p:sp>
      </p:grpSp>
      <p:grpSp>
        <p:nvGrpSpPr>
          <p:cNvPr id="25" name="Group 24"/>
          <p:cNvGrpSpPr/>
          <p:nvPr/>
        </p:nvGrpSpPr>
        <p:grpSpPr>
          <a:xfrm rot="10800000">
            <a:off x="6812058" y="3719902"/>
            <a:ext cx="804046" cy="822354"/>
            <a:chOff x="3062097" y="1161470"/>
            <a:chExt cx="588360" cy="688270"/>
          </a:xfrm>
        </p:grpSpPr>
        <p:sp>
          <p:nvSpPr>
            <p:cNvPr id="26" name="Right Arrow 25"/>
            <p:cNvSpPr/>
            <p:nvPr/>
          </p:nvSpPr>
          <p:spPr>
            <a:xfrm>
              <a:off x="3062097" y="1161470"/>
              <a:ext cx="588360" cy="688270"/>
            </a:xfrm>
            <a:prstGeom prst="rightArrow">
              <a:avLst>
                <a:gd name="adj1" fmla="val 60000"/>
                <a:gd name="adj2" fmla="val 50000"/>
              </a:avLst>
            </a:prstGeom>
          </p:spPr>
          <p:style>
            <a:lnRef idx="0">
              <a:schemeClr val="dk2">
                <a:tint val="60000"/>
                <a:hueOff val="0"/>
                <a:satOff val="0"/>
                <a:lumOff val="0"/>
                <a:alphaOff val="0"/>
              </a:schemeClr>
            </a:lnRef>
            <a:fillRef idx="3">
              <a:schemeClr val="dk2">
                <a:tint val="60000"/>
                <a:hueOff val="0"/>
                <a:satOff val="0"/>
                <a:lumOff val="0"/>
                <a:alphaOff val="0"/>
              </a:schemeClr>
            </a:fillRef>
            <a:effectRef idx="3">
              <a:schemeClr val="dk2">
                <a:tint val="60000"/>
                <a:hueOff val="0"/>
                <a:satOff val="0"/>
                <a:lumOff val="0"/>
                <a:alphaOff val="0"/>
              </a:schemeClr>
            </a:effectRef>
            <a:fontRef idx="minor">
              <a:schemeClr val="lt1"/>
            </a:fontRef>
          </p:style>
        </p:sp>
        <p:sp>
          <p:nvSpPr>
            <p:cNvPr id="27" name="Right Arrow 4"/>
            <p:cNvSpPr/>
            <p:nvPr/>
          </p:nvSpPr>
          <p:spPr>
            <a:xfrm>
              <a:off x="3062097" y="1299124"/>
              <a:ext cx="411852" cy="41296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1111250">
                <a:lnSpc>
                  <a:spcPct val="90000"/>
                </a:lnSpc>
                <a:spcBef>
                  <a:spcPct val="0"/>
                </a:spcBef>
                <a:spcAft>
                  <a:spcPct val="35000"/>
                </a:spcAft>
              </a:pPr>
              <a:endParaRPr lang="th-TH" sz="2500" kern="1200" dirty="0"/>
            </a:p>
          </p:txBody>
        </p:sp>
      </p:grpSp>
      <p:sp>
        <p:nvSpPr>
          <p:cNvPr id="33" name="Rectangle 32"/>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497250" y="27036"/>
            <a:ext cx="9404722" cy="1139612"/>
          </a:xfrm>
        </p:spPr>
        <p:txBody>
          <a:bodyPr anchor="ctr"/>
          <a:lstStyle/>
          <a:p>
            <a:r>
              <a:rPr lang="en-US" sz="5400" dirty="0" smtClean="0">
                <a:effectLst>
                  <a:outerShdw blurRad="38100" dist="38100" dir="2700000" algn="tl">
                    <a:srgbClr val="000000">
                      <a:alpha val="43137"/>
                    </a:srgbClr>
                  </a:outerShdw>
                </a:effectLst>
              </a:rPr>
              <a:t>Introduction</a:t>
            </a:r>
            <a:endParaRPr lang="en-US" sz="54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481756" y="1392859"/>
            <a:ext cx="10437872" cy="489098"/>
          </a:xfrm>
        </p:spPr>
        <p:txBody>
          <a:bodyPr>
            <a:noAutofit/>
          </a:bodyPr>
          <a:lstStyle/>
          <a:p>
            <a:pPr>
              <a:buNone/>
            </a:pPr>
            <a:r>
              <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Calibri" pitchFamily="34" charset="0"/>
              </a:rPr>
              <a:t>WHAT IS LEHMAN BROTHERS </a:t>
            </a:r>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pitchFamily="34" charset="0"/>
                <a:cs typeface="Calibri" pitchFamily="34" charset="0"/>
              </a:rPr>
              <a:t>?</a:t>
            </a:r>
            <a:endPar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r>
            <a:br>
              <a:rPr lang="en-US" sz="2800" dirty="0" smtClean="0">
                <a:effectLst>
                  <a:outerShdw blurRad="38100" dist="38100" dir="2700000" algn="tl">
                    <a:srgbClr val="000000">
                      <a:alpha val="43137"/>
                    </a:srgbClr>
                  </a:outerShdw>
                </a:effectLst>
                <a:latin typeface="Calibri" pitchFamily="34" charset="0"/>
                <a:cs typeface="Calibri" pitchFamily="34" charset="0"/>
              </a:rPr>
            </a:b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t>
            </a:r>
            <a:endParaRPr lang="th-TH" sz="2800" dirty="0">
              <a:effectLst>
                <a:outerShdw blurRad="38100" dist="38100" dir="2700000" algn="tl">
                  <a:srgbClr val="000000">
                    <a:alpha val="43137"/>
                  </a:srgbClr>
                </a:outerShdw>
              </a:effectLst>
              <a:latin typeface="Calibri" pitchFamily="34" charset="0"/>
              <a:cs typeface="Calibri" pitchFamily="34" charset="0"/>
            </a:endParaRPr>
          </a:p>
        </p:txBody>
      </p:sp>
      <p:sp>
        <p:nvSpPr>
          <p:cNvPr id="18" name="Rectangle 17"/>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6" name="Content Placeholder 2"/>
          <p:cNvSpPr txBox="1">
            <a:spLocks/>
          </p:cNvSpPr>
          <p:nvPr/>
        </p:nvSpPr>
        <p:spPr>
          <a:xfrm>
            <a:off x="513904" y="1892592"/>
            <a:ext cx="10777874" cy="4276197"/>
          </a:xfrm>
          <a:prstGeom prst="rect">
            <a:avLst/>
          </a:prstGeom>
        </p:spPr>
        <p:txBody>
          <a:bodyPr vert="horz" lIns="91440" tIns="45720" rIns="91440" bIns="45720" rtlCol="0">
            <a:normAutofit/>
          </a:bodyPr>
          <a:lstStyle/>
          <a:p>
            <a:pPr marL="342900" marR="0" lvl="0" indent="-342900" algn="thaiDist" defTabSz="457200" rtl="0" eaLnBrk="1" fontAlgn="auto" latinLnBrk="0" hangingPunct="1">
              <a:lnSpc>
                <a:spcPct val="100000"/>
              </a:lnSpc>
              <a:spcBef>
                <a:spcPts val="1000"/>
              </a:spcBef>
              <a:spcAft>
                <a:spcPts val="0"/>
              </a:spcAft>
              <a:buClr>
                <a:schemeClr val="bg2">
                  <a:lumMod val="40000"/>
                  <a:lumOff val="60000"/>
                </a:schemeClr>
              </a:buClr>
              <a:buSzPct val="80000"/>
              <a:tabLst/>
              <a:defRPr/>
            </a:pPr>
            <a:endParaRPr kumimoji="0" lang="en-US" sz="2400" b="0" i="0" u="none" strike="noStrike" kern="1200" cap="none" spc="0" normalizeH="0" baseline="0" noProof="0" dirty="0" smtClean="0">
              <a:ln>
                <a:noFill/>
              </a:ln>
              <a:solidFill>
                <a:schemeClr val="tx1"/>
              </a:solidFill>
              <a:effectLst/>
              <a:uLnTx/>
              <a:uFillTx/>
              <a:latin typeface="+mj-lt"/>
              <a:ea typeface="+mj-ea"/>
              <a:cs typeface="+mj-cs"/>
            </a:endParaRPr>
          </a:p>
          <a:p>
            <a:pPr marL="342900" marR="0" lvl="0" indent="-342900" defTabSz="457200" rtl="0" eaLnBrk="1" fontAlgn="auto" latinLnBrk="0" hangingPunct="1">
              <a:lnSpc>
                <a:spcPct val="110000"/>
              </a:lnSpc>
              <a:spcBef>
                <a:spcPts val="1000"/>
              </a:spcBef>
              <a:spcAft>
                <a:spcPts val="0"/>
              </a:spcAft>
              <a:buClr>
                <a:schemeClr val="bg2">
                  <a:lumMod val="40000"/>
                  <a:lumOff val="60000"/>
                </a:schemeClr>
              </a:buClr>
              <a:buSzPct val="80000"/>
              <a:buFont typeface="Wingdings 3" charset="2"/>
              <a:buChar char=""/>
              <a:tabLst/>
              <a:defRPr/>
            </a:pPr>
            <a:r>
              <a:rPr lang="en-US" sz="2400" dirty="0" smtClean="0"/>
              <a:t>Lehman was a global financial services firm serving corporations, local federal and state governments, institutions, and high net worth customers. Its focus was largely in equities and fixed income products, trading and research, investment banking and asset management</a:t>
            </a:r>
            <a:r>
              <a:rPr kumimoji="0" lang="en-US" sz="2500" b="0" i="0" u="none" strike="noStrike" kern="1200" cap="none" spc="0" normalizeH="0" baseline="0" noProof="0" dirty="0" smtClean="0">
                <a:ln>
                  <a:noFill/>
                </a:ln>
                <a:solidFill>
                  <a:schemeClr val="tx1"/>
                </a:solidFill>
                <a:uLnTx/>
                <a:uFillTx/>
                <a:latin typeface="+mj-lt"/>
                <a:ea typeface="+mj-ea"/>
                <a:cs typeface="+mj-cs"/>
              </a:rPr>
              <a:t/>
            </a:r>
            <a:br>
              <a:rPr kumimoji="0" lang="en-US" sz="2500" b="0" i="0" u="none" strike="noStrike" kern="1200" cap="none" spc="0" normalizeH="0" baseline="0" noProof="0" dirty="0" smtClean="0">
                <a:ln>
                  <a:noFill/>
                </a:ln>
                <a:solidFill>
                  <a:schemeClr val="tx1"/>
                </a:solidFill>
                <a:uLnTx/>
                <a:uFillTx/>
                <a:latin typeface="+mj-lt"/>
                <a:ea typeface="+mj-ea"/>
                <a:cs typeface="+mj-cs"/>
              </a:rPr>
            </a:br>
            <a:endParaRPr kumimoji="0" lang="en-US" sz="2500" b="0" i="0" u="none" strike="noStrike" kern="1200" cap="none" spc="0" normalizeH="0" baseline="0" noProof="0" dirty="0" smtClean="0">
              <a:ln>
                <a:noFill/>
              </a:ln>
              <a:solidFill>
                <a:schemeClr val="tx1"/>
              </a:solidFill>
              <a:uLnTx/>
              <a:uFillTx/>
              <a:latin typeface="+mj-lt"/>
              <a:ea typeface="+mj-ea"/>
              <a:cs typeface="+mj-cs"/>
            </a:endParaRPr>
          </a:p>
          <a:p>
            <a:pPr marL="342900" lvl="0" indent="-342900">
              <a:spcBef>
                <a:spcPts val="1000"/>
              </a:spcBef>
              <a:buClr>
                <a:schemeClr val="bg2">
                  <a:lumMod val="40000"/>
                  <a:lumOff val="60000"/>
                </a:schemeClr>
              </a:buClr>
              <a:buSzPct val="80000"/>
            </a:pPr>
            <a:r>
              <a:rPr lang="en-US" sz="2500" dirty="0" smtClean="0"/>
              <a:t/>
            </a:r>
            <a:br>
              <a:rPr lang="en-US" sz="2500" dirty="0" smtClean="0"/>
            </a:br>
            <a:endParaRPr kumimoji="0" lang="en-US" sz="2400" b="0" i="0" u="none" strike="noStrike" kern="1200" cap="none" spc="0" normalizeH="0" baseline="0" noProof="0" dirty="0">
              <a:ln>
                <a:noFill/>
              </a:ln>
              <a:solidFill>
                <a:schemeClr val="tx1"/>
              </a:solidFill>
              <a:effectLst/>
              <a:uLnTx/>
              <a:uFillTx/>
              <a:latin typeface="+mj-lt"/>
              <a:ea typeface="+mj-ea"/>
              <a:cs typeface="+mj-cs"/>
            </a:endParaRPr>
          </a:p>
        </p:txBody>
      </p:sp>
      <p:pic>
        <p:nvPicPr>
          <p:cNvPr id="10242" name="Picture 2" descr="C:\Users\Administrator\Desktop\financial-services-marketing-automation.png"/>
          <p:cNvPicPr>
            <a:picLocks noChangeAspect="1" noChangeArrowheads="1"/>
          </p:cNvPicPr>
          <p:nvPr/>
        </p:nvPicPr>
        <p:blipFill>
          <a:blip r:embed="rId3"/>
          <a:srcRect/>
          <a:stretch>
            <a:fillRect/>
          </a:stretch>
        </p:blipFill>
        <p:spPr bwMode="auto">
          <a:xfrm>
            <a:off x="4546980" y="4615243"/>
            <a:ext cx="3054824" cy="1949329"/>
          </a:xfrm>
          <a:prstGeom prst="rect">
            <a:avLst/>
          </a:prstGeom>
          <a:ln>
            <a:noFill/>
          </a:ln>
          <a:effectLst>
            <a:outerShdw blurRad="190500" algn="tl" rotWithShape="0">
              <a:srgbClr val="000000">
                <a:alpha val="70000"/>
              </a:srgbClr>
            </a:outerShdw>
          </a:effectLst>
        </p:spPr>
      </p:pic>
      <p:pic>
        <p:nvPicPr>
          <p:cNvPr id="10243" name="Picture 3" descr="C:\Users\Administrator\Desktop\Lehman-Brothers_2.jpg"/>
          <p:cNvPicPr>
            <a:picLocks noChangeAspect="1" noChangeArrowheads="1"/>
          </p:cNvPicPr>
          <p:nvPr/>
        </p:nvPicPr>
        <p:blipFill>
          <a:blip r:embed="rId4"/>
          <a:srcRect/>
          <a:stretch>
            <a:fillRect/>
          </a:stretch>
        </p:blipFill>
        <p:spPr bwMode="auto">
          <a:xfrm>
            <a:off x="932905" y="4572001"/>
            <a:ext cx="3079536" cy="2049809"/>
          </a:xfrm>
          <a:prstGeom prst="rect">
            <a:avLst/>
          </a:prstGeom>
          <a:ln>
            <a:noFill/>
          </a:ln>
          <a:effectLst>
            <a:outerShdw blurRad="190500" algn="tl" rotWithShape="0">
              <a:srgbClr val="000000">
                <a:alpha val="70000"/>
              </a:srgbClr>
            </a:outerShdw>
          </a:effectLst>
        </p:spPr>
      </p:pic>
      <p:pic>
        <p:nvPicPr>
          <p:cNvPr id="9" name="Picture 3"/>
          <p:cNvPicPr>
            <a:picLocks noChangeAspect="1" noChangeArrowheads="1"/>
          </p:cNvPicPr>
          <p:nvPr/>
        </p:nvPicPr>
        <p:blipFill>
          <a:blip r:embed="rId5"/>
          <a:srcRect l="14416" t="19073" r="16032" b="17565"/>
          <a:stretch>
            <a:fillRect/>
          </a:stretch>
        </p:blipFill>
        <p:spPr bwMode="auto">
          <a:xfrm>
            <a:off x="8204805" y="4612943"/>
            <a:ext cx="2918120" cy="1910687"/>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497250" y="27036"/>
            <a:ext cx="9404722" cy="1139612"/>
          </a:xfrm>
        </p:spPr>
        <p:txBody>
          <a:bodyPr anchor="ctr"/>
          <a:lstStyle/>
          <a:p>
            <a:r>
              <a:rPr lang="en-US" sz="5400" dirty="0" smtClean="0">
                <a:effectLst>
                  <a:outerShdw blurRad="38100" dist="38100" dir="2700000" algn="tl">
                    <a:srgbClr val="000000">
                      <a:alpha val="43137"/>
                    </a:srgbClr>
                  </a:outerShdw>
                </a:effectLst>
              </a:rPr>
              <a:t>Introduction</a:t>
            </a:r>
            <a:endParaRPr lang="en-US" sz="54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481756" y="1392859"/>
            <a:ext cx="10437872" cy="489098"/>
          </a:xfrm>
        </p:spPr>
        <p:txBody>
          <a:bodyPr>
            <a:noAutofit/>
          </a:bodyPr>
          <a:lstStyle/>
          <a:p>
            <a:pPr>
              <a:buNone/>
            </a:pPr>
            <a:r>
              <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Calibri" pitchFamily="34" charset="0"/>
              </a:rPr>
              <a:t>WHAT IS LEHMAN BROTHERS </a:t>
            </a:r>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pitchFamily="34" charset="0"/>
                <a:cs typeface="Calibri" pitchFamily="34" charset="0"/>
              </a:rPr>
              <a:t>?</a:t>
            </a:r>
            <a:endPar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r>
            <a:br>
              <a:rPr lang="en-US" sz="2800" dirty="0" smtClean="0">
                <a:effectLst>
                  <a:outerShdw blurRad="38100" dist="38100" dir="2700000" algn="tl">
                    <a:srgbClr val="000000">
                      <a:alpha val="43137"/>
                    </a:srgbClr>
                  </a:outerShdw>
                </a:effectLst>
                <a:latin typeface="Calibri" pitchFamily="34" charset="0"/>
                <a:cs typeface="Calibri" pitchFamily="34" charset="0"/>
              </a:rPr>
            </a:b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t>
            </a:r>
            <a:endParaRPr lang="th-TH" sz="2800" dirty="0">
              <a:effectLst>
                <a:outerShdw blurRad="38100" dist="38100" dir="2700000" algn="tl">
                  <a:srgbClr val="000000">
                    <a:alpha val="43137"/>
                  </a:srgbClr>
                </a:outerShdw>
              </a:effectLst>
              <a:latin typeface="Calibri" pitchFamily="34" charset="0"/>
              <a:cs typeface="Calibri" pitchFamily="34" charset="0"/>
            </a:endParaRPr>
          </a:p>
        </p:txBody>
      </p:sp>
      <p:sp>
        <p:nvSpPr>
          <p:cNvPr id="18" name="Rectangle 17"/>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6" name="Content Placeholder 2"/>
          <p:cNvSpPr txBox="1">
            <a:spLocks/>
          </p:cNvSpPr>
          <p:nvPr/>
        </p:nvSpPr>
        <p:spPr>
          <a:xfrm>
            <a:off x="513904" y="1892592"/>
            <a:ext cx="10777874" cy="4276197"/>
          </a:xfrm>
          <a:prstGeom prst="rect">
            <a:avLst/>
          </a:prstGeom>
        </p:spPr>
        <p:txBody>
          <a:bodyPr vert="horz" lIns="91440" tIns="45720" rIns="91440" bIns="45720" rtlCol="0">
            <a:normAutofit fontScale="92500" lnSpcReduction="10000"/>
          </a:bodyPr>
          <a:lstStyle/>
          <a:p>
            <a:pPr marL="342900" marR="0" lvl="0" indent="-342900" algn="thaiDist" defTabSz="457200" rtl="0" eaLnBrk="1" fontAlgn="auto" latinLnBrk="0" hangingPunct="1">
              <a:lnSpc>
                <a:spcPct val="100000"/>
              </a:lnSpc>
              <a:spcBef>
                <a:spcPts val="1000"/>
              </a:spcBef>
              <a:spcAft>
                <a:spcPts val="0"/>
              </a:spcAft>
              <a:buClr>
                <a:schemeClr val="bg2">
                  <a:lumMod val="40000"/>
                  <a:lumOff val="60000"/>
                </a:schemeClr>
              </a:buClr>
              <a:buSzPct val="80000"/>
              <a:tabLst/>
              <a:defRPr/>
            </a:pPr>
            <a:endParaRPr kumimoji="0" lang="en-US" sz="2400" b="0" i="0" u="none" strike="noStrike" kern="1200" cap="none" spc="0" normalizeH="0" baseline="0" noProof="0" dirty="0" smtClean="0">
              <a:ln>
                <a:noFill/>
              </a:ln>
              <a:solidFill>
                <a:schemeClr val="tx1"/>
              </a:solidFill>
              <a:effectLst/>
              <a:uLnTx/>
              <a:uFillTx/>
              <a:latin typeface="+mj-lt"/>
              <a:ea typeface="+mj-ea"/>
              <a:cs typeface="+mj-cs"/>
            </a:endParaRPr>
          </a:p>
          <a:p>
            <a:pPr marL="342900" marR="0" lvl="0" indent="-342900" defTabSz="457200" rtl="0" eaLnBrk="1" fontAlgn="auto" latinLnBrk="0" hangingPunct="1">
              <a:lnSpc>
                <a:spcPct val="110000"/>
              </a:lnSpc>
              <a:spcBef>
                <a:spcPts val="1000"/>
              </a:spcBef>
              <a:spcAft>
                <a:spcPts val="0"/>
              </a:spcAft>
              <a:buClr>
                <a:schemeClr val="bg2">
                  <a:lumMod val="40000"/>
                  <a:lumOff val="60000"/>
                </a:schemeClr>
              </a:buClr>
              <a:buSzPct val="80000"/>
              <a:buFont typeface="Wingdings 3" charset="2"/>
              <a:buChar char=""/>
              <a:tabLst/>
              <a:defRPr/>
            </a:pPr>
            <a:r>
              <a:rPr kumimoji="0" lang="en-US" sz="2500" b="0" i="0" u="none" strike="noStrike" kern="1200" cap="none" spc="0" normalizeH="0" baseline="0" noProof="0" dirty="0" smtClean="0">
                <a:ln>
                  <a:noFill/>
                </a:ln>
                <a:solidFill>
                  <a:schemeClr val="tx1"/>
                </a:solidFill>
                <a:uLnTx/>
                <a:uFillTx/>
                <a:latin typeface="+mj-lt"/>
                <a:ea typeface="+mj-ea"/>
                <a:cs typeface="+mj-cs"/>
              </a:rPr>
              <a:t>Worldwide financial services firm that specialized in investment and financial services</a:t>
            </a:r>
          </a:p>
          <a:p>
            <a:pPr marL="342900" marR="0" lvl="0" indent="-342900" defTabSz="457200" rtl="0" eaLnBrk="1" fontAlgn="auto" latinLnBrk="0" hangingPunct="1">
              <a:lnSpc>
                <a:spcPct val="110000"/>
              </a:lnSpc>
              <a:spcBef>
                <a:spcPts val="1000"/>
              </a:spcBef>
              <a:spcAft>
                <a:spcPts val="0"/>
              </a:spcAft>
              <a:buClr>
                <a:schemeClr val="bg2">
                  <a:lumMod val="40000"/>
                  <a:lumOff val="60000"/>
                </a:schemeClr>
              </a:buClr>
              <a:buSzPct val="80000"/>
              <a:buFont typeface="Wingdings 3" charset="2"/>
              <a:buChar char=""/>
              <a:tabLst/>
              <a:defRPr/>
            </a:pPr>
            <a:endParaRPr kumimoji="0" lang="en-US" sz="2500" b="0" i="0" u="none" strike="noStrike" kern="1200" cap="none" spc="0" normalizeH="0" baseline="0" noProof="0" dirty="0" smtClean="0">
              <a:ln>
                <a:noFill/>
              </a:ln>
              <a:solidFill>
                <a:schemeClr val="tx1"/>
              </a:solidFill>
              <a:uLnTx/>
              <a:uFillTx/>
              <a:latin typeface="+mj-lt"/>
              <a:ea typeface="+mj-ea"/>
              <a:cs typeface="+mj-cs"/>
            </a:endParaRPr>
          </a:p>
          <a:p>
            <a:pPr marL="342900" lvl="0" indent="-342900">
              <a:spcBef>
                <a:spcPts val="1000"/>
              </a:spcBef>
              <a:buClr>
                <a:schemeClr val="bg2">
                  <a:lumMod val="40000"/>
                  <a:lumOff val="60000"/>
                </a:schemeClr>
              </a:buClr>
              <a:buSzPct val="80000"/>
              <a:buFont typeface="Wingdings 3" charset="2"/>
              <a:buChar char=""/>
            </a:pPr>
            <a:r>
              <a:rPr lang="en-US" sz="2500" dirty="0" smtClean="0">
                <a:latin typeface="+mj-lt"/>
                <a:ea typeface="+mj-ea"/>
                <a:cs typeface="+mj-cs"/>
              </a:rPr>
              <a:t>Founded in 1850 </a:t>
            </a:r>
            <a:r>
              <a:rPr lang="en-US" sz="2500" dirty="0" smtClean="0"/>
              <a:t>by Henry Lehman, Emmanuel Lehman and Mayer Lehman</a:t>
            </a:r>
            <a:br>
              <a:rPr lang="en-US" sz="2500" dirty="0" smtClean="0"/>
            </a:br>
            <a:endParaRPr lang="en-US" sz="2500" dirty="0" smtClean="0"/>
          </a:p>
          <a:p>
            <a:pPr marL="342900" lvl="0" indent="-342900">
              <a:spcBef>
                <a:spcPts val="1000"/>
              </a:spcBef>
              <a:buClr>
                <a:schemeClr val="bg2">
                  <a:lumMod val="40000"/>
                  <a:lumOff val="60000"/>
                </a:schemeClr>
              </a:buClr>
              <a:buSzPct val="80000"/>
              <a:buFont typeface="Wingdings 3" charset="2"/>
              <a:buChar char=""/>
            </a:pPr>
            <a:r>
              <a:rPr lang="en-US" sz="2500" dirty="0">
                <a:latin typeface="+mj-lt"/>
                <a:ea typeface="+mj-ea"/>
                <a:cs typeface="+mj-cs"/>
              </a:rPr>
              <a:t>Lehman had faces with  challenges over the years and survived them all such as the railroad bankruptcies of the 1800s, the Great Depression of the 1930s, and the Long Term Capital Management collapse and Russian debt default of 1998. </a:t>
            </a:r>
            <a:endParaRPr lang="en-US" sz="2500" dirty="0" smtClean="0">
              <a:latin typeface="+mj-lt"/>
              <a:ea typeface="+mj-ea"/>
              <a:cs typeface="+mj-cs"/>
            </a:endParaRPr>
          </a:p>
          <a:p>
            <a:pPr marL="342900" marR="0" lvl="0" indent="-342900" algn="l" defTabSz="457200" rtl="0" eaLnBrk="1" fontAlgn="auto" latinLnBrk="0" hangingPunct="1">
              <a:lnSpc>
                <a:spcPct val="100000"/>
              </a:lnSpc>
              <a:spcBef>
                <a:spcPts val="1000"/>
              </a:spcBef>
              <a:spcAft>
                <a:spcPts val="0"/>
              </a:spcAft>
              <a:buClr>
                <a:schemeClr val="bg2">
                  <a:lumMod val="40000"/>
                  <a:lumOff val="60000"/>
                </a:schemeClr>
              </a:buClr>
              <a:buSzPct val="80000"/>
              <a:buFont typeface="Wingdings 3" charset="2"/>
              <a:buChar char=""/>
              <a:tabLst/>
              <a:defRPr/>
            </a:pPr>
            <a:endParaRPr kumimoji="0" lang="en-US" sz="2400" b="0" i="0" u="none" strike="noStrike" kern="1200" cap="none" spc="0" normalizeH="0" baseline="0" noProof="0" dirty="0">
              <a:ln>
                <a:noFill/>
              </a:ln>
              <a:solidFill>
                <a:schemeClr val="tx1"/>
              </a:solidFill>
              <a:effectLst/>
              <a:uLnTx/>
              <a:uFillTx/>
              <a:latin typeface="+mj-lt"/>
              <a:ea typeface="+mj-ea"/>
              <a:cs typeface="+mj-cs"/>
            </a:endParaRPr>
          </a:p>
        </p:txBody>
      </p:sp>
      <p:pic>
        <p:nvPicPr>
          <p:cNvPr id="11266" name="Picture 2" descr="C:\Users\Administrator\Desktop\Lehman_Brothers.jpg"/>
          <p:cNvPicPr>
            <a:picLocks noChangeAspect="1" noChangeArrowheads="1"/>
          </p:cNvPicPr>
          <p:nvPr/>
        </p:nvPicPr>
        <p:blipFill>
          <a:blip r:embed="rId3"/>
          <a:srcRect/>
          <a:stretch>
            <a:fillRect/>
          </a:stretch>
        </p:blipFill>
        <p:spPr bwMode="auto">
          <a:xfrm>
            <a:off x="10535549" y="3289110"/>
            <a:ext cx="1397309" cy="1078174"/>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497250" y="27036"/>
            <a:ext cx="9404722" cy="1139612"/>
          </a:xfrm>
        </p:spPr>
        <p:txBody>
          <a:bodyPr anchor="ctr"/>
          <a:lstStyle/>
          <a:p>
            <a:r>
              <a:rPr lang="en-US" sz="5400" dirty="0" smtClean="0">
                <a:effectLst>
                  <a:outerShdw blurRad="38100" dist="38100" dir="2700000" algn="tl">
                    <a:srgbClr val="000000">
                      <a:alpha val="43137"/>
                    </a:srgbClr>
                  </a:outerShdw>
                </a:effectLst>
              </a:rPr>
              <a:t>Introduction</a:t>
            </a:r>
            <a:endParaRPr lang="en-US" sz="54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481756" y="1392859"/>
            <a:ext cx="10437872" cy="489098"/>
          </a:xfrm>
        </p:spPr>
        <p:txBody>
          <a:bodyPr>
            <a:noAutofit/>
          </a:bodyPr>
          <a:lstStyle/>
          <a:p>
            <a:pPr>
              <a:buNone/>
            </a:pPr>
            <a:r>
              <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cs typeface="Calibri" pitchFamily="34" charset="0"/>
              </a:rPr>
              <a:t>WHAT IS LEHMAN BROTHERS </a:t>
            </a:r>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pitchFamily="34" charset="0"/>
                <a:cs typeface="Calibri" pitchFamily="34" charset="0"/>
              </a:rPr>
              <a:t>?</a:t>
            </a:r>
            <a:endParaRPr 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r>
            <a:br>
              <a:rPr lang="en-US" sz="2800" dirty="0" smtClean="0">
                <a:effectLst>
                  <a:outerShdw blurRad="38100" dist="38100" dir="2700000" algn="tl">
                    <a:srgbClr val="000000">
                      <a:alpha val="43137"/>
                    </a:srgbClr>
                  </a:outerShdw>
                </a:effectLst>
                <a:latin typeface="Calibri" pitchFamily="34" charset="0"/>
                <a:cs typeface="Calibri" pitchFamily="34" charset="0"/>
              </a:rPr>
            </a:b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t>
            </a:r>
            <a:endParaRPr lang="th-TH" sz="2800" dirty="0">
              <a:effectLst>
                <a:outerShdw blurRad="38100" dist="38100" dir="2700000" algn="tl">
                  <a:srgbClr val="000000">
                    <a:alpha val="43137"/>
                  </a:srgbClr>
                </a:outerShdw>
              </a:effectLst>
              <a:latin typeface="Calibri" pitchFamily="34" charset="0"/>
              <a:cs typeface="Calibri" pitchFamily="34" charset="0"/>
            </a:endParaRPr>
          </a:p>
        </p:txBody>
      </p:sp>
      <p:sp>
        <p:nvSpPr>
          <p:cNvPr id="18" name="Rectangle 17"/>
          <p:cNvSpPr/>
          <p:nvPr/>
        </p:nvSpPr>
        <p:spPr>
          <a:xfrm>
            <a:off x="599091" y="109827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6" name="Content Placeholder 2"/>
          <p:cNvSpPr txBox="1">
            <a:spLocks/>
          </p:cNvSpPr>
          <p:nvPr/>
        </p:nvSpPr>
        <p:spPr>
          <a:xfrm>
            <a:off x="513903" y="1352550"/>
            <a:ext cx="11441536" cy="6030891"/>
          </a:xfrm>
          <a:prstGeom prst="rect">
            <a:avLst/>
          </a:prstGeom>
        </p:spPr>
        <p:txBody>
          <a:bodyPr vert="horz" lIns="91440" tIns="45720" rIns="91440" bIns="45720" rtlCol="0">
            <a:normAutofit/>
          </a:bodyPr>
          <a:lstStyle/>
          <a:p>
            <a:pPr marR="0" lvl="0" defTabSz="457200" rtl="0" eaLnBrk="1" fontAlgn="auto" latinLnBrk="0" hangingPunct="1">
              <a:lnSpc>
                <a:spcPct val="110000"/>
              </a:lnSpc>
              <a:spcBef>
                <a:spcPts val="1000"/>
              </a:spcBef>
              <a:spcAft>
                <a:spcPts val="0"/>
              </a:spcAft>
              <a:buClr>
                <a:schemeClr val="bg2">
                  <a:lumMod val="40000"/>
                  <a:lumOff val="60000"/>
                </a:schemeClr>
              </a:buClr>
              <a:buSzPct val="80000"/>
              <a:tabLst/>
              <a:defRPr/>
            </a:pPr>
            <a:r>
              <a:rPr lang="en-US" sz="2400" dirty="0" smtClean="0">
                <a:effectLst>
                  <a:outerShdw blurRad="38100" dist="38100" dir="2700000" algn="tl">
                    <a:srgbClr val="000000">
                      <a:alpha val="43137"/>
                    </a:srgbClr>
                  </a:outerShdw>
                </a:effectLst>
              </a:rPr>
              <a:t/>
            </a:r>
            <a:br>
              <a:rPr lang="en-US" sz="2400" dirty="0" smtClean="0">
                <a:effectLst>
                  <a:outerShdw blurRad="38100" dist="38100" dir="2700000" algn="tl">
                    <a:srgbClr val="000000">
                      <a:alpha val="43137"/>
                    </a:srgbClr>
                  </a:outerShdw>
                </a:effectLst>
              </a:rPr>
            </a:br>
            <a:endParaRPr lang="en-US" sz="2400" dirty="0" smtClean="0">
              <a:effectLst>
                <a:outerShdw blurRad="38100" dist="38100" dir="2700000" algn="tl">
                  <a:srgbClr val="000000">
                    <a:alpha val="43137"/>
                  </a:srgbClr>
                </a:outerShdw>
              </a:effectLst>
            </a:endParaRPr>
          </a:p>
          <a:p>
            <a:pPr marL="342900" marR="0" lvl="0" indent="-342900" defTabSz="457200" rtl="0" eaLnBrk="1" fontAlgn="auto" latinLnBrk="0" hangingPunct="1">
              <a:lnSpc>
                <a:spcPct val="110000"/>
              </a:lnSpc>
              <a:spcBef>
                <a:spcPts val="1000"/>
              </a:spcBef>
              <a:spcAft>
                <a:spcPts val="0"/>
              </a:spcAft>
              <a:buClr>
                <a:schemeClr val="bg2">
                  <a:lumMod val="40000"/>
                  <a:lumOff val="60000"/>
                </a:schemeClr>
              </a:buClr>
              <a:buSzPct val="80000"/>
              <a:buFont typeface="Wingdings 3" charset="2"/>
              <a:buChar char=""/>
              <a:tabLst/>
              <a:defRPr/>
            </a:pPr>
            <a:r>
              <a:rPr lang="en-US" sz="2400" dirty="0" smtClean="0">
                <a:effectLst>
                  <a:outerShdw blurRad="38100" dist="38100" dir="2700000" algn="tl">
                    <a:srgbClr val="000000">
                      <a:alpha val="43137"/>
                    </a:srgbClr>
                  </a:outerShdw>
                </a:effectLst>
              </a:rPr>
              <a:t>However, the collapse of the U.S. housing market ultimately brought Lehman Brothers to its knees, as its headlong rush into the subprime mortgage market proved to be a disastrous </a:t>
            </a:r>
            <a:r>
              <a:rPr lang="en-US" sz="2400" dirty="0" smtClean="0">
                <a:effectLst>
                  <a:outerShdw blurRad="38100" dist="38100" dir="2700000" algn="tl">
                    <a:srgbClr val="000000">
                      <a:alpha val="43137"/>
                    </a:srgbClr>
                  </a:outerShdw>
                </a:effectLst>
              </a:rPr>
              <a:t>step.</a:t>
            </a:r>
          </a:p>
          <a:p>
            <a:pPr marL="342900" marR="0" lvl="0" indent="-342900" defTabSz="457200" rtl="0" eaLnBrk="1" fontAlgn="auto" latinLnBrk="0" hangingPunct="1">
              <a:lnSpc>
                <a:spcPct val="110000"/>
              </a:lnSpc>
              <a:spcBef>
                <a:spcPts val="1000"/>
              </a:spcBef>
              <a:spcAft>
                <a:spcPts val="0"/>
              </a:spcAft>
              <a:buClr>
                <a:schemeClr val="bg2">
                  <a:lumMod val="40000"/>
                  <a:lumOff val="60000"/>
                </a:schemeClr>
              </a:buClr>
              <a:buSzPct val="80000"/>
              <a:buFont typeface="Wingdings 3" charset="2"/>
              <a:buChar char=""/>
              <a:tabLst/>
              <a:defRPr/>
            </a:pPr>
            <a:endParaRPr lang="en-US" sz="2400" dirty="0">
              <a:effectLst>
                <a:outerShdw blurRad="38100" dist="38100" dir="2700000" algn="tl">
                  <a:srgbClr val="000000">
                    <a:alpha val="43137"/>
                  </a:srgbClr>
                </a:outerShdw>
              </a:effectLst>
              <a:latin typeface="+mj-lt"/>
              <a:ea typeface="+mj-ea"/>
              <a:cs typeface="+mj-cs"/>
            </a:endParaRPr>
          </a:p>
          <a:p>
            <a:pPr marL="342900" marR="0" lvl="0" indent="-342900" defTabSz="457200" rtl="0" eaLnBrk="1" fontAlgn="auto" latinLnBrk="0" hangingPunct="1">
              <a:lnSpc>
                <a:spcPct val="110000"/>
              </a:lnSpc>
              <a:spcBef>
                <a:spcPts val="1000"/>
              </a:spcBef>
              <a:spcAft>
                <a:spcPts val="0"/>
              </a:spcAft>
              <a:buClr>
                <a:schemeClr val="bg2">
                  <a:lumMod val="40000"/>
                  <a:lumOff val="60000"/>
                </a:schemeClr>
              </a:buClr>
              <a:buSzPct val="80000"/>
              <a:buFont typeface="Wingdings 3" charset="2"/>
              <a:buChar char=""/>
              <a:tabLst/>
              <a:defRPr/>
            </a:pPr>
            <a:r>
              <a:rPr lang="en-US" sz="2500" dirty="0" smtClean="0">
                <a:latin typeface="+mj-lt"/>
                <a:ea typeface="+mj-ea"/>
                <a:cs typeface="+mj-cs"/>
              </a:rPr>
              <a:t>The </a:t>
            </a:r>
            <a:r>
              <a:rPr lang="en-US" sz="2500" dirty="0">
                <a:latin typeface="+mj-lt"/>
                <a:ea typeface="+mj-ea"/>
                <a:cs typeface="+mj-cs"/>
              </a:rPr>
              <a:t>company was one of the many financial firms that were forced to file bankruptcy during the financial crisis of 2008. At that time, Lehman's Chapter 11 bankruptcy filing was one of the largest in the history of the United States.</a:t>
            </a:r>
          </a:p>
          <a:p>
            <a:pPr marL="342900" marR="0" lvl="0" indent="-342900" defTabSz="457200" rtl="0" eaLnBrk="1" fontAlgn="auto" latinLnBrk="0" hangingPunct="1">
              <a:lnSpc>
                <a:spcPct val="110000"/>
              </a:lnSpc>
              <a:spcBef>
                <a:spcPts val="1000"/>
              </a:spcBef>
              <a:spcAft>
                <a:spcPts val="0"/>
              </a:spcAft>
              <a:buClr>
                <a:schemeClr val="bg2">
                  <a:lumMod val="40000"/>
                  <a:lumOff val="60000"/>
                </a:schemeClr>
              </a:buClr>
              <a:buSzPct val="80000"/>
              <a:tabLst/>
              <a:defRPr/>
            </a:pPr>
            <a:endParaRPr kumimoji="0" lang="en-US" sz="2500" b="0" i="0" u="none" strike="noStrike" kern="1200" cap="none" spc="0" normalizeH="0" baseline="0" noProof="0" dirty="0" smtClean="0">
              <a:ln>
                <a:noFill/>
              </a:ln>
              <a:solidFill>
                <a:schemeClr val="tx1"/>
              </a:solidFill>
              <a:uLnTx/>
              <a:uFillTx/>
              <a:latin typeface="+mj-lt"/>
              <a:ea typeface="+mj-ea"/>
              <a:cs typeface="+mj-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5400" dirty="0" smtClean="0">
                <a:effectLst>
                  <a:outerShdw blurRad="38100" dist="38100" dir="2700000" algn="tl">
                    <a:srgbClr val="000000">
                      <a:alpha val="43137"/>
                    </a:srgbClr>
                  </a:outerShdw>
                </a:effectLst>
              </a:rPr>
              <a:t>Introduction</a:t>
            </a:r>
            <a:endParaRPr lang="en-US" sz="54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630622" y="1548424"/>
            <a:ext cx="10452538" cy="4694723"/>
          </a:xfrm>
        </p:spPr>
        <p:txBody>
          <a:bodyPr>
            <a:normAutofit/>
          </a:bodyPr>
          <a:lstStyle/>
          <a:p>
            <a:r>
              <a:rPr lang="en-US" sz="3600" b="1" dirty="0" smtClean="0">
                <a:effectLst>
                  <a:outerShdw blurRad="38100" dist="38100" dir="2700000" algn="tl">
                    <a:srgbClr val="000000">
                      <a:alpha val="43137"/>
                    </a:srgbClr>
                  </a:outerShdw>
                </a:effectLst>
                <a:latin typeface="Calibri" pitchFamily="34" charset="0"/>
                <a:cs typeface="Calibri" pitchFamily="34" charset="0"/>
              </a:rPr>
              <a:t> </a:t>
            </a:r>
            <a:r>
              <a:rPr lang="en-US" sz="4000" b="1" dirty="0" smtClean="0">
                <a:effectLst>
                  <a:outerShdw blurRad="38100" dist="38100" dir="2700000" algn="tl">
                    <a:srgbClr val="000000">
                      <a:alpha val="43137"/>
                    </a:srgbClr>
                  </a:outerShdw>
                </a:effectLst>
                <a:latin typeface="Calibri" pitchFamily="34" charset="0"/>
                <a:cs typeface="Calibri" pitchFamily="34" charset="0"/>
              </a:rPr>
              <a:t>TIMELINE</a:t>
            </a:r>
            <a:endParaRPr lang="th-TH" sz="3600" b="1" dirty="0">
              <a:effectLst>
                <a:outerShdw blurRad="38100" dist="38100" dir="2700000" algn="tl">
                  <a:srgbClr val="000000">
                    <a:alpha val="43137"/>
                  </a:srgbClr>
                </a:outerShdw>
              </a:effectLst>
              <a:latin typeface="Calibri" pitchFamily="34" charset="0"/>
              <a:cs typeface="Calibri" pitchFamily="34" charset="0"/>
            </a:endParaRPr>
          </a:p>
        </p:txBody>
      </p:sp>
      <p:graphicFrame>
        <p:nvGraphicFramePr>
          <p:cNvPr id="15" name="Diagram 14"/>
          <p:cNvGraphicFramePr/>
          <p:nvPr/>
        </p:nvGraphicFramePr>
        <p:xfrm>
          <a:off x="662152" y="3058509"/>
          <a:ext cx="10673254" cy="3300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angle 8"/>
          <p:cNvSpPr/>
          <p:nvPr/>
        </p:nvSpPr>
        <p:spPr>
          <a:xfrm>
            <a:off x="8233758" y="2973844"/>
            <a:ext cx="1778444" cy="1320216"/>
          </a:xfrm>
          <a:prstGeom prst="rect">
            <a:avLst/>
          </a:pr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sp>
      <p:grpSp>
        <p:nvGrpSpPr>
          <p:cNvPr id="11" name="Group 10"/>
          <p:cNvGrpSpPr/>
          <p:nvPr/>
        </p:nvGrpSpPr>
        <p:grpSpPr>
          <a:xfrm>
            <a:off x="8367827" y="2963578"/>
            <a:ext cx="2502334" cy="1462110"/>
            <a:chOff x="3625493" y="-141894"/>
            <a:chExt cx="2106628" cy="1462110"/>
          </a:xfrm>
        </p:grpSpPr>
        <p:sp>
          <p:nvSpPr>
            <p:cNvPr id="13" name="Rectangle 12"/>
            <p:cNvSpPr/>
            <p:nvPr/>
          </p:nvSpPr>
          <p:spPr>
            <a:xfrm>
              <a:off x="3634448" y="0"/>
              <a:ext cx="1778444" cy="1320216"/>
            </a:xfrm>
            <a:prstGeom prst="rect">
              <a:avLst/>
            </a:prstGeom>
          </p:spPr>
          <p:style>
            <a:lnRef idx="0">
              <a:schemeClr val="dk1">
                <a:alpha val="0"/>
                <a:hueOff val="0"/>
                <a:satOff val="0"/>
                <a:lumOff val="0"/>
                <a:alphaOff val="0"/>
              </a:schemeClr>
            </a:lnRef>
            <a:fillRef idx="0">
              <a:schemeClr val="lt2">
                <a:alpha val="0"/>
                <a:hueOff val="0"/>
                <a:satOff val="0"/>
                <a:lumOff val="0"/>
                <a:alphaOff val="0"/>
              </a:schemeClr>
            </a:fillRef>
            <a:effectRef idx="0">
              <a:schemeClr val="lt2">
                <a:alpha val="0"/>
                <a:hueOff val="0"/>
                <a:satOff val="0"/>
                <a:lumOff val="0"/>
                <a:alphaOff val="0"/>
              </a:schemeClr>
            </a:effectRef>
            <a:fontRef idx="minor">
              <a:schemeClr val="tx1">
                <a:hueOff val="0"/>
                <a:satOff val="0"/>
                <a:lumOff val="0"/>
                <a:alphaOff val="0"/>
              </a:schemeClr>
            </a:fontRef>
          </p:style>
        </p:sp>
        <p:sp>
          <p:nvSpPr>
            <p:cNvPr id="14" name="Rectangle 13"/>
            <p:cNvSpPr/>
            <p:nvPr/>
          </p:nvSpPr>
          <p:spPr>
            <a:xfrm>
              <a:off x="3625493" y="-141894"/>
              <a:ext cx="2106628" cy="1320216"/>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56464" tIns="156464" rIns="156464" bIns="156464" numCol="1" spcCol="1270" anchor="b" anchorCtr="0">
              <a:noAutofit/>
            </a:bodyPr>
            <a:lstStyle/>
            <a:p>
              <a:pPr lvl="0" algn="ctr" defTabSz="977900">
                <a:lnSpc>
                  <a:spcPct val="90000"/>
                </a:lnSpc>
                <a:spcBef>
                  <a:spcPct val="0"/>
                </a:spcBef>
                <a:spcAft>
                  <a:spcPct val="35000"/>
                </a:spcAft>
              </a:pPr>
              <a:r>
                <a:rPr lang="en-US" sz="2400" b="1" kern="1200" dirty="0" smtClean="0"/>
                <a:t>September,15 2008</a:t>
              </a:r>
            </a:p>
            <a:p>
              <a:pPr lvl="0" algn="ctr" defTabSz="977900">
                <a:lnSpc>
                  <a:spcPct val="90000"/>
                </a:lnSpc>
                <a:spcBef>
                  <a:spcPct val="0"/>
                </a:spcBef>
                <a:spcAft>
                  <a:spcPct val="35000"/>
                </a:spcAft>
              </a:pPr>
              <a:r>
                <a:rPr lang="en-US" sz="2000" b="1" dirty="0" smtClean="0">
                  <a:effectLst>
                    <a:outerShdw blurRad="38100" dist="38100" dir="2700000" algn="tl">
                      <a:srgbClr val="000000">
                        <a:alpha val="43137"/>
                      </a:srgbClr>
                    </a:outerShdw>
                  </a:effectLst>
                </a:rPr>
                <a:t>“Bankruptcy”</a:t>
              </a:r>
              <a:endParaRPr lang="th-TH" b="1" kern="1200" dirty="0">
                <a:effectLst>
                  <a:outerShdw blurRad="38100" dist="38100" dir="2700000" algn="tl">
                    <a:srgbClr val="000000">
                      <a:alpha val="43137"/>
                    </a:srgbClr>
                  </a:outerShdw>
                </a:effectLst>
              </a:endParaRPr>
            </a:p>
          </p:txBody>
        </p:sp>
      </p:grpSp>
      <p:sp>
        <p:nvSpPr>
          <p:cNvPr id="31" name="Rectangle 30"/>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13388"/>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graphicFrame>
        <p:nvGraphicFramePr>
          <p:cNvPr id="10" name="Content Placeholder 9"/>
          <p:cNvGraphicFramePr>
            <a:graphicFrameLocks noGrp="1"/>
          </p:cNvGraphicFramePr>
          <p:nvPr>
            <p:ph idx="1"/>
          </p:nvPr>
        </p:nvGraphicFramePr>
        <p:xfrm>
          <a:off x="573207" y="1569495"/>
          <a:ext cx="10522423" cy="47062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13388"/>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7" name="Content Placeholder 11"/>
          <p:cNvSpPr txBox="1">
            <a:spLocks/>
          </p:cNvSpPr>
          <p:nvPr/>
        </p:nvSpPr>
        <p:spPr>
          <a:xfrm>
            <a:off x="481756" y="1392859"/>
            <a:ext cx="10437872" cy="489098"/>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ct val="20000"/>
              </a:spcBef>
              <a:spcAft>
                <a:spcPts val="60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a:buNone/>
            </a:pPr>
            <a:r>
              <a:rPr 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cs typeface="Calibri" pitchFamily="34" charset="0"/>
              </a:rPr>
              <a:t>Richard J. </a:t>
            </a:r>
            <a:r>
              <a:rPr lang="en-US" sz="3200" dirty="0" err="1">
                <a:ln w="18415" cmpd="sng">
                  <a:solidFill>
                    <a:srgbClr val="FFFFFF"/>
                  </a:solidFill>
                  <a:prstDash val="solid"/>
                </a:ln>
                <a:solidFill>
                  <a:srgbClr val="FFFFFF"/>
                </a:solidFill>
                <a:effectLst>
                  <a:outerShdw blurRad="63500" dir="3600000" algn="tl" rotWithShape="0">
                    <a:srgbClr val="000000">
                      <a:alpha val="70000"/>
                    </a:srgbClr>
                  </a:outerShdw>
                </a:effectLst>
                <a:cs typeface="Calibri" pitchFamily="34" charset="0"/>
              </a:rPr>
              <a:t>Fuld</a:t>
            </a: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Font typeface="Wingdings 3" charset="2"/>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Font typeface="Wingdings 3" charset="2"/>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Font typeface="Wingdings 3" charset="2"/>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Font typeface="Wingdings 3" charset="2"/>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Font typeface="Wingdings 3" charset="2"/>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r>
            <a:br>
              <a:rPr lang="en-US" sz="2800" dirty="0" smtClean="0">
                <a:effectLst>
                  <a:outerShdw blurRad="38100" dist="38100" dir="2700000" algn="tl">
                    <a:srgbClr val="000000">
                      <a:alpha val="43137"/>
                    </a:srgbClr>
                  </a:outerShdw>
                </a:effectLst>
                <a:latin typeface="Calibri" pitchFamily="34" charset="0"/>
                <a:cs typeface="Calibri" pitchFamily="34" charset="0"/>
              </a:rPr>
            </a:b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Font typeface="Wingdings 3" charset="2"/>
              <a:buNone/>
            </a:pPr>
            <a:endParaRPr lang="en-US" sz="2800" dirty="0" smtClean="0">
              <a:effectLst>
                <a:outerShdw blurRad="38100" dist="38100" dir="2700000" algn="tl">
                  <a:srgbClr val="000000">
                    <a:alpha val="43137"/>
                  </a:srgbClr>
                </a:outerShdw>
              </a:effectLst>
              <a:latin typeface="Calibri" pitchFamily="34" charset="0"/>
              <a:cs typeface="Calibri" pitchFamily="34" charset="0"/>
            </a:endParaRPr>
          </a:p>
          <a:p>
            <a:pPr>
              <a:buFont typeface="Wingdings 3" charset="2"/>
              <a:buNone/>
            </a:pPr>
            <a:r>
              <a:rPr lang="en-US" sz="2800" dirty="0" smtClean="0">
                <a:effectLst>
                  <a:outerShdw blurRad="38100" dist="38100" dir="2700000" algn="tl">
                    <a:srgbClr val="000000">
                      <a:alpha val="43137"/>
                    </a:srgbClr>
                  </a:outerShdw>
                </a:effectLst>
                <a:latin typeface="Calibri" pitchFamily="34" charset="0"/>
                <a:cs typeface="Calibri" pitchFamily="34" charset="0"/>
              </a:rPr>
              <a:t>      </a:t>
            </a:r>
            <a:endParaRPr lang="th-TH" sz="2800" dirty="0">
              <a:effectLst>
                <a:outerShdw blurRad="38100" dist="38100" dir="2700000" algn="tl">
                  <a:srgbClr val="000000">
                    <a:alpha val="43137"/>
                  </a:srgbClr>
                </a:outerShdw>
              </a:effectLst>
              <a:latin typeface="Calibri" pitchFamily="34" charset="0"/>
              <a:cs typeface="Calibri" pitchFamily="34" charset="0"/>
            </a:endParaRPr>
          </a:p>
        </p:txBody>
      </p:sp>
      <p:sp>
        <p:nvSpPr>
          <p:cNvPr id="11" name="Content Placeholder 2"/>
          <p:cNvSpPr txBox="1">
            <a:spLocks/>
          </p:cNvSpPr>
          <p:nvPr/>
        </p:nvSpPr>
        <p:spPr>
          <a:xfrm>
            <a:off x="513903" y="1892592"/>
            <a:ext cx="7278969" cy="5490849"/>
          </a:xfrm>
          <a:prstGeom prst="rect">
            <a:avLst/>
          </a:prstGeom>
        </p:spPr>
        <p:txBody>
          <a:bodyPr vert="horz" lIns="91440" tIns="45720" rIns="91440" bIns="45720" rtlCol="0">
            <a:normAutofit/>
          </a:bodyPr>
          <a:lstStyle/>
          <a:p>
            <a:pPr marL="342900" marR="0" lvl="0" indent="-342900" algn="thaiDist" defTabSz="457200" rtl="0" eaLnBrk="1" fontAlgn="auto" latinLnBrk="0" hangingPunct="1">
              <a:lnSpc>
                <a:spcPct val="100000"/>
              </a:lnSpc>
              <a:spcBef>
                <a:spcPts val="1000"/>
              </a:spcBef>
              <a:spcAft>
                <a:spcPts val="0"/>
              </a:spcAft>
              <a:buClr>
                <a:schemeClr val="bg2">
                  <a:lumMod val="40000"/>
                  <a:lumOff val="60000"/>
                </a:schemeClr>
              </a:buClr>
              <a:buSzPct val="80000"/>
              <a:tabLst/>
              <a:defRPr/>
            </a:pPr>
            <a:endParaRPr kumimoji="0" lang="en-US" sz="2400" b="0" i="0" u="none" strike="noStrike" kern="1200" cap="none" spc="0" normalizeH="0" baseline="0" noProof="0" dirty="0" smtClean="0">
              <a:ln>
                <a:noFill/>
              </a:ln>
              <a:solidFill>
                <a:schemeClr val="tx1"/>
              </a:solidFill>
              <a:effectLst/>
              <a:uLnTx/>
              <a:uFillTx/>
              <a:latin typeface="+mj-lt"/>
              <a:ea typeface="+mj-ea"/>
              <a:cs typeface="+mj-cs"/>
            </a:endParaRPr>
          </a:p>
          <a:p>
            <a:pPr marL="342900" lvl="0" indent="-342900">
              <a:lnSpc>
                <a:spcPct val="110000"/>
              </a:lnSpc>
              <a:spcBef>
                <a:spcPts val="1000"/>
              </a:spcBef>
              <a:buClr>
                <a:schemeClr val="bg2">
                  <a:lumMod val="40000"/>
                  <a:lumOff val="60000"/>
                </a:schemeClr>
              </a:buClr>
              <a:buSzPct val="80000"/>
              <a:buFont typeface="Wingdings 3" charset="2"/>
              <a:buChar char=""/>
              <a:defRPr/>
            </a:pPr>
            <a:r>
              <a:rPr lang="en-US" sz="2400" dirty="0">
                <a:effectLst>
                  <a:outerShdw blurRad="38100" dist="38100" dir="2700000" algn="tl">
                    <a:srgbClr val="000000">
                      <a:alpha val="43137"/>
                    </a:srgbClr>
                  </a:outerShdw>
                </a:effectLst>
              </a:rPr>
              <a:t>Chairman of Lehman </a:t>
            </a:r>
            <a:r>
              <a:rPr lang="en-US" sz="2400" dirty="0" smtClean="0">
                <a:effectLst>
                  <a:outerShdw blurRad="38100" dist="38100" dir="2700000" algn="tl">
                    <a:srgbClr val="000000">
                      <a:alpha val="43137"/>
                    </a:srgbClr>
                  </a:outerShdw>
                </a:effectLst>
              </a:rPr>
              <a:t>Brothers at that time</a:t>
            </a:r>
          </a:p>
          <a:p>
            <a:pPr marL="342900" lvl="0" indent="-342900">
              <a:lnSpc>
                <a:spcPct val="110000"/>
              </a:lnSpc>
              <a:spcBef>
                <a:spcPts val="1000"/>
              </a:spcBef>
              <a:buClr>
                <a:schemeClr val="bg2">
                  <a:lumMod val="40000"/>
                  <a:lumOff val="60000"/>
                </a:schemeClr>
              </a:buClr>
              <a:buSzPct val="80000"/>
              <a:buFont typeface="Wingdings 3" charset="2"/>
              <a:buChar char=""/>
              <a:defRPr/>
            </a:pPr>
            <a:r>
              <a:rPr lang="en-US" sz="2500" dirty="0" err="1" smtClean="0">
                <a:latin typeface="+mj-lt"/>
                <a:ea typeface="+mj-ea"/>
                <a:cs typeface="+mj-cs"/>
              </a:rPr>
              <a:t>Fuld</a:t>
            </a:r>
            <a:r>
              <a:rPr lang="en-US" sz="2500" dirty="0" smtClean="0">
                <a:latin typeface="+mj-lt"/>
                <a:ea typeface="+mj-ea"/>
                <a:cs typeface="+mj-cs"/>
              </a:rPr>
              <a:t> like </a:t>
            </a:r>
            <a:r>
              <a:rPr lang="en-US" sz="2500" dirty="0">
                <a:latin typeface="+mj-lt"/>
                <a:ea typeface="+mj-ea"/>
                <a:cs typeface="+mj-cs"/>
              </a:rPr>
              <a:t>to </a:t>
            </a:r>
            <a:r>
              <a:rPr lang="en-US" sz="2500" dirty="0" smtClean="0">
                <a:latin typeface="+mj-lt"/>
                <a:ea typeface="+mj-ea"/>
                <a:cs typeface="+mj-cs"/>
              </a:rPr>
              <a:t>take </a:t>
            </a:r>
            <a:r>
              <a:rPr lang="en-US" sz="2500" dirty="0">
                <a:latin typeface="+mj-lt"/>
                <a:ea typeface="+mj-ea"/>
                <a:cs typeface="+mj-cs"/>
              </a:rPr>
              <a:t>big risks and reaping large </a:t>
            </a:r>
            <a:r>
              <a:rPr lang="en-US" sz="2500" dirty="0" smtClean="0">
                <a:latin typeface="+mj-lt"/>
                <a:ea typeface="+mj-ea"/>
                <a:cs typeface="+mj-cs"/>
              </a:rPr>
              <a:t>rewards</a:t>
            </a:r>
          </a:p>
          <a:p>
            <a:pPr marL="342900" lvl="0" indent="-342900">
              <a:lnSpc>
                <a:spcPct val="110000"/>
              </a:lnSpc>
              <a:spcBef>
                <a:spcPts val="1000"/>
              </a:spcBef>
              <a:buClr>
                <a:schemeClr val="bg2">
                  <a:lumMod val="40000"/>
                  <a:lumOff val="60000"/>
                </a:schemeClr>
              </a:buClr>
              <a:buSzPct val="80000"/>
              <a:buFont typeface="Wingdings 3" charset="2"/>
              <a:buChar char=""/>
              <a:defRPr/>
            </a:pPr>
            <a:r>
              <a:rPr lang="en-US" sz="2500" dirty="0">
                <a:latin typeface="+mj-lt"/>
                <a:ea typeface="+mj-ea"/>
                <a:cs typeface="+mj-cs"/>
              </a:rPr>
              <a:t>His motto was "</a:t>
            </a:r>
            <a:r>
              <a:rPr lang="en-US" sz="2500" b="1" dirty="0">
                <a:latin typeface="+mj-lt"/>
                <a:ea typeface="+mj-ea"/>
                <a:cs typeface="+mj-cs"/>
              </a:rPr>
              <a:t>never surrender</a:t>
            </a:r>
            <a:r>
              <a:rPr lang="en-US" sz="2500" dirty="0" smtClean="0">
                <a:latin typeface="+mj-lt"/>
                <a:ea typeface="+mj-ea"/>
                <a:cs typeface="+mj-cs"/>
              </a:rPr>
              <a:t>"</a:t>
            </a:r>
          </a:p>
          <a:p>
            <a:pPr marL="342900" lvl="0" indent="-342900">
              <a:lnSpc>
                <a:spcPct val="110000"/>
              </a:lnSpc>
              <a:spcBef>
                <a:spcPts val="1000"/>
              </a:spcBef>
              <a:buClr>
                <a:schemeClr val="bg2">
                  <a:lumMod val="40000"/>
                  <a:lumOff val="60000"/>
                </a:schemeClr>
              </a:buClr>
              <a:buSzPct val="80000"/>
              <a:buFont typeface="Wingdings 3" charset="2"/>
              <a:buChar char=""/>
              <a:defRPr/>
            </a:pPr>
            <a:r>
              <a:rPr kumimoji="0" lang="en-US" sz="2500" b="0" i="0" u="none" strike="noStrike" kern="1200" cap="none" spc="0" normalizeH="0" baseline="0" noProof="0" dirty="0" smtClean="0">
                <a:ln>
                  <a:noFill/>
                </a:ln>
                <a:solidFill>
                  <a:schemeClr val="tx1"/>
                </a:solidFill>
                <a:uLnTx/>
                <a:uFillTx/>
                <a:latin typeface="+mj-lt"/>
                <a:ea typeface="+mj-ea"/>
                <a:cs typeface="+mj-cs"/>
              </a:rPr>
              <a:t>He </a:t>
            </a:r>
            <a:r>
              <a:rPr kumimoji="0" lang="en-US" sz="2500" b="1" i="0" u="none" strike="noStrike" kern="1200" cap="none" spc="0" normalizeH="0" baseline="0" noProof="0" dirty="0" smtClean="0">
                <a:ln>
                  <a:noFill/>
                </a:ln>
                <a:solidFill>
                  <a:schemeClr val="tx1"/>
                </a:solidFill>
                <a:uLnTx/>
                <a:uFillTx/>
                <a:latin typeface="+mj-lt"/>
                <a:ea typeface="+mj-ea"/>
                <a:cs typeface="+mj-cs"/>
              </a:rPr>
              <a:t>rarely</a:t>
            </a:r>
            <a:r>
              <a:rPr kumimoji="0" lang="en-US" sz="2500" b="0" i="0" u="none" strike="noStrike" kern="1200" cap="none" spc="0" normalizeH="0" baseline="0" noProof="0" dirty="0" smtClean="0">
                <a:ln>
                  <a:noFill/>
                </a:ln>
                <a:solidFill>
                  <a:schemeClr val="tx1"/>
                </a:solidFill>
                <a:uLnTx/>
                <a:uFillTx/>
                <a:latin typeface="+mj-lt"/>
                <a:ea typeface="+mj-ea"/>
                <a:cs typeface="+mj-cs"/>
              </a:rPr>
              <a:t> listen or accepted counsel from senior managers</a:t>
            </a:r>
          </a:p>
          <a:p>
            <a:pPr marL="342900" lvl="0" indent="-342900">
              <a:lnSpc>
                <a:spcPct val="110000"/>
              </a:lnSpc>
              <a:spcBef>
                <a:spcPts val="1000"/>
              </a:spcBef>
              <a:buClr>
                <a:schemeClr val="bg2">
                  <a:lumMod val="40000"/>
                  <a:lumOff val="60000"/>
                </a:schemeClr>
              </a:buClr>
              <a:buSzPct val="80000"/>
              <a:buFont typeface="Wingdings 3" charset="2"/>
              <a:buChar char=""/>
              <a:defRPr/>
            </a:pPr>
            <a:r>
              <a:rPr lang="en-US" sz="2500" dirty="0" smtClean="0">
                <a:latin typeface="+mj-lt"/>
                <a:ea typeface="+mj-ea"/>
                <a:cs typeface="+mj-cs"/>
              </a:rPr>
              <a:t>Solo </a:t>
            </a:r>
            <a:r>
              <a:rPr lang="en-US" sz="2500" dirty="0">
                <a:latin typeface="+mj-lt"/>
                <a:ea typeface="+mj-ea"/>
                <a:cs typeface="+mj-cs"/>
              </a:rPr>
              <a:t>management </a:t>
            </a:r>
            <a:r>
              <a:rPr lang="en-US" sz="2500" dirty="0" smtClean="0">
                <a:latin typeface="+mj-lt"/>
                <a:ea typeface="+mj-ea"/>
                <a:cs typeface="+mj-cs"/>
              </a:rPr>
              <a:t>style</a:t>
            </a:r>
          </a:p>
          <a:p>
            <a:pPr marL="342900" lvl="0" indent="-342900">
              <a:lnSpc>
                <a:spcPct val="110000"/>
              </a:lnSpc>
              <a:spcBef>
                <a:spcPts val="1000"/>
              </a:spcBef>
              <a:buClr>
                <a:schemeClr val="bg2">
                  <a:lumMod val="40000"/>
                  <a:lumOff val="60000"/>
                </a:schemeClr>
              </a:buClr>
              <a:buSzPct val="80000"/>
              <a:buFont typeface="Wingdings 3" charset="2"/>
              <a:buChar char=""/>
              <a:defRPr/>
            </a:pPr>
            <a:r>
              <a:rPr lang="en-US" sz="2500" dirty="0" smtClean="0">
                <a:latin typeface="+mj-lt"/>
                <a:ea typeface="+mj-ea"/>
                <a:cs typeface="+mj-cs"/>
              </a:rPr>
              <a:t>Miscalculated and make his company fail</a:t>
            </a:r>
            <a:endParaRPr kumimoji="0" lang="en-US" sz="2500" b="0" i="0" u="none" strike="noStrike" kern="1200" cap="none" spc="0" normalizeH="0" baseline="0" noProof="0" dirty="0" smtClean="0">
              <a:ln>
                <a:noFill/>
              </a:ln>
              <a:solidFill>
                <a:schemeClr val="tx1"/>
              </a:solidFill>
              <a:uLnTx/>
              <a:uFillTx/>
              <a:latin typeface="+mj-lt"/>
              <a:ea typeface="+mj-ea"/>
              <a:cs typeface="+mj-cs"/>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4176" y="2306472"/>
            <a:ext cx="3166280" cy="316628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2539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6" y="1746914"/>
            <a:ext cx="10495129" cy="4501486"/>
          </a:xfrm>
        </p:spPr>
        <p:txBody>
          <a:bodyPr>
            <a:normAutofit/>
          </a:bodyPr>
          <a:lstStyle/>
          <a:p>
            <a:r>
              <a:rPr lang="en-US" sz="2400" dirty="0" smtClean="0">
                <a:ln w="18415" cmpd="sng">
                  <a:solidFill>
                    <a:srgbClr val="FFFFFF"/>
                  </a:solidFill>
                  <a:prstDash val="solid"/>
                </a:ln>
                <a:solidFill>
                  <a:srgbClr val="FFFFFF"/>
                </a:solidFill>
              </a:rPr>
              <a:t>2001</a:t>
            </a:r>
            <a:r>
              <a:rPr lang="en-US" sz="2400" dirty="0" smtClean="0"/>
              <a:t> : FED </a:t>
            </a:r>
            <a:r>
              <a:rPr lang="en-US" sz="2400" b="1" dirty="0" smtClean="0"/>
              <a:t>reduce</a:t>
            </a:r>
            <a:r>
              <a:rPr lang="en-US" sz="2400" dirty="0" smtClean="0"/>
              <a:t> interest rate to </a:t>
            </a:r>
            <a:r>
              <a:rPr lang="en-US" sz="2400" b="1" dirty="0" smtClean="0"/>
              <a:t>1%</a:t>
            </a:r>
            <a:r>
              <a:rPr lang="en-US" sz="2400" dirty="0" smtClean="0"/>
              <a:t> to recover from economic recession, i.e. from 911</a:t>
            </a:r>
            <a:r>
              <a:rPr lang="en-US" sz="2500" dirty="0" smtClean="0"/>
              <a:t/>
            </a:r>
            <a:br>
              <a:rPr lang="en-US" sz="2500" dirty="0" smtClean="0"/>
            </a:br>
            <a:endParaRPr lang="en-US" sz="2500" dirty="0" smtClean="0"/>
          </a:p>
          <a:p>
            <a:r>
              <a:rPr lang="en-US" sz="2400" dirty="0" smtClean="0">
                <a:ln w="18415" cmpd="sng">
                  <a:solidFill>
                    <a:srgbClr val="FFFFFF"/>
                  </a:solidFill>
                  <a:prstDash val="solid"/>
                </a:ln>
                <a:solidFill>
                  <a:srgbClr val="FFFFFF"/>
                </a:solidFill>
              </a:rPr>
              <a:t>2004</a:t>
            </a:r>
            <a:r>
              <a:rPr lang="en-US" sz="2400" dirty="0" smtClean="0"/>
              <a:t> : U.S experience booming in real estate. Lehman Brothers took over </a:t>
            </a:r>
            <a:r>
              <a:rPr lang="en-US" sz="2400" b="1" dirty="0" smtClean="0">
                <a:solidFill>
                  <a:srgbClr val="92D050"/>
                </a:solidFill>
              </a:rPr>
              <a:t>BNC mortgage </a:t>
            </a:r>
            <a:r>
              <a:rPr lang="en-US" sz="2400" dirty="0" smtClean="0"/>
              <a:t>and </a:t>
            </a:r>
            <a:r>
              <a:rPr lang="en-US" sz="2400" b="1" dirty="0" smtClean="0">
                <a:solidFill>
                  <a:srgbClr val="92D050"/>
                </a:solidFill>
              </a:rPr>
              <a:t>Aurora Loan Service</a:t>
            </a:r>
            <a:r>
              <a:rPr lang="en-US" sz="2400" b="1" dirty="0" smtClean="0"/>
              <a:t> </a:t>
            </a:r>
            <a:r>
              <a:rPr lang="en-US" sz="2400" dirty="0" smtClean="0"/>
              <a:t>to join issuing subprime loan.</a:t>
            </a:r>
            <a:br>
              <a:rPr lang="en-US" sz="2400" dirty="0" smtClean="0"/>
            </a:br>
            <a:r>
              <a:rPr lang="en-US" sz="2400" dirty="0" smtClean="0"/>
              <a:t/>
            </a:r>
            <a:br>
              <a:rPr lang="en-US" sz="2400" dirty="0" smtClean="0"/>
            </a:br>
            <a:endParaRPr lang="en-US" sz="2400" dirty="0" smtClean="0"/>
          </a:p>
          <a:p>
            <a:r>
              <a:rPr lang="en-US" sz="2400" dirty="0" smtClean="0"/>
              <a:t>Since the regulation is </a:t>
            </a:r>
            <a:r>
              <a:rPr lang="en-U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not</a:t>
            </a:r>
            <a:r>
              <a:rPr lang="en-US" sz="2400" dirty="0" smtClean="0"/>
              <a:t> highly regulated, about 70,000 mortgage banks and broker </a:t>
            </a:r>
            <a:r>
              <a:rPr lang="en-U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aggressively issue </a:t>
            </a:r>
            <a:r>
              <a:rPr lang="en-US" sz="2400" dirty="0" smtClean="0"/>
              <a:t>subprime loan also because that the trend of house prices are rising in the past years.</a:t>
            </a:r>
            <a:endParaRPr lang="th-TH" sz="2400" dirty="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2050" name="Picture 2" descr="C:\Users\Administrator\Desktop\kpinjx-22bncimpac1large.jpg"/>
          <p:cNvPicPr>
            <a:picLocks noChangeAspect="1" noChangeArrowheads="1"/>
          </p:cNvPicPr>
          <p:nvPr/>
        </p:nvPicPr>
        <p:blipFill>
          <a:blip r:embed="rId3"/>
          <a:srcRect t="16908" b="11769"/>
          <a:stretch>
            <a:fillRect/>
          </a:stretch>
        </p:blipFill>
        <p:spPr bwMode="auto">
          <a:xfrm>
            <a:off x="3835020" y="3954271"/>
            <a:ext cx="1551579" cy="829979"/>
          </a:xfrm>
          <a:prstGeom prst="rect">
            <a:avLst/>
          </a:prstGeom>
          <a:ln>
            <a:noFill/>
          </a:ln>
          <a:effectLst>
            <a:outerShdw blurRad="190500" algn="tl" rotWithShape="0">
              <a:srgbClr val="000000">
                <a:alpha val="70000"/>
              </a:srgbClr>
            </a:outerShdw>
          </a:effectLst>
        </p:spPr>
      </p:pic>
      <p:pic>
        <p:nvPicPr>
          <p:cNvPr id="2051" name="Picture 3" descr="C:\Users\Administrator\Desktop\Aurora.jpg"/>
          <p:cNvPicPr>
            <a:picLocks noChangeAspect="1" noChangeArrowheads="1"/>
          </p:cNvPicPr>
          <p:nvPr/>
        </p:nvPicPr>
        <p:blipFill>
          <a:blip r:embed="rId4"/>
          <a:srcRect/>
          <a:stretch>
            <a:fillRect/>
          </a:stretch>
        </p:blipFill>
        <p:spPr bwMode="auto">
          <a:xfrm>
            <a:off x="6259796" y="3943601"/>
            <a:ext cx="3894137" cy="83853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205870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6" y="1746914"/>
            <a:ext cx="10495129" cy="4501486"/>
          </a:xfrm>
        </p:spPr>
        <p:txBody>
          <a:bodyPr>
            <a:normAutofit/>
          </a:bodyPr>
          <a:lstStyle/>
          <a:p>
            <a:r>
              <a:rPr lang="en-US" sz="2500" dirty="0" smtClean="0">
                <a:ln w="18415" cmpd="sng">
                  <a:solidFill>
                    <a:srgbClr val="FFFFFF"/>
                  </a:solidFill>
                  <a:prstDash val="solid"/>
                </a:ln>
                <a:solidFill>
                  <a:srgbClr val="FFFFFF"/>
                </a:solidFill>
              </a:rPr>
              <a:t>2005 </a:t>
            </a:r>
            <a:r>
              <a:rPr lang="en-US" sz="2500" dirty="0" smtClean="0"/>
              <a:t>: Lehman </a:t>
            </a:r>
            <a:r>
              <a:rPr lang="en-US" sz="2500" dirty="0"/>
              <a:t>began to enter this business in </a:t>
            </a:r>
            <a:r>
              <a:rPr lang="en-US" sz="2500" dirty="0" smtClean="0"/>
              <a:t>early </a:t>
            </a:r>
            <a:r>
              <a:rPr lang="en-US" sz="2500" dirty="0"/>
              <a:t>in 2005 </a:t>
            </a:r>
            <a:r>
              <a:rPr lang="en-US" sz="2500" dirty="0">
                <a:ln w="18415" cmpd="sng">
                  <a:solidFill>
                    <a:srgbClr val="FFFFFF"/>
                  </a:solidFill>
                  <a:prstDash val="solid"/>
                </a:ln>
                <a:solidFill>
                  <a:srgbClr val="FFFFFF"/>
                </a:solidFill>
                <a:effectLst>
                  <a:outerShdw blurRad="63500" dir="3600000" algn="tl" rotWithShape="0">
                    <a:srgbClr val="000000">
                      <a:alpha val="70000"/>
                    </a:srgbClr>
                  </a:outerShdw>
                </a:effectLst>
              </a:rPr>
              <a:t>ignoring warnings </a:t>
            </a:r>
            <a:r>
              <a:rPr lang="en-US" sz="2500" dirty="0"/>
              <a:t>that the U.S. housing market had become dangerously overheated and mortgage brokers were handing out money to individuals who could never pay.</a:t>
            </a:r>
            <a:endParaRPr lang="th-TH" sz="2500" dirty="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1026" name="Picture 2" descr="C:\Users\Administrator\Desktop\Housing-Crisis.jpeg"/>
          <p:cNvPicPr>
            <a:picLocks noChangeAspect="1" noChangeArrowheads="1"/>
          </p:cNvPicPr>
          <p:nvPr/>
        </p:nvPicPr>
        <p:blipFill>
          <a:blip r:embed="rId3"/>
          <a:srcRect l="3648" r="3783" b="6120"/>
          <a:stretch>
            <a:fillRect/>
          </a:stretch>
        </p:blipFill>
        <p:spPr bwMode="auto">
          <a:xfrm>
            <a:off x="6701051" y="4067033"/>
            <a:ext cx="2975213" cy="2067906"/>
          </a:xfrm>
          <a:prstGeom prst="rect">
            <a:avLst/>
          </a:prstGeom>
          <a:noFill/>
        </p:spPr>
      </p:pic>
      <p:pic>
        <p:nvPicPr>
          <p:cNvPr id="1027" name="Picture 3" descr="C:\Users\Administrator\Desktop\cmimg_645.jpg"/>
          <p:cNvPicPr>
            <a:picLocks noChangeAspect="1" noChangeArrowheads="1"/>
          </p:cNvPicPr>
          <p:nvPr/>
        </p:nvPicPr>
        <p:blipFill>
          <a:blip r:embed="rId4"/>
          <a:srcRect/>
          <a:stretch>
            <a:fillRect/>
          </a:stretch>
        </p:blipFill>
        <p:spPr bwMode="auto">
          <a:xfrm>
            <a:off x="2033517" y="4072521"/>
            <a:ext cx="3081243" cy="2051459"/>
          </a:xfrm>
          <a:prstGeom prst="rect">
            <a:avLst/>
          </a:prstGeom>
          <a:noFill/>
        </p:spPr>
      </p:pic>
    </p:spTree>
    <p:extLst>
      <p:ext uri="{BB962C8B-B14F-4D97-AF65-F5344CB8AC3E}">
        <p14:creationId xmlns:p14="http://schemas.microsoft.com/office/powerpoint/2010/main" val="329334013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6" y="1460306"/>
            <a:ext cx="10495129" cy="4501486"/>
          </a:xfrm>
        </p:spPr>
        <p:txBody>
          <a:bodyPr>
            <a:noAutofit/>
          </a:bodyPr>
          <a:lstStyle/>
          <a:p>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2006</a:t>
            </a:r>
            <a:r>
              <a:rPr lang="en-US" sz="2500" dirty="0" smtClean="0">
                <a:effectLst>
                  <a:outerShdw blurRad="38100" dist="38100" dir="2700000" algn="tl">
                    <a:srgbClr val="000000">
                      <a:alpha val="43137"/>
                    </a:srgbClr>
                  </a:outerShdw>
                </a:effectLst>
              </a:rPr>
              <a:t>: Starting in 2006 that FED try to increase the </a:t>
            </a:r>
            <a:r>
              <a:rPr lang="en-US" sz="2500" b="1" dirty="0" smtClean="0">
                <a:solidFill>
                  <a:srgbClr val="92D050"/>
                </a:solidFill>
                <a:effectLst>
                  <a:outerShdw blurRad="38100" dist="38100" dir="2700000" algn="tl">
                    <a:srgbClr val="000000">
                      <a:alpha val="43137"/>
                    </a:srgbClr>
                  </a:outerShdw>
                </a:effectLst>
              </a:rPr>
              <a:t>interest rate</a:t>
            </a:r>
            <a:r>
              <a:rPr lang="en-US" sz="2500" b="1" dirty="0" smtClean="0">
                <a:effectLst>
                  <a:outerShdw blurRad="38100" dist="38100" dir="2700000" algn="tl">
                    <a:srgbClr val="000000">
                      <a:alpha val="43137"/>
                    </a:srgbClr>
                  </a:outerShdw>
                </a:effectLst>
              </a:rPr>
              <a:t> </a:t>
            </a:r>
            <a:r>
              <a:rPr lang="en-US" sz="2500" dirty="0" smtClean="0">
                <a:effectLst>
                  <a:outerShdw blurRad="38100" dist="38100" dir="2700000" algn="tl">
                    <a:srgbClr val="000000">
                      <a:alpha val="43137"/>
                    </a:srgbClr>
                  </a:outerShdw>
                </a:effectLst>
              </a:rPr>
              <a:t>to be 5.25%.</a:t>
            </a:r>
          </a:p>
          <a:p>
            <a:pPr>
              <a:buNone/>
            </a:pPr>
            <a:endParaRPr lang="en-US" sz="2500" dirty="0" smtClean="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1026" name="Picture 2"/>
          <p:cNvPicPr>
            <a:picLocks noChangeAspect="1" noChangeArrowheads="1"/>
          </p:cNvPicPr>
          <p:nvPr/>
        </p:nvPicPr>
        <p:blipFill>
          <a:blip r:embed="rId3"/>
          <a:srcRect l="18090" t="23562" r="22448" b="15144"/>
          <a:stretch>
            <a:fillRect/>
          </a:stretch>
        </p:blipFill>
        <p:spPr bwMode="auto">
          <a:xfrm>
            <a:off x="2100896" y="2374714"/>
            <a:ext cx="7602657" cy="4210333"/>
          </a:xfrm>
          <a:prstGeom prst="rect">
            <a:avLst/>
          </a:prstGeom>
          <a:ln>
            <a:noFill/>
          </a:ln>
          <a:effectLst>
            <a:outerShdw blurRad="190500" algn="tl" rotWithShape="0">
              <a:srgbClr val="000000">
                <a:alpha val="70000"/>
              </a:srgbClr>
            </a:outerShdw>
          </a:effectLst>
        </p:spPr>
      </p:pic>
      <p:sp>
        <p:nvSpPr>
          <p:cNvPr id="7" name="Down Arrow 6"/>
          <p:cNvSpPr/>
          <p:nvPr/>
        </p:nvSpPr>
        <p:spPr>
          <a:xfrm>
            <a:off x="8652680" y="4790365"/>
            <a:ext cx="259307" cy="46402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42412513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6" y="1746914"/>
            <a:ext cx="10495129" cy="4501486"/>
          </a:xfrm>
        </p:spPr>
        <p:txBody>
          <a:bodyPr>
            <a:noAutofit/>
          </a:bodyPr>
          <a:lstStyle/>
          <a:p>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2006</a:t>
            </a:r>
            <a:r>
              <a:rPr lang="en-US" sz="2500" b="1" dirty="0" smtClean="0">
                <a:effectLst>
                  <a:outerShdw blurRad="38100" dist="38100" dir="2700000" algn="tl">
                    <a:srgbClr val="000000">
                      <a:alpha val="43137"/>
                    </a:srgbClr>
                  </a:outerShdw>
                </a:effectLst>
              </a:rPr>
              <a:t>: </a:t>
            </a:r>
            <a:r>
              <a:rPr lang="en-US" sz="2500" dirty="0" smtClean="0">
                <a:ln w="18415" cmpd="sng">
                  <a:solidFill>
                    <a:srgbClr val="FFFFFF"/>
                  </a:solidFill>
                  <a:prstDash val="solid"/>
                </a:ln>
                <a:solidFill>
                  <a:srgbClr val="92D050"/>
                </a:solidFill>
                <a:effectLst>
                  <a:outerShdw blurRad="63500" dir="3600000" algn="tl" rotWithShape="0">
                    <a:srgbClr val="000000">
                      <a:alpha val="70000"/>
                    </a:srgbClr>
                  </a:outerShdw>
                </a:effectLst>
              </a:rPr>
              <a:t>House price</a:t>
            </a:r>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starting to fall</a:t>
            </a:r>
            <a:r>
              <a:rPr lang="en-US" sz="2500" dirty="0">
                <a:effectLst>
                  <a:outerShdw blurRad="38100" dist="38100" dir="2700000" algn="tl">
                    <a:srgbClr val="000000">
                      <a:alpha val="43137"/>
                    </a:srgbClr>
                  </a:outerShdw>
                </a:effectLst>
              </a:rPr>
              <a:t/>
            </a:r>
            <a:br>
              <a:rPr lang="en-US" sz="2500" dirty="0">
                <a:effectLst>
                  <a:outerShdw blurRad="38100" dist="38100" dir="2700000" algn="tl">
                    <a:srgbClr val="000000">
                      <a:alpha val="43137"/>
                    </a:srgbClr>
                  </a:outerShdw>
                </a:effectLst>
              </a:rPr>
            </a:br>
            <a:r>
              <a:rPr lang="en-US" sz="2400" dirty="0" smtClean="0">
                <a:effectLst>
                  <a:outerShdw blurRad="38100" dist="38100" dir="2700000" algn="tl">
                    <a:srgbClr val="000000">
                      <a:alpha val="43137"/>
                    </a:srgbClr>
                  </a:outerShdw>
                </a:effectLst>
              </a:rPr>
              <a:t/>
            </a:r>
            <a:br>
              <a:rPr lang="en-US" sz="2400" dirty="0" smtClean="0">
                <a:effectLst>
                  <a:outerShdw blurRad="38100" dist="38100" dir="2700000" algn="tl">
                    <a:srgbClr val="000000">
                      <a:alpha val="43137"/>
                    </a:srgbClr>
                  </a:outerShdw>
                </a:effectLst>
              </a:rPr>
            </a:br>
            <a:r>
              <a:rPr lang="en-US" sz="2600" dirty="0" smtClean="0">
                <a:effectLst>
                  <a:outerShdw blurRad="38100" dist="38100" dir="2700000" algn="tl">
                    <a:srgbClr val="000000">
                      <a:alpha val="43137"/>
                    </a:srgbClr>
                  </a:outerShdw>
                </a:effectLst>
                <a:latin typeface="Calibri" pitchFamily="34" charset="0"/>
                <a:cs typeface="Calibri" pitchFamily="34" charset="0"/>
              </a:rPr>
              <a:t>    </a:t>
            </a:r>
            <a:r>
              <a:rPr lang="en-US" sz="2600" dirty="0">
                <a:effectLst>
                  <a:outerShdw blurRad="38100" dist="38100" dir="2700000" algn="tl">
                    <a:srgbClr val="000000">
                      <a:alpha val="43137"/>
                    </a:srgbClr>
                  </a:outerShdw>
                </a:effectLst>
                <a:latin typeface="Calibri" pitchFamily="34" charset="0"/>
                <a:cs typeface="Calibri" pitchFamily="34" charset="0"/>
              </a:rPr>
              <a:t> -  Interest rate </a:t>
            </a:r>
            <a:r>
              <a:rPr lang="en-US" sz="2600" u="sng" dirty="0">
                <a:effectLst>
                  <a:outerShdw blurRad="38100" dist="38100" dir="2700000" algn="tl">
                    <a:srgbClr val="000000">
                      <a:alpha val="43137"/>
                    </a:srgbClr>
                  </a:outerShdw>
                </a:effectLst>
                <a:latin typeface="Calibri" pitchFamily="34" charset="0"/>
                <a:cs typeface="Calibri" pitchFamily="34" charset="0"/>
              </a:rPr>
              <a:t>increases</a:t>
            </a:r>
            <a:r>
              <a:rPr lang="en-US" sz="2600" dirty="0">
                <a:effectLst>
                  <a:outerShdw blurRad="38100" dist="38100" dir="2700000" algn="tl">
                    <a:srgbClr val="000000">
                      <a:alpha val="43137"/>
                    </a:srgbClr>
                  </a:outerShdw>
                </a:effectLst>
                <a:latin typeface="Calibri" pitchFamily="34" charset="0"/>
                <a:cs typeface="Calibri" pitchFamily="34" charset="0"/>
              </a:rPr>
              <a:t> </a:t>
            </a:r>
            <a:r>
              <a:rPr lang="en-US" sz="2600" dirty="0" smtClean="0">
                <a:effectLst>
                  <a:outerShdw blurRad="38100" dist="38100" dir="2700000" algn="tl">
                    <a:srgbClr val="000000">
                      <a:alpha val="43137"/>
                    </a:srgbClr>
                  </a:outerShdw>
                </a:effectLst>
                <a:latin typeface="Calibri" pitchFamily="34" charset="0"/>
                <a:cs typeface="Calibri" pitchFamily="34" charset="0"/>
              </a:rPr>
              <a:t>    cost of funding </a:t>
            </a:r>
            <a:r>
              <a:rPr lang="en-US" sz="2600" u="sng" dirty="0">
                <a:effectLst>
                  <a:outerShdw blurRad="38100" dist="38100" dir="2700000" algn="tl">
                    <a:srgbClr val="000000">
                      <a:alpha val="43137"/>
                    </a:srgbClr>
                  </a:outerShdw>
                </a:effectLst>
                <a:latin typeface="Calibri" pitchFamily="34" charset="0"/>
                <a:cs typeface="Calibri" pitchFamily="34" charset="0"/>
              </a:rPr>
              <a:t>increases</a:t>
            </a:r>
            <a:r>
              <a:rPr lang="en-US" sz="2600" dirty="0">
                <a:effectLst>
                  <a:outerShdw blurRad="38100" dist="38100" dir="2700000" algn="tl">
                    <a:srgbClr val="000000">
                      <a:alpha val="43137"/>
                    </a:srgbClr>
                  </a:outerShdw>
                </a:effectLst>
                <a:latin typeface="Calibri" pitchFamily="34" charset="0"/>
                <a:cs typeface="Calibri" pitchFamily="34" charset="0"/>
              </a:rPr>
              <a:t> </a:t>
            </a:r>
            <a:r>
              <a:rPr lang="en-US" sz="2600" dirty="0" smtClean="0">
                <a:effectLst>
                  <a:outerShdw blurRad="38100" dist="38100" dir="2700000" algn="tl">
                    <a:srgbClr val="000000">
                      <a:alpha val="43137"/>
                    </a:srgbClr>
                  </a:outerShdw>
                </a:effectLst>
                <a:latin typeface="Calibri" pitchFamily="34" charset="0"/>
                <a:cs typeface="Calibri" pitchFamily="34" charset="0"/>
              </a:rPr>
              <a:t>    Liquidity </a:t>
            </a:r>
            <a:r>
              <a:rPr lang="en-US" sz="2600" u="sng" dirty="0">
                <a:effectLst>
                  <a:outerShdw blurRad="38100" dist="38100" dir="2700000" algn="tl">
                    <a:srgbClr val="000000">
                      <a:alpha val="43137"/>
                    </a:srgbClr>
                  </a:outerShdw>
                </a:effectLst>
                <a:latin typeface="Calibri" pitchFamily="34" charset="0"/>
                <a:cs typeface="Calibri" pitchFamily="34" charset="0"/>
              </a:rPr>
              <a:t>drops</a:t>
            </a:r>
            <a:r>
              <a:rPr lang="en-US" sz="2600" dirty="0">
                <a:effectLst>
                  <a:outerShdw blurRad="38100" dist="38100" dir="2700000" algn="tl">
                    <a:srgbClr val="000000">
                      <a:alpha val="43137"/>
                    </a:srgbClr>
                  </a:outerShdw>
                </a:effectLst>
                <a:latin typeface="Calibri" pitchFamily="34" charset="0"/>
                <a:cs typeface="Calibri" pitchFamily="34" charset="0"/>
              </a:rPr>
              <a:t> </a:t>
            </a:r>
            <a:r>
              <a:rPr lang="en-US" sz="2600" dirty="0" smtClean="0">
                <a:effectLst>
                  <a:outerShdw blurRad="38100" dist="38100" dir="2700000" algn="tl">
                    <a:srgbClr val="000000">
                      <a:alpha val="43137"/>
                    </a:srgbClr>
                  </a:outerShdw>
                </a:effectLst>
                <a:latin typeface="Calibri" pitchFamily="34" charset="0"/>
                <a:cs typeface="Calibri" pitchFamily="34" charset="0"/>
              </a:rPr>
              <a:t>  </a:t>
            </a:r>
            <a:br>
              <a:rPr lang="en-US" sz="2600" dirty="0" smtClean="0">
                <a:effectLst>
                  <a:outerShdw blurRad="38100" dist="38100" dir="2700000" algn="tl">
                    <a:srgbClr val="000000">
                      <a:alpha val="43137"/>
                    </a:srgbClr>
                  </a:outerShdw>
                </a:effectLst>
                <a:latin typeface="Calibri" pitchFamily="34" charset="0"/>
                <a:cs typeface="Calibri" pitchFamily="34" charset="0"/>
              </a:rPr>
            </a:br>
            <a:r>
              <a:rPr lang="en-US" sz="2600" dirty="0" smtClean="0">
                <a:effectLst>
                  <a:outerShdw blurRad="38100" dist="38100" dir="2700000" algn="tl">
                    <a:srgbClr val="000000">
                      <a:alpha val="43137"/>
                    </a:srgbClr>
                  </a:outerShdw>
                </a:effectLst>
                <a:latin typeface="Calibri" pitchFamily="34" charset="0"/>
                <a:cs typeface="Calibri" pitchFamily="34" charset="0"/>
              </a:rPr>
              <a:t>            House </a:t>
            </a:r>
            <a:r>
              <a:rPr lang="en-US" sz="2600" dirty="0">
                <a:effectLst>
                  <a:outerShdw blurRad="38100" dist="38100" dir="2700000" algn="tl">
                    <a:srgbClr val="000000">
                      <a:alpha val="43137"/>
                    </a:srgbClr>
                  </a:outerShdw>
                </a:effectLst>
                <a:latin typeface="Calibri" pitchFamily="34" charset="0"/>
                <a:cs typeface="Calibri" pitchFamily="34" charset="0"/>
              </a:rPr>
              <a:t>price </a:t>
            </a:r>
            <a:r>
              <a:rPr lang="en-US" sz="2600" u="sng" dirty="0">
                <a:effectLst>
                  <a:outerShdw blurRad="38100" dist="38100" dir="2700000" algn="tl">
                    <a:srgbClr val="000000">
                      <a:alpha val="43137"/>
                    </a:srgbClr>
                  </a:outerShdw>
                </a:effectLst>
                <a:latin typeface="Calibri" pitchFamily="34" charset="0"/>
                <a:cs typeface="Calibri" pitchFamily="34" charset="0"/>
              </a:rPr>
              <a:t>drop</a:t>
            </a:r>
            <a:r>
              <a:rPr lang="en-US" sz="2600" dirty="0">
                <a:effectLst>
                  <a:outerShdw blurRad="38100" dist="38100" dir="2700000" algn="tl">
                    <a:srgbClr val="000000">
                      <a:alpha val="43137"/>
                    </a:srgbClr>
                  </a:outerShdw>
                </a:effectLst>
                <a:latin typeface="Calibri" pitchFamily="34" charset="0"/>
                <a:cs typeface="Calibri" pitchFamily="34" charset="0"/>
              </a:rPr>
              <a:t> (Since house price based on </a:t>
            </a:r>
            <a:r>
              <a:rPr lang="en-US" sz="2600" dirty="0" smtClean="0">
                <a:effectLst>
                  <a:outerShdw blurRad="38100" dist="38100" dir="2700000" algn="tl">
                    <a:srgbClr val="000000">
                      <a:alpha val="43137"/>
                    </a:srgbClr>
                  </a:outerShdw>
                </a:effectLst>
                <a:latin typeface="Calibri" pitchFamily="34" charset="0"/>
                <a:cs typeface="Calibri" pitchFamily="34" charset="0"/>
              </a:rPr>
              <a:t>floating rate(ARMs)        </a:t>
            </a:r>
            <a:r>
              <a:rPr lang="en-US" sz="2600" b="1" dirty="0" smtClean="0">
                <a:effectLst>
                  <a:outerShdw blurRad="38100" dist="38100" dir="2700000" algn="tl">
                    <a:srgbClr val="000000">
                      <a:alpha val="43137"/>
                    </a:srgbClr>
                  </a:outerShdw>
                </a:effectLst>
                <a:latin typeface="Calibri" pitchFamily="34" charset="0"/>
                <a:cs typeface="Calibri" pitchFamily="34" charset="0"/>
              </a:rPr>
              <a:t>  </a:t>
            </a:r>
            <a:br>
              <a:rPr lang="en-US" sz="2600" b="1" dirty="0" smtClean="0">
                <a:effectLst>
                  <a:outerShdw blurRad="38100" dist="38100" dir="2700000" algn="tl">
                    <a:srgbClr val="000000">
                      <a:alpha val="43137"/>
                    </a:srgbClr>
                  </a:outerShdw>
                </a:effectLst>
                <a:latin typeface="Calibri" pitchFamily="34" charset="0"/>
                <a:cs typeface="Calibri" pitchFamily="34" charset="0"/>
              </a:rPr>
            </a:br>
            <a:r>
              <a:rPr lang="en-US" sz="2600" b="1" dirty="0" smtClean="0">
                <a:effectLst>
                  <a:outerShdw blurRad="38100" dist="38100" dir="2700000" algn="tl">
                    <a:srgbClr val="000000">
                      <a:alpha val="43137"/>
                    </a:srgbClr>
                  </a:outerShdw>
                </a:effectLst>
                <a:latin typeface="Calibri" pitchFamily="34" charset="0"/>
                <a:cs typeface="Calibri" pitchFamily="34" charset="0"/>
              </a:rPr>
              <a:t>            </a:t>
            </a:r>
            <a:r>
              <a:rPr lang="en-US" sz="2600" dirty="0" smtClean="0">
                <a:effectLst>
                  <a:outerShdw blurRad="38100" dist="38100" dir="2700000" algn="tl">
                    <a:srgbClr val="000000">
                      <a:alpha val="43137"/>
                    </a:srgbClr>
                  </a:outerShdw>
                </a:effectLst>
                <a:latin typeface="Calibri" pitchFamily="34" charset="0"/>
                <a:cs typeface="Calibri" pitchFamily="34" charset="0"/>
              </a:rPr>
              <a:t>Loan to Value </a:t>
            </a:r>
            <a:r>
              <a:rPr lang="en-US" sz="2600" u="sng" dirty="0" smtClean="0">
                <a:effectLst>
                  <a:outerShdw blurRad="38100" dist="38100" dir="2700000" algn="tl">
                    <a:srgbClr val="000000">
                      <a:alpha val="43137"/>
                    </a:srgbClr>
                  </a:outerShdw>
                </a:effectLst>
                <a:latin typeface="Calibri" pitchFamily="34" charset="0"/>
                <a:cs typeface="Calibri" pitchFamily="34" charset="0"/>
              </a:rPr>
              <a:t>increases</a:t>
            </a:r>
            <a:r>
              <a:rPr lang="en-US" sz="2600" dirty="0" smtClean="0">
                <a:effectLst>
                  <a:outerShdw blurRad="38100" dist="38100" dir="2700000" algn="tl">
                    <a:srgbClr val="000000">
                      <a:alpha val="43137"/>
                    </a:srgbClr>
                  </a:outerShdw>
                </a:effectLst>
                <a:latin typeface="Calibri" pitchFamily="34" charset="0"/>
                <a:cs typeface="Calibri" pitchFamily="34" charset="0"/>
              </a:rPr>
              <a:t> </a:t>
            </a:r>
            <a:r>
              <a:rPr lang="en-US" sz="2600" b="1" dirty="0" smtClean="0">
                <a:effectLst>
                  <a:outerShdw blurRad="38100" dist="38100" dir="2700000" algn="tl">
                    <a:srgbClr val="000000">
                      <a:alpha val="43137"/>
                    </a:srgbClr>
                  </a:outerShdw>
                </a:effectLst>
                <a:latin typeface="Calibri" pitchFamily="34" charset="0"/>
                <a:cs typeface="Calibri" pitchFamily="34" charset="0"/>
              </a:rPr>
              <a:t>    </a:t>
            </a:r>
            <a:r>
              <a:rPr lang="en-US" sz="2600" dirty="0" smtClean="0">
                <a:effectLst>
                  <a:outerShdw blurRad="38100" dist="38100" dir="2700000" algn="tl">
                    <a:srgbClr val="000000">
                      <a:alpha val="43137"/>
                    </a:srgbClr>
                  </a:outerShdw>
                </a:effectLst>
                <a:latin typeface="Calibri" pitchFamily="34" charset="0"/>
                <a:cs typeface="Calibri" pitchFamily="34" charset="0"/>
              </a:rPr>
              <a:t>residential mortgage tend to have </a:t>
            </a:r>
            <a:r>
              <a:rPr lang="en-US" sz="2600" u="sng" dirty="0" smtClean="0">
                <a:effectLst>
                  <a:outerShdw blurRad="38100" dist="38100" dir="2700000" algn="tl">
                    <a:srgbClr val="000000">
                      <a:alpha val="43137"/>
                    </a:srgbClr>
                  </a:outerShdw>
                </a:effectLst>
                <a:latin typeface="Calibri" pitchFamily="34" charset="0"/>
                <a:cs typeface="Calibri" pitchFamily="34" charset="0"/>
              </a:rPr>
              <a:t>default  </a:t>
            </a:r>
            <a:br>
              <a:rPr lang="en-US" sz="2600" u="sng" dirty="0" smtClean="0">
                <a:effectLst>
                  <a:outerShdw blurRad="38100" dist="38100" dir="2700000" algn="tl">
                    <a:srgbClr val="000000">
                      <a:alpha val="43137"/>
                    </a:srgbClr>
                  </a:outerShdw>
                </a:effectLst>
                <a:latin typeface="Calibri" pitchFamily="34" charset="0"/>
                <a:cs typeface="Calibri" pitchFamily="34" charset="0"/>
              </a:rPr>
            </a:br>
            <a:r>
              <a:rPr lang="en-US" sz="2600" dirty="0" smtClean="0">
                <a:effectLst>
                  <a:outerShdw blurRad="38100" dist="38100" dir="2700000" algn="tl">
                    <a:srgbClr val="000000">
                      <a:alpha val="43137"/>
                    </a:srgbClr>
                  </a:outerShdw>
                </a:effectLst>
                <a:latin typeface="Calibri" pitchFamily="34" charset="0"/>
                <a:cs typeface="Calibri" pitchFamily="34" charset="0"/>
              </a:rPr>
              <a:t>        </a:t>
            </a:r>
            <a:r>
              <a:rPr lang="en-US" sz="2600" u="sng" dirty="0" smtClean="0">
                <a:effectLst>
                  <a:outerShdw blurRad="38100" dist="38100" dir="2700000" algn="tl">
                    <a:srgbClr val="000000">
                      <a:alpha val="43137"/>
                    </a:srgbClr>
                  </a:outerShdw>
                </a:effectLst>
                <a:latin typeface="Calibri" pitchFamily="34" charset="0"/>
                <a:cs typeface="Calibri" pitchFamily="34" charset="0"/>
              </a:rPr>
              <a:t>risk</a:t>
            </a:r>
            <a:r>
              <a:rPr lang="en-US" sz="2600" dirty="0" smtClean="0">
                <a:effectLst>
                  <a:outerShdw blurRad="38100" dist="38100" dir="2700000" algn="tl">
                    <a:srgbClr val="000000">
                      <a:alpha val="43137"/>
                    </a:srgbClr>
                  </a:outerShdw>
                </a:effectLst>
                <a:latin typeface="Calibri" pitchFamily="34" charset="0"/>
                <a:cs typeface="Calibri" pitchFamily="34" charset="0"/>
              </a:rPr>
              <a:t>     non-repayment </a:t>
            </a:r>
            <a:r>
              <a:rPr lang="en-US" sz="2600" u="sng" dirty="0">
                <a:effectLst>
                  <a:outerShdw blurRad="38100" dist="38100" dir="2700000" algn="tl">
                    <a:srgbClr val="000000">
                      <a:alpha val="43137"/>
                    </a:srgbClr>
                  </a:outerShdw>
                </a:effectLst>
                <a:latin typeface="Calibri" pitchFamily="34" charset="0"/>
                <a:cs typeface="Calibri" pitchFamily="34" charset="0"/>
              </a:rPr>
              <a:t>increase</a:t>
            </a:r>
            <a:r>
              <a:rPr lang="en-US" sz="2600" dirty="0">
                <a:effectLst>
                  <a:outerShdw blurRad="38100" dist="38100" dir="2700000" algn="tl">
                    <a:srgbClr val="000000">
                      <a:alpha val="43137"/>
                    </a:srgbClr>
                  </a:outerShdw>
                </a:effectLst>
                <a:latin typeface="Calibri" pitchFamily="34" charset="0"/>
                <a:cs typeface="Calibri" pitchFamily="34" charset="0"/>
              </a:rPr>
              <a:t> </a:t>
            </a:r>
            <a:r>
              <a:rPr lang="en-US" sz="2600" dirty="0" smtClean="0">
                <a:effectLst>
                  <a:outerShdw blurRad="38100" dist="38100" dir="2700000" algn="tl">
                    <a:srgbClr val="000000">
                      <a:alpha val="43137"/>
                    </a:srgbClr>
                  </a:outerShdw>
                </a:effectLst>
                <a:latin typeface="Calibri" pitchFamily="34" charset="0"/>
                <a:cs typeface="Calibri" pitchFamily="34" charset="0"/>
              </a:rPr>
              <a:t>  </a:t>
            </a:r>
            <a:r>
              <a:rPr lang="en-US" sz="2600" b="1" dirty="0" smtClean="0">
                <a:effectLst>
                  <a:outerShdw blurRad="38100" dist="38100" dir="2700000" algn="tl">
                    <a:srgbClr val="000000">
                      <a:alpha val="43137"/>
                    </a:srgbClr>
                  </a:outerShdw>
                </a:effectLst>
                <a:latin typeface="Calibri" pitchFamily="34" charset="0"/>
                <a:cs typeface="Calibri" pitchFamily="34" charset="0"/>
              </a:rPr>
              <a:t> </a:t>
            </a:r>
            <a:r>
              <a:rPr lang="en-US" sz="2600" dirty="0" smtClean="0">
                <a:effectLst>
                  <a:outerShdw blurRad="38100" dist="38100" dir="2700000" algn="tl">
                    <a:srgbClr val="000000">
                      <a:alpha val="43137"/>
                    </a:srgbClr>
                  </a:outerShdw>
                </a:effectLst>
                <a:latin typeface="Calibri" pitchFamily="34" charset="0"/>
                <a:cs typeface="Calibri" pitchFamily="34" charset="0"/>
              </a:rPr>
              <a:t> </a:t>
            </a:r>
            <a:r>
              <a:rPr lang="en-US" sz="2600" dirty="0">
                <a:effectLst>
                  <a:outerShdw blurRad="38100" dist="38100" dir="2700000" algn="tl">
                    <a:srgbClr val="000000">
                      <a:alpha val="43137"/>
                    </a:srgbClr>
                  </a:outerShdw>
                </a:effectLst>
                <a:latin typeface="Calibri" pitchFamily="34" charset="0"/>
                <a:cs typeface="Calibri" pitchFamily="34" charset="0"/>
              </a:rPr>
              <a:t>NPL </a:t>
            </a:r>
            <a:r>
              <a:rPr lang="en-US" sz="2600" u="sng" dirty="0">
                <a:effectLst>
                  <a:outerShdw blurRad="38100" dist="38100" dir="2700000" algn="tl">
                    <a:srgbClr val="000000">
                      <a:alpha val="43137"/>
                    </a:srgbClr>
                  </a:outerShdw>
                </a:effectLst>
                <a:latin typeface="Calibri" pitchFamily="34" charset="0"/>
                <a:cs typeface="Calibri" pitchFamily="34" charset="0"/>
              </a:rPr>
              <a:t>increases</a:t>
            </a:r>
            <a:r>
              <a:rPr lang="en-US" sz="2600" dirty="0">
                <a:effectLst>
                  <a:outerShdw blurRad="38100" dist="38100" dir="2700000" algn="tl">
                    <a:srgbClr val="000000">
                      <a:alpha val="43137"/>
                    </a:srgbClr>
                  </a:outerShdw>
                </a:effectLst>
                <a:latin typeface="Calibri" pitchFamily="34" charset="0"/>
                <a:cs typeface="Calibri" pitchFamily="34" charset="0"/>
              </a:rPr>
              <a:t> </a:t>
            </a:r>
            <a:endParaRPr lang="en-US" sz="2600" dirty="0" smtClean="0">
              <a:effectLst>
                <a:outerShdw blurRad="38100" dist="38100" dir="2700000" algn="tl">
                  <a:srgbClr val="000000">
                    <a:alpha val="43137"/>
                  </a:srgbClr>
                </a:outerShdw>
              </a:effectLst>
              <a:latin typeface="Calibri" pitchFamily="34" charset="0"/>
              <a:cs typeface="Calibri" pitchFamily="34" charset="0"/>
            </a:endParaRPr>
          </a:p>
          <a:p>
            <a:endParaRPr lang="en-US" sz="2600" dirty="0" smtClean="0">
              <a:latin typeface="Calibri" pitchFamily="34" charset="0"/>
              <a:cs typeface="Calibri" pitchFamily="34" charset="0"/>
            </a:endParaRP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3074" name="Picture 2" descr="C:\Users\Administrator\Desktop\mortgage_1814673b.jpg"/>
          <p:cNvPicPr>
            <a:picLocks noChangeAspect="1" noChangeArrowheads="1"/>
          </p:cNvPicPr>
          <p:nvPr/>
        </p:nvPicPr>
        <p:blipFill>
          <a:blip r:embed="rId3"/>
          <a:srcRect/>
          <a:stretch>
            <a:fillRect/>
          </a:stretch>
        </p:blipFill>
        <p:spPr bwMode="auto">
          <a:xfrm>
            <a:off x="4301478" y="4411052"/>
            <a:ext cx="3313265" cy="2073463"/>
          </a:xfrm>
          <a:prstGeom prst="rect">
            <a:avLst/>
          </a:prstGeom>
          <a:ln>
            <a:noFill/>
          </a:ln>
          <a:effectLst>
            <a:outerShdw blurRad="190500" algn="tl" rotWithShape="0">
              <a:srgbClr val="000000">
                <a:alpha val="70000"/>
              </a:srgbClr>
            </a:outerShdw>
          </a:effectLst>
        </p:spPr>
      </p:pic>
      <p:sp>
        <p:nvSpPr>
          <p:cNvPr id="7" name="Right Arrow 6"/>
          <p:cNvSpPr/>
          <p:nvPr/>
        </p:nvSpPr>
        <p:spPr>
          <a:xfrm>
            <a:off x="4635063" y="2695903"/>
            <a:ext cx="252248" cy="157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Right Arrow 9"/>
          <p:cNvSpPr/>
          <p:nvPr/>
        </p:nvSpPr>
        <p:spPr>
          <a:xfrm>
            <a:off x="8303174" y="2674883"/>
            <a:ext cx="252248" cy="157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Right Arrow 10"/>
          <p:cNvSpPr/>
          <p:nvPr/>
        </p:nvSpPr>
        <p:spPr>
          <a:xfrm>
            <a:off x="1571298" y="3053254"/>
            <a:ext cx="252248" cy="157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3" name="Right Arrow 12"/>
          <p:cNvSpPr/>
          <p:nvPr/>
        </p:nvSpPr>
        <p:spPr>
          <a:xfrm>
            <a:off x="1571298" y="3447392"/>
            <a:ext cx="252248" cy="157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Right Arrow 13"/>
          <p:cNvSpPr/>
          <p:nvPr/>
        </p:nvSpPr>
        <p:spPr>
          <a:xfrm>
            <a:off x="5087008" y="3478923"/>
            <a:ext cx="252248" cy="157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Right Arrow 14"/>
          <p:cNvSpPr/>
          <p:nvPr/>
        </p:nvSpPr>
        <p:spPr>
          <a:xfrm>
            <a:off x="2107325" y="3857294"/>
            <a:ext cx="252248" cy="157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6" name="Right Arrow 15"/>
          <p:cNvSpPr/>
          <p:nvPr/>
        </p:nvSpPr>
        <p:spPr>
          <a:xfrm>
            <a:off x="5749161" y="3873062"/>
            <a:ext cx="252248" cy="157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31052439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50420" y="1542554"/>
            <a:ext cx="8946542" cy="4195481"/>
          </a:xfrm>
        </p:spPr>
        <p:txBody>
          <a:bodyPr>
            <a:normAutofit/>
          </a:bodyPr>
          <a:lstStyle/>
          <a:p>
            <a:r>
              <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U.S Value Housing (1963 - 2009)</a:t>
            </a:r>
            <a:endParaRPr lang="th-TH"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1026" name="Picture 2" descr="C:\Users\Administrator\Desktop\Median_and_Average_Sales_Prices_of_New_Homes_Sold_in_the_US_1963-2010_Monthly.png"/>
          <p:cNvPicPr>
            <a:picLocks noChangeAspect="1" noChangeArrowheads="1"/>
          </p:cNvPicPr>
          <p:nvPr/>
        </p:nvPicPr>
        <p:blipFill>
          <a:blip r:embed="rId3"/>
          <a:srcRect l="867" t="557" r="949" b="896"/>
          <a:stretch>
            <a:fillRect/>
          </a:stretch>
        </p:blipFill>
        <p:spPr bwMode="auto">
          <a:xfrm>
            <a:off x="982640" y="2224587"/>
            <a:ext cx="9880978" cy="4299045"/>
          </a:xfrm>
          <a:prstGeom prst="rect">
            <a:avLst/>
          </a:prstGeom>
          <a:ln>
            <a:noFill/>
          </a:ln>
          <a:effectLst>
            <a:outerShdw blurRad="190500" algn="tl" rotWithShape="0">
              <a:srgbClr val="000000">
                <a:alpha val="70000"/>
              </a:srgbClr>
            </a:outerShdw>
          </a:effectLst>
        </p:spPr>
      </p:pic>
      <p:sp>
        <p:nvSpPr>
          <p:cNvPr id="3" name="ลูกศรลง 2"/>
          <p:cNvSpPr/>
          <p:nvPr/>
        </p:nvSpPr>
        <p:spPr>
          <a:xfrm>
            <a:off x="9921923" y="2538485"/>
            <a:ext cx="259308" cy="4367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solidFill>
                  <a:schemeClr val="tx1"/>
                </a:solidFill>
                <a:effectLst>
                  <a:outerShdw blurRad="38100" dist="38100" dir="2700000" algn="tl">
                    <a:srgbClr val="000000">
                      <a:alpha val="43137"/>
                    </a:srgbClr>
                  </a:outerShdw>
                </a:effectLst>
              </a:rPr>
              <a:t>The Fall of Lehman Brothers</a:t>
            </a:r>
            <a:endParaRPr lang="en-US" sz="4800" dirty="0">
              <a:solidFill>
                <a:schemeClr val="tx1"/>
              </a:solidFill>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6" y="914382"/>
            <a:ext cx="10495129" cy="4242179"/>
          </a:xfrm>
        </p:spPr>
        <p:txBody>
          <a:bodyPr>
            <a:noAutofit/>
          </a:bodyPr>
          <a:lstStyle/>
          <a:p>
            <a:pPr marL="0" indent="0">
              <a:buNone/>
            </a:pPr>
            <a:endParaRPr lang="en-US" sz="25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There was </a:t>
            </a:r>
            <a:r>
              <a:rPr lang="en-US" sz="2400" dirty="0">
                <a:effectLst>
                  <a:outerShdw blurRad="38100" dist="38100" dir="2700000" algn="tl">
                    <a:srgbClr val="000000">
                      <a:alpha val="43137"/>
                    </a:srgbClr>
                  </a:outerShdw>
                </a:effectLst>
              </a:rPr>
              <a:t>a </a:t>
            </a:r>
            <a:r>
              <a:rPr lang="en-US" sz="2400" dirty="0" smtClean="0">
                <a:effectLst>
                  <a:outerShdw blurRad="38100" dist="38100" dir="2700000" algn="tl">
                    <a:srgbClr val="000000">
                      <a:alpha val="43137"/>
                    </a:srgbClr>
                  </a:outerShdw>
                </a:effectLst>
              </a:rPr>
              <a:t>high demand for </a:t>
            </a:r>
            <a:r>
              <a:rPr lang="en-US" sz="2400" b="1" dirty="0">
                <a:solidFill>
                  <a:srgbClr val="92D050"/>
                </a:solidFill>
                <a:effectLst>
                  <a:outerShdw blurRad="38100" dist="38100" dir="2700000" algn="tl">
                    <a:srgbClr val="000000">
                      <a:alpha val="43137"/>
                    </a:srgbClr>
                  </a:outerShdw>
                </a:effectLst>
              </a:rPr>
              <a:t>Mortgage Backed Securities</a:t>
            </a:r>
            <a:r>
              <a:rPr lang="en-US" sz="2400" dirty="0">
                <a:solidFill>
                  <a:srgbClr val="92D050"/>
                </a:solidFill>
                <a:effectLst>
                  <a:outerShdw blurRad="38100" dist="38100" dir="2700000" algn="tl">
                    <a:srgbClr val="000000">
                      <a:alpha val="43137"/>
                    </a:srgbClr>
                  </a:outerShdw>
                </a:effectLst>
              </a:rPr>
              <a:t> </a:t>
            </a:r>
            <a:r>
              <a:rPr lang="en-US" sz="2400" dirty="0">
                <a:effectLst>
                  <a:outerShdw blurRad="38100" dist="38100" dir="2700000" algn="tl">
                    <a:srgbClr val="000000">
                      <a:alpha val="43137"/>
                    </a:srgbClr>
                  </a:outerShdw>
                </a:effectLst>
              </a:rPr>
              <a:t>(MBS) </a:t>
            </a:r>
            <a:r>
              <a:rPr lang="en-US" sz="2400" dirty="0" smtClean="0">
                <a:effectLst>
                  <a:outerShdw blurRad="38100" dist="38100" dir="2700000" algn="tl">
                    <a:srgbClr val="000000">
                      <a:alpha val="43137"/>
                    </a:srgbClr>
                  </a:outerShdw>
                </a:effectLst>
              </a:rPr>
              <a:t>and </a:t>
            </a:r>
            <a:r>
              <a:rPr lang="en-US" sz="2400" b="1" dirty="0" smtClean="0">
                <a:solidFill>
                  <a:srgbClr val="92D050"/>
                </a:solidFill>
                <a:effectLst>
                  <a:outerShdw blurRad="38100" dist="38100" dir="2700000" algn="tl">
                    <a:srgbClr val="000000">
                      <a:alpha val="43137"/>
                    </a:srgbClr>
                  </a:outerShdw>
                </a:effectLst>
              </a:rPr>
              <a:t>Collateralized </a:t>
            </a:r>
            <a:r>
              <a:rPr lang="en-US" sz="2400" b="1" dirty="0">
                <a:solidFill>
                  <a:srgbClr val="92D050"/>
                </a:solidFill>
                <a:effectLst>
                  <a:outerShdw blurRad="38100" dist="38100" dir="2700000" algn="tl">
                    <a:srgbClr val="000000">
                      <a:alpha val="43137"/>
                    </a:srgbClr>
                  </a:outerShdw>
                </a:effectLst>
              </a:rPr>
              <a:t>Debt Obligations </a:t>
            </a:r>
            <a:r>
              <a:rPr lang="en-US" sz="2400" dirty="0">
                <a:effectLst>
                  <a:outerShdw blurRad="38100" dist="38100" dir="2700000" algn="tl">
                    <a:srgbClr val="000000">
                      <a:alpha val="43137"/>
                    </a:srgbClr>
                  </a:outerShdw>
                </a:effectLst>
              </a:rPr>
              <a:t>(CDO) which began to </a:t>
            </a:r>
            <a:r>
              <a:rPr lang="en-US" sz="2400" dirty="0" smtClean="0">
                <a:effectLst>
                  <a:outerShdw blurRad="38100" dist="38100" dir="2700000" algn="tl">
                    <a:srgbClr val="000000">
                      <a:alpha val="43137"/>
                    </a:srgbClr>
                  </a:outerShdw>
                </a:effectLst>
              </a:rPr>
              <a:t>worsen lending standards . And the demand for </a:t>
            </a:r>
            <a:r>
              <a:rPr lang="en-US" sz="2400" b="1" dirty="0" smtClean="0">
                <a:solidFill>
                  <a:srgbClr val="92D050"/>
                </a:solidFill>
                <a:effectLst>
                  <a:outerShdw blurRad="38100" dist="38100" dir="2700000" algn="tl">
                    <a:srgbClr val="000000">
                      <a:alpha val="43137"/>
                    </a:srgbClr>
                  </a:outerShdw>
                </a:effectLst>
              </a:rPr>
              <a:t>CDS</a:t>
            </a:r>
            <a:r>
              <a:rPr lang="en-US" sz="2400" dirty="0" smtClean="0">
                <a:effectLst>
                  <a:outerShdw blurRad="38100" dist="38100" dir="2700000" algn="tl">
                    <a:srgbClr val="000000">
                      <a:alpha val="43137"/>
                    </a:srgbClr>
                  </a:outerShdw>
                </a:effectLst>
              </a:rPr>
              <a:t> trading also increase. </a:t>
            </a:r>
            <a:br>
              <a:rPr lang="en-US" sz="2400" dirty="0" smtClean="0">
                <a:effectLst>
                  <a:outerShdw blurRad="38100" dist="38100" dir="2700000" algn="tl">
                    <a:srgbClr val="000000">
                      <a:alpha val="43137"/>
                    </a:srgbClr>
                  </a:outerShdw>
                </a:effectLst>
              </a:rPr>
            </a:br>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MBS </a:t>
            </a:r>
            <a:r>
              <a:rPr lang="en-US" sz="2400" dirty="0">
                <a:effectLst>
                  <a:outerShdw blurRad="38100" dist="38100" dir="2700000" algn="tl">
                    <a:srgbClr val="000000">
                      <a:alpha val="43137"/>
                    </a:srgbClr>
                  </a:outerShdw>
                </a:effectLst>
              </a:rPr>
              <a:t>are </a:t>
            </a:r>
            <a:r>
              <a:rPr lang="en-US" sz="2400" dirty="0" smtClean="0">
                <a:effectLst>
                  <a:outerShdw blurRad="38100" dist="38100" dir="2700000" algn="tl">
                    <a:srgbClr val="000000">
                      <a:alpha val="43137"/>
                    </a:srgbClr>
                  </a:outerShdw>
                </a:effectLst>
              </a:rPr>
              <a:t>a pool </a:t>
            </a:r>
            <a:r>
              <a:rPr lang="en-US" sz="2400" dirty="0">
                <a:effectLst>
                  <a:outerShdw blurRad="38100" dist="38100" dir="2700000" algn="tl">
                    <a:srgbClr val="000000">
                      <a:alpha val="43137"/>
                    </a:srgbClr>
                  </a:outerShdw>
                </a:effectLst>
              </a:rPr>
              <a:t>of loans packaged into a set of securities and </a:t>
            </a:r>
            <a:r>
              <a:rPr lang="en-US" sz="2400" dirty="0" smtClean="0">
                <a:effectLst>
                  <a:outerShdw blurRad="38100" dist="38100" dir="2700000" algn="tl">
                    <a:srgbClr val="000000">
                      <a:alpha val="43137"/>
                    </a:srgbClr>
                  </a:outerShdw>
                </a:effectLst>
              </a:rPr>
              <a:t>sold to </a:t>
            </a:r>
            <a:r>
              <a:rPr lang="en-US" sz="2400" dirty="0">
                <a:effectLst>
                  <a:outerShdw blurRad="38100" dist="38100" dir="2700000" algn="tl">
                    <a:srgbClr val="000000">
                      <a:alpha val="43137"/>
                    </a:srgbClr>
                  </a:outerShdw>
                </a:effectLst>
              </a:rPr>
              <a:t>the general public in the securities market. </a:t>
            </a:r>
            <a:r>
              <a:rPr lang="en-US" sz="2400" dirty="0" smtClean="0">
                <a:effectLst>
                  <a:outerShdw blurRad="38100" dist="38100" dir="2700000" algn="tl">
                    <a:srgbClr val="000000">
                      <a:alpha val="43137"/>
                    </a:srgbClr>
                  </a:outerShdw>
                </a:effectLst>
              </a:rPr>
              <a:t/>
            </a:r>
            <a:br>
              <a:rPr lang="en-US" sz="2400" dirty="0" smtClean="0">
                <a:effectLst>
                  <a:outerShdw blurRad="38100" dist="38100" dir="2700000" algn="tl">
                    <a:srgbClr val="000000">
                      <a:alpha val="43137"/>
                    </a:srgbClr>
                  </a:outerShdw>
                </a:effectLst>
              </a:rPr>
            </a:br>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However, MBS are were </a:t>
            </a:r>
            <a:r>
              <a:rPr 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rPr>
              <a:t>not </a:t>
            </a:r>
            <a:r>
              <a:rPr lang="en-US"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safe and </a:t>
            </a:r>
            <a:r>
              <a:rPr lang="en-US" sz="2400" dirty="0">
                <a:ln w="18415" cmpd="sng">
                  <a:solidFill>
                    <a:srgbClr val="FFFFFF"/>
                  </a:solidFill>
                  <a:prstDash val="solid"/>
                </a:ln>
                <a:solidFill>
                  <a:srgbClr val="FFFFFF"/>
                </a:solidFill>
                <a:effectLst>
                  <a:outerShdw blurRad="63500" dir="3600000" algn="tl" rotWithShape="0">
                    <a:srgbClr val="000000">
                      <a:alpha val="70000"/>
                    </a:srgbClr>
                  </a:outerShdw>
                </a:effectLst>
              </a:rPr>
              <a:t>secure</a:t>
            </a:r>
            <a:r>
              <a:rPr lang="en-US" sz="2400" dirty="0">
                <a:effectLst>
                  <a:outerShdw blurRad="38100" dist="38100" dir="2700000" algn="tl">
                    <a:srgbClr val="000000">
                      <a:alpha val="43137"/>
                    </a:srgbClr>
                  </a:outerShdw>
                </a:effectLst>
              </a:rPr>
              <a:t>, therefore </a:t>
            </a:r>
            <a:r>
              <a:rPr lang="en-US" sz="2400" dirty="0" smtClean="0">
                <a:effectLst>
                  <a:outerShdw blurRad="38100" dist="38100" dir="2700000" algn="tl">
                    <a:srgbClr val="000000">
                      <a:alpha val="43137"/>
                    </a:srgbClr>
                  </a:outerShdw>
                </a:effectLst>
              </a:rPr>
              <a:t>as </a:t>
            </a:r>
            <a:r>
              <a:rPr lang="en-US" sz="2400" dirty="0">
                <a:effectLst>
                  <a:outerShdw blurRad="38100" dist="38100" dir="2700000" algn="tl">
                    <a:srgbClr val="000000">
                      <a:alpha val="43137"/>
                    </a:srgbClr>
                  </a:outerShdw>
                </a:effectLst>
              </a:rPr>
              <a:t>the loans </a:t>
            </a:r>
            <a:r>
              <a:rPr lang="en-US" sz="2400" dirty="0" smtClean="0">
                <a:effectLst>
                  <a:outerShdw blurRad="38100" dist="38100" dir="2700000" algn="tl">
                    <a:srgbClr val="000000">
                      <a:alpha val="43137"/>
                    </a:srgbClr>
                  </a:outerShdw>
                </a:effectLst>
              </a:rPr>
              <a:t>defaulted</a:t>
            </a:r>
            <a:br>
              <a:rPr lang="en-US" sz="2400" dirty="0" smtClean="0">
                <a:effectLst>
                  <a:outerShdw blurRad="38100" dist="38100" dir="2700000" algn="tl">
                    <a:srgbClr val="000000">
                      <a:alpha val="43137"/>
                    </a:srgbClr>
                  </a:outerShdw>
                </a:effectLst>
              </a:rPr>
            </a:br>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 Lehman Brothers  </a:t>
            </a:r>
            <a:r>
              <a:rPr lang="en-US" sz="2400" dirty="0">
                <a:effectLst>
                  <a:outerShdw blurRad="38100" dist="38100" dir="2700000" algn="tl">
                    <a:srgbClr val="000000">
                      <a:alpha val="43137"/>
                    </a:srgbClr>
                  </a:outerShdw>
                </a:effectLst>
              </a:rPr>
              <a:t>was required to cover the debt based on its </a:t>
            </a:r>
            <a:r>
              <a:rPr lang="en-US" sz="2400" dirty="0" smtClean="0">
                <a:effectLst>
                  <a:outerShdw blurRad="38100" dist="38100" dir="2700000" algn="tl">
                    <a:srgbClr val="000000">
                      <a:alpha val="43137"/>
                    </a:srgbClr>
                  </a:outerShdw>
                </a:effectLst>
              </a:rPr>
              <a:t>assets which </a:t>
            </a:r>
            <a:r>
              <a:rPr lang="en-US" sz="2400" dirty="0">
                <a:effectLst>
                  <a:outerShdw blurRad="38100" dist="38100" dir="2700000" algn="tl">
                    <a:srgbClr val="000000">
                      <a:alpha val="43137"/>
                    </a:srgbClr>
                  </a:outerShdw>
                </a:effectLst>
              </a:rPr>
              <a:t>was </a:t>
            </a:r>
            <a:r>
              <a:rPr lang="en-US" sz="2400" b="1" dirty="0">
                <a:effectLst>
                  <a:outerShdw blurRad="38100" dist="38100" dir="2700000" algn="tl">
                    <a:srgbClr val="000000">
                      <a:alpha val="43137"/>
                    </a:srgbClr>
                  </a:outerShdw>
                </a:effectLst>
              </a:rPr>
              <a:t>difficult</a:t>
            </a:r>
            <a:r>
              <a:rPr lang="en-US" sz="2400" dirty="0">
                <a:effectLst>
                  <a:outerShdw blurRad="38100" dist="38100" dir="2700000" algn="tl">
                    <a:srgbClr val="000000">
                      <a:alpha val="43137"/>
                    </a:srgbClr>
                  </a:outerShdw>
                </a:effectLst>
              </a:rPr>
              <a:t> due to the </a:t>
            </a:r>
            <a:r>
              <a:rPr lang="en-US" sz="2400" b="1" dirty="0">
                <a:solidFill>
                  <a:srgbClr val="92D050"/>
                </a:solidFill>
                <a:effectLst>
                  <a:outerShdw blurRad="38100" dist="38100" dir="2700000" algn="tl">
                    <a:srgbClr val="000000">
                      <a:alpha val="43137"/>
                    </a:srgbClr>
                  </a:outerShdw>
                </a:effectLst>
              </a:rPr>
              <a:t>high</a:t>
            </a:r>
            <a:r>
              <a:rPr lang="en-US" sz="2400" dirty="0">
                <a:effectLst>
                  <a:outerShdw blurRad="38100" dist="38100" dir="2700000" algn="tl">
                    <a:srgbClr val="000000">
                      <a:alpha val="43137"/>
                    </a:srgbClr>
                  </a:outerShdw>
                </a:effectLst>
              </a:rPr>
              <a:t> levels of </a:t>
            </a:r>
            <a:r>
              <a:rPr lang="en-US" sz="2400" b="1" dirty="0">
                <a:solidFill>
                  <a:srgbClr val="92D050"/>
                </a:solidFill>
                <a:effectLst>
                  <a:outerShdw blurRad="38100" dist="38100" dir="2700000" algn="tl">
                    <a:srgbClr val="000000">
                      <a:alpha val="43137"/>
                    </a:srgbClr>
                  </a:outerShdw>
                </a:effectLst>
              </a:rPr>
              <a:t>leverage</a:t>
            </a:r>
            <a:r>
              <a:rPr lang="en-US" sz="2400" dirty="0">
                <a:effectLst>
                  <a:outerShdw blurRad="38100" dist="38100" dir="2700000" algn="tl">
                    <a:srgbClr val="000000">
                      <a:alpha val="43137"/>
                    </a:srgbClr>
                  </a:outerShdw>
                </a:effectLst>
              </a:rPr>
              <a:t> </a:t>
            </a:r>
            <a:r>
              <a:rPr lang="en-US" sz="2400" dirty="0" smtClean="0">
                <a:effectLst>
                  <a:outerShdw blurRad="38100" dist="38100" dir="2700000" algn="tl">
                    <a:srgbClr val="000000">
                      <a:alpha val="43137"/>
                    </a:srgbClr>
                  </a:outerShdw>
                </a:effectLst>
              </a:rPr>
              <a:t>for purchasing </a:t>
            </a:r>
            <a:r>
              <a:rPr lang="en-US" sz="2400" dirty="0">
                <a:effectLst>
                  <a:outerShdw blurRad="38100" dist="38100" dir="2700000" algn="tl">
                    <a:srgbClr val="000000">
                      <a:alpha val="43137"/>
                    </a:srgbClr>
                  </a:outerShdw>
                </a:effectLst>
              </a:rPr>
              <a:t>these securities. </a:t>
            </a:r>
            <a:endParaRPr lang="en-US" sz="2400" dirty="0" smtClean="0">
              <a:effectLst>
                <a:outerShdw blurRad="38100" dist="38100" dir="2700000" algn="tl">
                  <a:srgbClr val="000000">
                    <a:alpha val="43137"/>
                  </a:srgbClr>
                </a:outerShdw>
              </a:effectLst>
            </a:endParaRP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extLst>
      <p:ext uri="{BB962C8B-B14F-4D97-AF65-F5344CB8AC3E}">
        <p14:creationId xmlns:p14="http://schemas.microsoft.com/office/powerpoint/2010/main" val="40943174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solidFill>
                  <a:schemeClr val="tx1"/>
                </a:solidFill>
                <a:effectLst>
                  <a:outerShdw blurRad="38100" dist="38100" dir="2700000" algn="tl">
                    <a:srgbClr val="000000">
                      <a:alpha val="43137"/>
                    </a:srgbClr>
                  </a:outerShdw>
                </a:effectLst>
              </a:rPr>
              <a:t>The Fall of Lehman Brothers</a:t>
            </a:r>
            <a:endParaRPr lang="en-US" sz="4800" dirty="0">
              <a:solidFill>
                <a:schemeClr val="tx1"/>
              </a:solidFill>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7" name="Picture 6" descr="C:\Users\Administrator\Desktop\I7123157-12.png"/>
          <p:cNvPicPr/>
          <p:nvPr/>
        </p:nvPicPr>
        <p:blipFill>
          <a:blip r:embed="rId3"/>
          <a:srcRect t="19557" b="10701"/>
          <a:stretch>
            <a:fillRect/>
          </a:stretch>
        </p:blipFill>
        <p:spPr bwMode="auto">
          <a:xfrm>
            <a:off x="5900089" y="2569778"/>
            <a:ext cx="5514150" cy="2979683"/>
          </a:xfrm>
          <a:prstGeom prst="rect">
            <a:avLst/>
          </a:prstGeom>
          <a:noFill/>
          <a:ln w="9525">
            <a:noFill/>
            <a:miter lim="800000"/>
            <a:headEnd/>
            <a:tailEnd/>
          </a:ln>
        </p:spPr>
      </p:pic>
      <p:pic>
        <p:nvPicPr>
          <p:cNvPr id="10" name="Picture 9" descr="C:\Users\Administrator\Desktop\I7123157-9.png"/>
          <p:cNvPicPr/>
          <p:nvPr/>
        </p:nvPicPr>
        <p:blipFill>
          <a:blip r:embed="rId4"/>
          <a:srcRect t="22704" b="13135"/>
          <a:stretch>
            <a:fillRect/>
          </a:stretch>
        </p:blipFill>
        <p:spPr bwMode="auto">
          <a:xfrm>
            <a:off x="392664" y="2585545"/>
            <a:ext cx="5298688" cy="2979683"/>
          </a:xfrm>
          <a:prstGeom prst="rect">
            <a:avLst/>
          </a:prstGeom>
          <a:noFill/>
          <a:ln w="9525">
            <a:noFill/>
            <a:miter lim="800000"/>
            <a:headEnd/>
            <a:tailEnd/>
          </a:ln>
        </p:spPr>
      </p:pic>
      <p:sp>
        <p:nvSpPr>
          <p:cNvPr id="11" name="TextBox 10"/>
          <p:cNvSpPr txBox="1"/>
          <p:nvPr/>
        </p:nvSpPr>
        <p:spPr>
          <a:xfrm>
            <a:off x="1529253" y="1718442"/>
            <a:ext cx="3735318" cy="461665"/>
          </a:xfrm>
          <a:prstGeom prst="rect">
            <a:avLst/>
          </a:prstGeom>
          <a:noFill/>
        </p:spPr>
        <p:txBody>
          <a:bodyPr wrap="none" rtlCol="0">
            <a:spAutoFit/>
          </a:bodyPr>
          <a:lstStyle/>
          <a:p>
            <a:r>
              <a:rPr lang="en-US" sz="2400" b="1" dirty="0" smtClean="0"/>
              <a:t>SUBPRIME LOAN TO MBS</a:t>
            </a:r>
            <a:endParaRPr lang="th-TH" sz="2400" b="1" dirty="0"/>
          </a:p>
        </p:txBody>
      </p:sp>
      <p:sp>
        <p:nvSpPr>
          <p:cNvPr id="13" name="TextBox 12"/>
          <p:cNvSpPr txBox="1"/>
          <p:nvPr/>
        </p:nvSpPr>
        <p:spPr>
          <a:xfrm>
            <a:off x="7798675" y="1744718"/>
            <a:ext cx="2233304" cy="461665"/>
          </a:xfrm>
          <a:prstGeom prst="rect">
            <a:avLst/>
          </a:prstGeom>
          <a:noFill/>
        </p:spPr>
        <p:txBody>
          <a:bodyPr wrap="none" rtlCol="0">
            <a:spAutoFit/>
          </a:bodyPr>
          <a:lstStyle/>
          <a:p>
            <a:r>
              <a:rPr lang="en-US" sz="2400" b="1" dirty="0" smtClean="0"/>
              <a:t>MBS TO CDOs</a:t>
            </a:r>
            <a:endParaRPr lang="th-TH" sz="2400" b="1" dirty="0"/>
          </a:p>
        </p:txBody>
      </p:sp>
    </p:spTree>
    <p:extLst>
      <p:ext uri="{BB962C8B-B14F-4D97-AF65-F5344CB8AC3E}">
        <p14:creationId xmlns:p14="http://schemas.microsoft.com/office/powerpoint/2010/main" val="40943174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solidFill>
                  <a:schemeClr val="tx1"/>
                </a:solidFill>
                <a:effectLst>
                  <a:outerShdw blurRad="38100" dist="38100" dir="2700000" algn="tl">
                    <a:srgbClr val="000000">
                      <a:alpha val="43137"/>
                    </a:srgbClr>
                  </a:outerShdw>
                </a:effectLst>
              </a:rPr>
              <a:t>The Fall of Lehman Brothers</a:t>
            </a:r>
            <a:endParaRPr lang="en-US" sz="4800" dirty="0">
              <a:solidFill>
                <a:schemeClr val="tx1"/>
              </a:solidFill>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6" y="1071574"/>
            <a:ext cx="10620311" cy="4242179"/>
          </a:xfrm>
        </p:spPr>
        <p:txBody>
          <a:bodyPr>
            <a:noAutofit/>
          </a:bodyPr>
          <a:lstStyle/>
          <a:p>
            <a:pPr marL="0" indent="0">
              <a:buNone/>
            </a:pPr>
            <a:endParaRPr lang="en-US" sz="2500" dirty="0" smtClean="0"/>
          </a:p>
          <a:p>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June2008</a:t>
            </a:r>
            <a:r>
              <a:rPr lang="en-US" sz="2500" dirty="0" smtClean="0"/>
              <a:t> : Lehman announced its 2</a:t>
            </a:r>
            <a:r>
              <a:rPr lang="en-US" sz="2500" baseline="30000" dirty="0" smtClean="0"/>
              <a:t>nd</a:t>
            </a:r>
            <a:r>
              <a:rPr lang="en-US" sz="2500" dirty="0" smtClean="0"/>
              <a:t> quarter losses about 2.8 billions which are harshly than expected( </a:t>
            </a:r>
            <a:r>
              <a:rPr lang="en-US" sz="2500" dirty="0" smtClean="0">
                <a:ln w="18415" cmpd="sng">
                  <a:solidFill>
                    <a:srgbClr val="FFFFFF"/>
                  </a:solidFill>
                  <a:prstDash val="solid"/>
                </a:ln>
                <a:solidFill>
                  <a:srgbClr val="92D050"/>
                </a:solidFill>
                <a:effectLst>
                  <a:outerShdw blurRad="63500" dir="3600000" algn="tl" rotWithShape="0">
                    <a:srgbClr val="000000">
                      <a:alpha val="70000"/>
                    </a:srgbClr>
                  </a:outerShdw>
                </a:effectLst>
              </a:rPr>
              <a:t>Low</a:t>
            </a:r>
            <a:r>
              <a:rPr lang="en-US" sz="2500" dirty="0" smtClean="0"/>
              <a:t> Capital Adequacy Ratio : risky asset &gt; reserved capital)</a:t>
            </a:r>
            <a:br>
              <a:rPr lang="en-US" sz="2500" dirty="0" smtClean="0"/>
            </a:br>
            <a:endParaRPr lang="en-US" sz="2500" dirty="0" smtClean="0"/>
          </a:p>
          <a:p>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Sep10 2008 </a:t>
            </a:r>
            <a:r>
              <a:rPr lang="en-US" sz="2500" dirty="0"/>
              <a:t>: Lehman announced its </a:t>
            </a:r>
            <a:r>
              <a:rPr lang="en-US" sz="2500" dirty="0" smtClean="0"/>
              <a:t>3</a:t>
            </a:r>
            <a:r>
              <a:rPr lang="en-US" sz="2500" baseline="30000" dirty="0" smtClean="0"/>
              <a:t>nd</a:t>
            </a:r>
            <a:r>
              <a:rPr lang="en-US" sz="2500" dirty="0" smtClean="0"/>
              <a:t> </a:t>
            </a:r>
            <a:r>
              <a:rPr lang="en-US" sz="2500" dirty="0"/>
              <a:t>quarter losses about </a:t>
            </a:r>
            <a:r>
              <a:rPr lang="en-US" sz="2500" dirty="0" smtClean="0"/>
              <a:t>3.9 billions </a:t>
            </a:r>
            <a:br>
              <a:rPr lang="en-US" sz="2500" dirty="0" smtClean="0"/>
            </a:br>
            <a:endParaRPr lang="en-US" sz="2500" dirty="0" smtClean="0"/>
          </a:p>
          <a:p>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Sep12 2008 </a:t>
            </a:r>
            <a:r>
              <a:rPr lang="en-US" sz="2500" dirty="0" smtClean="0"/>
              <a:t>: Large withdrawal by clients ,and running out of cash</a:t>
            </a: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extLst>
      <p:ext uri="{BB962C8B-B14F-4D97-AF65-F5344CB8AC3E}">
        <p14:creationId xmlns:p14="http://schemas.microsoft.com/office/powerpoint/2010/main" val="7847939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solidFill>
                  <a:schemeClr val="tx1"/>
                </a:solidFill>
                <a:effectLst>
                  <a:outerShdw blurRad="38100" dist="38100" dir="2700000" algn="tl">
                    <a:srgbClr val="000000">
                      <a:alpha val="43137"/>
                    </a:srgbClr>
                  </a:outerShdw>
                </a:effectLst>
              </a:rPr>
              <a:t>The Fall of Lehman Brothers</a:t>
            </a:r>
            <a:endParaRPr lang="en-US" sz="4800" dirty="0">
              <a:solidFill>
                <a:schemeClr val="tx1"/>
              </a:solidFill>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6" y="1071574"/>
            <a:ext cx="10620311" cy="4242179"/>
          </a:xfrm>
        </p:spPr>
        <p:txBody>
          <a:bodyPr>
            <a:noAutofit/>
          </a:bodyPr>
          <a:lstStyle/>
          <a:p>
            <a:pPr marL="0" indent="0">
              <a:buNone/>
            </a:pPr>
            <a:endParaRPr lang="en-US" sz="2500" dirty="0" smtClean="0"/>
          </a:p>
          <a:p>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Sep12 2008 </a:t>
            </a:r>
            <a:r>
              <a:rPr lang="en-US" sz="2500" dirty="0" smtClean="0"/>
              <a:t>: In evening, FED ask CEO of the 4 large investment banking for the meeting. Secretary of the Treasury Henry Paulson said that “</a:t>
            </a:r>
            <a:r>
              <a:rPr lang="en-US" sz="2500" b="1" dirty="0" smtClean="0">
                <a:solidFill>
                  <a:srgbClr val="92D050"/>
                </a:solidFill>
              </a:rPr>
              <a:t>there will be no public bailout</a:t>
            </a:r>
            <a:r>
              <a:rPr lang="en-US" sz="2500" dirty="0" smtClean="0"/>
              <a:t>”</a:t>
            </a:r>
            <a:br>
              <a:rPr lang="en-US" sz="2500" dirty="0" smtClean="0"/>
            </a:br>
            <a:endParaRPr lang="en-US" sz="2500" dirty="0" smtClean="0"/>
          </a:p>
          <a:p>
            <a:r>
              <a:rPr lang="en-US" sz="2500" b="1" dirty="0" smtClean="0"/>
              <a:t>Sep13 2008 </a:t>
            </a:r>
            <a:r>
              <a:rPr lang="en-US" sz="2500" dirty="0" smtClean="0"/>
              <a:t>: The meeting was reassemble and still have no one to bailout Lehman </a:t>
            </a:r>
            <a:br>
              <a:rPr lang="en-US" sz="2500" dirty="0" smtClean="0"/>
            </a:br>
            <a:endParaRPr lang="en-US" sz="2500" dirty="0" smtClean="0"/>
          </a:p>
          <a:p>
            <a:r>
              <a:rPr lang="en-US" sz="25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Sep15 2008</a:t>
            </a:r>
            <a:r>
              <a:rPr lang="en-US" sz="2500" b="1" dirty="0" smtClean="0"/>
              <a:t> </a:t>
            </a:r>
            <a:r>
              <a:rPr lang="en-US" sz="2500" dirty="0" smtClean="0"/>
              <a:t>: Lehman Brothers filled of chapter11 bankruptcy</a:t>
            </a: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9218" name="Picture 2" descr="C:\Users\Administrator\Desktop\bankruptcy.jpg"/>
          <p:cNvPicPr>
            <a:picLocks noChangeAspect="1" noChangeArrowheads="1"/>
          </p:cNvPicPr>
          <p:nvPr/>
        </p:nvPicPr>
        <p:blipFill>
          <a:blip r:embed="rId3"/>
          <a:srcRect t="17689" b="9846"/>
          <a:stretch>
            <a:fillRect/>
          </a:stretch>
        </p:blipFill>
        <p:spPr bwMode="auto">
          <a:xfrm>
            <a:off x="4421873" y="5350158"/>
            <a:ext cx="3207223" cy="125559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7847939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50420" y="1542554"/>
            <a:ext cx="8946542" cy="4195481"/>
          </a:xfrm>
        </p:spPr>
        <p:txBody>
          <a:bodyPr>
            <a:normAutofit/>
          </a:bodyPr>
          <a:lstStyle/>
          <a:p>
            <a:r>
              <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Lehman Brothers stock prices</a:t>
            </a:r>
            <a:endParaRPr lang="th-TH" sz="28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518" t="25905" r="14350" b="17976"/>
          <a:stretch/>
        </p:blipFill>
        <p:spPr bwMode="auto">
          <a:xfrm>
            <a:off x="892927" y="2169995"/>
            <a:ext cx="10339180" cy="428539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3" name="Right Arrow 12"/>
          <p:cNvSpPr/>
          <p:nvPr/>
        </p:nvSpPr>
        <p:spPr>
          <a:xfrm rot="1609502">
            <a:off x="7806521" y="3261813"/>
            <a:ext cx="1937982" cy="368490"/>
          </a:xfrm>
          <a:prstGeom prst="rightArrow">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Subprime Crisis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1026" name="Picture 2" descr="C:\Users\Administrator\Desktop\subprime.jpg"/>
          <p:cNvPicPr>
            <a:picLocks noChangeAspect="1" noChangeArrowheads="1"/>
          </p:cNvPicPr>
          <p:nvPr/>
        </p:nvPicPr>
        <p:blipFill>
          <a:blip r:embed="rId3"/>
          <a:srcRect l="4985" t="4223" r="4030" b="7865"/>
          <a:stretch>
            <a:fillRect/>
          </a:stretch>
        </p:blipFill>
        <p:spPr bwMode="auto">
          <a:xfrm>
            <a:off x="8707268" y="4882083"/>
            <a:ext cx="2361065" cy="1682490"/>
          </a:xfrm>
          <a:prstGeom prst="rect">
            <a:avLst/>
          </a:prstGeom>
          <a:ln>
            <a:noFill/>
          </a:ln>
          <a:effectLst>
            <a:outerShdw blurRad="190500" algn="tl" rotWithShape="0">
              <a:srgbClr val="000000">
                <a:alpha val="70000"/>
              </a:srgbClr>
            </a:outerShdw>
          </a:effectLst>
        </p:spPr>
      </p:pic>
      <p:sp>
        <p:nvSpPr>
          <p:cNvPr id="7" name="Content Placeholder 11"/>
          <p:cNvSpPr>
            <a:spLocks noGrp="1"/>
          </p:cNvSpPr>
          <p:nvPr>
            <p:ph idx="1"/>
          </p:nvPr>
        </p:nvSpPr>
        <p:spPr>
          <a:xfrm>
            <a:off x="614149" y="1760562"/>
            <a:ext cx="10536071" cy="4487838"/>
          </a:xfrm>
        </p:spPr>
        <p:txBody>
          <a:bodyPr>
            <a:normAutofit/>
          </a:bodyPr>
          <a:lstStyle/>
          <a:p>
            <a:r>
              <a:rPr lang="en-US" sz="2500" dirty="0" smtClean="0"/>
              <a:t>A subprime mortgage is a type of loan granted to individuals with poor credit histories who as a result of their deficient credit ratings. </a:t>
            </a:r>
          </a:p>
          <a:p>
            <a:endParaRPr lang="en-US" sz="2500" dirty="0" smtClean="0"/>
          </a:p>
          <a:p>
            <a:r>
              <a:rPr lang="en-US" sz="2500" dirty="0" smtClean="0"/>
              <a:t>There are several different kinds of subprime mortgage structures available. The most common is the adjustable rate mortgage (ARM).</a:t>
            </a:r>
          </a:p>
        </p:txBody>
      </p:sp>
    </p:spTree>
    <p:extLst>
      <p:ext uri="{BB962C8B-B14F-4D97-AF65-F5344CB8AC3E}">
        <p14:creationId xmlns:p14="http://schemas.microsoft.com/office/powerpoint/2010/main" val="805598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p:txBody>
          <a:bodyPr/>
          <a:lstStyle/>
          <a:p>
            <a:endParaRPr lang="th-TH" dirty="0"/>
          </a:p>
        </p:txBody>
      </p:sp>
      <p:sp>
        <p:nvSpPr>
          <p:cNvPr id="10" name="Rectangle 9"/>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2050" name="Picture 2" descr="C:\Documents and Settings\5404641218\Desktop\crisis_of_credit_part_02.jpg"/>
          <p:cNvPicPr>
            <a:picLocks noChangeAspect="1" noChangeArrowheads="1"/>
          </p:cNvPicPr>
          <p:nvPr/>
        </p:nvPicPr>
        <p:blipFill>
          <a:blip r:embed="rId3"/>
          <a:srcRect l="1300" t="5004" r="1291" b="6965"/>
          <a:stretch>
            <a:fillRect/>
          </a:stretch>
        </p:blipFill>
        <p:spPr bwMode="auto">
          <a:xfrm>
            <a:off x="686357" y="1456817"/>
            <a:ext cx="10395626" cy="5146159"/>
          </a:xfrm>
          <a:prstGeom prst="rect">
            <a:avLst/>
          </a:prstGeom>
          <a:noFill/>
          <a:ln w="76200">
            <a:solidFill>
              <a:schemeClr val="tx1"/>
            </a:solidFill>
          </a:ln>
        </p:spPr>
      </p:pic>
    </p:spTree>
    <p:extLst>
      <p:ext uri="{BB962C8B-B14F-4D97-AF65-F5344CB8AC3E}">
        <p14:creationId xmlns:p14="http://schemas.microsoft.com/office/powerpoint/2010/main" val="569854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7" y="1711726"/>
            <a:ext cx="11232106" cy="4743667"/>
          </a:xfrm>
        </p:spPr>
        <p:txBody>
          <a:bodyPr>
            <a:normAutofit/>
          </a:bodyPr>
          <a:lstStyle/>
          <a:p>
            <a:r>
              <a:rPr lang="en-US" sz="3600" dirty="0" smtClean="0"/>
              <a:t> </a:t>
            </a:r>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REPO 105</a:t>
            </a:r>
            <a:endParaRPr lang="en-US" sz="3600" dirty="0" smtClean="0">
              <a:effectLst>
                <a:outerShdw blurRad="38100" dist="38100" dir="2700000" algn="tl">
                  <a:srgbClr val="000000">
                    <a:alpha val="43137"/>
                  </a:srgbClr>
                </a:outerShdw>
              </a:effectLst>
            </a:endParaRPr>
          </a:p>
          <a:p>
            <a:endParaRPr lang="en-US" sz="800" dirty="0" smtClean="0">
              <a:effectLst>
                <a:outerShdw blurRad="38100" dist="38100" dir="2700000" algn="tl">
                  <a:srgbClr val="000000">
                    <a:alpha val="43137"/>
                  </a:srgbClr>
                </a:outerShdw>
              </a:effectLst>
            </a:endParaRPr>
          </a:p>
          <a:p>
            <a:pPr>
              <a:buNone/>
            </a:pPr>
            <a:r>
              <a:rPr lang="en-US" dirty="0" smtClean="0">
                <a:effectLst>
                  <a:outerShdw blurRad="38100" dist="38100" dir="2700000" algn="tl">
                    <a:srgbClr val="000000">
                      <a:alpha val="43137"/>
                    </a:srgbClr>
                  </a:outerShdw>
                </a:effectLst>
              </a:rPr>
              <a:t> 	</a:t>
            </a:r>
            <a:r>
              <a:rPr lang="en-US" sz="2800" dirty="0" smtClean="0">
                <a:effectLst>
                  <a:outerShdw blurRad="38100" dist="38100" dir="2700000" algn="tl">
                    <a:srgbClr val="000000">
                      <a:alpha val="43137"/>
                    </a:srgbClr>
                  </a:outerShdw>
                </a:effectLst>
              </a:rPr>
              <a:t>REPO</a:t>
            </a:r>
            <a:endParaRPr lang="en-US" dirty="0" smtClean="0">
              <a:effectLst>
                <a:outerShdw blurRad="38100" dist="38100" dir="2700000" algn="tl">
                  <a:srgbClr val="000000">
                    <a:alpha val="43137"/>
                  </a:srgbClr>
                </a:outerShdw>
              </a:effectLst>
            </a:endParaRPr>
          </a:p>
          <a:p>
            <a:pPr>
              <a:buNone/>
            </a:pPr>
            <a:r>
              <a:rPr lang="en-US" sz="2400" dirty="0">
                <a:effectLst>
                  <a:outerShdw blurRad="38100" dist="38100" dir="2700000" algn="tl">
                    <a:srgbClr val="000000">
                      <a:alpha val="43137"/>
                    </a:srgbClr>
                  </a:outerShdw>
                </a:effectLst>
              </a:rPr>
              <a:t>	</a:t>
            </a:r>
            <a:r>
              <a:rPr lang="it-IT" sz="2400" dirty="0" smtClean="0">
                <a:effectLst>
                  <a:outerShdw blurRad="38100" dist="38100" dir="2700000" algn="tl">
                    <a:srgbClr val="000000">
                      <a:alpha val="43137"/>
                    </a:srgbClr>
                  </a:outerShdw>
                </a:effectLst>
              </a:rPr>
              <a:t>Accounting </a:t>
            </a:r>
            <a:r>
              <a:rPr lang="it-IT" sz="2400" dirty="0" smtClean="0">
                <a:effectLst>
                  <a:outerShdw blurRad="38100" dist="38100" dir="2700000" algn="tl">
                    <a:srgbClr val="000000">
                      <a:alpha val="43137"/>
                    </a:srgbClr>
                  </a:outerShdw>
                </a:effectLst>
              </a:rPr>
              <a:t>maneuver where one company transfers an asset to another company in exchange of short-term cash, borrower will pay back the cash and take back the asset at a specific date, usually within a week</a:t>
            </a:r>
            <a:endParaRPr lang="th-TH" sz="1400" dirty="0">
              <a:effectLst>
                <a:outerShdw blurRad="38100" dist="38100" dir="2700000" algn="tl">
                  <a:srgbClr val="000000">
                    <a:alpha val="43137"/>
                  </a:srgbClr>
                </a:outerShdw>
              </a:effectLst>
            </a:endParaRP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extLst>
      <p:ext uri="{BB962C8B-B14F-4D97-AF65-F5344CB8AC3E}">
        <p14:creationId xmlns:p14="http://schemas.microsoft.com/office/powerpoint/2010/main" val="2437742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7" y="1711726"/>
            <a:ext cx="11232106" cy="4743667"/>
          </a:xfrm>
        </p:spPr>
        <p:txBody>
          <a:bodyPr>
            <a:normAutofit/>
          </a:bodyPr>
          <a:lstStyle/>
          <a:p>
            <a:r>
              <a:rPr lang="en-US" sz="3600" dirty="0" smtClean="0"/>
              <a:t> </a:t>
            </a:r>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REPO 105</a:t>
            </a:r>
            <a:endParaRPr lang="en-US" sz="3600" dirty="0" smtClean="0">
              <a:effectLst>
                <a:outerShdw blurRad="38100" dist="38100" dir="2700000" algn="tl">
                  <a:srgbClr val="000000">
                    <a:alpha val="43137"/>
                  </a:srgbClr>
                </a:outerShdw>
              </a:effectLst>
            </a:endParaRPr>
          </a:p>
          <a:p>
            <a:pPr marL="457200" lvl="1" indent="0">
              <a:buSzPct val="120000"/>
              <a:buNone/>
            </a:pPr>
            <a:r>
              <a:rPr lang="en-US" dirty="0" smtClean="0">
                <a:effectLst>
                  <a:outerShdw blurRad="38100" dist="38100" dir="2700000" algn="tl">
                    <a:srgbClr val="000000">
                      <a:alpha val="43137"/>
                    </a:srgbClr>
                  </a:outerShdw>
                </a:effectLst>
              </a:rPr>
              <a:t> </a:t>
            </a:r>
            <a:r>
              <a:rPr lang="en-US" sz="1400" dirty="0" smtClean="0"/>
              <a:t>	</a:t>
            </a:r>
          </a:p>
          <a:p>
            <a:pPr lvl="1">
              <a:buSzPct val="120000"/>
              <a:buFont typeface="Wingdings" pitchFamily="2" charset="2"/>
              <a:buChar char="§"/>
            </a:pPr>
            <a:r>
              <a:rPr lang="it-IT" sz="2400" dirty="0" smtClean="0"/>
              <a:t> </a:t>
            </a:r>
            <a:r>
              <a:rPr lang="it-IT" sz="2400" dirty="0">
                <a:effectLst>
                  <a:outerShdw blurRad="38100" dist="38100" dir="2700000" algn="tl">
                    <a:srgbClr val="000000">
                      <a:alpha val="43137"/>
                    </a:srgbClr>
                  </a:outerShdw>
                </a:effectLst>
              </a:rPr>
              <a:t>L.B. used repo 105 to get bad assets off books appearing to reduce </a:t>
            </a:r>
            <a:r>
              <a:rPr lang="it-IT" sz="2400" dirty="0" smtClean="0">
                <a:effectLst>
                  <a:outerShdw blurRad="38100" dist="38100" dir="2700000" algn="tl">
                    <a:srgbClr val="000000">
                      <a:alpha val="43137"/>
                    </a:srgbClr>
                  </a:outerShdw>
                </a:effectLst>
              </a:rPr>
              <a:t> its </a:t>
            </a:r>
            <a:r>
              <a:rPr lang="it-IT" sz="2400" dirty="0">
                <a:effectLst>
                  <a:outerShdw blurRad="38100" dist="38100" dir="2700000" algn="tl">
                    <a:srgbClr val="000000">
                      <a:alpha val="43137"/>
                    </a:srgbClr>
                  </a:outerShdw>
                </a:effectLst>
              </a:rPr>
              <a:t>leverage and creating a misleading </a:t>
            </a:r>
            <a:r>
              <a:rPr lang="it-IT" sz="2400" dirty="0" smtClean="0">
                <a:effectLst>
                  <a:outerShdw blurRad="38100" dist="38100" dir="2700000" algn="tl">
                    <a:srgbClr val="000000">
                      <a:alpha val="43137"/>
                    </a:srgbClr>
                  </a:outerShdw>
                </a:effectLst>
              </a:rPr>
              <a:t>of </a:t>
            </a:r>
            <a:r>
              <a:rPr lang="it-IT" sz="2400" dirty="0">
                <a:effectLst>
                  <a:outerShdw blurRad="38100" dist="38100" dir="2700000" algn="tl">
                    <a:srgbClr val="000000">
                      <a:alpha val="43137"/>
                    </a:srgbClr>
                  </a:outerShdw>
                </a:effectLst>
              </a:rPr>
              <a:t>its financial health</a:t>
            </a:r>
            <a:r>
              <a:rPr lang="it-IT" sz="2400" dirty="0" smtClean="0">
                <a:effectLst>
                  <a:outerShdw blurRad="38100" dist="38100" dir="2700000" algn="tl">
                    <a:srgbClr val="000000">
                      <a:alpha val="43137"/>
                    </a:srgbClr>
                  </a:outerShdw>
                </a:effectLst>
              </a:rPr>
              <a:t>.</a:t>
            </a:r>
          </a:p>
          <a:p>
            <a:pPr lvl="1">
              <a:buSzPct val="120000"/>
              <a:buFont typeface="Wingdings" pitchFamily="2" charset="2"/>
              <a:buChar char="§"/>
            </a:pPr>
            <a:r>
              <a:rPr lang="it-IT" sz="2400" dirty="0" smtClean="0">
                <a:effectLst>
                  <a:outerShdw blurRad="38100" dist="38100" dir="2700000" algn="tl">
                    <a:srgbClr val="000000">
                      <a:alpha val="43137"/>
                    </a:srgbClr>
                  </a:outerShdw>
                </a:effectLst>
              </a:rPr>
              <a:t> </a:t>
            </a:r>
            <a:r>
              <a:rPr lang="it-IT" sz="2400" dirty="0">
                <a:effectLst>
                  <a:outerShdw blurRad="38100" dist="38100" dir="2700000" algn="tl">
                    <a:srgbClr val="000000">
                      <a:alpha val="43137"/>
                    </a:srgbClr>
                  </a:outerShdw>
                </a:effectLst>
              </a:rPr>
              <a:t>In fact instead of categorizing these transactions as a </a:t>
            </a:r>
            <a:r>
              <a:rPr lang="it-IT" sz="2400" b="1" u="sng" dirty="0">
                <a:effectLst>
                  <a:outerShdw blurRad="38100" dist="38100" dir="2700000" algn="tl">
                    <a:srgbClr val="000000">
                      <a:alpha val="43137"/>
                    </a:srgbClr>
                  </a:outerShdw>
                </a:effectLst>
              </a:rPr>
              <a:t>loan</a:t>
            </a:r>
            <a:r>
              <a:rPr lang="it-IT" sz="2400" dirty="0">
                <a:effectLst>
                  <a:outerShdw blurRad="38100" dist="38100" dir="2700000" algn="tl">
                    <a:srgbClr val="000000">
                      <a:alpha val="43137"/>
                    </a:srgbClr>
                  </a:outerShdw>
                </a:effectLst>
              </a:rPr>
              <a:t> they described them publicly as a </a:t>
            </a:r>
            <a:r>
              <a:rPr lang="it-IT" sz="2400" b="1" u="sng" dirty="0">
                <a:effectLst>
                  <a:outerShdw blurRad="38100" dist="38100" dir="2700000" algn="tl">
                    <a:srgbClr val="000000">
                      <a:alpha val="43137"/>
                    </a:srgbClr>
                  </a:outerShdw>
                </a:effectLst>
              </a:rPr>
              <a:t>sale</a:t>
            </a:r>
            <a:r>
              <a:rPr lang="it-IT" sz="2400" dirty="0">
                <a:effectLst>
                  <a:outerShdw blurRad="38100" dist="38100" dir="2700000" algn="tl">
                    <a:srgbClr val="000000">
                      <a:alpha val="43137"/>
                    </a:srgbClr>
                  </a:outerShdw>
                </a:effectLst>
              </a:rPr>
              <a:t> never disclosing that they had to pay back the cash that they borrowed for those assets.</a:t>
            </a:r>
          </a:p>
          <a:p>
            <a:pPr marL="457200" lvl="1" indent="0">
              <a:buSzPct val="120000"/>
              <a:buNone/>
            </a:pPr>
            <a:endParaRPr lang="th-TH" sz="2400" b="1" dirty="0">
              <a:effectLst>
                <a:outerShdw blurRad="38100" dist="38100" dir="2700000" algn="tl">
                  <a:srgbClr val="000000">
                    <a:alpha val="43137"/>
                  </a:srgbClr>
                </a:outerShdw>
              </a:effectLst>
            </a:endParaRP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3" name="สี่เหลี่ยมผืนผ้า 2"/>
          <p:cNvSpPr/>
          <p:nvPr/>
        </p:nvSpPr>
        <p:spPr>
          <a:xfrm>
            <a:off x="3557165" y="5470634"/>
            <a:ext cx="4615218" cy="769441"/>
          </a:xfrm>
          <a:prstGeom prst="rect">
            <a:avLst/>
          </a:prstGeom>
        </p:spPr>
        <p:txBody>
          <a:bodyPr wrap="square">
            <a:spAutoFit/>
          </a:bodyPr>
          <a:lstStyle/>
          <a:p>
            <a:r>
              <a:rPr lang="it-IT" sz="2800" dirty="0">
                <a:solidFill>
                  <a:schemeClr val="bg2">
                    <a:lumMod val="60000"/>
                    <a:lumOff val="40000"/>
                  </a:schemeClr>
                </a:solidFill>
              </a:rPr>
              <a:t> </a:t>
            </a:r>
            <a:r>
              <a:rPr lang="it-IT" sz="4400" b="1" dirty="0">
                <a:solidFill>
                  <a:srgbClr val="FF0000"/>
                </a:solidFill>
                <a:effectLst>
                  <a:outerShdw blurRad="38100" dist="38100" dir="2700000" algn="tl">
                    <a:srgbClr val="000000">
                      <a:alpha val="43137"/>
                    </a:srgbClr>
                  </a:outerShdw>
                </a:effectLst>
              </a:rPr>
              <a:t>That’s </a:t>
            </a:r>
            <a:r>
              <a:rPr lang="it-IT" sz="4400" b="1" dirty="0" smtClean="0">
                <a:solidFill>
                  <a:srgbClr val="FF0000"/>
                </a:solidFill>
                <a:effectLst>
                  <a:outerShdw blurRad="38100" dist="38100" dir="2700000" algn="tl">
                    <a:srgbClr val="000000">
                      <a:alpha val="43137"/>
                    </a:srgbClr>
                  </a:outerShdw>
                </a:effectLst>
              </a:rPr>
              <a:t> illegal !</a:t>
            </a:r>
            <a:endParaRPr lang="th-TH" sz="440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136593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8" y="1711726"/>
            <a:ext cx="10972799" cy="4743667"/>
          </a:xfrm>
        </p:spPr>
        <p:txBody>
          <a:bodyPr>
            <a:normAutofit/>
          </a:bodyPr>
          <a:lstStyle/>
          <a:p>
            <a:r>
              <a:rPr lang="en-US" sz="3600" dirty="0" smtClean="0"/>
              <a:t> </a:t>
            </a:r>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REPO 105</a:t>
            </a:r>
            <a:endParaRPr lang="en-US" sz="3600" dirty="0" smtClean="0">
              <a:effectLst>
                <a:outerShdw blurRad="38100" dist="38100" dir="2700000" algn="tl">
                  <a:srgbClr val="000000">
                    <a:alpha val="43137"/>
                  </a:srgbClr>
                </a:outerShdw>
              </a:effectLst>
            </a:endParaRPr>
          </a:p>
          <a:p>
            <a:pPr marL="457200" lvl="1" indent="0">
              <a:buSzPct val="120000"/>
              <a:buNone/>
            </a:pPr>
            <a:r>
              <a:rPr lang="en-US" dirty="0" smtClean="0">
                <a:effectLst>
                  <a:outerShdw blurRad="38100" dist="38100" dir="2700000" algn="tl">
                    <a:srgbClr val="000000">
                      <a:alpha val="43137"/>
                    </a:srgbClr>
                  </a:outerShdw>
                </a:effectLst>
              </a:rPr>
              <a:t> </a:t>
            </a:r>
            <a:r>
              <a:rPr lang="en-US" sz="1400" dirty="0" smtClean="0"/>
              <a:t>	</a:t>
            </a:r>
            <a:endParaRPr lang="it-IT" sz="2500" dirty="0">
              <a:effectLst>
                <a:outerShdw blurRad="38100" dist="38100" dir="2700000" algn="tl">
                  <a:srgbClr val="000000">
                    <a:alpha val="43137"/>
                  </a:srgbClr>
                </a:outerShdw>
              </a:effectLst>
            </a:endParaRPr>
          </a:p>
          <a:p>
            <a:pPr lvl="1">
              <a:lnSpc>
                <a:spcPct val="80000"/>
              </a:lnSpc>
              <a:buSzPct val="130000"/>
              <a:buFont typeface="Wingdings" pitchFamily="2" charset="2"/>
              <a:buChar char="§"/>
            </a:pPr>
            <a:r>
              <a:rPr lang="it-IT" sz="2400" dirty="0" smtClean="0">
                <a:effectLst>
                  <a:outerShdw blurRad="38100" dist="38100" dir="2700000" algn="tl">
                    <a:srgbClr val="000000">
                      <a:alpha val="43137"/>
                    </a:srgbClr>
                  </a:outerShdw>
                </a:effectLst>
              </a:rPr>
              <a:t>  L.B</a:t>
            </a:r>
            <a:r>
              <a:rPr lang="it-IT" sz="2400" dirty="0">
                <a:effectLst>
                  <a:outerShdw blurRad="38100" dist="38100" dir="2700000" algn="tl">
                    <a:srgbClr val="000000">
                      <a:alpha val="43137"/>
                    </a:srgbClr>
                  </a:outerShdw>
                </a:effectLst>
              </a:rPr>
              <a:t>. used repo 105 </a:t>
            </a:r>
            <a:r>
              <a:rPr lang="it-IT" sz="2400" b="1" dirty="0">
                <a:effectLst>
                  <a:outerShdw blurRad="38100" dist="38100" dir="2700000" algn="tl">
                    <a:srgbClr val="000000">
                      <a:alpha val="43137"/>
                    </a:srgbClr>
                  </a:outerShdw>
                </a:effectLst>
              </a:rPr>
              <a:t>three times</a:t>
            </a:r>
            <a:r>
              <a:rPr lang="it-IT" sz="2400" dirty="0">
                <a:effectLst>
                  <a:outerShdw blurRad="38100" dist="38100" dir="2700000" algn="tl">
                    <a:srgbClr val="000000">
                      <a:alpha val="43137"/>
                    </a:srgbClr>
                  </a:outerShdw>
                </a:effectLst>
              </a:rPr>
              <a:t> to improve its balance </a:t>
            </a:r>
            <a:r>
              <a:rPr lang="it-IT" sz="2400" dirty="0" smtClean="0">
                <a:effectLst>
                  <a:outerShdw blurRad="38100" dist="38100" dir="2700000" algn="tl">
                    <a:srgbClr val="000000">
                      <a:alpha val="43137"/>
                    </a:srgbClr>
                  </a:outerShdw>
                </a:effectLst>
              </a:rPr>
              <a:t>sheet </a:t>
            </a:r>
            <a:r>
              <a:rPr lang="it-IT" sz="2400" dirty="0">
                <a:effectLst>
                  <a:outerShdw blurRad="38100" dist="38100" dir="2700000" algn="tl">
                    <a:srgbClr val="000000">
                      <a:alpha val="43137"/>
                    </a:srgbClr>
                  </a:outerShdw>
                </a:effectLst>
              </a:rPr>
              <a:t>during </a:t>
            </a:r>
            <a:r>
              <a:rPr lang="it-IT" sz="2400" dirty="0" smtClean="0">
                <a:effectLst>
                  <a:outerShdw blurRad="38100" dist="38100" dir="2700000" algn="tl">
                    <a:srgbClr val="000000">
                      <a:alpha val="43137"/>
                    </a:srgbClr>
                  </a:outerShdw>
                </a:effectLst>
              </a:rPr>
              <a:t> </a:t>
            </a:r>
            <a:br>
              <a:rPr lang="it-IT" sz="2400" dirty="0" smtClean="0">
                <a:effectLst>
                  <a:outerShdw blurRad="38100" dist="38100" dir="2700000" algn="tl">
                    <a:srgbClr val="000000">
                      <a:alpha val="43137"/>
                    </a:srgbClr>
                  </a:outerShdw>
                </a:effectLst>
              </a:rPr>
            </a:br>
            <a:r>
              <a:rPr lang="it-IT" sz="2400" dirty="0" smtClean="0">
                <a:effectLst>
                  <a:outerShdw blurRad="38100" dist="38100" dir="2700000" algn="tl">
                    <a:srgbClr val="000000">
                      <a:alpha val="43137"/>
                    </a:srgbClr>
                  </a:outerShdw>
                </a:effectLst>
              </a:rPr>
              <a:t>  the </a:t>
            </a:r>
            <a:r>
              <a:rPr lang="it-IT" sz="2400" dirty="0">
                <a:effectLst>
                  <a:outerShdw blurRad="38100" dist="38100" dir="2700000" algn="tl">
                    <a:srgbClr val="000000">
                      <a:alpha val="43137"/>
                    </a:srgbClr>
                  </a:outerShdw>
                </a:effectLst>
              </a:rPr>
              <a:t>issue of the quarterly reports:</a:t>
            </a:r>
          </a:p>
          <a:p>
            <a:pPr lvl="3">
              <a:lnSpc>
                <a:spcPct val="80000"/>
              </a:lnSpc>
            </a:pPr>
            <a:r>
              <a:rPr lang="it-IT" sz="2400" dirty="0" smtClean="0">
                <a:effectLst>
                  <a:outerShdw blurRad="38100" dist="38100" dir="2700000" algn="tl">
                    <a:srgbClr val="000000">
                      <a:alpha val="43137"/>
                    </a:srgbClr>
                  </a:outerShdw>
                </a:effectLst>
              </a:rPr>
              <a:t>Q4 </a:t>
            </a:r>
            <a:r>
              <a:rPr lang="it-IT" sz="2400" dirty="0">
                <a:effectLst>
                  <a:outerShdw blurRad="38100" dist="38100" dir="2700000" algn="tl">
                    <a:srgbClr val="000000">
                      <a:alpha val="43137"/>
                    </a:srgbClr>
                  </a:outerShdw>
                </a:effectLst>
              </a:rPr>
              <a:t>of 2007          $39 </a:t>
            </a:r>
            <a:r>
              <a:rPr lang="it-IT" sz="2400" dirty="0" smtClean="0">
                <a:effectLst>
                  <a:outerShdw blurRad="38100" dist="38100" dir="2700000" algn="tl">
                    <a:srgbClr val="000000">
                      <a:alpha val="43137"/>
                    </a:srgbClr>
                  </a:outerShdw>
                </a:effectLst>
              </a:rPr>
              <a:t>billions</a:t>
            </a:r>
            <a:endParaRPr lang="it-IT" sz="2400" dirty="0">
              <a:effectLst>
                <a:outerShdw blurRad="38100" dist="38100" dir="2700000" algn="tl">
                  <a:srgbClr val="000000">
                    <a:alpha val="43137"/>
                  </a:srgbClr>
                </a:outerShdw>
              </a:effectLst>
            </a:endParaRPr>
          </a:p>
          <a:p>
            <a:pPr lvl="3">
              <a:lnSpc>
                <a:spcPct val="80000"/>
              </a:lnSpc>
            </a:pPr>
            <a:r>
              <a:rPr lang="it-IT" sz="2400" dirty="0">
                <a:effectLst>
                  <a:outerShdw blurRad="38100" dist="38100" dir="2700000" algn="tl">
                    <a:srgbClr val="000000">
                      <a:alpha val="43137"/>
                    </a:srgbClr>
                  </a:outerShdw>
                </a:effectLst>
              </a:rPr>
              <a:t>Q1 of 2008          $49 </a:t>
            </a:r>
            <a:r>
              <a:rPr lang="it-IT" sz="2400" dirty="0" smtClean="0">
                <a:effectLst>
                  <a:outerShdw blurRad="38100" dist="38100" dir="2700000" algn="tl">
                    <a:srgbClr val="000000">
                      <a:alpha val="43137"/>
                    </a:srgbClr>
                  </a:outerShdw>
                </a:effectLst>
              </a:rPr>
              <a:t>billions</a:t>
            </a:r>
            <a:endParaRPr lang="it-IT" sz="2400" dirty="0">
              <a:effectLst>
                <a:outerShdw blurRad="38100" dist="38100" dir="2700000" algn="tl">
                  <a:srgbClr val="000000">
                    <a:alpha val="43137"/>
                  </a:srgbClr>
                </a:outerShdw>
              </a:effectLst>
            </a:endParaRPr>
          </a:p>
          <a:p>
            <a:pPr lvl="3">
              <a:lnSpc>
                <a:spcPct val="80000"/>
              </a:lnSpc>
            </a:pPr>
            <a:r>
              <a:rPr lang="it-IT" sz="2400" dirty="0">
                <a:effectLst>
                  <a:outerShdw blurRad="38100" dist="38100" dir="2700000" algn="tl">
                    <a:srgbClr val="000000">
                      <a:alpha val="43137"/>
                    </a:srgbClr>
                  </a:outerShdw>
                </a:effectLst>
              </a:rPr>
              <a:t>Q2 of 2008          $50 </a:t>
            </a:r>
            <a:r>
              <a:rPr lang="it-IT" sz="2400" dirty="0" smtClean="0">
                <a:effectLst>
                  <a:outerShdw blurRad="38100" dist="38100" dir="2700000" algn="tl">
                    <a:srgbClr val="000000">
                      <a:alpha val="43137"/>
                    </a:srgbClr>
                  </a:outerShdw>
                </a:effectLst>
              </a:rPr>
              <a:t>billions</a:t>
            </a:r>
            <a:endParaRPr lang="it-IT" sz="2400" dirty="0">
              <a:effectLst>
                <a:outerShdw blurRad="38100" dist="38100" dir="2700000" algn="tl">
                  <a:srgbClr val="000000">
                    <a:alpha val="43137"/>
                  </a:srgbClr>
                </a:outerShdw>
              </a:effectLst>
            </a:endParaRPr>
          </a:p>
          <a:p>
            <a:pPr>
              <a:lnSpc>
                <a:spcPct val="80000"/>
              </a:lnSpc>
              <a:buFontTx/>
              <a:buNone/>
            </a:pPr>
            <a:r>
              <a:rPr lang="it-IT" sz="2400" dirty="0">
                <a:effectLst>
                  <a:outerShdw blurRad="38100" dist="38100" dir="2700000" algn="tl">
                    <a:srgbClr val="000000">
                      <a:alpha val="43137"/>
                    </a:srgbClr>
                  </a:outerShdw>
                </a:effectLst>
              </a:rPr>
              <a:t>         </a:t>
            </a:r>
          </a:p>
          <a:p>
            <a:pPr lvl="1">
              <a:lnSpc>
                <a:spcPct val="80000"/>
              </a:lnSpc>
              <a:buSzPct val="150000"/>
              <a:buFont typeface="Wingdings" pitchFamily="2" charset="2"/>
              <a:buChar char="§"/>
            </a:pPr>
            <a:r>
              <a:rPr lang="it-IT" sz="2300" dirty="0">
                <a:effectLst>
                  <a:outerShdw blurRad="38100" dist="38100" dir="2700000" algn="tl">
                    <a:srgbClr val="000000">
                      <a:alpha val="43137"/>
                    </a:srgbClr>
                  </a:outerShdw>
                </a:effectLst>
              </a:rPr>
              <a:t>  </a:t>
            </a:r>
            <a:r>
              <a:rPr lang="it-IT" sz="2300" dirty="0" smtClean="0">
                <a:effectLst>
                  <a:outerShdw blurRad="38100" dist="38100" dir="2700000" algn="tl">
                    <a:srgbClr val="000000">
                      <a:alpha val="43137"/>
                    </a:srgbClr>
                  </a:outerShdw>
                </a:effectLst>
              </a:rPr>
              <a:t>The </a:t>
            </a:r>
            <a:r>
              <a:rPr lang="it-IT" sz="2300" dirty="0">
                <a:effectLst>
                  <a:outerShdw blurRad="38100" dist="38100" dir="2700000" algn="tl">
                    <a:srgbClr val="000000">
                      <a:alpha val="43137"/>
                    </a:srgbClr>
                  </a:outerShdw>
                </a:effectLst>
              </a:rPr>
              <a:t>effect was </a:t>
            </a:r>
            <a:r>
              <a:rPr lang="it-IT" sz="2300" dirty="0" smtClean="0">
                <a:effectLst>
                  <a:outerShdw blurRad="38100" dist="38100" dir="2700000" algn="tl">
                    <a:srgbClr val="000000">
                      <a:alpha val="43137"/>
                    </a:srgbClr>
                  </a:outerShdw>
                </a:effectLst>
              </a:rPr>
              <a:t>that </a:t>
            </a:r>
            <a:r>
              <a:rPr lang="it-IT" sz="2300" dirty="0">
                <a:effectLst>
                  <a:outerShdw blurRad="38100" dist="38100" dir="2700000" algn="tl">
                    <a:srgbClr val="000000">
                      <a:alpha val="43137"/>
                    </a:srgbClr>
                  </a:outerShdw>
                </a:effectLst>
              </a:rPr>
              <a:t>LB had $50 </a:t>
            </a:r>
            <a:r>
              <a:rPr lang="it-IT" sz="2300" dirty="0" smtClean="0">
                <a:effectLst>
                  <a:outerShdw blurRad="38100" dist="38100" dir="2700000" algn="tl">
                    <a:srgbClr val="000000">
                      <a:alpha val="43137"/>
                    </a:srgbClr>
                  </a:outerShdw>
                </a:effectLst>
              </a:rPr>
              <a:t>billions </a:t>
            </a:r>
            <a:r>
              <a:rPr lang="it-IT" sz="2300" dirty="0">
                <a:effectLst>
                  <a:outerShdw blurRad="38100" dist="38100" dir="2700000" algn="tl">
                    <a:srgbClr val="000000">
                      <a:alpha val="43137"/>
                    </a:srgbClr>
                  </a:outerShdw>
                </a:effectLst>
              </a:rPr>
              <a:t>more </a:t>
            </a:r>
            <a:r>
              <a:rPr lang="it-IT" sz="2300" dirty="0" smtClean="0">
                <a:effectLst>
                  <a:outerShdw blurRad="38100" dist="38100" dir="2700000" algn="tl">
                    <a:srgbClr val="000000">
                      <a:alpha val="43137"/>
                    </a:srgbClr>
                  </a:outerShdw>
                </a:effectLst>
              </a:rPr>
              <a:t>in </a:t>
            </a:r>
            <a:r>
              <a:rPr lang="it-IT" sz="2500" dirty="0" smtClean="0">
                <a:effectLst>
                  <a:outerShdw blurRad="38100" dist="38100" dir="2700000" algn="tl">
                    <a:srgbClr val="000000">
                      <a:alpha val="43137"/>
                    </a:srgbClr>
                  </a:outerShdw>
                </a:effectLst>
              </a:rPr>
              <a:t>cash </a:t>
            </a:r>
            <a:r>
              <a:rPr lang="it-IT" sz="2500" dirty="0">
                <a:effectLst>
                  <a:outerShdw blurRad="38100" dist="38100" dir="2700000" algn="tl">
                    <a:srgbClr val="000000">
                      <a:alpha val="43137"/>
                    </a:srgbClr>
                  </a:outerShdw>
                </a:effectLst>
              </a:rPr>
              <a:t>on its book and </a:t>
            </a:r>
            <a:r>
              <a:rPr lang="it-IT" sz="2500" dirty="0" smtClean="0">
                <a:effectLst>
                  <a:outerShdw blurRad="38100" dist="38100" dir="2700000" algn="tl">
                    <a:srgbClr val="000000">
                      <a:alpha val="43137"/>
                    </a:srgbClr>
                  </a:outerShdw>
                </a:effectLst>
              </a:rPr>
              <a:t> </a:t>
            </a:r>
            <a:br>
              <a:rPr lang="it-IT" sz="2500" dirty="0" smtClean="0">
                <a:effectLst>
                  <a:outerShdw blurRad="38100" dist="38100" dir="2700000" algn="tl">
                    <a:srgbClr val="000000">
                      <a:alpha val="43137"/>
                    </a:srgbClr>
                  </a:outerShdw>
                </a:effectLst>
              </a:rPr>
            </a:br>
            <a:r>
              <a:rPr lang="it-IT" sz="2500" dirty="0" smtClean="0">
                <a:effectLst>
                  <a:outerShdw blurRad="38100" dist="38100" dir="2700000" algn="tl">
                    <a:srgbClr val="000000">
                      <a:alpha val="43137"/>
                    </a:srgbClr>
                  </a:outerShdw>
                </a:effectLst>
              </a:rPr>
              <a:t>  $50 billions </a:t>
            </a:r>
            <a:r>
              <a:rPr lang="it-IT" sz="2500" dirty="0">
                <a:effectLst>
                  <a:outerShdw blurRad="38100" dist="38100" dir="2700000" algn="tl">
                    <a:srgbClr val="000000">
                      <a:alpha val="43137"/>
                    </a:srgbClr>
                  </a:outerShdw>
                </a:effectLst>
              </a:rPr>
              <a:t>less in </a:t>
            </a:r>
            <a:r>
              <a:rPr lang="it-IT" sz="2500" dirty="0" smtClean="0">
                <a:effectLst>
                  <a:outerShdw blurRad="38100" dist="38100" dir="2700000" algn="tl">
                    <a:srgbClr val="000000">
                      <a:alpha val="43137"/>
                    </a:srgbClr>
                  </a:outerShdw>
                </a:effectLst>
              </a:rPr>
              <a:t>dangerous mortgage </a:t>
            </a:r>
            <a:r>
              <a:rPr lang="it-IT" sz="2500" dirty="0">
                <a:effectLst>
                  <a:outerShdw blurRad="38100" dist="38100" dir="2700000" algn="tl">
                    <a:srgbClr val="000000">
                      <a:alpha val="43137"/>
                    </a:srgbClr>
                  </a:outerShdw>
                </a:effectLst>
              </a:rPr>
              <a:t>assets.</a:t>
            </a:r>
          </a:p>
          <a:p>
            <a:pPr marL="457200" lvl="1" indent="0">
              <a:buSzPct val="120000"/>
              <a:buNone/>
            </a:pPr>
            <a:endParaRPr lang="th-TH" sz="2400" dirty="0">
              <a:effectLst>
                <a:outerShdw blurRad="38100" dist="38100" dir="2700000" algn="tl">
                  <a:srgbClr val="000000">
                    <a:alpha val="43137"/>
                  </a:srgbClr>
                </a:outerShdw>
              </a:effectLst>
            </a:endParaRPr>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extLst>
      <p:ext uri="{BB962C8B-B14F-4D97-AF65-F5344CB8AC3E}">
        <p14:creationId xmlns:p14="http://schemas.microsoft.com/office/powerpoint/2010/main" val="30403612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3" y="27036"/>
            <a:ext cx="9404722" cy="1139612"/>
          </a:xfrm>
        </p:spPr>
        <p:txBody>
          <a:bodyPr anchor="ctr"/>
          <a:lstStyle/>
          <a:p>
            <a:r>
              <a:rPr lang="en-US" sz="4800" dirty="0" smtClean="0">
                <a:effectLst>
                  <a:outerShdw blurRad="38100" dist="38100" dir="2700000" algn="tl">
                    <a:srgbClr val="000000">
                      <a:alpha val="43137"/>
                    </a:srgbClr>
                  </a:outerShdw>
                </a:effectLst>
              </a:rPr>
              <a:t>The Fall of Lehman Brothers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73208" y="1711724"/>
            <a:ext cx="10426889" cy="4195481"/>
          </a:xfrm>
        </p:spPr>
        <p:txBody>
          <a:bodyPr>
            <a:normAutofit/>
          </a:bodyPr>
          <a:lstStyle/>
          <a:p>
            <a:r>
              <a:rPr lang="en-US" sz="3600" dirty="0" smtClean="0">
                <a:effectLst>
                  <a:outerShdw blurRad="38100" dist="38100" dir="2700000" algn="tl">
                    <a:srgbClr val="000000">
                      <a:alpha val="43137"/>
                    </a:srgbClr>
                  </a:outerShdw>
                </a:effectLst>
              </a:rPr>
              <a:t> </a:t>
            </a:r>
            <a:r>
              <a:rPr 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REPO 105</a:t>
            </a:r>
            <a:endParaRPr lang="en-US" sz="3600" dirty="0" smtClean="0">
              <a:effectLst>
                <a:outerShdw blurRad="38100" dist="38100" dir="2700000" algn="tl">
                  <a:srgbClr val="000000">
                    <a:alpha val="43137"/>
                  </a:srgbClr>
                </a:outerShdw>
              </a:effectLst>
            </a:endParaRPr>
          </a:p>
          <a:p>
            <a:endParaRPr lang="th-TH" dirty="0"/>
          </a:p>
        </p:txBody>
      </p:sp>
      <p:sp>
        <p:nvSpPr>
          <p:cNvPr id="9" name="Rectangle 8"/>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98306" name="Picture 2"/>
          <p:cNvPicPr>
            <a:picLocks noChangeAspect="1" noChangeArrowheads="1"/>
          </p:cNvPicPr>
          <p:nvPr/>
        </p:nvPicPr>
        <p:blipFill>
          <a:blip r:embed="rId3"/>
          <a:srcRect l="6448" t="36139" r="7761" b="17373"/>
          <a:stretch>
            <a:fillRect/>
          </a:stretch>
        </p:blipFill>
        <p:spPr bwMode="auto">
          <a:xfrm>
            <a:off x="573208" y="3234519"/>
            <a:ext cx="10795378" cy="3084396"/>
          </a:xfrm>
          <a:prstGeom prst="rect">
            <a:avLst/>
          </a:prstGeom>
          <a:ln>
            <a:noFill/>
          </a:ln>
          <a:effectLst>
            <a:outerShdw blurRad="190500" algn="tl" rotWithShape="0">
              <a:srgbClr val="000000">
                <a:alpha val="70000"/>
              </a:srgbClr>
            </a:outerShdw>
          </a:effectLst>
        </p:spPr>
      </p:pic>
      <p:sp>
        <p:nvSpPr>
          <p:cNvPr id="7" name="Rectangle 6"/>
          <p:cNvSpPr/>
          <p:nvPr/>
        </p:nvSpPr>
        <p:spPr>
          <a:xfrm>
            <a:off x="4831308" y="4572000"/>
            <a:ext cx="1228299" cy="1583140"/>
          </a:xfrm>
          <a:prstGeom prst="rect">
            <a:avLst/>
          </a:prstGeom>
          <a:solidFill>
            <a:schemeClr val="accent1">
              <a:alpha val="4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6389428" y="4339989"/>
            <a:ext cx="1187355" cy="1831074"/>
          </a:xfrm>
          <a:prstGeom prst="rect">
            <a:avLst/>
          </a:prstGeom>
          <a:solidFill>
            <a:schemeClr val="accent1">
              <a:alpha val="4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77420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532691" y="1"/>
            <a:ext cx="10030674" cy="1387366"/>
          </a:xfrm>
        </p:spPr>
        <p:txBody>
          <a:bodyPr anchor="ctr"/>
          <a:lstStyle/>
          <a:p>
            <a:pPr fontAlgn="base"/>
            <a:r>
              <a:rPr lang="en-US" sz="4400" b="1" dirty="0" smtClean="0">
                <a:latin typeface="Calibri" pitchFamily="34" charset="0"/>
                <a:cs typeface="Calibri" pitchFamily="34" charset="0"/>
              </a:rPr>
              <a:t>Conclusion : The Fall of Lehman Brothers</a:t>
            </a:r>
            <a:endParaRPr lang="en-US" sz="4400" b="1" dirty="0">
              <a:latin typeface="Calibri" pitchFamily="34" charset="0"/>
              <a:cs typeface="Calibri" pitchFamily="34" charset="0"/>
            </a:endParaRPr>
          </a:p>
        </p:txBody>
      </p:sp>
      <p:sp>
        <p:nvSpPr>
          <p:cNvPr id="8" name="Rectangle 7"/>
          <p:cNvSpPr/>
          <p:nvPr/>
        </p:nvSpPr>
        <p:spPr>
          <a:xfrm>
            <a:off x="10421007" y="0"/>
            <a:ext cx="709449" cy="1497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1103313" y="1629832"/>
            <a:ext cx="9323578" cy="4195481"/>
          </a:xfrm>
        </p:spPr>
        <p:txBody>
          <a:bodyPr>
            <a:noAutofit/>
          </a:bodyPr>
          <a:lstStyle/>
          <a:p>
            <a:r>
              <a:rPr lang="en-US" sz="2400" b="1" dirty="0" smtClean="0">
                <a:effectLst>
                  <a:outerShdw blurRad="38100" dist="38100" dir="2700000" algn="tl">
                    <a:srgbClr val="000000">
                      <a:alpha val="43137"/>
                    </a:srgbClr>
                  </a:outerShdw>
                </a:effectLst>
              </a:rPr>
              <a:t>Subprime loan</a:t>
            </a:r>
          </a:p>
          <a:p>
            <a:pPr lvl="1">
              <a:buSzPct val="100000"/>
              <a:buFont typeface="Wingdings" pitchFamily="2" charset="2"/>
              <a:buChar char="§"/>
            </a:pPr>
            <a:r>
              <a:rPr lang="en-US" sz="2000" dirty="0" smtClean="0">
                <a:effectLst>
                  <a:outerShdw blurRad="38100" dist="38100" dir="2700000" algn="tl">
                    <a:srgbClr val="000000">
                      <a:alpha val="43137"/>
                    </a:srgbClr>
                  </a:outerShdw>
                </a:effectLst>
              </a:rPr>
              <a:t> </a:t>
            </a:r>
            <a:r>
              <a:rPr lang="en-US" sz="2100" dirty="0" smtClean="0">
                <a:effectLst>
                  <a:outerShdw blurRad="38100" dist="38100" dir="2700000" algn="tl">
                    <a:srgbClr val="000000">
                      <a:alpha val="43137"/>
                    </a:srgbClr>
                  </a:outerShdw>
                </a:effectLst>
              </a:rPr>
              <a:t>Liquidity Problems</a:t>
            </a:r>
            <a:r>
              <a:rPr lang="en-US" sz="2000" dirty="0" smtClean="0">
                <a:effectLst>
                  <a:outerShdw blurRad="38100" dist="38100" dir="2700000" algn="tl">
                    <a:srgbClr val="000000">
                      <a:alpha val="43137"/>
                    </a:srgbClr>
                  </a:outerShdw>
                </a:effectLst>
              </a:rPr>
              <a:t/>
            </a:r>
            <a:br>
              <a:rPr lang="en-US" sz="2000" dirty="0" smtClean="0">
                <a:effectLst>
                  <a:outerShdw blurRad="38100" dist="38100" dir="2700000" algn="tl">
                    <a:srgbClr val="000000">
                      <a:alpha val="43137"/>
                    </a:srgbClr>
                  </a:outerShdw>
                </a:effectLst>
              </a:rPr>
            </a:br>
            <a:endParaRPr lang="en-US" sz="2000" dirty="0" smtClean="0">
              <a:effectLst>
                <a:outerShdw blurRad="38100" dist="38100" dir="2700000" algn="tl">
                  <a:srgbClr val="000000">
                    <a:alpha val="43137"/>
                  </a:srgbClr>
                </a:outerShdw>
              </a:effectLst>
            </a:endParaRPr>
          </a:p>
          <a:p>
            <a:r>
              <a:rPr lang="en-US" sz="2400" b="1" dirty="0" smtClean="0">
                <a:effectLst>
                  <a:outerShdw blurRad="38100" dist="38100" dir="2700000" algn="tl">
                    <a:srgbClr val="000000">
                      <a:alpha val="43137"/>
                    </a:srgbClr>
                  </a:outerShdw>
                </a:effectLst>
              </a:rPr>
              <a:t>Repo 105 ( manipulate balance sheet)</a:t>
            </a:r>
          </a:p>
          <a:p>
            <a:pPr lvl="1">
              <a:buSzPct val="100000"/>
              <a:buFont typeface="Wingdings" pitchFamily="2" charset="2"/>
              <a:buChar char="§"/>
            </a:pPr>
            <a:r>
              <a:rPr lang="en-US" sz="2100" dirty="0" smtClean="0">
                <a:effectLst>
                  <a:outerShdw blurRad="38100" dist="38100" dir="2700000" algn="tl">
                    <a:srgbClr val="000000">
                      <a:alpha val="43137"/>
                    </a:srgbClr>
                  </a:outerShdw>
                </a:effectLst>
              </a:rPr>
              <a:t>Balance Sheet warnings from the sell securities for short term liquidity.</a:t>
            </a:r>
          </a:p>
          <a:p>
            <a:pPr lvl="1">
              <a:buSzPct val="100000"/>
              <a:buFont typeface="Wingdings" pitchFamily="2" charset="2"/>
              <a:buChar char="§"/>
            </a:pPr>
            <a:r>
              <a:rPr lang="en-US" sz="2100" dirty="0" smtClean="0">
                <a:effectLst>
                  <a:outerShdw blurRad="38100" dist="38100" dir="2700000" algn="tl">
                    <a:srgbClr val="000000">
                      <a:alpha val="43137"/>
                    </a:srgbClr>
                  </a:outerShdw>
                </a:effectLst>
              </a:rPr>
              <a:t>Lehman used repo method to get bad assets off books. </a:t>
            </a:r>
            <a:endParaRPr lang="en-US" sz="2000" dirty="0" smtClean="0">
              <a:effectLst>
                <a:outerShdw blurRad="38100" dist="38100" dir="2700000" algn="tl">
                  <a:srgbClr val="000000">
                    <a:alpha val="43137"/>
                  </a:srgbClr>
                </a:outerShdw>
              </a:effectLst>
            </a:endParaRPr>
          </a:p>
          <a:p>
            <a:pPr>
              <a:lnSpc>
                <a:spcPct val="150000"/>
              </a:lnSpc>
            </a:pPr>
            <a:r>
              <a:rPr lang="en-US" sz="2400" b="1" dirty="0" smtClean="0">
                <a:effectLst>
                  <a:outerShdw blurRad="38100" dist="38100" dir="2700000" algn="tl">
                    <a:srgbClr val="000000">
                      <a:alpha val="43137"/>
                    </a:srgbClr>
                  </a:outerShdw>
                </a:effectLst>
              </a:rPr>
              <a:t>Poor risk and credit management (CDO)</a:t>
            </a:r>
            <a:endParaRPr lang="en-US" dirty="0" smtClean="0">
              <a:effectLst>
                <a:outerShdw blurRad="38100" dist="38100" dir="2700000" algn="tl">
                  <a:srgbClr val="000000">
                    <a:alpha val="43137"/>
                  </a:srgbClr>
                </a:outerShdw>
              </a:effectLst>
            </a:endParaRPr>
          </a:p>
          <a:p>
            <a:r>
              <a:rPr lang="en-US" sz="2400" b="1" dirty="0" smtClean="0">
                <a:effectLst>
                  <a:outerShdw blurRad="38100" dist="38100" dir="2700000" algn="tl">
                    <a:srgbClr val="000000">
                      <a:alpha val="43137"/>
                    </a:srgbClr>
                  </a:outerShdw>
                </a:effectLst>
              </a:rPr>
              <a:t>Managerial problem </a:t>
            </a:r>
          </a:p>
          <a:p>
            <a:pPr lvl="1">
              <a:buSzPct val="100000"/>
              <a:buFont typeface="Wingdings" pitchFamily="2" charset="2"/>
              <a:buChar char="§"/>
            </a:pPr>
            <a:r>
              <a:rPr lang="en-US" sz="2200" b="1" dirty="0" smtClean="0">
                <a:effectLst>
                  <a:outerShdw blurRad="38100" dist="38100" dir="2700000" algn="tl">
                    <a:srgbClr val="000000">
                      <a:alpha val="43137"/>
                    </a:srgbClr>
                  </a:outerShdw>
                </a:effectLst>
              </a:rPr>
              <a:t> </a:t>
            </a:r>
            <a:r>
              <a:rPr lang="en-US" sz="2100" dirty="0" smtClean="0">
                <a:effectLst>
                  <a:outerShdw blurRad="38100" dist="38100" dir="2700000" algn="tl">
                    <a:srgbClr val="000000">
                      <a:alpha val="43137"/>
                    </a:srgbClr>
                  </a:outerShdw>
                </a:effectLst>
              </a:rPr>
              <a:t>Richard </a:t>
            </a:r>
            <a:r>
              <a:rPr lang="en-US" sz="2100" dirty="0" err="1" smtClean="0">
                <a:effectLst>
                  <a:outerShdw blurRad="38100" dist="38100" dir="2700000" algn="tl">
                    <a:srgbClr val="000000">
                      <a:alpha val="43137"/>
                    </a:srgbClr>
                  </a:outerShdw>
                </a:effectLst>
              </a:rPr>
              <a:t>Fuld</a:t>
            </a:r>
            <a:r>
              <a:rPr lang="en-US" sz="2100" dirty="0" smtClean="0">
                <a:effectLst>
                  <a:outerShdw blurRad="38100" dist="38100" dir="2700000" algn="tl">
                    <a:srgbClr val="000000">
                      <a:alpha val="43137"/>
                    </a:srgbClr>
                  </a:outerShdw>
                </a:effectLst>
              </a:rPr>
              <a:t> , chairman, with the Solo management style</a:t>
            </a:r>
          </a:p>
          <a:p>
            <a:pPr>
              <a:buNone/>
            </a:pPr>
            <a:endParaRPr lang="en-US" sz="2400" b="1" dirty="0" smtClean="0">
              <a:effectLst>
                <a:outerShdw blurRad="38100" dist="38100" dir="2700000" algn="tl">
                  <a:srgbClr val="000000">
                    <a:alpha val="43137"/>
                  </a:srgbClr>
                </a:outerShdw>
              </a:effectLst>
            </a:endParaRPr>
          </a:p>
          <a:p>
            <a:endParaRPr lang="en-US" sz="1600" dirty="0" smtClean="0">
              <a:effectLst>
                <a:outerShdw blurRad="38100" dist="38100" dir="2700000" algn="tl">
                  <a:srgbClr val="000000">
                    <a:alpha val="43137"/>
                  </a:srgbClr>
                </a:outerShdw>
              </a:effectLst>
            </a:endParaRPr>
          </a:p>
          <a:p>
            <a:pPr lvl="1">
              <a:buNone/>
            </a:pPr>
            <a:endParaRPr lang="en-US" sz="1600" dirty="0" smtClean="0"/>
          </a:p>
          <a:p>
            <a:pPr>
              <a:buNone/>
            </a:pPr>
            <a:endParaRPr lang="th-TH" dirty="0"/>
          </a:p>
        </p:txBody>
      </p:sp>
      <p:sp>
        <p:nvSpPr>
          <p:cNvPr id="13" name="Rectangle 12"/>
          <p:cNvSpPr/>
          <p:nvPr/>
        </p:nvSpPr>
        <p:spPr>
          <a:xfrm>
            <a:off x="599091" y="143162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12290" name="Picture 2" descr="C:\Users\Administrator\Desktop\DSC_0214.jpg"/>
          <p:cNvPicPr>
            <a:picLocks noChangeAspect="1" noChangeArrowheads="1"/>
          </p:cNvPicPr>
          <p:nvPr/>
        </p:nvPicPr>
        <p:blipFill>
          <a:blip r:embed="rId3"/>
          <a:srcRect/>
          <a:stretch>
            <a:fillRect/>
          </a:stretch>
        </p:blipFill>
        <p:spPr bwMode="auto">
          <a:xfrm>
            <a:off x="8679976" y="1754488"/>
            <a:ext cx="2415655" cy="1446813"/>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14581" y="1"/>
            <a:ext cx="9404722" cy="1387366"/>
          </a:xfrm>
        </p:spPr>
        <p:txBody>
          <a:bodyPr anchor="ctr"/>
          <a:lstStyle/>
          <a:p>
            <a:pPr fontAlgn="base"/>
            <a:r>
              <a:rPr lang="en-US" sz="4600" dirty="0" smtClean="0"/>
              <a:t>Why did the US government let it fail </a:t>
            </a:r>
            <a:r>
              <a:rPr lang="en-US" sz="4600" dirty="0" smtClean="0">
                <a:latin typeface="Calibri" pitchFamily="34" charset="0"/>
                <a:cs typeface="Calibri" pitchFamily="34" charset="0"/>
              </a:rPr>
              <a:t>?</a:t>
            </a:r>
            <a:endParaRPr lang="en-US" sz="4600" dirty="0">
              <a:latin typeface="Calibri" pitchFamily="34" charset="0"/>
              <a:cs typeface="Calibri" pitchFamily="34" charset="0"/>
            </a:endParaRPr>
          </a:p>
        </p:txBody>
      </p:sp>
      <p:sp>
        <p:nvSpPr>
          <p:cNvPr id="8" name="Rectangle 7"/>
          <p:cNvSpPr/>
          <p:nvPr/>
        </p:nvSpPr>
        <p:spPr>
          <a:xfrm>
            <a:off x="10421007" y="0"/>
            <a:ext cx="709449" cy="14977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693683" y="1793608"/>
            <a:ext cx="10082047" cy="4195481"/>
          </a:xfrm>
        </p:spPr>
        <p:txBody>
          <a:bodyPr>
            <a:normAutofit/>
          </a:bodyPr>
          <a:lstStyle/>
          <a:p>
            <a:r>
              <a:rPr lang="en-US" sz="3600" b="1" dirty="0" smtClean="0">
                <a:latin typeface="Calibri" pitchFamily="34" charset="0"/>
                <a:cs typeface="Calibri" pitchFamily="34" charset="0"/>
              </a:rPr>
              <a:t> Fed don’t bailout Lehman Brothers because…..</a:t>
            </a:r>
            <a:endParaRPr lang="en-US" sz="2500" dirty="0" smtClean="0"/>
          </a:p>
          <a:p>
            <a:pPr lvl="1">
              <a:buSzPct val="100000"/>
              <a:buFont typeface="Wingdings" pitchFamily="2" charset="2"/>
              <a:buChar char="§"/>
            </a:pPr>
            <a:r>
              <a:rPr lang="en-US" sz="2500" dirty="0" smtClean="0"/>
              <a:t>  Fed would like to reduce </a:t>
            </a:r>
            <a:r>
              <a:rPr lang="en-US" sz="2500" b="1" dirty="0" smtClean="0"/>
              <a:t>Moral Hazard</a:t>
            </a:r>
            <a:r>
              <a:rPr lang="th-TH" sz="2500" dirty="0" smtClean="0"/>
              <a:t> </a:t>
            </a:r>
            <a:r>
              <a:rPr lang="en-US" sz="2500" dirty="0" smtClean="0"/>
              <a:t>problems and  </a:t>
            </a:r>
            <a:br>
              <a:rPr lang="en-US" sz="2500" dirty="0" smtClean="0"/>
            </a:br>
            <a:r>
              <a:rPr lang="en-US" sz="2500" dirty="0" smtClean="0"/>
              <a:t>   restored market discipline</a:t>
            </a:r>
          </a:p>
          <a:p>
            <a:pPr lvl="1">
              <a:buSzPct val="100000"/>
              <a:buFont typeface="Wingdings" pitchFamily="2" charset="2"/>
              <a:buChar char="§"/>
            </a:pPr>
            <a:r>
              <a:rPr lang="en-US" sz="2500" dirty="0" smtClean="0">
                <a:effectLst>
                  <a:outerShdw blurRad="38100" dist="38100" dir="2700000" algn="tl">
                    <a:srgbClr val="000000">
                      <a:alpha val="43137"/>
                    </a:srgbClr>
                  </a:outerShdw>
                </a:effectLst>
              </a:rPr>
              <a:t>  Lehman did not have the adequate collateral that Fed  </a:t>
            </a:r>
            <a:br>
              <a:rPr lang="en-US" sz="2500" dirty="0" smtClean="0">
                <a:effectLst>
                  <a:outerShdw blurRad="38100" dist="38100" dir="2700000" algn="tl">
                    <a:srgbClr val="000000">
                      <a:alpha val="43137"/>
                    </a:srgbClr>
                  </a:outerShdw>
                </a:effectLst>
              </a:rPr>
            </a:br>
            <a:r>
              <a:rPr lang="en-US" sz="2500" dirty="0" smtClean="0">
                <a:effectLst>
                  <a:outerShdw blurRad="38100" dist="38100" dir="2700000" algn="tl">
                    <a:srgbClr val="000000">
                      <a:alpha val="43137"/>
                    </a:srgbClr>
                  </a:outerShdw>
                </a:effectLst>
              </a:rPr>
              <a:t>  requires to provide a guarantee. Thus, Fed wouldn’t use  </a:t>
            </a:r>
            <a:br>
              <a:rPr lang="en-US" sz="2500" dirty="0" smtClean="0">
                <a:effectLst>
                  <a:outerShdw blurRad="38100" dist="38100" dir="2700000" algn="tl">
                    <a:srgbClr val="000000">
                      <a:alpha val="43137"/>
                    </a:srgbClr>
                  </a:outerShdw>
                </a:effectLst>
              </a:rPr>
            </a:br>
            <a:r>
              <a:rPr lang="en-US" sz="2500" dirty="0" smtClean="0">
                <a:effectLst>
                  <a:outerShdw blurRad="38100" dist="38100" dir="2700000" algn="tl">
                    <a:srgbClr val="000000">
                      <a:alpha val="43137"/>
                    </a:srgbClr>
                  </a:outerShdw>
                </a:effectLst>
              </a:rPr>
              <a:t>  the taxpayer money to prevent </a:t>
            </a:r>
            <a:r>
              <a:rPr lang="en-US" sz="2500" dirty="0">
                <a:effectLst>
                  <a:outerShdw blurRad="38100" dist="38100" dir="2700000" algn="tl">
                    <a:srgbClr val="000000">
                      <a:alpha val="43137"/>
                    </a:srgbClr>
                  </a:outerShdw>
                </a:effectLst>
              </a:rPr>
              <a:t> </a:t>
            </a:r>
            <a:r>
              <a:rPr lang="en-US" sz="2500" dirty="0" smtClean="0">
                <a:effectLst>
                  <a:outerShdw blurRad="38100" dist="38100" dir="2700000" algn="tl">
                    <a:srgbClr val="000000">
                      <a:alpha val="43137"/>
                    </a:srgbClr>
                  </a:outerShdw>
                </a:effectLst>
              </a:rPr>
              <a:t>a Lehman collapse. </a:t>
            </a:r>
          </a:p>
          <a:p>
            <a:pPr lvl="1"/>
            <a:endParaRPr lang="en-US" sz="2500" dirty="0" smtClean="0"/>
          </a:p>
          <a:p>
            <a:pPr>
              <a:buNone/>
            </a:pPr>
            <a:endParaRPr lang="th-TH" sz="2500" dirty="0"/>
          </a:p>
        </p:txBody>
      </p:sp>
      <p:sp>
        <p:nvSpPr>
          <p:cNvPr id="13" name="Rectangle 12"/>
          <p:cNvSpPr/>
          <p:nvPr/>
        </p:nvSpPr>
        <p:spPr>
          <a:xfrm>
            <a:off x="599091" y="143162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13315" name="Picture 3" descr="C:\Users\Administrator\Desktop\US-Government-Shutdown.jpg"/>
          <p:cNvPicPr>
            <a:picLocks noChangeAspect="1" noChangeArrowheads="1"/>
          </p:cNvPicPr>
          <p:nvPr/>
        </p:nvPicPr>
        <p:blipFill>
          <a:blip r:embed="rId3"/>
          <a:srcRect/>
          <a:stretch>
            <a:fillRect/>
          </a:stretch>
        </p:blipFill>
        <p:spPr bwMode="auto">
          <a:xfrm>
            <a:off x="4256689" y="4772654"/>
            <a:ext cx="3493122" cy="181205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519985" y="27036"/>
            <a:ext cx="9404722" cy="1139612"/>
          </a:xfrm>
        </p:spPr>
        <p:txBody>
          <a:bodyPr anchor="ctr"/>
          <a:lstStyle/>
          <a:p>
            <a:r>
              <a:rPr lang="en-US" sz="4800" dirty="0" smtClean="0">
                <a:effectLst>
                  <a:outerShdw blurRad="38100" dist="38100" dir="2700000" algn="tl">
                    <a:srgbClr val="000000">
                      <a:alpha val="43137"/>
                    </a:srgbClr>
                  </a:outerShdw>
                </a:effectLst>
              </a:rPr>
              <a:t>Impacts From the </a:t>
            </a:r>
            <a:r>
              <a:rPr lang="en-US" sz="5000" dirty="0" smtClean="0">
                <a:effectLst>
                  <a:outerShdw blurRad="38100" dist="38100" dir="2700000" algn="tl">
                    <a:srgbClr val="000000">
                      <a:alpha val="43137"/>
                    </a:srgbClr>
                  </a:outerShdw>
                </a:effectLst>
              </a:rPr>
              <a:t>Collapse</a:t>
            </a:r>
            <a:endParaRPr lang="en-US" sz="50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471124" y="1367663"/>
            <a:ext cx="11182158" cy="5285385"/>
          </a:xfrm>
        </p:spPr>
        <p:txBody>
          <a:bodyPr>
            <a:normAutofit/>
          </a:bodyPr>
          <a:lstStyle/>
          <a:p>
            <a:r>
              <a:rPr lang="en-US" sz="3200" b="1" dirty="0" smtClean="0">
                <a:effectLst>
                  <a:outerShdw blurRad="38100" dist="38100" dir="2700000" algn="tl">
                    <a:srgbClr val="000000">
                      <a:alpha val="43137"/>
                    </a:srgbClr>
                  </a:outerShdw>
                </a:effectLst>
                <a:latin typeface="Calibri" pitchFamily="34" charset="0"/>
                <a:cs typeface="Calibri" pitchFamily="34" charset="0"/>
              </a:rPr>
              <a:t> What event had the most impact on the industry during 2008?</a:t>
            </a:r>
          </a:p>
          <a:p>
            <a:endParaRPr lang="en-US" sz="3200" b="1" dirty="0">
              <a:effectLst>
                <a:outerShdw blurRad="38100" dist="38100" dir="2700000" algn="tl">
                  <a:srgbClr val="000000">
                    <a:alpha val="43137"/>
                  </a:srgbClr>
                </a:outerShdw>
              </a:effectLst>
              <a:latin typeface="Calibri" pitchFamily="34" charset="0"/>
              <a:cs typeface="Calibri" pitchFamily="34" charset="0"/>
            </a:endParaRPr>
          </a:p>
          <a:p>
            <a:endParaRPr lang="en-US" sz="3200" b="1" dirty="0" smtClean="0">
              <a:effectLst>
                <a:outerShdw blurRad="38100" dist="38100" dir="2700000" algn="tl">
                  <a:srgbClr val="000000">
                    <a:alpha val="43137"/>
                  </a:srgbClr>
                </a:outerShdw>
              </a:effectLst>
              <a:latin typeface="Calibri" pitchFamily="34" charset="0"/>
              <a:cs typeface="Calibri" pitchFamily="34" charset="0"/>
            </a:endParaRPr>
          </a:p>
          <a:p>
            <a:endParaRPr lang="en-US" sz="3200" b="1" dirty="0">
              <a:effectLst>
                <a:outerShdw blurRad="38100" dist="38100" dir="2700000" algn="tl">
                  <a:srgbClr val="000000">
                    <a:alpha val="43137"/>
                  </a:srgbClr>
                </a:outerShdw>
              </a:effectLst>
              <a:latin typeface="Calibri" pitchFamily="34" charset="0"/>
              <a:cs typeface="Calibri" pitchFamily="34" charset="0"/>
            </a:endParaRPr>
          </a:p>
          <a:p>
            <a:endParaRPr lang="en-US" sz="3200" b="1" dirty="0" smtClean="0">
              <a:effectLst>
                <a:outerShdw blurRad="38100" dist="38100" dir="2700000" algn="tl">
                  <a:srgbClr val="000000">
                    <a:alpha val="43137"/>
                  </a:srgbClr>
                </a:outerShdw>
              </a:effectLst>
              <a:latin typeface="Calibri" pitchFamily="34" charset="0"/>
              <a:cs typeface="Calibri" pitchFamily="34" charset="0"/>
            </a:endParaRPr>
          </a:p>
          <a:p>
            <a:pPr marL="0" indent="0">
              <a:buNone/>
            </a:pPr>
            <a:endParaRPr lang="en-US" sz="3200" b="1" dirty="0">
              <a:effectLst>
                <a:outerShdw blurRad="38100" dist="38100" dir="2700000" algn="tl">
                  <a:srgbClr val="000000">
                    <a:alpha val="43137"/>
                  </a:srgbClr>
                </a:outerShdw>
              </a:effectLst>
              <a:latin typeface="Calibri" pitchFamily="34" charset="0"/>
              <a:cs typeface="Calibri" pitchFamily="34" charset="0"/>
            </a:endParaRPr>
          </a:p>
          <a:p>
            <a:pPr marL="0" indent="0">
              <a:buNone/>
            </a:pPr>
            <a:endParaRPr lang="en-US" sz="3200" b="1" dirty="0">
              <a:effectLst>
                <a:outerShdw blurRad="38100" dist="38100" dir="2700000" algn="tl">
                  <a:srgbClr val="000000">
                    <a:alpha val="43137"/>
                  </a:srgbClr>
                </a:outerShdw>
              </a:effectLst>
              <a:latin typeface="Calibri" pitchFamily="34" charset="0"/>
              <a:cs typeface="Calibri" pitchFamily="34" charset="0"/>
            </a:endParaRPr>
          </a:p>
          <a:p>
            <a:r>
              <a:rPr lang="en-US" sz="3200" b="1" dirty="0" smtClean="0">
                <a:effectLst>
                  <a:outerShdw blurRad="38100" dist="38100" dir="2700000" algn="tl">
                    <a:srgbClr val="000000">
                      <a:alpha val="43137"/>
                    </a:srgbClr>
                  </a:outerShdw>
                </a:effectLst>
                <a:latin typeface="Calibri" pitchFamily="34" charset="0"/>
                <a:cs typeface="Calibri" pitchFamily="34" charset="0"/>
              </a:rPr>
              <a:t>Many people have lost </a:t>
            </a:r>
            <a:r>
              <a:rPr lang="en-US" sz="3200" b="1" dirty="0" smtClean="0">
                <a:effectLst>
                  <a:outerShdw blurRad="38100" dist="38100" dir="2700000" algn="tl">
                    <a:srgbClr val="000000">
                      <a:alpha val="43137"/>
                    </a:srgbClr>
                  </a:outerShdw>
                </a:effectLst>
                <a:latin typeface="Calibri" pitchFamily="34" charset="0"/>
                <a:cs typeface="Calibri" pitchFamily="34" charset="0"/>
              </a:rPr>
              <a:t>their </a:t>
            </a:r>
            <a:r>
              <a:rPr lang="en-US" sz="3200" b="1" dirty="0" smtClean="0">
                <a:effectLst>
                  <a:outerShdw blurRad="38100" dist="38100" dir="2700000" algn="tl">
                    <a:srgbClr val="000000">
                      <a:alpha val="43137"/>
                    </a:srgbClr>
                  </a:outerShdw>
                </a:effectLst>
                <a:latin typeface="Calibri" pitchFamily="34" charset="0"/>
                <a:cs typeface="Calibri" pitchFamily="34" charset="0"/>
              </a:rPr>
              <a:t>faith in the bank.</a:t>
            </a:r>
            <a:endParaRPr lang="th-TH" sz="3200" b="1" dirty="0">
              <a:effectLst>
                <a:outerShdw blurRad="38100" dist="38100" dir="2700000" algn="tl">
                  <a:srgbClr val="000000">
                    <a:alpha val="43137"/>
                  </a:srgbClr>
                </a:outerShdw>
              </a:effectLst>
              <a:latin typeface="Calibri" pitchFamily="34" charset="0"/>
              <a:cs typeface="Calibri" pitchFamily="34" charset="0"/>
            </a:endParaRPr>
          </a:p>
        </p:txBody>
      </p:sp>
      <p:sp>
        <p:nvSpPr>
          <p:cNvPr id="10" name="Rectangle 9"/>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2207" t="22804" r="13000" b="11909"/>
          <a:stretch/>
        </p:blipFill>
        <p:spPr bwMode="auto">
          <a:xfrm>
            <a:off x="1710638" y="1974485"/>
            <a:ext cx="8308271" cy="368533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Left Arrow 6"/>
          <p:cNvSpPr/>
          <p:nvPr/>
        </p:nvSpPr>
        <p:spPr>
          <a:xfrm>
            <a:off x="7866804" y="2420548"/>
            <a:ext cx="520994" cy="23391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034197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519983" y="27036"/>
            <a:ext cx="9404723" cy="1139612"/>
          </a:xfrm>
        </p:spPr>
        <p:txBody>
          <a:bodyPr anchor="ctr"/>
          <a:lstStyle/>
          <a:p>
            <a:r>
              <a:rPr lang="en-US" sz="4800" dirty="0" smtClean="0">
                <a:effectLst>
                  <a:outerShdw blurRad="38100" dist="38100" dir="2700000" algn="tl">
                    <a:srgbClr val="000000">
                      <a:alpha val="43137"/>
                    </a:srgbClr>
                  </a:outerShdw>
                </a:effectLst>
              </a:rPr>
              <a:t>Impacts From the </a:t>
            </a:r>
            <a:r>
              <a:rPr lang="en-US" sz="5000" dirty="0" smtClean="0">
                <a:effectLst>
                  <a:outerShdw blurRad="38100" dist="38100" dir="2700000" algn="tl">
                    <a:srgbClr val="000000">
                      <a:alpha val="43137"/>
                    </a:srgbClr>
                  </a:outerShdw>
                </a:effectLst>
              </a:rPr>
              <a:t>Collapse</a:t>
            </a:r>
            <a:endParaRPr lang="en-US" sz="5000" dirty="0">
              <a:effectLst>
                <a:outerShdw blurRad="38100" dist="38100" dir="2700000" algn="tl">
                  <a:srgbClr val="000000">
                    <a:alpha val="43137"/>
                  </a:srgbClr>
                </a:outerShdw>
              </a:effectLst>
            </a:endParaRPr>
          </a:p>
        </p:txBody>
      </p:sp>
      <p:sp>
        <p:nvSpPr>
          <p:cNvPr id="8" name="Rectangle 7"/>
          <p:cNvSpPr/>
          <p:nvPr/>
        </p:nvSpPr>
        <p:spPr>
          <a:xfrm>
            <a:off x="10421007" y="0"/>
            <a:ext cx="709448"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Content Placeholder 11"/>
          <p:cNvSpPr>
            <a:spLocks noGrp="1"/>
          </p:cNvSpPr>
          <p:nvPr>
            <p:ph idx="1"/>
          </p:nvPr>
        </p:nvSpPr>
        <p:spPr>
          <a:xfrm>
            <a:off x="513658" y="1442092"/>
            <a:ext cx="10452538" cy="4694723"/>
          </a:xfrm>
        </p:spPr>
        <p:txBody>
          <a:bodyPr>
            <a:normAutofit/>
          </a:bodyPr>
          <a:lstStyle/>
          <a:p>
            <a:r>
              <a:rPr lang="en-US" sz="3600" b="1" dirty="0" smtClean="0">
                <a:effectLst>
                  <a:outerShdw blurRad="38100" dist="38100" dir="2700000" algn="tl">
                    <a:srgbClr val="000000">
                      <a:alpha val="43137"/>
                    </a:srgbClr>
                  </a:outerShdw>
                </a:effectLst>
                <a:latin typeface="Calibri" pitchFamily="34" charset="0"/>
                <a:cs typeface="Calibri" pitchFamily="34" charset="0"/>
              </a:rPr>
              <a:t> The Effects on U.S economy</a:t>
            </a:r>
            <a:endParaRPr lang="th-TH" sz="3600" b="1" dirty="0">
              <a:effectLst>
                <a:outerShdw blurRad="38100" dist="38100" dir="2700000" algn="tl">
                  <a:srgbClr val="000000">
                    <a:alpha val="43137"/>
                  </a:srgbClr>
                </a:outerShdw>
              </a:effectLst>
              <a:latin typeface="Calibri" pitchFamily="34" charset="0"/>
              <a:cs typeface="Calibri" pitchFamily="34" charset="0"/>
            </a:endParaRPr>
          </a:p>
        </p:txBody>
      </p:sp>
      <p:sp>
        <p:nvSpPr>
          <p:cNvPr id="10" name="Rectangle 9"/>
          <p:cNvSpPr/>
          <p:nvPr/>
        </p:nvSpPr>
        <p:spPr>
          <a:xfrm>
            <a:off x="599090" y="113968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nvGrpSpPr>
          <p:cNvPr id="4" name="กลุ่ม 3"/>
          <p:cNvGrpSpPr/>
          <p:nvPr/>
        </p:nvGrpSpPr>
        <p:grpSpPr>
          <a:xfrm>
            <a:off x="1762551" y="2307967"/>
            <a:ext cx="7654404" cy="4276494"/>
            <a:chOff x="1339470" y="2171487"/>
            <a:chExt cx="7094845" cy="4276494"/>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9470" y="2171487"/>
              <a:ext cx="7094845" cy="427649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943225" y="5683508"/>
              <a:ext cx="1362075" cy="184666"/>
            </a:xfrm>
            <a:prstGeom prst="rect">
              <a:avLst/>
            </a:prstGeom>
            <a:solidFill>
              <a:schemeClr val="tx1"/>
            </a:solidFill>
          </p:spPr>
          <p:txBody>
            <a:bodyPr wrap="square" rtlCol="0">
              <a:spAutoFit/>
            </a:bodyPr>
            <a:lstStyle/>
            <a:p>
              <a:endParaRPr lang="th-TH" dirty="0"/>
            </a:p>
          </p:txBody>
        </p:sp>
        <p:sp>
          <p:nvSpPr>
            <p:cNvPr id="9" name="TextBox 8"/>
            <p:cNvSpPr txBox="1"/>
            <p:nvPr/>
          </p:nvSpPr>
          <p:spPr>
            <a:xfrm>
              <a:off x="5931448" y="5683508"/>
              <a:ext cx="1362075" cy="184666"/>
            </a:xfrm>
            <a:prstGeom prst="rect">
              <a:avLst/>
            </a:prstGeom>
            <a:solidFill>
              <a:schemeClr val="tx1"/>
            </a:solidFill>
          </p:spPr>
          <p:txBody>
            <a:bodyPr wrap="square" rtlCol="0">
              <a:spAutoFit/>
            </a:bodyPr>
            <a:lstStyle/>
            <a:p>
              <a:endParaRPr lang="th-TH" dirty="0"/>
            </a:p>
          </p:txBody>
        </p:sp>
      </p:grpSp>
    </p:spTree>
    <p:extLst>
      <p:ext uri="{BB962C8B-B14F-4D97-AF65-F5344CB8AC3E}">
        <p14:creationId xmlns:p14="http://schemas.microsoft.com/office/powerpoint/2010/main" val="286153398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519983" y="27036"/>
            <a:ext cx="9404723" cy="1139612"/>
          </a:xfrm>
        </p:spPr>
        <p:txBody>
          <a:bodyPr anchor="ctr"/>
          <a:lstStyle/>
          <a:p>
            <a:r>
              <a:rPr lang="en-US" sz="4800" dirty="0" smtClean="0">
                <a:effectLst>
                  <a:outerShdw blurRad="38100" dist="38100" dir="2700000" algn="tl">
                    <a:srgbClr val="000000">
                      <a:alpha val="43137"/>
                    </a:srgbClr>
                  </a:outerShdw>
                </a:effectLst>
              </a:rPr>
              <a:t>Impacts From the </a:t>
            </a:r>
            <a:r>
              <a:rPr lang="en-US" sz="5000" dirty="0" smtClean="0">
                <a:effectLst>
                  <a:outerShdw blurRad="38100" dist="38100" dir="2700000" algn="tl">
                    <a:srgbClr val="000000">
                      <a:alpha val="43137"/>
                    </a:srgbClr>
                  </a:outerShdw>
                </a:effectLst>
              </a:rPr>
              <a:t>Collapse</a:t>
            </a:r>
            <a:endParaRPr lang="en-US" sz="5000" dirty="0">
              <a:effectLst>
                <a:outerShdw blurRad="38100" dist="38100" dir="2700000" algn="tl">
                  <a:srgbClr val="000000">
                    <a:alpha val="43137"/>
                  </a:srgbClr>
                </a:outerShdw>
              </a:effectLst>
            </a:endParaRPr>
          </a:p>
        </p:txBody>
      </p:sp>
      <p:sp>
        <p:nvSpPr>
          <p:cNvPr id="8" name="Rectangle 7"/>
          <p:cNvSpPr/>
          <p:nvPr/>
        </p:nvSpPr>
        <p:spPr>
          <a:xfrm>
            <a:off x="10421007" y="0"/>
            <a:ext cx="709448"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Content Placeholder 11"/>
          <p:cNvSpPr>
            <a:spLocks noGrp="1"/>
          </p:cNvSpPr>
          <p:nvPr>
            <p:ph idx="1"/>
          </p:nvPr>
        </p:nvSpPr>
        <p:spPr>
          <a:xfrm>
            <a:off x="513658" y="1442092"/>
            <a:ext cx="10452538" cy="4694723"/>
          </a:xfrm>
        </p:spPr>
        <p:txBody>
          <a:bodyPr>
            <a:normAutofit/>
          </a:bodyPr>
          <a:lstStyle/>
          <a:p>
            <a:r>
              <a:rPr lang="en-US" sz="3600" b="1" dirty="0" smtClean="0">
                <a:effectLst>
                  <a:outerShdw blurRad="38100" dist="38100" dir="2700000" algn="tl">
                    <a:srgbClr val="000000">
                      <a:alpha val="43137"/>
                    </a:srgbClr>
                  </a:outerShdw>
                </a:effectLst>
                <a:latin typeface="Calibri" pitchFamily="34" charset="0"/>
                <a:cs typeface="Calibri" pitchFamily="34" charset="0"/>
              </a:rPr>
              <a:t> The Effects on U.S economy</a:t>
            </a:r>
            <a:endParaRPr lang="th-TH" sz="3600" b="1" dirty="0">
              <a:effectLst>
                <a:outerShdw blurRad="38100" dist="38100" dir="2700000" algn="tl">
                  <a:srgbClr val="000000">
                    <a:alpha val="43137"/>
                  </a:srgbClr>
                </a:outerShdw>
              </a:effectLst>
              <a:latin typeface="Calibri" pitchFamily="34" charset="0"/>
              <a:cs typeface="Calibri" pitchFamily="34" charset="0"/>
            </a:endParaRPr>
          </a:p>
        </p:txBody>
      </p:sp>
      <p:sp>
        <p:nvSpPr>
          <p:cNvPr id="10" name="Rectangle 9"/>
          <p:cNvSpPr/>
          <p:nvPr/>
        </p:nvSpPr>
        <p:spPr>
          <a:xfrm>
            <a:off x="599090" y="113968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6283" y="2210233"/>
            <a:ext cx="6576980" cy="4333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874413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519985" y="27036"/>
            <a:ext cx="9404722" cy="1139612"/>
          </a:xfrm>
        </p:spPr>
        <p:txBody>
          <a:bodyPr anchor="ctr"/>
          <a:lstStyle/>
          <a:p>
            <a:r>
              <a:rPr lang="en-US" sz="4800" dirty="0" smtClean="0">
                <a:effectLst>
                  <a:outerShdw blurRad="38100" dist="38100" dir="2700000" algn="tl">
                    <a:srgbClr val="000000">
                      <a:alpha val="43137"/>
                    </a:srgbClr>
                  </a:outerShdw>
                </a:effectLst>
              </a:rPr>
              <a:t>Impacts From the </a:t>
            </a:r>
            <a:r>
              <a:rPr lang="en-US" sz="5000" dirty="0" smtClean="0">
                <a:effectLst>
                  <a:outerShdw blurRad="38100" dist="38100" dir="2700000" algn="tl">
                    <a:srgbClr val="000000">
                      <a:alpha val="43137"/>
                    </a:srgbClr>
                  </a:outerShdw>
                </a:effectLst>
              </a:rPr>
              <a:t>Collapse</a:t>
            </a:r>
            <a:endParaRPr lang="en-US" sz="50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513658" y="1442094"/>
            <a:ext cx="10452538" cy="4694723"/>
          </a:xfrm>
        </p:spPr>
        <p:txBody>
          <a:bodyPr>
            <a:normAutofit/>
          </a:bodyPr>
          <a:lstStyle/>
          <a:p>
            <a:r>
              <a:rPr lang="en-US" sz="3600" b="1" dirty="0" smtClean="0">
                <a:effectLst>
                  <a:outerShdw blurRad="38100" dist="38100" dir="2700000" algn="tl">
                    <a:srgbClr val="000000">
                      <a:alpha val="43137"/>
                    </a:srgbClr>
                  </a:outerShdw>
                </a:effectLst>
                <a:latin typeface="Calibri" pitchFamily="34" charset="0"/>
                <a:cs typeface="Calibri" pitchFamily="34" charset="0"/>
              </a:rPr>
              <a:t> The Effects on stock market</a:t>
            </a:r>
            <a:endParaRPr lang="th-TH" sz="3600" b="1" dirty="0">
              <a:effectLst>
                <a:outerShdw blurRad="38100" dist="38100" dir="2700000" algn="tl">
                  <a:srgbClr val="000000">
                    <a:alpha val="43137"/>
                  </a:srgbClr>
                </a:outerShdw>
              </a:effectLst>
              <a:latin typeface="Calibri" pitchFamily="34" charset="0"/>
              <a:cs typeface="Calibri" pitchFamily="34" charset="0"/>
            </a:endParaRPr>
          </a:p>
        </p:txBody>
      </p:sp>
      <p:sp>
        <p:nvSpPr>
          <p:cNvPr id="10" name="Rectangle 9"/>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3842" t="25825" r="24053" b="12421"/>
          <a:stretch/>
        </p:blipFill>
        <p:spPr bwMode="auto">
          <a:xfrm>
            <a:off x="2015584" y="2426902"/>
            <a:ext cx="7410894" cy="390851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842855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519985" y="27036"/>
            <a:ext cx="9404722" cy="1139612"/>
          </a:xfrm>
        </p:spPr>
        <p:txBody>
          <a:bodyPr anchor="ctr"/>
          <a:lstStyle/>
          <a:p>
            <a:r>
              <a:rPr lang="en-US" sz="4800" dirty="0" smtClean="0">
                <a:effectLst>
                  <a:outerShdw blurRad="38100" dist="38100" dir="2700000" algn="tl">
                    <a:srgbClr val="000000">
                      <a:alpha val="43137"/>
                    </a:srgbClr>
                  </a:outerShdw>
                </a:effectLst>
              </a:rPr>
              <a:t>Impacts From the </a:t>
            </a:r>
            <a:r>
              <a:rPr lang="en-US" sz="5000" dirty="0" smtClean="0">
                <a:effectLst>
                  <a:outerShdw blurRad="38100" dist="38100" dir="2700000" algn="tl">
                    <a:srgbClr val="000000">
                      <a:alpha val="43137"/>
                    </a:srgbClr>
                  </a:outerShdw>
                </a:effectLst>
              </a:rPr>
              <a:t>Collapse</a:t>
            </a:r>
            <a:endParaRPr lang="en-US" sz="50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630622" y="1505892"/>
            <a:ext cx="10452538" cy="4694723"/>
          </a:xfrm>
        </p:spPr>
        <p:txBody>
          <a:bodyPr>
            <a:normAutofit/>
          </a:bodyPr>
          <a:lstStyle/>
          <a:p>
            <a:r>
              <a:rPr lang="en-US" sz="3600" b="1" dirty="0" smtClean="0">
                <a:effectLst>
                  <a:outerShdw blurRad="38100" dist="38100" dir="2700000" algn="tl">
                    <a:srgbClr val="000000">
                      <a:alpha val="43137"/>
                    </a:srgbClr>
                  </a:outerShdw>
                </a:effectLst>
                <a:latin typeface="Calibri" pitchFamily="34" charset="0"/>
                <a:cs typeface="Calibri" pitchFamily="34" charset="0"/>
              </a:rPr>
              <a:t> The Impacts on the world</a:t>
            </a:r>
            <a:endParaRPr lang="th-TH" sz="3600" b="1" dirty="0">
              <a:effectLst>
                <a:outerShdw blurRad="38100" dist="38100" dir="2700000" algn="tl">
                  <a:srgbClr val="000000">
                    <a:alpha val="43137"/>
                  </a:srgbClr>
                </a:outerShdw>
              </a:effectLst>
              <a:latin typeface="Calibri" pitchFamily="34" charset="0"/>
              <a:cs typeface="Calibri" pitchFamily="34" charset="0"/>
            </a:endParaRPr>
          </a:p>
        </p:txBody>
      </p:sp>
      <p:pic>
        <p:nvPicPr>
          <p:cNvPr id="1027" name="Picture 3"/>
          <p:cNvPicPr>
            <a:picLocks noChangeAspect="1" noChangeArrowheads="1"/>
          </p:cNvPicPr>
          <p:nvPr/>
        </p:nvPicPr>
        <p:blipFill>
          <a:blip r:embed="rId3"/>
          <a:srcRect l="14416" t="19073" r="16032" b="17565"/>
          <a:stretch>
            <a:fillRect/>
          </a:stretch>
        </p:blipFill>
        <p:spPr bwMode="auto">
          <a:xfrm>
            <a:off x="1557104" y="2369531"/>
            <a:ext cx="8384337" cy="3882570"/>
          </a:xfrm>
          <a:prstGeom prst="rect">
            <a:avLst/>
          </a:prstGeom>
          <a:ln>
            <a:noFill/>
          </a:ln>
          <a:effectLst>
            <a:outerShdw blurRad="190500" algn="tl" rotWithShape="0">
              <a:srgbClr val="000000">
                <a:alpha val="70000"/>
              </a:srgbClr>
            </a:outerShdw>
          </a:effectLst>
        </p:spPr>
      </p:pic>
      <p:sp>
        <p:nvSpPr>
          <p:cNvPr id="10" name="Rectangle 9"/>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519985" y="27036"/>
            <a:ext cx="9404722" cy="1139612"/>
          </a:xfrm>
        </p:spPr>
        <p:txBody>
          <a:bodyPr anchor="ctr"/>
          <a:lstStyle/>
          <a:p>
            <a:r>
              <a:rPr lang="en-US" sz="4800" dirty="0" smtClean="0">
                <a:effectLst>
                  <a:outerShdw blurRad="38100" dist="38100" dir="2700000" algn="tl">
                    <a:srgbClr val="000000">
                      <a:alpha val="43137"/>
                    </a:srgbClr>
                  </a:outerShdw>
                </a:effectLst>
              </a:rPr>
              <a:t>Impacts From the </a:t>
            </a:r>
            <a:r>
              <a:rPr lang="en-US" sz="5000" dirty="0" smtClean="0">
                <a:effectLst>
                  <a:outerShdw blurRad="38100" dist="38100" dir="2700000" algn="tl">
                    <a:srgbClr val="000000">
                      <a:alpha val="43137"/>
                    </a:srgbClr>
                  </a:outerShdw>
                </a:effectLst>
              </a:rPr>
              <a:t>Collapse</a:t>
            </a:r>
            <a:endParaRPr lang="en-US" sz="5000" dirty="0">
              <a:effectLst>
                <a:outerShdw blurRad="38100" dist="38100" dir="2700000" algn="tl">
                  <a:srgbClr val="000000">
                    <a:alpha val="43137"/>
                  </a:srgbClr>
                </a:outerShdw>
              </a:effectLst>
            </a:endParaRPr>
          </a:p>
        </p:txBody>
      </p:sp>
      <p:sp>
        <p:nvSpPr>
          <p:cNvPr id="8" name="Rectangle 7"/>
          <p:cNvSpPr/>
          <p:nvPr/>
        </p:nvSpPr>
        <p:spPr>
          <a:xfrm>
            <a:off x="10421007" y="2"/>
            <a:ext cx="709449"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12" name="Content Placeholder 11"/>
          <p:cNvSpPr>
            <a:spLocks noGrp="1"/>
          </p:cNvSpPr>
          <p:nvPr>
            <p:ph idx="1"/>
          </p:nvPr>
        </p:nvSpPr>
        <p:spPr>
          <a:xfrm>
            <a:off x="630621" y="1548424"/>
            <a:ext cx="10792555" cy="4694723"/>
          </a:xfrm>
        </p:spPr>
        <p:txBody>
          <a:bodyPr>
            <a:normAutofit fontScale="92500" lnSpcReduction="20000"/>
          </a:bodyPr>
          <a:lstStyle/>
          <a:p>
            <a:pPr algn="thaiDist"/>
            <a:r>
              <a:rPr lang="en-US" sz="3600" b="1" dirty="0" smtClean="0">
                <a:effectLst>
                  <a:outerShdw blurRad="38100" dist="38100" dir="2700000" algn="tl">
                    <a:srgbClr val="000000">
                      <a:alpha val="43137"/>
                    </a:srgbClr>
                  </a:outerShdw>
                </a:effectLst>
                <a:latin typeface="Calibri" pitchFamily="34" charset="0"/>
                <a:cs typeface="Calibri" pitchFamily="34" charset="0"/>
              </a:rPr>
              <a:t> The Fall of Lehman Brother also affect other banking     </a:t>
            </a:r>
            <a:br>
              <a:rPr lang="en-US" sz="3600" b="1" dirty="0" smtClean="0">
                <a:effectLst>
                  <a:outerShdw blurRad="38100" dist="38100" dir="2700000" algn="tl">
                    <a:srgbClr val="000000">
                      <a:alpha val="43137"/>
                    </a:srgbClr>
                  </a:outerShdw>
                </a:effectLst>
                <a:latin typeface="Calibri" pitchFamily="34" charset="0"/>
                <a:cs typeface="Calibri" pitchFamily="34" charset="0"/>
              </a:rPr>
            </a:br>
            <a:r>
              <a:rPr lang="en-US" sz="3600" b="1" dirty="0" smtClean="0">
                <a:effectLst>
                  <a:outerShdw blurRad="38100" dist="38100" dir="2700000" algn="tl">
                    <a:srgbClr val="000000">
                      <a:alpha val="43137"/>
                    </a:srgbClr>
                  </a:outerShdw>
                </a:effectLst>
                <a:latin typeface="Calibri" pitchFamily="34" charset="0"/>
                <a:cs typeface="Calibri" pitchFamily="34" charset="0"/>
              </a:rPr>
              <a:t>  industries such as …</a:t>
            </a:r>
          </a:p>
          <a:p>
            <a:pPr lvl="1">
              <a:buFont typeface="Wingdings" pitchFamily="2" charset="2"/>
              <a:buChar char="§"/>
            </a:pPr>
            <a:r>
              <a:rPr lang="en-US" sz="2800" dirty="0" smtClean="0">
                <a:effectLst>
                  <a:outerShdw blurRad="38100" dist="38100" dir="2700000" algn="tl">
                    <a:srgbClr val="000000">
                      <a:alpha val="43137"/>
                    </a:srgbClr>
                  </a:outerShdw>
                </a:effectLst>
                <a:cs typeface="Calibri" pitchFamily="34" charset="0"/>
              </a:rPr>
              <a:t>   Corporate issuers</a:t>
            </a:r>
          </a:p>
          <a:p>
            <a:pPr lvl="1">
              <a:buFont typeface="Wingdings" pitchFamily="2" charset="2"/>
              <a:buChar char="§"/>
            </a:pPr>
            <a:r>
              <a:rPr lang="en-US" sz="2800" dirty="0" smtClean="0">
                <a:effectLst>
                  <a:outerShdw blurRad="38100" dist="38100" dir="2700000" algn="tl">
                    <a:srgbClr val="000000">
                      <a:alpha val="43137"/>
                    </a:srgbClr>
                  </a:outerShdw>
                </a:effectLst>
                <a:cs typeface="Calibri" pitchFamily="34" charset="0"/>
              </a:rPr>
              <a:t>   Insurance companies</a:t>
            </a:r>
          </a:p>
          <a:p>
            <a:pPr lvl="1">
              <a:buFont typeface="Wingdings" pitchFamily="2" charset="2"/>
              <a:buChar char="§"/>
            </a:pPr>
            <a:r>
              <a:rPr lang="en-US" sz="2800" dirty="0" smtClean="0">
                <a:effectLst>
                  <a:outerShdw blurRad="38100" dist="38100" dir="2700000" algn="tl">
                    <a:srgbClr val="000000">
                      <a:alpha val="43137"/>
                    </a:srgbClr>
                  </a:outerShdw>
                </a:effectLst>
                <a:cs typeface="Calibri" pitchFamily="34" charset="0"/>
              </a:rPr>
              <a:t>   Money market funds</a:t>
            </a:r>
          </a:p>
          <a:p>
            <a:pPr lvl="1">
              <a:buFont typeface="Wingdings" pitchFamily="2" charset="2"/>
              <a:buChar char="§"/>
            </a:pPr>
            <a:r>
              <a:rPr lang="en-US" sz="2800" dirty="0" smtClean="0">
                <a:effectLst>
                  <a:outerShdw blurRad="38100" dist="38100" dir="2700000" algn="tl">
                    <a:srgbClr val="000000">
                      <a:alpha val="43137"/>
                    </a:srgbClr>
                  </a:outerShdw>
                </a:effectLst>
                <a:cs typeface="Calibri" pitchFamily="34" charset="0"/>
              </a:rPr>
              <a:t>   Debt issuers</a:t>
            </a:r>
          </a:p>
          <a:p>
            <a:pPr lvl="1">
              <a:buFont typeface="Wingdings" pitchFamily="2" charset="2"/>
              <a:buChar char="§"/>
            </a:pPr>
            <a:r>
              <a:rPr lang="en-US" sz="2800" dirty="0" smtClean="0">
                <a:effectLst>
                  <a:outerShdw blurRad="38100" dist="38100" dir="2700000" algn="tl">
                    <a:srgbClr val="000000">
                      <a:alpha val="43137"/>
                    </a:srgbClr>
                  </a:outerShdw>
                </a:effectLst>
                <a:cs typeface="Calibri" pitchFamily="34" charset="0"/>
              </a:rPr>
              <a:t>   Hedge funds</a:t>
            </a:r>
          </a:p>
          <a:p>
            <a:pPr lvl="1">
              <a:buFont typeface="Wingdings" pitchFamily="2" charset="2"/>
              <a:buChar char="§"/>
            </a:pPr>
            <a:r>
              <a:rPr lang="en-US" sz="2800" dirty="0" smtClean="0">
                <a:effectLst>
                  <a:outerShdw blurRad="38100" dist="38100" dir="2700000" algn="tl">
                    <a:srgbClr val="000000">
                      <a:alpha val="43137"/>
                    </a:srgbClr>
                  </a:outerShdw>
                </a:effectLst>
                <a:cs typeface="Calibri" pitchFamily="34" charset="0"/>
              </a:rPr>
              <a:t>   Mortgage banks</a:t>
            </a:r>
          </a:p>
          <a:p>
            <a:r>
              <a:rPr lang="en-US" sz="3000" b="1" dirty="0">
                <a:effectLst>
                  <a:outerShdw blurRad="38100" dist="38100" dir="2700000" algn="tl">
                    <a:srgbClr val="000000">
                      <a:alpha val="43137"/>
                    </a:srgbClr>
                  </a:outerShdw>
                </a:effectLst>
                <a:latin typeface="Calibri" pitchFamily="34" charset="0"/>
                <a:cs typeface="Calibri" pitchFamily="34" charset="0"/>
              </a:rPr>
              <a:t> </a:t>
            </a:r>
            <a:r>
              <a:rPr lang="en-US" sz="3000" b="1" dirty="0" smtClean="0">
                <a:effectLst>
                  <a:outerShdw blurRad="38100" dist="38100" dir="2700000" algn="tl">
                    <a:srgbClr val="000000">
                      <a:alpha val="43137"/>
                    </a:srgbClr>
                  </a:outerShdw>
                </a:effectLst>
                <a:latin typeface="Calibri" pitchFamily="34" charset="0"/>
                <a:cs typeface="Calibri" pitchFamily="34" charset="0"/>
              </a:rPr>
              <a:t>Nowadays </a:t>
            </a:r>
            <a:r>
              <a:rPr lang="en-US" sz="3000" b="1" dirty="0" smtClean="0">
                <a:effectLst>
                  <a:outerShdw blurRad="38100" dist="38100" dir="2700000" algn="tl">
                    <a:srgbClr val="000000">
                      <a:alpha val="43137"/>
                    </a:srgbClr>
                  </a:outerShdw>
                </a:effectLst>
                <a:latin typeface="Calibri" pitchFamily="34" charset="0"/>
                <a:cs typeface="Calibri" pitchFamily="34" charset="0"/>
              </a:rPr>
              <a:t>most of the investment banking have to bundle them   </a:t>
            </a:r>
          </a:p>
          <a:p>
            <a:pPr marL="0" indent="0">
              <a:buNone/>
            </a:pPr>
            <a:r>
              <a:rPr lang="en-US" sz="3000" b="1" dirty="0">
                <a:effectLst>
                  <a:outerShdw blurRad="38100" dist="38100" dir="2700000" algn="tl">
                    <a:srgbClr val="000000">
                      <a:alpha val="43137"/>
                    </a:srgbClr>
                  </a:outerShdw>
                </a:effectLst>
                <a:latin typeface="Calibri" pitchFamily="34" charset="0"/>
                <a:cs typeface="Calibri" pitchFamily="34" charset="0"/>
              </a:rPr>
              <a:t> </a:t>
            </a:r>
            <a:r>
              <a:rPr lang="en-US" sz="3000" b="1" dirty="0" smtClean="0">
                <a:effectLst>
                  <a:outerShdw blurRad="38100" dist="38100" dir="2700000" algn="tl">
                    <a:srgbClr val="000000">
                      <a:alpha val="43137"/>
                    </a:srgbClr>
                  </a:outerShdw>
                </a:effectLst>
                <a:latin typeface="Calibri" pitchFamily="34" charset="0"/>
                <a:cs typeface="Calibri" pitchFamily="34" charset="0"/>
              </a:rPr>
              <a:t>     self with the bank.</a:t>
            </a:r>
          </a:p>
          <a:p>
            <a:endParaRPr lang="en-US" sz="2800" dirty="0" smtClean="0">
              <a:effectLst>
                <a:outerShdw blurRad="38100" dist="38100" dir="2700000" algn="tl">
                  <a:srgbClr val="000000">
                    <a:alpha val="43137"/>
                  </a:srgbClr>
                </a:outerShdw>
              </a:effectLst>
              <a:cs typeface="Calibri" pitchFamily="34" charset="0"/>
            </a:endParaRPr>
          </a:p>
          <a:p>
            <a:pPr marL="457200" lvl="1" indent="0">
              <a:buNone/>
            </a:pPr>
            <a:endParaRPr lang="en-US" sz="2800" dirty="0">
              <a:effectLst>
                <a:outerShdw blurRad="38100" dist="38100" dir="2700000" algn="tl">
                  <a:srgbClr val="000000">
                    <a:alpha val="43137"/>
                  </a:srgbClr>
                </a:outerShdw>
              </a:effectLst>
              <a:cs typeface="Calibri" pitchFamily="34" charset="0"/>
            </a:endParaRPr>
          </a:p>
        </p:txBody>
      </p:sp>
      <p:sp>
        <p:nvSpPr>
          <p:cNvPr id="6" name="Rectangle 5"/>
          <p:cNvSpPr/>
          <p:nvPr/>
        </p:nvSpPr>
        <p:spPr>
          <a:xfrm>
            <a:off x="599091" y="1139689"/>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1" y="27036"/>
            <a:ext cx="9404723" cy="1139612"/>
          </a:xfrm>
        </p:spPr>
        <p:txBody>
          <a:bodyPr anchor="ctr"/>
          <a:lstStyle/>
          <a:p>
            <a:r>
              <a:rPr lang="en-US" sz="4800" dirty="0" smtClean="0">
                <a:effectLst>
                  <a:outerShdw blurRad="38100" dist="38100" dir="2700000" algn="tl">
                    <a:srgbClr val="000000">
                      <a:alpha val="43137"/>
                    </a:srgbClr>
                  </a:outerShdw>
                </a:effectLst>
              </a:rPr>
              <a:t>Suggestions and Solutions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0"/>
            <a:ext cx="709448"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Content Placeholder 11"/>
          <p:cNvSpPr>
            <a:spLocks noGrp="1"/>
          </p:cNvSpPr>
          <p:nvPr>
            <p:ph idx="1"/>
          </p:nvPr>
        </p:nvSpPr>
        <p:spPr>
          <a:xfrm>
            <a:off x="630621" y="1725846"/>
            <a:ext cx="10452538" cy="4694723"/>
          </a:xfrm>
        </p:spPr>
        <p:txBody>
          <a:bodyPr>
            <a:normAutofit fontScale="62500" lnSpcReduction="20000"/>
          </a:bodyPr>
          <a:lstStyle/>
          <a:p>
            <a:r>
              <a:rPr lang="th-TH" sz="4600" dirty="0" smtClean="0">
                <a:effectLst>
                  <a:outerShdw blurRad="38100" dist="38100" dir="2700000" algn="tl">
                    <a:srgbClr val="000000">
                      <a:alpha val="43137"/>
                    </a:srgbClr>
                  </a:outerShdw>
                </a:effectLst>
                <a:cs typeface="Calibri" pitchFamily="34" charset="0"/>
              </a:rPr>
              <a:t> </a:t>
            </a:r>
            <a:r>
              <a:rPr lang="en-US" sz="7000" dirty="0" smtClean="0">
                <a:effectLst>
                  <a:outerShdw blurRad="38100" dist="38100" dir="2700000" algn="tl">
                    <a:srgbClr val="000000">
                      <a:alpha val="43137"/>
                    </a:srgbClr>
                  </a:outerShdw>
                </a:effectLst>
                <a:latin typeface="Calibri" pitchFamily="34" charset="0"/>
                <a:cs typeface="Calibri" pitchFamily="34" charset="0"/>
              </a:rPr>
              <a:t>FEDERAL RESERVE</a:t>
            </a:r>
            <a:endParaRPr lang="en-US" sz="5700" dirty="0" smtClean="0">
              <a:effectLst>
                <a:outerShdw blurRad="38100" dist="38100" dir="2700000" algn="tl">
                  <a:srgbClr val="000000">
                    <a:alpha val="43137"/>
                  </a:srgbClr>
                </a:outerShdw>
              </a:effectLst>
              <a:latin typeface="Calibri" pitchFamily="34" charset="0"/>
              <a:cs typeface="Calibri" pitchFamily="34" charset="0"/>
            </a:endParaRPr>
          </a:p>
          <a:p>
            <a:pPr marL="0" indent="0">
              <a:buNone/>
            </a:pPr>
            <a:endParaRPr lang="en-US" sz="1200" dirty="0" smtClean="0">
              <a:effectLst>
                <a:outerShdw blurRad="38100" dist="38100" dir="2700000" algn="tl">
                  <a:srgbClr val="000000">
                    <a:alpha val="43137"/>
                  </a:srgbClr>
                </a:outerShdw>
              </a:effectLst>
              <a:cs typeface="Calibri" pitchFamily="34" charset="0"/>
            </a:endParaRPr>
          </a:p>
          <a:p>
            <a:pPr marL="0" indent="0">
              <a:buNone/>
            </a:pPr>
            <a:endParaRPr lang="en-US" sz="1100" dirty="0" smtClean="0">
              <a:effectLst>
                <a:outerShdw blurRad="38100" dist="38100" dir="2700000" algn="tl">
                  <a:srgbClr val="000000">
                    <a:alpha val="43137"/>
                  </a:srgbClr>
                </a:outerShdw>
              </a:effectLst>
              <a:cs typeface="Calibri" pitchFamily="34" charset="0"/>
            </a:endParaRPr>
          </a:p>
          <a:p>
            <a:pPr lvl="1">
              <a:buSzPct val="150000"/>
              <a:buFont typeface="Wingdings" pitchFamily="2" charset="2"/>
              <a:buChar char="§"/>
            </a:pPr>
            <a:r>
              <a:rPr lang="en-US" sz="3600" dirty="0" smtClean="0">
                <a:effectLst>
                  <a:outerShdw blurRad="38100" dist="38100" dir="2700000" algn="tl">
                    <a:srgbClr val="000000">
                      <a:alpha val="43137"/>
                    </a:srgbClr>
                  </a:outerShdw>
                </a:effectLst>
                <a:cs typeface="Calibri" pitchFamily="34" charset="0"/>
              </a:rPr>
              <a:t>  </a:t>
            </a:r>
            <a:r>
              <a:rPr lang="en-US" sz="4800" dirty="0" smtClean="0">
                <a:effectLst>
                  <a:outerShdw blurRad="38100" dist="38100" dir="2700000" algn="tl">
                    <a:srgbClr val="000000">
                      <a:alpha val="43137"/>
                    </a:srgbClr>
                  </a:outerShdw>
                </a:effectLst>
                <a:cs typeface="Calibri" pitchFamily="34" charset="0"/>
              </a:rPr>
              <a:t>Fed should not let investment banking to have so</a:t>
            </a:r>
          </a:p>
          <a:p>
            <a:pPr marL="457200" lvl="1" indent="0">
              <a:buNone/>
            </a:pPr>
            <a:r>
              <a:rPr lang="en-US" sz="4800" dirty="0">
                <a:effectLst>
                  <a:outerShdw blurRad="38100" dist="38100" dir="2700000" algn="tl">
                    <a:srgbClr val="000000">
                      <a:alpha val="43137"/>
                    </a:srgbClr>
                  </a:outerShdw>
                </a:effectLst>
                <a:cs typeface="Calibri" pitchFamily="34" charset="0"/>
              </a:rPr>
              <a:t> </a:t>
            </a:r>
            <a:r>
              <a:rPr lang="en-US" sz="4800" dirty="0" smtClean="0">
                <a:effectLst>
                  <a:outerShdw blurRad="38100" dist="38100" dir="2700000" algn="tl">
                    <a:srgbClr val="000000">
                      <a:alpha val="43137"/>
                    </a:srgbClr>
                  </a:outerShdw>
                </a:effectLst>
                <a:cs typeface="Calibri" pitchFamily="34" charset="0"/>
              </a:rPr>
              <a:t>   much risky loan.</a:t>
            </a:r>
            <a:br>
              <a:rPr lang="en-US" sz="4800" dirty="0" smtClean="0">
                <a:effectLst>
                  <a:outerShdw blurRad="38100" dist="38100" dir="2700000" algn="tl">
                    <a:srgbClr val="000000">
                      <a:alpha val="43137"/>
                    </a:srgbClr>
                  </a:outerShdw>
                </a:effectLst>
                <a:cs typeface="Calibri" pitchFamily="34" charset="0"/>
              </a:rPr>
            </a:br>
            <a:endParaRPr lang="en-US" sz="4800" dirty="0" smtClean="0">
              <a:effectLst>
                <a:outerShdw blurRad="38100" dist="38100" dir="2700000" algn="tl">
                  <a:srgbClr val="000000">
                    <a:alpha val="43137"/>
                  </a:srgbClr>
                </a:outerShdw>
              </a:effectLst>
              <a:cs typeface="Calibri" pitchFamily="34" charset="0"/>
            </a:endParaRPr>
          </a:p>
          <a:p>
            <a:pPr lvl="1">
              <a:buClr>
                <a:srgbClr val="1E5155">
                  <a:lumMod val="40000"/>
                  <a:lumOff val="60000"/>
                </a:srgbClr>
              </a:buClr>
              <a:buSzPct val="120000"/>
              <a:buFont typeface="Wingdings" pitchFamily="2" charset="2"/>
              <a:buChar char="§"/>
            </a:pPr>
            <a:r>
              <a:rPr lang="en-US" sz="4800" dirty="0">
                <a:solidFill>
                  <a:prstClr val="white"/>
                </a:solidFill>
                <a:effectLst>
                  <a:outerShdw blurRad="38100" dist="38100" dir="2700000" algn="tl">
                    <a:srgbClr val="000000">
                      <a:alpha val="43137"/>
                    </a:srgbClr>
                  </a:outerShdw>
                </a:effectLst>
                <a:cs typeface="Calibri" pitchFamily="34" charset="0"/>
              </a:rPr>
              <a:t> Fed should improve more monitoring and  </a:t>
            </a:r>
            <a:r>
              <a:rPr lang="en-US" sz="4800" dirty="0" smtClean="0">
                <a:solidFill>
                  <a:prstClr val="white"/>
                </a:solidFill>
                <a:effectLst>
                  <a:outerShdw blurRad="38100" dist="38100" dir="2700000" algn="tl">
                    <a:srgbClr val="000000">
                      <a:alpha val="43137"/>
                    </a:srgbClr>
                  </a:outerShdw>
                </a:effectLst>
                <a:cs typeface="Calibri" pitchFamily="34" charset="0"/>
              </a:rPr>
              <a:t> </a:t>
            </a:r>
            <a:br>
              <a:rPr lang="en-US" sz="4800" dirty="0" smtClean="0">
                <a:solidFill>
                  <a:prstClr val="white"/>
                </a:solidFill>
                <a:effectLst>
                  <a:outerShdw blurRad="38100" dist="38100" dir="2700000" algn="tl">
                    <a:srgbClr val="000000">
                      <a:alpha val="43137"/>
                    </a:srgbClr>
                  </a:outerShdw>
                </a:effectLst>
                <a:cs typeface="Calibri" pitchFamily="34" charset="0"/>
              </a:rPr>
            </a:br>
            <a:r>
              <a:rPr lang="en-US" sz="4800" dirty="0" smtClean="0">
                <a:solidFill>
                  <a:prstClr val="white"/>
                </a:solidFill>
                <a:effectLst>
                  <a:outerShdw blurRad="38100" dist="38100" dir="2700000" algn="tl">
                    <a:srgbClr val="000000">
                      <a:alpha val="43137"/>
                    </a:srgbClr>
                  </a:outerShdw>
                </a:effectLst>
                <a:cs typeface="Calibri" pitchFamily="34" charset="0"/>
              </a:rPr>
              <a:t> screening </a:t>
            </a:r>
            <a:r>
              <a:rPr lang="en-US" sz="4800" dirty="0">
                <a:solidFill>
                  <a:prstClr val="white"/>
                </a:solidFill>
                <a:effectLst>
                  <a:outerShdw blurRad="38100" dist="38100" dir="2700000" algn="tl">
                    <a:srgbClr val="000000">
                      <a:alpha val="43137"/>
                    </a:srgbClr>
                  </a:outerShdw>
                </a:effectLst>
                <a:cs typeface="Calibri" pitchFamily="34" charset="0"/>
              </a:rPr>
              <a:t>of </a:t>
            </a:r>
            <a:r>
              <a:rPr lang="en-US" sz="4800" dirty="0" smtClean="0">
                <a:solidFill>
                  <a:prstClr val="white"/>
                </a:solidFill>
                <a:effectLst>
                  <a:outerShdw blurRad="38100" dist="38100" dir="2700000" algn="tl">
                    <a:srgbClr val="000000">
                      <a:alpha val="43137"/>
                    </a:srgbClr>
                  </a:outerShdw>
                </a:effectLst>
                <a:cs typeface="Calibri" pitchFamily="34" charset="0"/>
              </a:rPr>
              <a:t>the investment </a:t>
            </a:r>
            <a:r>
              <a:rPr lang="en-US" sz="4800" dirty="0">
                <a:solidFill>
                  <a:prstClr val="white"/>
                </a:solidFill>
                <a:effectLst>
                  <a:outerShdw blurRad="38100" dist="38100" dir="2700000" algn="tl">
                    <a:srgbClr val="000000">
                      <a:alpha val="43137"/>
                    </a:srgbClr>
                  </a:outerShdw>
                </a:effectLst>
                <a:cs typeface="Calibri" pitchFamily="34" charset="0"/>
              </a:rPr>
              <a:t>banking.</a:t>
            </a:r>
          </a:p>
          <a:p>
            <a:pPr marL="457200" lvl="1" indent="0">
              <a:buNone/>
            </a:pPr>
            <a:endParaRPr lang="en-US" sz="3600" dirty="0" smtClean="0">
              <a:effectLst>
                <a:outerShdw blurRad="38100" dist="38100" dir="2700000" algn="tl">
                  <a:srgbClr val="000000">
                    <a:alpha val="43137"/>
                  </a:srgbClr>
                </a:outerShdw>
              </a:effectLst>
              <a:cs typeface="Calibri" pitchFamily="34" charset="0"/>
            </a:endParaRPr>
          </a:p>
          <a:p>
            <a:pPr lvl="1">
              <a:buNone/>
            </a:pPr>
            <a:endParaRPr lang="en-US" sz="3400" dirty="0" smtClean="0">
              <a:effectLst>
                <a:outerShdw blurRad="38100" dist="38100" dir="2700000" algn="tl">
                  <a:srgbClr val="000000">
                    <a:alpha val="43137"/>
                  </a:srgbClr>
                </a:outerShdw>
              </a:effectLst>
              <a:cs typeface="Calibri" pitchFamily="34" charset="0"/>
            </a:endParaRPr>
          </a:p>
          <a:p>
            <a:pPr lvl="1">
              <a:buNone/>
            </a:pPr>
            <a:r>
              <a:rPr lang="en-US" sz="3400" dirty="0" smtClean="0">
                <a:effectLst>
                  <a:outerShdw blurRad="38100" dist="38100" dir="2700000" algn="tl">
                    <a:srgbClr val="000000">
                      <a:alpha val="43137"/>
                    </a:srgbClr>
                  </a:outerShdw>
                </a:effectLst>
                <a:cs typeface="Calibri" pitchFamily="34" charset="0"/>
              </a:rPr>
              <a:t>	</a:t>
            </a:r>
          </a:p>
        </p:txBody>
      </p:sp>
      <p:sp>
        <p:nvSpPr>
          <p:cNvPr id="9" name="Rectangle 8"/>
          <p:cNvSpPr/>
          <p:nvPr/>
        </p:nvSpPr>
        <p:spPr>
          <a:xfrm>
            <a:off x="599090" y="113968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4098" name="Picture 2" descr="C:\Users\Administrator\Desktop\feddc.jpg"/>
          <p:cNvPicPr>
            <a:picLocks noChangeAspect="1" noChangeArrowheads="1"/>
          </p:cNvPicPr>
          <p:nvPr/>
        </p:nvPicPr>
        <p:blipFill>
          <a:blip r:embed="rId3"/>
          <a:srcRect/>
          <a:stretch>
            <a:fillRect/>
          </a:stretch>
        </p:blipFill>
        <p:spPr bwMode="auto">
          <a:xfrm>
            <a:off x="8662845" y="4940489"/>
            <a:ext cx="2649160" cy="1562669"/>
          </a:xfrm>
          <a:prstGeom prst="rect">
            <a:avLst/>
          </a:prstGeom>
          <a:noFill/>
        </p:spPr>
      </p:pic>
    </p:spTree>
    <p:extLst>
      <p:ext uri="{BB962C8B-B14F-4D97-AF65-F5344CB8AC3E}">
        <p14:creationId xmlns:p14="http://schemas.microsoft.com/office/powerpoint/2010/main" val="30567572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1" y="27036"/>
            <a:ext cx="9404723" cy="1139612"/>
          </a:xfrm>
        </p:spPr>
        <p:txBody>
          <a:bodyPr anchor="ctr"/>
          <a:lstStyle/>
          <a:p>
            <a:r>
              <a:rPr lang="en-US" sz="4800" dirty="0" smtClean="0">
                <a:effectLst>
                  <a:outerShdw blurRad="38100" dist="38100" dir="2700000" algn="tl">
                    <a:srgbClr val="000000">
                      <a:alpha val="43137"/>
                    </a:srgbClr>
                  </a:outerShdw>
                </a:effectLst>
              </a:rPr>
              <a:t>Suggestions and Solutions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0"/>
            <a:ext cx="709448"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Content Placeholder 11"/>
          <p:cNvSpPr>
            <a:spLocks noGrp="1"/>
          </p:cNvSpPr>
          <p:nvPr>
            <p:ph idx="1"/>
          </p:nvPr>
        </p:nvSpPr>
        <p:spPr>
          <a:xfrm>
            <a:off x="630621" y="1548422"/>
            <a:ext cx="10452538" cy="4694723"/>
          </a:xfrm>
        </p:spPr>
        <p:txBody>
          <a:bodyPr>
            <a:normAutofit/>
          </a:bodyPr>
          <a:lstStyle/>
          <a:p>
            <a:r>
              <a:rPr lang="en-US" sz="3600" dirty="0" smtClean="0">
                <a:effectLst>
                  <a:outerShdw blurRad="38100" dist="38100" dir="2700000" algn="tl">
                    <a:srgbClr val="000000">
                      <a:alpha val="43137"/>
                    </a:srgbClr>
                  </a:outerShdw>
                </a:effectLst>
                <a:cs typeface="Calibri" pitchFamily="34" charset="0"/>
              </a:rPr>
              <a:t> </a:t>
            </a:r>
            <a:r>
              <a:rPr lang="en-US" sz="4800" dirty="0" smtClean="0">
                <a:effectLst>
                  <a:outerShdw blurRad="38100" dist="38100" dir="2700000" algn="tl">
                    <a:srgbClr val="000000">
                      <a:alpha val="43137"/>
                    </a:srgbClr>
                  </a:outerShdw>
                </a:effectLst>
                <a:latin typeface="Calibri" pitchFamily="34" charset="0"/>
                <a:cs typeface="Calibri" pitchFamily="34" charset="0"/>
              </a:rPr>
              <a:t>Transparency</a:t>
            </a:r>
            <a:endParaRPr lang="en-US" sz="3600" dirty="0" smtClean="0">
              <a:effectLst>
                <a:outerShdw blurRad="38100" dist="38100" dir="2700000" algn="tl">
                  <a:srgbClr val="000000">
                    <a:alpha val="43137"/>
                  </a:srgbClr>
                </a:outerShdw>
              </a:effectLst>
              <a:latin typeface="Calibri" pitchFamily="34" charset="0"/>
              <a:cs typeface="Calibri" pitchFamily="34" charset="0"/>
            </a:endParaRPr>
          </a:p>
          <a:p>
            <a:pPr marL="0" indent="0">
              <a:buNone/>
            </a:pPr>
            <a:endParaRPr lang="en-US" dirty="0" smtClean="0">
              <a:effectLst>
                <a:outerShdw blurRad="38100" dist="38100" dir="2700000" algn="tl">
                  <a:srgbClr val="000000">
                    <a:alpha val="43137"/>
                  </a:srgbClr>
                </a:outerShdw>
              </a:effectLst>
              <a:cs typeface="Calibri" pitchFamily="34" charset="0"/>
            </a:endParaRPr>
          </a:p>
          <a:p>
            <a:pPr lvl="1">
              <a:buSzPct val="100000"/>
              <a:buFont typeface="Wingdings" pitchFamily="2" charset="2"/>
              <a:buChar char="§"/>
            </a:pPr>
            <a:r>
              <a:rPr lang="en-US" sz="3200" dirty="0" smtClean="0">
                <a:effectLst>
                  <a:outerShdw blurRad="38100" dist="38100" dir="2700000" algn="tl">
                    <a:srgbClr val="000000">
                      <a:alpha val="43137"/>
                    </a:srgbClr>
                  </a:outerShdw>
                </a:effectLst>
                <a:cs typeface="Calibri" pitchFamily="34" charset="0"/>
              </a:rPr>
              <a:t> </a:t>
            </a:r>
            <a:r>
              <a:rPr lang="en-US" sz="3000" dirty="0" smtClean="0">
                <a:effectLst>
                  <a:outerShdw blurRad="38100" dist="38100" dir="2700000" algn="tl">
                    <a:srgbClr val="000000">
                      <a:alpha val="43137"/>
                    </a:srgbClr>
                  </a:outerShdw>
                </a:effectLst>
                <a:cs typeface="Calibri" pitchFamily="34" charset="0"/>
              </a:rPr>
              <a:t>REPO 105</a:t>
            </a:r>
          </a:p>
          <a:p>
            <a:pPr lvl="1">
              <a:buSzPct val="100000"/>
              <a:buFont typeface="Wingdings" pitchFamily="2" charset="2"/>
              <a:buChar char="§"/>
            </a:pPr>
            <a:r>
              <a:rPr lang="en-US" sz="3000" dirty="0">
                <a:effectLst>
                  <a:outerShdw blurRad="38100" dist="38100" dir="2700000" algn="tl">
                    <a:srgbClr val="000000">
                      <a:alpha val="43137"/>
                    </a:srgbClr>
                  </a:outerShdw>
                </a:effectLst>
                <a:cs typeface="Calibri" pitchFamily="34" charset="0"/>
              </a:rPr>
              <a:t> </a:t>
            </a:r>
            <a:r>
              <a:rPr lang="en-US" sz="3000" dirty="0" smtClean="0">
                <a:effectLst>
                  <a:outerShdw blurRad="38100" dist="38100" dir="2700000" algn="tl">
                    <a:srgbClr val="000000">
                      <a:alpha val="43137"/>
                    </a:srgbClr>
                  </a:outerShdw>
                </a:effectLst>
                <a:cs typeface="Calibri" pitchFamily="34" charset="0"/>
              </a:rPr>
              <a:t>Lehman Brothers should not lie to the public</a:t>
            </a:r>
          </a:p>
          <a:p>
            <a:pPr lvl="1">
              <a:buSzPct val="100000"/>
              <a:buFont typeface="Wingdings" pitchFamily="2" charset="2"/>
              <a:buChar char="§"/>
            </a:pPr>
            <a:r>
              <a:rPr lang="en-US" sz="3000" dirty="0">
                <a:effectLst>
                  <a:outerShdw blurRad="38100" dist="38100" dir="2700000" algn="tl">
                    <a:srgbClr val="000000">
                      <a:alpha val="43137"/>
                    </a:srgbClr>
                  </a:outerShdw>
                </a:effectLst>
                <a:cs typeface="Calibri" pitchFamily="34" charset="0"/>
              </a:rPr>
              <a:t> </a:t>
            </a:r>
            <a:r>
              <a:rPr lang="en-US" sz="3000" dirty="0" smtClean="0">
                <a:effectLst>
                  <a:outerShdw blurRad="38100" dist="38100" dir="2700000" algn="tl">
                    <a:srgbClr val="000000">
                      <a:alpha val="43137"/>
                    </a:srgbClr>
                  </a:outerShdw>
                </a:effectLst>
                <a:cs typeface="Calibri" pitchFamily="34" charset="0"/>
              </a:rPr>
              <a:t>Lehman Brothers should present their real  </a:t>
            </a:r>
            <a:br>
              <a:rPr lang="en-US" sz="3000" dirty="0" smtClean="0">
                <a:effectLst>
                  <a:outerShdw blurRad="38100" dist="38100" dir="2700000" algn="tl">
                    <a:srgbClr val="000000">
                      <a:alpha val="43137"/>
                    </a:srgbClr>
                  </a:outerShdw>
                </a:effectLst>
                <a:cs typeface="Calibri" pitchFamily="34" charset="0"/>
              </a:rPr>
            </a:br>
            <a:r>
              <a:rPr lang="en-US" sz="3000" dirty="0" smtClean="0">
                <a:effectLst>
                  <a:outerShdw blurRad="38100" dist="38100" dir="2700000" algn="tl">
                    <a:srgbClr val="000000">
                      <a:alpha val="43137"/>
                    </a:srgbClr>
                  </a:outerShdw>
                </a:effectLst>
                <a:cs typeface="Calibri" pitchFamily="34" charset="0"/>
              </a:rPr>
              <a:t> document to let the public know their real    </a:t>
            </a:r>
            <a:br>
              <a:rPr lang="en-US" sz="3000" dirty="0" smtClean="0">
                <a:effectLst>
                  <a:outerShdw blurRad="38100" dist="38100" dir="2700000" algn="tl">
                    <a:srgbClr val="000000">
                      <a:alpha val="43137"/>
                    </a:srgbClr>
                  </a:outerShdw>
                </a:effectLst>
                <a:cs typeface="Calibri" pitchFamily="34" charset="0"/>
              </a:rPr>
            </a:br>
            <a:r>
              <a:rPr lang="en-US" sz="3000" dirty="0" smtClean="0">
                <a:effectLst>
                  <a:outerShdw blurRad="38100" dist="38100" dir="2700000" algn="tl">
                    <a:srgbClr val="000000">
                      <a:alpha val="43137"/>
                    </a:srgbClr>
                  </a:outerShdw>
                </a:effectLst>
                <a:cs typeface="Calibri" pitchFamily="34" charset="0"/>
              </a:rPr>
              <a:t> situation.(knowing real financial capability)</a:t>
            </a:r>
          </a:p>
        </p:txBody>
      </p:sp>
      <p:sp>
        <p:nvSpPr>
          <p:cNvPr id="9" name="Rectangle 8"/>
          <p:cNvSpPr/>
          <p:nvPr/>
        </p:nvSpPr>
        <p:spPr>
          <a:xfrm>
            <a:off x="599090" y="113968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5122" name="Picture 2" descr="C:\Users\Administrator\Desktop\Radical-Transparency.jpg"/>
          <p:cNvPicPr>
            <a:picLocks noChangeAspect="1" noChangeArrowheads="1"/>
          </p:cNvPicPr>
          <p:nvPr/>
        </p:nvPicPr>
        <p:blipFill>
          <a:blip r:embed="rId3"/>
          <a:srcRect/>
          <a:stretch>
            <a:fillRect/>
          </a:stretch>
        </p:blipFill>
        <p:spPr bwMode="auto">
          <a:xfrm>
            <a:off x="9848153" y="3575712"/>
            <a:ext cx="1943679" cy="177627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2875714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1" y="27036"/>
            <a:ext cx="9404723" cy="1139612"/>
          </a:xfrm>
        </p:spPr>
        <p:txBody>
          <a:bodyPr anchor="ctr"/>
          <a:lstStyle/>
          <a:p>
            <a:r>
              <a:rPr lang="en-US" sz="4800" dirty="0" smtClean="0">
                <a:effectLst>
                  <a:outerShdw blurRad="38100" dist="38100" dir="2700000" algn="tl">
                    <a:srgbClr val="000000">
                      <a:alpha val="43137"/>
                    </a:srgbClr>
                  </a:outerShdw>
                </a:effectLst>
              </a:rPr>
              <a:t>Suggestions and Solutions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0"/>
            <a:ext cx="709448"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Content Placeholder 11"/>
          <p:cNvSpPr>
            <a:spLocks noGrp="1"/>
          </p:cNvSpPr>
          <p:nvPr>
            <p:ph idx="1"/>
          </p:nvPr>
        </p:nvSpPr>
        <p:spPr>
          <a:xfrm>
            <a:off x="638504" y="1671252"/>
            <a:ext cx="10452538" cy="4694723"/>
          </a:xfrm>
        </p:spPr>
        <p:txBody>
          <a:bodyPr>
            <a:normAutofit/>
          </a:bodyPr>
          <a:lstStyle/>
          <a:p>
            <a:r>
              <a:rPr lang="en-US" sz="3600" dirty="0" smtClean="0">
                <a:effectLst>
                  <a:outerShdw blurRad="38100" dist="38100" dir="2700000" algn="tl">
                    <a:srgbClr val="000000">
                      <a:alpha val="43137"/>
                    </a:srgbClr>
                  </a:outerShdw>
                </a:effectLst>
                <a:latin typeface="Calibri" pitchFamily="34" charset="0"/>
                <a:cs typeface="Calibri" pitchFamily="34" charset="0"/>
              </a:rPr>
              <a:t> </a:t>
            </a:r>
            <a:r>
              <a:rPr lang="en-US" sz="4400" dirty="0" smtClean="0">
                <a:effectLst>
                  <a:outerShdw blurRad="38100" dist="38100" dir="2700000" algn="tl">
                    <a:srgbClr val="000000">
                      <a:alpha val="43137"/>
                    </a:srgbClr>
                  </a:outerShdw>
                </a:effectLst>
                <a:latin typeface="Calibri" pitchFamily="34" charset="0"/>
                <a:cs typeface="Calibri" pitchFamily="34" charset="0"/>
              </a:rPr>
              <a:t>Regulation by Basel III</a:t>
            </a:r>
            <a:endParaRPr lang="en-US" sz="3600" dirty="0" smtClean="0">
              <a:effectLst>
                <a:outerShdw blurRad="38100" dist="38100" dir="2700000" algn="tl">
                  <a:srgbClr val="000000">
                    <a:alpha val="43137"/>
                  </a:srgbClr>
                </a:outerShdw>
              </a:effectLst>
              <a:latin typeface="Calibri" pitchFamily="34" charset="0"/>
              <a:cs typeface="Calibri" pitchFamily="34" charset="0"/>
            </a:endParaRPr>
          </a:p>
          <a:p>
            <a:endParaRPr lang="en-US" sz="800" dirty="0" smtClean="0">
              <a:effectLst>
                <a:outerShdw blurRad="38100" dist="38100" dir="2700000" algn="tl">
                  <a:srgbClr val="000000">
                    <a:alpha val="43137"/>
                  </a:srgbClr>
                </a:outerShdw>
              </a:effectLst>
              <a:cs typeface="Calibri" pitchFamily="34" charset="0"/>
            </a:endParaRPr>
          </a:p>
          <a:p>
            <a:endParaRPr lang="th-TH" sz="900" dirty="0" smtClean="0">
              <a:effectLst>
                <a:outerShdw blurRad="38100" dist="38100" dir="2700000" algn="tl">
                  <a:srgbClr val="000000">
                    <a:alpha val="43137"/>
                  </a:srgbClr>
                </a:outerShdw>
              </a:effectLst>
              <a:cs typeface="Calibri" pitchFamily="34" charset="0"/>
            </a:endParaRPr>
          </a:p>
          <a:p>
            <a:pPr lvl="1">
              <a:buSzPct val="100000"/>
              <a:buFont typeface="Wingdings" pitchFamily="2" charset="2"/>
              <a:buChar char="§"/>
            </a:pPr>
            <a:r>
              <a:rPr lang="th-TH" sz="3000" dirty="0">
                <a:effectLst>
                  <a:outerShdw blurRad="38100" dist="38100" dir="2700000" algn="tl">
                    <a:srgbClr val="000000">
                      <a:alpha val="43137"/>
                    </a:srgbClr>
                  </a:outerShdw>
                </a:effectLst>
                <a:cs typeface="Calibri" pitchFamily="34" charset="0"/>
              </a:rPr>
              <a:t> </a:t>
            </a:r>
            <a:r>
              <a:rPr lang="en-US" sz="3000" dirty="0">
                <a:effectLst>
                  <a:outerShdw blurRad="38100" dist="38100" dir="2700000" algn="tl">
                    <a:srgbClr val="000000">
                      <a:alpha val="43137"/>
                    </a:srgbClr>
                  </a:outerShdw>
                </a:effectLst>
                <a:cs typeface="Calibri" pitchFamily="34" charset="0"/>
              </a:rPr>
              <a:t>Require banks to hold more equity and liquid </a:t>
            </a:r>
            <a:r>
              <a:rPr lang="en-US" sz="3000" dirty="0" smtClean="0">
                <a:effectLst>
                  <a:outerShdw blurRad="38100" dist="38100" dir="2700000" algn="tl">
                    <a:srgbClr val="000000">
                      <a:alpha val="43137"/>
                    </a:srgbClr>
                  </a:outerShdw>
                </a:effectLst>
                <a:cs typeface="Calibri" pitchFamily="34" charset="0"/>
              </a:rPr>
              <a:t/>
            </a:r>
            <a:br>
              <a:rPr lang="en-US" sz="3000" dirty="0" smtClean="0">
                <a:effectLst>
                  <a:outerShdw blurRad="38100" dist="38100" dir="2700000" algn="tl">
                    <a:srgbClr val="000000">
                      <a:alpha val="43137"/>
                    </a:srgbClr>
                  </a:outerShdw>
                </a:effectLst>
                <a:cs typeface="Calibri" pitchFamily="34" charset="0"/>
              </a:rPr>
            </a:br>
            <a:r>
              <a:rPr lang="en-US" sz="3000" dirty="0" smtClean="0">
                <a:effectLst>
                  <a:outerShdw blurRad="38100" dist="38100" dir="2700000" algn="tl">
                    <a:srgbClr val="000000">
                      <a:alpha val="43137"/>
                    </a:srgbClr>
                  </a:outerShdw>
                </a:effectLst>
                <a:cs typeface="Calibri" pitchFamily="34" charset="0"/>
              </a:rPr>
              <a:t> assets in </a:t>
            </a:r>
            <a:r>
              <a:rPr lang="en-US" sz="3000" dirty="0">
                <a:effectLst>
                  <a:outerShdw blurRad="38100" dist="38100" dir="2700000" algn="tl">
                    <a:srgbClr val="000000">
                      <a:alpha val="43137"/>
                    </a:srgbClr>
                  </a:outerShdw>
                </a:effectLst>
                <a:cs typeface="Calibri" pitchFamily="34" charset="0"/>
              </a:rPr>
              <a:t>order to leverage themselves less</a:t>
            </a:r>
            <a:r>
              <a:rPr lang="en-US" sz="3000" dirty="0" smtClean="0">
                <a:effectLst>
                  <a:outerShdw blurRad="38100" dist="38100" dir="2700000" algn="tl">
                    <a:srgbClr val="000000">
                      <a:alpha val="43137"/>
                    </a:srgbClr>
                  </a:outerShdw>
                </a:effectLst>
                <a:cs typeface="Calibri" pitchFamily="34" charset="0"/>
              </a:rPr>
              <a:t>.</a:t>
            </a:r>
            <a:endParaRPr lang="th-TH" sz="3000" dirty="0" smtClean="0">
              <a:effectLst>
                <a:outerShdw blurRad="38100" dist="38100" dir="2700000" algn="tl">
                  <a:srgbClr val="000000">
                    <a:alpha val="43137"/>
                  </a:srgbClr>
                </a:outerShdw>
              </a:effectLst>
              <a:cs typeface="Calibri" pitchFamily="34" charset="0"/>
            </a:endParaRPr>
          </a:p>
          <a:p>
            <a:pPr lvl="1">
              <a:buSzPct val="100000"/>
              <a:buFont typeface="Wingdings" pitchFamily="2" charset="2"/>
              <a:buChar char="§"/>
            </a:pPr>
            <a:r>
              <a:rPr lang="th-TH" sz="3000" dirty="0">
                <a:effectLst>
                  <a:outerShdw blurRad="38100" dist="38100" dir="2700000" algn="tl">
                    <a:srgbClr val="000000">
                      <a:alpha val="43137"/>
                    </a:srgbClr>
                  </a:outerShdw>
                </a:effectLst>
                <a:cs typeface="Calibri" pitchFamily="34" charset="0"/>
              </a:rPr>
              <a:t> </a:t>
            </a:r>
            <a:r>
              <a:rPr lang="en-US" sz="3000" dirty="0" smtClean="0">
                <a:effectLst>
                  <a:outerShdw blurRad="38100" dist="38100" dir="2700000" algn="tl">
                    <a:srgbClr val="000000">
                      <a:alpha val="43137"/>
                    </a:srgbClr>
                  </a:outerShdw>
                </a:effectLst>
                <a:cs typeface="Calibri" pitchFamily="34" charset="0"/>
              </a:rPr>
              <a:t>Rely less on short term funding.</a:t>
            </a:r>
          </a:p>
          <a:p>
            <a:pPr marL="457200" lvl="1" indent="0">
              <a:buSzPct val="100000"/>
              <a:buNone/>
            </a:pPr>
            <a:endParaRPr lang="en-US" sz="3000" dirty="0" smtClean="0">
              <a:effectLst>
                <a:outerShdw blurRad="38100" dist="38100" dir="2700000" algn="tl">
                  <a:srgbClr val="000000">
                    <a:alpha val="43137"/>
                  </a:srgbClr>
                </a:outerShdw>
              </a:effectLst>
              <a:cs typeface="Calibri" pitchFamily="34" charset="0"/>
            </a:endParaRPr>
          </a:p>
          <a:p>
            <a:pPr marL="457200" lvl="1" indent="0">
              <a:buNone/>
            </a:pPr>
            <a:endParaRPr lang="en-US" sz="3400" dirty="0" smtClean="0">
              <a:effectLst>
                <a:outerShdw blurRad="38100" dist="38100" dir="2700000" algn="tl">
                  <a:srgbClr val="000000">
                    <a:alpha val="43137"/>
                  </a:srgbClr>
                </a:outerShdw>
              </a:effectLst>
              <a:cs typeface="Calibri" pitchFamily="34" charset="0"/>
            </a:endParaRPr>
          </a:p>
        </p:txBody>
      </p:sp>
      <p:sp>
        <p:nvSpPr>
          <p:cNvPr id="9" name="Rectangle 8"/>
          <p:cNvSpPr/>
          <p:nvPr/>
        </p:nvSpPr>
        <p:spPr>
          <a:xfrm>
            <a:off x="599090" y="113968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6146" name="Picture 2" descr="C:\Users\Administrator\Desktop\basel-iii.jpg"/>
          <p:cNvPicPr>
            <a:picLocks noChangeAspect="1" noChangeArrowheads="1"/>
          </p:cNvPicPr>
          <p:nvPr/>
        </p:nvPicPr>
        <p:blipFill>
          <a:blip r:embed="rId3"/>
          <a:srcRect b="5764"/>
          <a:stretch>
            <a:fillRect/>
          </a:stretch>
        </p:blipFill>
        <p:spPr bwMode="auto">
          <a:xfrm>
            <a:off x="7861111" y="4381191"/>
            <a:ext cx="3023879" cy="203325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6983470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1" y="27036"/>
            <a:ext cx="9404723" cy="1139612"/>
          </a:xfrm>
        </p:spPr>
        <p:txBody>
          <a:bodyPr anchor="ctr"/>
          <a:lstStyle/>
          <a:p>
            <a:r>
              <a:rPr lang="en-US" sz="4800" dirty="0" smtClean="0">
                <a:effectLst>
                  <a:outerShdw blurRad="38100" dist="38100" dir="2700000" algn="tl">
                    <a:srgbClr val="000000">
                      <a:alpha val="43137"/>
                    </a:srgbClr>
                  </a:outerShdw>
                </a:effectLst>
              </a:rPr>
              <a:t>Suggestions and Solutions</a:t>
            </a:r>
            <a:endParaRPr lang="en-US" sz="4800" dirty="0">
              <a:effectLst>
                <a:outerShdw blurRad="38100" dist="38100" dir="2700000" algn="tl">
                  <a:srgbClr val="000000">
                    <a:alpha val="43137"/>
                  </a:srgbClr>
                </a:outerShdw>
              </a:effectLst>
            </a:endParaRPr>
          </a:p>
        </p:txBody>
      </p:sp>
      <p:sp>
        <p:nvSpPr>
          <p:cNvPr id="12" name="Content Placeholder 11"/>
          <p:cNvSpPr>
            <a:spLocks noGrp="1"/>
          </p:cNvSpPr>
          <p:nvPr>
            <p:ph idx="1"/>
          </p:nvPr>
        </p:nvSpPr>
        <p:spPr>
          <a:xfrm>
            <a:off x="630621" y="1548422"/>
            <a:ext cx="10969976" cy="4694723"/>
          </a:xfrm>
        </p:spPr>
        <p:txBody>
          <a:bodyPr>
            <a:normAutofit/>
          </a:bodyPr>
          <a:lstStyle/>
          <a:p>
            <a:r>
              <a:rPr lang="en-US" sz="4400" dirty="0" smtClean="0">
                <a:effectLst>
                  <a:outerShdw blurRad="38100" dist="38100" dir="2700000" algn="tl">
                    <a:srgbClr val="000000">
                      <a:alpha val="43137"/>
                    </a:srgbClr>
                  </a:outerShdw>
                </a:effectLst>
                <a:latin typeface="Calibri" pitchFamily="34" charset="0"/>
                <a:cs typeface="Calibri" pitchFamily="34" charset="0"/>
              </a:rPr>
              <a:t> </a:t>
            </a:r>
            <a:r>
              <a:rPr lang="en-US" sz="4000" dirty="0" smtClean="0">
                <a:solidFill>
                  <a:prstClr val="white"/>
                </a:solidFill>
                <a:effectLst>
                  <a:outerShdw blurRad="38100" dist="38100" dir="2700000" algn="tl">
                    <a:srgbClr val="000000">
                      <a:alpha val="43137"/>
                    </a:srgbClr>
                  </a:outerShdw>
                </a:effectLst>
                <a:latin typeface="Calibri" pitchFamily="34" charset="0"/>
                <a:cs typeface="Calibri" pitchFamily="34" charset="0"/>
              </a:rPr>
              <a:t>Business </a:t>
            </a:r>
            <a:r>
              <a:rPr lang="en-US" sz="4000" dirty="0">
                <a:solidFill>
                  <a:prstClr val="white"/>
                </a:solidFill>
                <a:effectLst>
                  <a:outerShdw blurRad="38100" dist="38100" dir="2700000" algn="tl">
                    <a:srgbClr val="000000">
                      <a:alpha val="43137"/>
                    </a:srgbClr>
                  </a:outerShdw>
                </a:effectLst>
                <a:latin typeface="Calibri" pitchFamily="34" charset="0"/>
                <a:cs typeface="Calibri" pitchFamily="34" charset="0"/>
              </a:rPr>
              <a:t>leader should seek and </a:t>
            </a:r>
            <a:r>
              <a:rPr lang="en-US" sz="4000" dirty="0" smtClean="0">
                <a:solidFill>
                  <a:prstClr val="white"/>
                </a:solidFill>
                <a:effectLst>
                  <a:outerShdw blurRad="38100" dist="38100" dir="2700000" algn="tl">
                    <a:srgbClr val="000000">
                      <a:alpha val="43137"/>
                    </a:srgbClr>
                  </a:outerShdw>
                </a:effectLst>
                <a:latin typeface="Calibri" pitchFamily="34" charset="0"/>
                <a:cs typeface="Calibri" pitchFamily="34" charset="0"/>
              </a:rPr>
              <a:t>listen more </a:t>
            </a:r>
            <a:br>
              <a:rPr lang="en-US" sz="4000" dirty="0" smtClean="0">
                <a:solidFill>
                  <a:prstClr val="white"/>
                </a:solidFill>
                <a:effectLst>
                  <a:outerShdw blurRad="38100" dist="38100" dir="2700000" algn="tl">
                    <a:srgbClr val="000000">
                      <a:alpha val="43137"/>
                    </a:srgbClr>
                  </a:outerShdw>
                </a:effectLst>
                <a:latin typeface="Calibri" pitchFamily="34" charset="0"/>
                <a:cs typeface="Calibri" pitchFamily="34" charset="0"/>
              </a:rPr>
            </a:br>
            <a:r>
              <a:rPr lang="en-US" sz="4000" dirty="0" smtClean="0">
                <a:solidFill>
                  <a:prstClr val="white"/>
                </a:solidFill>
                <a:effectLst>
                  <a:outerShdw blurRad="38100" dist="38100" dir="2700000" algn="tl">
                    <a:srgbClr val="000000">
                      <a:alpha val="43137"/>
                    </a:srgbClr>
                  </a:outerShdw>
                </a:effectLst>
                <a:latin typeface="Calibri" pitchFamily="34" charset="0"/>
                <a:cs typeface="Calibri" pitchFamily="34" charset="0"/>
              </a:rPr>
              <a:t>  expert advice</a:t>
            </a:r>
          </a:p>
          <a:p>
            <a:endParaRPr lang="en-US" sz="1000" dirty="0">
              <a:effectLst>
                <a:outerShdw blurRad="38100" dist="38100" dir="2700000" algn="tl">
                  <a:srgbClr val="000000">
                    <a:alpha val="43137"/>
                  </a:srgbClr>
                </a:outerShdw>
              </a:effectLst>
              <a:latin typeface="Calibri" pitchFamily="34" charset="0"/>
              <a:cs typeface="Calibri" pitchFamily="34" charset="0"/>
            </a:endParaRPr>
          </a:p>
          <a:p>
            <a:pPr lvl="1">
              <a:buSzPct val="100000"/>
              <a:buFont typeface="Wingdings" pitchFamily="2" charset="2"/>
              <a:buChar char="§"/>
            </a:pPr>
            <a:r>
              <a:rPr lang="en-US" sz="3000" dirty="0" smtClean="0">
                <a:effectLst>
                  <a:outerShdw blurRad="38100" dist="38100" dir="2700000" algn="tl">
                    <a:srgbClr val="000000">
                      <a:alpha val="43137"/>
                    </a:srgbClr>
                  </a:outerShdw>
                </a:effectLst>
                <a:cs typeface="Calibri" pitchFamily="34" charset="0"/>
              </a:rPr>
              <a:t> </a:t>
            </a:r>
            <a:r>
              <a:rPr lang="en-US" sz="3000" dirty="0" smtClean="0">
                <a:effectLst>
                  <a:outerShdw blurRad="38100" dist="38100" dir="2700000" algn="tl">
                    <a:srgbClr val="000000">
                      <a:alpha val="43137"/>
                    </a:srgbClr>
                  </a:outerShdw>
                </a:effectLst>
                <a:cs typeface="Calibri" pitchFamily="34" charset="0"/>
              </a:rPr>
              <a:t>Richard  </a:t>
            </a:r>
            <a:r>
              <a:rPr lang="en-US" sz="3000" dirty="0" err="1">
                <a:effectLst>
                  <a:outerShdw blurRad="38100" dist="38100" dir="2700000" algn="tl">
                    <a:srgbClr val="000000">
                      <a:alpha val="43137"/>
                    </a:srgbClr>
                  </a:outerShdw>
                </a:effectLst>
                <a:cs typeface="Calibri" pitchFamily="34" charset="0"/>
              </a:rPr>
              <a:t>F</a:t>
            </a:r>
            <a:r>
              <a:rPr lang="en-US" sz="3000" dirty="0" err="1" smtClean="0">
                <a:effectLst>
                  <a:outerShdw blurRad="38100" dist="38100" dir="2700000" algn="tl">
                    <a:srgbClr val="000000">
                      <a:alpha val="43137"/>
                    </a:srgbClr>
                  </a:outerShdw>
                </a:effectLst>
                <a:cs typeface="Calibri" pitchFamily="34" charset="0"/>
              </a:rPr>
              <a:t>uld</a:t>
            </a:r>
            <a:r>
              <a:rPr lang="en-US" sz="3000" dirty="0" smtClean="0">
                <a:effectLst>
                  <a:outerShdw blurRad="38100" dist="38100" dir="2700000" algn="tl">
                    <a:srgbClr val="000000">
                      <a:alpha val="43137"/>
                    </a:srgbClr>
                  </a:outerShdw>
                </a:effectLst>
                <a:cs typeface="Calibri" pitchFamily="34" charset="0"/>
              </a:rPr>
              <a:t> ,chairman of Lehman Brothers ,rejects </a:t>
            </a:r>
            <a:r>
              <a:rPr lang="en-US" sz="3000" dirty="0" smtClean="0">
                <a:effectLst>
                  <a:outerShdw blurRad="38100" dist="38100" dir="2700000" algn="tl">
                    <a:srgbClr val="000000">
                      <a:alpha val="43137"/>
                    </a:srgbClr>
                  </a:outerShdw>
                </a:effectLst>
                <a:cs typeface="Calibri" pitchFamily="34" charset="0"/>
              </a:rPr>
              <a:t/>
            </a:r>
            <a:br>
              <a:rPr lang="en-US" sz="3000" dirty="0" smtClean="0">
                <a:effectLst>
                  <a:outerShdw blurRad="38100" dist="38100" dir="2700000" algn="tl">
                    <a:srgbClr val="000000">
                      <a:alpha val="43137"/>
                    </a:srgbClr>
                  </a:outerShdw>
                </a:effectLst>
                <a:cs typeface="Calibri" pitchFamily="34" charset="0"/>
              </a:rPr>
            </a:br>
            <a:r>
              <a:rPr lang="en-US" sz="3000" dirty="0" smtClean="0">
                <a:effectLst>
                  <a:outerShdw blurRad="38100" dist="38100" dir="2700000" algn="tl">
                    <a:srgbClr val="000000">
                      <a:alpha val="43137"/>
                    </a:srgbClr>
                  </a:outerShdw>
                </a:effectLst>
                <a:cs typeface="Calibri" pitchFamily="34" charset="0"/>
              </a:rPr>
              <a:t> the advice </a:t>
            </a:r>
            <a:r>
              <a:rPr lang="en-US" sz="3000" dirty="0" smtClean="0">
                <a:effectLst>
                  <a:outerShdw blurRad="38100" dist="38100" dir="2700000" algn="tl">
                    <a:srgbClr val="000000">
                      <a:alpha val="43137"/>
                    </a:srgbClr>
                  </a:outerShdw>
                </a:effectLst>
                <a:cs typeface="Calibri" pitchFamily="34" charset="0"/>
              </a:rPr>
              <a:t>and continued down the path of self  </a:t>
            </a:r>
            <a:br>
              <a:rPr lang="en-US" sz="3000" dirty="0" smtClean="0">
                <a:effectLst>
                  <a:outerShdw blurRad="38100" dist="38100" dir="2700000" algn="tl">
                    <a:srgbClr val="000000">
                      <a:alpha val="43137"/>
                    </a:srgbClr>
                  </a:outerShdw>
                </a:effectLst>
                <a:cs typeface="Calibri" pitchFamily="34" charset="0"/>
              </a:rPr>
            </a:br>
            <a:r>
              <a:rPr lang="en-US" sz="3000" dirty="0" smtClean="0">
                <a:effectLst>
                  <a:outerShdw blurRad="38100" dist="38100" dir="2700000" algn="tl">
                    <a:srgbClr val="000000">
                      <a:alpha val="43137"/>
                    </a:srgbClr>
                  </a:outerShdw>
                </a:effectLst>
                <a:cs typeface="Calibri" pitchFamily="34" charset="0"/>
              </a:rPr>
              <a:t> destruction. </a:t>
            </a:r>
          </a:p>
          <a:p>
            <a:pPr lvl="1">
              <a:buClr>
                <a:srgbClr val="1E5155">
                  <a:lumMod val="40000"/>
                  <a:lumOff val="60000"/>
                </a:srgbClr>
              </a:buClr>
              <a:buSzPct val="100000"/>
              <a:buFont typeface="Wingdings" pitchFamily="2" charset="2"/>
              <a:buChar char="§"/>
            </a:pPr>
            <a:r>
              <a:rPr lang="en-US" sz="3000" dirty="0">
                <a:solidFill>
                  <a:prstClr val="white"/>
                </a:solidFill>
                <a:effectLst>
                  <a:outerShdw blurRad="38100" dist="38100" dir="2700000" algn="tl">
                    <a:srgbClr val="000000">
                      <a:alpha val="43137"/>
                    </a:srgbClr>
                  </a:outerShdw>
                </a:effectLst>
                <a:cs typeface="Calibri" pitchFamily="34" charset="0"/>
              </a:rPr>
              <a:t> Then, </a:t>
            </a:r>
            <a:r>
              <a:rPr lang="en-US" sz="3000" dirty="0" smtClean="0">
                <a:solidFill>
                  <a:prstClr val="white"/>
                </a:solidFill>
                <a:effectLst>
                  <a:outerShdw blurRad="38100" dist="38100" dir="2700000" algn="tl">
                    <a:srgbClr val="000000">
                      <a:alpha val="43137"/>
                    </a:srgbClr>
                  </a:outerShdw>
                </a:effectLst>
                <a:cs typeface="Calibri" pitchFamily="34" charset="0"/>
              </a:rPr>
              <a:t> </a:t>
            </a:r>
            <a:r>
              <a:rPr lang="en-US" sz="3000" dirty="0">
                <a:solidFill>
                  <a:prstClr val="white"/>
                </a:solidFill>
                <a:effectLst>
                  <a:outerShdw blurRad="38100" dist="38100" dir="2700000" algn="tl">
                    <a:srgbClr val="000000">
                      <a:alpha val="43137"/>
                    </a:srgbClr>
                  </a:outerShdw>
                </a:effectLst>
                <a:cs typeface="Calibri" pitchFamily="34" charset="0"/>
              </a:rPr>
              <a:t>Lehman brothers had fallen</a:t>
            </a:r>
            <a:r>
              <a:rPr lang="en-US" sz="3000" dirty="0" smtClean="0">
                <a:solidFill>
                  <a:prstClr val="white"/>
                </a:solidFill>
                <a:effectLst>
                  <a:outerShdw blurRad="38100" dist="38100" dir="2700000" algn="tl">
                    <a:srgbClr val="000000">
                      <a:alpha val="43137"/>
                    </a:srgbClr>
                  </a:outerShdw>
                </a:effectLst>
                <a:cs typeface="Calibri" pitchFamily="34" charset="0"/>
              </a:rPr>
              <a:t>.</a:t>
            </a:r>
          </a:p>
          <a:p>
            <a:pPr marL="457200" lvl="1" indent="0">
              <a:buClr>
                <a:srgbClr val="1E5155">
                  <a:lumMod val="40000"/>
                  <a:lumOff val="60000"/>
                </a:srgbClr>
              </a:buClr>
              <a:buNone/>
            </a:pPr>
            <a:r>
              <a:rPr lang="en-US" sz="3000" dirty="0" smtClean="0">
                <a:solidFill>
                  <a:prstClr val="white"/>
                </a:solidFill>
                <a:effectLst>
                  <a:outerShdw blurRad="38100" dist="38100" dir="2700000" algn="tl">
                    <a:srgbClr val="000000">
                      <a:alpha val="43137"/>
                    </a:srgbClr>
                  </a:outerShdw>
                </a:effectLst>
                <a:cs typeface="Calibri" pitchFamily="34" charset="0"/>
              </a:rPr>
              <a:t> </a:t>
            </a:r>
            <a:endParaRPr lang="en-US" sz="3000" dirty="0">
              <a:solidFill>
                <a:prstClr val="white"/>
              </a:solidFill>
              <a:effectLst>
                <a:outerShdw blurRad="38100" dist="38100" dir="2700000" algn="tl">
                  <a:srgbClr val="000000">
                    <a:alpha val="43137"/>
                  </a:srgbClr>
                </a:outerShdw>
              </a:effectLst>
              <a:cs typeface="Calibri" pitchFamily="34" charset="0"/>
            </a:endParaRPr>
          </a:p>
          <a:p>
            <a:pPr marL="457200" lvl="1" indent="0">
              <a:buNone/>
            </a:pPr>
            <a:endParaRPr lang="en-US" sz="3400" dirty="0" smtClean="0">
              <a:effectLst>
                <a:outerShdw blurRad="38100" dist="38100" dir="2700000" algn="tl">
                  <a:srgbClr val="000000">
                    <a:alpha val="43137"/>
                  </a:srgbClr>
                </a:outerShdw>
              </a:effectLst>
              <a:latin typeface="Calibri" pitchFamily="34" charset="0"/>
              <a:cs typeface="Calibri" pitchFamily="34" charset="0"/>
            </a:endParaRPr>
          </a:p>
          <a:p>
            <a:pPr marL="457200" lvl="1" indent="0">
              <a:buNone/>
            </a:pPr>
            <a:endParaRPr lang="en-US" sz="3400" dirty="0" smtClean="0">
              <a:effectLst>
                <a:outerShdw blurRad="38100" dist="38100" dir="2700000" algn="tl">
                  <a:srgbClr val="000000">
                    <a:alpha val="43137"/>
                  </a:srgbClr>
                </a:outerShdw>
              </a:effectLst>
              <a:latin typeface="Calibri" pitchFamily="34" charset="0"/>
              <a:cs typeface="Calibri" pitchFamily="34" charset="0"/>
            </a:endParaRPr>
          </a:p>
        </p:txBody>
      </p:sp>
      <p:sp>
        <p:nvSpPr>
          <p:cNvPr id="8" name="Rectangle 7"/>
          <p:cNvSpPr/>
          <p:nvPr/>
        </p:nvSpPr>
        <p:spPr>
          <a:xfrm>
            <a:off x="10421007" y="0"/>
            <a:ext cx="709448"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599090" y="113968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7170" name="Picture 2" descr="C:\Users\Administrator\Desktop\dick fuld 2.jpg"/>
          <p:cNvPicPr>
            <a:picLocks noChangeAspect="1" noChangeArrowheads="1"/>
          </p:cNvPicPr>
          <p:nvPr/>
        </p:nvPicPr>
        <p:blipFill>
          <a:blip r:embed="rId3"/>
          <a:srcRect/>
          <a:stretch>
            <a:fillRect/>
          </a:stretch>
        </p:blipFill>
        <p:spPr bwMode="auto">
          <a:xfrm>
            <a:off x="8461612" y="4546619"/>
            <a:ext cx="2679677" cy="190559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0687568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646111" y="27036"/>
            <a:ext cx="9404723" cy="1139612"/>
          </a:xfrm>
        </p:spPr>
        <p:txBody>
          <a:bodyPr anchor="ctr"/>
          <a:lstStyle/>
          <a:p>
            <a:r>
              <a:rPr lang="en-US" sz="4800" dirty="0" smtClean="0">
                <a:effectLst>
                  <a:outerShdw blurRad="38100" dist="38100" dir="2700000" algn="tl">
                    <a:srgbClr val="000000">
                      <a:alpha val="43137"/>
                    </a:srgbClr>
                  </a:outerShdw>
                </a:effectLst>
              </a:rPr>
              <a:t>Suggestions and Solutions</a:t>
            </a:r>
            <a:endParaRPr lang="en-US" sz="4800" dirty="0">
              <a:effectLst>
                <a:outerShdw blurRad="38100" dist="38100" dir="2700000" algn="tl">
                  <a:srgbClr val="000000">
                    <a:alpha val="43137"/>
                  </a:srgbClr>
                </a:outerShdw>
              </a:effectLst>
            </a:endParaRPr>
          </a:p>
        </p:txBody>
      </p:sp>
      <p:sp>
        <p:nvSpPr>
          <p:cNvPr id="8" name="Rectangle 7"/>
          <p:cNvSpPr/>
          <p:nvPr/>
        </p:nvSpPr>
        <p:spPr>
          <a:xfrm>
            <a:off x="10421007" y="0"/>
            <a:ext cx="709448" cy="11981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Content Placeholder 11"/>
          <p:cNvSpPr>
            <a:spLocks noGrp="1"/>
          </p:cNvSpPr>
          <p:nvPr>
            <p:ph idx="1"/>
          </p:nvPr>
        </p:nvSpPr>
        <p:spPr>
          <a:xfrm>
            <a:off x="677918" y="1944207"/>
            <a:ext cx="10452538" cy="4694723"/>
          </a:xfrm>
        </p:spPr>
        <p:txBody>
          <a:bodyPr>
            <a:normAutofit fontScale="77500" lnSpcReduction="20000"/>
          </a:bodyPr>
          <a:lstStyle/>
          <a:p>
            <a:pPr>
              <a:buSzPct val="70000"/>
            </a:pPr>
            <a:r>
              <a:rPr lang="en-US" sz="5200" dirty="0" smtClean="0">
                <a:effectLst>
                  <a:outerShdw blurRad="38100" dist="38100" dir="2700000" algn="tl">
                    <a:srgbClr val="000000">
                      <a:alpha val="43137"/>
                    </a:srgbClr>
                  </a:outerShdw>
                </a:effectLst>
                <a:latin typeface="Calibri" pitchFamily="34" charset="0"/>
                <a:cs typeface="Calibri" pitchFamily="34" charset="0"/>
              </a:rPr>
              <a:t> Too big to fail</a:t>
            </a:r>
          </a:p>
          <a:p>
            <a:pPr marL="0" indent="0">
              <a:buNone/>
            </a:pPr>
            <a:endParaRPr lang="en-US" sz="1050" dirty="0" smtClean="0">
              <a:effectLst>
                <a:outerShdw blurRad="38100" dist="38100" dir="2700000" algn="tl">
                  <a:srgbClr val="000000">
                    <a:alpha val="43137"/>
                  </a:srgbClr>
                </a:outerShdw>
              </a:effectLst>
              <a:cs typeface="Calibri" pitchFamily="34" charset="0"/>
            </a:endParaRPr>
          </a:p>
          <a:p>
            <a:pPr lvl="1">
              <a:buSzPct val="100000"/>
              <a:buFont typeface="Wingdings" pitchFamily="2" charset="2"/>
              <a:buChar char="§"/>
            </a:pPr>
            <a:r>
              <a:rPr lang="en-US" sz="3500" dirty="0" smtClean="0">
                <a:effectLst>
                  <a:outerShdw blurRad="38100" dist="38100" dir="2700000" algn="tl">
                    <a:srgbClr val="000000">
                      <a:alpha val="43137"/>
                    </a:srgbClr>
                  </a:outerShdw>
                </a:effectLst>
                <a:cs typeface="Calibri" pitchFamily="34" charset="0"/>
              </a:rPr>
              <a:t> </a:t>
            </a:r>
            <a:r>
              <a:rPr lang="en-US" sz="3500" dirty="0" smtClean="0">
                <a:effectLst>
                  <a:outerShdw blurRad="38100" dist="38100" dir="2700000" algn="tl">
                    <a:srgbClr val="000000">
                      <a:alpha val="43137"/>
                    </a:srgbClr>
                  </a:outerShdw>
                </a:effectLst>
                <a:ea typeface="+mn-ea"/>
                <a:cs typeface="+mn-cs"/>
              </a:rPr>
              <a:t>The </a:t>
            </a:r>
            <a:r>
              <a:rPr lang="en-US" sz="3500" dirty="0">
                <a:effectLst>
                  <a:outerShdw blurRad="38100" dist="38100" dir="2700000" algn="tl">
                    <a:srgbClr val="000000">
                      <a:alpha val="43137"/>
                    </a:srgbClr>
                  </a:outerShdw>
                </a:effectLst>
                <a:ea typeface="+mn-ea"/>
                <a:cs typeface="+mn-cs"/>
              </a:rPr>
              <a:t>owner of largest banks believed that federal reserve </a:t>
            </a:r>
            <a:r>
              <a:rPr lang="en-US" sz="3500" dirty="0" smtClean="0">
                <a:effectLst>
                  <a:outerShdw blurRad="38100" dist="38100" dir="2700000" algn="tl">
                    <a:srgbClr val="000000">
                      <a:alpha val="43137"/>
                    </a:srgbClr>
                  </a:outerShdw>
                </a:effectLst>
                <a:ea typeface="+mn-ea"/>
                <a:cs typeface="+mn-cs"/>
              </a:rPr>
              <a:t> </a:t>
            </a:r>
            <a:br>
              <a:rPr lang="en-US" sz="3500" dirty="0" smtClean="0">
                <a:effectLst>
                  <a:outerShdw blurRad="38100" dist="38100" dir="2700000" algn="tl">
                    <a:srgbClr val="000000">
                      <a:alpha val="43137"/>
                    </a:srgbClr>
                  </a:outerShdw>
                </a:effectLst>
                <a:ea typeface="+mn-ea"/>
                <a:cs typeface="+mn-cs"/>
              </a:rPr>
            </a:br>
            <a:r>
              <a:rPr lang="en-US" sz="3500" dirty="0" smtClean="0">
                <a:effectLst>
                  <a:outerShdw blurRad="38100" dist="38100" dir="2700000" algn="tl">
                    <a:srgbClr val="000000">
                      <a:alpha val="43137"/>
                    </a:srgbClr>
                  </a:outerShdw>
                </a:effectLst>
                <a:ea typeface="+mn-ea"/>
                <a:cs typeface="+mn-cs"/>
              </a:rPr>
              <a:t> will not let </a:t>
            </a:r>
            <a:r>
              <a:rPr lang="en-US" sz="3500" dirty="0">
                <a:effectLst>
                  <a:outerShdw blurRad="38100" dist="38100" dir="2700000" algn="tl">
                    <a:srgbClr val="000000">
                      <a:alpha val="43137"/>
                    </a:srgbClr>
                  </a:outerShdw>
                </a:effectLst>
                <a:ea typeface="+mn-ea"/>
                <a:cs typeface="+mn-cs"/>
              </a:rPr>
              <a:t>them fail</a:t>
            </a:r>
            <a:r>
              <a:rPr lang="en-US" sz="3500" dirty="0" smtClean="0">
                <a:effectLst>
                  <a:outerShdw blurRad="38100" dist="38100" dir="2700000" algn="tl">
                    <a:srgbClr val="000000">
                      <a:alpha val="43137"/>
                    </a:srgbClr>
                  </a:outerShdw>
                </a:effectLst>
                <a:ea typeface="+mn-ea"/>
                <a:cs typeface="+mn-cs"/>
              </a:rPr>
              <a:t>.</a:t>
            </a:r>
          </a:p>
          <a:p>
            <a:pPr lvl="1">
              <a:buClr>
                <a:srgbClr val="1E5155">
                  <a:lumMod val="40000"/>
                  <a:lumOff val="60000"/>
                </a:srgbClr>
              </a:buClr>
              <a:buSzPct val="100000"/>
              <a:buFont typeface="Wingdings" pitchFamily="2" charset="2"/>
              <a:buChar char="§"/>
            </a:pPr>
            <a:r>
              <a:rPr lang="en-US" sz="3500" dirty="0">
                <a:solidFill>
                  <a:prstClr val="white"/>
                </a:solidFill>
                <a:effectLst>
                  <a:outerShdw blurRad="38100" dist="38100" dir="2700000" algn="tl">
                    <a:srgbClr val="000000">
                      <a:alpha val="43137"/>
                    </a:srgbClr>
                  </a:outerShdw>
                </a:effectLst>
                <a:cs typeface="Calibri" pitchFamily="34" charset="0"/>
              </a:rPr>
              <a:t> </a:t>
            </a:r>
            <a:r>
              <a:rPr lang="en-US" sz="3500" dirty="0" smtClean="0">
                <a:solidFill>
                  <a:prstClr val="white"/>
                </a:solidFill>
                <a:effectLst>
                  <a:outerShdw blurRad="38100" dist="38100" dir="2700000" algn="tl">
                    <a:srgbClr val="000000">
                      <a:alpha val="43137"/>
                    </a:srgbClr>
                  </a:outerShdw>
                </a:effectLst>
                <a:cs typeface="Calibri" pitchFamily="34" charset="0"/>
              </a:rPr>
              <a:t>Then, Lehman </a:t>
            </a:r>
            <a:r>
              <a:rPr lang="en-US" sz="3500" dirty="0">
                <a:solidFill>
                  <a:prstClr val="white"/>
                </a:solidFill>
                <a:effectLst>
                  <a:outerShdw blurRad="38100" dist="38100" dir="2700000" algn="tl">
                    <a:srgbClr val="000000">
                      <a:alpha val="43137"/>
                    </a:srgbClr>
                  </a:outerShdw>
                </a:effectLst>
                <a:cs typeface="Calibri" pitchFamily="34" charset="0"/>
              </a:rPr>
              <a:t>brothers take more risk than </a:t>
            </a:r>
            <a:r>
              <a:rPr lang="en-US" sz="3500" dirty="0" smtClean="0">
                <a:solidFill>
                  <a:prstClr val="white"/>
                </a:solidFill>
                <a:effectLst>
                  <a:outerShdw blurRad="38100" dist="38100" dir="2700000" algn="tl">
                    <a:srgbClr val="000000">
                      <a:alpha val="43137"/>
                    </a:srgbClr>
                  </a:outerShdw>
                </a:effectLst>
                <a:cs typeface="Calibri" pitchFamily="34" charset="0"/>
              </a:rPr>
              <a:t>desirable.</a:t>
            </a:r>
          </a:p>
          <a:p>
            <a:pPr marL="457200" lvl="1" indent="0">
              <a:buClr>
                <a:srgbClr val="1E5155">
                  <a:lumMod val="40000"/>
                  <a:lumOff val="60000"/>
                </a:srgbClr>
              </a:buClr>
              <a:buNone/>
            </a:pPr>
            <a:endParaRPr lang="en-US" sz="3000" dirty="0" smtClean="0">
              <a:solidFill>
                <a:prstClr val="white"/>
              </a:solidFill>
              <a:effectLst>
                <a:outerShdw blurRad="38100" dist="38100" dir="2700000" algn="tl">
                  <a:srgbClr val="000000">
                    <a:alpha val="43137"/>
                  </a:srgbClr>
                </a:outerShdw>
              </a:effectLst>
              <a:cs typeface="Calibri" pitchFamily="34" charset="0"/>
            </a:endParaRPr>
          </a:p>
          <a:p>
            <a:pPr lvl="0">
              <a:buClr>
                <a:srgbClr val="1E5155">
                  <a:lumMod val="40000"/>
                  <a:lumOff val="60000"/>
                </a:srgbClr>
              </a:buClr>
              <a:buSzPct val="100000"/>
            </a:pPr>
            <a:r>
              <a:rPr lang="en-US" sz="3600" dirty="0">
                <a:solidFill>
                  <a:prstClr val="white"/>
                </a:solidFill>
                <a:effectLst>
                  <a:outerShdw blurRad="38100" dist="38100" dir="2700000" algn="tl">
                    <a:srgbClr val="000000">
                      <a:alpha val="43137"/>
                    </a:srgbClr>
                  </a:outerShdw>
                </a:effectLst>
                <a:cs typeface="Calibri" pitchFamily="34" charset="0"/>
              </a:rPr>
              <a:t> </a:t>
            </a:r>
            <a:r>
              <a:rPr lang="en-US" sz="4600" dirty="0" smtClean="0">
                <a:solidFill>
                  <a:prstClr val="white"/>
                </a:solidFill>
                <a:effectLst>
                  <a:outerShdw blurRad="38100" dist="38100" dir="2700000" algn="tl">
                    <a:srgbClr val="000000">
                      <a:alpha val="43137"/>
                    </a:srgbClr>
                  </a:outerShdw>
                </a:effectLst>
                <a:latin typeface="Calibri" pitchFamily="34" charset="0"/>
                <a:cs typeface="Calibri" pitchFamily="34" charset="0"/>
              </a:rPr>
              <a:t>Don’t think that you cannot FAIL</a:t>
            </a:r>
            <a:endParaRPr lang="en-US" sz="3600" dirty="0">
              <a:solidFill>
                <a:prstClr val="white"/>
              </a:solidFill>
              <a:effectLst>
                <a:outerShdw blurRad="38100" dist="38100" dir="2700000" algn="tl">
                  <a:srgbClr val="000000">
                    <a:alpha val="43137"/>
                  </a:srgbClr>
                </a:outerShdw>
              </a:effectLst>
              <a:latin typeface="Calibri" pitchFamily="34" charset="0"/>
              <a:cs typeface="Calibri" pitchFamily="34" charset="0"/>
            </a:endParaRPr>
          </a:p>
          <a:p>
            <a:pPr marL="457200" lvl="1" indent="0">
              <a:buClr>
                <a:srgbClr val="1E5155">
                  <a:lumMod val="40000"/>
                  <a:lumOff val="60000"/>
                </a:srgbClr>
              </a:buClr>
              <a:buNone/>
            </a:pPr>
            <a:endParaRPr lang="en-US" sz="3000" dirty="0">
              <a:solidFill>
                <a:prstClr val="white"/>
              </a:solidFill>
              <a:effectLst>
                <a:outerShdw blurRad="38100" dist="38100" dir="2700000" algn="tl">
                  <a:srgbClr val="000000">
                    <a:alpha val="43137"/>
                  </a:srgbClr>
                </a:outerShdw>
              </a:effectLst>
              <a:cs typeface="Calibri" pitchFamily="34" charset="0"/>
            </a:endParaRPr>
          </a:p>
          <a:p>
            <a:pPr marL="457200" lvl="1" indent="0">
              <a:buNone/>
            </a:pPr>
            <a:endParaRPr lang="en-US" sz="2800" dirty="0" smtClean="0">
              <a:effectLst>
                <a:outerShdw blurRad="38100" dist="38100" dir="2700000" algn="tl">
                  <a:srgbClr val="000000">
                    <a:alpha val="43137"/>
                  </a:srgbClr>
                </a:outerShdw>
              </a:effectLst>
              <a:ea typeface="+mn-ea"/>
              <a:cs typeface="+mn-cs"/>
            </a:endParaRPr>
          </a:p>
          <a:p>
            <a:pPr marL="457200" lvl="1" indent="0">
              <a:buNone/>
            </a:pPr>
            <a:r>
              <a:rPr lang="en-US" sz="2800" dirty="0" smtClean="0">
                <a:effectLst>
                  <a:outerShdw blurRad="38100" dist="38100" dir="2700000" algn="tl">
                    <a:srgbClr val="000000">
                      <a:alpha val="43137"/>
                    </a:srgbClr>
                  </a:outerShdw>
                </a:effectLst>
                <a:ea typeface="+mn-ea"/>
                <a:cs typeface="+mn-cs"/>
              </a:rPr>
              <a:t> </a:t>
            </a:r>
            <a:endParaRPr lang="th-TH" sz="3600" dirty="0">
              <a:effectLst>
                <a:outerShdw blurRad="38100" dist="38100" dir="2700000" algn="tl">
                  <a:srgbClr val="000000">
                    <a:alpha val="43137"/>
                  </a:srgbClr>
                </a:outerShdw>
              </a:effectLst>
              <a:cs typeface="Calibri" pitchFamily="34" charset="0"/>
            </a:endParaRPr>
          </a:p>
        </p:txBody>
      </p:sp>
      <p:sp>
        <p:nvSpPr>
          <p:cNvPr id="9" name="Rectangle 8"/>
          <p:cNvSpPr/>
          <p:nvPr/>
        </p:nvSpPr>
        <p:spPr>
          <a:xfrm>
            <a:off x="599090" y="1139687"/>
            <a:ext cx="10531366" cy="742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pic>
        <p:nvPicPr>
          <p:cNvPr id="8194" name="Picture 2" descr="C:\Users\Administrator\Desktop\too-big-to-fail1.jpg"/>
          <p:cNvPicPr>
            <a:picLocks noChangeAspect="1" noChangeArrowheads="1"/>
          </p:cNvPicPr>
          <p:nvPr/>
        </p:nvPicPr>
        <p:blipFill>
          <a:blip r:embed="rId3"/>
          <a:srcRect/>
          <a:stretch>
            <a:fillRect/>
          </a:stretch>
        </p:blipFill>
        <p:spPr bwMode="auto">
          <a:xfrm>
            <a:off x="7940724" y="4455357"/>
            <a:ext cx="3004781" cy="204455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603061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5716" y="2280321"/>
            <a:ext cx="7963680" cy="3276600"/>
          </a:xfrm>
        </p:spPr>
        <p:txBody>
          <a:bodyPr/>
          <a:lstStyle/>
          <a:p>
            <a:r>
              <a:rPr lang="en-US" sz="8800" dirty="0" smtClean="0">
                <a:effectLst>
                  <a:outerShdw blurRad="38100" dist="38100" dir="2700000" algn="tl">
                    <a:srgbClr val="000000">
                      <a:alpha val="43137"/>
                    </a:srgbClr>
                  </a:outerShdw>
                </a:effectLst>
              </a:rPr>
              <a:t> Too Big To Fail</a:t>
            </a:r>
            <a:endParaRPr lang="en-US" sz="8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1740556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11"/>
          <p:cNvSpPr>
            <a:spLocks noGrp="1"/>
          </p:cNvSpPr>
          <p:nvPr>
            <p:ph idx="1"/>
          </p:nvPr>
        </p:nvSpPr>
        <p:spPr>
          <a:xfrm>
            <a:off x="794394" y="1931265"/>
            <a:ext cx="10452538" cy="4694723"/>
          </a:xfrm>
        </p:spPr>
        <p:txBody>
          <a:bodyPr>
            <a:normAutofit/>
          </a:bodyPr>
          <a:lstStyle/>
          <a:p>
            <a:pPr marL="0" indent="0" algn="ctr">
              <a:buNone/>
            </a:pPr>
            <a:r>
              <a:rPr lang="en-US" sz="13800" dirty="0" smtClean="0">
                <a:effectLst>
                  <a:outerShdw blurRad="38100" dist="38100" dir="2700000" algn="tl">
                    <a:srgbClr val="000000">
                      <a:alpha val="43137"/>
                    </a:srgbClr>
                  </a:outerShdw>
                </a:effectLst>
                <a:latin typeface="Calibri" pitchFamily="34" charset="0"/>
                <a:cs typeface="Calibri" pitchFamily="34" charset="0"/>
              </a:rPr>
              <a:t>THANK YOU</a:t>
            </a:r>
            <a:endParaRPr lang="th-TH" sz="13800" dirty="0">
              <a:effectLst>
                <a:outerShdw blurRad="38100" dist="38100" dir="2700000" algn="tl">
                  <a:srgbClr val="000000">
                    <a:alpha val="43137"/>
                  </a:srgbClr>
                </a:outerShdw>
              </a:effectLst>
              <a:latin typeface="Calibri" pitchFamily="34" charset="0"/>
              <a:cs typeface="Calibri" pitchFamily="34" charset="0"/>
            </a:endParaRPr>
          </a:p>
        </p:txBody>
      </p:sp>
    </p:spTree>
    <p:extLst>
      <p:ext uri="{BB962C8B-B14F-4D97-AF65-F5344CB8AC3E}">
        <p14:creationId xmlns:p14="http://schemas.microsoft.com/office/powerpoint/2010/main" val="17103256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S103417222">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478CBB3-73F7-4AE4-8F66-D704F33A81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Median</Template>
  <TotalTime>1986</TotalTime>
  <Words>1287</Words>
  <Application>Microsoft Office PowerPoint</Application>
  <PresentationFormat>Custom</PresentationFormat>
  <Paragraphs>290</Paragraphs>
  <Slides>40</Slides>
  <Notes>40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TS103417222</vt:lpstr>
      <vt:lpstr>The  Fall        of Lehman Brothers</vt:lpstr>
      <vt:lpstr>PowerPoint Presentation</vt:lpstr>
      <vt:lpstr>Overview</vt:lpstr>
      <vt:lpstr>Introduction</vt:lpstr>
      <vt:lpstr>Introduction</vt:lpstr>
      <vt:lpstr>Introduction</vt:lpstr>
      <vt:lpstr>Introduction</vt:lpstr>
      <vt:lpstr>The Fall of Lehman Brothers</vt:lpstr>
      <vt:lpstr>The Fall of Lehman Brothers</vt:lpstr>
      <vt:lpstr>The Fall of Lehman Brothers</vt:lpstr>
      <vt:lpstr>The Fall of Lehman Brothers</vt:lpstr>
      <vt:lpstr>The Fall of Lehman Brothers</vt:lpstr>
      <vt:lpstr>The Fall of Lehman Brothers</vt:lpstr>
      <vt:lpstr>The Fall of Lehman Brothers</vt:lpstr>
      <vt:lpstr>The Fall of Lehman Brothers</vt:lpstr>
      <vt:lpstr>The Fall of Lehman Brothers</vt:lpstr>
      <vt:lpstr>The Fall of Lehman Brothers</vt:lpstr>
      <vt:lpstr>The Fall of Lehman Brothers</vt:lpstr>
      <vt:lpstr>The Fall of Lehman Brothers</vt:lpstr>
      <vt:lpstr>Subprime Crisis</vt:lpstr>
      <vt:lpstr>The Fall of Lehman Brothers</vt:lpstr>
      <vt:lpstr>The Fall of Lehman Brothers</vt:lpstr>
      <vt:lpstr>The Fall of Lehman Brothers</vt:lpstr>
      <vt:lpstr>The Fall of Lehman Brothers</vt:lpstr>
      <vt:lpstr>The Fall of Lehman Brothers</vt:lpstr>
      <vt:lpstr>Conclusion : The Fall of Lehman Brothers</vt:lpstr>
      <vt:lpstr>Why did the US government let it fail ?</vt:lpstr>
      <vt:lpstr>Impacts From the Collapse</vt:lpstr>
      <vt:lpstr>Impacts From the Collapse</vt:lpstr>
      <vt:lpstr>Impacts From the Collapse</vt:lpstr>
      <vt:lpstr>Impacts From the Collapse</vt:lpstr>
      <vt:lpstr>Impacts From the Collapse</vt:lpstr>
      <vt:lpstr>Impacts From the Collapse</vt:lpstr>
      <vt:lpstr>Suggestions and Solutions</vt:lpstr>
      <vt:lpstr>Suggestions and Solutions</vt:lpstr>
      <vt:lpstr>Suggestions and Solutions</vt:lpstr>
      <vt:lpstr>Suggestions and Solutions</vt:lpstr>
      <vt:lpstr>Suggestions and Solutions</vt:lpstr>
      <vt:lpstr> Too Big To Fail</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Fall of Lehman Brother</dc:title>
  <dc:creator>Windows User</dc:creator>
  <cp:lastModifiedBy>EllE Trakulkoosri</cp:lastModifiedBy>
  <cp:revision>161</cp:revision>
  <cp:lastPrinted>2013-11-29T13:40:49Z</cp:lastPrinted>
  <dcterms:created xsi:type="dcterms:W3CDTF">2013-11-19T12:30:26Z</dcterms:created>
  <dcterms:modified xsi:type="dcterms:W3CDTF">2013-11-30T05:07:42Z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TC034172229991</vt:lpwstr>
  </property>
</Properties>
</file>