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10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56A5DE-6174-4BB2-BC7C-3E194AFAB243}" type="datetimeFigureOut">
              <a:rPr lang="en-US" smtClean="0"/>
              <a:pPr/>
              <a:t>4/26/2014</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6C2538-A5B8-4B10-B76B-80C860F2B435}" type="slidenum">
              <a:rPr lang="en-US" smtClean="0"/>
              <a:pPr/>
              <a:t>‹#›</a:t>
            </a:fld>
            <a:endParaRPr lang="en-US"/>
          </a:p>
        </p:txBody>
      </p:sp>
    </p:spTree>
    <p:extLst>
      <p:ext uri="{BB962C8B-B14F-4D97-AF65-F5344CB8AC3E}">
        <p14:creationId xmlns:p14="http://schemas.microsoft.com/office/powerpoint/2010/main" val="3210744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US" dirty="0" smtClean="0"/>
              <a:t>http://www.managementparadise.com/forums/introduction-media-studies/204568-choosing-among-major-media-types.html</a:t>
            </a:r>
          </a:p>
          <a:p>
            <a:endParaRPr lang="en-US" dirty="0" smtClean="0"/>
          </a:p>
          <a:p>
            <a:r>
              <a:rPr lang="en-US" sz="1200" b="0" i="0" kern="1200" dirty="0" smtClean="0">
                <a:solidFill>
                  <a:schemeClr val="tx1"/>
                </a:solidFill>
                <a:effectLst/>
                <a:latin typeface="+mn-lt"/>
                <a:ea typeface="+mn-ea"/>
                <a:cs typeface="+mn-cs"/>
              </a:rPr>
              <a:t> Target –audience media habits:</a:t>
            </a:r>
            <a:r>
              <a:rPr lang="en-US" dirty="0" smtClean="0"/>
              <a:t/>
            </a:r>
            <a:br>
              <a:rPr lang="en-US" dirty="0" smtClean="0"/>
            </a:br>
            <a:r>
              <a:rPr lang="en-US" sz="1200" b="0" i="0" kern="1200" dirty="0" smtClean="0">
                <a:solidFill>
                  <a:schemeClr val="tx1"/>
                </a:solidFill>
                <a:effectLst/>
                <a:latin typeface="+mn-lt"/>
                <a:ea typeface="+mn-ea"/>
                <a:cs typeface="+mn-cs"/>
              </a:rPr>
              <a:t>This is the most important factor. Housewives watch more of television, whereas, working women go for magazines. Again television </a:t>
            </a:r>
            <a:r>
              <a:rPr lang="en-US" sz="1200" b="0" i="0" kern="1200" dirty="0" err="1" smtClean="0">
                <a:solidFill>
                  <a:schemeClr val="tx1"/>
                </a:solidFill>
                <a:effectLst/>
                <a:latin typeface="+mn-lt"/>
                <a:ea typeface="+mn-ea"/>
                <a:cs typeface="+mn-cs"/>
              </a:rPr>
              <a:t>programmes</a:t>
            </a:r>
            <a:r>
              <a:rPr lang="en-US" sz="1200" b="0" i="0" kern="1200" dirty="0" smtClean="0">
                <a:solidFill>
                  <a:schemeClr val="tx1"/>
                </a:solidFill>
                <a:effectLst/>
                <a:latin typeface="+mn-lt"/>
                <a:ea typeface="+mn-ea"/>
                <a:cs typeface="+mn-cs"/>
              </a:rPr>
              <a:t> have different viewers. For instance,” world this week” is viewed by teenagers and young adults. Therefore, it would be advisable to advertise during” World this week” such products which are of interest to teenagers and young adults.</a:t>
            </a:r>
            <a:r>
              <a:rPr lang="en-US" dirty="0" smtClean="0"/>
              <a:t/>
            </a:r>
            <a:br>
              <a:rPr lang="en-US" dirty="0" smtClean="0"/>
            </a:b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 Products:</a:t>
            </a:r>
            <a:r>
              <a:rPr lang="en-US" dirty="0" smtClean="0"/>
              <a:t/>
            </a:r>
            <a:br>
              <a:rPr lang="en-US" dirty="0" smtClean="0"/>
            </a:br>
            <a:r>
              <a:rPr lang="en-US" sz="1200" b="0" i="0" kern="1200" dirty="0" smtClean="0">
                <a:solidFill>
                  <a:schemeClr val="tx1"/>
                </a:solidFill>
                <a:effectLst/>
                <a:latin typeface="+mn-lt"/>
                <a:ea typeface="+mn-ea"/>
                <a:cs typeface="+mn-cs"/>
              </a:rPr>
              <a:t>Products that require demonstration can suit for television. Financial advertising such as new issue of shares is good in newspapers. Again there are media restrictions on certain products. For instance, alcoholic drinks cannot be advertised in press as well as on DD and AIR.</a:t>
            </a:r>
            <a:r>
              <a:rPr lang="en-US" dirty="0" smtClean="0"/>
              <a:t/>
            </a:r>
            <a:br>
              <a:rPr lang="en-US" dirty="0" smtClean="0"/>
            </a:b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 Message:</a:t>
            </a:r>
            <a:r>
              <a:rPr lang="en-US" dirty="0" smtClean="0"/>
              <a:t/>
            </a:r>
            <a:br>
              <a:rPr lang="en-US" dirty="0" smtClean="0"/>
            </a:br>
            <a:r>
              <a:rPr lang="en-US" sz="1200" b="0" i="0" kern="1200" dirty="0" smtClean="0">
                <a:solidFill>
                  <a:schemeClr val="tx1"/>
                </a:solidFill>
                <a:effectLst/>
                <a:latin typeface="+mn-lt"/>
                <a:ea typeface="+mn-ea"/>
                <a:cs typeface="+mn-cs"/>
              </a:rPr>
              <a:t>The type of message dictates the type of media. For example, an ad that features technical information is best suited for specific magazines. Again, an ad from retailer announcing major sale on discount requires more of local newspapers.</a:t>
            </a:r>
            <a:r>
              <a:rPr lang="en-US" dirty="0" smtClean="0"/>
              <a:t/>
            </a:r>
            <a:br>
              <a:rPr lang="en-US" dirty="0" smtClean="0"/>
            </a:b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 Cost Factor:</a:t>
            </a:r>
            <a:r>
              <a:rPr lang="en-US" dirty="0" smtClean="0"/>
              <a:t/>
            </a:r>
            <a:br>
              <a:rPr lang="en-US" dirty="0" smtClean="0"/>
            </a:br>
            <a:r>
              <a:rPr lang="en-US" sz="1200" b="0" i="0" kern="1200" dirty="0" smtClean="0">
                <a:solidFill>
                  <a:schemeClr val="tx1"/>
                </a:solidFill>
                <a:effectLst/>
                <a:latin typeface="+mn-lt"/>
                <a:ea typeface="+mn-ea"/>
                <a:cs typeface="+mn-cs"/>
              </a:rPr>
              <a:t>Television is very expensive, where as, radio is very economical. However, cost is not the only factor, even if it is calculated on the basis of cost per- person reached. The impact of the media is to be taken into account.</a:t>
            </a:r>
            <a:r>
              <a:rPr lang="en-US" dirty="0" smtClean="0"/>
              <a:t/>
            </a:r>
            <a:br>
              <a:rPr lang="en-US" dirty="0" smtClean="0"/>
            </a:b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 Other factors:</a:t>
            </a:r>
            <a:r>
              <a:rPr lang="en-US" dirty="0" smtClean="0"/>
              <a:t/>
            </a:r>
            <a:br>
              <a:rPr lang="en-US" dirty="0" smtClean="0"/>
            </a:br>
            <a:r>
              <a:rPr lang="en-US" sz="1200" b="0" i="0" kern="1200" dirty="0" smtClean="0">
                <a:solidFill>
                  <a:schemeClr val="tx1"/>
                </a:solidFill>
                <a:effectLst/>
                <a:latin typeface="+mn-lt"/>
                <a:ea typeface="+mn-ea"/>
                <a:cs typeface="+mn-cs"/>
              </a:rPr>
              <a:t>There are several other factors such as media life, media flexibility, etc.</a:t>
            </a:r>
            <a:endParaRPr lang="en-US" dirty="0"/>
          </a:p>
        </p:txBody>
      </p:sp>
      <p:sp>
        <p:nvSpPr>
          <p:cNvPr id="4" name="Slide Number Placeholder 3"/>
          <p:cNvSpPr>
            <a:spLocks noGrp="1"/>
          </p:cNvSpPr>
          <p:nvPr>
            <p:ph type="sldNum" sz="quarter" idx="10"/>
          </p:nvPr>
        </p:nvSpPr>
        <p:spPr/>
        <p:txBody>
          <a:bodyPr/>
          <a:lstStyle/>
          <a:p>
            <a:fld id="{3E6C2538-A5B8-4B10-B76B-80C860F2B435}" type="slidenum">
              <a:rPr lang="en-US" smtClean="0"/>
              <a:pPr/>
              <a:t>9</a:t>
            </a:fld>
            <a:endParaRPr lang="en-US"/>
          </a:p>
        </p:txBody>
      </p:sp>
    </p:spTree>
    <p:extLst>
      <p:ext uri="{BB962C8B-B14F-4D97-AF65-F5344CB8AC3E}">
        <p14:creationId xmlns:p14="http://schemas.microsoft.com/office/powerpoint/2010/main" val="3029414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23" name="Rechteck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hteck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hteck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hteck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hteck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Abgerundetes Rechteck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Abgerundetes Rechteck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hteck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hteck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6705600" y="4206240"/>
            <a:ext cx="960120" cy="457200"/>
          </a:xfrm>
        </p:spPr>
        <p:txBody>
          <a:bodyPr/>
          <a:lstStyle/>
          <a:p>
            <a:fld id="{EC324E3E-D910-4E13-941F-A2BEF4F37B29}" type="datetimeFigureOut">
              <a:rPr lang="en-US" smtClean="0"/>
              <a:pPr/>
              <a:t>4/26/2014</a:t>
            </a:fld>
            <a:endParaRPr lang="en-US"/>
          </a:p>
        </p:txBody>
      </p:sp>
      <p:sp>
        <p:nvSpPr>
          <p:cNvPr id="17" name="Fußzeilenplatzhalter 16"/>
          <p:cNvSpPr>
            <a:spLocks noGrp="1"/>
          </p:cNvSpPr>
          <p:nvPr>
            <p:ph type="ftr" sz="quarter" idx="11"/>
          </p:nvPr>
        </p:nvSpPr>
        <p:spPr>
          <a:xfrm>
            <a:off x="5410200" y="4205288"/>
            <a:ext cx="1295400" cy="457200"/>
          </a:xfrm>
        </p:spPr>
        <p:txBody>
          <a:bodyPr/>
          <a:lstStyle/>
          <a:p>
            <a:endParaRPr lang="en-US"/>
          </a:p>
        </p:txBody>
      </p:sp>
      <p:sp>
        <p:nvSpPr>
          <p:cNvPr id="29" name="Foliennummernplatzhalt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C100EB85-E913-46A7-A9AF-3DEE2E27980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Inhaltsplatzhalter 2"/>
          <p:cNvSpPr>
            <a:spLocks noGrp="1"/>
          </p:cNvSpPr>
          <p:nvPr>
            <p:ph idx="1"/>
          </p:nvPr>
        </p:nvSpPr>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EC324E3E-D910-4E13-941F-A2BEF4F37B29}" type="datetimeFigureOut">
              <a:rPr lang="en-US" smtClean="0"/>
              <a:pPr/>
              <a:t>4/26/2014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de-DE" smtClean="0"/>
              <a:t>Titelmasterformat durch Klicken bearbeiten</a:t>
            </a:r>
            <a:endParaRPr kumimoji="0" lang="en-US"/>
          </a:p>
        </p:txBody>
      </p:sp>
      <p:sp>
        <p:nvSpPr>
          <p:cNvPr id="3" name="Textplatzhalt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4" name="Datumsplatzhalter 3"/>
          <p:cNvSpPr>
            <a:spLocks noGrp="1"/>
          </p:cNvSpPr>
          <p:nvPr>
            <p:ph type="dt" sz="half" idx="10"/>
          </p:nvPr>
        </p:nvSpPr>
        <p:spPr/>
        <p:txBody>
          <a:bodyPr/>
          <a:lstStyle/>
          <a:p>
            <a:fld id="{EC324E3E-D910-4E13-941F-A2BEF4F37B29}" type="datetimeFigureOut">
              <a:rPr lang="en-US" smtClean="0"/>
              <a:pPr/>
              <a:t>4/26/2014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Inhaltsplatzhalt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Inhaltsplatzhalt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5" name="Datumsplatzhalter 4"/>
          <p:cNvSpPr>
            <a:spLocks noGrp="1"/>
          </p:cNvSpPr>
          <p:nvPr>
            <p:ph type="dt" sz="half" idx="10"/>
          </p:nvPr>
        </p:nvSpPr>
        <p:spPr/>
        <p:txBody>
          <a:bodyPr/>
          <a:lstStyle/>
          <a:p>
            <a:fld id="{EC324E3E-D910-4E13-941F-A2BEF4F37B29}" type="datetimeFigureOut">
              <a:rPr lang="en-US" smtClean="0"/>
              <a:pPr/>
              <a:t>4/26/2014</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381000" y="1143000"/>
            <a:ext cx="8382000" cy="1069848"/>
          </a:xfrm>
        </p:spPr>
        <p:txBody>
          <a:bodyPr anchor="ctr"/>
          <a:lstStyle>
            <a:lvl1pPr>
              <a:defRPr sz="4000" b="0" i="0" cap="none" baseline="0"/>
            </a:lvl1pPr>
          </a:lstStyle>
          <a:p>
            <a:r>
              <a:rPr kumimoji="0" lang="de-DE" smtClean="0"/>
              <a:t>Titelmasterformat durch Klicken bearbeiten</a:t>
            </a:r>
            <a:endParaRPr kumimoji="0" lang="en-US"/>
          </a:p>
        </p:txBody>
      </p:sp>
      <p:sp>
        <p:nvSpPr>
          <p:cNvPr id="3" name="Textplatzhalt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de-DE" smtClean="0"/>
              <a:t>Textmasterformate durch Klicken bearbeiten</a:t>
            </a:r>
          </a:p>
        </p:txBody>
      </p:sp>
      <p:sp>
        <p:nvSpPr>
          <p:cNvPr id="4" name="Textplatzhalt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de-DE" smtClean="0"/>
              <a:t>Textmasterformate durch Klicken bearbeiten</a:t>
            </a:r>
          </a:p>
        </p:txBody>
      </p:sp>
      <p:sp>
        <p:nvSpPr>
          <p:cNvPr id="5" name="Inhaltsplatzhalt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6" name="Inhaltsplatzhalt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26" name="Datumsplatzhalter 25"/>
          <p:cNvSpPr>
            <a:spLocks noGrp="1"/>
          </p:cNvSpPr>
          <p:nvPr>
            <p:ph type="dt" sz="half" idx="10"/>
          </p:nvPr>
        </p:nvSpPr>
        <p:spPr/>
        <p:txBody>
          <a:bodyPr rtlCol="0"/>
          <a:lstStyle/>
          <a:p>
            <a:fld id="{EC324E3E-D910-4E13-941F-A2BEF4F37B29}" type="datetimeFigureOut">
              <a:rPr lang="en-US" smtClean="0"/>
              <a:pPr/>
              <a:t>4/26/2014</a:t>
            </a:fld>
            <a:endParaRPr lang="en-US"/>
          </a:p>
        </p:txBody>
      </p:sp>
      <p:sp>
        <p:nvSpPr>
          <p:cNvPr id="27" name="Foliennummernplatzhalter 26"/>
          <p:cNvSpPr>
            <a:spLocks noGrp="1"/>
          </p:cNvSpPr>
          <p:nvPr>
            <p:ph type="sldNum" sz="quarter" idx="11"/>
          </p:nvPr>
        </p:nvSpPr>
        <p:spPr/>
        <p:txBody>
          <a:bodyPr rtlCol="0"/>
          <a:lstStyle/>
          <a:p>
            <a:fld id="{C100EB85-E913-46A7-A9AF-3DEE2E27980D}" type="slidenum">
              <a:rPr lang="en-US" smtClean="0"/>
              <a:pPr/>
              <a:t>‹#›</a:t>
            </a:fld>
            <a:endParaRPr lang="en-US"/>
          </a:p>
        </p:txBody>
      </p:sp>
      <p:sp>
        <p:nvSpPr>
          <p:cNvPr id="28" name="Fußzeilenplatzhalt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a:xfrm>
            <a:off x="6583680" y="612648"/>
            <a:ext cx="957264" cy="457200"/>
          </a:xfrm>
        </p:spPr>
        <p:txBody>
          <a:bodyPr/>
          <a:lstStyle/>
          <a:p>
            <a:fld id="{EC324E3E-D910-4E13-941F-A2BEF4F37B29}" type="datetimeFigureOut">
              <a:rPr lang="en-US" smtClean="0"/>
              <a:pPr/>
              <a:t>4/26/2014</a:t>
            </a:fld>
            <a:endParaRPr lang="en-US"/>
          </a:p>
        </p:txBody>
      </p:sp>
      <p:sp>
        <p:nvSpPr>
          <p:cNvPr id="4" name="Fußzeilenplatzhalter 3"/>
          <p:cNvSpPr>
            <a:spLocks noGrp="1"/>
          </p:cNvSpPr>
          <p:nvPr>
            <p:ph type="ftr" sz="quarter" idx="11"/>
          </p:nvPr>
        </p:nvSpPr>
        <p:spPr>
          <a:xfrm>
            <a:off x="5257800" y="612648"/>
            <a:ext cx="1325880" cy="457200"/>
          </a:xfrm>
        </p:spPr>
        <p:txBody>
          <a:bodyPr/>
          <a:lstStyle/>
          <a:p>
            <a:endParaRPr lang="en-US"/>
          </a:p>
        </p:txBody>
      </p:sp>
      <p:sp>
        <p:nvSpPr>
          <p:cNvPr id="5" name="Foliennummernplatzhalter 4"/>
          <p:cNvSpPr>
            <a:spLocks noGrp="1"/>
          </p:cNvSpPr>
          <p:nvPr>
            <p:ph type="sldNum" sz="quarter" idx="12"/>
          </p:nvPr>
        </p:nvSpPr>
        <p:spPr>
          <a:xfrm>
            <a:off x="8174736" y="2272"/>
            <a:ext cx="762000" cy="365760"/>
          </a:xfrm>
        </p:spPr>
        <p:txBody>
          <a:bodyPr/>
          <a:lstStyle/>
          <a:p>
            <a:fld id="{C100EB85-E913-46A7-A9AF-3DEE2E27980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EC324E3E-D910-4E13-941F-A2BEF4F37B29}" type="datetimeFigureOut">
              <a:rPr lang="en-US" smtClean="0"/>
              <a:pPr/>
              <a:t>4/26/2014</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5353496" y="1101970"/>
            <a:ext cx="3383280" cy="877824"/>
          </a:xfrm>
        </p:spPr>
        <p:txBody>
          <a:bodyPr anchor="b"/>
          <a:lstStyle>
            <a:lvl1pPr algn="l">
              <a:buNone/>
              <a:defRPr sz="1800" b="1"/>
            </a:lvl1pPr>
          </a:lstStyle>
          <a:p>
            <a:r>
              <a:rPr kumimoji="0" lang="de-DE" smtClean="0"/>
              <a:t>Titelmasterformat durch Klicken bearbeiten</a:t>
            </a:r>
            <a:endParaRPr kumimoji="0" lang="en-US"/>
          </a:p>
        </p:txBody>
      </p:sp>
      <p:sp>
        <p:nvSpPr>
          <p:cNvPr id="3" name="Textplatzhalt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4" name="Inhaltsplatzhalt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5" name="Datumsplatzhalter 4"/>
          <p:cNvSpPr>
            <a:spLocks noGrp="1"/>
          </p:cNvSpPr>
          <p:nvPr>
            <p:ph type="dt" sz="half" idx="10"/>
          </p:nvPr>
        </p:nvSpPr>
        <p:spPr/>
        <p:txBody>
          <a:bodyPr/>
          <a:lstStyle/>
          <a:p>
            <a:fld id="{EC324E3E-D910-4E13-941F-A2BEF4F37B29}" type="datetimeFigureOut">
              <a:rPr lang="en-US" smtClean="0"/>
              <a:pPr/>
              <a:t>4/26/2014</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de-DE" smtClean="0"/>
              <a:t>Titelmasterformat durch Klicken bearbeiten</a:t>
            </a:r>
            <a:endParaRPr kumimoji="0" lang="en-US"/>
          </a:p>
        </p:txBody>
      </p:sp>
      <p:sp>
        <p:nvSpPr>
          <p:cNvPr id="3" name="Bildplatzhalt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de-DE" smtClean="0"/>
              <a:t>Bild durch Klicken auf Symbol hinzufügen</a:t>
            </a:r>
            <a:endParaRPr kumimoji="0" lang="en-US" dirty="0"/>
          </a:p>
        </p:txBody>
      </p:sp>
      <p:sp>
        <p:nvSpPr>
          <p:cNvPr id="4" name="Textplatzhalt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5" name="Datumsplatzhalter 4"/>
          <p:cNvSpPr>
            <a:spLocks noGrp="1"/>
          </p:cNvSpPr>
          <p:nvPr>
            <p:ph type="dt" sz="half" idx="10"/>
          </p:nvPr>
        </p:nvSpPr>
        <p:spPr/>
        <p:txBody>
          <a:bodyPr/>
          <a:lstStyle/>
          <a:p>
            <a:fld id="{EC324E3E-D910-4E13-941F-A2BEF4F37B29}" type="datetimeFigureOut">
              <a:rPr lang="en-US" smtClean="0"/>
              <a:pPr/>
              <a:t>4/26/2014</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EC324E3E-D910-4E13-941F-A2BEF4F37B29}" type="datetimeFigureOut">
              <a:rPr lang="en-US" smtClean="0"/>
              <a:pPr/>
              <a:t>4/26/2014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781800" y="1143000"/>
            <a:ext cx="1905000" cy="5486400"/>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1143000"/>
            <a:ext cx="6248400" cy="5486400"/>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EC324E3E-D910-4E13-941F-A2BEF4F37B29}" type="datetimeFigureOut">
              <a:rPr lang="en-US" smtClean="0"/>
              <a:pPr/>
              <a:t>4/26/2014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C100EB85-E913-46A7-A9AF-3DEE2E27980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hteck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hteck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hteck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hteck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hteck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Abgerundetes Rechteck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Abgerundetes Rechteck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hteck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hteck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hteck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hteck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hteck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hteck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elplatzhalter 21"/>
          <p:cNvSpPr>
            <a:spLocks noGrp="1"/>
          </p:cNvSpPr>
          <p:nvPr>
            <p:ph type="title"/>
          </p:nvPr>
        </p:nvSpPr>
        <p:spPr>
          <a:xfrm>
            <a:off x="457200" y="1143000"/>
            <a:ext cx="8229600" cy="10668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EC324E3E-D910-4E13-941F-A2BEF4F37B29}" type="datetimeFigureOut">
              <a:rPr lang="en-US" smtClean="0"/>
              <a:pPr/>
              <a:t>4/26/2014</a:t>
            </a:fld>
            <a:endParaRPr lang="en-US"/>
          </a:p>
        </p:txBody>
      </p:sp>
      <p:sp>
        <p:nvSpPr>
          <p:cNvPr id="3" name="Fußzeilenplatzhalt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Foliennummernplatzhalt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C100EB85-E913-46A7-A9AF-3DEE2E27980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en-US" dirty="0" smtClean="0"/>
              <a:t>Product Life Cycle</a:t>
            </a:r>
            <a:endParaRPr lang="en-US" dirty="0"/>
          </a:p>
        </p:txBody>
      </p:sp>
      <p:sp>
        <p:nvSpPr>
          <p:cNvPr id="3" name="Untertitel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685800"/>
            <a:ext cx="8229600" cy="1066800"/>
          </a:xfrm>
        </p:spPr>
        <p:txBody>
          <a:bodyPr/>
          <a:lstStyle/>
          <a:p>
            <a:r>
              <a:rPr lang="en-US" dirty="0" smtClean="0">
                <a:latin typeface="Cordia New" pitchFamily="34" charset="-34"/>
                <a:cs typeface="Cordia New" pitchFamily="34" charset="-34"/>
              </a:rPr>
              <a:t>Product Life Cycle</a:t>
            </a:r>
            <a:endParaRPr lang="en-US" dirty="0">
              <a:latin typeface="Cordia New" pitchFamily="34" charset="-34"/>
              <a:cs typeface="Cordia New" pitchFamily="34" charset="-34"/>
            </a:endParaRPr>
          </a:p>
        </p:txBody>
      </p:sp>
      <p:sp>
        <p:nvSpPr>
          <p:cNvPr id="3" name="Inhaltsplatzhalter 2"/>
          <p:cNvSpPr>
            <a:spLocks noGrp="1"/>
          </p:cNvSpPr>
          <p:nvPr>
            <p:ph idx="1"/>
          </p:nvPr>
        </p:nvSpPr>
        <p:spPr>
          <a:xfrm>
            <a:off x="457200" y="1600200"/>
            <a:ext cx="8229600" cy="4974336"/>
          </a:xfrm>
        </p:spPr>
        <p:txBody>
          <a:bodyPr/>
          <a:lstStyle/>
          <a:p>
            <a:r>
              <a:rPr lang="en-US" dirty="0" smtClean="0">
                <a:latin typeface="Cordia New" pitchFamily="34" charset="-34"/>
                <a:cs typeface="Cordia New" pitchFamily="34" charset="-34"/>
              </a:rPr>
              <a:t>A marketing theory in which products or brands follow a sequence of stages including : introduction, growth, maturity, and sales decline</a:t>
            </a:r>
            <a:endParaRPr lang="en-US" dirty="0">
              <a:latin typeface="Cordia New" pitchFamily="34" charset="-34"/>
              <a:cs typeface="Cordia New" pitchFamily="34" charset="-34"/>
            </a:endParaRPr>
          </a:p>
        </p:txBody>
      </p:sp>
      <p:pic>
        <p:nvPicPr>
          <p:cNvPr id="4" name="Picture 3"/>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a:xfrm>
            <a:off x="8382000" y="6492240"/>
            <a:ext cx="762000" cy="365760"/>
          </a:xfrm>
        </p:spPr>
        <p:txBody>
          <a:bodyPr/>
          <a:lstStyle/>
          <a:p>
            <a:fld id="{C100EB85-E913-46A7-A9AF-3DEE2E27980D}" type="slidenum">
              <a:rPr lang="en-US" smtClean="0">
                <a:solidFill>
                  <a:schemeClr val="tx1"/>
                </a:solidFill>
              </a:rPr>
              <a:pPr/>
              <a:t>2</a:t>
            </a:fld>
            <a:endParaRPr lang="en-US" dirty="0">
              <a:solidFill>
                <a:schemeClr val="tx1"/>
              </a:solidFill>
            </a:endParaRPr>
          </a:p>
        </p:txBody>
      </p:sp>
      <p:pic>
        <p:nvPicPr>
          <p:cNvPr id="1026" name="Picture 2"/>
          <p:cNvPicPr>
            <a:picLocks noChangeAspect="1" noChangeArrowheads="1"/>
          </p:cNvPicPr>
          <p:nvPr/>
        </p:nvPicPr>
        <p:blipFill>
          <a:blip r:embed="rId3" cstate="print"/>
          <a:srcRect t="8621"/>
          <a:stretch>
            <a:fillRect/>
          </a:stretch>
        </p:blipFill>
        <p:spPr bwMode="auto">
          <a:xfrm>
            <a:off x="1219200" y="2514600"/>
            <a:ext cx="7359724" cy="434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81000" y="609600"/>
            <a:ext cx="8229600" cy="685800"/>
          </a:xfrm>
        </p:spPr>
        <p:txBody>
          <a:bodyPr>
            <a:normAutofit fontScale="90000"/>
          </a:bodyPr>
          <a:lstStyle/>
          <a:p>
            <a:r>
              <a:rPr lang="en-US" dirty="0" smtClean="0">
                <a:latin typeface="Cordia New" pitchFamily="34" charset="-34"/>
                <a:cs typeface="Cordia New" pitchFamily="34" charset="-34"/>
              </a:rPr>
              <a:t>Product Life Cycle</a:t>
            </a:r>
            <a:endParaRPr lang="en-US" dirty="0">
              <a:latin typeface="Cordia New" pitchFamily="34" charset="-34"/>
              <a:cs typeface="Cordia New" pitchFamily="34" charset="-34"/>
            </a:endParaRPr>
          </a:p>
        </p:txBody>
      </p:sp>
      <p:pic>
        <p:nvPicPr>
          <p:cNvPr id="4" name="Picture 3"/>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a:xfrm>
            <a:off x="8382000" y="6492240"/>
            <a:ext cx="762000" cy="365760"/>
          </a:xfrm>
        </p:spPr>
        <p:txBody>
          <a:bodyPr/>
          <a:lstStyle/>
          <a:p>
            <a:fld id="{C100EB85-E913-46A7-A9AF-3DEE2E27980D}" type="slidenum">
              <a:rPr lang="en-US" smtClean="0">
                <a:solidFill>
                  <a:schemeClr val="tx1"/>
                </a:solidFill>
              </a:rPr>
              <a:pPr/>
              <a:t>3</a:t>
            </a:fld>
            <a:endParaRPr lang="en-US" dirty="0">
              <a:solidFill>
                <a:schemeClr val="tx1"/>
              </a:solidFill>
            </a:endParaRPr>
          </a:p>
        </p:txBody>
      </p:sp>
      <p:pic>
        <p:nvPicPr>
          <p:cNvPr id="2050" name="Picture 2"/>
          <p:cNvPicPr>
            <a:picLocks noGrp="1" noChangeAspect="1" noChangeArrowheads="1"/>
          </p:cNvPicPr>
          <p:nvPr>
            <p:ph idx="1"/>
          </p:nvPr>
        </p:nvPicPr>
        <p:blipFill>
          <a:blip r:embed="rId3" cstate="print"/>
          <a:srcRect/>
          <a:stretch>
            <a:fillRect/>
          </a:stretch>
        </p:blipFill>
        <p:spPr bwMode="auto">
          <a:xfrm>
            <a:off x="2133600" y="1219200"/>
            <a:ext cx="5266976" cy="54308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81000" y="609600"/>
            <a:ext cx="8229600" cy="685800"/>
          </a:xfrm>
        </p:spPr>
        <p:txBody>
          <a:bodyPr>
            <a:normAutofit fontScale="90000"/>
          </a:bodyPr>
          <a:lstStyle/>
          <a:p>
            <a:r>
              <a:rPr lang="en-US" dirty="0" smtClean="0">
                <a:latin typeface="Cordia New" pitchFamily="34" charset="-34"/>
                <a:cs typeface="Cordia New" pitchFamily="34" charset="-34"/>
              </a:rPr>
              <a:t>Product Life Cycle</a:t>
            </a:r>
            <a:endParaRPr lang="en-US" dirty="0">
              <a:latin typeface="Cordia New" pitchFamily="34" charset="-34"/>
              <a:cs typeface="Cordia New" pitchFamily="34" charset="-34"/>
            </a:endParaRPr>
          </a:p>
        </p:txBody>
      </p:sp>
      <p:pic>
        <p:nvPicPr>
          <p:cNvPr id="4" name="Picture 3"/>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a:xfrm>
            <a:off x="8382000" y="6492240"/>
            <a:ext cx="762000" cy="365760"/>
          </a:xfrm>
        </p:spPr>
        <p:txBody>
          <a:bodyPr/>
          <a:lstStyle/>
          <a:p>
            <a:fld id="{C100EB85-E913-46A7-A9AF-3DEE2E27980D}" type="slidenum">
              <a:rPr lang="en-US" smtClean="0">
                <a:solidFill>
                  <a:schemeClr val="tx1"/>
                </a:solidFill>
              </a:rPr>
              <a:pPr/>
              <a:t>4</a:t>
            </a:fld>
            <a:endParaRPr lang="en-US" dirty="0">
              <a:solidFill>
                <a:schemeClr val="tx1"/>
              </a:solidFill>
            </a:endParaRPr>
          </a:p>
        </p:txBody>
      </p:sp>
      <p:pic>
        <p:nvPicPr>
          <p:cNvPr id="3074" name="Picture 2"/>
          <p:cNvPicPr>
            <a:picLocks noGrp="1" noChangeAspect="1" noChangeArrowheads="1"/>
          </p:cNvPicPr>
          <p:nvPr>
            <p:ph idx="1"/>
          </p:nvPr>
        </p:nvPicPr>
        <p:blipFill>
          <a:blip r:embed="rId3" cstate="print"/>
          <a:srcRect/>
          <a:stretch>
            <a:fillRect/>
          </a:stretch>
        </p:blipFill>
        <p:spPr bwMode="auto">
          <a:xfrm>
            <a:off x="2057400" y="1371600"/>
            <a:ext cx="5625116" cy="5278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81000" y="609600"/>
            <a:ext cx="8229600" cy="685800"/>
          </a:xfrm>
        </p:spPr>
        <p:txBody>
          <a:bodyPr>
            <a:normAutofit fontScale="90000"/>
          </a:bodyPr>
          <a:lstStyle/>
          <a:p>
            <a:r>
              <a:rPr lang="en-US" dirty="0" smtClean="0">
                <a:latin typeface="Cordia New" pitchFamily="34" charset="-34"/>
                <a:cs typeface="Cordia New" pitchFamily="34" charset="-34"/>
              </a:rPr>
              <a:t>Shape of the Product Life Cycle</a:t>
            </a:r>
            <a:endParaRPr lang="en-US" dirty="0">
              <a:latin typeface="Cordia New" pitchFamily="34" charset="-34"/>
              <a:cs typeface="Cordia New" pitchFamily="34" charset="-34"/>
            </a:endParaRPr>
          </a:p>
        </p:txBody>
      </p:sp>
      <p:pic>
        <p:nvPicPr>
          <p:cNvPr id="4" name="Picture 3"/>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a:xfrm>
            <a:off x="8382000" y="6492240"/>
            <a:ext cx="762000" cy="365760"/>
          </a:xfrm>
        </p:spPr>
        <p:txBody>
          <a:bodyPr/>
          <a:lstStyle/>
          <a:p>
            <a:fld id="{C100EB85-E913-46A7-A9AF-3DEE2E27980D}" type="slidenum">
              <a:rPr lang="en-US" smtClean="0">
                <a:solidFill>
                  <a:schemeClr val="tx1"/>
                </a:solidFill>
              </a:rPr>
              <a:pPr/>
              <a:t>5</a:t>
            </a:fld>
            <a:endParaRPr lang="en-US" dirty="0">
              <a:solidFill>
                <a:schemeClr val="tx1"/>
              </a:solidFill>
            </a:endParaRPr>
          </a:p>
        </p:txBody>
      </p:sp>
      <p:pic>
        <p:nvPicPr>
          <p:cNvPr id="4098" name="Picture 2"/>
          <p:cNvPicPr>
            <a:picLocks noGrp="1" noChangeAspect="1" noChangeArrowheads="1"/>
          </p:cNvPicPr>
          <p:nvPr>
            <p:ph idx="1"/>
          </p:nvPr>
        </p:nvPicPr>
        <p:blipFill>
          <a:blip r:embed="rId3" cstate="print"/>
          <a:srcRect/>
          <a:stretch>
            <a:fillRect/>
          </a:stretch>
        </p:blipFill>
        <p:spPr bwMode="auto">
          <a:xfrm>
            <a:off x="381001" y="1421988"/>
            <a:ext cx="3810000" cy="2978561"/>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a:stretch>
            <a:fillRect/>
          </a:stretch>
        </p:blipFill>
        <p:spPr bwMode="auto">
          <a:xfrm>
            <a:off x="4953000" y="1524000"/>
            <a:ext cx="3581401" cy="2799848"/>
          </a:xfrm>
          <a:prstGeom prst="rect">
            <a:avLst/>
          </a:prstGeom>
          <a:noFill/>
          <a:ln w="9525">
            <a:noFill/>
            <a:miter lim="800000"/>
            <a:headEnd/>
            <a:tailEnd/>
          </a:ln>
        </p:spPr>
      </p:pic>
      <p:sp>
        <p:nvSpPr>
          <p:cNvPr id="9" name="Rechteck 8"/>
          <p:cNvSpPr/>
          <p:nvPr/>
        </p:nvSpPr>
        <p:spPr>
          <a:xfrm>
            <a:off x="609600" y="4648200"/>
            <a:ext cx="3581400" cy="1261884"/>
          </a:xfrm>
          <a:prstGeom prst="rect">
            <a:avLst/>
          </a:prstGeom>
        </p:spPr>
        <p:txBody>
          <a:bodyPr wrap="square">
            <a:spAutoFit/>
          </a:bodyPr>
          <a:lstStyle/>
          <a:p>
            <a:pPr>
              <a:buFont typeface="Arial" pitchFamily="34" charset="0"/>
              <a:buChar char="•"/>
            </a:pPr>
            <a:r>
              <a:rPr lang="en-US" sz="2800" dirty="0" smtClean="0">
                <a:latin typeface="Cordia New" pitchFamily="34" charset="-34"/>
                <a:cs typeface="Cordia New" pitchFamily="34" charset="-34"/>
              </a:rPr>
              <a:t> </a:t>
            </a:r>
            <a:r>
              <a:rPr lang="en-US" sz="2400" dirty="0" smtClean="0">
                <a:latin typeface="Cordia New" pitchFamily="34" charset="-34"/>
                <a:cs typeface="Cordia New" pitchFamily="34" charset="-34"/>
              </a:rPr>
              <a:t>Significant education of the customer is required. </a:t>
            </a:r>
          </a:p>
          <a:p>
            <a:pPr>
              <a:buFont typeface="Arial" pitchFamily="34" charset="0"/>
              <a:buChar char="•"/>
            </a:pPr>
            <a:r>
              <a:rPr lang="en-US" sz="2400" dirty="0" smtClean="0">
                <a:latin typeface="Cordia New" pitchFamily="34" charset="-34"/>
                <a:cs typeface="Cordia New" pitchFamily="34" charset="-34"/>
              </a:rPr>
              <a:t> Extended introductory period </a:t>
            </a:r>
            <a:endParaRPr lang="en-US" sz="2400" dirty="0">
              <a:latin typeface="Cordia New" pitchFamily="34" charset="-34"/>
              <a:cs typeface="Cordia New" pitchFamily="34" charset="-34"/>
            </a:endParaRPr>
          </a:p>
        </p:txBody>
      </p:sp>
      <p:sp>
        <p:nvSpPr>
          <p:cNvPr id="10" name="Rechteck 9"/>
          <p:cNvSpPr/>
          <p:nvPr/>
        </p:nvSpPr>
        <p:spPr>
          <a:xfrm>
            <a:off x="5105400" y="4724400"/>
            <a:ext cx="3657600" cy="1938992"/>
          </a:xfrm>
          <a:prstGeom prst="rect">
            <a:avLst/>
          </a:prstGeom>
        </p:spPr>
        <p:txBody>
          <a:bodyPr wrap="square">
            <a:spAutoFit/>
          </a:bodyPr>
          <a:lstStyle/>
          <a:p>
            <a:pPr>
              <a:buFont typeface="Arial" pitchFamily="34" charset="0"/>
              <a:buChar char="•"/>
            </a:pPr>
            <a:r>
              <a:rPr lang="en-US" sz="2400" dirty="0" smtClean="0">
                <a:latin typeface="Cordia New" pitchFamily="34" charset="-34"/>
                <a:cs typeface="Cordia New" pitchFamily="34" charset="-34"/>
              </a:rPr>
              <a:t> Sales begin immediately </a:t>
            </a:r>
          </a:p>
          <a:p>
            <a:pPr>
              <a:buFont typeface="Arial" pitchFamily="34" charset="0"/>
              <a:buChar char="•"/>
            </a:pPr>
            <a:r>
              <a:rPr lang="en-US" sz="2400" dirty="0" smtClean="0">
                <a:latin typeface="Cordia New" pitchFamily="34" charset="-34"/>
                <a:cs typeface="Cordia New" pitchFamily="34" charset="-34"/>
              </a:rPr>
              <a:t> Little learning is required by the consumer </a:t>
            </a:r>
          </a:p>
          <a:p>
            <a:pPr>
              <a:buFont typeface="Arial" pitchFamily="34" charset="0"/>
              <a:buChar char="•"/>
            </a:pPr>
            <a:r>
              <a:rPr lang="en-US" sz="2400" dirty="0" smtClean="0">
                <a:latin typeface="Cordia New" pitchFamily="34" charset="-34"/>
                <a:cs typeface="Cordia New" pitchFamily="34" charset="-34"/>
              </a:rPr>
              <a:t> Benefits of purchase are readily understood</a:t>
            </a:r>
            <a:endParaRPr lang="en-US" sz="2400" dirty="0">
              <a:latin typeface="Cordia New" pitchFamily="34" charset="-34"/>
              <a:cs typeface="Cordia New" pitchFamily="34" charset="-34"/>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81000" y="609600"/>
            <a:ext cx="8229600" cy="685800"/>
          </a:xfrm>
        </p:spPr>
        <p:txBody>
          <a:bodyPr>
            <a:normAutofit fontScale="90000"/>
          </a:bodyPr>
          <a:lstStyle/>
          <a:p>
            <a:r>
              <a:rPr lang="en-US" dirty="0" smtClean="0">
                <a:latin typeface="Cordia New" pitchFamily="34" charset="-34"/>
                <a:cs typeface="Cordia New" pitchFamily="34" charset="-34"/>
              </a:rPr>
              <a:t>Shape of the Product Life Cycle</a:t>
            </a:r>
            <a:endParaRPr lang="en-US" dirty="0">
              <a:latin typeface="Cordia New" pitchFamily="34" charset="-34"/>
              <a:cs typeface="Cordia New" pitchFamily="34" charset="-34"/>
            </a:endParaRPr>
          </a:p>
        </p:txBody>
      </p:sp>
      <p:pic>
        <p:nvPicPr>
          <p:cNvPr id="4" name="Picture 3"/>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a:xfrm>
            <a:off x="8382000" y="6492240"/>
            <a:ext cx="762000" cy="365760"/>
          </a:xfrm>
        </p:spPr>
        <p:txBody>
          <a:bodyPr/>
          <a:lstStyle/>
          <a:p>
            <a:fld id="{C100EB85-E913-46A7-A9AF-3DEE2E27980D}" type="slidenum">
              <a:rPr lang="en-US" smtClean="0">
                <a:solidFill>
                  <a:schemeClr val="tx1"/>
                </a:solidFill>
              </a:rPr>
              <a:pPr/>
              <a:t>6</a:t>
            </a:fld>
            <a:endParaRPr lang="en-US" dirty="0">
              <a:solidFill>
                <a:schemeClr val="tx1"/>
              </a:solidFill>
            </a:endParaRPr>
          </a:p>
        </p:txBody>
      </p:sp>
      <p:pic>
        <p:nvPicPr>
          <p:cNvPr id="5122" name="Picture 2"/>
          <p:cNvPicPr>
            <a:picLocks noGrp="1" noChangeAspect="1" noChangeArrowheads="1"/>
          </p:cNvPicPr>
          <p:nvPr>
            <p:ph idx="1"/>
          </p:nvPr>
        </p:nvPicPr>
        <p:blipFill>
          <a:blip r:embed="rId3" cstate="print"/>
          <a:srcRect/>
          <a:stretch>
            <a:fillRect/>
          </a:stretch>
        </p:blipFill>
        <p:spPr bwMode="auto">
          <a:xfrm>
            <a:off x="609600" y="1524000"/>
            <a:ext cx="3679513" cy="2876550"/>
          </a:xfrm>
          <a:prstGeom prst="rect">
            <a:avLst/>
          </a:prstGeom>
          <a:noFill/>
          <a:ln w="9525">
            <a:noFill/>
            <a:miter lim="800000"/>
            <a:headEnd/>
            <a:tailEnd/>
          </a:ln>
        </p:spPr>
      </p:pic>
      <p:pic>
        <p:nvPicPr>
          <p:cNvPr id="5123" name="Picture 3"/>
          <p:cNvPicPr>
            <a:picLocks noChangeAspect="1" noChangeArrowheads="1"/>
          </p:cNvPicPr>
          <p:nvPr/>
        </p:nvPicPr>
        <p:blipFill>
          <a:blip r:embed="rId4" cstate="print"/>
          <a:srcRect/>
          <a:stretch>
            <a:fillRect/>
          </a:stretch>
        </p:blipFill>
        <p:spPr bwMode="auto">
          <a:xfrm>
            <a:off x="4953000" y="1524000"/>
            <a:ext cx="3679513" cy="2876550"/>
          </a:xfrm>
          <a:prstGeom prst="rect">
            <a:avLst/>
          </a:prstGeom>
          <a:noFill/>
          <a:ln w="9525">
            <a:noFill/>
            <a:miter lim="800000"/>
            <a:headEnd/>
            <a:tailEnd/>
          </a:ln>
        </p:spPr>
      </p:pic>
      <p:sp>
        <p:nvSpPr>
          <p:cNvPr id="10" name="Rechteck 9"/>
          <p:cNvSpPr/>
          <p:nvPr/>
        </p:nvSpPr>
        <p:spPr>
          <a:xfrm>
            <a:off x="533400" y="4800600"/>
            <a:ext cx="3733800" cy="1569660"/>
          </a:xfrm>
          <a:prstGeom prst="rect">
            <a:avLst/>
          </a:prstGeom>
        </p:spPr>
        <p:txBody>
          <a:bodyPr wrap="square">
            <a:spAutoFit/>
          </a:bodyPr>
          <a:lstStyle/>
          <a:p>
            <a:pPr>
              <a:buFont typeface="Arial" pitchFamily="34" charset="0"/>
              <a:buChar char="•"/>
            </a:pPr>
            <a:r>
              <a:rPr lang="en-US" sz="2400" dirty="0" smtClean="0">
                <a:latin typeface="Cordia New" pitchFamily="34" charset="-34"/>
                <a:cs typeface="Cordia New" pitchFamily="34" charset="-34"/>
              </a:rPr>
              <a:t> Most often appear in women’s and men’s clothing styles. </a:t>
            </a:r>
          </a:p>
          <a:p>
            <a:pPr>
              <a:buFont typeface="Arial" pitchFamily="34" charset="0"/>
              <a:buChar char="•"/>
            </a:pPr>
            <a:r>
              <a:rPr lang="en-US" sz="2400" dirty="0" smtClean="0">
                <a:latin typeface="Cordia New" pitchFamily="34" charset="-34"/>
                <a:cs typeface="Cordia New" pitchFamily="34" charset="-34"/>
              </a:rPr>
              <a:t> Length of the cycles may be years or decades</a:t>
            </a:r>
            <a:endParaRPr lang="en-US" sz="2400" dirty="0">
              <a:latin typeface="Cordia New" pitchFamily="34" charset="-34"/>
              <a:cs typeface="Cordia New" pitchFamily="34" charset="-34"/>
            </a:endParaRPr>
          </a:p>
        </p:txBody>
      </p:sp>
      <p:sp>
        <p:nvSpPr>
          <p:cNvPr id="11" name="Rechteck 10"/>
          <p:cNvSpPr/>
          <p:nvPr/>
        </p:nvSpPr>
        <p:spPr>
          <a:xfrm>
            <a:off x="5029200" y="4724400"/>
            <a:ext cx="3581400" cy="1569660"/>
          </a:xfrm>
          <a:prstGeom prst="rect">
            <a:avLst/>
          </a:prstGeom>
        </p:spPr>
        <p:txBody>
          <a:bodyPr wrap="square">
            <a:spAutoFit/>
          </a:bodyPr>
          <a:lstStyle/>
          <a:p>
            <a:pPr>
              <a:buFont typeface="Arial" pitchFamily="34" charset="0"/>
              <a:buChar char="•"/>
            </a:pPr>
            <a:r>
              <a:rPr lang="en-US" sz="2400" dirty="0">
                <a:latin typeface="Cordia New" pitchFamily="34" charset="-34"/>
                <a:cs typeface="Cordia New" pitchFamily="34" charset="-34"/>
              </a:rPr>
              <a:t> </a:t>
            </a:r>
            <a:r>
              <a:rPr lang="en-US" sz="2400" dirty="0" smtClean="0">
                <a:latin typeface="Cordia New" pitchFamily="34" charset="-34"/>
                <a:cs typeface="Cordia New" pitchFamily="34" charset="-34"/>
              </a:rPr>
              <a:t>Rapid sales on introduction </a:t>
            </a:r>
          </a:p>
          <a:p>
            <a:pPr>
              <a:buFont typeface="Arial" pitchFamily="34" charset="0"/>
              <a:buChar char="•"/>
            </a:pPr>
            <a:r>
              <a:rPr lang="en-US" sz="2400" dirty="0" smtClean="0">
                <a:latin typeface="Cordia New" pitchFamily="34" charset="-34"/>
                <a:cs typeface="Cordia New" pitchFamily="34" charset="-34"/>
              </a:rPr>
              <a:t> Equally rapid decline.</a:t>
            </a:r>
          </a:p>
          <a:p>
            <a:pPr>
              <a:buFont typeface="Arial" pitchFamily="34" charset="0"/>
              <a:buChar char="•"/>
            </a:pPr>
            <a:r>
              <a:rPr lang="en-US" sz="2400" dirty="0" smtClean="0">
                <a:latin typeface="Cordia New" pitchFamily="34" charset="-34"/>
                <a:cs typeface="Cordia New" pitchFamily="34" charset="-34"/>
              </a:rPr>
              <a:t> Often novelties and have a short life cycle. </a:t>
            </a:r>
            <a:endParaRPr lang="en-US" sz="2400" dirty="0">
              <a:latin typeface="Cordia New" pitchFamily="34" charset="-34"/>
              <a:cs typeface="Cordia New"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81000" y="609600"/>
            <a:ext cx="8229600" cy="685800"/>
          </a:xfrm>
        </p:spPr>
        <p:txBody>
          <a:bodyPr>
            <a:normAutofit fontScale="90000"/>
          </a:bodyPr>
          <a:lstStyle/>
          <a:p>
            <a:endParaRPr lang="en-US" dirty="0">
              <a:latin typeface="Cordia New" pitchFamily="34" charset="-34"/>
              <a:cs typeface="Cordia New" pitchFamily="34" charset="-34"/>
            </a:endParaRPr>
          </a:p>
        </p:txBody>
      </p:sp>
      <p:pic>
        <p:nvPicPr>
          <p:cNvPr id="4" name="Picture 3"/>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a:xfrm>
            <a:off x="8382000" y="6492240"/>
            <a:ext cx="762000" cy="365760"/>
          </a:xfrm>
        </p:spPr>
        <p:txBody>
          <a:bodyPr/>
          <a:lstStyle/>
          <a:p>
            <a:fld id="{C100EB85-E913-46A7-A9AF-3DEE2E27980D}" type="slidenum">
              <a:rPr lang="en-US" smtClean="0">
                <a:solidFill>
                  <a:schemeClr val="tx1"/>
                </a:solidFill>
              </a:rPr>
              <a:pPr/>
              <a:t>7</a:t>
            </a:fld>
            <a:endParaRPr lang="en-US" dirty="0">
              <a:solidFill>
                <a:schemeClr val="tx1"/>
              </a:solidFill>
            </a:endParaRPr>
          </a:p>
        </p:txBody>
      </p:sp>
      <p:pic>
        <p:nvPicPr>
          <p:cNvPr id="6146" name="Picture 2"/>
          <p:cNvPicPr>
            <a:picLocks noChangeAspect="1" noChangeArrowheads="1"/>
          </p:cNvPicPr>
          <p:nvPr/>
        </p:nvPicPr>
        <p:blipFill>
          <a:blip r:embed="rId3" cstate="print"/>
          <a:srcRect/>
          <a:stretch>
            <a:fillRect/>
          </a:stretch>
        </p:blipFill>
        <p:spPr bwMode="auto">
          <a:xfrm>
            <a:off x="0" y="762000"/>
            <a:ext cx="3097089" cy="6096000"/>
          </a:xfrm>
          <a:prstGeom prst="rect">
            <a:avLst/>
          </a:prstGeom>
          <a:noFill/>
          <a:ln w="9525">
            <a:noFill/>
            <a:miter lim="800000"/>
            <a:headEnd/>
            <a:tailEnd/>
          </a:ln>
        </p:spPr>
      </p:pic>
      <p:pic>
        <p:nvPicPr>
          <p:cNvPr id="6147" name="Picture 3"/>
          <p:cNvPicPr>
            <a:picLocks noChangeAspect="1" noChangeArrowheads="1"/>
          </p:cNvPicPr>
          <p:nvPr/>
        </p:nvPicPr>
        <p:blipFill>
          <a:blip r:embed="rId4" cstate="print"/>
          <a:srcRect/>
          <a:stretch>
            <a:fillRect/>
          </a:stretch>
        </p:blipFill>
        <p:spPr bwMode="auto">
          <a:xfrm>
            <a:off x="2895600" y="595952"/>
            <a:ext cx="3124200" cy="2710244"/>
          </a:xfrm>
          <a:prstGeom prst="rect">
            <a:avLst/>
          </a:prstGeom>
          <a:noFill/>
          <a:ln w="9525">
            <a:noFill/>
            <a:miter lim="800000"/>
            <a:headEnd/>
            <a:tailEnd/>
          </a:ln>
        </p:spPr>
      </p:pic>
      <p:pic>
        <p:nvPicPr>
          <p:cNvPr id="6148" name="Picture 4"/>
          <p:cNvPicPr>
            <a:picLocks noChangeAspect="1" noChangeArrowheads="1"/>
          </p:cNvPicPr>
          <p:nvPr/>
        </p:nvPicPr>
        <p:blipFill>
          <a:blip r:embed="rId5" cstate="print"/>
          <a:srcRect/>
          <a:stretch>
            <a:fillRect/>
          </a:stretch>
        </p:blipFill>
        <p:spPr bwMode="auto">
          <a:xfrm>
            <a:off x="6248400" y="609600"/>
            <a:ext cx="2447925" cy="2752725"/>
          </a:xfrm>
          <a:prstGeom prst="rect">
            <a:avLst/>
          </a:prstGeom>
          <a:noFill/>
          <a:ln w="9525">
            <a:noFill/>
            <a:miter lim="800000"/>
            <a:headEnd/>
            <a:tailEnd/>
          </a:ln>
        </p:spPr>
      </p:pic>
      <p:pic>
        <p:nvPicPr>
          <p:cNvPr id="6149" name="Picture 5"/>
          <p:cNvPicPr>
            <a:picLocks noChangeAspect="1" noChangeArrowheads="1"/>
          </p:cNvPicPr>
          <p:nvPr/>
        </p:nvPicPr>
        <p:blipFill>
          <a:blip r:embed="rId6" cstate="print"/>
          <a:srcRect/>
          <a:stretch>
            <a:fillRect/>
          </a:stretch>
        </p:blipFill>
        <p:spPr bwMode="auto">
          <a:xfrm>
            <a:off x="6172200" y="3429000"/>
            <a:ext cx="2393717" cy="3429000"/>
          </a:xfrm>
          <a:prstGeom prst="rect">
            <a:avLst/>
          </a:prstGeom>
          <a:noFill/>
          <a:ln w="9525">
            <a:noFill/>
            <a:miter lim="800000"/>
            <a:headEnd/>
            <a:tailEnd/>
          </a:ln>
        </p:spPr>
      </p:pic>
      <p:pic>
        <p:nvPicPr>
          <p:cNvPr id="6150" name="Picture 6"/>
          <p:cNvPicPr>
            <a:picLocks noChangeAspect="1" noChangeArrowheads="1"/>
          </p:cNvPicPr>
          <p:nvPr/>
        </p:nvPicPr>
        <p:blipFill>
          <a:blip r:embed="rId7" cstate="print"/>
          <a:srcRect r="62857"/>
          <a:stretch>
            <a:fillRect/>
          </a:stretch>
        </p:blipFill>
        <p:spPr bwMode="auto">
          <a:xfrm>
            <a:off x="4724400" y="3505200"/>
            <a:ext cx="1243106" cy="335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a:xfrm>
            <a:off x="8382000" y="6492240"/>
            <a:ext cx="762000" cy="365760"/>
          </a:xfrm>
        </p:spPr>
        <p:txBody>
          <a:bodyPr/>
          <a:lstStyle/>
          <a:p>
            <a:fld id="{C100EB85-E913-46A7-A9AF-3DEE2E27980D}" type="slidenum">
              <a:rPr lang="en-US" smtClean="0">
                <a:solidFill>
                  <a:schemeClr val="tx1"/>
                </a:solidFill>
              </a:rPr>
              <a:pPr/>
              <a:t>8</a:t>
            </a:fld>
            <a:endParaRPr lang="en-US" dirty="0">
              <a:solidFill>
                <a:schemeClr val="tx1"/>
              </a:solidFill>
            </a:endParaRPr>
          </a:p>
        </p:txBody>
      </p:sp>
      <p:pic>
        <p:nvPicPr>
          <p:cNvPr id="7170" name="Picture 2"/>
          <p:cNvPicPr>
            <a:picLocks noGrp="1" noChangeAspect="1" noChangeArrowheads="1"/>
          </p:cNvPicPr>
          <p:nvPr>
            <p:ph idx="1"/>
          </p:nvPr>
        </p:nvPicPr>
        <p:blipFill>
          <a:blip r:embed="rId3" cstate="print"/>
          <a:srcRect/>
          <a:stretch>
            <a:fillRect/>
          </a:stretch>
        </p:blipFill>
        <p:spPr bwMode="auto">
          <a:xfrm>
            <a:off x="304800" y="762000"/>
            <a:ext cx="4286250" cy="2962275"/>
          </a:xfrm>
          <a:prstGeom prst="rect">
            <a:avLst/>
          </a:prstGeom>
          <a:noFill/>
          <a:ln w="9525">
            <a:noFill/>
            <a:miter lim="800000"/>
            <a:headEnd/>
            <a:tailEnd/>
          </a:ln>
        </p:spPr>
      </p:pic>
      <p:pic>
        <p:nvPicPr>
          <p:cNvPr id="7171" name="Picture 3"/>
          <p:cNvPicPr>
            <a:picLocks noChangeAspect="1" noChangeArrowheads="1"/>
          </p:cNvPicPr>
          <p:nvPr/>
        </p:nvPicPr>
        <p:blipFill>
          <a:blip r:embed="rId4" cstate="print"/>
          <a:srcRect/>
          <a:stretch>
            <a:fillRect/>
          </a:stretch>
        </p:blipFill>
        <p:spPr bwMode="auto">
          <a:xfrm>
            <a:off x="4800600" y="762000"/>
            <a:ext cx="4000500" cy="2524125"/>
          </a:xfrm>
          <a:prstGeom prst="rect">
            <a:avLst/>
          </a:prstGeom>
          <a:noFill/>
          <a:ln w="9525">
            <a:noFill/>
            <a:miter lim="800000"/>
            <a:headEnd/>
            <a:tailEnd/>
          </a:ln>
        </p:spPr>
      </p:pic>
      <p:pic>
        <p:nvPicPr>
          <p:cNvPr id="7172" name="Picture 4"/>
          <p:cNvPicPr>
            <a:picLocks noChangeAspect="1" noChangeArrowheads="1"/>
          </p:cNvPicPr>
          <p:nvPr/>
        </p:nvPicPr>
        <p:blipFill>
          <a:blip r:embed="rId5" cstate="print"/>
          <a:srcRect/>
          <a:stretch>
            <a:fillRect/>
          </a:stretch>
        </p:blipFill>
        <p:spPr bwMode="auto">
          <a:xfrm>
            <a:off x="4419600" y="3343275"/>
            <a:ext cx="4286250" cy="351472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CHOOSING AMONG MAJOR MEDIA TYPES </a:t>
            </a:r>
            <a:endParaRPr lang="en-US" dirty="0"/>
          </a:p>
        </p:txBody>
      </p:sp>
      <p:sp>
        <p:nvSpPr>
          <p:cNvPr id="3" name="Content Placeholder 2"/>
          <p:cNvSpPr>
            <a:spLocks noGrp="1"/>
          </p:cNvSpPr>
          <p:nvPr>
            <p:ph idx="1"/>
          </p:nvPr>
        </p:nvSpPr>
        <p:spPr>
          <a:xfrm>
            <a:off x="457200" y="2590800"/>
            <a:ext cx="8229600" cy="3983736"/>
          </a:xfrm>
        </p:spPr>
        <p:txBody>
          <a:bodyPr/>
          <a:lstStyle/>
          <a:p>
            <a:r>
              <a:rPr lang="en-US" dirty="0" smtClean="0"/>
              <a:t>Target audience </a:t>
            </a:r>
          </a:p>
          <a:p>
            <a:r>
              <a:rPr lang="en-US" dirty="0" smtClean="0"/>
              <a:t>Product</a:t>
            </a:r>
          </a:p>
          <a:p>
            <a:r>
              <a:rPr lang="en-US" dirty="0" smtClean="0"/>
              <a:t>Message </a:t>
            </a:r>
            <a:endParaRPr lang="en-US" dirty="0"/>
          </a:p>
          <a:p>
            <a:r>
              <a:rPr lang="en-US" dirty="0" smtClean="0"/>
              <a:t>Cost</a:t>
            </a:r>
            <a:endParaRPr lang="en-US" dirty="0"/>
          </a:p>
        </p:txBody>
      </p:sp>
    </p:spTree>
    <p:extLst>
      <p:ext uri="{BB962C8B-B14F-4D97-AF65-F5344CB8AC3E}">
        <p14:creationId xmlns:p14="http://schemas.microsoft.com/office/powerpoint/2010/main" val="2670856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838200"/>
          </a:xfrm>
        </p:spPr>
        <p:txBody>
          <a:bodyPr>
            <a:normAutofit/>
          </a:bodyPr>
          <a:lstStyle/>
          <a:p>
            <a:r>
              <a:rPr lang="en-US" dirty="0" smtClean="0"/>
              <a:t>Advertising vs. Sales promotion</a:t>
            </a:r>
            <a:endParaRPr lang="en-US" dirty="0"/>
          </a:p>
        </p:txBody>
      </p:sp>
      <p:sp>
        <p:nvSpPr>
          <p:cNvPr id="3" name="Content Placeholder 2"/>
          <p:cNvSpPr>
            <a:spLocks noGrp="1"/>
          </p:cNvSpPr>
          <p:nvPr>
            <p:ph idx="1"/>
          </p:nvPr>
        </p:nvSpPr>
        <p:spPr/>
        <p:txBody>
          <a:bodyPr/>
          <a:lstStyle/>
          <a:p>
            <a:pPr marL="109728" indent="0">
              <a:buNone/>
            </a:pPr>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510145"/>
            <a:ext cx="6238875" cy="494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4984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059877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647787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199932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6616055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hea">
  <a:themeElements>
    <a:clrScheme name="Dactylos">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hea">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Rhea">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8</TotalTime>
  <Words>147</Words>
  <Application>Microsoft Office PowerPoint</Application>
  <PresentationFormat>On-screen Show (4:3)</PresentationFormat>
  <Paragraphs>34</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Rhea</vt:lpstr>
      <vt:lpstr>Product Life Cycle</vt:lpstr>
      <vt:lpstr>Product Life Cycle</vt:lpstr>
      <vt:lpstr>Product Life Cycle</vt:lpstr>
      <vt:lpstr>Product Life Cycle</vt:lpstr>
      <vt:lpstr>Shape of the Product Life Cycle</vt:lpstr>
      <vt:lpstr>Shape of the Product Life Cycle</vt:lpstr>
      <vt:lpstr>PowerPoint Presentation</vt:lpstr>
      <vt:lpstr>PowerPoint Presentation</vt:lpstr>
      <vt:lpstr>CHOOSING AMONG MAJOR MEDIA TYPES </vt:lpstr>
      <vt:lpstr>Advertising vs. Sales promotion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 Life Cycle</dc:title>
  <dc:creator>praemont</dc:creator>
  <cp:lastModifiedBy>USER</cp:lastModifiedBy>
  <cp:revision>13</cp:revision>
  <dcterms:created xsi:type="dcterms:W3CDTF">2010-09-22T07:23:42Z</dcterms:created>
  <dcterms:modified xsi:type="dcterms:W3CDTF">2014-04-26T12:50:42Z</dcterms:modified>
</cp:coreProperties>
</file>