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3"/>
  </p:notesMasterIdLst>
  <p:sldIdLst>
    <p:sldId id="256" r:id="rId2"/>
    <p:sldId id="258" r:id="rId3"/>
    <p:sldId id="264"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80" r:id="rId24"/>
    <p:sldId id="279" r:id="rId25"/>
    <p:sldId id="281" r:id="rId26"/>
    <p:sldId id="282" r:id="rId27"/>
    <p:sldId id="283" r:id="rId28"/>
    <p:sldId id="284" r:id="rId29"/>
    <p:sldId id="285" r:id="rId30"/>
    <p:sldId id="286" r:id="rId31"/>
    <p:sldId id="287"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86"/>
    <p:restoredTop sz="94631"/>
  </p:normalViewPr>
  <p:slideViewPr>
    <p:cSldViewPr snapToGrid="0" snapToObjects="1">
      <p:cViewPr>
        <p:scale>
          <a:sx n="155" d="100"/>
          <a:sy n="155" d="100"/>
        </p:scale>
        <p:origin x="-1584" y="-181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notesMaster" Target="notesMasters/notesMaster1.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5F34F0-EB68-FD4A-BF1E-6825406E57DE}" type="datetimeFigureOut">
              <a:rPr lang="en-US" smtClean="0"/>
              <a:t>2/14/17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201750-85BB-394C-AFD4-A642FCA0ED2B}" type="slidenum">
              <a:rPr lang="en-US" smtClean="0"/>
              <a:t>‹#›</a:t>
            </a:fld>
            <a:endParaRPr lang="en-US"/>
          </a:p>
        </p:txBody>
      </p:sp>
    </p:spTree>
    <p:extLst>
      <p:ext uri="{BB962C8B-B14F-4D97-AF65-F5344CB8AC3E}">
        <p14:creationId xmlns:p14="http://schemas.microsoft.com/office/powerpoint/2010/main" val="2594190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1087CC5-F4E0-3A48-965F-0ED776254B60}" type="datetimeFigureOut">
              <a:rPr lang="en-US" smtClean="0"/>
              <a:t>2/14/17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C2F768-7A56-EA4E-BB8B-DEBE7426DB95}" type="slidenum">
              <a:rPr lang="en-US" smtClean="0"/>
              <a:t>‹#›</a:t>
            </a:fld>
            <a:endParaRPr lang="en-US"/>
          </a:p>
        </p:txBody>
      </p:sp>
      <p:cxnSp>
        <p:nvCxnSpPr>
          <p:cNvPr id="13" name="Straight Connector 12"/>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0"/>
            <a:ext cx="12192000" cy="4572001"/>
          </a:xfrm>
          <a:prstGeom prst="rect">
            <a:avLst/>
          </a:prstGeom>
          <a:blipFill dpi="0" rotWithShape="1">
            <a:blip r:embed="rId2">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087CC5-F4E0-3A48-965F-0ED776254B60}" type="datetimeFigureOut">
              <a:rPr lang="en-US" smtClean="0"/>
              <a:t>2/14/17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C2F768-7A56-EA4E-BB8B-DEBE7426DB9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1087CC5-F4E0-3A48-965F-0ED776254B60}" type="datetimeFigureOut">
              <a:rPr lang="en-US" smtClean="0"/>
              <a:t>2/14/17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C2F768-7A56-EA4E-BB8B-DEBE7426DB95}" type="slidenum">
              <a:rPr lang="en-US" smtClean="0"/>
              <a:t>‹#›</a:t>
            </a:fld>
            <a:endParaRPr lang="en-US"/>
          </a:p>
        </p:txBody>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1087CC5-F4E0-3A48-965F-0ED776254B60}" type="datetimeFigureOut">
              <a:rPr lang="en-US" smtClean="0"/>
              <a:t>2/14/17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C2F768-7A56-EA4E-BB8B-DEBE7426DB9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1087CC5-F4E0-3A48-965F-0ED776254B60}" type="datetimeFigureOut">
              <a:rPr lang="en-US" smtClean="0"/>
              <a:t>2/14/17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C2F768-7A56-EA4E-BB8B-DEBE7426DB9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1087CC5-F4E0-3A48-965F-0ED776254B60}" type="datetimeFigureOut">
              <a:rPr lang="en-US" smtClean="0"/>
              <a:t>2/14/17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C2F768-7A56-EA4E-BB8B-DEBE7426DB9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087CC5-F4E0-3A48-965F-0ED776254B60}" type="datetimeFigureOut">
              <a:rPr lang="en-US" smtClean="0"/>
              <a:t>2/14/17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C2F768-7A56-EA4E-BB8B-DEBE7426DB9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087CC5-F4E0-3A48-965F-0ED776254B60}" type="datetimeFigureOut">
              <a:rPr lang="en-US" smtClean="0"/>
              <a:t>2/14/17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C2F768-7A56-EA4E-BB8B-DEBE7426DB9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087CC5-F4E0-3A48-965F-0ED776254B60}" type="datetimeFigureOut">
              <a:rPr lang="en-US" smtClean="0"/>
              <a:t>2/14/17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C2F768-7A56-EA4E-BB8B-DEBE7426DB95}"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087CC5-F4E0-3A48-965F-0ED776254B60}" type="datetimeFigureOut">
              <a:rPr lang="en-US" smtClean="0"/>
              <a:t>2/14/17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C2F768-7A56-EA4E-BB8B-DEBE7426DB9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087CC5-F4E0-3A48-965F-0ED776254B60}" type="datetimeFigureOut">
              <a:rPr lang="en-US" smtClean="0"/>
              <a:t>2/14/17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C2F768-7A56-EA4E-BB8B-DEBE7426DB95}"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1087CC5-F4E0-3A48-965F-0ED776254B60}" type="datetimeFigureOut">
              <a:rPr lang="en-US" smtClean="0"/>
              <a:t>2/14/17</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FFC2F768-7A56-EA4E-BB8B-DEBE7426DB95}" type="slidenum">
              <a:rPr lang="en-US" smtClean="0"/>
              <a:t>‹#›</a:t>
            </a:fld>
            <a:endParaRPr lang="en-US"/>
          </a:p>
        </p:txBody>
      </p:sp>
      <p:cxnSp>
        <p:nvCxnSpPr>
          <p:cNvPr id="8" name="Straight Connector 7"/>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91492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4" Type="http://schemas.openxmlformats.org/officeDocument/2006/relationships/image" Target="../media/image7.jpg"/><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5.xml.rels><?xml version="1.0" encoding="UTF-8" standalone="yes"?>
<Relationships xmlns="http://schemas.openxmlformats.org/package/2006/relationships"><Relationship Id="rId11" Type="http://schemas.microsoft.com/office/2007/relationships/hdphoto" Target="../media/hdphoto5.wdp"/><Relationship Id="rId12" Type="http://schemas.microsoft.com/office/2007/relationships/hdphoto" Target="../media/hdphoto6.wdp"/><Relationship Id="rId13" Type="http://schemas.microsoft.com/office/2007/relationships/hdphoto" Target="../media/hdphoto7.wdp"/><Relationship Id="rId14" Type="http://schemas.microsoft.com/office/2007/relationships/hdphoto" Target="../media/hdphoto8.wdp"/><Relationship Id="rId15" Type="http://schemas.openxmlformats.org/officeDocument/2006/relationships/image" Target="../media/image13.jpg"/><Relationship Id="rId1" Type="http://schemas.openxmlformats.org/officeDocument/2006/relationships/slideLayout" Target="../slideLayouts/slideLayout2.xml"/><Relationship Id="rId2" Type="http://schemas.openxmlformats.org/officeDocument/2006/relationships/image" Target="../media/image8.jpg"/><Relationship Id="rId3" Type="http://schemas.openxmlformats.org/officeDocument/2006/relationships/image" Target="../media/image9.png"/><Relationship Id="rId4" Type="http://schemas.microsoft.com/office/2007/relationships/hdphoto" Target="../media/hdphoto1.wdp"/><Relationship Id="rId5" Type="http://schemas.openxmlformats.org/officeDocument/2006/relationships/image" Target="../media/image10.png"/><Relationship Id="rId6" Type="http://schemas.microsoft.com/office/2007/relationships/hdphoto" Target="../media/hdphoto2.wdp"/><Relationship Id="rId7" Type="http://schemas.openxmlformats.org/officeDocument/2006/relationships/image" Target="../media/image11.png"/><Relationship Id="rId8" Type="http://schemas.microsoft.com/office/2007/relationships/hdphoto" Target="../media/hdphoto3.wdp"/><Relationship Id="rId9" Type="http://schemas.openxmlformats.org/officeDocument/2006/relationships/image" Target="../media/image12.png"/><Relationship Id="rId10" Type="http://schemas.microsoft.com/office/2007/relationships/hdphoto" Target="../media/hdphoto4.wdp"/></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5" Type="http://schemas.microsoft.com/office/2007/relationships/hdphoto" Target="../media/hdphoto9.wdp"/><Relationship Id="rId6" Type="http://schemas.openxmlformats.org/officeDocument/2006/relationships/image" Target="../media/image17.png"/><Relationship Id="rId7" Type="http://schemas.openxmlformats.org/officeDocument/2006/relationships/image" Target="../media/image8.jpg"/><Relationship Id="rId8" Type="http://schemas.openxmlformats.org/officeDocument/2006/relationships/image" Target="../media/image13.jpg"/><Relationship Id="rId9" Type="http://schemas.openxmlformats.org/officeDocument/2006/relationships/image" Target="../media/image18.jpg"/><Relationship Id="rId1" Type="http://schemas.openxmlformats.org/officeDocument/2006/relationships/slideLayout" Target="../slideLayouts/slideLayout2.xml"/><Relationship Id="rId2" Type="http://schemas.openxmlformats.org/officeDocument/2006/relationships/image" Target="../media/image1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g"/><Relationship Id="rId3" Type="http://schemas.openxmlformats.org/officeDocument/2006/relationships/image" Target="../media/image2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 Id="rId3"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 Id="rId3" Type="http://schemas.openxmlformats.org/officeDocument/2006/relationships/image" Target="../media/image2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Agricultural Production</a:t>
            </a:r>
            <a:endParaRPr lang="en-US" dirty="0"/>
          </a:p>
        </p:txBody>
      </p:sp>
      <p:sp>
        <p:nvSpPr>
          <p:cNvPr id="3" name="Subtitle 2"/>
          <p:cNvSpPr>
            <a:spLocks noGrp="1"/>
          </p:cNvSpPr>
          <p:nvPr>
            <p:ph type="subTitle" idx="1"/>
          </p:nvPr>
        </p:nvSpPr>
        <p:spPr/>
        <p:txBody>
          <a:bodyPr/>
          <a:lstStyle/>
          <a:p>
            <a:r>
              <a:rPr lang="en-US" dirty="0" smtClean="0"/>
              <a:t>EE390</a:t>
            </a:r>
          </a:p>
          <a:p>
            <a:r>
              <a:rPr lang="en-US" dirty="0" err="1" smtClean="0"/>
              <a:t>Chol</a:t>
            </a:r>
            <a:r>
              <a:rPr lang="en-US" dirty="0" smtClean="0"/>
              <a:t> </a:t>
            </a:r>
            <a:r>
              <a:rPr lang="en-US" dirty="0" err="1" smtClean="0"/>
              <a:t>Bunnag</a:t>
            </a:r>
            <a:endParaRPr lang="en-US" dirty="0" smtClean="0"/>
          </a:p>
          <a:p>
            <a:r>
              <a:rPr lang="en-US" dirty="0" smtClean="0"/>
              <a:t>Faculty of Economics</a:t>
            </a:r>
          </a:p>
          <a:p>
            <a:r>
              <a:rPr lang="en-US" dirty="0" err="1" smtClean="0"/>
              <a:t>Thammasat</a:t>
            </a:r>
            <a:r>
              <a:rPr lang="en-US" dirty="0" smtClean="0"/>
              <a:t> University</a:t>
            </a:r>
            <a:endParaRPr lang="en-US" dirty="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3678" b="13374"/>
          <a:stretch/>
        </p:blipFill>
        <p:spPr>
          <a:xfrm>
            <a:off x="0" y="0"/>
            <a:ext cx="12192000" cy="4572000"/>
          </a:xfrm>
          <a:prstGeom prst="rect">
            <a:avLst/>
          </a:prstGeom>
        </p:spPr>
      </p:pic>
    </p:spTree>
    <p:extLst>
      <p:ext uri="{BB962C8B-B14F-4D97-AF65-F5344CB8AC3E}">
        <p14:creationId xmlns:p14="http://schemas.microsoft.com/office/powerpoint/2010/main" val="1070353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pPr>
              <a:buFont typeface="Arial" charset="0"/>
              <a:buChar char="•"/>
            </a:pPr>
            <a:r>
              <a:rPr lang="en-US" dirty="0" smtClean="0"/>
              <a:t> General characteristics of agricultural </a:t>
            </a:r>
            <a:r>
              <a:rPr lang="en-US" dirty="0"/>
              <a:t>p</a:t>
            </a:r>
            <a:r>
              <a:rPr lang="en-US" dirty="0" smtClean="0"/>
              <a:t>roduction</a:t>
            </a:r>
          </a:p>
          <a:p>
            <a:pPr>
              <a:buFont typeface="Arial" charset="0"/>
              <a:buChar char="•"/>
            </a:pPr>
            <a:r>
              <a:rPr lang="en-US" dirty="0"/>
              <a:t> </a:t>
            </a:r>
            <a:r>
              <a:rPr lang="en-US" dirty="0" smtClean="0"/>
              <a:t>Elements and characteristics of Thai agricultural production unit</a:t>
            </a:r>
          </a:p>
          <a:p>
            <a:pPr>
              <a:buFont typeface="Arial" charset="0"/>
              <a:buChar char="•"/>
            </a:pPr>
            <a:r>
              <a:rPr lang="en-US" dirty="0"/>
              <a:t> </a:t>
            </a:r>
            <a:r>
              <a:rPr lang="en-US" dirty="0" smtClean="0"/>
              <a:t>Theories of production and its application on agricultural production</a:t>
            </a:r>
            <a:endParaRPr lang="en-US" dirty="0"/>
          </a:p>
        </p:txBody>
      </p:sp>
    </p:spTree>
    <p:extLst>
      <p:ext uri="{BB962C8B-B14F-4D97-AF65-F5344CB8AC3E}">
        <p14:creationId xmlns:p14="http://schemas.microsoft.com/office/powerpoint/2010/main" val="7030453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a:xfrm>
            <a:off x="1024128" y="2286000"/>
            <a:ext cx="9720073" cy="2590800"/>
          </a:xfrm>
        </p:spPr>
        <p:txBody>
          <a:bodyPr anchor="ctr">
            <a:normAutofit/>
          </a:bodyPr>
          <a:lstStyle/>
          <a:p>
            <a:r>
              <a:rPr lang="en-US" sz="3600" dirty="0" smtClean="0"/>
              <a:t>What are the main differences between agricultural and industrial production ?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6769" y="4489938"/>
            <a:ext cx="1432169" cy="143216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8139" y="4314092"/>
            <a:ext cx="1527614" cy="1608015"/>
          </a:xfrm>
          <a:prstGeom prst="rect">
            <a:avLst/>
          </a:prstGeom>
        </p:spPr>
      </p:pic>
    </p:spTree>
    <p:extLst>
      <p:ext uri="{BB962C8B-B14F-4D97-AF65-F5344CB8AC3E}">
        <p14:creationId xmlns:p14="http://schemas.microsoft.com/office/powerpoint/2010/main" val="1238642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Characteristics of Agricultural Production</a:t>
            </a:r>
            <a:endParaRPr lang="en-US" dirty="0"/>
          </a:p>
        </p:txBody>
      </p:sp>
      <p:sp>
        <p:nvSpPr>
          <p:cNvPr id="3" name="Content Placeholder 2"/>
          <p:cNvSpPr>
            <a:spLocks noGrp="1"/>
          </p:cNvSpPr>
          <p:nvPr>
            <p:ph idx="1"/>
          </p:nvPr>
        </p:nvSpPr>
        <p:spPr>
          <a:xfrm>
            <a:off x="1024129" y="2285999"/>
            <a:ext cx="5863560" cy="4316681"/>
          </a:xfrm>
        </p:spPr>
        <p:txBody>
          <a:bodyPr>
            <a:normAutofit/>
          </a:bodyPr>
          <a:lstStyle/>
          <a:p>
            <a:r>
              <a:rPr lang="en-US" dirty="0" smtClean="0"/>
              <a:t>Agricultural production is significantly different from industrial production. </a:t>
            </a:r>
          </a:p>
          <a:p>
            <a:r>
              <a:rPr lang="en-US" dirty="0" smtClean="0"/>
              <a:t>1. Long production period </a:t>
            </a:r>
          </a:p>
          <a:p>
            <a:pPr>
              <a:buFont typeface="Arial" charset="0"/>
              <a:buChar char="•"/>
            </a:pPr>
            <a:r>
              <a:rPr lang="en-US" dirty="0"/>
              <a:t> </a:t>
            </a:r>
            <a:r>
              <a:rPr lang="en-US" dirty="0" smtClean="0"/>
              <a:t>Farmers need money for investment and consumption during the waiting period. </a:t>
            </a:r>
          </a:p>
          <a:p>
            <a:pPr>
              <a:buFont typeface="Arial" charset="0"/>
              <a:buChar char="•"/>
            </a:pPr>
            <a:r>
              <a:rPr lang="en-US" dirty="0"/>
              <a:t> </a:t>
            </a:r>
            <a:r>
              <a:rPr lang="en-US" dirty="0" smtClean="0"/>
              <a:t>The longer the production, the higher the cost (increasing interest rate or opportunity cost of money).</a:t>
            </a:r>
          </a:p>
          <a:p>
            <a:pPr>
              <a:buFont typeface="Arial" charset="0"/>
              <a:buChar char="•"/>
            </a:pPr>
            <a:r>
              <a:rPr lang="en-US" dirty="0"/>
              <a:t> </a:t>
            </a:r>
            <a:r>
              <a:rPr lang="en-US" dirty="0" smtClean="0"/>
              <a:t>Long-term expectation can be wrong so easily due to uncontrollable factors such as price, global market and government policies.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9349" y="2084832"/>
            <a:ext cx="1191771" cy="1254496"/>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23679" r="22035" b="9517"/>
          <a:stretch/>
        </p:blipFill>
        <p:spPr>
          <a:xfrm>
            <a:off x="7401379" y="3339328"/>
            <a:ext cx="843471" cy="149961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9348" y="5256032"/>
            <a:ext cx="1107535" cy="1156759"/>
          </a:xfrm>
          <a:prstGeom prst="rect">
            <a:avLst/>
          </a:prstGeom>
        </p:spPr>
      </p:pic>
      <p:sp>
        <p:nvSpPr>
          <p:cNvPr id="7" name="Rectangle 6"/>
          <p:cNvSpPr/>
          <p:nvPr/>
        </p:nvSpPr>
        <p:spPr>
          <a:xfrm>
            <a:off x="8668987" y="2712080"/>
            <a:ext cx="173793" cy="3280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668987" y="4005303"/>
            <a:ext cx="510639" cy="3280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8668987" y="5506408"/>
            <a:ext cx="3360717" cy="3280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159596" y="2712080"/>
            <a:ext cx="1189749" cy="369332"/>
          </a:xfrm>
          <a:prstGeom prst="rect">
            <a:avLst/>
          </a:prstGeom>
          <a:noFill/>
        </p:spPr>
        <p:txBody>
          <a:bodyPr wrap="none" rtlCol="0">
            <a:spAutoFit/>
          </a:bodyPr>
          <a:lstStyle/>
          <a:p>
            <a:r>
              <a:rPr lang="en-US" smtClean="0"/>
              <a:t>4-5 months</a:t>
            </a:r>
            <a:endParaRPr lang="en-US"/>
          </a:p>
        </p:txBody>
      </p:sp>
      <p:sp>
        <p:nvSpPr>
          <p:cNvPr id="11" name="TextBox 10"/>
          <p:cNvSpPr txBox="1"/>
          <p:nvPr/>
        </p:nvSpPr>
        <p:spPr>
          <a:xfrm>
            <a:off x="9339942" y="3984638"/>
            <a:ext cx="1443024" cy="369332"/>
          </a:xfrm>
          <a:prstGeom prst="rect">
            <a:avLst/>
          </a:prstGeom>
          <a:noFill/>
        </p:spPr>
        <p:txBody>
          <a:bodyPr wrap="none" rtlCol="0">
            <a:spAutoFit/>
          </a:bodyPr>
          <a:lstStyle/>
          <a:p>
            <a:r>
              <a:rPr lang="en-US" dirty="0" smtClean="0"/>
              <a:t>10-12 months</a:t>
            </a:r>
            <a:endParaRPr lang="en-US" dirty="0"/>
          </a:p>
        </p:txBody>
      </p:sp>
      <p:sp>
        <p:nvSpPr>
          <p:cNvPr id="12" name="TextBox 11"/>
          <p:cNvSpPr txBox="1"/>
          <p:nvPr/>
        </p:nvSpPr>
        <p:spPr>
          <a:xfrm>
            <a:off x="9627833" y="5940028"/>
            <a:ext cx="882165" cy="369332"/>
          </a:xfrm>
          <a:prstGeom prst="rect">
            <a:avLst/>
          </a:prstGeom>
          <a:noFill/>
        </p:spPr>
        <p:txBody>
          <a:bodyPr wrap="none" rtlCol="0">
            <a:spAutoFit/>
          </a:bodyPr>
          <a:lstStyle/>
          <a:p>
            <a:r>
              <a:rPr lang="en-US" dirty="0" smtClean="0"/>
              <a:t>7 years</a:t>
            </a:r>
            <a:endParaRPr lang="en-US" dirty="0"/>
          </a:p>
        </p:txBody>
      </p:sp>
    </p:spTree>
    <p:extLst>
      <p:ext uri="{BB962C8B-B14F-4D97-AF65-F5344CB8AC3E}">
        <p14:creationId xmlns:p14="http://schemas.microsoft.com/office/powerpoint/2010/main" val="19525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25344" y="3836017"/>
            <a:ext cx="2637710" cy="1216644"/>
          </a:xfrm>
          <a:prstGeom prst="rect">
            <a:avLst/>
          </a:prstGeom>
        </p:spPr>
      </p:pic>
      <p:pic>
        <p:nvPicPr>
          <p:cNvPr id="13" name="Picture 12"/>
          <p:cNvPicPr>
            <a:picLocks noChangeAspect="1"/>
          </p:cNvPicPr>
          <p:nvPr/>
        </p:nvPicPr>
        <p:blipFill>
          <a:blip r:embed="rId3">
            <a:extLst>
              <a:ext uri="{BEBA8EAE-BF5A-486C-A8C5-ECC9F3942E4B}">
                <a14:imgProps xmlns:a14="http://schemas.microsoft.com/office/drawing/2010/main">
                  <a14:imgLayer r:embed="rId4">
                    <a14:imgEffect>
                      <a14:backgroundRemoval t="0" b="100000" l="1000" r="99000"/>
                    </a14:imgEffect>
                  </a14:imgLayer>
                </a14:imgProps>
              </a:ext>
              <a:ext uri="{28A0092B-C50C-407E-A947-70E740481C1C}">
                <a14:useLocalDpi xmlns:a14="http://schemas.microsoft.com/office/drawing/2010/main" val="0"/>
              </a:ext>
            </a:extLst>
          </a:blip>
          <a:stretch>
            <a:fillRect/>
          </a:stretch>
        </p:blipFill>
        <p:spPr>
          <a:xfrm>
            <a:off x="7844835" y="2084832"/>
            <a:ext cx="2540000" cy="4267200"/>
          </a:xfrm>
          <a:prstGeom prst="rect">
            <a:avLst/>
          </a:prstGeom>
        </p:spPr>
      </p:pic>
      <p:sp>
        <p:nvSpPr>
          <p:cNvPr id="2" name="Title 1"/>
          <p:cNvSpPr>
            <a:spLocks noGrp="1"/>
          </p:cNvSpPr>
          <p:nvPr>
            <p:ph type="title"/>
          </p:nvPr>
        </p:nvSpPr>
        <p:spPr/>
        <p:txBody>
          <a:bodyPr/>
          <a:lstStyle/>
          <a:p>
            <a:r>
              <a:rPr lang="en-US" dirty="0" smtClean="0"/>
              <a:t>General Characteristics of Agricultural Production</a:t>
            </a:r>
            <a:endParaRPr lang="en-US" dirty="0"/>
          </a:p>
        </p:txBody>
      </p:sp>
      <p:sp>
        <p:nvSpPr>
          <p:cNvPr id="3" name="Content Placeholder 2"/>
          <p:cNvSpPr>
            <a:spLocks noGrp="1"/>
          </p:cNvSpPr>
          <p:nvPr>
            <p:ph idx="1"/>
          </p:nvPr>
        </p:nvSpPr>
        <p:spPr>
          <a:xfrm>
            <a:off x="1024128" y="2285999"/>
            <a:ext cx="6400441" cy="4489939"/>
          </a:xfrm>
        </p:spPr>
        <p:txBody>
          <a:bodyPr>
            <a:normAutofit/>
          </a:bodyPr>
          <a:lstStyle/>
          <a:p>
            <a:r>
              <a:rPr lang="en-US" dirty="0" smtClean="0"/>
              <a:t>Agricultural production is significantly different from industrial production. </a:t>
            </a:r>
          </a:p>
          <a:p>
            <a:r>
              <a:rPr lang="en-US" dirty="0" smtClean="0"/>
              <a:t>2. Environmental and natural resources dependent</a:t>
            </a:r>
          </a:p>
          <a:p>
            <a:r>
              <a:rPr lang="en-US" dirty="0" smtClean="0"/>
              <a:t>3. Seasonal dependent </a:t>
            </a:r>
            <a:r>
              <a:rPr lang="en-US" dirty="0" smtClean="0">
                <a:sym typeface="Wingdings"/>
              </a:rPr>
              <a:t></a:t>
            </a:r>
            <a:r>
              <a:rPr lang="en-US" dirty="0" smtClean="0"/>
              <a:t> Market and price problems</a:t>
            </a:r>
          </a:p>
          <a:p>
            <a:r>
              <a:rPr lang="en-US" dirty="0" smtClean="0"/>
              <a:t>4. Perishability </a:t>
            </a:r>
            <a:r>
              <a:rPr lang="en-US" dirty="0" smtClean="0">
                <a:sym typeface="Wingdings"/>
              </a:rPr>
              <a:t> Unable to store or high storage cost</a:t>
            </a:r>
          </a:p>
          <a:p>
            <a:r>
              <a:rPr lang="en-US" dirty="0" smtClean="0">
                <a:sym typeface="Wingdings"/>
              </a:rPr>
              <a:t>5. Output and Price Fluctuation</a:t>
            </a:r>
          </a:p>
          <a:p>
            <a:r>
              <a:rPr lang="en-US" dirty="0" smtClean="0">
                <a:sym typeface="Wingdings"/>
              </a:rPr>
              <a:t>- Weather fluctuation  Output fluctuation</a:t>
            </a:r>
          </a:p>
          <a:p>
            <a:r>
              <a:rPr lang="en-US" dirty="0" smtClean="0">
                <a:sym typeface="Wingdings"/>
              </a:rPr>
              <a:t>- Output fluctuation  Price fluctuation</a:t>
            </a:r>
          </a:p>
          <a:p>
            <a:r>
              <a:rPr lang="en-US" dirty="0" smtClean="0">
                <a:sym typeface="Wingdings"/>
              </a:rPr>
              <a:t>- Increasing demand from increasing population or industrial sectors</a:t>
            </a:r>
            <a:endParaRPr lang="en-US" dirty="0"/>
          </a:p>
        </p:txBody>
      </p:sp>
      <p:pic>
        <p:nvPicPr>
          <p:cNvPr id="4" name="Picture 3"/>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foregroundMark x1="36053" y1="28500" x2="36053" y2="28500"/>
                        <a14:foregroundMark x1="32632" y1="24000" x2="32632" y2="24000"/>
                        <a14:foregroundMark x1="43947" y1="44750" x2="43947" y2="44750"/>
                        <a14:foregroundMark x1="46842" y1="38250" x2="46842" y2="38250"/>
                        <a14:foregroundMark x1="43947" y1="34000" x2="43947" y2="34000"/>
                        <a14:foregroundMark x1="50526" y1="27500" x2="50526" y2="27500"/>
                        <a14:foregroundMark x1="45789" y1="26500" x2="45789" y2="26500"/>
                        <a14:foregroundMark x1="50789" y1="22000" x2="50789" y2="22000"/>
                        <a14:foregroundMark x1="36842" y1="20000" x2="36842" y2="20000"/>
                        <a14:foregroundMark x1="32105" y1="19000" x2="32105" y2="19000"/>
                        <a14:foregroundMark x1="52105" y1="44000" x2="52105" y2="44000"/>
                        <a14:foregroundMark x1="57895" y1="41500" x2="57895" y2="41500"/>
                        <a14:foregroundMark x1="58421" y1="46500" x2="58421" y2="46500"/>
                        <a14:foregroundMark x1="70000" y1="37750" x2="70000" y2="37750"/>
                        <a14:foregroundMark x1="64737" y1="37750" x2="64737" y2="37750"/>
                        <a14:foregroundMark x1="71316" y1="31500" x2="71316" y2="31500"/>
                        <a14:foregroundMark x1="76053" y1="29000" x2="76053" y2="29000"/>
                        <a14:foregroundMark x1="77368" y1="34000" x2="77368" y2="34000"/>
                        <a14:foregroundMark x1="81316" y1="27500" x2="81316" y2="27500"/>
                        <a14:foregroundMark x1="29474" y1="76250" x2="29474" y2="76250"/>
                        <a14:foregroundMark x1="35526" y1="73000" x2="35526" y2="73000"/>
                        <a14:foregroundMark x1="54474" y1="60000" x2="54474" y2="60000"/>
                        <a14:foregroundMark x1="47895" y1="64750" x2="47895" y2="64750"/>
                        <a14:foregroundMark x1="57368" y1="63500" x2="57368" y2="63500"/>
                        <a14:foregroundMark x1="59211" y1="59750" x2="59211" y2="59750"/>
                      </a14:backgroundRemoval>
                    </a14:imgEffect>
                  </a14:imgLayer>
                </a14:imgProps>
              </a:ext>
              <a:ext uri="{28A0092B-C50C-407E-A947-70E740481C1C}">
                <a14:useLocalDpi xmlns:a14="http://schemas.microsoft.com/office/drawing/2010/main" val="0"/>
              </a:ext>
            </a:extLst>
          </a:blip>
          <a:stretch>
            <a:fillRect/>
          </a:stretch>
        </p:blipFill>
        <p:spPr>
          <a:xfrm>
            <a:off x="8518950" y="3153641"/>
            <a:ext cx="965044" cy="1015836"/>
          </a:xfrm>
          <a:prstGeom prst="rect">
            <a:avLst/>
          </a:prstGeom>
        </p:spPr>
      </p:pic>
      <p:pic>
        <p:nvPicPr>
          <p:cNvPr id="5" name="Picture 4"/>
          <p:cNvPicPr>
            <a:picLocks noChangeAspect="1"/>
          </p:cNvPicPr>
          <p:nvPr/>
        </p:nvPicPr>
        <p:blipFill rotWithShape="1">
          <a:blip r:embed="rId7">
            <a:extLst>
              <a:ext uri="{BEBA8EAE-BF5A-486C-A8C5-ECC9F3942E4B}">
                <a14:imgProps xmlns:a14="http://schemas.microsoft.com/office/drawing/2010/main">
                  <a14:imgLayer r:embed="rId8">
                    <a14:imgEffect>
                      <a14:backgroundRemoval t="9000" b="88875" l="29067" r="72533"/>
                    </a14:imgEffect>
                  </a14:imgLayer>
                </a14:imgProps>
              </a:ext>
              <a:ext uri="{28A0092B-C50C-407E-A947-70E740481C1C}">
                <a14:useLocalDpi xmlns:a14="http://schemas.microsoft.com/office/drawing/2010/main" val="0"/>
              </a:ext>
            </a:extLst>
          </a:blip>
          <a:srcRect l="23679" r="22035" b="9517"/>
          <a:stretch/>
        </p:blipFill>
        <p:spPr>
          <a:xfrm>
            <a:off x="9483994" y="3124405"/>
            <a:ext cx="319829" cy="568627"/>
          </a:xfrm>
          <a:prstGeom prst="rect">
            <a:avLst/>
          </a:prstGeom>
        </p:spPr>
      </p:pic>
      <p:pic>
        <p:nvPicPr>
          <p:cNvPr id="6" name="Picture 5"/>
          <p:cNvPicPr>
            <a:picLocks noChangeAspect="1"/>
          </p:cNvPicPr>
          <p:nvPr/>
        </p:nvPicPr>
        <p:blipFill rotWithShape="1">
          <a:blip r:embed="rId9">
            <a:extLst>
              <a:ext uri="{BEBA8EAE-BF5A-486C-A8C5-ECC9F3942E4B}">
                <a14:imgProps xmlns:a14="http://schemas.microsoft.com/office/drawing/2010/main">
                  <a14:imgLayer r:embed="rId10">
                    <a14:imgEffect>
                      <a14:backgroundRemoval t="0" b="90000" l="2000" r="99333">
                        <a14:foregroundMark x1="8667" y1="8723" x2="8667" y2="8723"/>
                        <a14:foregroundMark x1="7778" y1="3617" x2="7778" y2="3617"/>
                        <a14:foregroundMark x1="42444" y1="8723" x2="42444" y2="8723"/>
                      </a14:backgroundRemoval>
                    </a14:imgEffect>
                  </a14:imgLayer>
                </a14:imgProps>
              </a:ext>
              <a:ext uri="{28A0092B-C50C-407E-A947-70E740481C1C}">
                <a14:useLocalDpi xmlns:a14="http://schemas.microsoft.com/office/drawing/2010/main" val="0"/>
              </a:ext>
            </a:extLst>
          </a:blip>
          <a:srcRect r="43388"/>
          <a:stretch/>
        </p:blipFill>
        <p:spPr>
          <a:xfrm>
            <a:off x="8123914" y="4925291"/>
            <a:ext cx="395036" cy="728805"/>
          </a:xfrm>
          <a:prstGeom prst="rect">
            <a:avLst/>
          </a:prstGeom>
        </p:spPr>
      </p:pic>
      <p:pic>
        <p:nvPicPr>
          <p:cNvPr id="14" name="Picture 13"/>
          <p:cNvPicPr>
            <a:picLocks noChangeAspect="1"/>
          </p:cNvPicPr>
          <p:nvPr/>
        </p:nvPicPr>
        <p:blipFill rotWithShape="1">
          <a:blip r:embed="rId7">
            <a:extLst>
              <a:ext uri="{BEBA8EAE-BF5A-486C-A8C5-ECC9F3942E4B}">
                <a14:imgProps xmlns:a14="http://schemas.microsoft.com/office/drawing/2010/main">
                  <a14:imgLayer r:embed="rId11">
                    <a14:imgEffect>
                      <a14:backgroundRemoval t="9000" b="88875" l="29067" r="72533"/>
                    </a14:imgEffect>
                  </a14:imgLayer>
                </a14:imgProps>
              </a:ext>
              <a:ext uri="{28A0092B-C50C-407E-A947-70E740481C1C}">
                <a14:useLocalDpi xmlns:a14="http://schemas.microsoft.com/office/drawing/2010/main" val="0"/>
              </a:ext>
            </a:extLst>
          </a:blip>
          <a:srcRect l="23679" r="22035" b="9517"/>
          <a:stretch/>
        </p:blipFill>
        <p:spPr>
          <a:xfrm>
            <a:off x="8493531" y="2386445"/>
            <a:ext cx="507941" cy="903073"/>
          </a:xfrm>
          <a:prstGeom prst="rect">
            <a:avLst/>
          </a:prstGeom>
        </p:spPr>
      </p:pic>
      <p:pic>
        <p:nvPicPr>
          <p:cNvPr id="15" name="Picture 14"/>
          <p:cNvPicPr>
            <a:picLocks noChangeAspect="1"/>
          </p:cNvPicPr>
          <p:nvPr/>
        </p:nvPicPr>
        <p:blipFill rotWithShape="1">
          <a:blip r:embed="rId9">
            <a:extLst>
              <a:ext uri="{BEBA8EAE-BF5A-486C-A8C5-ECC9F3942E4B}">
                <a14:imgProps xmlns:a14="http://schemas.microsoft.com/office/drawing/2010/main">
                  <a14:imgLayer r:embed="rId12">
                    <a14:imgEffect>
                      <a14:backgroundRemoval t="0" b="90000" l="2000" r="99333">
                        <a14:foregroundMark x1="8667" y1="8723" x2="8667" y2="8723"/>
                        <a14:foregroundMark x1="7778" y1="3617" x2="7778" y2="3617"/>
                        <a14:foregroundMark x1="42444" y1="8723" x2="42444" y2="8723"/>
                      </a14:backgroundRemoval>
                    </a14:imgEffect>
                  </a14:imgLayer>
                </a14:imgProps>
              </a:ext>
              <a:ext uri="{28A0092B-C50C-407E-A947-70E740481C1C}">
                <a14:useLocalDpi xmlns:a14="http://schemas.microsoft.com/office/drawing/2010/main" val="0"/>
              </a:ext>
            </a:extLst>
          </a:blip>
          <a:srcRect r="43388"/>
          <a:stretch/>
        </p:blipFill>
        <p:spPr>
          <a:xfrm>
            <a:off x="8581076" y="5538355"/>
            <a:ext cx="364547" cy="672555"/>
          </a:xfrm>
          <a:prstGeom prst="rect">
            <a:avLst/>
          </a:prstGeom>
        </p:spPr>
      </p:pic>
      <p:pic>
        <p:nvPicPr>
          <p:cNvPr id="16" name="Picture 15"/>
          <p:cNvPicPr>
            <a:picLocks noChangeAspect="1"/>
          </p:cNvPicPr>
          <p:nvPr/>
        </p:nvPicPr>
        <p:blipFill rotWithShape="1">
          <a:blip r:embed="rId9">
            <a:extLst>
              <a:ext uri="{BEBA8EAE-BF5A-486C-A8C5-ECC9F3942E4B}">
                <a14:imgProps xmlns:a14="http://schemas.microsoft.com/office/drawing/2010/main">
                  <a14:imgLayer r:embed="rId13">
                    <a14:imgEffect>
                      <a14:backgroundRemoval t="0" b="90000" l="2000" r="99333">
                        <a14:foregroundMark x1="8667" y1="8723" x2="8667" y2="8723"/>
                        <a14:foregroundMark x1="7778" y1="3617" x2="7778" y2="3617"/>
                        <a14:foregroundMark x1="42444" y1="8723" x2="42444" y2="8723"/>
                      </a14:backgroundRemoval>
                    </a14:imgEffect>
                  </a14:imgLayer>
                </a14:imgProps>
              </a:ext>
              <a:ext uri="{28A0092B-C50C-407E-A947-70E740481C1C}">
                <a14:useLocalDpi xmlns:a14="http://schemas.microsoft.com/office/drawing/2010/main" val="0"/>
              </a:ext>
            </a:extLst>
          </a:blip>
          <a:srcRect r="43388"/>
          <a:stretch/>
        </p:blipFill>
        <p:spPr>
          <a:xfrm>
            <a:off x="9328652" y="2565436"/>
            <a:ext cx="310684" cy="573184"/>
          </a:xfrm>
          <a:prstGeom prst="rect">
            <a:avLst/>
          </a:prstGeom>
        </p:spPr>
      </p:pic>
      <p:pic>
        <p:nvPicPr>
          <p:cNvPr id="17" name="Picture 16"/>
          <p:cNvPicPr>
            <a:picLocks noChangeAspect="1"/>
          </p:cNvPicPr>
          <p:nvPr/>
        </p:nvPicPr>
        <p:blipFill rotWithShape="1">
          <a:blip r:embed="rId9">
            <a:extLst>
              <a:ext uri="{BEBA8EAE-BF5A-486C-A8C5-ECC9F3942E4B}">
                <a14:imgProps xmlns:a14="http://schemas.microsoft.com/office/drawing/2010/main">
                  <a14:imgLayer r:embed="rId14">
                    <a14:imgEffect>
                      <a14:backgroundRemoval t="0" b="90000" l="2000" r="99333">
                        <a14:foregroundMark x1="8667" y1="8723" x2="8667" y2="8723"/>
                        <a14:foregroundMark x1="7778" y1="3617" x2="7778" y2="3617"/>
                        <a14:foregroundMark x1="42444" y1="8723" x2="42444" y2="8723"/>
                      </a14:backgroundRemoval>
                    </a14:imgEffect>
                  </a14:imgLayer>
                </a14:imgProps>
              </a:ext>
              <a:ext uri="{28A0092B-C50C-407E-A947-70E740481C1C}">
                <a14:useLocalDpi xmlns:a14="http://schemas.microsoft.com/office/drawing/2010/main" val="0"/>
              </a:ext>
            </a:extLst>
          </a:blip>
          <a:srcRect r="43388"/>
          <a:stretch/>
        </p:blipFill>
        <p:spPr>
          <a:xfrm>
            <a:off x="8270523" y="2318026"/>
            <a:ext cx="310684" cy="573184"/>
          </a:xfrm>
          <a:prstGeom prst="rect">
            <a:avLst/>
          </a:prstGeom>
        </p:spPr>
      </p:pic>
      <p:pic>
        <p:nvPicPr>
          <p:cNvPr id="19" name="Picture 18"/>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532903" y="5070788"/>
            <a:ext cx="2530151" cy="1424229"/>
          </a:xfrm>
          <a:prstGeom prst="rect">
            <a:avLst/>
          </a:prstGeom>
        </p:spPr>
      </p:pic>
    </p:spTree>
    <p:extLst>
      <p:ext uri="{BB962C8B-B14F-4D97-AF65-F5344CB8AC3E}">
        <p14:creationId xmlns:p14="http://schemas.microsoft.com/office/powerpoint/2010/main" val="6647077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r="69884" b="67160"/>
          <a:stretch/>
        </p:blipFill>
        <p:spPr>
          <a:xfrm>
            <a:off x="2144356" y="4696257"/>
            <a:ext cx="1693985" cy="1301262"/>
          </a:xfrm>
          <a:prstGeom prst="rect">
            <a:avLst/>
          </a:prstGeom>
        </p:spPr>
      </p:pic>
      <p:sp>
        <p:nvSpPr>
          <p:cNvPr id="2" name="Title 1"/>
          <p:cNvSpPr>
            <a:spLocks noGrp="1"/>
          </p:cNvSpPr>
          <p:nvPr>
            <p:ph type="title"/>
          </p:nvPr>
        </p:nvSpPr>
        <p:spPr/>
        <p:txBody>
          <a:bodyPr/>
          <a:lstStyle/>
          <a:p>
            <a:r>
              <a:rPr lang="en-US" dirty="0" smtClean="0"/>
              <a:t>Elements and Characteristics of agricultural production units</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2095" y="3466275"/>
            <a:ext cx="1620109" cy="1295763"/>
          </a:xfrm>
          <a:prstGeom prst="rect">
            <a:avLst/>
          </a:prstGeom>
        </p:spPr>
      </p:pic>
      <p:pic>
        <p:nvPicPr>
          <p:cNvPr id="8" name="Picture 7"/>
          <p:cNvPicPr>
            <a:picLocks noChangeAspect="1"/>
          </p:cNvPicPr>
          <p:nvPr/>
        </p:nvPicPr>
        <p:blipFill>
          <a:blip r:embed="rId4">
            <a:extLst>
              <a:ext uri="{BEBA8EAE-BF5A-486C-A8C5-ECC9F3942E4B}">
                <a14:imgProps xmlns:a14="http://schemas.microsoft.com/office/drawing/2010/main">
                  <a14:imgLayer r:embed="rId5">
                    <a14:imgEffect>
                      <a14:backgroundRemoval t="9961" b="96875" l="1758" r="97070">
                        <a14:foregroundMark x1="82813" y1="67188" x2="82813" y2="67188"/>
                        <a14:foregroundMark x1="58984" y1="71484" x2="58984" y2="71484"/>
                        <a14:foregroundMark x1="50000" y1="67188" x2="50000" y2="67188"/>
                        <a14:foregroundMark x1="39844" y1="73047" x2="39844" y2="73047"/>
                      </a14:backgroundRemoval>
                    </a14:imgEffect>
                  </a14:imgLayer>
                </a14:imgProps>
              </a:ext>
              <a:ext uri="{28A0092B-C50C-407E-A947-70E740481C1C}">
                <a14:useLocalDpi xmlns:a14="http://schemas.microsoft.com/office/drawing/2010/main" val="0"/>
              </a:ext>
            </a:extLst>
          </a:blip>
          <a:stretch>
            <a:fillRect/>
          </a:stretch>
        </p:blipFill>
        <p:spPr>
          <a:xfrm>
            <a:off x="474259" y="4510294"/>
            <a:ext cx="1505974" cy="1505974"/>
          </a:xfrm>
          <a:prstGeom prst="rect">
            <a:avLst/>
          </a:prstGeom>
        </p:spPr>
      </p:pic>
      <p:sp>
        <p:nvSpPr>
          <p:cNvPr id="9" name="TextBox 8"/>
          <p:cNvSpPr txBox="1"/>
          <p:nvPr/>
        </p:nvSpPr>
        <p:spPr>
          <a:xfrm>
            <a:off x="1227246" y="2835250"/>
            <a:ext cx="2106667" cy="369332"/>
          </a:xfrm>
          <a:prstGeom prst="rect">
            <a:avLst/>
          </a:prstGeom>
          <a:noFill/>
        </p:spPr>
        <p:txBody>
          <a:bodyPr wrap="none" rtlCol="0">
            <a:spAutoFit/>
          </a:bodyPr>
          <a:lstStyle/>
          <a:p>
            <a:r>
              <a:rPr lang="en-US" smtClean="0"/>
              <a:t>Factors of Production</a:t>
            </a:r>
            <a:endParaRPr lang="en-US"/>
          </a:p>
        </p:txBody>
      </p:sp>
      <p:sp>
        <p:nvSpPr>
          <p:cNvPr id="10" name="Rounded Rectangle 9"/>
          <p:cNvSpPr/>
          <p:nvPr/>
        </p:nvSpPr>
        <p:spPr>
          <a:xfrm>
            <a:off x="5287107" y="4046930"/>
            <a:ext cx="2332892" cy="14302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smtClean="0"/>
              <a:t>Production Unit</a:t>
            </a:r>
            <a:endParaRPr lang="en-US" sz="2400"/>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36259" y="2377696"/>
            <a:ext cx="1117358" cy="1117358"/>
          </a:xfrm>
          <a:prstGeom prst="rect">
            <a:avLst/>
          </a:prstGeom>
        </p:spPr>
      </p:pic>
      <p:sp>
        <p:nvSpPr>
          <p:cNvPr id="12" name="TextBox 11"/>
          <p:cNvSpPr txBox="1"/>
          <p:nvPr/>
        </p:nvSpPr>
        <p:spPr>
          <a:xfrm>
            <a:off x="5628766" y="3554552"/>
            <a:ext cx="1532343" cy="369332"/>
          </a:xfrm>
          <a:prstGeom prst="rect">
            <a:avLst/>
          </a:prstGeom>
          <a:noFill/>
        </p:spPr>
        <p:txBody>
          <a:bodyPr wrap="none" rtlCol="0">
            <a:spAutoFit/>
          </a:bodyPr>
          <a:lstStyle/>
          <a:p>
            <a:r>
              <a:rPr lang="en-US" dirty="0" smtClean="0"/>
              <a:t>Farm manager</a:t>
            </a:r>
            <a:endParaRPr lang="en-US" dirty="0"/>
          </a:p>
        </p:txBody>
      </p:sp>
      <p:sp>
        <p:nvSpPr>
          <p:cNvPr id="13" name="Right Brace 12"/>
          <p:cNvSpPr/>
          <p:nvPr/>
        </p:nvSpPr>
        <p:spPr>
          <a:xfrm>
            <a:off x="4091354" y="3554552"/>
            <a:ext cx="1043354" cy="2461716"/>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62755" y="2345033"/>
            <a:ext cx="2125600" cy="980433"/>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941873" y="3710087"/>
            <a:ext cx="2038923" cy="1147715"/>
          </a:xfrm>
          <a:prstGeom prst="rect">
            <a:avLst/>
          </a:prstGeom>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265819" y="5285636"/>
            <a:ext cx="1327089" cy="1327089"/>
          </a:xfrm>
          <a:prstGeom prst="rect">
            <a:avLst/>
          </a:prstGeom>
        </p:spPr>
      </p:pic>
      <p:sp>
        <p:nvSpPr>
          <p:cNvPr id="18" name="Striped Right Arrow 17"/>
          <p:cNvSpPr/>
          <p:nvPr/>
        </p:nvSpPr>
        <p:spPr>
          <a:xfrm>
            <a:off x="7901354" y="4208585"/>
            <a:ext cx="859272" cy="1138303"/>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10058400" y="1783391"/>
            <a:ext cx="2133600" cy="369332"/>
          </a:xfrm>
          <a:prstGeom prst="rect">
            <a:avLst/>
          </a:prstGeom>
          <a:noFill/>
        </p:spPr>
        <p:txBody>
          <a:bodyPr wrap="square" rtlCol="0">
            <a:spAutoFit/>
          </a:bodyPr>
          <a:lstStyle/>
          <a:p>
            <a:r>
              <a:rPr lang="en-US" smtClean="0"/>
              <a:t>Agricultural product</a:t>
            </a:r>
            <a:endParaRPr lang="en-US"/>
          </a:p>
        </p:txBody>
      </p:sp>
      <p:sp>
        <p:nvSpPr>
          <p:cNvPr id="20" name="Content Placeholder 2"/>
          <p:cNvSpPr>
            <a:spLocks noGrp="1"/>
          </p:cNvSpPr>
          <p:nvPr>
            <p:ph idx="1"/>
          </p:nvPr>
        </p:nvSpPr>
        <p:spPr>
          <a:xfrm>
            <a:off x="7771996" y="2136677"/>
            <a:ext cx="2143168" cy="2039149"/>
          </a:xfrm>
        </p:spPr>
        <p:txBody>
          <a:bodyPr>
            <a:normAutofit/>
          </a:bodyPr>
          <a:lstStyle/>
          <a:p>
            <a:pPr>
              <a:buFont typeface="Arial" charset="0"/>
              <a:buChar char="•"/>
            </a:pPr>
            <a:r>
              <a:rPr lang="en-US" sz="1800" dirty="0" smtClean="0"/>
              <a:t>Objectives</a:t>
            </a:r>
          </a:p>
          <a:p>
            <a:pPr>
              <a:buFont typeface="Arial" charset="0"/>
              <a:buChar char="•"/>
            </a:pPr>
            <a:r>
              <a:rPr lang="en-US" sz="1800" dirty="0"/>
              <a:t> </a:t>
            </a:r>
            <a:r>
              <a:rPr lang="en-US" sz="1800" dirty="0" smtClean="0"/>
              <a:t>Decision</a:t>
            </a:r>
          </a:p>
          <a:p>
            <a:pPr>
              <a:buFont typeface="Arial" charset="0"/>
              <a:buChar char="•"/>
            </a:pPr>
            <a:r>
              <a:rPr lang="en-US" sz="1800" dirty="0"/>
              <a:t> </a:t>
            </a:r>
            <a:r>
              <a:rPr lang="en-US" sz="1800" dirty="0" smtClean="0"/>
              <a:t>Information</a:t>
            </a:r>
          </a:p>
          <a:p>
            <a:pPr>
              <a:buFont typeface="Arial" charset="0"/>
              <a:buChar char="•"/>
            </a:pPr>
            <a:r>
              <a:rPr lang="en-US" sz="1800" dirty="0"/>
              <a:t> </a:t>
            </a:r>
            <a:r>
              <a:rPr lang="en-US" sz="1800" dirty="0" smtClean="0"/>
              <a:t>Bear the risk and cost of production</a:t>
            </a:r>
            <a:endParaRPr lang="en-US" sz="1800" dirty="0"/>
          </a:p>
        </p:txBody>
      </p:sp>
      <p:cxnSp>
        <p:nvCxnSpPr>
          <p:cNvPr id="25" name="Elbow Connector 24"/>
          <p:cNvCxnSpPr>
            <a:stCxn id="11" idx="3"/>
            <a:endCxn id="20" idx="1"/>
          </p:cNvCxnSpPr>
          <p:nvPr/>
        </p:nvCxnSpPr>
        <p:spPr>
          <a:xfrm>
            <a:off x="6953617" y="2936375"/>
            <a:ext cx="818379" cy="219877"/>
          </a:xfrm>
          <a:prstGeom prst="bentConnector3">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45484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Thai agricultural production units</a:t>
            </a:r>
            <a:endParaRPr lang="en-US" dirty="0"/>
          </a:p>
        </p:txBody>
      </p:sp>
      <p:sp>
        <p:nvSpPr>
          <p:cNvPr id="3" name="Content Placeholder 2"/>
          <p:cNvSpPr>
            <a:spLocks noGrp="1"/>
          </p:cNvSpPr>
          <p:nvPr>
            <p:ph idx="1"/>
          </p:nvPr>
        </p:nvSpPr>
        <p:spPr/>
        <p:txBody>
          <a:bodyPr/>
          <a:lstStyle/>
          <a:p>
            <a:pPr>
              <a:buFont typeface="Arial" charset="0"/>
              <a:buChar char="•"/>
            </a:pPr>
            <a:r>
              <a:rPr lang="en-US" dirty="0" smtClean="0"/>
              <a:t> Most of the production units are small. </a:t>
            </a:r>
          </a:p>
          <a:p>
            <a:pPr lvl="1">
              <a:buFont typeface="Arial" charset="0"/>
              <a:buChar char="•"/>
            </a:pPr>
            <a:r>
              <a:rPr lang="en-US" dirty="0" smtClean="0"/>
              <a:t>Using family labor, no division of labor but everyone contributes to every process.</a:t>
            </a:r>
          </a:p>
          <a:p>
            <a:pPr lvl="1">
              <a:buFont typeface="Arial" charset="0"/>
              <a:buChar char="•"/>
            </a:pPr>
            <a:r>
              <a:rPr lang="en-US" dirty="0" smtClean="0"/>
              <a:t>Household head is usually the farm manager. </a:t>
            </a:r>
          </a:p>
          <a:p>
            <a:pPr>
              <a:buFont typeface="Arial" charset="0"/>
              <a:buChar char="•"/>
            </a:pPr>
            <a:r>
              <a:rPr lang="en-US" dirty="0"/>
              <a:t> </a:t>
            </a:r>
            <a:r>
              <a:rPr lang="en-US" dirty="0" smtClean="0"/>
              <a:t>Competitive Market</a:t>
            </a:r>
          </a:p>
          <a:p>
            <a:pPr lvl="1">
              <a:buFont typeface="Arial" charset="0"/>
              <a:buChar char="•"/>
            </a:pPr>
            <a:r>
              <a:rPr lang="en-US" dirty="0" smtClean="0"/>
              <a:t>Small production unit, small amount of output</a:t>
            </a:r>
          </a:p>
          <a:p>
            <a:pPr lvl="1">
              <a:buFont typeface="Arial" charset="0"/>
              <a:buChar char="•"/>
            </a:pPr>
            <a:r>
              <a:rPr lang="en-US" dirty="0" smtClean="0"/>
              <a:t>Price Taker</a:t>
            </a:r>
          </a:p>
          <a:p>
            <a:pPr>
              <a:buFont typeface="Arial" charset="0"/>
              <a:buChar char="•"/>
            </a:pPr>
            <a:r>
              <a:rPr lang="en-US" dirty="0" smtClean="0"/>
              <a:t> A unit may produce one or more agricultural products in one period of time. It may also produce non-agricultural product. This depends on </a:t>
            </a:r>
            <a:r>
              <a:rPr lang="mr-IN" dirty="0" smtClean="0"/>
              <a:t>…</a:t>
            </a:r>
            <a:endParaRPr lang="en-US" dirty="0" smtClean="0"/>
          </a:p>
          <a:p>
            <a:pPr lvl="1">
              <a:buFont typeface="Arial" charset="0"/>
              <a:buChar char="•"/>
            </a:pPr>
            <a:r>
              <a:rPr lang="en-US" dirty="0" smtClean="0"/>
              <a:t>Physical, knowledge, and financial factors</a:t>
            </a:r>
          </a:p>
          <a:p>
            <a:pPr lvl="1">
              <a:buFont typeface="Arial" charset="0"/>
              <a:buChar char="•"/>
            </a:pPr>
            <a:r>
              <a:rPr lang="en-US" dirty="0" smtClean="0"/>
              <a:t>Risk preference</a:t>
            </a:r>
          </a:p>
          <a:p>
            <a:pPr lvl="1">
              <a:buFont typeface="Arial" charset="0"/>
              <a:buChar char="•"/>
            </a:pPr>
            <a:r>
              <a:rPr lang="en-US" dirty="0" smtClean="0"/>
              <a:t>Whether the secondary product affects labor allocation in the primary (agricultural) product. </a:t>
            </a:r>
            <a:endParaRPr lang="en-US" dirty="0"/>
          </a:p>
        </p:txBody>
      </p:sp>
    </p:spTree>
    <p:extLst>
      <p:ext uri="{BB962C8B-B14F-4D97-AF65-F5344CB8AC3E}">
        <p14:creationId xmlns:p14="http://schemas.microsoft.com/office/powerpoint/2010/main" val="1607867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Thai agricultural production units</a:t>
            </a:r>
            <a:endParaRPr lang="en-US" dirty="0"/>
          </a:p>
        </p:txBody>
      </p:sp>
      <p:sp>
        <p:nvSpPr>
          <p:cNvPr id="3" name="Content Placeholder 2"/>
          <p:cNvSpPr>
            <a:spLocks noGrp="1"/>
          </p:cNvSpPr>
          <p:nvPr>
            <p:ph idx="1"/>
          </p:nvPr>
        </p:nvSpPr>
        <p:spPr>
          <a:xfrm>
            <a:off x="1024129" y="2286000"/>
            <a:ext cx="10595158" cy="4023360"/>
          </a:xfrm>
        </p:spPr>
        <p:txBody>
          <a:bodyPr/>
          <a:lstStyle/>
          <a:p>
            <a:pPr>
              <a:buFont typeface="Arial" charset="0"/>
              <a:buChar char="•"/>
            </a:pPr>
            <a:r>
              <a:rPr lang="en-US" dirty="0" smtClean="0"/>
              <a:t> Characteristics of rural settlement may indicate characteristics of its agricultural products.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1028" y="5270342"/>
            <a:ext cx="2100943" cy="1176528"/>
          </a:xfrm>
          <a:prstGeom prst="rect">
            <a:avLst/>
          </a:prstGeom>
        </p:spPr>
      </p:pic>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1028" y="3993230"/>
            <a:ext cx="2100943" cy="1176528"/>
          </a:xfrm>
          <a:prstGeom prst="rect">
            <a:avLst/>
          </a:prstGeom>
        </p:spPr>
      </p:pic>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677" y="2679192"/>
            <a:ext cx="2100943" cy="1176528"/>
          </a:xfrm>
          <a:prstGeom prst="rect">
            <a:avLst/>
          </a:prstGeom>
        </p:spPr>
      </p:pic>
      <p:pic>
        <p:nvPicPr>
          <p:cNvPr id="8" name="Picture 7"/>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297728" y="3733333"/>
            <a:ext cx="588848" cy="588848"/>
          </a:xfrm>
          <a:prstGeom prst="rect">
            <a:avLst/>
          </a:prstGeom>
        </p:spPr>
      </p:pic>
      <p:pic>
        <p:nvPicPr>
          <p:cNvPr id="9" name="Picture 8"/>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312094" y="4351020"/>
            <a:ext cx="588848" cy="588848"/>
          </a:xfrm>
          <a:prstGeom prst="rect">
            <a:avLst/>
          </a:prstGeom>
        </p:spPr>
      </p:pic>
      <p:pic>
        <p:nvPicPr>
          <p:cNvPr id="10" name="Picture 9"/>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922498" y="4322977"/>
            <a:ext cx="588848" cy="588848"/>
          </a:xfrm>
          <a:prstGeom prst="rect">
            <a:avLst/>
          </a:prstGeom>
        </p:spPr>
      </p:pic>
      <p:pic>
        <p:nvPicPr>
          <p:cNvPr id="11" name="Picture 10"/>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908132" y="3731284"/>
            <a:ext cx="588848" cy="588848"/>
          </a:xfrm>
          <a:prstGeom prst="rect">
            <a:avLst/>
          </a:prstGeom>
        </p:spPr>
      </p:pic>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2596" y="2973324"/>
            <a:ext cx="2100943" cy="1176528"/>
          </a:xfrm>
          <a:prstGeom prst="rect">
            <a:avLst/>
          </a:prstGeom>
        </p:spPr>
      </p:pic>
      <p:pic>
        <p:nvPicPr>
          <p:cNvPr id="13" name="Picture 12"/>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500551" y="3406337"/>
            <a:ext cx="549967" cy="549967"/>
          </a:xfrm>
          <a:prstGeom prst="rect">
            <a:avLst/>
          </a:prstGeom>
        </p:spPr>
      </p:pic>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2474" y="4157472"/>
            <a:ext cx="2100943" cy="1176528"/>
          </a:xfrm>
          <a:prstGeom prst="rect">
            <a:avLst/>
          </a:prstGeom>
        </p:spPr>
      </p:pic>
      <p:pic>
        <p:nvPicPr>
          <p:cNvPr id="15" name="Picture 14"/>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500429" y="4590485"/>
            <a:ext cx="549967" cy="549967"/>
          </a:xfrm>
          <a:prstGeom prst="rect">
            <a:avLst/>
          </a:prstGeom>
        </p:spPr>
      </p:pic>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2474" y="5433060"/>
            <a:ext cx="2100943" cy="1176528"/>
          </a:xfrm>
          <a:prstGeom prst="rect">
            <a:avLst/>
          </a:prstGeom>
        </p:spPr>
      </p:pic>
      <p:pic>
        <p:nvPicPr>
          <p:cNvPr id="17" name="Picture 16"/>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500429" y="5866073"/>
            <a:ext cx="549967" cy="549967"/>
          </a:xfrm>
          <a:prstGeom prst="rect">
            <a:avLst/>
          </a:prstGeom>
        </p:spPr>
      </p:pic>
      <p:sp>
        <p:nvSpPr>
          <p:cNvPr id="18" name="TextBox 17"/>
          <p:cNvSpPr txBox="1"/>
          <p:nvPr/>
        </p:nvSpPr>
        <p:spPr>
          <a:xfrm>
            <a:off x="5095570" y="3761152"/>
            <a:ext cx="2719754" cy="1200329"/>
          </a:xfrm>
          <a:prstGeom prst="rect">
            <a:avLst/>
          </a:prstGeom>
          <a:noFill/>
        </p:spPr>
        <p:txBody>
          <a:bodyPr wrap="square" rtlCol="0">
            <a:spAutoFit/>
          </a:bodyPr>
          <a:lstStyle/>
          <a:p>
            <a:r>
              <a:rPr lang="en-US" sz="2400" dirty="0" smtClean="0"/>
              <a:t>What could be agricultural products of village A and B?</a:t>
            </a:r>
            <a:endParaRPr lang="en-US" sz="2400" dirty="0"/>
          </a:p>
        </p:txBody>
      </p:sp>
      <p:sp>
        <p:nvSpPr>
          <p:cNvPr id="19" name="TextBox 18"/>
          <p:cNvSpPr txBox="1"/>
          <p:nvPr/>
        </p:nvSpPr>
        <p:spPr>
          <a:xfrm>
            <a:off x="3411415" y="5287108"/>
            <a:ext cx="1045671" cy="369332"/>
          </a:xfrm>
          <a:prstGeom prst="rect">
            <a:avLst/>
          </a:prstGeom>
          <a:noFill/>
        </p:spPr>
        <p:txBody>
          <a:bodyPr wrap="none" rtlCol="0">
            <a:spAutoFit/>
          </a:bodyPr>
          <a:lstStyle/>
          <a:p>
            <a:r>
              <a:rPr lang="en-US" dirty="0" smtClean="0"/>
              <a:t>Village A</a:t>
            </a:r>
            <a:endParaRPr lang="en-US" dirty="0"/>
          </a:p>
        </p:txBody>
      </p:sp>
      <p:sp>
        <p:nvSpPr>
          <p:cNvPr id="20" name="TextBox 19"/>
          <p:cNvSpPr txBox="1"/>
          <p:nvPr/>
        </p:nvSpPr>
        <p:spPr>
          <a:xfrm>
            <a:off x="10597661" y="5287108"/>
            <a:ext cx="1021626" cy="369332"/>
          </a:xfrm>
          <a:prstGeom prst="rect">
            <a:avLst/>
          </a:prstGeom>
          <a:noFill/>
        </p:spPr>
        <p:txBody>
          <a:bodyPr wrap="none" rtlCol="0">
            <a:spAutoFit/>
          </a:bodyPr>
          <a:lstStyle/>
          <a:p>
            <a:r>
              <a:rPr lang="en-US" dirty="0" smtClean="0"/>
              <a:t>Village B</a:t>
            </a:r>
            <a:endParaRPr lang="en-US" dirty="0"/>
          </a:p>
        </p:txBody>
      </p:sp>
    </p:spTree>
    <p:extLst>
      <p:ext uri="{BB962C8B-B14F-4D97-AF65-F5344CB8AC3E}">
        <p14:creationId xmlns:p14="http://schemas.microsoft.com/office/powerpoint/2010/main" val="18335301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Theories of production and applications on agricultural production</a:t>
            </a:r>
            <a:endParaRPr lang="en-US" dirty="0"/>
          </a:p>
        </p:txBody>
      </p:sp>
      <p:sp>
        <p:nvSpPr>
          <p:cNvPr id="4" name="Rounded Rectangle 3"/>
          <p:cNvSpPr/>
          <p:nvPr/>
        </p:nvSpPr>
        <p:spPr>
          <a:xfrm>
            <a:off x="1570893" y="3493477"/>
            <a:ext cx="2332892" cy="155917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Factors of Production</a:t>
            </a:r>
            <a:endParaRPr lang="en-US" sz="2400" dirty="0"/>
          </a:p>
        </p:txBody>
      </p:sp>
      <p:sp>
        <p:nvSpPr>
          <p:cNvPr id="6" name="Striped Right Arrow 5"/>
          <p:cNvSpPr/>
          <p:nvPr/>
        </p:nvSpPr>
        <p:spPr>
          <a:xfrm>
            <a:off x="4114800" y="3974123"/>
            <a:ext cx="762000" cy="633047"/>
          </a:xfrm>
          <a:prstGeom prst="stripedRigh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5087815" y="3511061"/>
            <a:ext cx="2332892" cy="155917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smtClean="0"/>
              <a:t>Production Units</a:t>
            </a:r>
            <a:endParaRPr lang="en-US" sz="2400" dirty="0"/>
          </a:p>
        </p:txBody>
      </p:sp>
      <p:sp>
        <p:nvSpPr>
          <p:cNvPr id="8" name="Oval 7"/>
          <p:cNvSpPr/>
          <p:nvPr/>
        </p:nvSpPr>
        <p:spPr>
          <a:xfrm>
            <a:off x="9026767" y="3640015"/>
            <a:ext cx="1289538" cy="12660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t>Output</a:t>
            </a:r>
            <a:endParaRPr lang="en-US" sz="2000"/>
          </a:p>
        </p:txBody>
      </p:sp>
      <p:sp>
        <p:nvSpPr>
          <p:cNvPr id="9" name="Striped Right Arrow 8"/>
          <p:cNvSpPr/>
          <p:nvPr/>
        </p:nvSpPr>
        <p:spPr>
          <a:xfrm>
            <a:off x="7842737" y="3974123"/>
            <a:ext cx="762000" cy="633047"/>
          </a:xfrm>
          <a:prstGeom prst="stripedRigh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1570893" y="5403146"/>
            <a:ext cx="3813608" cy="923330"/>
          </a:xfrm>
          <a:prstGeom prst="rect">
            <a:avLst/>
          </a:prstGeom>
          <a:noFill/>
        </p:spPr>
        <p:txBody>
          <a:bodyPr wrap="none" rtlCol="0">
            <a:spAutoFit/>
          </a:bodyPr>
          <a:lstStyle/>
          <a:p>
            <a:pPr marL="285750" indent="-285750">
              <a:buFont typeface="Arial" charset="0"/>
              <a:buChar char="•"/>
            </a:pPr>
            <a:r>
              <a:rPr lang="en-US" dirty="0" smtClean="0"/>
              <a:t>Natural Resources</a:t>
            </a:r>
          </a:p>
          <a:p>
            <a:pPr marL="285750" indent="-285750">
              <a:buFont typeface="Arial" charset="0"/>
              <a:buChar char="•"/>
            </a:pPr>
            <a:r>
              <a:rPr lang="en-US" dirty="0" smtClean="0"/>
              <a:t>Human Resources</a:t>
            </a:r>
          </a:p>
          <a:p>
            <a:pPr marL="285750" indent="-285750">
              <a:buFont typeface="Arial" charset="0"/>
              <a:buChar char="•"/>
            </a:pPr>
            <a:r>
              <a:rPr lang="en-US" dirty="0" smtClean="0"/>
              <a:t>Man-made/Manufactured Resources</a:t>
            </a:r>
            <a:endParaRPr lang="en-US" dirty="0"/>
          </a:p>
        </p:txBody>
      </p:sp>
      <p:sp>
        <p:nvSpPr>
          <p:cNvPr id="11" name="TextBox 10"/>
          <p:cNvSpPr txBox="1"/>
          <p:nvPr/>
        </p:nvSpPr>
        <p:spPr>
          <a:xfrm>
            <a:off x="4970585" y="2254816"/>
            <a:ext cx="4268091" cy="923330"/>
          </a:xfrm>
          <a:prstGeom prst="rect">
            <a:avLst/>
          </a:prstGeom>
          <a:noFill/>
        </p:spPr>
        <p:txBody>
          <a:bodyPr wrap="none" rtlCol="0">
            <a:spAutoFit/>
          </a:bodyPr>
          <a:lstStyle/>
          <a:p>
            <a:r>
              <a:rPr lang="en-US" dirty="0" smtClean="0"/>
              <a:t>Assumptions</a:t>
            </a:r>
          </a:p>
          <a:p>
            <a:pPr marL="285750" indent="-285750">
              <a:buFont typeface="Arial" charset="0"/>
              <a:buChar char="•"/>
            </a:pPr>
            <a:r>
              <a:rPr lang="en-US" dirty="0" smtClean="0"/>
              <a:t>The unit’s objective is profit maximization.</a:t>
            </a:r>
          </a:p>
          <a:p>
            <a:pPr marL="285750" indent="-285750">
              <a:buFont typeface="Arial" charset="0"/>
              <a:buChar char="•"/>
            </a:pPr>
            <a:r>
              <a:rPr lang="en-US" dirty="0" smtClean="0"/>
              <a:t>No risk in production process</a:t>
            </a:r>
            <a:endParaRPr lang="en-US" dirty="0"/>
          </a:p>
        </p:txBody>
      </p:sp>
    </p:spTree>
    <p:extLst>
      <p:ext uri="{BB962C8B-B14F-4D97-AF65-F5344CB8AC3E}">
        <p14:creationId xmlns:p14="http://schemas.microsoft.com/office/powerpoint/2010/main" val="1551648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Theories of production and applications on agricultural production</a:t>
            </a:r>
          </a:p>
        </p:txBody>
      </p:sp>
      <p:sp>
        <p:nvSpPr>
          <p:cNvPr id="4" name="Diamond 3"/>
          <p:cNvSpPr/>
          <p:nvPr/>
        </p:nvSpPr>
        <p:spPr>
          <a:xfrm>
            <a:off x="369276" y="2977662"/>
            <a:ext cx="1406769" cy="1172307"/>
          </a:xfrm>
          <a:prstGeom prst="diamond">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t>Input</a:t>
            </a:r>
            <a:endParaRPr lang="en-US" sz="2000"/>
          </a:p>
        </p:txBody>
      </p:sp>
      <p:sp>
        <p:nvSpPr>
          <p:cNvPr id="5" name="Oval 4"/>
          <p:cNvSpPr/>
          <p:nvPr/>
        </p:nvSpPr>
        <p:spPr>
          <a:xfrm>
            <a:off x="2373923" y="2977662"/>
            <a:ext cx="1289538" cy="12660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t>Output</a:t>
            </a:r>
            <a:endParaRPr lang="en-US" sz="2000"/>
          </a:p>
        </p:txBody>
      </p:sp>
      <p:sp>
        <p:nvSpPr>
          <p:cNvPr id="6" name="Left-Right Arrow 5"/>
          <p:cNvSpPr/>
          <p:nvPr/>
        </p:nvSpPr>
        <p:spPr>
          <a:xfrm>
            <a:off x="1834660" y="3429000"/>
            <a:ext cx="480647" cy="269630"/>
          </a:xfrm>
          <a:prstGeom prst="leftRigh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761999" y="4567958"/>
            <a:ext cx="2456122" cy="369332"/>
          </a:xfrm>
          <a:prstGeom prst="rect">
            <a:avLst/>
          </a:prstGeom>
          <a:noFill/>
        </p:spPr>
        <p:txBody>
          <a:bodyPr wrap="none" rtlCol="0">
            <a:spAutoFit/>
          </a:bodyPr>
          <a:lstStyle/>
          <a:p>
            <a:r>
              <a:rPr lang="en-US" smtClean="0"/>
              <a:t>Input-Output relationship</a:t>
            </a:r>
            <a:endParaRPr lang="en-US"/>
          </a:p>
        </p:txBody>
      </p:sp>
      <p:sp>
        <p:nvSpPr>
          <p:cNvPr id="8" name="Diamond 7"/>
          <p:cNvSpPr/>
          <p:nvPr/>
        </p:nvSpPr>
        <p:spPr>
          <a:xfrm>
            <a:off x="4366847" y="2977662"/>
            <a:ext cx="1406769" cy="1172307"/>
          </a:xfrm>
          <a:prstGeom prst="diamond">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t>Input</a:t>
            </a:r>
            <a:endParaRPr lang="en-US" sz="2000"/>
          </a:p>
        </p:txBody>
      </p:sp>
      <p:sp>
        <p:nvSpPr>
          <p:cNvPr id="9" name="Left-Right Arrow 8"/>
          <p:cNvSpPr/>
          <p:nvPr/>
        </p:nvSpPr>
        <p:spPr>
          <a:xfrm>
            <a:off x="5832231" y="3429000"/>
            <a:ext cx="480647" cy="269630"/>
          </a:xfrm>
          <a:prstGeom prst="leftRigh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iamond 9"/>
          <p:cNvSpPr/>
          <p:nvPr/>
        </p:nvSpPr>
        <p:spPr>
          <a:xfrm>
            <a:off x="6371493" y="2977662"/>
            <a:ext cx="1406769" cy="1172307"/>
          </a:xfrm>
          <a:prstGeom prst="diamond">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t>Input</a:t>
            </a:r>
            <a:endParaRPr lang="en-US" sz="2000"/>
          </a:p>
        </p:txBody>
      </p:sp>
      <p:sp>
        <p:nvSpPr>
          <p:cNvPr id="11" name="TextBox 10"/>
          <p:cNvSpPr txBox="1"/>
          <p:nvPr/>
        </p:nvSpPr>
        <p:spPr>
          <a:xfrm>
            <a:off x="4844493" y="4567958"/>
            <a:ext cx="2266967" cy="369332"/>
          </a:xfrm>
          <a:prstGeom prst="rect">
            <a:avLst/>
          </a:prstGeom>
          <a:noFill/>
        </p:spPr>
        <p:txBody>
          <a:bodyPr wrap="none" rtlCol="0">
            <a:spAutoFit/>
          </a:bodyPr>
          <a:lstStyle/>
          <a:p>
            <a:r>
              <a:rPr lang="en-US" dirty="0" smtClean="0"/>
              <a:t>Input-Input relationship</a:t>
            </a:r>
            <a:endParaRPr lang="en-US" dirty="0"/>
          </a:p>
        </p:txBody>
      </p:sp>
      <p:sp>
        <p:nvSpPr>
          <p:cNvPr id="12" name="Oval 11"/>
          <p:cNvSpPr/>
          <p:nvPr/>
        </p:nvSpPr>
        <p:spPr>
          <a:xfrm>
            <a:off x="10451123" y="2977662"/>
            <a:ext cx="1289538" cy="12660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t>Output</a:t>
            </a:r>
            <a:endParaRPr lang="en-US" sz="2000"/>
          </a:p>
        </p:txBody>
      </p:sp>
      <p:sp>
        <p:nvSpPr>
          <p:cNvPr id="13" name="Left-Right Arrow 12"/>
          <p:cNvSpPr/>
          <p:nvPr/>
        </p:nvSpPr>
        <p:spPr>
          <a:xfrm>
            <a:off x="9911860" y="3429000"/>
            <a:ext cx="480647" cy="269630"/>
          </a:xfrm>
          <a:prstGeom prst="leftRigh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8563706" y="2977662"/>
            <a:ext cx="1289538" cy="12660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t>Output</a:t>
            </a:r>
            <a:endParaRPr lang="en-US" sz="2000"/>
          </a:p>
        </p:txBody>
      </p:sp>
      <p:sp>
        <p:nvSpPr>
          <p:cNvPr id="15" name="TextBox 14"/>
          <p:cNvSpPr txBox="1"/>
          <p:nvPr/>
        </p:nvSpPr>
        <p:spPr>
          <a:xfrm>
            <a:off x="8924124" y="4567958"/>
            <a:ext cx="2645276" cy="369332"/>
          </a:xfrm>
          <a:prstGeom prst="rect">
            <a:avLst/>
          </a:prstGeom>
          <a:noFill/>
        </p:spPr>
        <p:txBody>
          <a:bodyPr wrap="none" rtlCol="0">
            <a:spAutoFit/>
          </a:bodyPr>
          <a:lstStyle/>
          <a:p>
            <a:r>
              <a:rPr lang="en-US" dirty="0" smtClean="0"/>
              <a:t>Output-Output relationship</a:t>
            </a:r>
            <a:endParaRPr lang="en-US" dirty="0"/>
          </a:p>
        </p:txBody>
      </p:sp>
    </p:spTree>
    <p:extLst>
      <p:ext uri="{BB962C8B-B14F-4D97-AF65-F5344CB8AC3E}">
        <p14:creationId xmlns:p14="http://schemas.microsoft.com/office/powerpoint/2010/main" val="14439794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 Theory explaining Input-Output Relationship</a:t>
            </a:r>
            <a:endParaRPr lang="en-US" dirty="0"/>
          </a:p>
        </p:txBody>
      </p:sp>
      <p:sp>
        <p:nvSpPr>
          <p:cNvPr id="3" name="Content Placeholder 2"/>
          <p:cNvSpPr>
            <a:spLocks noGrp="1"/>
          </p:cNvSpPr>
          <p:nvPr>
            <p:ph idx="1"/>
          </p:nvPr>
        </p:nvSpPr>
        <p:spPr>
          <a:xfrm>
            <a:off x="1024129" y="2286000"/>
            <a:ext cx="6771718" cy="4314092"/>
          </a:xfrm>
        </p:spPr>
        <p:txBody>
          <a:bodyPr>
            <a:normAutofit lnSpcReduction="10000"/>
          </a:bodyPr>
          <a:lstStyle/>
          <a:p>
            <a:pPr>
              <a:buFont typeface="Arial" charset="0"/>
              <a:buChar char="•"/>
            </a:pPr>
            <a:r>
              <a:rPr lang="en-US" sz="2000" dirty="0" smtClean="0"/>
              <a:t>Short-Run production: The production theory explains effect of change in one input on the output while other inputs are constant</a:t>
            </a:r>
            <a:r>
              <a:rPr lang="en-US" sz="2000" i="1" dirty="0" smtClean="0"/>
              <a:t>. </a:t>
            </a:r>
          </a:p>
          <a:p>
            <a:pPr>
              <a:buFont typeface="Arial" charset="0"/>
              <a:buChar char="•"/>
            </a:pPr>
            <a:r>
              <a:rPr lang="en-US" sz="2000" dirty="0" smtClean="0">
                <a:ea typeface="TH SarabunPSK" charset="0"/>
                <a:cs typeface="TH SarabunPSK" charset="0"/>
                <a:sym typeface="Wingdings"/>
              </a:rPr>
              <a:t>Input output relationship</a:t>
            </a:r>
            <a:endParaRPr lang="th-TH" sz="2000" dirty="0">
              <a:ea typeface="TH SarabunPSK" charset="0"/>
              <a:cs typeface="TH SarabunPSK" charset="0"/>
              <a:sym typeface="Wingdings"/>
            </a:endParaRPr>
          </a:p>
          <a:p>
            <a:pPr marL="201168" lvl="1" indent="0" algn="ctr">
              <a:buNone/>
            </a:pPr>
            <a:r>
              <a:rPr lang="en-US" sz="2400" dirty="0">
                <a:ea typeface="TH SarabunPSK" charset="0"/>
                <a:cs typeface="TH SarabunPSK" charset="0"/>
                <a:sym typeface="Wingdings"/>
              </a:rPr>
              <a:t>TP  = f (X</a:t>
            </a:r>
            <a:r>
              <a:rPr lang="en-US" sz="2400" baseline="-25000" dirty="0">
                <a:ea typeface="TH SarabunPSK" charset="0"/>
                <a:cs typeface="TH SarabunPSK" charset="0"/>
                <a:sym typeface="Wingdings"/>
              </a:rPr>
              <a:t>1</a:t>
            </a:r>
            <a:r>
              <a:rPr lang="en-US" sz="2400" dirty="0">
                <a:ea typeface="TH SarabunPSK" charset="0"/>
                <a:cs typeface="TH SarabunPSK" charset="0"/>
                <a:sym typeface="Wingdings"/>
              </a:rPr>
              <a:t>, X</a:t>
            </a:r>
            <a:r>
              <a:rPr lang="en-US" sz="2400" baseline="-25000" dirty="0">
                <a:ea typeface="TH SarabunPSK" charset="0"/>
                <a:cs typeface="TH SarabunPSK" charset="0"/>
                <a:sym typeface="Wingdings"/>
              </a:rPr>
              <a:t>2</a:t>
            </a:r>
            <a:r>
              <a:rPr lang="en-US" sz="2400" dirty="0">
                <a:ea typeface="TH SarabunPSK" charset="0"/>
                <a:cs typeface="TH SarabunPSK" charset="0"/>
                <a:sym typeface="Wingdings"/>
              </a:rPr>
              <a:t>, …… </a:t>
            </a:r>
            <a:r>
              <a:rPr lang="en-US" sz="2400" dirty="0" err="1">
                <a:ea typeface="TH SarabunPSK" charset="0"/>
                <a:cs typeface="TH SarabunPSK" charset="0"/>
                <a:sym typeface="Wingdings"/>
              </a:rPr>
              <a:t>X</a:t>
            </a:r>
            <a:r>
              <a:rPr lang="en-US" sz="2400" baseline="-25000" dirty="0" err="1">
                <a:ea typeface="TH SarabunPSK" charset="0"/>
                <a:cs typeface="TH SarabunPSK" charset="0"/>
                <a:sym typeface="Wingdings"/>
              </a:rPr>
              <a:t>n</a:t>
            </a:r>
            <a:r>
              <a:rPr lang="en-US" sz="2400" dirty="0">
                <a:ea typeface="TH SarabunPSK" charset="0"/>
                <a:cs typeface="TH SarabunPSK" charset="0"/>
                <a:sym typeface="Wingdings"/>
              </a:rPr>
              <a:t>, U</a:t>
            </a:r>
            <a:r>
              <a:rPr lang="en-US" sz="2400" dirty="0" smtClean="0">
                <a:ea typeface="TH SarabunPSK" charset="0"/>
                <a:cs typeface="TH SarabunPSK" charset="0"/>
                <a:sym typeface="Wingdings"/>
              </a:rPr>
              <a:t>)</a:t>
            </a:r>
            <a:endParaRPr lang="en-US" sz="2400" dirty="0">
              <a:ea typeface="TH SarabunPSK" charset="0"/>
              <a:cs typeface="TH SarabunPSK" charset="0"/>
              <a:sym typeface="Wingdings"/>
            </a:endParaRPr>
          </a:p>
          <a:p>
            <a:pPr marL="201168" lvl="1" indent="0">
              <a:buNone/>
            </a:pPr>
            <a:r>
              <a:rPr lang="en-US" sz="2000" dirty="0">
                <a:ea typeface="TH SarabunPSK" charset="0"/>
                <a:cs typeface="TH SarabunPSK" charset="0"/>
                <a:sym typeface="Wingdings"/>
              </a:rPr>
              <a:t> TP = </a:t>
            </a:r>
            <a:r>
              <a:rPr lang="en-US" sz="2000" dirty="0" smtClean="0">
                <a:ea typeface="TH SarabunPSK" charset="0"/>
                <a:cs typeface="TH SarabunPSK" charset="0"/>
                <a:sym typeface="Wingdings"/>
              </a:rPr>
              <a:t>Total Product</a:t>
            </a:r>
            <a:endParaRPr lang="en-US" sz="2000" dirty="0">
              <a:ea typeface="TH SarabunPSK" charset="0"/>
              <a:cs typeface="TH SarabunPSK" charset="0"/>
              <a:sym typeface="Wingdings"/>
            </a:endParaRPr>
          </a:p>
          <a:p>
            <a:pPr marL="201168" lvl="1" indent="0">
              <a:buNone/>
            </a:pPr>
            <a:r>
              <a:rPr lang="en-US" sz="2000" dirty="0">
                <a:ea typeface="TH SarabunPSK" charset="0"/>
                <a:cs typeface="TH SarabunPSK" charset="0"/>
                <a:sym typeface="Wingdings"/>
              </a:rPr>
              <a:t> X</a:t>
            </a:r>
            <a:r>
              <a:rPr lang="en-US" sz="2000" baseline="-25000" dirty="0">
                <a:ea typeface="TH SarabunPSK" charset="0"/>
                <a:cs typeface="TH SarabunPSK" charset="0"/>
                <a:sym typeface="Wingdings"/>
              </a:rPr>
              <a:t>1</a:t>
            </a:r>
            <a:r>
              <a:rPr lang="en-US" sz="2000" dirty="0">
                <a:ea typeface="TH SarabunPSK" charset="0"/>
                <a:cs typeface="TH SarabunPSK" charset="0"/>
                <a:sym typeface="Wingdings"/>
              </a:rPr>
              <a:t>….</a:t>
            </a:r>
            <a:r>
              <a:rPr lang="en-US" sz="2000" dirty="0" err="1">
                <a:ea typeface="TH SarabunPSK" charset="0"/>
                <a:cs typeface="TH SarabunPSK" charset="0"/>
                <a:sym typeface="Wingdings"/>
              </a:rPr>
              <a:t>X</a:t>
            </a:r>
            <a:r>
              <a:rPr lang="en-US" sz="2000" baseline="-25000" dirty="0" err="1">
                <a:ea typeface="TH SarabunPSK" charset="0"/>
                <a:cs typeface="TH SarabunPSK" charset="0"/>
                <a:sym typeface="Wingdings"/>
              </a:rPr>
              <a:t>n</a:t>
            </a:r>
            <a:r>
              <a:rPr lang="en-US" sz="2000" dirty="0">
                <a:ea typeface="TH SarabunPSK" charset="0"/>
                <a:cs typeface="TH SarabunPSK" charset="0"/>
                <a:sym typeface="Wingdings"/>
              </a:rPr>
              <a:t> = </a:t>
            </a:r>
            <a:r>
              <a:rPr lang="en-US" sz="2000" dirty="0" smtClean="0">
                <a:ea typeface="TH SarabunPSK" charset="0"/>
                <a:cs typeface="TH SarabunPSK" charset="0"/>
                <a:sym typeface="Wingdings"/>
              </a:rPr>
              <a:t>Inputs</a:t>
            </a:r>
            <a:endParaRPr lang="th-TH" sz="2000" dirty="0">
              <a:ea typeface="TH SarabunPSK" charset="0"/>
              <a:cs typeface="TH SarabunPSK" charset="0"/>
              <a:sym typeface="Wingdings"/>
            </a:endParaRPr>
          </a:p>
          <a:p>
            <a:pPr marL="201168" lvl="1" indent="0">
              <a:buNone/>
            </a:pPr>
            <a:r>
              <a:rPr lang="en-US" sz="2000" dirty="0">
                <a:ea typeface="TH SarabunPSK" charset="0"/>
                <a:cs typeface="TH SarabunPSK" charset="0"/>
                <a:sym typeface="Wingdings"/>
              </a:rPr>
              <a:t> U = </a:t>
            </a:r>
            <a:r>
              <a:rPr lang="en-US" sz="2000" dirty="0" smtClean="0">
                <a:ea typeface="TH SarabunPSK" charset="0"/>
                <a:cs typeface="TH SarabunPSK" charset="0"/>
                <a:sym typeface="Wingdings"/>
              </a:rPr>
              <a:t>Random Inputs</a:t>
            </a:r>
            <a:endParaRPr lang="en-US" sz="2000" dirty="0">
              <a:ea typeface="TH SarabunPSK" charset="0"/>
              <a:cs typeface="TH SarabunPSK" charset="0"/>
              <a:sym typeface="Wingdings"/>
            </a:endParaRPr>
          </a:p>
          <a:p>
            <a:pPr marL="201168" lvl="1" indent="0">
              <a:buNone/>
            </a:pPr>
            <a:endParaRPr lang="en-US" sz="2000" dirty="0">
              <a:ea typeface="TH SarabunPSK" charset="0"/>
              <a:cs typeface="TH SarabunPSK" charset="0"/>
              <a:sym typeface="Wingdings"/>
            </a:endParaRPr>
          </a:p>
          <a:p>
            <a:pPr marL="201168" lvl="1" indent="0">
              <a:buNone/>
            </a:pPr>
            <a:r>
              <a:rPr lang="en-US" sz="2000" dirty="0" smtClean="0">
                <a:ea typeface="TH SarabunPSK" charset="0"/>
                <a:cs typeface="TH SarabunPSK" charset="0"/>
                <a:sym typeface="Wingdings"/>
              </a:rPr>
              <a:t>If X</a:t>
            </a:r>
            <a:r>
              <a:rPr lang="en-US" sz="2000" baseline="-25000" dirty="0" smtClean="0">
                <a:ea typeface="TH SarabunPSK" charset="0"/>
                <a:cs typeface="TH SarabunPSK" charset="0"/>
                <a:sym typeface="Wingdings"/>
              </a:rPr>
              <a:t>1</a:t>
            </a:r>
            <a:r>
              <a:rPr lang="en-US" sz="2000" dirty="0" smtClean="0">
                <a:ea typeface="TH SarabunPSK" charset="0"/>
                <a:cs typeface="TH SarabunPSK" charset="0"/>
                <a:sym typeface="Wingdings"/>
              </a:rPr>
              <a:t> is the only variable input and</a:t>
            </a:r>
            <a:r>
              <a:rPr lang="th-TH" sz="2000" dirty="0" smtClean="0">
                <a:ea typeface="TH SarabunPSK" charset="0"/>
                <a:cs typeface="TH SarabunPSK" charset="0"/>
                <a:sym typeface="Wingdings"/>
              </a:rPr>
              <a:t> </a:t>
            </a:r>
            <a:r>
              <a:rPr lang="en-US" sz="2000" dirty="0">
                <a:ea typeface="TH SarabunPSK" charset="0"/>
                <a:cs typeface="TH SarabunPSK" charset="0"/>
                <a:sym typeface="Wingdings"/>
              </a:rPr>
              <a:t>X</a:t>
            </a:r>
            <a:r>
              <a:rPr lang="en-US" sz="2000" baseline="-25000" dirty="0">
                <a:ea typeface="TH SarabunPSK" charset="0"/>
                <a:cs typeface="TH SarabunPSK" charset="0"/>
                <a:sym typeface="Wingdings"/>
              </a:rPr>
              <a:t>2</a:t>
            </a:r>
            <a:r>
              <a:rPr lang="en-US" sz="2000" dirty="0">
                <a:ea typeface="TH SarabunPSK" charset="0"/>
                <a:cs typeface="TH SarabunPSK" charset="0"/>
                <a:sym typeface="Wingdings"/>
              </a:rPr>
              <a:t> …. </a:t>
            </a:r>
            <a:r>
              <a:rPr lang="en-US" sz="2000" dirty="0" err="1">
                <a:ea typeface="TH SarabunPSK" charset="0"/>
                <a:cs typeface="TH SarabunPSK" charset="0"/>
                <a:sym typeface="Wingdings"/>
              </a:rPr>
              <a:t>X</a:t>
            </a:r>
            <a:r>
              <a:rPr lang="en-US" sz="2000" baseline="-25000" dirty="0" err="1">
                <a:ea typeface="TH SarabunPSK" charset="0"/>
                <a:cs typeface="TH SarabunPSK" charset="0"/>
                <a:sym typeface="Wingdings"/>
              </a:rPr>
              <a:t>n</a:t>
            </a:r>
            <a:r>
              <a:rPr lang="en-US" sz="2000" baseline="-25000" dirty="0">
                <a:ea typeface="TH SarabunPSK" charset="0"/>
                <a:cs typeface="TH SarabunPSK" charset="0"/>
                <a:sym typeface="Wingdings"/>
              </a:rPr>
              <a:t> </a:t>
            </a:r>
            <a:r>
              <a:rPr lang="en-US" sz="2000" dirty="0" smtClean="0">
                <a:ea typeface="TH SarabunPSK" charset="0"/>
                <a:cs typeface="TH SarabunPSK" charset="0"/>
                <a:sym typeface="Wingdings"/>
              </a:rPr>
              <a:t>are fixed inputs, assuming no risk</a:t>
            </a:r>
          </a:p>
          <a:p>
            <a:pPr marL="201168" lvl="1" indent="0">
              <a:buNone/>
            </a:pPr>
            <a:endParaRPr lang="th-TH" sz="2000" dirty="0" smtClean="0">
              <a:ea typeface="TH SarabunPSK" charset="0"/>
              <a:cs typeface="TH SarabunPSK" charset="0"/>
              <a:sym typeface="Wingdings"/>
            </a:endParaRPr>
          </a:p>
          <a:p>
            <a:pPr marL="201168" lvl="1" indent="0" algn="ctr">
              <a:buNone/>
            </a:pPr>
            <a:r>
              <a:rPr lang="en-US" sz="2400" dirty="0" smtClean="0">
                <a:ea typeface="TH SarabunPSK" charset="0"/>
                <a:cs typeface="TH SarabunPSK" charset="0"/>
                <a:sym typeface="Wingdings"/>
              </a:rPr>
              <a:t>TP = f (X</a:t>
            </a:r>
            <a:r>
              <a:rPr lang="en-US" sz="2400" baseline="-25000" dirty="0" smtClean="0">
                <a:ea typeface="TH SarabunPSK" charset="0"/>
                <a:cs typeface="TH SarabunPSK" charset="0"/>
                <a:sym typeface="Wingdings"/>
              </a:rPr>
              <a:t>1</a:t>
            </a:r>
            <a:r>
              <a:rPr lang="en-US" sz="2400" dirty="0" smtClean="0">
                <a:ea typeface="TH SarabunPSK" charset="0"/>
                <a:cs typeface="TH SarabunPSK" charset="0"/>
                <a:sym typeface="Wingdings"/>
              </a:rPr>
              <a:t> / X</a:t>
            </a:r>
            <a:r>
              <a:rPr lang="en-US" sz="2400" baseline="-25000" dirty="0" smtClean="0">
                <a:ea typeface="TH SarabunPSK" charset="0"/>
                <a:cs typeface="TH SarabunPSK" charset="0"/>
                <a:sym typeface="Wingdings"/>
              </a:rPr>
              <a:t>2</a:t>
            </a:r>
            <a:r>
              <a:rPr lang="en-US" sz="2400" dirty="0" smtClean="0">
                <a:ea typeface="TH SarabunPSK" charset="0"/>
                <a:cs typeface="TH SarabunPSK" charset="0"/>
                <a:sym typeface="Wingdings"/>
              </a:rPr>
              <a:t> …. </a:t>
            </a:r>
            <a:r>
              <a:rPr lang="en-US" sz="2400" dirty="0" err="1" smtClean="0">
                <a:ea typeface="TH SarabunPSK" charset="0"/>
                <a:cs typeface="TH SarabunPSK" charset="0"/>
                <a:sym typeface="Wingdings"/>
              </a:rPr>
              <a:t>X</a:t>
            </a:r>
            <a:r>
              <a:rPr lang="en-US" sz="2400" baseline="-25000" dirty="0" err="1" smtClean="0">
                <a:ea typeface="TH SarabunPSK" charset="0"/>
                <a:cs typeface="TH SarabunPSK" charset="0"/>
                <a:sym typeface="Wingdings"/>
              </a:rPr>
              <a:t>n</a:t>
            </a:r>
            <a:r>
              <a:rPr lang="en-US" sz="2400" dirty="0" smtClean="0">
                <a:ea typeface="TH SarabunPSK" charset="0"/>
                <a:cs typeface="TH SarabunPSK" charset="0"/>
                <a:sym typeface="Wingdings"/>
              </a:rPr>
              <a:t>)</a:t>
            </a:r>
          </a:p>
          <a:p>
            <a:pPr marL="201168" lvl="1" indent="0" algn="ctr">
              <a:buNone/>
            </a:pPr>
            <a:r>
              <a:rPr lang="en-US" sz="2400" dirty="0" smtClean="0">
                <a:ea typeface="TH SarabunPSK" charset="0"/>
                <a:cs typeface="TH SarabunPSK" charset="0"/>
                <a:sym typeface="Wingdings"/>
              </a:rPr>
              <a:t>TP </a:t>
            </a:r>
            <a:r>
              <a:rPr lang="en-US" sz="2400" dirty="0">
                <a:ea typeface="TH SarabunPSK" charset="0"/>
                <a:cs typeface="TH SarabunPSK" charset="0"/>
                <a:sym typeface="Wingdings"/>
              </a:rPr>
              <a:t>= f (X</a:t>
            </a:r>
            <a:r>
              <a:rPr lang="en-US" sz="2400" baseline="-25000" dirty="0">
                <a:ea typeface="TH SarabunPSK" charset="0"/>
                <a:cs typeface="TH SarabunPSK" charset="0"/>
                <a:sym typeface="Wingdings"/>
              </a:rPr>
              <a:t>1</a:t>
            </a:r>
            <a:r>
              <a:rPr lang="en-US" sz="2400" dirty="0">
                <a:ea typeface="TH SarabunPSK" charset="0"/>
                <a:cs typeface="TH SarabunPSK" charset="0"/>
                <a:sym typeface="Wingdings"/>
              </a:rPr>
              <a:t>)</a:t>
            </a:r>
            <a:endParaRPr lang="th-TH" sz="2400" dirty="0">
              <a:ea typeface="TH SarabunPSK" charset="0"/>
              <a:cs typeface="TH SarabunPSK" charset="0"/>
              <a:sym typeface="Wingdings"/>
            </a:endParaRPr>
          </a:p>
          <a:p>
            <a:endParaRPr lang="en-US" sz="2000" i="1" dirty="0" smtClean="0"/>
          </a:p>
          <a:p>
            <a:endParaRPr lang="en-US" sz="2000" i="1" dirty="0"/>
          </a:p>
        </p:txBody>
      </p:sp>
      <mc:AlternateContent xmlns:mc="http://schemas.openxmlformats.org/markup-compatibility/2006" xmlns:a14="http://schemas.microsoft.com/office/drawing/2010/main">
        <mc:Choice Requires="a14">
          <p:sp>
            <p:nvSpPr>
              <p:cNvPr id="16" name="Content Placeholder 2"/>
              <p:cNvSpPr txBox="1">
                <a:spLocks/>
              </p:cNvSpPr>
              <p:nvPr/>
            </p:nvSpPr>
            <p:spPr>
              <a:xfrm>
                <a:off x="8440616" y="3209705"/>
                <a:ext cx="3314114" cy="3648295"/>
              </a:xfrm>
              <a:prstGeom prst="rect">
                <a:avLst/>
              </a:prstGeom>
            </p:spPr>
            <p:txBody>
              <a:bodyPr vert="horz" lIns="45720" tIns="45720" rIns="4572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a:buFont typeface="Arial" charset="0"/>
                  <a:buChar char="•"/>
                </a:pPr>
                <a:r>
                  <a:rPr lang="en-US" sz="2000" dirty="0" smtClean="0">
                    <a:ea typeface="TH SarabunPSK" charset="0"/>
                    <a:cs typeface="TH SarabunPSK" charset="0"/>
                    <a:sym typeface="Wingdings"/>
                  </a:rPr>
                  <a:t>Average Product: AP </a:t>
                </a:r>
              </a:p>
              <a:p>
                <a:pPr marL="0" indent="0" algn="ctr">
                  <a:buFont typeface="Tw Cen MT" panose="020B0602020104020603" pitchFamily="34" charset="0"/>
                  <a:buNone/>
                </a:pPr>
                <a:r>
                  <a:rPr lang="en-US" sz="2800" dirty="0" smtClean="0">
                    <a:ea typeface="TH SarabunPSK" charset="0"/>
                    <a:cs typeface="TH SarabunPSK" charset="0"/>
                    <a:sym typeface="Wingdings"/>
                  </a:rPr>
                  <a:t>AP</a:t>
                </a:r>
                <a:r>
                  <a:rPr lang="en-US" sz="2800" baseline="-25000" dirty="0" smtClean="0">
                    <a:ea typeface="TH SarabunPSK" charset="0"/>
                    <a:cs typeface="TH SarabunPSK" charset="0"/>
                    <a:sym typeface="Wingdings"/>
                  </a:rPr>
                  <a:t>X1</a:t>
                </a:r>
                <a:r>
                  <a:rPr lang="en-US" sz="2800" dirty="0" smtClean="0">
                    <a:ea typeface="TH SarabunPSK" charset="0"/>
                    <a:cs typeface="TH SarabunPSK" charset="0"/>
                    <a:sym typeface="Wingdings"/>
                  </a:rPr>
                  <a:t> =</a:t>
                </a:r>
                <a14:m>
                  <m:oMath xmlns:m="http://schemas.openxmlformats.org/officeDocument/2006/math">
                    <m:f>
                      <m:fPr>
                        <m:ctrlPr>
                          <a:rPr lang="mr-IN" sz="2800" i="1" smtClean="0">
                            <a:latin typeface="Cambria Math" charset="0"/>
                            <a:ea typeface="TH SarabunPSK" charset="0"/>
                            <a:cs typeface="TH SarabunPSK" charset="0"/>
                            <a:sym typeface="Wingdings"/>
                          </a:rPr>
                        </m:ctrlPr>
                      </m:fPr>
                      <m:num>
                        <m:r>
                          <a:rPr lang="en-US" sz="2800" b="0" i="1" smtClean="0">
                            <a:latin typeface="Cambria Math" charset="0"/>
                            <a:ea typeface="TH SarabunPSK" charset="0"/>
                            <a:cs typeface="TH SarabunPSK" charset="0"/>
                            <a:sym typeface="Wingdings"/>
                          </a:rPr>
                          <m:t>𝑇𝑃</m:t>
                        </m:r>
                        <m:r>
                          <a:rPr lang="en-US" sz="2800" b="0" i="1" baseline="-25000" smtClean="0">
                            <a:latin typeface="Cambria Math" charset="0"/>
                            <a:ea typeface="TH SarabunPSK" charset="0"/>
                            <a:cs typeface="TH SarabunPSK" charset="0"/>
                            <a:sym typeface="Wingdings"/>
                          </a:rPr>
                          <m:t>𝑋</m:t>
                        </m:r>
                        <m:r>
                          <a:rPr lang="en-US" sz="2800" b="0" i="1" baseline="-25000" smtClean="0">
                            <a:latin typeface="Cambria Math" charset="0"/>
                            <a:ea typeface="TH SarabunPSK" charset="0"/>
                            <a:cs typeface="TH SarabunPSK" charset="0"/>
                            <a:sym typeface="Wingdings"/>
                          </a:rPr>
                          <m:t>1</m:t>
                        </m:r>
                      </m:num>
                      <m:den>
                        <m:r>
                          <a:rPr lang="en-US" sz="2800" b="0" i="1" smtClean="0">
                            <a:latin typeface="Cambria Math" charset="0"/>
                            <a:ea typeface="TH SarabunPSK" charset="0"/>
                            <a:cs typeface="TH SarabunPSK" charset="0"/>
                            <a:sym typeface="Wingdings"/>
                          </a:rPr>
                          <m:t>𝑋</m:t>
                        </m:r>
                        <m:r>
                          <a:rPr lang="en-US" sz="2800" b="0" i="1" baseline="-25000" smtClean="0">
                            <a:latin typeface="Cambria Math" charset="0"/>
                            <a:ea typeface="TH SarabunPSK" charset="0"/>
                            <a:cs typeface="TH SarabunPSK" charset="0"/>
                            <a:sym typeface="Wingdings"/>
                          </a:rPr>
                          <m:t>1</m:t>
                        </m:r>
                      </m:den>
                    </m:f>
                  </m:oMath>
                </a14:m>
                <a:endParaRPr lang="en-US" sz="2400" baseline="-25000" dirty="0" smtClean="0">
                  <a:ea typeface="TH SarabunPSK" charset="0"/>
                  <a:cs typeface="TH SarabunPSK" charset="0"/>
                  <a:sym typeface="Wingdings"/>
                </a:endParaRPr>
              </a:p>
              <a:p>
                <a:pPr marL="201168" lvl="1" indent="0">
                  <a:buFont typeface="Wingdings 3" pitchFamily="18" charset="2"/>
                  <a:buNone/>
                </a:pPr>
                <a:endParaRPr lang="en-US" sz="2000" dirty="0" smtClean="0">
                  <a:ea typeface="TH SarabunPSK" charset="0"/>
                  <a:cs typeface="TH SarabunPSK" charset="0"/>
                  <a:sym typeface="Wingdings"/>
                </a:endParaRPr>
              </a:p>
              <a:p>
                <a:pPr>
                  <a:buFont typeface="Arial" charset="0"/>
                  <a:buChar char="•"/>
                </a:pPr>
                <a:r>
                  <a:rPr lang="en-US" sz="2000" dirty="0" smtClean="0">
                    <a:ea typeface="TH SarabunPSK" charset="0"/>
                    <a:cs typeface="TH SarabunPSK" charset="0"/>
                    <a:sym typeface="Wingdings"/>
                  </a:rPr>
                  <a:t>Marginal Product: MP</a:t>
                </a:r>
              </a:p>
              <a:p>
                <a:pPr marL="0" indent="0" algn="ctr">
                  <a:buFont typeface="Tw Cen MT" panose="020B0602020104020603" pitchFamily="34" charset="0"/>
                  <a:buNone/>
                </a:pPr>
                <a:r>
                  <a:rPr lang="en-US" sz="2800" dirty="0" smtClean="0">
                    <a:ea typeface="TH SarabunPSK" charset="0"/>
                    <a:cs typeface="TH SarabunPSK" charset="0"/>
                    <a:sym typeface="Wingdings"/>
                  </a:rPr>
                  <a:t>MP</a:t>
                </a:r>
                <a:r>
                  <a:rPr lang="en-US" sz="2800" baseline="-25000" dirty="0" smtClean="0">
                    <a:ea typeface="TH SarabunPSK" charset="0"/>
                    <a:cs typeface="TH SarabunPSK" charset="0"/>
                    <a:sym typeface="Wingdings"/>
                  </a:rPr>
                  <a:t>X1 </a:t>
                </a:r>
                <a:r>
                  <a:rPr lang="en-US" sz="2800" dirty="0" smtClean="0">
                    <a:ea typeface="TH SarabunPSK" charset="0"/>
                    <a:cs typeface="TH SarabunPSK" charset="0"/>
                    <a:sym typeface="Wingdings"/>
                  </a:rPr>
                  <a:t>=</a:t>
                </a:r>
                <a14:m>
                  <m:oMath xmlns:m="http://schemas.openxmlformats.org/officeDocument/2006/math">
                    <m:f>
                      <m:fPr>
                        <m:ctrlPr>
                          <a:rPr lang="mr-IN" sz="2800" i="1" smtClean="0">
                            <a:latin typeface="Cambria Math" charset="0"/>
                            <a:ea typeface="TH SarabunPSK" charset="0"/>
                            <a:cs typeface="TH SarabunPSK" charset="0"/>
                            <a:sym typeface="Wingdings"/>
                          </a:rPr>
                        </m:ctrlPr>
                      </m:fPr>
                      <m:num>
                        <m:r>
                          <m:rPr>
                            <m:sty m:val="p"/>
                          </m:rPr>
                          <a:rPr lang="mr-IN" sz="2800" i="0" smtClean="0">
                            <a:latin typeface="Cambria Math" charset="0"/>
                            <a:ea typeface="TH SarabunPSK" charset="0"/>
                            <a:cs typeface="TH SarabunPSK" charset="0"/>
                            <a:sym typeface="Wingdings"/>
                          </a:rPr>
                          <m:t>Δ</m:t>
                        </m:r>
                        <m:r>
                          <a:rPr lang="en-US" sz="2800" b="0" i="1" smtClean="0">
                            <a:latin typeface="Cambria Math" charset="0"/>
                            <a:ea typeface="TH SarabunPSK" charset="0"/>
                            <a:cs typeface="TH SarabunPSK" charset="0"/>
                            <a:sym typeface="Wingdings"/>
                          </a:rPr>
                          <m:t>𝑇𝑃</m:t>
                        </m:r>
                        <m:r>
                          <a:rPr lang="en-US" sz="2800" b="0" i="1" baseline="-25000" smtClean="0">
                            <a:latin typeface="Cambria Math" charset="0"/>
                            <a:ea typeface="TH SarabunPSK" charset="0"/>
                            <a:cs typeface="TH SarabunPSK" charset="0"/>
                            <a:sym typeface="Wingdings"/>
                          </a:rPr>
                          <m:t>𝑋</m:t>
                        </m:r>
                        <m:r>
                          <a:rPr lang="en-US" sz="2800" b="0" i="1" baseline="-25000" smtClean="0">
                            <a:latin typeface="Cambria Math" charset="0"/>
                            <a:ea typeface="TH SarabunPSK" charset="0"/>
                            <a:cs typeface="TH SarabunPSK" charset="0"/>
                            <a:sym typeface="Wingdings"/>
                          </a:rPr>
                          <m:t>1</m:t>
                        </m:r>
                      </m:num>
                      <m:den>
                        <m:r>
                          <m:rPr>
                            <m:sty m:val="p"/>
                          </m:rPr>
                          <a:rPr lang="mr-IN" sz="2800" i="0" smtClean="0">
                            <a:latin typeface="Cambria Math" charset="0"/>
                            <a:ea typeface="TH SarabunPSK" charset="0"/>
                            <a:cs typeface="TH SarabunPSK" charset="0"/>
                            <a:sym typeface="Wingdings"/>
                          </a:rPr>
                          <m:t>Δ</m:t>
                        </m:r>
                        <m:r>
                          <a:rPr lang="en-US" sz="2800" b="0" i="1" smtClean="0">
                            <a:latin typeface="Cambria Math" charset="0"/>
                            <a:ea typeface="TH SarabunPSK" charset="0"/>
                            <a:cs typeface="TH SarabunPSK" charset="0"/>
                            <a:sym typeface="Wingdings"/>
                          </a:rPr>
                          <m:t>𝑋</m:t>
                        </m:r>
                        <m:r>
                          <a:rPr lang="en-US" sz="2800" b="0" i="1" baseline="-25000" smtClean="0">
                            <a:latin typeface="Cambria Math" charset="0"/>
                            <a:ea typeface="TH SarabunPSK" charset="0"/>
                            <a:cs typeface="TH SarabunPSK" charset="0"/>
                            <a:sym typeface="Wingdings"/>
                          </a:rPr>
                          <m:t>1</m:t>
                        </m:r>
                      </m:den>
                    </m:f>
                  </m:oMath>
                </a14:m>
                <a:endParaRPr lang="en-US" sz="2800" baseline="-25000" dirty="0">
                  <a:ea typeface="TH SarabunPSK" charset="0"/>
                  <a:cs typeface="TH SarabunPSK" charset="0"/>
                  <a:sym typeface="Wingdings"/>
                </a:endParaRPr>
              </a:p>
            </p:txBody>
          </p:sp>
        </mc:Choice>
        <mc:Fallback xmlns="">
          <p:sp>
            <p:nvSpPr>
              <p:cNvPr id="16" name="Content Placeholder 2"/>
              <p:cNvSpPr txBox="1">
                <a:spLocks noRot="1" noChangeAspect="1" noMove="1" noResize="1" noEditPoints="1" noAdjustHandles="1" noChangeArrowheads="1" noChangeShapeType="1" noTextEdit="1"/>
              </p:cNvSpPr>
              <p:nvPr/>
            </p:nvSpPr>
            <p:spPr>
              <a:xfrm>
                <a:off x="8440616" y="3209705"/>
                <a:ext cx="3314114" cy="3648295"/>
              </a:xfrm>
              <a:prstGeom prst="rect">
                <a:avLst/>
              </a:prstGeom>
              <a:blipFill rotWithShape="0">
                <a:blip r:embed="rId2"/>
                <a:stretch>
                  <a:fillRect l="-3131" t="-1839"/>
                </a:stretch>
              </a:blipFill>
            </p:spPr>
            <p:txBody>
              <a:bodyPr/>
              <a:lstStyle/>
              <a:p>
                <a:r>
                  <a:rPr lang="en-US">
                    <a:noFill/>
                  </a:rPr>
                  <a:t> </a:t>
                </a:r>
              </a:p>
            </p:txBody>
          </p:sp>
        </mc:Fallback>
      </mc:AlternateContent>
    </p:spTree>
    <p:extLst>
      <p:ext uri="{BB962C8B-B14F-4D97-AF65-F5344CB8AC3E}">
        <p14:creationId xmlns:p14="http://schemas.microsoft.com/office/powerpoint/2010/main" val="4365550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Input-Output Relationship</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883541788"/>
              </p:ext>
            </p:extLst>
          </p:nvPr>
        </p:nvGraphicFramePr>
        <p:xfrm>
          <a:off x="822961" y="1806497"/>
          <a:ext cx="10360855" cy="4863936"/>
        </p:xfrm>
        <a:graphic>
          <a:graphicData uri="http://schemas.openxmlformats.org/drawingml/2006/table">
            <a:tbl>
              <a:tblPr firstRow="1" bandRow="1">
                <a:tableStyleId>{5C22544A-7EE6-4342-B048-85BDC9FD1C3A}</a:tableStyleId>
              </a:tblPr>
              <a:tblGrid>
                <a:gridCol w="2072171"/>
                <a:gridCol w="2072171"/>
                <a:gridCol w="2072171"/>
                <a:gridCol w="2072171"/>
                <a:gridCol w="2072171"/>
              </a:tblGrid>
              <a:tr h="405328">
                <a:tc>
                  <a:txBody>
                    <a:bodyPr/>
                    <a:lstStyle/>
                    <a:p>
                      <a:pPr algn="ctr"/>
                      <a:r>
                        <a:rPr lang="en-US" dirty="0" smtClean="0">
                          <a:latin typeface="+mn-lt"/>
                          <a:ea typeface="TH SarabunPSK" charset="0"/>
                          <a:cs typeface="TH SarabunPSK" charset="0"/>
                        </a:rPr>
                        <a:t>X</a:t>
                      </a:r>
                      <a:r>
                        <a:rPr lang="en-US" baseline="-25000" dirty="0" smtClean="0">
                          <a:latin typeface="+mn-lt"/>
                          <a:ea typeface="TH SarabunPSK" charset="0"/>
                          <a:cs typeface="TH SarabunPSK" charset="0"/>
                        </a:rPr>
                        <a:t>1</a:t>
                      </a:r>
                      <a:endParaRPr lang="en-US" baseline="-25000"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TP</a:t>
                      </a:r>
                      <a:r>
                        <a:rPr lang="en-US" baseline="-25000" dirty="0" smtClean="0">
                          <a:latin typeface="+mn-lt"/>
                          <a:ea typeface="TH SarabunPSK" charset="0"/>
                          <a:cs typeface="TH SarabunPSK" charset="0"/>
                        </a:rPr>
                        <a:t>X1</a:t>
                      </a:r>
                      <a:endParaRPr lang="en-US" baseline="-25000"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AP</a:t>
                      </a:r>
                      <a:r>
                        <a:rPr lang="en-US" baseline="-25000" dirty="0" smtClean="0">
                          <a:latin typeface="+mn-lt"/>
                          <a:ea typeface="TH SarabunPSK" charset="0"/>
                          <a:cs typeface="TH SarabunPSK" charset="0"/>
                        </a:rPr>
                        <a:t>X1</a:t>
                      </a:r>
                      <a:endParaRPr lang="en-US" baseline="-25000"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MP</a:t>
                      </a:r>
                      <a:r>
                        <a:rPr lang="en-US" baseline="-25000" dirty="0" smtClean="0">
                          <a:latin typeface="+mn-lt"/>
                          <a:ea typeface="TH SarabunPSK" charset="0"/>
                          <a:cs typeface="TH SarabunPSK" charset="0"/>
                        </a:rPr>
                        <a:t>X1</a:t>
                      </a:r>
                      <a:endParaRPr lang="en-US" baseline="-25000"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MP</a:t>
                      </a:r>
                      <a:r>
                        <a:rPr lang="en-US" baseline="-25000" dirty="0" smtClean="0">
                          <a:latin typeface="+mn-lt"/>
                          <a:ea typeface="TH SarabunPSK" charset="0"/>
                          <a:cs typeface="TH SarabunPSK" charset="0"/>
                        </a:rPr>
                        <a:t>X1</a:t>
                      </a:r>
                      <a:r>
                        <a:rPr lang="en-US" baseline="0" dirty="0" smtClean="0">
                          <a:latin typeface="+mn-lt"/>
                          <a:ea typeface="TH SarabunPSK" charset="0"/>
                          <a:cs typeface="TH SarabunPSK" charset="0"/>
                        </a:rPr>
                        <a:t>/AP</a:t>
                      </a:r>
                      <a:r>
                        <a:rPr lang="en-US" baseline="-25000" dirty="0" smtClean="0">
                          <a:latin typeface="+mn-lt"/>
                          <a:ea typeface="TH SarabunPSK" charset="0"/>
                          <a:cs typeface="TH SarabunPSK" charset="0"/>
                        </a:rPr>
                        <a:t>X1</a:t>
                      </a:r>
                      <a:endParaRPr lang="en-US" baseline="-25000"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0</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1</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1.00</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2</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14</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7</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9</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1.29</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3</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21</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7</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7</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1.00</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4</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26</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6.5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0.77</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30</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6</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4</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0.67</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6</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33</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5.5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3</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0.55</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7</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35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2</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0.40</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8</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36</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4.5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1</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0.22</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9</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36</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4</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0.00</a:t>
                      </a:r>
                      <a:endParaRPr lang="en-US" dirty="0">
                        <a:latin typeface="+mn-lt"/>
                        <a:ea typeface="TH SarabunPSK" charset="0"/>
                        <a:cs typeface="TH SarabunPSK" charset="0"/>
                      </a:endParaRPr>
                    </a:p>
                  </a:txBody>
                  <a:tcPr/>
                </a:tc>
              </a:tr>
              <a:tr h="405328">
                <a:tc>
                  <a:txBody>
                    <a:bodyPr/>
                    <a:lstStyle/>
                    <a:p>
                      <a:pPr algn="ctr"/>
                      <a:r>
                        <a:rPr lang="en-US" dirty="0" smtClean="0">
                          <a:latin typeface="+mn-lt"/>
                          <a:ea typeface="TH SarabunPSK" charset="0"/>
                          <a:cs typeface="TH SarabunPSK" charset="0"/>
                        </a:rPr>
                        <a:t>10</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35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3.5</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-1</a:t>
                      </a:r>
                      <a:endParaRPr lang="en-US" dirty="0">
                        <a:latin typeface="+mn-lt"/>
                        <a:ea typeface="TH SarabunPSK" charset="0"/>
                        <a:cs typeface="TH SarabunPSK" charset="0"/>
                      </a:endParaRPr>
                    </a:p>
                  </a:txBody>
                  <a:tcPr/>
                </a:tc>
                <a:tc>
                  <a:txBody>
                    <a:bodyPr/>
                    <a:lstStyle/>
                    <a:p>
                      <a:pPr algn="ctr"/>
                      <a:r>
                        <a:rPr lang="en-US" dirty="0" smtClean="0">
                          <a:latin typeface="+mn-lt"/>
                          <a:ea typeface="TH SarabunPSK" charset="0"/>
                          <a:cs typeface="TH SarabunPSK" charset="0"/>
                        </a:rPr>
                        <a:t>-0.29</a:t>
                      </a:r>
                      <a:endParaRPr lang="en-US" dirty="0">
                        <a:latin typeface="+mn-lt"/>
                        <a:ea typeface="TH SarabunPSK" charset="0"/>
                        <a:cs typeface="TH SarabunPSK" charset="0"/>
                      </a:endParaRPr>
                    </a:p>
                  </a:txBody>
                  <a:tcPr/>
                </a:tc>
              </a:tr>
            </a:tbl>
          </a:graphicData>
        </a:graphic>
      </p:graphicFrame>
    </p:spTree>
    <p:extLst>
      <p:ext uri="{BB962C8B-B14F-4D97-AF65-F5344CB8AC3E}">
        <p14:creationId xmlns:p14="http://schemas.microsoft.com/office/powerpoint/2010/main" val="20845278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Total Product, Average Product and Marginal Product</a:t>
            </a:r>
            <a:endParaRPr lang="en-US" dirty="0"/>
          </a:p>
        </p:txBody>
      </p:sp>
      <p:cxnSp>
        <p:nvCxnSpPr>
          <p:cNvPr id="4" name="Straight Arrow Connector 3"/>
          <p:cNvCxnSpPr/>
          <p:nvPr/>
        </p:nvCxnSpPr>
        <p:spPr>
          <a:xfrm>
            <a:off x="6638152" y="4499343"/>
            <a:ext cx="1250655"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3150648" y="2471204"/>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3150648" y="6427980"/>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828216" y="2084832"/>
            <a:ext cx="885179" cy="400110"/>
          </a:xfrm>
          <a:prstGeom prst="rect">
            <a:avLst/>
          </a:prstGeom>
          <a:noFill/>
          <a:ln w="28575">
            <a:noFill/>
          </a:ln>
        </p:spPr>
        <p:txBody>
          <a:bodyPr wrap="none" rtlCol="0">
            <a:spAutoFit/>
          </a:bodyPr>
          <a:lstStyle/>
          <a:p>
            <a:r>
              <a:rPr lang="en-US" sz="2000" dirty="0" smtClean="0">
                <a:ea typeface="TH SarabunPSK" charset="0"/>
                <a:cs typeface="TH SarabunPSK" charset="0"/>
              </a:rPr>
              <a:t>Output</a:t>
            </a:r>
            <a:endParaRPr lang="en-US" sz="2400" dirty="0">
              <a:ea typeface="TH SarabunPSK" charset="0"/>
              <a:cs typeface="TH SarabunPSK" charset="0"/>
            </a:endParaRPr>
          </a:p>
        </p:txBody>
      </p:sp>
      <p:sp>
        <p:nvSpPr>
          <p:cNvPr id="8" name="TextBox 7"/>
          <p:cNvSpPr txBox="1"/>
          <p:nvPr/>
        </p:nvSpPr>
        <p:spPr>
          <a:xfrm>
            <a:off x="8447477" y="6153980"/>
            <a:ext cx="1098378" cy="400110"/>
          </a:xfrm>
          <a:prstGeom prst="rect">
            <a:avLst/>
          </a:prstGeom>
          <a:noFill/>
          <a:ln w="28575">
            <a:noFill/>
          </a:ln>
        </p:spPr>
        <p:txBody>
          <a:bodyPr wrap="none" rtlCol="0">
            <a:spAutoFit/>
          </a:bodyPr>
          <a:lstStyle/>
          <a:p>
            <a:r>
              <a:rPr lang="en-US" sz="2000" dirty="0" smtClean="0">
                <a:ea typeface="TH SarabunPSK" charset="0"/>
                <a:cs typeface="TH SarabunPSK" charset="0"/>
              </a:rPr>
              <a:t>Input </a:t>
            </a:r>
            <a:r>
              <a:rPr lang="th-TH" sz="2000" dirty="0" smtClean="0">
                <a:ea typeface="TH SarabunPSK" charset="0"/>
                <a:cs typeface="TH SarabunPSK" charset="0"/>
              </a:rPr>
              <a:t>(</a:t>
            </a:r>
            <a:r>
              <a:rPr lang="en-US" sz="2000" dirty="0" smtClean="0">
                <a:ea typeface="TH SarabunPSK" charset="0"/>
                <a:cs typeface="TH SarabunPSK" charset="0"/>
              </a:rPr>
              <a:t>X</a:t>
            </a:r>
            <a:r>
              <a:rPr lang="en-US" sz="2000" baseline="-25000" dirty="0" smtClean="0">
                <a:ea typeface="TH SarabunPSK" charset="0"/>
                <a:cs typeface="TH SarabunPSK" charset="0"/>
              </a:rPr>
              <a:t>1</a:t>
            </a:r>
            <a:r>
              <a:rPr lang="en-US" sz="2000" dirty="0" smtClean="0">
                <a:ea typeface="TH SarabunPSK" charset="0"/>
                <a:cs typeface="TH SarabunPSK" charset="0"/>
              </a:rPr>
              <a:t>)</a:t>
            </a:r>
            <a:endParaRPr lang="en-US" sz="2400" baseline="-25000" dirty="0">
              <a:ea typeface="TH SarabunPSK" charset="0"/>
              <a:cs typeface="TH SarabunPSK" charset="0"/>
            </a:endParaRPr>
          </a:p>
        </p:txBody>
      </p:sp>
      <p:sp>
        <p:nvSpPr>
          <p:cNvPr id="9" name="Freeform 8"/>
          <p:cNvSpPr/>
          <p:nvPr/>
        </p:nvSpPr>
        <p:spPr>
          <a:xfrm>
            <a:off x="3166610" y="2996531"/>
            <a:ext cx="4527176" cy="3444132"/>
          </a:xfrm>
          <a:custGeom>
            <a:avLst/>
            <a:gdLst>
              <a:gd name="connsiteX0" fmla="*/ 0 w 4527176"/>
              <a:gd name="connsiteY0" fmla="*/ 3444132 h 3444132"/>
              <a:gd name="connsiteX1" fmla="*/ 717176 w 4527176"/>
              <a:gd name="connsiteY1" fmla="*/ 2977967 h 3444132"/>
              <a:gd name="connsiteX2" fmla="*/ 2187388 w 4527176"/>
              <a:gd name="connsiteY2" fmla="*/ 844367 h 3444132"/>
              <a:gd name="connsiteX3" fmla="*/ 3451411 w 4527176"/>
              <a:gd name="connsiteY3" fmla="*/ 1685 h 3444132"/>
              <a:gd name="connsiteX4" fmla="*/ 4527176 w 4527176"/>
              <a:gd name="connsiteY4" fmla="*/ 629214 h 344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7176" h="3444132">
                <a:moveTo>
                  <a:pt x="0" y="3444132"/>
                </a:moveTo>
                <a:cubicBezTo>
                  <a:pt x="176305" y="3427696"/>
                  <a:pt x="352611" y="3411261"/>
                  <a:pt x="717176" y="2977967"/>
                </a:cubicBezTo>
                <a:cubicBezTo>
                  <a:pt x="1081741" y="2544673"/>
                  <a:pt x="1731682" y="1340414"/>
                  <a:pt x="2187388" y="844367"/>
                </a:cubicBezTo>
                <a:cubicBezTo>
                  <a:pt x="2643094" y="348320"/>
                  <a:pt x="3061446" y="37544"/>
                  <a:pt x="3451411" y="1685"/>
                </a:cubicBezTo>
                <a:cubicBezTo>
                  <a:pt x="3841376" y="-34174"/>
                  <a:pt x="4332941" y="512673"/>
                  <a:pt x="4527176" y="629214"/>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3166610" y="5620275"/>
            <a:ext cx="3752444" cy="990717"/>
          </a:xfrm>
          <a:custGeom>
            <a:avLst/>
            <a:gdLst>
              <a:gd name="connsiteX0" fmla="*/ 0 w 3890682"/>
              <a:gd name="connsiteY0" fmla="*/ 829352 h 990717"/>
              <a:gd name="connsiteX1" fmla="*/ 977153 w 3890682"/>
              <a:gd name="connsiteY1" fmla="*/ 524552 h 990717"/>
              <a:gd name="connsiteX2" fmla="*/ 1676400 w 3890682"/>
              <a:gd name="connsiteY2" fmla="*/ 49423 h 990717"/>
              <a:gd name="connsiteX3" fmla="*/ 2330823 w 3890682"/>
              <a:gd name="connsiteY3" fmla="*/ 121141 h 990717"/>
              <a:gd name="connsiteX4" fmla="*/ 3890682 w 3890682"/>
              <a:gd name="connsiteY4" fmla="*/ 990717 h 990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682" h="990717">
                <a:moveTo>
                  <a:pt x="0" y="829352"/>
                </a:moveTo>
                <a:cubicBezTo>
                  <a:pt x="348876" y="741946"/>
                  <a:pt x="697753" y="654540"/>
                  <a:pt x="977153" y="524552"/>
                </a:cubicBezTo>
                <a:cubicBezTo>
                  <a:pt x="1256553" y="394564"/>
                  <a:pt x="1450788" y="116658"/>
                  <a:pt x="1676400" y="49423"/>
                </a:cubicBezTo>
                <a:cubicBezTo>
                  <a:pt x="1902012" y="-17812"/>
                  <a:pt x="1961776" y="-35741"/>
                  <a:pt x="2330823" y="121141"/>
                </a:cubicBezTo>
                <a:cubicBezTo>
                  <a:pt x="2699870" y="278023"/>
                  <a:pt x="3777129" y="869694"/>
                  <a:pt x="3890682" y="990717"/>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3166612" y="5709364"/>
            <a:ext cx="4009084" cy="740264"/>
          </a:xfrm>
          <a:custGeom>
            <a:avLst/>
            <a:gdLst>
              <a:gd name="connsiteX0" fmla="*/ 0 w 4598894"/>
              <a:gd name="connsiteY0" fmla="*/ 736745 h 736745"/>
              <a:gd name="connsiteX1" fmla="*/ 1416423 w 4598894"/>
              <a:gd name="connsiteY1" fmla="*/ 369192 h 736745"/>
              <a:gd name="connsiteX2" fmla="*/ 2294964 w 4598894"/>
              <a:gd name="connsiteY2" fmla="*/ 19569 h 736745"/>
              <a:gd name="connsiteX3" fmla="*/ 2922494 w 4598894"/>
              <a:gd name="connsiteY3" fmla="*/ 100251 h 736745"/>
              <a:gd name="connsiteX4" fmla="*/ 4598894 w 4598894"/>
              <a:gd name="connsiteY4" fmla="*/ 566416 h 7367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8894" h="736745">
                <a:moveTo>
                  <a:pt x="0" y="736745"/>
                </a:moveTo>
                <a:cubicBezTo>
                  <a:pt x="516964" y="612733"/>
                  <a:pt x="1033929" y="488721"/>
                  <a:pt x="1416423" y="369192"/>
                </a:cubicBezTo>
                <a:cubicBezTo>
                  <a:pt x="1798917" y="249663"/>
                  <a:pt x="2043952" y="64392"/>
                  <a:pt x="2294964" y="19569"/>
                </a:cubicBezTo>
                <a:cubicBezTo>
                  <a:pt x="2545976" y="-25254"/>
                  <a:pt x="2538506" y="9110"/>
                  <a:pt x="2922494" y="100251"/>
                </a:cubicBezTo>
                <a:cubicBezTo>
                  <a:pt x="3306482" y="191392"/>
                  <a:pt x="4303059" y="499181"/>
                  <a:pt x="4598894" y="566416"/>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a:stCxn id="9" idx="3"/>
          </p:cNvCxnSpPr>
          <p:nvPr/>
        </p:nvCxnSpPr>
        <p:spPr>
          <a:xfrm>
            <a:off x="6618021" y="2998216"/>
            <a:ext cx="2014" cy="3442447"/>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9" idx="2"/>
          </p:cNvCxnSpPr>
          <p:nvPr/>
        </p:nvCxnSpPr>
        <p:spPr>
          <a:xfrm flipH="1">
            <a:off x="5352630" y="3840898"/>
            <a:ext cx="1368" cy="2608730"/>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646698" y="3640843"/>
            <a:ext cx="614271" cy="400110"/>
          </a:xfrm>
          <a:prstGeom prst="rect">
            <a:avLst/>
          </a:prstGeom>
          <a:noFill/>
          <a:ln w="28575">
            <a:noFill/>
          </a:ln>
        </p:spPr>
        <p:txBody>
          <a:bodyPr wrap="none" rtlCol="0">
            <a:spAutoFit/>
          </a:bodyPr>
          <a:lstStyle/>
          <a:p>
            <a:r>
              <a:rPr lang="en-US" sz="2000" dirty="0" smtClean="0">
                <a:ea typeface="TH SarabunPSK" charset="0"/>
                <a:cs typeface="TH SarabunPSK" charset="0"/>
              </a:rPr>
              <a:t>TP</a:t>
            </a:r>
            <a:r>
              <a:rPr lang="en-US" sz="2000" baseline="-25000" dirty="0" smtClean="0">
                <a:ea typeface="TH SarabunPSK" charset="0"/>
                <a:cs typeface="TH SarabunPSK" charset="0"/>
              </a:rPr>
              <a:t>X1</a:t>
            </a:r>
            <a:endParaRPr lang="en-US" sz="2400" baseline="-25000" dirty="0">
              <a:ea typeface="TH SarabunPSK" charset="0"/>
              <a:cs typeface="TH SarabunPSK" charset="0"/>
            </a:endParaRPr>
          </a:p>
        </p:txBody>
      </p:sp>
      <p:sp>
        <p:nvSpPr>
          <p:cNvPr id="15" name="TextBox 14"/>
          <p:cNvSpPr txBox="1"/>
          <p:nvPr/>
        </p:nvSpPr>
        <p:spPr>
          <a:xfrm>
            <a:off x="7221992" y="5919322"/>
            <a:ext cx="657552" cy="400110"/>
          </a:xfrm>
          <a:prstGeom prst="rect">
            <a:avLst/>
          </a:prstGeom>
          <a:noFill/>
          <a:ln w="28575">
            <a:noFill/>
          </a:ln>
        </p:spPr>
        <p:txBody>
          <a:bodyPr wrap="none" rtlCol="0">
            <a:spAutoFit/>
          </a:bodyPr>
          <a:lstStyle/>
          <a:p>
            <a:r>
              <a:rPr lang="en-US" sz="2000" dirty="0">
                <a:ea typeface="TH SarabunPSK" charset="0"/>
                <a:cs typeface="TH SarabunPSK" charset="0"/>
              </a:rPr>
              <a:t>A</a:t>
            </a:r>
            <a:r>
              <a:rPr lang="en-US" sz="2000" dirty="0" smtClean="0">
                <a:ea typeface="TH SarabunPSK" charset="0"/>
                <a:cs typeface="TH SarabunPSK" charset="0"/>
              </a:rPr>
              <a:t>P</a:t>
            </a:r>
            <a:r>
              <a:rPr lang="en-US" sz="2000" baseline="-25000" dirty="0" smtClean="0">
                <a:ea typeface="TH SarabunPSK" charset="0"/>
                <a:cs typeface="TH SarabunPSK" charset="0"/>
              </a:rPr>
              <a:t>X1</a:t>
            </a:r>
            <a:endParaRPr lang="en-US" sz="2400" baseline="-25000" dirty="0">
              <a:ea typeface="TH SarabunPSK" charset="0"/>
              <a:cs typeface="TH SarabunPSK" charset="0"/>
            </a:endParaRPr>
          </a:p>
        </p:txBody>
      </p:sp>
      <p:sp>
        <p:nvSpPr>
          <p:cNvPr id="16" name="TextBox 15"/>
          <p:cNvSpPr txBox="1"/>
          <p:nvPr/>
        </p:nvSpPr>
        <p:spPr>
          <a:xfrm>
            <a:off x="6965351" y="6354035"/>
            <a:ext cx="699230" cy="400110"/>
          </a:xfrm>
          <a:prstGeom prst="rect">
            <a:avLst/>
          </a:prstGeom>
          <a:noFill/>
          <a:ln w="28575">
            <a:noFill/>
          </a:ln>
        </p:spPr>
        <p:txBody>
          <a:bodyPr wrap="none" rtlCol="0">
            <a:spAutoFit/>
          </a:bodyPr>
          <a:lstStyle/>
          <a:p>
            <a:r>
              <a:rPr lang="en-US" sz="2000" dirty="0">
                <a:ea typeface="TH SarabunPSK" charset="0"/>
                <a:cs typeface="TH SarabunPSK" charset="0"/>
              </a:rPr>
              <a:t>M</a:t>
            </a:r>
            <a:r>
              <a:rPr lang="en-US" sz="2000" dirty="0" smtClean="0">
                <a:ea typeface="TH SarabunPSK" charset="0"/>
                <a:cs typeface="TH SarabunPSK" charset="0"/>
              </a:rPr>
              <a:t>P</a:t>
            </a:r>
            <a:r>
              <a:rPr lang="en-US" sz="2000" baseline="-25000" dirty="0" smtClean="0">
                <a:ea typeface="TH SarabunPSK" charset="0"/>
                <a:cs typeface="TH SarabunPSK" charset="0"/>
              </a:rPr>
              <a:t>X1</a:t>
            </a:r>
            <a:endParaRPr lang="en-US" sz="2400" baseline="-25000" dirty="0">
              <a:ea typeface="TH SarabunPSK" charset="0"/>
              <a:cs typeface="TH SarabunPSK" charset="0"/>
            </a:endParaRPr>
          </a:p>
        </p:txBody>
      </p:sp>
      <p:cxnSp>
        <p:nvCxnSpPr>
          <p:cNvPr id="17" name="Straight Connector 16"/>
          <p:cNvCxnSpPr>
            <a:stCxn id="9" idx="0"/>
          </p:cNvCxnSpPr>
          <p:nvPr/>
        </p:nvCxnSpPr>
        <p:spPr>
          <a:xfrm flipV="1">
            <a:off x="3166610" y="2549061"/>
            <a:ext cx="3256869" cy="389160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936796" y="4275420"/>
            <a:ext cx="896399" cy="369332"/>
          </a:xfrm>
          <a:prstGeom prst="rect">
            <a:avLst/>
          </a:prstGeom>
          <a:solidFill>
            <a:schemeClr val="bg1"/>
          </a:solidFill>
          <a:ln w="28575">
            <a:noFill/>
          </a:ln>
        </p:spPr>
        <p:txBody>
          <a:bodyPr wrap="none" rtlCol="0">
            <a:spAutoFit/>
          </a:bodyPr>
          <a:lstStyle/>
          <a:p>
            <a:r>
              <a:rPr lang="en-US" dirty="0" smtClean="0">
                <a:ea typeface="TH SarabunPSK" charset="0"/>
                <a:cs typeface="TH SarabunPSK" charset="0"/>
              </a:rPr>
              <a:t>Phase</a:t>
            </a:r>
            <a:r>
              <a:rPr lang="th-TH" dirty="0" smtClean="0">
                <a:ea typeface="TH SarabunPSK" charset="0"/>
                <a:cs typeface="TH SarabunPSK" charset="0"/>
              </a:rPr>
              <a:t> </a:t>
            </a:r>
            <a:r>
              <a:rPr lang="en-US" dirty="0" smtClean="0">
                <a:ea typeface="TH SarabunPSK" charset="0"/>
                <a:cs typeface="TH SarabunPSK" charset="0"/>
              </a:rPr>
              <a:t>3</a:t>
            </a:r>
            <a:endParaRPr lang="en-US" sz="2000" dirty="0">
              <a:ea typeface="TH SarabunPSK" charset="0"/>
              <a:cs typeface="TH SarabunPSK" charset="0"/>
            </a:endParaRPr>
          </a:p>
        </p:txBody>
      </p:sp>
      <p:cxnSp>
        <p:nvCxnSpPr>
          <p:cNvPr id="19" name="Straight Arrow Connector 18"/>
          <p:cNvCxnSpPr/>
          <p:nvPr/>
        </p:nvCxnSpPr>
        <p:spPr>
          <a:xfrm>
            <a:off x="3166610" y="4499343"/>
            <a:ext cx="2111732"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3520701" y="4288465"/>
            <a:ext cx="910827" cy="369332"/>
          </a:xfrm>
          <a:prstGeom prst="rect">
            <a:avLst/>
          </a:prstGeom>
          <a:solidFill>
            <a:schemeClr val="bg1"/>
          </a:solidFill>
          <a:ln w="28575">
            <a:noFill/>
          </a:ln>
        </p:spPr>
        <p:txBody>
          <a:bodyPr wrap="none" rtlCol="0">
            <a:spAutoFit/>
          </a:bodyPr>
          <a:lstStyle/>
          <a:p>
            <a:r>
              <a:rPr lang="en-US" dirty="0" smtClean="0">
                <a:ea typeface="TH SarabunPSK" charset="0"/>
                <a:cs typeface="TH SarabunPSK" charset="0"/>
              </a:rPr>
              <a:t>Phase 1</a:t>
            </a:r>
            <a:endParaRPr lang="en-US" sz="2000" dirty="0">
              <a:ea typeface="TH SarabunPSK" charset="0"/>
              <a:cs typeface="TH SarabunPSK" charset="0"/>
            </a:endParaRPr>
          </a:p>
        </p:txBody>
      </p:sp>
      <p:cxnSp>
        <p:nvCxnSpPr>
          <p:cNvPr id="21" name="Straight Arrow Connector 20"/>
          <p:cNvCxnSpPr/>
          <p:nvPr/>
        </p:nvCxnSpPr>
        <p:spPr>
          <a:xfrm>
            <a:off x="5367365" y="4499343"/>
            <a:ext cx="1250655"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5619954" y="4288465"/>
            <a:ext cx="910827" cy="369332"/>
          </a:xfrm>
          <a:prstGeom prst="rect">
            <a:avLst/>
          </a:prstGeom>
          <a:solidFill>
            <a:schemeClr val="bg1"/>
          </a:solidFill>
          <a:ln w="28575">
            <a:noFill/>
          </a:ln>
        </p:spPr>
        <p:txBody>
          <a:bodyPr wrap="none" rtlCol="0">
            <a:spAutoFit/>
          </a:bodyPr>
          <a:lstStyle/>
          <a:p>
            <a:r>
              <a:rPr lang="en-US" dirty="0" smtClean="0">
                <a:ea typeface="TH SarabunPSK" charset="0"/>
                <a:cs typeface="TH SarabunPSK" charset="0"/>
              </a:rPr>
              <a:t>Phase 2</a:t>
            </a:r>
            <a:endParaRPr lang="en-US" sz="2000" dirty="0">
              <a:ea typeface="TH SarabunPSK" charset="0"/>
              <a:cs typeface="TH SarabunPSK" charset="0"/>
            </a:endParaRPr>
          </a:p>
        </p:txBody>
      </p:sp>
      <p:sp>
        <p:nvSpPr>
          <p:cNvPr id="23" name="TextBox 22"/>
          <p:cNvSpPr txBox="1"/>
          <p:nvPr/>
        </p:nvSpPr>
        <p:spPr>
          <a:xfrm>
            <a:off x="2869911" y="6351578"/>
            <a:ext cx="277640" cy="400110"/>
          </a:xfrm>
          <a:prstGeom prst="rect">
            <a:avLst/>
          </a:prstGeom>
          <a:noFill/>
          <a:ln w="28575">
            <a:noFill/>
          </a:ln>
        </p:spPr>
        <p:txBody>
          <a:bodyPr wrap="none" rtlCol="0">
            <a:spAutoFit/>
          </a:bodyPr>
          <a:lstStyle/>
          <a:p>
            <a:r>
              <a:rPr lang="en-US" sz="2000" smtClean="0">
                <a:latin typeface="TH SarabunPSK" charset="0"/>
                <a:ea typeface="TH SarabunPSK" charset="0"/>
                <a:cs typeface="TH SarabunPSK" charset="0"/>
              </a:rPr>
              <a:t>0</a:t>
            </a:r>
            <a:endParaRPr lang="en-US" sz="2400" dirty="0">
              <a:latin typeface="TH SarabunPSK" charset="0"/>
              <a:ea typeface="TH SarabunPSK" charset="0"/>
              <a:cs typeface="TH SarabunPSK" charset="0"/>
            </a:endParaRPr>
          </a:p>
        </p:txBody>
      </p:sp>
      <p:sp>
        <p:nvSpPr>
          <p:cNvPr id="24" name="TextBox 23"/>
          <p:cNvSpPr txBox="1"/>
          <p:nvPr/>
        </p:nvSpPr>
        <p:spPr>
          <a:xfrm>
            <a:off x="5171154" y="6392867"/>
            <a:ext cx="340158" cy="400110"/>
          </a:xfrm>
          <a:prstGeom prst="rect">
            <a:avLst/>
          </a:prstGeom>
          <a:noFill/>
          <a:ln w="28575">
            <a:noFill/>
          </a:ln>
        </p:spPr>
        <p:txBody>
          <a:bodyPr wrap="none" rtlCol="0">
            <a:spAutoFit/>
          </a:bodyPr>
          <a:lstStyle/>
          <a:p>
            <a:r>
              <a:rPr lang="en-US" sz="2000" dirty="0" smtClean="0">
                <a:ea typeface="TH SarabunPSK" charset="0"/>
                <a:cs typeface="TH SarabunPSK" charset="0"/>
              </a:rPr>
              <a:t>H</a:t>
            </a:r>
            <a:endParaRPr lang="en-US" sz="2400" dirty="0">
              <a:ea typeface="TH SarabunPSK" charset="0"/>
              <a:cs typeface="TH SarabunPSK" charset="0"/>
            </a:endParaRPr>
          </a:p>
        </p:txBody>
      </p:sp>
      <p:sp>
        <p:nvSpPr>
          <p:cNvPr id="25" name="TextBox 24"/>
          <p:cNvSpPr txBox="1"/>
          <p:nvPr/>
        </p:nvSpPr>
        <p:spPr>
          <a:xfrm>
            <a:off x="6514216" y="6392867"/>
            <a:ext cx="240772" cy="400110"/>
          </a:xfrm>
          <a:prstGeom prst="rect">
            <a:avLst/>
          </a:prstGeom>
          <a:noFill/>
          <a:ln w="28575">
            <a:noFill/>
          </a:ln>
        </p:spPr>
        <p:txBody>
          <a:bodyPr wrap="none" rtlCol="0">
            <a:spAutoFit/>
          </a:bodyPr>
          <a:lstStyle/>
          <a:p>
            <a:r>
              <a:rPr lang="en-US" sz="2000" dirty="0" smtClean="0">
                <a:ea typeface="TH SarabunPSK" charset="0"/>
                <a:cs typeface="TH SarabunPSK" charset="0"/>
              </a:rPr>
              <a:t>I</a:t>
            </a:r>
            <a:endParaRPr lang="en-US" sz="2400" dirty="0">
              <a:ea typeface="TH SarabunPSK" charset="0"/>
              <a:cs typeface="TH SarabunPSK" charset="0"/>
            </a:endParaRPr>
          </a:p>
        </p:txBody>
      </p:sp>
      <p:sp>
        <p:nvSpPr>
          <p:cNvPr id="26" name="TextBox 25"/>
          <p:cNvSpPr txBox="1"/>
          <p:nvPr/>
        </p:nvSpPr>
        <p:spPr>
          <a:xfrm>
            <a:off x="8229600" y="533400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98489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dissolve">
                                      <p:cBhvr>
                                        <p:cTn id="10" dur="500"/>
                                        <p:tgtEl>
                                          <p:spTgt spid="20"/>
                                        </p:tgtEl>
                                      </p:cBhvr>
                                    </p:animEffect>
                                  </p:childTnLst>
                                </p:cTn>
                              </p:par>
                              <p:par>
                                <p:cTn id="11" presetID="9" presetClass="entr" presetSubtype="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dissolve">
                                      <p:cBhvr>
                                        <p:cTn id="13" dur="500"/>
                                        <p:tgtEl>
                                          <p:spTgt spid="21"/>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dissolve">
                                      <p:cBhvr>
                                        <p:cTn id="16" dur="500"/>
                                        <p:tgtEl>
                                          <p:spTgt spid="22"/>
                                        </p:tgtEl>
                                      </p:cBhvr>
                                    </p:animEffect>
                                  </p:childTnLst>
                                </p:cTn>
                              </p:par>
                              <p:par>
                                <p:cTn id="17" presetID="9"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ssolve">
                                      <p:cBhvr>
                                        <p:cTn id="19" dur="500"/>
                                        <p:tgtEl>
                                          <p:spTgt spid="4"/>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dissolv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Elasticity of Production: E</a:t>
            </a:r>
            <a:r>
              <a:rPr lang="en-US" baseline="-25000" dirty="0" smtClean="0"/>
              <a:t>p</a:t>
            </a:r>
            <a:endParaRPr lang="en-US" baseline="-250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024128" y="2084832"/>
                <a:ext cx="5202011" cy="4402476"/>
              </a:xfrm>
            </p:spPr>
            <p:txBody>
              <a:bodyPr>
                <a:normAutofit fontScale="92500" lnSpcReduction="10000"/>
              </a:bodyPr>
              <a:lstStyle/>
              <a:p>
                <a:r>
                  <a:rPr lang="en-US" dirty="0" smtClean="0"/>
                  <a:t>Elasticity of Production is the responsiveness of output to a change of input. </a:t>
                </a:r>
                <a:endParaRPr lang="en-US" b="0" dirty="0" smtClean="0"/>
              </a:p>
              <a:p>
                <a:endParaRPr lang="en-US" b="0" i="1" dirty="0" smtClean="0"/>
              </a:p>
              <a:p>
                <a14:m>
                  <m:oMath xmlns:m="http://schemas.openxmlformats.org/officeDocument/2006/math">
                    <m:r>
                      <a:rPr lang="en-US" sz="2800" b="0" i="1" smtClean="0">
                        <a:latin typeface="Cambria Math" charset="0"/>
                      </a:rPr>
                      <m:t>𝐸</m:t>
                    </m:r>
                    <m:r>
                      <a:rPr lang="en-US" sz="2800" b="0" i="1" baseline="-25000" smtClean="0">
                        <a:latin typeface="Cambria Math" charset="0"/>
                      </a:rPr>
                      <m:t>𝑃</m:t>
                    </m:r>
                    <m:r>
                      <a:rPr lang="en-US" sz="2800" b="0" i="0" smtClean="0">
                        <a:latin typeface="Cambria Math" charset="0"/>
                      </a:rPr>
                      <m:t>=</m:t>
                    </m:r>
                    <m:f>
                      <m:fPr>
                        <m:ctrlPr>
                          <a:rPr lang="mr-IN" sz="2800" b="0" i="1" smtClean="0">
                            <a:latin typeface="Cambria Math" charset="0"/>
                          </a:rPr>
                        </m:ctrlPr>
                      </m:fPr>
                      <m:num>
                        <m:r>
                          <a:rPr lang="en-US" sz="2800" b="0" i="1" smtClean="0">
                            <a:latin typeface="Cambria Math" charset="0"/>
                          </a:rPr>
                          <m:t>𝑃𝑒𝑟𝑐𝑒𝑛𝑡𝑎𝑔𝑒</m:t>
                        </m:r>
                        <m:r>
                          <a:rPr lang="en-US" sz="2800" b="0" i="1" smtClean="0">
                            <a:latin typeface="Cambria Math" charset="0"/>
                          </a:rPr>
                          <m:t> </m:t>
                        </m:r>
                        <m:r>
                          <a:rPr lang="en-US" sz="2800" b="0" i="1" smtClean="0">
                            <a:latin typeface="Cambria Math" charset="0"/>
                          </a:rPr>
                          <m:t>𝑐h𝑎𝑛𝑔𝑒</m:t>
                        </m:r>
                        <m:r>
                          <a:rPr lang="en-US" sz="2800" b="0" i="1" smtClean="0">
                            <a:latin typeface="Cambria Math" charset="0"/>
                          </a:rPr>
                          <m:t> </m:t>
                        </m:r>
                        <m:r>
                          <a:rPr lang="en-US" sz="2800" b="0" i="1" smtClean="0">
                            <a:latin typeface="Cambria Math" charset="0"/>
                          </a:rPr>
                          <m:t>𝑜𝑓</m:t>
                        </m:r>
                        <m:r>
                          <a:rPr lang="en-US" sz="2800" b="0" i="1" smtClean="0">
                            <a:latin typeface="Cambria Math" charset="0"/>
                          </a:rPr>
                          <m:t> </m:t>
                        </m:r>
                        <m:r>
                          <a:rPr lang="en-US" sz="2800" b="0" i="1" smtClean="0">
                            <a:latin typeface="Cambria Math" charset="0"/>
                          </a:rPr>
                          <m:t>𝑜𝑢𝑡𝑝𝑢𝑡</m:t>
                        </m:r>
                        <m:r>
                          <a:rPr lang="en-US" sz="2800" b="0" i="1" smtClean="0">
                            <a:latin typeface="Cambria Math" charset="0"/>
                          </a:rPr>
                          <m:t> </m:t>
                        </m:r>
                      </m:num>
                      <m:den>
                        <m:r>
                          <a:rPr lang="en-US" sz="2800" b="0" i="1" smtClean="0">
                            <a:latin typeface="Cambria Math" charset="0"/>
                          </a:rPr>
                          <m:t>𝑃𝑒𝑟𝑐𝑒𝑛𝑡𝑎𝑔𝑒</m:t>
                        </m:r>
                        <m:r>
                          <a:rPr lang="en-US" sz="2800" b="0" i="1" smtClean="0">
                            <a:latin typeface="Cambria Math" charset="0"/>
                          </a:rPr>
                          <m:t> </m:t>
                        </m:r>
                        <m:r>
                          <a:rPr lang="en-US" sz="2800" b="0" i="1" smtClean="0">
                            <a:latin typeface="Cambria Math" charset="0"/>
                          </a:rPr>
                          <m:t>𝑐h𝑎𝑛𝑔𝑒</m:t>
                        </m:r>
                        <m:r>
                          <a:rPr lang="en-US" sz="2800" b="0" i="1" smtClean="0">
                            <a:latin typeface="Cambria Math" charset="0"/>
                          </a:rPr>
                          <m:t> </m:t>
                        </m:r>
                        <m:r>
                          <a:rPr lang="en-US" sz="2800" b="0" i="1" smtClean="0">
                            <a:latin typeface="Cambria Math" charset="0"/>
                          </a:rPr>
                          <m:t>𝑜𝑓</m:t>
                        </m:r>
                        <m:r>
                          <a:rPr lang="en-US" sz="2800" b="0" i="1" smtClean="0">
                            <a:latin typeface="Cambria Math" charset="0"/>
                          </a:rPr>
                          <m:t> </m:t>
                        </m:r>
                        <m:r>
                          <a:rPr lang="en-US" sz="2800" b="0" i="1" smtClean="0">
                            <a:latin typeface="Cambria Math" charset="0"/>
                          </a:rPr>
                          <m:t>𝑖𝑛𝑝𝑢𝑡</m:t>
                        </m:r>
                      </m:den>
                    </m:f>
                  </m:oMath>
                </a14:m>
                <a:endParaRPr lang="en-US" dirty="0"/>
              </a:p>
              <a:p>
                <a14:m>
                  <m:oMath xmlns:m="http://schemas.openxmlformats.org/officeDocument/2006/math">
                    <m:r>
                      <a:rPr lang="en-US" b="0" i="1" smtClean="0">
                        <a:latin typeface="Cambria Math" charset="0"/>
                      </a:rPr>
                      <m:t>𝐸</m:t>
                    </m:r>
                    <m:r>
                      <a:rPr lang="en-US" b="0" i="1" baseline="-25000" smtClean="0">
                        <a:latin typeface="Cambria Math" charset="0"/>
                      </a:rPr>
                      <m:t>𝑃</m:t>
                    </m:r>
                    <m:r>
                      <a:rPr lang="en-US" b="0" i="1" smtClean="0">
                        <a:latin typeface="Cambria Math" charset="0"/>
                      </a:rPr>
                      <m:t>= </m:t>
                    </m:r>
                    <m:f>
                      <m:fPr>
                        <m:ctrlPr>
                          <a:rPr lang="mr-IN" b="0" i="1" smtClean="0">
                            <a:latin typeface="Cambria Math" charset="0"/>
                          </a:rPr>
                        </m:ctrlPr>
                      </m:fPr>
                      <m:num>
                        <m:d>
                          <m:dPr>
                            <m:ctrlPr>
                              <a:rPr lang="en-US" b="0" i="1" smtClean="0">
                                <a:latin typeface="Cambria Math" charset="0"/>
                                <a:ea typeface="Cambria Math" charset="0"/>
                                <a:cs typeface="Cambria Math" charset="0"/>
                              </a:rPr>
                            </m:ctrlPr>
                          </m:dPr>
                          <m:e>
                            <m:f>
                              <m:fPr>
                                <m:ctrlPr>
                                  <a:rPr lang="en-US" b="0" i="1" smtClean="0">
                                    <a:latin typeface="Cambria Math" charset="0"/>
                                    <a:ea typeface="Cambria Math" charset="0"/>
                                    <a:cs typeface="Cambria Math" charset="0"/>
                                  </a:rPr>
                                </m:ctrlPr>
                              </m:fPr>
                              <m:num>
                                <m:r>
                                  <a:rPr lang="en-US" b="0" i="1" smtClean="0">
                                    <a:latin typeface="Cambria Math" charset="0"/>
                                    <a:ea typeface="Cambria Math" charset="0"/>
                                    <a:cs typeface="Cambria Math" charset="0"/>
                                  </a:rPr>
                                  <m:t>∆</m:t>
                                </m:r>
                                <m:r>
                                  <a:rPr lang="en-US" b="0" i="1" smtClean="0">
                                    <a:latin typeface="Cambria Math" charset="0"/>
                                    <a:ea typeface="Cambria Math" charset="0"/>
                                    <a:cs typeface="Cambria Math" charset="0"/>
                                  </a:rPr>
                                  <m:t>𝑇𝑃</m:t>
                                </m:r>
                              </m:num>
                              <m:den>
                                <m:r>
                                  <a:rPr lang="en-US" b="0" i="1" smtClean="0">
                                    <a:latin typeface="Cambria Math" charset="0"/>
                                    <a:ea typeface="Cambria Math" charset="0"/>
                                    <a:cs typeface="Cambria Math" charset="0"/>
                                  </a:rPr>
                                  <m:t>𝑇𝑃</m:t>
                                </m:r>
                              </m:den>
                            </m:f>
                          </m:e>
                        </m:d>
                        <m:r>
                          <a:rPr lang="en-US" i="1">
                            <a:latin typeface="Cambria Math" charset="0"/>
                            <a:ea typeface="Cambria Math" charset="0"/>
                            <a:cs typeface="Cambria Math" charset="0"/>
                          </a:rPr>
                          <m:t>×</m:t>
                        </m:r>
                        <m:r>
                          <a:rPr lang="en-US" b="0" i="1" smtClean="0">
                            <a:latin typeface="Cambria Math" charset="0"/>
                            <a:ea typeface="Cambria Math" charset="0"/>
                            <a:cs typeface="Cambria Math" charset="0"/>
                          </a:rPr>
                          <m:t>100</m:t>
                        </m:r>
                      </m:num>
                      <m:den>
                        <m:d>
                          <m:dPr>
                            <m:ctrlPr>
                              <a:rPr lang="en-US" i="1">
                                <a:latin typeface="Cambria Math" charset="0"/>
                                <a:ea typeface="Cambria Math" charset="0"/>
                                <a:cs typeface="Cambria Math" charset="0"/>
                              </a:rPr>
                            </m:ctrlPr>
                          </m:dPr>
                          <m:e>
                            <m:f>
                              <m:fPr>
                                <m:ctrlPr>
                                  <a:rPr lang="en-US" i="1">
                                    <a:latin typeface="Cambria Math" charset="0"/>
                                    <a:ea typeface="Cambria Math" charset="0"/>
                                    <a:cs typeface="Cambria Math" charset="0"/>
                                  </a:rPr>
                                </m:ctrlPr>
                              </m:fPr>
                              <m:num>
                                <m:r>
                                  <a:rPr lang="en-US" i="1">
                                    <a:latin typeface="Cambria Math" charset="0"/>
                                    <a:ea typeface="Cambria Math" charset="0"/>
                                    <a:cs typeface="Cambria Math" charset="0"/>
                                  </a:rPr>
                                  <m:t>∆</m:t>
                                </m:r>
                                <m:r>
                                  <a:rPr lang="en-US" b="0" i="1" smtClean="0">
                                    <a:latin typeface="Cambria Math" charset="0"/>
                                    <a:ea typeface="Cambria Math" charset="0"/>
                                    <a:cs typeface="Cambria Math" charset="0"/>
                                  </a:rPr>
                                  <m:t>𝑋</m:t>
                                </m:r>
                              </m:num>
                              <m:den>
                                <m:r>
                                  <a:rPr lang="en-US" b="0" i="1" smtClean="0">
                                    <a:latin typeface="Cambria Math" charset="0"/>
                                    <a:ea typeface="Cambria Math" charset="0"/>
                                    <a:cs typeface="Cambria Math" charset="0"/>
                                  </a:rPr>
                                  <m:t>𝑋</m:t>
                                </m:r>
                              </m:den>
                            </m:f>
                          </m:e>
                        </m:d>
                        <m:r>
                          <a:rPr lang="en-US" i="1">
                            <a:latin typeface="Cambria Math" charset="0"/>
                            <a:ea typeface="Cambria Math" charset="0"/>
                            <a:cs typeface="Cambria Math" charset="0"/>
                          </a:rPr>
                          <m:t>×100</m:t>
                        </m:r>
                      </m:den>
                    </m:f>
                  </m:oMath>
                </a14:m>
                <a:endParaRPr lang="en-US" dirty="0" smtClean="0"/>
              </a:p>
              <a:p>
                <a14:m>
                  <m:oMath xmlns:m="http://schemas.openxmlformats.org/officeDocument/2006/math">
                    <m:r>
                      <a:rPr lang="en-US" b="0" i="1" smtClean="0">
                        <a:latin typeface="Cambria Math" charset="0"/>
                      </a:rPr>
                      <m:t>𝐸</m:t>
                    </m:r>
                    <m:r>
                      <a:rPr lang="en-US" b="0" i="1" baseline="-25000" smtClean="0">
                        <a:latin typeface="Cambria Math" charset="0"/>
                      </a:rPr>
                      <m:t>𝑃</m:t>
                    </m:r>
                    <m:r>
                      <a:rPr lang="en-US" b="0" i="1" smtClean="0">
                        <a:latin typeface="Cambria Math" charset="0"/>
                      </a:rPr>
                      <m:t>=</m:t>
                    </m:r>
                    <m:f>
                      <m:fPr>
                        <m:ctrlPr>
                          <a:rPr lang="mr-IN" b="0" i="1" smtClean="0">
                            <a:latin typeface="Cambria Math" charset="0"/>
                          </a:rPr>
                        </m:ctrlPr>
                      </m:fPr>
                      <m:num>
                        <m:r>
                          <a:rPr lang="mr-IN" b="0" i="1" smtClean="0">
                            <a:latin typeface="Cambria Math" charset="0"/>
                            <a:ea typeface="Cambria Math" charset="0"/>
                            <a:cs typeface="Cambria Math" charset="0"/>
                          </a:rPr>
                          <m:t>∆</m:t>
                        </m:r>
                        <m:r>
                          <a:rPr lang="en-US" b="0" i="1" smtClean="0">
                            <a:latin typeface="Cambria Math" charset="0"/>
                            <a:ea typeface="Cambria Math" charset="0"/>
                            <a:cs typeface="Cambria Math" charset="0"/>
                          </a:rPr>
                          <m:t>𝑇𝑃</m:t>
                        </m:r>
                      </m:num>
                      <m:den>
                        <m:r>
                          <a:rPr lang="mr-IN" b="0" i="1" smtClean="0">
                            <a:latin typeface="Cambria Math" charset="0"/>
                            <a:ea typeface="Cambria Math" charset="0"/>
                            <a:cs typeface="Cambria Math" charset="0"/>
                          </a:rPr>
                          <m:t>∆</m:t>
                        </m:r>
                        <m:r>
                          <a:rPr lang="en-US" b="0" i="1" smtClean="0">
                            <a:latin typeface="Cambria Math" charset="0"/>
                            <a:ea typeface="Cambria Math" charset="0"/>
                            <a:cs typeface="Cambria Math" charset="0"/>
                          </a:rPr>
                          <m:t>𝑋</m:t>
                        </m:r>
                      </m:den>
                    </m:f>
                    <m:r>
                      <a:rPr lang="en-US" b="0" i="1" smtClean="0">
                        <a:latin typeface="Cambria Math" charset="0"/>
                      </a:rPr>
                      <m:t> </m:t>
                    </m:r>
                    <m:r>
                      <a:rPr lang="en-US" b="0" i="1" smtClean="0">
                        <a:latin typeface="Cambria Math" charset="0"/>
                        <a:ea typeface="Cambria Math" charset="0"/>
                        <a:cs typeface="Cambria Math" charset="0"/>
                      </a:rPr>
                      <m:t>×</m:t>
                    </m:r>
                    <m:f>
                      <m:fPr>
                        <m:ctrlPr>
                          <a:rPr lang="mr-IN" b="0" i="1" smtClean="0">
                            <a:latin typeface="Cambria Math" charset="0"/>
                            <a:ea typeface="Cambria Math" charset="0"/>
                            <a:cs typeface="Cambria Math" charset="0"/>
                          </a:rPr>
                        </m:ctrlPr>
                      </m:fPr>
                      <m:num>
                        <m:r>
                          <a:rPr lang="en-US" b="0" i="1" smtClean="0">
                            <a:latin typeface="Cambria Math" charset="0"/>
                            <a:ea typeface="Cambria Math" charset="0"/>
                            <a:cs typeface="Cambria Math" charset="0"/>
                          </a:rPr>
                          <m:t>𝑋</m:t>
                        </m:r>
                      </m:num>
                      <m:den>
                        <m:r>
                          <a:rPr lang="en-US" b="0" i="1" smtClean="0">
                            <a:latin typeface="Cambria Math" charset="0"/>
                            <a:ea typeface="Cambria Math" charset="0"/>
                            <a:cs typeface="Cambria Math" charset="0"/>
                          </a:rPr>
                          <m:t>𝑇𝑃</m:t>
                        </m:r>
                      </m:den>
                    </m:f>
                  </m:oMath>
                </a14:m>
                <a:endParaRPr lang="en-US" dirty="0" smtClean="0"/>
              </a:p>
              <a:p>
                <a:endParaRPr lang="en-US" dirty="0" smtClean="0"/>
              </a:p>
              <a:p>
                <a14:m>
                  <m:oMath xmlns:m="http://schemas.openxmlformats.org/officeDocument/2006/math">
                    <m:r>
                      <a:rPr lang="en-US" sz="3000" b="0" i="1" smtClean="0">
                        <a:latin typeface="Cambria Math" charset="0"/>
                      </a:rPr>
                      <m:t>𝐸</m:t>
                    </m:r>
                    <m:r>
                      <a:rPr lang="en-US" sz="3000" b="0" i="1" baseline="-25000" smtClean="0">
                        <a:latin typeface="Cambria Math" charset="0"/>
                      </a:rPr>
                      <m:t>𝑃</m:t>
                    </m:r>
                    <m:r>
                      <a:rPr lang="en-US" sz="3000" b="0" i="1" smtClean="0">
                        <a:latin typeface="Cambria Math" charset="0"/>
                      </a:rPr>
                      <m:t>=</m:t>
                    </m:r>
                    <m:f>
                      <m:fPr>
                        <m:ctrlPr>
                          <a:rPr lang="mr-IN" sz="3000" b="0" i="1" smtClean="0">
                            <a:latin typeface="Cambria Math" charset="0"/>
                          </a:rPr>
                        </m:ctrlPr>
                      </m:fPr>
                      <m:num>
                        <m:r>
                          <a:rPr lang="en-US" sz="3000" b="0" i="1" smtClean="0">
                            <a:latin typeface="Cambria Math" charset="0"/>
                          </a:rPr>
                          <m:t>𝑀𝑎𝑟𝑔𝑖𝑛𝑎𝑙</m:t>
                        </m:r>
                        <m:r>
                          <a:rPr lang="en-US" sz="3000" b="0" i="1" smtClean="0">
                            <a:latin typeface="Cambria Math" charset="0"/>
                          </a:rPr>
                          <m:t> </m:t>
                        </m:r>
                        <m:r>
                          <a:rPr lang="en-US" sz="3000" b="0" i="1" smtClean="0">
                            <a:latin typeface="Cambria Math" charset="0"/>
                          </a:rPr>
                          <m:t>𝑃𝑟𝑜𝑑𝑢𝑐𝑡</m:t>
                        </m:r>
                        <m:r>
                          <a:rPr lang="en-US" sz="3000" b="0" i="1" smtClean="0">
                            <a:latin typeface="Cambria Math" charset="0"/>
                          </a:rPr>
                          <m:t> (</m:t>
                        </m:r>
                        <m:r>
                          <a:rPr lang="en-US" sz="3000" b="0" i="1" smtClean="0">
                            <a:latin typeface="Cambria Math" charset="0"/>
                          </a:rPr>
                          <m:t>𝑀𝑃</m:t>
                        </m:r>
                        <m:r>
                          <a:rPr lang="en-US" sz="3000" b="0" i="1" smtClean="0">
                            <a:latin typeface="Cambria Math" charset="0"/>
                          </a:rPr>
                          <m:t>)</m:t>
                        </m:r>
                      </m:num>
                      <m:den>
                        <m:r>
                          <a:rPr lang="en-US" sz="3000" b="0" i="1" smtClean="0">
                            <a:latin typeface="Cambria Math" charset="0"/>
                          </a:rPr>
                          <m:t>𝐴𝑣𝑒𝑟𝑎𝑔𝑒</m:t>
                        </m:r>
                        <m:r>
                          <a:rPr lang="en-US" sz="3000" b="0" i="1" smtClean="0">
                            <a:latin typeface="Cambria Math" charset="0"/>
                          </a:rPr>
                          <m:t> </m:t>
                        </m:r>
                        <m:r>
                          <a:rPr lang="en-US" sz="3000" b="0" i="1" smtClean="0">
                            <a:latin typeface="Cambria Math" charset="0"/>
                          </a:rPr>
                          <m:t>𝑃𝑟𝑜𝑑𝑢𝑐𝑡</m:t>
                        </m:r>
                        <m:r>
                          <a:rPr lang="en-US" sz="3000" b="0" i="1" smtClean="0">
                            <a:latin typeface="Cambria Math" charset="0"/>
                          </a:rPr>
                          <m:t> (</m:t>
                        </m:r>
                        <m:r>
                          <a:rPr lang="en-US" sz="3000" b="0" i="1" smtClean="0">
                            <a:latin typeface="Cambria Math" charset="0"/>
                          </a:rPr>
                          <m:t>𝐴𝑃</m:t>
                        </m:r>
                        <m:r>
                          <a:rPr lang="en-US" sz="3000" b="0" i="1" smtClean="0">
                            <a:latin typeface="Cambria Math" charset="0"/>
                          </a:rPr>
                          <m:t>)</m:t>
                        </m:r>
                      </m:den>
                    </m:f>
                  </m:oMath>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024128" y="2084832"/>
                <a:ext cx="5202011" cy="4402476"/>
              </a:xfrm>
              <a:blipFill rotWithShape="0">
                <a:blip r:embed="rId2"/>
                <a:stretch>
                  <a:fillRect l="-352" t="-1939"/>
                </a:stretch>
              </a:blipFill>
            </p:spPr>
            <p:txBody>
              <a:bodyPr/>
              <a:lstStyle/>
              <a:p>
                <a:r>
                  <a:rPr lang="en-US">
                    <a:noFill/>
                  </a:rPr>
                  <a:t> </a:t>
                </a:r>
              </a:p>
            </p:txBody>
          </p:sp>
        </mc:Fallback>
      </mc:AlternateContent>
      <p:sp>
        <p:nvSpPr>
          <p:cNvPr id="4" name="TextBox 3"/>
          <p:cNvSpPr txBox="1"/>
          <p:nvPr/>
        </p:nvSpPr>
        <p:spPr>
          <a:xfrm>
            <a:off x="7231118" y="2248978"/>
            <a:ext cx="4070104" cy="2677656"/>
          </a:xfrm>
          <a:prstGeom prst="rect">
            <a:avLst/>
          </a:prstGeom>
          <a:noFill/>
        </p:spPr>
        <p:txBody>
          <a:bodyPr wrap="square" rtlCol="0">
            <a:spAutoFit/>
          </a:bodyPr>
          <a:lstStyle/>
          <a:p>
            <a:r>
              <a:rPr lang="en-US" sz="2400" b="1" dirty="0" smtClean="0"/>
              <a:t>Phases of Production</a:t>
            </a:r>
            <a:endParaRPr lang="en-US" sz="2400" b="1" dirty="0"/>
          </a:p>
          <a:p>
            <a:endParaRPr lang="en-US" sz="2400" dirty="0" smtClean="0"/>
          </a:p>
          <a:p>
            <a:r>
              <a:rPr lang="en-US" sz="2400" dirty="0" smtClean="0"/>
              <a:t>	Phase 1:   E</a:t>
            </a:r>
            <a:r>
              <a:rPr lang="en-US" sz="2400" baseline="-25000" dirty="0" smtClean="0"/>
              <a:t>P</a:t>
            </a:r>
            <a:r>
              <a:rPr lang="en-US" sz="2400" dirty="0" smtClean="0"/>
              <a:t> &gt; 1</a:t>
            </a:r>
          </a:p>
          <a:p>
            <a:endParaRPr lang="en-US" sz="2400" dirty="0"/>
          </a:p>
          <a:p>
            <a:r>
              <a:rPr lang="en-US" sz="2400" dirty="0" smtClean="0"/>
              <a:t>	Phase 2:   0 &lt; E</a:t>
            </a:r>
            <a:r>
              <a:rPr lang="en-US" sz="2400" baseline="-25000" dirty="0" smtClean="0"/>
              <a:t>P</a:t>
            </a:r>
            <a:r>
              <a:rPr lang="en-US" sz="2400" dirty="0" smtClean="0"/>
              <a:t> &lt; 1</a:t>
            </a:r>
          </a:p>
          <a:p>
            <a:endParaRPr lang="en-US" sz="2400" dirty="0" smtClean="0"/>
          </a:p>
          <a:p>
            <a:r>
              <a:rPr lang="en-US" sz="2400" dirty="0" smtClean="0"/>
              <a:t>	Phase 3:   E</a:t>
            </a:r>
            <a:r>
              <a:rPr lang="en-US" sz="2400" baseline="-25000" dirty="0" smtClean="0"/>
              <a:t>P</a:t>
            </a:r>
            <a:r>
              <a:rPr lang="en-US" sz="2400" dirty="0" smtClean="0"/>
              <a:t> &lt; 0</a:t>
            </a:r>
            <a:endParaRPr lang="en-US" sz="2400" dirty="0"/>
          </a:p>
        </p:txBody>
      </p:sp>
      <p:sp>
        <p:nvSpPr>
          <p:cNvPr id="5" name="TextBox 4"/>
          <p:cNvSpPr txBox="1"/>
          <p:nvPr/>
        </p:nvSpPr>
        <p:spPr>
          <a:xfrm>
            <a:off x="7231118" y="5307724"/>
            <a:ext cx="4435366" cy="830997"/>
          </a:xfrm>
          <a:prstGeom prst="rect">
            <a:avLst/>
          </a:prstGeom>
          <a:noFill/>
        </p:spPr>
        <p:txBody>
          <a:bodyPr wrap="square" rtlCol="0">
            <a:spAutoFit/>
          </a:bodyPr>
          <a:lstStyle/>
          <a:p>
            <a:r>
              <a:rPr lang="en-US" sz="2400" dirty="0" smtClean="0"/>
              <a:t>What do the E</a:t>
            </a:r>
            <a:r>
              <a:rPr lang="en-US" sz="2400" baseline="-25000" dirty="0" smtClean="0"/>
              <a:t>P</a:t>
            </a:r>
            <a:r>
              <a:rPr lang="en-US" sz="2400" dirty="0" smtClean="0"/>
              <a:t> values say about efficiency in each phase?</a:t>
            </a:r>
            <a:endParaRPr lang="en-US" sz="2400" dirty="0"/>
          </a:p>
        </p:txBody>
      </p:sp>
    </p:spTree>
    <p:extLst>
      <p:ext uri="{BB962C8B-B14F-4D97-AF65-F5344CB8AC3E}">
        <p14:creationId xmlns:p14="http://schemas.microsoft.com/office/powerpoint/2010/main" val="8354116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Relationship between Total Cost, Total Revenue, Profit, and Profit Maximization</a:t>
            </a:r>
            <a:endParaRPr lang="en-US" dirty="0"/>
          </a:p>
        </p:txBody>
      </p:sp>
      <p:cxnSp>
        <p:nvCxnSpPr>
          <p:cNvPr id="4" name="Straight Connector 3"/>
          <p:cNvCxnSpPr/>
          <p:nvPr/>
        </p:nvCxnSpPr>
        <p:spPr>
          <a:xfrm>
            <a:off x="3140137" y="2134873"/>
            <a:ext cx="0" cy="461276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3140137" y="6091649"/>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501461" y="1849821"/>
            <a:ext cx="590226" cy="369332"/>
          </a:xfrm>
          <a:prstGeom prst="rect">
            <a:avLst/>
          </a:prstGeom>
          <a:noFill/>
        </p:spPr>
        <p:txBody>
          <a:bodyPr wrap="none" rtlCol="0">
            <a:spAutoFit/>
          </a:bodyPr>
          <a:lstStyle/>
          <a:p>
            <a:r>
              <a:rPr lang="en-US" dirty="0" smtClean="0"/>
              <a:t>Baht</a:t>
            </a:r>
            <a:endParaRPr lang="en-US" dirty="0"/>
          </a:p>
        </p:txBody>
      </p:sp>
      <p:sp>
        <p:nvSpPr>
          <p:cNvPr id="7" name="TextBox 6"/>
          <p:cNvSpPr txBox="1"/>
          <p:nvPr/>
        </p:nvSpPr>
        <p:spPr>
          <a:xfrm>
            <a:off x="8828689" y="6022428"/>
            <a:ext cx="816249" cy="369332"/>
          </a:xfrm>
          <a:prstGeom prst="rect">
            <a:avLst/>
          </a:prstGeom>
          <a:noFill/>
        </p:spPr>
        <p:txBody>
          <a:bodyPr wrap="none" rtlCol="0">
            <a:spAutoFit/>
          </a:bodyPr>
          <a:lstStyle/>
          <a:p>
            <a:r>
              <a:rPr lang="en-US" dirty="0" smtClean="0"/>
              <a:t>Output</a:t>
            </a:r>
            <a:endParaRPr lang="en-US" dirty="0"/>
          </a:p>
        </p:txBody>
      </p:sp>
      <p:cxnSp>
        <p:nvCxnSpPr>
          <p:cNvPr id="10" name="Curved Connector 9"/>
          <p:cNvCxnSpPr/>
          <p:nvPr/>
        </p:nvCxnSpPr>
        <p:spPr>
          <a:xfrm rot="5400000" flipH="1" flipV="1">
            <a:off x="3091625" y="2183383"/>
            <a:ext cx="3956780" cy="3859756"/>
          </a:xfrm>
          <a:prstGeom prst="curvedConnector3">
            <a:avLst>
              <a:gd name="adj1" fmla="val 50000"/>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3140137" y="2219153"/>
            <a:ext cx="4038429" cy="3872496"/>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5222411" y="4113261"/>
            <a:ext cx="0" cy="197838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978873" y="2389299"/>
            <a:ext cx="0" cy="370235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5339255" y="2769985"/>
            <a:ext cx="1839311" cy="1723963"/>
          </a:xfrm>
          <a:prstGeom prst="line">
            <a:avLst/>
          </a:prstGeom>
          <a:ln w="12700">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274678" y="2389299"/>
            <a:ext cx="0" cy="370235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2" name="Freeform 31"/>
          <p:cNvSpPr/>
          <p:nvPr/>
        </p:nvSpPr>
        <p:spPr>
          <a:xfrm>
            <a:off x="4929352" y="5682378"/>
            <a:ext cx="2165131" cy="602808"/>
          </a:xfrm>
          <a:custGeom>
            <a:avLst/>
            <a:gdLst>
              <a:gd name="connsiteX0" fmla="*/ 0 w 2165131"/>
              <a:gd name="connsiteY0" fmla="*/ 602808 h 602808"/>
              <a:gd name="connsiteX1" fmla="*/ 378372 w 2165131"/>
              <a:gd name="connsiteY1" fmla="*/ 319029 h 602808"/>
              <a:gd name="connsiteX2" fmla="*/ 872358 w 2165131"/>
              <a:gd name="connsiteY2" fmla="*/ 87801 h 602808"/>
              <a:gd name="connsiteX3" fmla="*/ 1271751 w 2165131"/>
              <a:gd name="connsiteY3" fmla="*/ 3719 h 602808"/>
              <a:gd name="connsiteX4" fmla="*/ 1481958 w 2165131"/>
              <a:gd name="connsiteY4" fmla="*/ 35250 h 602808"/>
              <a:gd name="connsiteX5" fmla="*/ 1828800 w 2165131"/>
              <a:gd name="connsiteY5" fmla="*/ 213925 h 602808"/>
              <a:gd name="connsiteX6" fmla="*/ 2165131 w 2165131"/>
              <a:gd name="connsiteY6" fmla="*/ 539746 h 602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5131" h="602808">
                <a:moveTo>
                  <a:pt x="0" y="602808"/>
                </a:moveTo>
                <a:cubicBezTo>
                  <a:pt x="116489" y="503835"/>
                  <a:pt x="232979" y="404863"/>
                  <a:pt x="378372" y="319029"/>
                </a:cubicBezTo>
                <a:cubicBezTo>
                  <a:pt x="523765" y="233194"/>
                  <a:pt x="723462" y="140353"/>
                  <a:pt x="872358" y="87801"/>
                </a:cubicBezTo>
                <a:cubicBezTo>
                  <a:pt x="1021254" y="35249"/>
                  <a:pt x="1170151" y="12477"/>
                  <a:pt x="1271751" y="3719"/>
                </a:cubicBezTo>
                <a:cubicBezTo>
                  <a:pt x="1373351" y="-5039"/>
                  <a:pt x="1389117" y="216"/>
                  <a:pt x="1481958" y="35250"/>
                </a:cubicBezTo>
                <a:cubicBezTo>
                  <a:pt x="1574799" y="70284"/>
                  <a:pt x="1714938" y="129842"/>
                  <a:pt x="1828800" y="213925"/>
                </a:cubicBezTo>
                <a:cubicBezTo>
                  <a:pt x="1942662" y="298008"/>
                  <a:pt x="2165131" y="539746"/>
                  <a:pt x="2165131" y="539746"/>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708188" y="3675935"/>
            <a:ext cx="1504451" cy="369332"/>
          </a:xfrm>
          <a:prstGeom prst="rect">
            <a:avLst/>
          </a:prstGeom>
          <a:noFill/>
        </p:spPr>
        <p:txBody>
          <a:bodyPr wrap="none" rtlCol="0">
            <a:spAutoFit/>
          </a:bodyPr>
          <a:lstStyle/>
          <a:p>
            <a:r>
              <a:rPr lang="en-US" smtClean="0"/>
              <a:t>Total Cost (TC)</a:t>
            </a:r>
            <a:endParaRPr lang="en-US"/>
          </a:p>
        </p:txBody>
      </p:sp>
      <p:sp>
        <p:nvSpPr>
          <p:cNvPr id="34" name="TextBox 33"/>
          <p:cNvSpPr txBox="1"/>
          <p:nvPr/>
        </p:nvSpPr>
        <p:spPr>
          <a:xfrm>
            <a:off x="3844332" y="5245886"/>
            <a:ext cx="1846083" cy="369332"/>
          </a:xfrm>
          <a:prstGeom prst="rect">
            <a:avLst/>
          </a:prstGeom>
          <a:noFill/>
        </p:spPr>
        <p:txBody>
          <a:bodyPr wrap="none" rtlCol="0">
            <a:spAutoFit/>
          </a:bodyPr>
          <a:lstStyle/>
          <a:p>
            <a:r>
              <a:rPr lang="en-US" dirty="0" smtClean="0"/>
              <a:t>Total Revenue (TR)</a:t>
            </a:r>
            <a:endParaRPr lang="en-US" dirty="0"/>
          </a:p>
        </p:txBody>
      </p:sp>
      <p:sp>
        <p:nvSpPr>
          <p:cNvPr id="35" name="TextBox 34"/>
          <p:cNvSpPr txBox="1"/>
          <p:nvPr/>
        </p:nvSpPr>
        <p:spPr>
          <a:xfrm>
            <a:off x="5060347" y="6282952"/>
            <a:ext cx="324128" cy="369332"/>
          </a:xfrm>
          <a:prstGeom prst="rect">
            <a:avLst/>
          </a:prstGeom>
          <a:noFill/>
        </p:spPr>
        <p:txBody>
          <a:bodyPr wrap="none" rtlCol="0">
            <a:spAutoFit/>
          </a:bodyPr>
          <a:lstStyle/>
          <a:p>
            <a:r>
              <a:rPr lang="en-US" smtClean="0"/>
              <a:t>H</a:t>
            </a:r>
            <a:endParaRPr lang="en-US"/>
          </a:p>
        </p:txBody>
      </p:sp>
      <p:sp>
        <p:nvSpPr>
          <p:cNvPr id="36" name="TextBox 35"/>
          <p:cNvSpPr txBox="1"/>
          <p:nvPr/>
        </p:nvSpPr>
        <p:spPr>
          <a:xfrm>
            <a:off x="6112614" y="6286555"/>
            <a:ext cx="235962" cy="369332"/>
          </a:xfrm>
          <a:prstGeom prst="rect">
            <a:avLst/>
          </a:prstGeom>
          <a:noFill/>
        </p:spPr>
        <p:txBody>
          <a:bodyPr wrap="none" rtlCol="0">
            <a:spAutoFit/>
          </a:bodyPr>
          <a:lstStyle/>
          <a:p>
            <a:r>
              <a:rPr lang="en-US" dirty="0"/>
              <a:t>I</a:t>
            </a:r>
          </a:p>
        </p:txBody>
      </p:sp>
      <p:sp>
        <p:nvSpPr>
          <p:cNvPr id="37" name="TextBox 36"/>
          <p:cNvSpPr txBox="1"/>
          <p:nvPr/>
        </p:nvSpPr>
        <p:spPr>
          <a:xfrm>
            <a:off x="6860892" y="6282952"/>
            <a:ext cx="272832" cy="369332"/>
          </a:xfrm>
          <a:prstGeom prst="rect">
            <a:avLst/>
          </a:prstGeom>
          <a:noFill/>
        </p:spPr>
        <p:txBody>
          <a:bodyPr wrap="none" rtlCol="0">
            <a:spAutoFit/>
          </a:bodyPr>
          <a:lstStyle/>
          <a:p>
            <a:r>
              <a:rPr lang="en-US" dirty="0" smtClean="0"/>
              <a:t>J</a:t>
            </a:r>
            <a:endParaRPr lang="en-US" dirty="0"/>
          </a:p>
        </p:txBody>
      </p:sp>
      <mc:AlternateContent xmlns:mc="http://schemas.openxmlformats.org/markup-compatibility/2006" xmlns:a14="http://schemas.microsoft.com/office/drawing/2010/main">
        <mc:Choice Requires="a14">
          <p:sp>
            <p:nvSpPr>
              <p:cNvPr id="38" name="TextBox 37"/>
              <p:cNvSpPr txBox="1"/>
              <p:nvPr/>
            </p:nvSpPr>
            <p:spPr>
              <a:xfrm>
                <a:off x="6619006" y="5454189"/>
                <a:ext cx="1117485" cy="461665"/>
              </a:xfrm>
              <a:prstGeom prst="rect">
                <a:avLst/>
              </a:prstGeom>
              <a:noFill/>
            </p:spPr>
            <p:txBody>
              <a:bodyPr wrap="none" rtlCol="0">
                <a:spAutoFit/>
              </a:bodyPr>
              <a:lstStyle/>
              <a:p>
                <a:r>
                  <a:rPr lang="en-US" sz="2000" dirty="0" smtClean="0">
                    <a:ea typeface="Cambria Math" charset="0"/>
                    <a:cs typeface="Cambria Math" charset="0"/>
                    <a:sym typeface="Wingdings"/>
                  </a:rPr>
                  <a:t>Profit (</a:t>
                </a:r>
                <a14:m>
                  <m:oMath xmlns:m="http://schemas.openxmlformats.org/officeDocument/2006/math">
                    <m:r>
                      <a:rPr lang="th-TH" sz="2400" i="1">
                        <a:latin typeface="Cambria Math" charset="0"/>
                        <a:ea typeface="Cambria Math" charset="0"/>
                        <a:cs typeface="Cambria Math" charset="0"/>
                        <a:sym typeface="Wingdings"/>
                      </a:rPr>
                      <m:t>𝜋</m:t>
                    </m:r>
                  </m:oMath>
                </a14:m>
                <a:r>
                  <a:rPr lang="en-US" sz="2400" dirty="0" smtClean="0">
                    <a:latin typeface="TH SarabunPSK" charset="0"/>
                    <a:ea typeface="TH SarabunPSK" charset="0"/>
                    <a:cs typeface="TH SarabunPSK" charset="0"/>
                  </a:rPr>
                  <a:t>)</a:t>
                </a:r>
                <a:endParaRPr lang="en-US" sz="2400" dirty="0">
                  <a:latin typeface="TH SarabunPSK" charset="0"/>
                  <a:ea typeface="TH SarabunPSK" charset="0"/>
                  <a:cs typeface="TH SarabunPSK" charset="0"/>
                </a:endParaRPr>
              </a:p>
            </p:txBody>
          </p:sp>
        </mc:Choice>
        <mc:Fallback xmlns="">
          <p:sp>
            <p:nvSpPr>
              <p:cNvPr id="38" name="TextBox 37"/>
              <p:cNvSpPr txBox="1">
                <a:spLocks noRot="1" noChangeAspect="1" noMove="1" noResize="1" noEditPoints="1" noAdjustHandles="1" noChangeArrowheads="1" noChangeShapeType="1" noTextEdit="1"/>
              </p:cNvSpPr>
              <p:nvPr/>
            </p:nvSpPr>
            <p:spPr>
              <a:xfrm>
                <a:off x="6619006" y="5454189"/>
                <a:ext cx="1117485" cy="461665"/>
              </a:xfrm>
              <a:prstGeom prst="rect">
                <a:avLst/>
              </a:prstGeom>
              <a:blipFill rotWithShape="0">
                <a:blip r:embed="rId2"/>
                <a:stretch>
                  <a:fillRect l="-6011" t="-9333" r="-7650" b="-32000"/>
                </a:stretch>
              </a:blipFill>
            </p:spPr>
            <p:txBody>
              <a:bodyPr/>
              <a:lstStyle/>
              <a:p>
                <a:r>
                  <a:rPr lang="en-US">
                    <a:noFill/>
                  </a:rPr>
                  <a:t> </a:t>
                </a:r>
              </a:p>
            </p:txBody>
          </p:sp>
        </mc:Fallback>
      </mc:AlternateContent>
    </p:spTree>
    <p:extLst>
      <p:ext uri="{BB962C8B-B14F-4D97-AF65-F5344CB8AC3E}">
        <p14:creationId xmlns:p14="http://schemas.microsoft.com/office/powerpoint/2010/main" val="2097961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par>
                                <p:cTn id="8" presetID="22" presetClass="entr" presetSubtype="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500"/>
                                        <p:tgtEl>
                                          <p:spTgt spid="19"/>
                                        </p:tgtEl>
                                      </p:cBhvr>
                                    </p:animEffect>
                                  </p:childTnLst>
                                </p:cTn>
                              </p:par>
                              <p:par>
                                <p:cTn id="11" presetID="22" presetClass="entr" presetSubtype="8"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500"/>
                                        <p:tgtEl>
                                          <p:spTgt spid="33"/>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down)">
                                      <p:cBhvr>
                                        <p:cTn id="21" dur="500"/>
                                        <p:tgtEl>
                                          <p:spTgt spid="21"/>
                                        </p:tgtEl>
                                      </p:cBhvr>
                                    </p:animEffect>
                                  </p:childTnLst>
                                </p:cTn>
                              </p:par>
                              <p:par>
                                <p:cTn id="22" presetID="22" presetClass="entr" presetSubtype="4"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down)">
                                      <p:cBhvr>
                                        <p:cTn id="24" dur="500"/>
                                        <p:tgtEl>
                                          <p:spTgt spid="24"/>
                                        </p:tgtEl>
                                      </p:cBhvr>
                                    </p:animEffect>
                                  </p:childTnLst>
                                </p:cTn>
                              </p:par>
                              <p:par>
                                <p:cTn id="25" presetID="22" presetClass="entr" presetSubtype="4"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down)">
                                      <p:cBhvr>
                                        <p:cTn id="27" dur="500"/>
                                        <p:tgtEl>
                                          <p:spTgt spid="28"/>
                                        </p:tgtEl>
                                      </p:cBhvr>
                                    </p:animEffect>
                                  </p:childTnLst>
                                </p:cTn>
                              </p:par>
                              <p:par>
                                <p:cTn id="28" presetID="22" presetClass="entr" presetSubtype="4"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down)">
                                      <p:cBhvr>
                                        <p:cTn id="30" dur="500"/>
                                        <p:tgtEl>
                                          <p:spTgt spid="22"/>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down)">
                                      <p:cBhvr>
                                        <p:cTn id="33" dur="500"/>
                                        <p:tgtEl>
                                          <p:spTgt spid="32"/>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wipe(down)">
                                      <p:cBhvr>
                                        <p:cTn id="36" dur="500"/>
                                        <p:tgtEl>
                                          <p:spTgt spid="3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down)">
                                      <p:cBhvr>
                                        <p:cTn id="39" dur="500"/>
                                        <p:tgtEl>
                                          <p:spTgt spid="35"/>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wipe(down)">
                                      <p:cBhvr>
                                        <p:cTn id="42" dur="500"/>
                                        <p:tgtEl>
                                          <p:spTgt spid="36"/>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wipe(down)">
                                      <p:cBhvr>
                                        <p:cTn id="4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4" grpId="0"/>
      <p:bldP spid="35" grpId="0"/>
      <p:bldP spid="36"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Inputs and Profit</a:t>
            </a:r>
            <a:endParaRPr lang="en-US" baseline="-250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024128" y="2459420"/>
                <a:ext cx="4725031" cy="4027887"/>
              </a:xfrm>
            </p:spPr>
            <p:txBody>
              <a:bodyPr>
                <a:normAutofit fontScale="92500" lnSpcReduction="20000"/>
              </a:bodyPr>
              <a:lstStyle/>
              <a:p>
                <a14:m>
                  <m:oMath xmlns:m="http://schemas.openxmlformats.org/officeDocument/2006/math">
                    <m:r>
                      <a:rPr lang="en-US" i="1" smtClean="0">
                        <a:latin typeface="Cambria Math" charset="0"/>
                        <a:ea typeface="Cambria Math" charset="0"/>
                        <a:cs typeface="Cambria Math" charset="0"/>
                      </a:rPr>
                      <m:t>𝜋</m:t>
                    </m:r>
                    <m:r>
                      <a:rPr lang="en-US" b="0" i="1" smtClean="0">
                        <a:latin typeface="Cambria Math" charset="0"/>
                        <a:ea typeface="Cambria Math" charset="0"/>
                        <a:cs typeface="Cambria Math" charset="0"/>
                      </a:rPr>
                      <m:t>=(</m:t>
                    </m:r>
                    <m:r>
                      <a:rPr lang="en-US" b="0" i="1" smtClean="0">
                        <a:latin typeface="Cambria Math" charset="0"/>
                        <a:ea typeface="Cambria Math" charset="0"/>
                        <a:cs typeface="Cambria Math" charset="0"/>
                      </a:rPr>
                      <m:t>𝑃𝑌</m:t>
                    </m:r>
                    <m:r>
                      <a:rPr lang="en-US" b="0" i="1" smtClean="0">
                        <a:latin typeface="Cambria Math" charset="0"/>
                        <a:ea typeface="Cambria Math" charset="0"/>
                        <a:cs typeface="Cambria Math" charset="0"/>
                      </a:rPr>
                      <m:t>∗</m:t>
                    </m:r>
                    <m:r>
                      <a:rPr lang="en-US" b="0" i="1" smtClean="0">
                        <a:latin typeface="Cambria Math" charset="0"/>
                        <a:ea typeface="Cambria Math" charset="0"/>
                        <a:cs typeface="Cambria Math" charset="0"/>
                      </a:rPr>
                      <m:t>𝑌</m:t>
                    </m:r>
                    <m:r>
                      <a:rPr lang="en-US" b="0" i="1" smtClean="0">
                        <a:latin typeface="Cambria Math" charset="0"/>
                        <a:ea typeface="Cambria Math" charset="0"/>
                        <a:cs typeface="Cambria Math" charset="0"/>
                      </a:rPr>
                      <m:t>) −(</m:t>
                    </m:r>
                    <m:r>
                      <a:rPr lang="en-US" b="0" i="1" smtClean="0">
                        <a:latin typeface="Cambria Math" charset="0"/>
                        <a:ea typeface="Cambria Math" charset="0"/>
                        <a:cs typeface="Cambria Math" charset="0"/>
                      </a:rPr>
                      <m:t>𝑃𝑋</m:t>
                    </m:r>
                    <m:r>
                      <a:rPr lang="en-US" b="0" i="1" baseline="-25000" smtClean="0">
                        <a:latin typeface="Cambria Math" charset="0"/>
                        <a:ea typeface="Cambria Math" charset="0"/>
                        <a:cs typeface="Cambria Math" charset="0"/>
                      </a:rPr>
                      <m:t>1∗</m:t>
                    </m:r>
                    <m:r>
                      <a:rPr lang="en-US" b="0" i="1" smtClean="0">
                        <a:latin typeface="Cambria Math" charset="0"/>
                        <a:ea typeface="Cambria Math" charset="0"/>
                        <a:cs typeface="Cambria Math" charset="0"/>
                      </a:rPr>
                      <m:t>𝑋</m:t>
                    </m:r>
                    <m:r>
                      <a:rPr lang="en-US" b="0" i="1" baseline="-25000" smtClean="0">
                        <a:latin typeface="Cambria Math" charset="0"/>
                        <a:ea typeface="Cambria Math" charset="0"/>
                        <a:cs typeface="Cambria Math" charset="0"/>
                      </a:rPr>
                      <m:t>1</m:t>
                    </m:r>
                    <m:r>
                      <a:rPr lang="en-US" b="0" i="1" smtClean="0">
                        <a:latin typeface="Cambria Math" charset="0"/>
                        <a:ea typeface="Cambria Math" charset="0"/>
                        <a:cs typeface="Cambria Math" charset="0"/>
                      </a:rPr>
                      <m:t>)</m:t>
                    </m:r>
                  </m:oMath>
                </a14:m>
                <a:endParaRPr lang="en-US" dirty="0" smtClean="0"/>
              </a:p>
              <a:p>
                <a:r>
                  <a:rPr lang="en-US" dirty="0" smtClean="0"/>
                  <a:t>To maximize profit, we need to put the right amount of input.</a:t>
                </a:r>
              </a:p>
              <a:p>
                <a:pPr marL="0" indent="0">
                  <a:buNone/>
                </a:pPr>
                <a:endParaRPr lang="th-TH" sz="3200" dirty="0">
                  <a:latin typeface="TH SarabunPSK" charset="0"/>
                  <a:ea typeface="TH SarabunPSK" charset="0"/>
                  <a:cs typeface="TH SarabunPSK" charset="0"/>
                  <a:sym typeface="Wingdings"/>
                </a:endParaRPr>
              </a:p>
              <a:p>
                <a:pPr marL="0" indent="0" algn="ctr">
                  <a:buNone/>
                </a:pPr>
                <a14:m>
                  <m:oMathPara xmlns:m="http://schemas.openxmlformats.org/officeDocument/2006/math">
                    <m:oMathParaPr>
                      <m:jc m:val="centerGroup"/>
                    </m:oMathParaPr>
                    <m:oMath xmlns:m="http://schemas.openxmlformats.org/officeDocument/2006/math">
                      <m:f>
                        <m:fPr>
                          <m:ctrlPr>
                            <a:rPr lang="th-TH" sz="2400" i="1">
                              <a:latin typeface="Cambria Math" charset="0"/>
                              <a:ea typeface="TH SarabunPSK" charset="0"/>
                              <a:cs typeface="TH SarabunPSK" charset="0"/>
                              <a:sym typeface="Wingdings"/>
                            </a:rPr>
                          </m:ctrlPr>
                        </m:fPr>
                        <m:num>
                          <m:r>
                            <m:rPr>
                              <m:sty m:val="p"/>
                            </m:rPr>
                            <a:rPr lang="en-US" sz="2400">
                              <a:latin typeface="Cambria Math" charset="0"/>
                              <a:ea typeface="TH SarabunPSK" charset="0"/>
                              <a:cs typeface="TH SarabunPSK" charset="0"/>
                              <a:sym typeface="Wingdings"/>
                            </a:rPr>
                            <m:t>d</m:t>
                          </m:r>
                          <m:r>
                            <a:rPr lang="th-TH" sz="3600" i="1">
                              <a:latin typeface="Cambria Math" charset="0"/>
                              <a:ea typeface="Cambria Math" charset="0"/>
                              <a:cs typeface="Cambria Math" charset="0"/>
                              <a:sym typeface="Wingdings"/>
                            </a:rPr>
                            <m:t>𝜋</m:t>
                          </m:r>
                        </m:num>
                        <m:den>
                          <m:r>
                            <m:rPr>
                              <m:sty m:val="p"/>
                            </m:rPr>
                            <a:rPr lang="en-US" sz="2400">
                              <a:latin typeface="Cambria Math" charset="0"/>
                              <a:ea typeface="TH SarabunPSK" charset="0"/>
                              <a:cs typeface="TH SarabunPSK" charset="0"/>
                              <a:sym typeface="Wingdings"/>
                            </a:rPr>
                            <m:t>dX</m:t>
                          </m:r>
                          <m:r>
                            <a:rPr lang="en-US" sz="2400" baseline="-25000">
                              <a:latin typeface="Cambria Math" charset="0"/>
                              <a:ea typeface="TH SarabunPSK" charset="0"/>
                              <a:cs typeface="TH SarabunPSK" charset="0"/>
                              <a:sym typeface="Wingdings"/>
                            </a:rPr>
                            <m:t>1</m:t>
                          </m:r>
                        </m:den>
                      </m:f>
                      <m:r>
                        <a:rPr lang="en-US" sz="2400" i="1">
                          <a:latin typeface="Cambria Math" charset="0"/>
                          <a:ea typeface="TH SarabunPSK" charset="0"/>
                          <a:cs typeface="TH SarabunPSK" charset="0"/>
                          <a:sym typeface="Wingdings"/>
                        </a:rPr>
                        <m:t>=</m:t>
                      </m:r>
                      <m:r>
                        <m:rPr>
                          <m:sty m:val="p"/>
                        </m:rPr>
                        <a:rPr lang="en-US" sz="2400">
                          <a:latin typeface="Cambria Math" charset="0"/>
                          <a:ea typeface="TH SarabunPSK" charset="0"/>
                          <a:cs typeface="TH SarabunPSK" charset="0"/>
                          <a:sym typeface="Wingdings"/>
                        </a:rPr>
                        <m:t>P</m:t>
                      </m:r>
                      <m:r>
                        <m:rPr>
                          <m:sty m:val="p"/>
                        </m:rPr>
                        <a:rPr lang="en-US" sz="2400" baseline="-25000">
                          <a:latin typeface="Cambria Math" charset="0"/>
                          <a:ea typeface="TH SarabunPSK" charset="0"/>
                          <a:cs typeface="TH SarabunPSK" charset="0"/>
                          <a:sym typeface="Wingdings"/>
                        </a:rPr>
                        <m:t>Y</m:t>
                      </m:r>
                      <m:f>
                        <m:fPr>
                          <m:ctrlPr>
                            <a:rPr lang="en-US" sz="2400" i="1">
                              <a:latin typeface="Cambria Math" charset="0"/>
                              <a:ea typeface="TH SarabunPSK" charset="0"/>
                              <a:cs typeface="TH SarabunPSK" charset="0"/>
                              <a:sym typeface="Wingdings"/>
                            </a:rPr>
                          </m:ctrlPr>
                        </m:fPr>
                        <m:num>
                          <m:r>
                            <m:rPr>
                              <m:sty m:val="p"/>
                            </m:rPr>
                            <a:rPr lang="en-US" sz="2400">
                              <a:latin typeface="Cambria Math" charset="0"/>
                              <a:ea typeface="TH SarabunPSK" charset="0"/>
                              <a:cs typeface="TH SarabunPSK" charset="0"/>
                              <a:sym typeface="Wingdings"/>
                            </a:rPr>
                            <m:t>dY</m:t>
                          </m:r>
                        </m:num>
                        <m:den>
                          <m:r>
                            <m:rPr>
                              <m:sty m:val="p"/>
                            </m:rPr>
                            <a:rPr lang="en-US" sz="2400">
                              <a:latin typeface="Cambria Math" charset="0"/>
                              <a:ea typeface="TH SarabunPSK" charset="0"/>
                              <a:cs typeface="TH SarabunPSK" charset="0"/>
                              <a:sym typeface="Wingdings"/>
                            </a:rPr>
                            <m:t>dX</m:t>
                          </m:r>
                          <m:r>
                            <a:rPr lang="en-US" sz="2400" baseline="-25000">
                              <a:latin typeface="Cambria Math" charset="0"/>
                              <a:ea typeface="TH SarabunPSK" charset="0"/>
                              <a:cs typeface="TH SarabunPSK" charset="0"/>
                              <a:sym typeface="Wingdings"/>
                            </a:rPr>
                            <m:t>1</m:t>
                          </m:r>
                        </m:den>
                      </m:f>
                      <m:r>
                        <a:rPr lang="en-US" sz="2400" i="1">
                          <a:latin typeface="Cambria Math" charset="0"/>
                          <a:ea typeface="TH SarabunPSK" charset="0"/>
                          <a:cs typeface="TH SarabunPSK" charset="0"/>
                          <a:sym typeface="Wingdings"/>
                        </a:rPr>
                        <m:t> −</m:t>
                      </m:r>
                      <m:r>
                        <m:rPr>
                          <m:sty m:val="p"/>
                        </m:rPr>
                        <a:rPr lang="en-US" sz="2400">
                          <a:latin typeface="Cambria Math" charset="0"/>
                          <a:ea typeface="TH SarabunPSK" charset="0"/>
                          <a:cs typeface="TH SarabunPSK" charset="0"/>
                          <a:sym typeface="Wingdings"/>
                        </a:rPr>
                        <m:t>P</m:t>
                      </m:r>
                      <m:r>
                        <m:rPr>
                          <m:sty m:val="p"/>
                        </m:rPr>
                        <a:rPr lang="en-US" sz="2400" baseline="-25000">
                          <a:latin typeface="Cambria Math" charset="0"/>
                          <a:ea typeface="TH SarabunPSK" charset="0"/>
                          <a:cs typeface="TH SarabunPSK" charset="0"/>
                          <a:sym typeface="Wingdings"/>
                        </a:rPr>
                        <m:t>X</m:t>
                      </m:r>
                      <m:r>
                        <a:rPr lang="en-US" sz="2400" baseline="-25000">
                          <a:latin typeface="Cambria Math" charset="0"/>
                          <a:ea typeface="TH SarabunPSK" charset="0"/>
                          <a:cs typeface="TH SarabunPSK" charset="0"/>
                          <a:sym typeface="Wingdings"/>
                        </a:rPr>
                        <m:t>1=0</m:t>
                      </m:r>
                    </m:oMath>
                  </m:oMathPara>
                </a14:m>
                <a:endParaRPr lang="en-US" sz="3600" dirty="0" smtClean="0">
                  <a:latin typeface="TH SarabunPSK" charset="0"/>
                  <a:ea typeface="TH SarabunPSK" charset="0"/>
                  <a:cs typeface="TH SarabunPSK" charset="0"/>
                  <a:sym typeface="Wingdings"/>
                </a:endParaRPr>
              </a:p>
              <a:p>
                <a:pPr marL="0" indent="0" algn="ctr">
                  <a:buNone/>
                </a:pPr>
                <a:endParaRPr lang="en-US" sz="3600" dirty="0">
                  <a:latin typeface="TH SarabunPSK" charset="0"/>
                  <a:ea typeface="TH SarabunPSK" charset="0"/>
                  <a:cs typeface="TH SarabunPSK" charset="0"/>
                  <a:sym typeface="Wingdings"/>
                </a:endParaRPr>
              </a:p>
              <a:p>
                <a:pPr marL="0" indent="0" algn="ctr">
                  <a:buNone/>
                </a:pPr>
                <a14:m>
                  <m:oMath xmlns:m="http://schemas.openxmlformats.org/officeDocument/2006/math">
                    <m:r>
                      <m:rPr>
                        <m:sty m:val="p"/>
                      </m:rPr>
                      <a:rPr lang="en-US" sz="2400">
                        <a:latin typeface="Cambria Math" charset="0"/>
                        <a:ea typeface="TH SarabunPSK" charset="0"/>
                        <a:cs typeface="TH SarabunPSK" charset="0"/>
                        <a:sym typeface="Wingdings"/>
                      </a:rPr>
                      <m:t>PY</m:t>
                    </m:r>
                    <m:f>
                      <m:fPr>
                        <m:ctrlPr>
                          <a:rPr lang="en-US" sz="2400" i="1">
                            <a:latin typeface="Cambria Math" charset="0"/>
                            <a:ea typeface="TH SarabunPSK" charset="0"/>
                            <a:cs typeface="TH SarabunPSK" charset="0"/>
                            <a:sym typeface="Wingdings"/>
                          </a:rPr>
                        </m:ctrlPr>
                      </m:fPr>
                      <m:num>
                        <m:r>
                          <m:rPr>
                            <m:sty m:val="p"/>
                          </m:rPr>
                          <a:rPr lang="en-US" sz="2400">
                            <a:latin typeface="Cambria Math" charset="0"/>
                            <a:ea typeface="TH SarabunPSK" charset="0"/>
                            <a:cs typeface="TH SarabunPSK" charset="0"/>
                            <a:sym typeface="Wingdings"/>
                          </a:rPr>
                          <m:t>dY</m:t>
                        </m:r>
                      </m:num>
                      <m:den>
                        <m:r>
                          <m:rPr>
                            <m:sty m:val="p"/>
                          </m:rPr>
                          <a:rPr lang="en-US" sz="2400">
                            <a:latin typeface="Cambria Math" charset="0"/>
                            <a:ea typeface="TH SarabunPSK" charset="0"/>
                            <a:cs typeface="TH SarabunPSK" charset="0"/>
                            <a:sym typeface="Wingdings"/>
                          </a:rPr>
                          <m:t>dX</m:t>
                        </m:r>
                        <m:r>
                          <a:rPr lang="en-US" sz="2400" baseline="-25000">
                            <a:latin typeface="Cambria Math" charset="0"/>
                            <a:ea typeface="TH SarabunPSK" charset="0"/>
                            <a:cs typeface="TH SarabunPSK" charset="0"/>
                            <a:sym typeface="Wingdings"/>
                          </a:rPr>
                          <m:t>1</m:t>
                        </m:r>
                      </m:den>
                    </m:f>
                    <m:r>
                      <a:rPr lang="en-US" sz="2400" i="1">
                        <a:latin typeface="Cambria Math" charset="0"/>
                        <a:ea typeface="TH SarabunPSK" charset="0"/>
                        <a:cs typeface="TH SarabunPSK" charset="0"/>
                        <a:sym typeface="Wingdings"/>
                      </a:rPr>
                      <m:t>=</m:t>
                    </m:r>
                    <m:r>
                      <m:rPr>
                        <m:sty m:val="p"/>
                      </m:rPr>
                      <a:rPr lang="en-US" sz="2400">
                        <a:latin typeface="Cambria Math" charset="0"/>
                        <a:ea typeface="TH SarabunPSK" charset="0"/>
                        <a:cs typeface="TH SarabunPSK" charset="0"/>
                        <a:sym typeface="Wingdings"/>
                      </a:rPr>
                      <m:t>P</m:t>
                    </m:r>
                    <m:r>
                      <m:rPr>
                        <m:sty m:val="p"/>
                      </m:rPr>
                      <a:rPr lang="en-US" sz="2400" baseline="-25000">
                        <a:latin typeface="Cambria Math" charset="0"/>
                        <a:ea typeface="TH SarabunPSK" charset="0"/>
                        <a:cs typeface="TH SarabunPSK" charset="0"/>
                        <a:sym typeface="Wingdings"/>
                      </a:rPr>
                      <m:t>X</m:t>
                    </m:r>
                  </m:oMath>
                </a14:m>
                <a:r>
                  <a:rPr lang="en-US" sz="2400" baseline="-25000" dirty="0">
                    <a:latin typeface="TH SarabunPSK" charset="0"/>
                    <a:ea typeface="TH SarabunPSK" charset="0"/>
                    <a:cs typeface="TH SarabunPSK" charset="0"/>
                    <a:sym typeface="Wingdings"/>
                  </a:rPr>
                  <a:t>1</a:t>
                </a:r>
              </a:p>
              <a:p>
                <a:pPr marL="0" indent="0" algn="ctr">
                  <a:buNone/>
                </a:pPr>
                <a:endParaRPr lang="en-US" sz="2400" baseline="-25000" dirty="0">
                  <a:latin typeface="TH SarabunPSK" charset="0"/>
                  <a:ea typeface="TH SarabunPSK" charset="0"/>
                  <a:cs typeface="TH SarabunPSK" charset="0"/>
                  <a:sym typeface="Wingdings"/>
                </a:endParaRPr>
              </a:p>
              <a:p>
                <a:pPr marL="0" indent="0" algn="ctr">
                  <a:buNone/>
                </a:pPr>
                <a14:m>
                  <m:oMath xmlns:m="http://schemas.openxmlformats.org/officeDocument/2006/math">
                    <m:r>
                      <m:rPr>
                        <m:sty m:val="p"/>
                      </m:rPr>
                      <a:rPr lang="en-US" sz="2400" b="0" i="0" smtClean="0">
                        <a:latin typeface="Cambria Math" charset="0"/>
                        <a:ea typeface="TH SarabunPSK" charset="0"/>
                        <a:cs typeface="TH SarabunPSK" charset="0"/>
                        <a:sym typeface="Wingdings"/>
                      </a:rPr>
                      <m:t>VMP</m:t>
                    </m:r>
                    <m:r>
                      <m:rPr>
                        <m:sty m:val="p"/>
                      </m:rPr>
                      <a:rPr lang="en-US" sz="2400" b="0" i="0" baseline="-25000" smtClean="0">
                        <a:latin typeface="Cambria Math" charset="0"/>
                        <a:ea typeface="TH SarabunPSK" charset="0"/>
                        <a:cs typeface="TH SarabunPSK" charset="0"/>
                        <a:sym typeface="Wingdings"/>
                      </a:rPr>
                      <m:t>X</m:t>
                    </m:r>
                    <m:r>
                      <a:rPr lang="en-US" sz="2400" b="0" i="0" baseline="-25000" smtClean="0">
                        <a:latin typeface="Cambria Math" charset="0"/>
                        <a:ea typeface="TH SarabunPSK" charset="0"/>
                        <a:cs typeface="TH SarabunPSK" charset="0"/>
                        <a:sym typeface="Wingdings"/>
                      </a:rPr>
                      <m:t>1=</m:t>
                    </m:r>
                    <m:r>
                      <m:rPr>
                        <m:sty m:val="p"/>
                      </m:rPr>
                      <a:rPr lang="en-US" sz="2400">
                        <a:latin typeface="Cambria Math" charset="0"/>
                        <a:ea typeface="TH SarabunPSK" charset="0"/>
                        <a:cs typeface="TH SarabunPSK" charset="0"/>
                        <a:sym typeface="Wingdings"/>
                      </a:rPr>
                      <m:t>P</m:t>
                    </m:r>
                    <m:r>
                      <m:rPr>
                        <m:sty m:val="p"/>
                      </m:rPr>
                      <a:rPr lang="en-US" sz="2400" baseline="-25000">
                        <a:latin typeface="Cambria Math" charset="0"/>
                        <a:ea typeface="TH SarabunPSK" charset="0"/>
                        <a:cs typeface="TH SarabunPSK" charset="0"/>
                        <a:sym typeface="Wingdings"/>
                      </a:rPr>
                      <m:t>Y</m:t>
                    </m:r>
                    <m:r>
                      <m:rPr>
                        <m:sty m:val="p"/>
                      </m:rPr>
                      <a:rPr lang="en-US" sz="2400">
                        <a:latin typeface="Cambria Math" charset="0"/>
                        <a:ea typeface="TH SarabunPSK" charset="0"/>
                        <a:cs typeface="TH SarabunPSK" charset="0"/>
                        <a:sym typeface="Wingdings"/>
                      </a:rPr>
                      <m:t>MP</m:t>
                    </m:r>
                    <m:r>
                      <m:rPr>
                        <m:sty m:val="p"/>
                      </m:rPr>
                      <a:rPr lang="en-US" sz="2400" baseline="-25000">
                        <a:latin typeface="Cambria Math" charset="0"/>
                        <a:ea typeface="TH SarabunPSK" charset="0"/>
                        <a:cs typeface="TH SarabunPSK" charset="0"/>
                        <a:sym typeface="Wingdings"/>
                      </a:rPr>
                      <m:t>X</m:t>
                    </m:r>
                    <m:r>
                      <a:rPr lang="en-US" sz="2400" baseline="-25000">
                        <a:latin typeface="Cambria Math" charset="0"/>
                        <a:ea typeface="TH SarabunPSK" charset="0"/>
                        <a:cs typeface="TH SarabunPSK" charset="0"/>
                        <a:sym typeface="Wingdings"/>
                      </a:rPr>
                      <m:t>1=</m:t>
                    </m:r>
                    <m:r>
                      <m:rPr>
                        <m:sty m:val="p"/>
                      </m:rPr>
                      <a:rPr lang="en-US" sz="2400">
                        <a:latin typeface="Cambria Math" charset="0"/>
                        <a:ea typeface="TH SarabunPSK" charset="0"/>
                        <a:cs typeface="TH SarabunPSK" charset="0"/>
                        <a:sym typeface="Wingdings"/>
                      </a:rPr>
                      <m:t>P</m:t>
                    </m:r>
                    <m:r>
                      <m:rPr>
                        <m:sty m:val="p"/>
                      </m:rPr>
                      <a:rPr lang="en-US" sz="2400" baseline="-25000">
                        <a:latin typeface="Cambria Math" charset="0"/>
                        <a:ea typeface="TH SarabunPSK" charset="0"/>
                        <a:cs typeface="TH SarabunPSK" charset="0"/>
                        <a:sym typeface="Wingdings"/>
                      </a:rPr>
                      <m:t>X</m:t>
                    </m:r>
                  </m:oMath>
                </a14:m>
                <a:r>
                  <a:rPr lang="en-US" sz="2400" baseline="-25000" dirty="0">
                    <a:latin typeface="TH SarabunPSK" charset="0"/>
                    <a:ea typeface="TH SarabunPSK" charset="0"/>
                    <a:cs typeface="TH SarabunPSK" charset="0"/>
                    <a:sym typeface="Wingdings"/>
                  </a:rPr>
                  <a:t>1</a:t>
                </a:r>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024128" y="2459420"/>
                <a:ext cx="4725031" cy="4027887"/>
              </a:xfrm>
              <a:blipFill rotWithShape="0">
                <a:blip r:embed="rId2"/>
                <a:stretch>
                  <a:fillRect l="-2323" t="-10590" r="-1161"/>
                </a:stretch>
              </a:blipFill>
            </p:spPr>
            <p:txBody>
              <a:bodyPr/>
              <a:lstStyle/>
              <a:p>
                <a:r>
                  <a:rPr lang="en-US">
                    <a:noFill/>
                  </a:rPr>
                  <a:t> </a:t>
                </a:r>
              </a:p>
            </p:txBody>
          </p:sp>
        </mc:Fallback>
      </mc:AlternateContent>
      <p:grpSp>
        <p:nvGrpSpPr>
          <p:cNvPr id="22" name="Group 21"/>
          <p:cNvGrpSpPr/>
          <p:nvPr/>
        </p:nvGrpSpPr>
        <p:grpSpPr>
          <a:xfrm>
            <a:off x="5784957" y="2030723"/>
            <a:ext cx="6228368" cy="4759764"/>
            <a:chOff x="5784957" y="2030723"/>
            <a:chExt cx="6228368" cy="4759764"/>
          </a:xfrm>
        </p:grpSpPr>
        <p:cxnSp>
          <p:nvCxnSpPr>
            <p:cNvPr id="7" name="Straight Connector 6"/>
            <p:cNvCxnSpPr/>
            <p:nvPr/>
          </p:nvCxnSpPr>
          <p:spPr>
            <a:xfrm>
              <a:off x="6503448" y="2400055"/>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6492938" y="6325301"/>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Box 8"/>
                <p:cNvSpPr txBox="1"/>
                <p:nvPr/>
              </p:nvSpPr>
              <p:spPr>
                <a:xfrm>
                  <a:off x="7054082" y="2030723"/>
                  <a:ext cx="4959243" cy="369332"/>
                </a:xfrm>
                <a:prstGeom prst="rect">
                  <a:avLst/>
                </a:prstGeom>
                <a:noFill/>
              </p:spPr>
              <p:txBody>
                <a:bodyPr wrap="none" rtlCol="0">
                  <a:spAutoFit/>
                </a:bodyPr>
                <a:lstStyle/>
                <a:p>
                  <a14:m>
                    <m:oMath xmlns:m="http://schemas.openxmlformats.org/officeDocument/2006/math">
                      <m:r>
                        <m:rPr>
                          <m:sty m:val="p"/>
                        </m:rPr>
                        <a:rPr lang="en-US" smtClean="0">
                          <a:latin typeface="Cambria Math" charset="0"/>
                          <a:ea typeface="TH SarabunPSK" charset="0"/>
                          <a:cs typeface="TH SarabunPSK" charset="0"/>
                          <a:sym typeface="Wingdings"/>
                        </a:rPr>
                        <m:t>P</m:t>
                      </m:r>
                      <m:r>
                        <m:rPr>
                          <m:sty m:val="p"/>
                        </m:rPr>
                        <a:rPr lang="en-US" baseline="-25000">
                          <a:latin typeface="Cambria Math" charset="0"/>
                          <a:ea typeface="TH SarabunPSK" charset="0"/>
                          <a:cs typeface="TH SarabunPSK" charset="0"/>
                          <a:sym typeface="Wingdings"/>
                        </a:rPr>
                        <m:t>Y</m:t>
                      </m:r>
                      <m:r>
                        <m:rPr>
                          <m:sty m:val="p"/>
                        </m:rPr>
                        <a:rPr lang="en-US">
                          <a:latin typeface="Cambria Math" charset="0"/>
                          <a:ea typeface="TH SarabunPSK" charset="0"/>
                          <a:cs typeface="TH SarabunPSK" charset="0"/>
                          <a:sym typeface="Wingdings"/>
                        </a:rPr>
                        <m:t>MP</m:t>
                      </m:r>
                      <m:r>
                        <m:rPr>
                          <m:sty m:val="p"/>
                        </m:rPr>
                        <a:rPr lang="en-US" baseline="-25000">
                          <a:latin typeface="Cambria Math" charset="0"/>
                          <a:ea typeface="TH SarabunPSK" charset="0"/>
                          <a:cs typeface="TH SarabunPSK" charset="0"/>
                          <a:sym typeface="Wingdings"/>
                        </a:rPr>
                        <m:t>X</m:t>
                      </m:r>
                      <m:r>
                        <a:rPr lang="en-US" baseline="-25000">
                          <a:latin typeface="Cambria Math" charset="0"/>
                          <a:ea typeface="TH SarabunPSK" charset="0"/>
                          <a:cs typeface="TH SarabunPSK" charset="0"/>
                          <a:sym typeface="Wingdings"/>
                        </a:rPr>
                        <m:t>1</m:t>
                      </m:r>
                    </m:oMath>
                  </a14:m>
                  <a:r>
                    <a:rPr lang="en-US" dirty="0" smtClean="0"/>
                    <a:t> = Value of Marginal Product of X</a:t>
                  </a:r>
                  <a:r>
                    <a:rPr lang="en-US" baseline="-25000" dirty="0" smtClean="0"/>
                    <a:t>1</a:t>
                  </a:r>
                  <a:r>
                    <a:rPr lang="en-US" dirty="0" smtClean="0"/>
                    <a:t> (VMP</a:t>
                  </a:r>
                  <a:r>
                    <a:rPr lang="en-US" baseline="-25000" dirty="0" smtClean="0"/>
                    <a:t>X1</a:t>
                  </a:r>
                  <a:r>
                    <a:rPr lang="en-US" dirty="0" smtClean="0"/>
                    <a:t>)</a:t>
                  </a:r>
                  <a:endParaRPr lang="en-US" dirty="0"/>
                </a:p>
              </p:txBody>
            </p:sp>
          </mc:Choice>
          <mc:Fallback xmlns="">
            <p:sp>
              <p:nvSpPr>
                <p:cNvPr id="9" name="TextBox 8"/>
                <p:cNvSpPr txBox="1">
                  <a:spLocks noRot="1" noChangeAspect="1" noMove="1" noResize="1" noEditPoints="1" noAdjustHandles="1" noChangeArrowheads="1" noChangeShapeType="1" noTextEdit="1"/>
                </p:cNvSpPr>
                <p:nvPr/>
              </p:nvSpPr>
              <p:spPr>
                <a:xfrm>
                  <a:off x="7054082" y="2030723"/>
                  <a:ext cx="4959243" cy="369332"/>
                </a:xfrm>
                <a:prstGeom prst="rect">
                  <a:avLst/>
                </a:prstGeom>
                <a:blipFill rotWithShape="0">
                  <a:blip r:embed="rId3"/>
                  <a:stretch>
                    <a:fillRect t="-8197" b="-24590"/>
                  </a:stretch>
                </a:blipFill>
              </p:spPr>
              <p:txBody>
                <a:bodyPr/>
                <a:lstStyle/>
                <a:p>
                  <a:r>
                    <a:rPr lang="en-US">
                      <a:noFill/>
                    </a:rPr>
                    <a:t> </a:t>
                  </a:r>
                </a:p>
              </p:txBody>
            </p:sp>
          </mc:Fallback>
        </mc:AlternateContent>
        <p:sp>
          <p:nvSpPr>
            <p:cNvPr id="10" name="TextBox 9"/>
            <p:cNvSpPr txBox="1"/>
            <p:nvPr/>
          </p:nvSpPr>
          <p:spPr>
            <a:xfrm>
              <a:off x="5784957" y="2090088"/>
              <a:ext cx="702565" cy="369332"/>
            </a:xfrm>
            <a:prstGeom prst="rect">
              <a:avLst/>
            </a:prstGeom>
            <a:noFill/>
          </p:spPr>
          <p:txBody>
            <a:bodyPr wrap="none" rtlCol="0">
              <a:spAutoFit/>
            </a:bodyPr>
            <a:lstStyle/>
            <a:p>
              <a:r>
                <a:rPr lang="en-US" dirty="0" smtClean="0"/>
                <a:t>Value</a:t>
              </a:r>
              <a:endParaRPr lang="en-US" dirty="0"/>
            </a:p>
          </p:txBody>
        </p:sp>
        <p:sp>
          <p:nvSpPr>
            <p:cNvPr id="11" name="TextBox 10"/>
            <p:cNvSpPr txBox="1"/>
            <p:nvPr/>
          </p:nvSpPr>
          <p:spPr>
            <a:xfrm>
              <a:off x="11110514" y="6373185"/>
              <a:ext cx="902811" cy="369332"/>
            </a:xfrm>
            <a:prstGeom prst="rect">
              <a:avLst/>
            </a:prstGeom>
            <a:noFill/>
          </p:spPr>
          <p:txBody>
            <a:bodyPr wrap="none" rtlCol="0">
              <a:spAutoFit/>
            </a:bodyPr>
            <a:lstStyle/>
            <a:p>
              <a:r>
                <a:rPr lang="en-US" dirty="0" smtClean="0"/>
                <a:t>Input X</a:t>
              </a:r>
              <a:r>
                <a:rPr lang="en-US" baseline="-25000" dirty="0" smtClean="0"/>
                <a:t>1</a:t>
              </a:r>
              <a:endParaRPr lang="en-US" baseline="-25000" dirty="0"/>
            </a:p>
          </p:txBody>
        </p:sp>
        <p:sp>
          <p:nvSpPr>
            <p:cNvPr id="12" name="Freeform 11"/>
            <p:cNvSpPr/>
            <p:nvPr/>
          </p:nvSpPr>
          <p:spPr>
            <a:xfrm>
              <a:off x="6513959" y="3125378"/>
              <a:ext cx="3436883" cy="2522483"/>
            </a:xfrm>
            <a:custGeom>
              <a:avLst/>
              <a:gdLst>
                <a:gd name="connsiteX0" fmla="*/ 0 w 3436883"/>
                <a:gd name="connsiteY0" fmla="*/ 0 h 2522483"/>
                <a:gd name="connsiteX1" fmla="*/ 1271752 w 3436883"/>
                <a:gd name="connsiteY1" fmla="*/ 409903 h 2522483"/>
                <a:gd name="connsiteX2" fmla="*/ 2238703 w 3436883"/>
                <a:gd name="connsiteY2" fmla="*/ 1082565 h 2522483"/>
                <a:gd name="connsiteX3" fmla="*/ 2984938 w 3436883"/>
                <a:gd name="connsiteY3" fmla="*/ 1839310 h 2522483"/>
                <a:gd name="connsiteX4" fmla="*/ 3436883 w 3436883"/>
                <a:gd name="connsiteY4" fmla="*/ 2522483 h 252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6883" h="2522483">
                  <a:moveTo>
                    <a:pt x="0" y="0"/>
                  </a:moveTo>
                  <a:cubicBezTo>
                    <a:pt x="449317" y="114738"/>
                    <a:pt x="898635" y="229476"/>
                    <a:pt x="1271752" y="409903"/>
                  </a:cubicBezTo>
                  <a:cubicBezTo>
                    <a:pt x="1644869" y="590330"/>
                    <a:pt x="1953172" y="844331"/>
                    <a:pt x="2238703" y="1082565"/>
                  </a:cubicBezTo>
                  <a:cubicBezTo>
                    <a:pt x="2524234" y="1320799"/>
                    <a:pt x="2785241" y="1599324"/>
                    <a:pt x="2984938" y="1839310"/>
                  </a:cubicBezTo>
                  <a:cubicBezTo>
                    <a:pt x="3184635" y="2079296"/>
                    <a:pt x="3436883" y="2522483"/>
                    <a:pt x="3436883" y="2522483"/>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p:cNvCxnSpPr/>
            <p:nvPr/>
          </p:nvCxnSpPr>
          <p:spPr>
            <a:xfrm>
              <a:off x="6503448" y="4677103"/>
              <a:ext cx="5058471"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893713" y="4473363"/>
              <a:ext cx="470000" cy="369332"/>
            </a:xfrm>
            <a:prstGeom prst="rect">
              <a:avLst/>
            </a:prstGeom>
            <a:noFill/>
          </p:spPr>
          <p:txBody>
            <a:bodyPr wrap="none" rtlCol="0">
              <a:spAutoFit/>
            </a:bodyPr>
            <a:lstStyle/>
            <a:p>
              <a:r>
                <a:rPr lang="en-US" dirty="0" smtClean="0"/>
                <a:t>P</a:t>
              </a:r>
              <a:r>
                <a:rPr lang="en-US" baseline="-25000" dirty="0" smtClean="0"/>
                <a:t>X1</a:t>
              </a:r>
              <a:endParaRPr lang="en-US" baseline="-25000" dirty="0"/>
            </a:p>
          </p:txBody>
        </p:sp>
        <p:sp>
          <p:nvSpPr>
            <p:cNvPr id="17" name="TextBox 16"/>
            <p:cNvSpPr txBox="1"/>
            <p:nvPr/>
          </p:nvSpPr>
          <p:spPr>
            <a:xfrm>
              <a:off x="10195034" y="5360276"/>
              <a:ext cx="787395" cy="369332"/>
            </a:xfrm>
            <a:prstGeom prst="rect">
              <a:avLst/>
            </a:prstGeom>
            <a:noFill/>
          </p:spPr>
          <p:txBody>
            <a:bodyPr wrap="none" rtlCol="0">
              <a:spAutoFit/>
            </a:bodyPr>
            <a:lstStyle/>
            <a:p>
              <a:r>
                <a:rPr lang="en-US" dirty="0" smtClean="0"/>
                <a:t>VMP</a:t>
              </a:r>
              <a:r>
                <a:rPr lang="en-US" baseline="-25000" dirty="0" smtClean="0"/>
                <a:t>X1</a:t>
              </a:r>
              <a:endParaRPr lang="en-US" dirty="0"/>
            </a:p>
          </p:txBody>
        </p:sp>
        <p:cxnSp>
          <p:nvCxnSpPr>
            <p:cNvPr id="18" name="Straight Connector 17"/>
            <p:cNvCxnSpPr/>
            <p:nvPr/>
          </p:nvCxnSpPr>
          <p:spPr>
            <a:xfrm flipH="1">
              <a:off x="9258384" y="4677103"/>
              <a:ext cx="1230" cy="169608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9140403" y="6421155"/>
              <a:ext cx="235962" cy="369332"/>
            </a:xfrm>
            <a:prstGeom prst="rect">
              <a:avLst/>
            </a:prstGeom>
            <a:noFill/>
          </p:spPr>
          <p:txBody>
            <a:bodyPr wrap="none" rtlCol="0">
              <a:spAutoFit/>
            </a:bodyPr>
            <a:lstStyle/>
            <a:p>
              <a:r>
                <a:rPr lang="en-US" dirty="0"/>
                <a:t>I</a:t>
              </a:r>
            </a:p>
          </p:txBody>
        </p:sp>
      </p:grpSp>
    </p:spTree>
    <p:extLst>
      <p:ext uri="{BB962C8B-B14F-4D97-AF65-F5344CB8AC3E}">
        <p14:creationId xmlns:p14="http://schemas.microsoft.com/office/powerpoint/2010/main" val="16355105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Number of Inputs that maximize profit</a:t>
            </a:r>
            <a:endParaRPr lang="en-US" dirty="0"/>
          </a:p>
        </p:txBody>
      </p:sp>
      <p:grpSp>
        <p:nvGrpSpPr>
          <p:cNvPr id="4" name="Group 3"/>
          <p:cNvGrpSpPr/>
          <p:nvPr/>
        </p:nvGrpSpPr>
        <p:grpSpPr>
          <a:xfrm>
            <a:off x="1118364" y="2084832"/>
            <a:ext cx="6228368" cy="4759764"/>
            <a:chOff x="5784957" y="2030723"/>
            <a:chExt cx="6228368" cy="4759764"/>
          </a:xfrm>
        </p:grpSpPr>
        <p:cxnSp>
          <p:nvCxnSpPr>
            <p:cNvPr id="5" name="Straight Connector 4"/>
            <p:cNvCxnSpPr/>
            <p:nvPr/>
          </p:nvCxnSpPr>
          <p:spPr>
            <a:xfrm>
              <a:off x="6503448" y="2400055"/>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6492938" y="6325301"/>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Box 6"/>
                <p:cNvSpPr txBox="1"/>
                <p:nvPr/>
              </p:nvSpPr>
              <p:spPr>
                <a:xfrm>
                  <a:off x="7054082" y="2030723"/>
                  <a:ext cx="4959243" cy="369332"/>
                </a:xfrm>
                <a:prstGeom prst="rect">
                  <a:avLst/>
                </a:prstGeom>
                <a:noFill/>
              </p:spPr>
              <p:txBody>
                <a:bodyPr wrap="none" rtlCol="0">
                  <a:spAutoFit/>
                </a:bodyPr>
                <a:lstStyle/>
                <a:p>
                  <a14:m>
                    <m:oMath xmlns:m="http://schemas.openxmlformats.org/officeDocument/2006/math">
                      <m:r>
                        <m:rPr>
                          <m:sty m:val="p"/>
                        </m:rPr>
                        <a:rPr lang="en-US" smtClean="0">
                          <a:latin typeface="Cambria Math" charset="0"/>
                          <a:ea typeface="TH SarabunPSK" charset="0"/>
                          <a:cs typeface="TH SarabunPSK" charset="0"/>
                          <a:sym typeface="Wingdings"/>
                        </a:rPr>
                        <m:t>P</m:t>
                      </m:r>
                      <m:r>
                        <m:rPr>
                          <m:sty m:val="p"/>
                        </m:rPr>
                        <a:rPr lang="en-US" baseline="-25000">
                          <a:latin typeface="Cambria Math" charset="0"/>
                          <a:ea typeface="TH SarabunPSK" charset="0"/>
                          <a:cs typeface="TH SarabunPSK" charset="0"/>
                          <a:sym typeface="Wingdings"/>
                        </a:rPr>
                        <m:t>Y</m:t>
                      </m:r>
                      <m:r>
                        <m:rPr>
                          <m:sty m:val="p"/>
                        </m:rPr>
                        <a:rPr lang="en-US">
                          <a:latin typeface="Cambria Math" charset="0"/>
                          <a:ea typeface="TH SarabunPSK" charset="0"/>
                          <a:cs typeface="TH SarabunPSK" charset="0"/>
                          <a:sym typeface="Wingdings"/>
                        </a:rPr>
                        <m:t>MP</m:t>
                      </m:r>
                      <m:r>
                        <m:rPr>
                          <m:sty m:val="p"/>
                        </m:rPr>
                        <a:rPr lang="en-US" baseline="-25000">
                          <a:latin typeface="Cambria Math" charset="0"/>
                          <a:ea typeface="TH SarabunPSK" charset="0"/>
                          <a:cs typeface="TH SarabunPSK" charset="0"/>
                          <a:sym typeface="Wingdings"/>
                        </a:rPr>
                        <m:t>X</m:t>
                      </m:r>
                      <m:r>
                        <a:rPr lang="en-US" baseline="-25000">
                          <a:latin typeface="Cambria Math" charset="0"/>
                          <a:ea typeface="TH SarabunPSK" charset="0"/>
                          <a:cs typeface="TH SarabunPSK" charset="0"/>
                          <a:sym typeface="Wingdings"/>
                        </a:rPr>
                        <m:t>1</m:t>
                      </m:r>
                    </m:oMath>
                  </a14:m>
                  <a:r>
                    <a:rPr lang="en-US" dirty="0" smtClean="0"/>
                    <a:t> = Value of Marginal Product of X</a:t>
                  </a:r>
                  <a:r>
                    <a:rPr lang="en-US" baseline="-25000" dirty="0" smtClean="0"/>
                    <a:t>1</a:t>
                  </a:r>
                  <a:r>
                    <a:rPr lang="en-US" dirty="0" smtClean="0"/>
                    <a:t> (VMP</a:t>
                  </a:r>
                  <a:r>
                    <a:rPr lang="en-US" baseline="-25000" dirty="0" smtClean="0"/>
                    <a:t>X1</a:t>
                  </a:r>
                  <a:r>
                    <a:rPr lang="en-US" dirty="0" smtClean="0"/>
                    <a:t>)</a:t>
                  </a:r>
                  <a:endParaRPr lang="en-US" dirty="0"/>
                </a:p>
              </p:txBody>
            </p:sp>
          </mc:Choice>
          <mc:Fallback xmlns="">
            <p:sp>
              <p:nvSpPr>
                <p:cNvPr id="7" name="TextBox 6"/>
                <p:cNvSpPr txBox="1">
                  <a:spLocks noRot="1" noChangeAspect="1" noMove="1" noResize="1" noEditPoints="1" noAdjustHandles="1" noChangeArrowheads="1" noChangeShapeType="1" noTextEdit="1"/>
                </p:cNvSpPr>
                <p:nvPr/>
              </p:nvSpPr>
              <p:spPr>
                <a:xfrm>
                  <a:off x="7054082" y="2030723"/>
                  <a:ext cx="4959243" cy="369332"/>
                </a:xfrm>
                <a:prstGeom prst="rect">
                  <a:avLst/>
                </a:prstGeom>
                <a:blipFill rotWithShape="0">
                  <a:blip r:embed="rId2"/>
                  <a:stretch>
                    <a:fillRect t="-8197" b="-24590"/>
                  </a:stretch>
                </a:blipFill>
              </p:spPr>
              <p:txBody>
                <a:bodyPr/>
                <a:lstStyle/>
                <a:p>
                  <a:r>
                    <a:rPr lang="en-US">
                      <a:noFill/>
                    </a:rPr>
                    <a:t> </a:t>
                  </a:r>
                </a:p>
              </p:txBody>
            </p:sp>
          </mc:Fallback>
        </mc:AlternateContent>
        <p:sp>
          <p:nvSpPr>
            <p:cNvPr id="8" name="TextBox 7"/>
            <p:cNvSpPr txBox="1"/>
            <p:nvPr/>
          </p:nvSpPr>
          <p:spPr>
            <a:xfrm>
              <a:off x="5784957" y="2090088"/>
              <a:ext cx="702565" cy="369332"/>
            </a:xfrm>
            <a:prstGeom prst="rect">
              <a:avLst/>
            </a:prstGeom>
            <a:noFill/>
          </p:spPr>
          <p:txBody>
            <a:bodyPr wrap="none" rtlCol="0">
              <a:spAutoFit/>
            </a:bodyPr>
            <a:lstStyle/>
            <a:p>
              <a:r>
                <a:rPr lang="en-US" dirty="0" smtClean="0"/>
                <a:t>Value</a:t>
              </a:r>
              <a:endParaRPr lang="en-US" dirty="0"/>
            </a:p>
          </p:txBody>
        </p:sp>
        <p:sp>
          <p:nvSpPr>
            <p:cNvPr id="9" name="TextBox 8"/>
            <p:cNvSpPr txBox="1"/>
            <p:nvPr/>
          </p:nvSpPr>
          <p:spPr>
            <a:xfrm>
              <a:off x="11110514" y="6373185"/>
              <a:ext cx="902811" cy="369332"/>
            </a:xfrm>
            <a:prstGeom prst="rect">
              <a:avLst/>
            </a:prstGeom>
            <a:noFill/>
          </p:spPr>
          <p:txBody>
            <a:bodyPr wrap="none" rtlCol="0">
              <a:spAutoFit/>
            </a:bodyPr>
            <a:lstStyle/>
            <a:p>
              <a:r>
                <a:rPr lang="en-US" dirty="0" smtClean="0"/>
                <a:t>Input X</a:t>
              </a:r>
              <a:r>
                <a:rPr lang="en-US" baseline="-25000" dirty="0" smtClean="0"/>
                <a:t>1</a:t>
              </a:r>
              <a:endParaRPr lang="en-US" baseline="-25000" dirty="0"/>
            </a:p>
          </p:txBody>
        </p:sp>
        <p:sp>
          <p:nvSpPr>
            <p:cNvPr id="10" name="Freeform 9"/>
            <p:cNvSpPr/>
            <p:nvPr/>
          </p:nvSpPr>
          <p:spPr>
            <a:xfrm>
              <a:off x="6513959" y="3125378"/>
              <a:ext cx="3436883" cy="2522483"/>
            </a:xfrm>
            <a:custGeom>
              <a:avLst/>
              <a:gdLst>
                <a:gd name="connsiteX0" fmla="*/ 0 w 3436883"/>
                <a:gd name="connsiteY0" fmla="*/ 0 h 2522483"/>
                <a:gd name="connsiteX1" fmla="*/ 1271752 w 3436883"/>
                <a:gd name="connsiteY1" fmla="*/ 409903 h 2522483"/>
                <a:gd name="connsiteX2" fmla="*/ 2238703 w 3436883"/>
                <a:gd name="connsiteY2" fmla="*/ 1082565 h 2522483"/>
                <a:gd name="connsiteX3" fmla="*/ 2984938 w 3436883"/>
                <a:gd name="connsiteY3" fmla="*/ 1839310 h 2522483"/>
                <a:gd name="connsiteX4" fmla="*/ 3436883 w 3436883"/>
                <a:gd name="connsiteY4" fmla="*/ 2522483 h 252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6883" h="2522483">
                  <a:moveTo>
                    <a:pt x="0" y="0"/>
                  </a:moveTo>
                  <a:cubicBezTo>
                    <a:pt x="449317" y="114738"/>
                    <a:pt x="898635" y="229476"/>
                    <a:pt x="1271752" y="409903"/>
                  </a:cubicBezTo>
                  <a:cubicBezTo>
                    <a:pt x="1644869" y="590330"/>
                    <a:pt x="1953172" y="844331"/>
                    <a:pt x="2238703" y="1082565"/>
                  </a:cubicBezTo>
                  <a:cubicBezTo>
                    <a:pt x="2524234" y="1320799"/>
                    <a:pt x="2785241" y="1599324"/>
                    <a:pt x="2984938" y="1839310"/>
                  </a:cubicBezTo>
                  <a:cubicBezTo>
                    <a:pt x="3184635" y="2079296"/>
                    <a:pt x="3436883" y="2522483"/>
                    <a:pt x="3436883" y="2522483"/>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6503448" y="4677103"/>
              <a:ext cx="5058471"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893713" y="4473363"/>
              <a:ext cx="470000" cy="369332"/>
            </a:xfrm>
            <a:prstGeom prst="rect">
              <a:avLst/>
            </a:prstGeom>
            <a:noFill/>
          </p:spPr>
          <p:txBody>
            <a:bodyPr wrap="none" rtlCol="0">
              <a:spAutoFit/>
            </a:bodyPr>
            <a:lstStyle/>
            <a:p>
              <a:r>
                <a:rPr lang="en-US" dirty="0" smtClean="0"/>
                <a:t>P</a:t>
              </a:r>
              <a:r>
                <a:rPr lang="en-US" baseline="-25000" dirty="0" smtClean="0"/>
                <a:t>X1</a:t>
              </a:r>
              <a:endParaRPr lang="en-US" baseline="-25000" dirty="0"/>
            </a:p>
          </p:txBody>
        </p:sp>
        <p:sp>
          <p:nvSpPr>
            <p:cNvPr id="13" name="TextBox 12"/>
            <p:cNvSpPr txBox="1"/>
            <p:nvPr/>
          </p:nvSpPr>
          <p:spPr>
            <a:xfrm>
              <a:off x="10195034" y="5360276"/>
              <a:ext cx="787395" cy="369332"/>
            </a:xfrm>
            <a:prstGeom prst="rect">
              <a:avLst/>
            </a:prstGeom>
            <a:noFill/>
          </p:spPr>
          <p:txBody>
            <a:bodyPr wrap="none" rtlCol="0">
              <a:spAutoFit/>
            </a:bodyPr>
            <a:lstStyle/>
            <a:p>
              <a:r>
                <a:rPr lang="en-US" dirty="0" smtClean="0"/>
                <a:t>VMP</a:t>
              </a:r>
              <a:r>
                <a:rPr lang="en-US" baseline="-25000" dirty="0" smtClean="0"/>
                <a:t>X1</a:t>
              </a:r>
              <a:endParaRPr lang="en-US" dirty="0"/>
            </a:p>
          </p:txBody>
        </p:sp>
        <p:cxnSp>
          <p:nvCxnSpPr>
            <p:cNvPr id="14" name="Straight Connector 13"/>
            <p:cNvCxnSpPr/>
            <p:nvPr/>
          </p:nvCxnSpPr>
          <p:spPr>
            <a:xfrm flipH="1">
              <a:off x="9258384" y="4677103"/>
              <a:ext cx="1230" cy="169608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9140403" y="6421155"/>
              <a:ext cx="235962" cy="369332"/>
            </a:xfrm>
            <a:prstGeom prst="rect">
              <a:avLst/>
            </a:prstGeom>
            <a:noFill/>
          </p:spPr>
          <p:txBody>
            <a:bodyPr wrap="none" rtlCol="0">
              <a:spAutoFit/>
            </a:bodyPr>
            <a:lstStyle/>
            <a:p>
              <a:r>
                <a:rPr lang="en-US" dirty="0"/>
                <a:t>I</a:t>
              </a:r>
            </a:p>
          </p:txBody>
        </p:sp>
      </p:grpSp>
      <p:sp>
        <p:nvSpPr>
          <p:cNvPr id="16" name="TextBox 15"/>
          <p:cNvSpPr txBox="1"/>
          <p:nvPr/>
        </p:nvSpPr>
        <p:spPr>
          <a:xfrm>
            <a:off x="7914289" y="3179487"/>
            <a:ext cx="3899338" cy="1569660"/>
          </a:xfrm>
          <a:prstGeom prst="rect">
            <a:avLst/>
          </a:prstGeom>
          <a:noFill/>
        </p:spPr>
        <p:txBody>
          <a:bodyPr wrap="square" rtlCol="0">
            <a:spAutoFit/>
          </a:bodyPr>
          <a:lstStyle/>
          <a:p>
            <a:r>
              <a:rPr lang="en-US" sz="2400" dirty="0" smtClean="0"/>
              <a:t>What would happen to the profit-maximizing number of input if </a:t>
            </a:r>
            <a:r>
              <a:rPr lang="en-US" sz="2400" b="1" dirty="0" smtClean="0"/>
              <a:t>price of input increases</a:t>
            </a:r>
            <a:r>
              <a:rPr lang="en-US" sz="2400" dirty="0" smtClean="0"/>
              <a:t>?</a:t>
            </a:r>
            <a:endParaRPr lang="en-US" sz="2400" dirty="0"/>
          </a:p>
        </p:txBody>
      </p:sp>
      <p:cxnSp>
        <p:nvCxnSpPr>
          <p:cNvPr id="17" name="Straight Connector 16"/>
          <p:cNvCxnSpPr/>
          <p:nvPr/>
        </p:nvCxnSpPr>
        <p:spPr>
          <a:xfrm>
            <a:off x="1836855" y="4140662"/>
            <a:ext cx="5058471"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253952" y="3914109"/>
            <a:ext cx="521297" cy="369332"/>
          </a:xfrm>
          <a:prstGeom prst="rect">
            <a:avLst/>
          </a:prstGeom>
          <a:noFill/>
        </p:spPr>
        <p:txBody>
          <a:bodyPr wrap="none" rtlCol="0">
            <a:spAutoFit/>
          </a:bodyPr>
          <a:lstStyle/>
          <a:p>
            <a:r>
              <a:rPr lang="en-US" smtClean="0"/>
              <a:t>P</a:t>
            </a:r>
            <a:r>
              <a:rPr lang="en-US" smtClean="0"/>
              <a:t>’</a:t>
            </a:r>
            <a:r>
              <a:rPr lang="en-US" baseline="-25000" smtClean="0"/>
              <a:t>X1</a:t>
            </a:r>
            <a:endParaRPr lang="en-US" baseline="-25000" dirty="0"/>
          </a:p>
        </p:txBody>
      </p:sp>
      <p:cxnSp>
        <p:nvCxnSpPr>
          <p:cNvPr id="19" name="Straight Connector 18"/>
          <p:cNvCxnSpPr/>
          <p:nvPr/>
        </p:nvCxnSpPr>
        <p:spPr>
          <a:xfrm>
            <a:off x="3965559" y="4140662"/>
            <a:ext cx="5079" cy="2236094"/>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3803495" y="6472516"/>
            <a:ext cx="324128" cy="369332"/>
          </a:xfrm>
          <a:prstGeom prst="rect">
            <a:avLst/>
          </a:prstGeom>
          <a:noFill/>
        </p:spPr>
        <p:txBody>
          <a:bodyPr wrap="none" rtlCol="0">
            <a:spAutoFit/>
          </a:bodyPr>
          <a:lstStyle/>
          <a:p>
            <a:r>
              <a:rPr lang="en-US" dirty="0"/>
              <a:t>H</a:t>
            </a:r>
            <a:endParaRPr lang="en-US" dirty="0"/>
          </a:p>
        </p:txBody>
      </p:sp>
    </p:spTree>
    <p:extLst>
      <p:ext uri="{BB962C8B-B14F-4D97-AF65-F5344CB8AC3E}">
        <p14:creationId xmlns:p14="http://schemas.microsoft.com/office/powerpoint/2010/main" val="26042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500"/>
                                        <p:tgtEl>
                                          <p:spTgt spid="17"/>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dissolve">
                                      <p:cBhvr>
                                        <p:cTn id="10" dur="500"/>
                                        <p:tgtEl>
                                          <p:spTgt spid="18"/>
                                        </p:tgtEl>
                                      </p:cBhvr>
                                    </p:animEffect>
                                  </p:childTnLst>
                                </p:cTn>
                              </p:par>
                            </p:childTnLst>
                          </p:cTn>
                        </p:par>
                        <p:par>
                          <p:cTn id="11" fill="hold">
                            <p:stCondLst>
                              <p:cond delay="500"/>
                            </p:stCondLst>
                            <p:childTnLst>
                              <p:par>
                                <p:cTn id="12" presetID="9"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dissolve">
                                      <p:cBhvr>
                                        <p:cTn id="14" dur="500"/>
                                        <p:tgtEl>
                                          <p:spTgt spid="20"/>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dissolve">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Number of Inputs that maximize profit</a:t>
            </a:r>
            <a:endParaRPr lang="en-US" dirty="0"/>
          </a:p>
        </p:txBody>
      </p:sp>
      <p:grpSp>
        <p:nvGrpSpPr>
          <p:cNvPr id="4" name="Group 3"/>
          <p:cNvGrpSpPr/>
          <p:nvPr/>
        </p:nvGrpSpPr>
        <p:grpSpPr>
          <a:xfrm>
            <a:off x="1118364" y="2084832"/>
            <a:ext cx="6228368" cy="4759764"/>
            <a:chOff x="5784957" y="2030723"/>
            <a:chExt cx="6228368" cy="4759764"/>
          </a:xfrm>
        </p:grpSpPr>
        <p:cxnSp>
          <p:nvCxnSpPr>
            <p:cNvPr id="5" name="Straight Connector 4"/>
            <p:cNvCxnSpPr/>
            <p:nvPr/>
          </p:nvCxnSpPr>
          <p:spPr>
            <a:xfrm>
              <a:off x="6503448" y="2400055"/>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6492938" y="6325301"/>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Box 6"/>
                <p:cNvSpPr txBox="1"/>
                <p:nvPr/>
              </p:nvSpPr>
              <p:spPr>
                <a:xfrm>
                  <a:off x="7054082" y="2030723"/>
                  <a:ext cx="4959243" cy="369332"/>
                </a:xfrm>
                <a:prstGeom prst="rect">
                  <a:avLst/>
                </a:prstGeom>
                <a:noFill/>
              </p:spPr>
              <p:txBody>
                <a:bodyPr wrap="none" rtlCol="0">
                  <a:spAutoFit/>
                </a:bodyPr>
                <a:lstStyle/>
                <a:p>
                  <a14:m>
                    <m:oMath xmlns:m="http://schemas.openxmlformats.org/officeDocument/2006/math">
                      <m:r>
                        <m:rPr>
                          <m:sty m:val="p"/>
                        </m:rPr>
                        <a:rPr lang="en-US" smtClean="0">
                          <a:latin typeface="Cambria Math" charset="0"/>
                          <a:ea typeface="TH SarabunPSK" charset="0"/>
                          <a:cs typeface="TH SarabunPSK" charset="0"/>
                          <a:sym typeface="Wingdings"/>
                        </a:rPr>
                        <m:t>P</m:t>
                      </m:r>
                      <m:r>
                        <m:rPr>
                          <m:sty m:val="p"/>
                        </m:rPr>
                        <a:rPr lang="en-US" baseline="-25000">
                          <a:latin typeface="Cambria Math" charset="0"/>
                          <a:ea typeface="TH SarabunPSK" charset="0"/>
                          <a:cs typeface="TH SarabunPSK" charset="0"/>
                          <a:sym typeface="Wingdings"/>
                        </a:rPr>
                        <m:t>Y</m:t>
                      </m:r>
                      <m:r>
                        <m:rPr>
                          <m:sty m:val="p"/>
                        </m:rPr>
                        <a:rPr lang="en-US">
                          <a:latin typeface="Cambria Math" charset="0"/>
                          <a:ea typeface="TH SarabunPSK" charset="0"/>
                          <a:cs typeface="TH SarabunPSK" charset="0"/>
                          <a:sym typeface="Wingdings"/>
                        </a:rPr>
                        <m:t>MP</m:t>
                      </m:r>
                      <m:r>
                        <m:rPr>
                          <m:sty m:val="p"/>
                        </m:rPr>
                        <a:rPr lang="en-US" baseline="-25000">
                          <a:latin typeface="Cambria Math" charset="0"/>
                          <a:ea typeface="TH SarabunPSK" charset="0"/>
                          <a:cs typeface="TH SarabunPSK" charset="0"/>
                          <a:sym typeface="Wingdings"/>
                        </a:rPr>
                        <m:t>X</m:t>
                      </m:r>
                      <m:r>
                        <a:rPr lang="en-US" baseline="-25000">
                          <a:latin typeface="Cambria Math" charset="0"/>
                          <a:ea typeface="TH SarabunPSK" charset="0"/>
                          <a:cs typeface="TH SarabunPSK" charset="0"/>
                          <a:sym typeface="Wingdings"/>
                        </a:rPr>
                        <m:t>1</m:t>
                      </m:r>
                    </m:oMath>
                  </a14:m>
                  <a:r>
                    <a:rPr lang="en-US" dirty="0" smtClean="0"/>
                    <a:t> = Value of Marginal Product of X</a:t>
                  </a:r>
                  <a:r>
                    <a:rPr lang="en-US" baseline="-25000" dirty="0" smtClean="0"/>
                    <a:t>1</a:t>
                  </a:r>
                  <a:r>
                    <a:rPr lang="en-US" dirty="0" smtClean="0"/>
                    <a:t> (VMP</a:t>
                  </a:r>
                  <a:r>
                    <a:rPr lang="en-US" baseline="-25000" dirty="0" smtClean="0"/>
                    <a:t>X1</a:t>
                  </a:r>
                  <a:r>
                    <a:rPr lang="en-US" dirty="0" smtClean="0"/>
                    <a:t>)</a:t>
                  </a:r>
                  <a:endParaRPr lang="en-US" dirty="0"/>
                </a:p>
              </p:txBody>
            </p:sp>
          </mc:Choice>
          <mc:Fallback xmlns="">
            <p:sp>
              <p:nvSpPr>
                <p:cNvPr id="7" name="TextBox 6"/>
                <p:cNvSpPr txBox="1">
                  <a:spLocks noRot="1" noChangeAspect="1" noMove="1" noResize="1" noEditPoints="1" noAdjustHandles="1" noChangeArrowheads="1" noChangeShapeType="1" noTextEdit="1"/>
                </p:cNvSpPr>
                <p:nvPr/>
              </p:nvSpPr>
              <p:spPr>
                <a:xfrm>
                  <a:off x="7054082" y="2030723"/>
                  <a:ext cx="4959243" cy="369332"/>
                </a:xfrm>
                <a:prstGeom prst="rect">
                  <a:avLst/>
                </a:prstGeom>
                <a:blipFill rotWithShape="0">
                  <a:blip r:embed="rId2"/>
                  <a:stretch>
                    <a:fillRect t="-8197" b="-24590"/>
                  </a:stretch>
                </a:blipFill>
              </p:spPr>
              <p:txBody>
                <a:bodyPr/>
                <a:lstStyle/>
                <a:p>
                  <a:r>
                    <a:rPr lang="en-US">
                      <a:noFill/>
                    </a:rPr>
                    <a:t> </a:t>
                  </a:r>
                </a:p>
              </p:txBody>
            </p:sp>
          </mc:Fallback>
        </mc:AlternateContent>
        <p:sp>
          <p:nvSpPr>
            <p:cNvPr id="8" name="TextBox 7"/>
            <p:cNvSpPr txBox="1"/>
            <p:nvPr/>
          </p:nvSpPr>
          <p:spPr>
            <a:xfrm>
              <a:off x="5784957" y="2090088"/>
              <a:ext cx="702565" cy="369332"/>
            </a:xfrm>
            <a:prstGeom prst="rect">
              <a:avLst/>
            </a:prstGeom>
            <a:noFill/>
          </p:spPr>
          <p:txBody>
            <a:bodyPr wrap="none" rtlCol="0">
              <a:spAutoFit/>
            </a:bodyPr>
            <a:lstStyle/>
            <a:p>
              <a:r>
                <a:rPr lang="en-US" dirty="0" smtClean="0"/>
                <a:t>Value</a:t>
              </a:r>
              <a:endParaRPr lang="en-US" dirty="0"/>
            </a:p>
          </p:txBody>
        </p:sp>
        <p:sp>
          <p:nvSpPr>
            <p:cNvPr id="9" name="TextBox 8"/>
            <p:cNvSpPr txBox="1"/>
            <p:nvPr/>
          </p:nvSpPr>
          <p:spPr>
            <a:xfrm>
              <a:off x="11110514" y="6373185"/>
              <a:ext cx="902811" cy="369332"/>
            </a:xfrm>
            <a:prstGeom prst="rect">
              <a:avLst/>
            </a:prstGeom>
            <a:noFill/>
          </p:spPr>
          <p:txBody>
            <a:bodyPr wrap="none" rtlCol="0">
              <a:spAutoFit/>
            </a:bodyPr>
            <a:lstStyle/>
            <a:p>
              <a:r>
                <a:rPr lang="en-US" dirty="0" smtClean="0"/>
                <a:t>Input X</a:t>
              </a:r>
              <a:r>
                <a:rPr lang="en-US" baseline="-25000" dirty="0" smtClean="0"/>
                <a:t>1</a:t>
              </a:r>
              <a:endParaRPr lang="en-US" baseline="-25000" dirty="0"/>
            </a:p>
          </p:txBody>
        </p:sp>
        <p:sp>
          <p:nvSpPr>
            <p:cNvPr id="10" name="Freeform 9"/>
            <p:cNvSpPr/>
            <p:nvPr/>
          </p:nvSpPr>
          <p:spPr>
            <a:xfrm>
              <a:off x="6513959" y="3125378"/>
              <a:ext cx="3436883" cy="2522483"/>
            </a:xfrm>
            <a:custGeom>
              <a:avLst/>
              <a:gdLst>
                <a:gd name="connsiteX0" fmla="*/ 0 w 3436883"/>
                <a:gd name="connsiteY0" fmla="*/ 0 h 2522483"/>
                <a:gd name="connsiteX1" fmla="*/ 1271752 w 3436883"/>
                <a:gd name="connsiteY1" fmla="*/ 409903 h 2522483"/>
                <a:gd name="connsiteX2" fmla="*/ 2238703 w 3436883"/>
                <a:gd name="connsiteY2" fmla="*/ 1082565 h 2522483"/>
                <a:gd name="connsiteX3" fmla="*/ 2984938 w 3436883"/>
                <a:gd name="connsiteY3" fmla="*/ 1839310 h 2522483"/>
                <a:gd name="connsiteX4" fmla="*/ 3436883 w 3436883"/>
                <a:gd name="connsiteY4" fmla="*/ 2522483 h 252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6883" h="2522483">
                  <a:moveTo>
                    <a:pt x="0" y="0"/>
                  </a:moveTo>
                  <a:cubicBezTo>
                    <a:pt x="449317" y="114738"/>
                    <a:pt x="898635" y="229476"/>
                    <a:pt x="1271752" y="409903"/>
                  </a:cubicBezTo>
                  <a:cubicBezTo>
                    <a:pt x="1644869" y="590330"/>
                    <a:pt x="1953172" y="844331"/>
                    <a:pt x="2238703" y="1082565"/>
                  </a:cubicBezTo>
                  <a:cubicBezTo>
                    <a:pt x="2524234" y="1320799"/>
                    <a:pt x="2785241" y="1599324"/>
                    <a:pt x="2984938" y="1839310"/>
                  </a:cubicBezTo>
                  <a:cubicBezTo>
                    <a:pt x="3184635" y="2079296"/>
                    <a:pt x="3436883" y="2522483"/>
                    <a:pt x="3436883" y="2522483"/>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6503448" y="4677103"/>
              <a:ext cx="5058471"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893713" y="4473363"/>
              <a:ext cx="470000" cy="369332"/>
            </a:xfrm>
            <a:prstGeom prst="rect">
              <a:avLst/>
            </a:prstGeom>
            <a:noFill/>
          </p:spPr>
          <p:txBody>
            <a:bodyPr wrap="none" rtlCol="0">
              <a:spAutoFit/>
            </a:bodyPr>
            <a:lstStyle/>
            <a:p>
              <a:r>
                <a:rPr lang="en-US" dirty="0" smtClean="0"/>
                <a:t>P</a:t>
              </a:r>
              <a:r>
                <a:rPr lang="en-US" baseline="-25000" dirty="0" smtClean="0"/>
                <a:t>X1</a:t>
              </a:r>
              <a:endParaRPr lang="en-US" baseline="-25000" dirty="0"/>
            </a:p>
          </p:txBody>
        </p:sp>
        <p:sp>
          <p:nvSpPr>
            <p:cNvPr id="13" name="TextBox 12"/>
            <p:cNvSpPr txBox="1"/>
            <p:nvPr/>
          </p:nvSpPr>
          <p:spPr>
            <a:xfrm>
              <a:off x="10195034" y="5360276"/>
              <a:ext cx="787395" cy="369332"/>
            </a:xfrm>
            <a:prstGeom prst="rect">
              <a:avLst/>
            </a:prstGeom>
            <a:noFill/>
          </p:spPr>
          <p:txBody>
            <a:bodyPr wrap="none" rtlCol="0">
              <a:spAutoFit/>
            </a:bodyPr>
            <a:lstStyle/>
            <a:p>
              <a:r>
                <a:rPr lang="en-US" dirty="0" smtClean="0"/>
                <a:t>VMP</a:t>
              </a:r>
              <a:r>
                <a:rPr lang="en-US" baseline="-25000" dirty="0" smtClean="0"/>
                <a:t>X1</a:t>
              </a:r>
              <a:endParaRPr lang="en-US" dirty="0"/>
            </a:p>
          </p:txBody>
        </p:sp>
        <p:cxnSp>
          <p:nvCxnSpPr>
            <p:cNvPr id="14" name="Straight Connector 13"/>
            <p:cNvCxnSpPr/>
            <p:nvPr/>
          </p:nvCxnSpPr>
          <p:spPr>
            <a:xfrm flipH="1">
              <a:off x="9258384" y="4677103"/>
              <a:ext cx="1230" cy="169608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9140403" y="6421155"/>
              <a:ext cx="235962" cy="369332"/>
            </a:xfrm>
            <a:prstGeom prst="rect">
              <a:avLst/>
            </a:prstGeom>
            <a:noFill/>
          </p:spPr>
          <p:txBody>
            <a:bodyPr wrap="none" rtlCol="0">
              <a:spAutoFit/>
            </a:bodyPr>
            <a:lstStyle/>
            <a:p>
              <a:r>
                <a:rPr lang="en-US" dirty="0"/>
                <a:t>I</a:t>
              </a:r>
            </a:p>
          </p:txBody>
        </p:sp>
      </p:grpSp>
      <p:sp>
        <p:nvSpPr>
          <p:cNvPr id="16" name="TextBox 15"/>
          <p:cNvSpPr txBox="1"/>
          <p:nvPr/>
        </p:nvSpPr>
        <p:spPr>
          <a:xfrm>
            <a:off x="7914289" y="3179487"/>
            <a:ext cx="3899338" cy="1569660"/>
          </a:xfrm>
          <a:prstGeom prst="rect">
            <a:avLst/>
          </a:prstGeom>
          <a:noFill/>
        </p:spPr>
        <p:txBody>
          <a:bodyPr wrap="square" rtlCol="0">
            <a:spAutoFit/>
          </a:bodyPr>
          <a:lstStyle/>
          <a:p>
            <a:r>
              <a:rPr lang="en-US" sz="2400" dirty="0" smtClean="0"/>
              <a:t>What would happen to the profit-maximizing number of input if </a:t>
            </a:r>
            <a:r>
              <a:rPr lang="en-US" sz="2400" b="1" dirty="0" smtClean="0"/>
              <a:t>price of product (P</a:t>
            </a:r>
            <a:r>
              <a:rPr lang="en-US" sz="2400" b="1" baseline="-25000" dirty="0" smtClean="0"/>
              <a:t>Y</a:t>
            </a:r>
            <a:r>
              <a:rPr lang="en-US" sz="2400" b="1" dirty="0" smtClean="0"/>
              <a:t>) decreases</a:t>
            </a:r>
            <a:r>
              <a:rPr lang="en-US" sz="2400" dirty="0" smtClean="0"/>
              <a:t>?</a:t>
            </a:r>
            <a:endParaRPr lang="en-US" sz="2400" dirty="0"/>
          </a:p>
        </p:txBody>
      </p:sp>
      <p:sp>
        <p:nvSpPr>
          <p:cNvPr id="17" name="Freeform 16"/>
          <p:cNvSpPr/>
          <p:nvPr/>
        </p:nvSpPr>
        <p:spPr>
          <a:xfrm>
            <a:off x="1820929" y="3734018"/>
            <a:ext cx="2688549" cy="2216695"/>
          </a:xfrm>
          <a:custGeom>
            <a:avLst/>
            <a:gdLst>
              <a:gd name="connsiteX0" fmla="*/ 0 w 3436883"/>
              <a:gd name="connsiteY0" fmla="*/ 0 h 2522483"/>
              <a:gd name="connsiteX1" fmla="*/ 1271752 w 3436883"/>
              <a:gd name="connsiteY1" fmla="*/ 409903 h 2522483"/>
              <a:gd name="connsiteX2" fmla="*/ 2238703 w 3436883"/>
              <a:gd name="connsiteY2" fmla="*/ 1082565 h 2522483"/>
              <a:gd name="connsiteX3" fmla="*/ 2984938 w 3436883"/>
              <a:gd name="connsiteY3" fmla="*/ 1839310 h 2522483"/>
              <a:gd name="connsiteX4" fmla="*/ 3436883 w 3436883"/>
              <a:gd name="connsiteY4" fmla="*/ 2522483 h 252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6883" h="2522483">
                <a:moveTo>
                  <a:pt x="0" y="0"/>
                </a:moveTo>
                <a:cubicBezTo>
                  <a:pt x="449317" y="114738"/>
                  <a:pt x="898635" y="229476"/>
                  <a:pt x="1271752" y="409903"/>
                </a:cubicBezTo>
                <a:cubicBezTo>
                  <a:pt x="1644869" y="590330"/>
                  <a:pt x="1953172" y="844331"/>
                  <a:pt x="2238703" y="1082565"/>
                </a:cubicBezTo>
                <a:cubicBezTo>
                  <a:pt x="2524234" y="1320799"/>
                  <a:pt x="2785241" y="1599324"/>
                  <a:pt x="2984938" y="1839310"/>
                </a:cubicBezTo>
                <a:cubicBezTo>
                  <a:pt x="3184635" y="2079296"/>
                  <a:pt x="3436883" y="2522483"/>
                  <a:pt x="3436883" y="2522483"/>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flipH="1">
            <a:off x="3607174" y="4731211"/>
            <a:ext cx="1230" cy="169608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489193" y="6475263"/>
            <a:ext cx="324128" cy="369332"/>
          </a:xfrm>
          <a:prstGeom prst="rect">
            <a:avLst/>
          </a:prstGeom>
          <a:noFill/>
        </p:spPr>
        <p:txBody>
          <a:bodyPr wrap="none" rtlCol="0">
            <a:spAutoFit/>
          </a:bodyPr>
          <a:lstStyle/>
          <a:p>
            <a:r>
              <a:rPr lang="en-US" dirty="0"/>
              <a:t>H</a:t>
            </a:r>
            <a:endParaRPr lang="en-US" dirty="0"/>
          </a:p>
        </p:txBody>
      </p:sp>
    </p:spTree>
    <p:extLst>
      <p:ext uri="{BB962C8B-B14F-4D97-AF65-F5344CB8AC3E}">
        <p14:creationId xmlns:p14="http://schemas.microsoft.com/office/powerpoint/2010/main" val="446700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par>
                                <p:cTn id="8" presetID="9"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dissolve">
                                      <p:cBhvr>
                                        <p:cTn id="10" dur="500"/>
                                        <p:tgtEl>
                                          <p:spTgt spid="1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dissolve">
                                      <p:cBhvr>
                                        <p:cTn id="1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Number of Inputs that maximize profit</a:t>
            </a:r>
            <a:endParaRPr lang="en-US" dirty="0"/>
          </a:p>
        </p:txBody>
      </p:sp>
      <p:grpSp>
        <p:nvGrpSpPr>
          <p:cNvPr id="4" name="Group 3"/>
          <p:cNvGrpSpPr/>
          <p:nvPr/>
        </p:nvGrpSpPr>
        <p:grpSpPr>
          <a:xfrm>
            <a:off x="1118364" y="2084832"/>
            <a:ext cx="6228368" cy="4759764"/>
            <a:chOff x="5784957" y="2030723"/>
            <a:chExt cx="6228368" cy="4759764"/>
          </a:xfrm>
        </p:grpSpPr>
        <p:cxnSp>
          <p:nvCxnSpPr>
            <p:cNvPr id="5" name="Straight Connector 4"/>
            <p:cNvCxnSpPr/>
            <p:nvPr/>
          </p:nvCxnSpPr>
          <p:spPr>
            <a:xfrm>
              <a:off x="6503448" y="2400055"/>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6492938" y="6325301"/>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Box 6"/>
                <p:cNvSpPr txBox="1"/>
                <p:nvPr/>
              </p:nvSpPr>
              <p:spPr>
                <a:xfrm>
                  <a:off x="7054082" y="2030723"/>
                  <a:ext cx="4959243" cy="369332"/>
                </a:xfrm>
                <a:prstGeom prst="rect">
                  <a:avLst/>
                </a:prstGeom>
                <a:noFill/>
              </p:spPr>
              <p:txBody>
                <a:bodyPr wrap="none" rtlCol="0">
                  <a:spAutoFit/>
                </a:bodyPr>
                <a:lstStyle/>
                <a:p>
                  <a14:m>
                    <m:oMath xmlns:m="http://schemas.openxmlformats.org/officeDocument/2006/math">
                      <m:r>
                        <m:rPr>
                          <m:sty m:val="p"/>
                        </m:rPr>
                        <a:rPr lang="en-US" smtClean="0">
                          <a:latin typeface="Cambria Math" charset="0"/>
                          <a:ea typeface="TH SarabunPSK" charset="0"/>
                          <a:cs typeface="TH SarabunPSK" charset="0"/>
                          <a:sym typeface="Wingdings"/>
                        </a:rPr>
                        <m:t>P</m:t>
                      </m:r>
                      <m:r>
                        <m:rPr>
                          <m:sty m:val="p"/>
                        </m:rPr>
                        <a:rPr lang="en-US" baseline="-25000">
                          <a:latin typeface="Cambria Math" charset="0"/>
                          <a:ea typeface="TH SarabunPSK" charset="0"/>
                          <a:cs typeface="TH SarabunPSK" charset="0"/>
                          <a:sym typeface="Wingdings"/>
                        </a:rPr>
                        <m:t>Y</m:t>
                      </m:r>
                      <m:r>
                        <m:rPr>
                          <m:sty m:val="p"/>
                        </m:rPr>
                        <a:rPr lang="en-US">
                          <a:latin typeface="Cambria Math" charset="0"/>
                          <a:ea typeface="TH SarabunPSK" charset="0"/>
                          <a:cs typeface="TH SarabunPSK" charset="0"/>
                          <a:sym typeface="Wingdings"/>
                        </a:rPr>
                        <m:t>MP</m:t>
                      </m:r>
                      <m:r>
                        <m:rPr>
                          <m:sty m:val="p"/>
                        </m:rPr>
                        <a:rPr lang="en-US" baseline="-25000">
                          <a:latin typeface="Cambria Math" charset="0"/>
                          <a:ea typeface="TH SarabunPSK" charset="0"/>
                          <a:cs typeface="TH SarabunPSK" charset="0"/>
                          <a:sym typeface="Wingdings"/>
                        </a:rPr>
                        <m:t>X</m:t>
                      </m:r>
                      <m:r>
                        <a:rPr lang="en-US" baseline="-25000">
                          <a:latin typeface="Cambria Math" charset="0"/>
                          <a:ea typeface="TH SarabunPSK" charset="0"/>
                          <a:cs typeface="TH SarabunPSK" charset="0"/>
                          <a:sym typeface="Wingdings"/>
                        </a:rPr>
                        <m:t>1</m:t>
                      </m:r>
                    </m:oMath>
                  </a14:m>
                  <a:r>
                    <a:rPr lang="en-US" dirty="0" smtClean="0"/>
                    <a:t> = Value of Marginal Product of X</a:t>
                  </a:r>
                  <a:r>
                    <a:rPr lang="en-US" baseline="-25000" dirty="0" smtClean="0"/>
                    <a:t>1</a:t>
                  </a:r>
                  <a:r>
                    <a:rPr lang="en-US" dirty="0" smtClean="0"/>
                    <a:t> (VMP</a:t>
                  </a:r>
                  <a:r>
                    <a:rPr lang="en-US" baseline="-25000" dirty="0" smtClean="0"/>
                    <a:t>X1</a:t>
                  </a:r>
                  <a:r>
                    <a:rPr lang="en-US" dirty="0" smtClean="0"/>
                    <a:t>)</a:t>
                  </a:r>
                  <a:endParaRPr lang="en-US" dirty="0"/>
                </a:p>
              </p:txBody>
            </p:sp>
          </mc:Choice>
          <mc:Fallback xmlns="">
            <p:sp>
              <p:nvSpPr>
                <p:cNvPr id="7" name="TextBox 6"/>
                <p:cNvSpPr txBox="1">
                  <a:spLocks noRot="1" noChangeAspect="1" noMove="1" noResize="1" noEditPoints="1" noAdjustHandles="1" noChangeArrowheads="1" noChangeShapeType="1" noTextEdit="1"/>
                </p:cNvSpPr>
                <p:nvPr/>
              </p:nvSpPr>
              <p:spPr>
                <a:xfrm>
                  <a:off x="7054082" y="2030723"/>
                  <a:ext cx="4959243" cy="369332"/>
                </a:xfrm>
                <a:prstGeom prst="rect">
                  <a:avLst/>
                </a:prstGeom>
                <a:blipFill rotWithShape="0">
                  <a:blip r:embed="rId2"/>
                  <a:stretch>
                    <a:fillRect t="-8197" b="-24590"/>
                  </a:stretch>
                </a:blipFill>
              </p:spPr>
              <p:txBody>
                <a:bodyPr/>
                <a:lstStyle/>
                <a:p>
                  <a:r>
                    <a:rPr lang="en-US">
                      <a:noFill/>
                    </a:rPr>
                    <a:t> </a:t>
                  </a:r>
                </a:p>
              </p:txBody>
            </p:sp>
          </mc:Fallback>
        </mc:AlternateContent>
        <p:sp>
          <p:nvSpPr>
            <p:cNvPr id="8" name="TextBox 7"/>
            <p:cNvSpPr txBox="1"/>
            <p:nvPr/>
          </p:nvSpPr>
          <p:spPr>
            <a:xfrm>
              <a:off x="5784957" y="2090088"/>
              <a:ext cx="702565" cy="369332"/>
            </a:xfrm>
            <a:prstGeom prst="rect">
              <a:avLst/>
            </a:prstGeom>
            <a:noFill/>
          </p:spPr>
          <p:txBody>
            <a:bodyPr wrap="none" rtlCol="0">
              <a:spAutoFit/>
            </a:bodyPr>
            <a:lstStyle/>
            <a:p>
              <a:r>
                <a:rPr lang="en-US" dirty="0" smtClean="0"/>
                <a:t>Value</a:t>
              </a:r>
              <a:endParaRPr lang="en-US" dirty="0"/>
            </a:p>
          </p:txBody>
        </p:sp>
        <p:sp>
          <p:nvSpPr>
            <p:cNvPr id="9" name="TextBox 8"/>
            <p:cNvSpPr txBox="1"/>
            <p:nvPr/>
          </p:nvSpPr>
          <p:spPr>
            <a:xfrm>
              <a:off x="11110514" y="6373185"/>
              <a:ext cx="902811" cy="369332"/>
            </a:xfrm>
            <a:prstGeom prst="rect">
              <a:avLst/>
            </a:prstGeom>
            <a:noFill/>
          </p:spPr>
          <p:txBody>
            <a:bodyPr wrap="none" rtlCol="0">
              <a:spAutoFit/>
            </a:bodyPr>
            <a:lstStyle/>
            <a:p>
              <a:r>
                <a:rPr lang="en-US" dirty="0" smtClean="0"/>
                <a:t>Input X</a:t>
              </a:r>
              <a:r>
                <a:rPr lang="en-US" baseline="-25000" dirty="0" smtClean="0"/>
                <a:t>1</a:t>
              </a:r>
              <a:endParaRPr lang="en-US" baseline="-25000" dirty="0"/>
            </a:p>
          </p:txBody>
        </p:sp>
        <p:sp>
          <p:nvSpPr>
            <p:cNvPr id="10" name="Freeform 9"/>
            <p:cNvSpPr/>
            <p:nvPr/>
          </p:nvSpPr>
          <p:spPr>
            <a:xfrm>
              <a:off x="6513959" y="3125378"/>
              <a:ext cx="3436883" cy="2522483"/>
            </a:xfrm>
            <a:custGeom>
              <a:avLst/>
              <a:gdLst>
                <a:gd name="connsiteX0" fmla="*/ 0 w 3436883"/>
                <a:gd name="connsiteY0" fmla="*/ 0 h 2522483"/>
                <a:gd name="connsiteX1" fmla="*/ 1271752 w 3436883"/>
                <a:gd name="connsiteY1" fmla="*/ 409903 h 2522483"/>
                <a:gd name="connsiteX2" fmla="*/ 2238703 w 3436883"/>
                <a:gd name="connsiteY2" fmla="*/ 1082565 h 2522483"/>
                <a:gd name="connsiteX3" fmla="*/ 2984938 w 3436883"/>
                <a:gd name="connsiteY3" fmla="*/ 1839310 h 2522483"/>
                <a:gd name="connsiteX4" fmla="*/ 3436883 w 3436883"/>
                <a:gd name="connsiteY4" fmla="*/ 2522483 h 252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6883" h="2522483">
                  <a:moveTo>
                    <a:pt x="0" y="0"/>
                  </a:moveTo>
                  <a:cubicBezTo>
                    <a:pt x="449317" y="114738"/>
                    <a:pt x="898635" y="229476"/>
                    <a:pt x="1271752" y="409903"/>
                  </a:cubicBezTo>
                  <a:cubicBezTo>
                    <a:pt x="1644869" y="590330"/>
                    <a:pt x="1953172" y="844331"/>
                    <a:pt x="2238703" y="1082565"/>
                  </a:cubicBezTo>
                  <a:cubicBezTo>
                    <a:pt x="2524234" y="1320799"/>
                    <a:pt x="2785241" y="1599324"/>
                    <a:pt x="2984938" y="1839310"/>
                  </a:cubicBezTo>
                  <a:cubicBezTo>
                    <a:pt x="3184635" y="2079296"/>
                    <a:pt x="3436883" y="2522483"/>
                    <a:pt x="3436883" y="2522483"/>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6503448" y="4677103"/>
              <a:ext cx="5058471"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893713" y="4473363"/>
              <a:ext cx="470000" cy="369332"/>
            </a:xfrm>
            <a:prstGeom prst="rect">
              <a:avLst/>
            </a:prstGeom>
            <a:noFill/>
          </p:spPr>
          <p:txBody>
            <a:bodyPr wrap="none" rtlCol="0">
              <a:spAutoFit/>
            </a:bodyPr>
            <a:lstStyle/>
            <a:p>
              <a:r>
                <a:rPr lang="en-US" dirty="0" smtClean="0"/>
                <a:t>P</a:t>
              </a:r>
              <a:r>
                <a:rPr lang="en-US" baseline="-25000" dirty="0" smtClean="0"/>
                <a:t>X1</a:t>
              </a:r>
              <a:endParaRPr lang="en-US" baseline="-25000" dirty="0"/>
            </a:p>
          </p:txBody>
        </p:sp>
        <p:sp>
          <p:nvSpPr>
            <p:cNvPr id="13" name="TextBox 12"/>
            <p:cNvSpPr txBox="1"/>
            <p:nvPr/>
          </p:nvSpPr>
          <p:spPr>
            <a:xfrm>
              <a:off x="10195034" y="5360276"/>
              <a:ext cx="787395" cy="369332"/>
            </a:xfrm>
            <a:prstGeom prst="rect">
              <a:avLst/>
            </a:prstGeom>
            <a:noFill/>
          </p:spPr>
          <p:txBody>
            <a:bodyPr wrap="none" rtlCol="0">
              <a:spAutoFit/>
            </a:bodyPr>
            <a:lstStyle/>
            <a:p>
              <a:r>
                <a:rPr lang="en-US" dirty="0" smtClean="0"/>
                <a:t>VMP</a:t>
              </a:r>
              <a:r>
                <a:rPr lang="en-US" baseline="-25000" dirty="0" smtClean="0"/>
                <a:t>X1</a:t>
              </a:r>
              <a:endParaRPr lang="en-US" dirty="0"/>
            </a:p>
          </p:txBody>
        </p:sp>
        <p:cxnSp>
          <p:nvCxnSpPr>
            <p:cNvPr id="14" name="Straight Connector 13"/>
            <p:cNvCxnSpPr/>
            <p:nvPr/>
          </p:nvCxnSpPr>
          <p:spPr>
            <a:xfrm flipH="1">
              <a:off x="9258384" y="4677103"/>
              <a:ext cx="1230" cy="169608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9140403" y="6421155"/>
              <a:ext cx="235962" cy="369332"/>
            </a:xfrm>
            <a:prstGeom prst="rect">
              <a:avLst/>
            </a:prstGeom>
            <a:noFill/>
          </p:spPr>
          <p:txBody>
            <a:bodyPr wrap="none" rtlCol="0">
              <a:spAutoFit/>
            </a:bodyPr>
            <a:lstStyle/>
            <a:p>
              <a:r>
                <a:rPr lang="en-US" dirty="0"/>
                <a:t>I</a:t>
              </a:r>
            </a:p>
          </p:txBody>
        </p:sp>
      </p:grpSp>
      <p:sp>
        <p:nvSpPr>
          <p:cNvPr id="16" name="TextBox 15"/>
          <p:cNvSpPr txBox="1"/>
          <p:nvPr/>
        </p:nvSpPr>
        <p:spPr>
          <a:xfrm>
            <a:off x="7914289" y="3179487"/>
            <a:ext cx="3899338" cy="1569660"/>
          </a:xfrm>
          <a:prstGeom prst="rect">
            <a:avLst/>
          </a:prstGeom>
          <a:noFill/>
        </p:spPr>
        <p:txBody>
          <a:bodyPr wrap="square" rtlCol="0">
            <a:spAutoFit/>
          </a:bodyPr>
          <a:lstStyle/>
          <a:p>
            <a:r>
              <a:rPr lang="en-US" sz="2400" dirty="0" smtClean="0"/>
              <a:t>What would happen to the profit-maximizing number of input if</a:t>
            </a:r>
            <a:r>
              <a:rPr lang="en-US" sz="2400" b="1" dirty="0"/>
              <a:t> </a:t>
            </a:r>
            <a:r>
              <a:rPr lang="en-US" sz="2400" b="1" dirty="0" smtClean="0"/>
              <a:t>productivity of X</a:t>
            </a:r>
            <a:r>
              <a:rPr lang="en-US" sz="2400" b="1" baseline="-25000" dirty="0" smtClean="0"/>
              <a:t>1</a:t>
            </a:r>
            <a:r>
              <a:rPr lang="en-US" sz="2400" b="1" dirty="0" smtClean="0"/>
              <a:t> increases</a:t>
            </a:r>
            <a:r>
              <a:rPr lang="en-US" sz="2400" dirty="0" smtClean="0"/>
              <a:t>?</a:t>
            </a:r>
            <a:endParaRPr lang="en-US" sz="2400" dirty="0"/>
          </a:p>
        </p:txBody>
      </p:sp>
      <p:sp>
        <p:nvSpPr>
          <p:cNvPr id="17" name="Freeform 16"/>
          <p:cNvSpPr/>
          <p:nvPr/>
        </p:nvSpPr>
        <p:spPr>
          <a:xfrm>
            <a:off x="2716083" y="2994821"/>
            <a:ext cx="3436883" cy="2522483"/>
          </a:xfrm>
          <a:custGeom>
            <a:avLst/>
            <a:gdLst>
              <a:gd name="connsiteX0" fmla="*/ 0 w 3436883"/>
              <a:gd name="connsiteY0" fmla="*/ 0 h 2522483"/>
              <a:gd name="connsiteX1" fmla="*/ 1271752 w 3436883"/>
              <a:gd name="connsiteY1" fmla="*/ 409903 h 2522483"/>
              <a:gd name="connsiteX2" fmla="*/ 2238703 w 3436883"/>
              <a:gd name="connsiteY2" fmla="*/ 1082565 h 2522483"/>
              <a:gd name="connsiteX3" fmla="*/ 2984938 w 3436883"/>
              <a:gd name="connsiteY3" fmla="*/ 1839310 h 2522483"/>
              <a:gd name="connsiteX4" fmla="*/ 3436883 w 3436883"/>
              <a:gd name="connsiteY4" fmla="*/ 2522483 h 252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6883" h="2522483">
                <a:moveTo>
                  <a:pt x="0" y="0"/>
                </a:moveTo>
                <a:cubicBezTo>
                  <a:pt x="449317" y="114738"/>
                  <a:pt x="898635" y="229476"/>
                  <a:pt x="1271752" y="409903"/>
                </a:cubicBezTo>
                <a:cubicBezTo>
                  <a:pt x="1644869" y="590330"/>
                  <a:pt x="1953172" y="844331"/>
                  <a:pt x="2238703" y="1082565"/>
                </a:cubicBezTo>
                <a:cubicBezTo>
                  <a:pt x="2524234" y="1320799"/>
                  <a:pt x="2785241" y="1599324"/>
                  <a:pt x="2984938" y="1839310"/>
                </a:cubicBezTo>
                <a:cubicBezTo>
                  <a:pt x="3184635" y="2079296"/>
                  <a:pt x="3436883" y="2522483"/>
                  <a:pt x="3436883" y="2522483"/>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flipH="1">
            <a:off x="5614840" y="4731212"/>
            <a:ext cx="1230" cy="169608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5496859" y="6475264"/>
            <a:ext cx="324128" cy="369332"/>
          </a:xfrm>
          <a:prstGeom prst="rect">
            <a:avLst/>
          </a:prstGeom>
          <a:noFill/>
        </p:spPr>
        <p:txBody>
          <a:bodyPr wrap="none" rtlCol="0">
            <a:spAutoFit/>
          </a:bodyPr>
          <a:lstStyle/>
          <a:p>
            <a:r>
              <a:rPr lang="en-US" dirty="0"/>
              <a:t>H</a:t>
            </a:r>
            <a:endParaRPr lang="en-US" dirty="0"/>
          </a:p>
        </p:txBody>
      </p:sp>
    </p:spTree>
    <p:extLst>
      <p:ext uri="{BB962C8B-B14F-4D97-AF65-F5344CB8AC3E}">
        <p14:creationId xmlns:p14="http://schemas.microsoft.com/office/powerpoint/2010/main" val="197761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500"/>
                                        <p:tgtEl>
                                          <p:spTgt spid="17"/>
                                        </p:tgtEl>
                                      </p:cBhvr>
                                    </p:animEffect>
                                  </p:childTnLst>
                                </p:cTn>
                              </p:par>
                              <p:par>
                                <p:cTn id="8" presetID="9"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dissolve">
                                      <p:cBhvr>
                                        <p:cTn id="10" dur="500"/>
                                        <p:tgtEl>
                                          <p:spTgt spid="1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dissolve">
                                      <p:cBhvr>
                                        <p:cTn id="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Profit Maximizing &amp; Cost Minimization Conditions</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024128" y="2286000"/>
                <a:ext cx="4661969" cy="4023360"/>
              </a:xfrm>
            </p:spPr>
            <p:txBody>
              <a:bodyPr>
                <a:normAutofit fontScale="92500"/>
              </a:bodyPr>
              <a:lstStyle/>
              <a:p>
                <a:pPr marL="0" indent="0">
                  <a:buNone/>
                </a:pPr>
                <a:r>
                  <a:rPr lang="en-US" sz="2800" dirty="0" smtClean="0">
                    <a:ea typeface="TH SarabunPSK" charset="0"/>
                    <a:cs typeface="TH SarabunPSK" charset="0"/>
                    <a:sym typeface="Wingdings"/>
                  </a:rPr>
                  <a:t>Profit Maximization</a:t>
                </a:r>
                <a:endParaRPr lang="en-US" sz="2800" dirty="0">
                  <a:ea typeface="TH SarabunPSK" charset="0"/>
                  <a:cs typeface="TH SarabunPSK" charset="0"/>
                  <a:sym typeface="Wingdings"/>
                </a:endParaRPr>
              </a:p>
              <a:p>
                <a:pPr lvl="1">
                  <a:buFont typeface="Arial" charset="0"/>
                  <a:buChar char="•"/>
                </a:pPr>
                <a:r>
                  <a:rPr lang="en-US" sz="2200" dirty="0" smtClean="0">
                    <a:ea typeface="TH SarabunPSK" charset="0"/>
                    <a:cs typeface="TH SarabunPSK" charset="0"/>
                    <a:sym typeface="Wingdings"/>
                  </a:rPr>
                  <a:t>One variable input</a:t>
                </a:r>
              </a:p>
              <a:p>
                <a:pPr lvl="1">
                  <a:buFont typeface="Arial" charset="0"/>
                  <a:buChar char="•"/>
                </a:pPr>
                <a:endParaRPr lang="th-TH" sz="1700" i="1" dirty="0">
                  <a:ea typeface="TH SarabunPSK" charset="0"/>
                  <a:cs typeface="TH SarabunPSK" charset="0"/>
                  <a:sym typeface="Wingdings"/>
                </a:endParaRPr>
              </a:p>
              <a:p>
                <a:pPr marL="0" indent="0" algn="ctr">
                  <a:buNone/>
                </a:pPr>
                <a14:m>
                  <m:oMathPara xmlns:m="http://schemas.openxmlformats.org/officeDocument/2006/math">
                    <m:oMathParaPr>
                      <m:jc m:val="centerGroup"/>
                    </m:oMathParaPr>
                    <m:oMath xmlns:m="http://schemas.openxmlformats.org/officeDocument/2006/math">
                      <m:r>
                        <a:rPr lang="en-US" i="1">
                          <a:latin typeface="Cambria Math" charset="0"/>
                          <a:ea typeface="TH SarabunPSK" charset="0"/>
                          <a:cs typeface="TH SarabunPSK" charset="0"/>
                          <a:sym typeface="Wingdings"/>
                        </a:rPr>
                        <m:t>𝑉𝑀𝑃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1=</m:t>
                      </m:r>
                      <m:r>
                        <a:rPr lang="en-US" i="1">
                          <a:latin typeface="Cambria Math" charset="0"/>
                          <a:ea typeface="TH SarabunPSK" charset="0"/>
                          <a:cs typeface="TH SarabunPSK" charset="0"/>
                          <a:sym typeface="Wingdings"/>
                        </a:rPr>
                        <m:t>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1</m:t>
                      </m:r>
                    </m:oMath>
                  </m:oMathPara>
                </a14:m>
                <a:endParaRPr lang="en-US" i="1" baseline="-25000" dirty="0">
                  <a:ea typeface="TH SarabunPSK" charset="0"/>
                  <a:cs typeface="TH SarabunPSK" charset="0"/>
                  <a:sym typeface="Wingdings"/>
                </a:endParaRPr>
              </a:p>
              <a:p>
                <a:pPr marL="0" indent="0" algn="ctr">
                  <a:buNone/>
                </a:pPr>
                <a:endParaRPr lang="th-TH" i="1" baseline="-25000" dirty="0">
                  <a:ea typeface="TH SarabunPSK" charset="0"/>
                  <a:cs typeface="TH SarabunPSK" charset="0"/>
                  <a:sym typeface="Wingdings"/>
                </a:endParaRPr>
              </a:p>
              <a:p>
                <a:pPr marL="0" indent="0" algn="ctr">
                  <a:buNone/>
                </a:pPr>
                <a14:m>
                  <m:oMathPara xmlns:m="http://schemas.openxmlformats.org/officeDocument/2006/math">
                    <m:oMathParaPr>
                      <m:jc m:val="centerGroup"/>
                    </m:oMathParaPr>
                    <m:oMath xmlns:m="http://schemas.openxmlformats.org/officeDocument/2006/math">
                      <m:f>
                        <m:fPr>
                          <m:ctrlPr>
                            <a:rPr lang="th-TH" i="1" baseline="-25000">
                              <a:latin typeface="Cambria Math" charset="0"/>
                              <a:ea typeface="TH SarabunPSK" charset="0"/>
                              <a:cs typeface="TH SarabunPSK" charset="0"/>
                              <a:sym typeface="Wingdings"/>
                            </a:rPr>
                          </m:ctrlPr>
                        </m:fPr>
                        <m:num>
                          <m:r>
                            <a:rPr lang="en-US" i="1">
                              <a:latin typeface="Cambria Math" charset="0"/>
                              <a:ea typeface="TH SarabunPSK" charset="0"/>
                              <a:cs typeface="TH SarabunPSK" charset="0"/>
                              <a:sym typeface="Wingdings"/>
                            </a:rPr>
                            <m:t>𝑉𝑀𝑃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1</m:t>
                          </m:r>
                        </m:num>
                        <m:den>
                          <m:r>
                            <a:rPr lang="en-US" i="1">
                              <a:latin typeface="Cambria Math" charset="0"/>
                              <a:ea typeface="TH SarabunPSK" charset="0"/>
                              <a:cs typeface="TH SarabunPSK" charset="0"/>
                              <a:sym typeface="Wingdings"/>
                            </a:rPr>
                            <m:t>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1</m:t>
                          </m:r>
                        </m:den>
                      </m:f>
                      <m:r>
                        <a:rPr lang="en-US" i="1">
                          <a:latin typeface="Cambria Math" charset="0"/>
                          <a:ea typeface="TH SarabunPSK" charset="0"/>
                          <a:cs typeface="TH SarabunPSK" charset="0"/>
                          <a:sym typeface="Wingdings"/>
                        </a:rPr>
                        <m:t>=1</m:t>
                      </m:r>
                    </m:oMath>
                  </m:oMathPara>
                </a14:m>
                <a:endParaRPr lang="en-US" sz="3000" i="1" dirty="0">
                  <a:ea typeface="TH SarabunPSK" charset="0"/>
                  <a:cs typeface="TH SarabunPSK" charset="0"/>
                  <a:sym typeface="Wingdings"/>
                </a:endParaRPr>
              </a:p>
              <a:p>
                <a:pPr lvl="1">
                  <a:buFont typeface="Arial" charset="0"/>
                  <a:buChar char="•"/>
                </a:pPr>
                <a:endParaRPr lang="en-US" sz="2600" dirty="0">
                  <a:ea typeface="TH SarabunPSK" charset="0"/>
                  <a:cs typeface="TH SarabunPSK" charset="0"/>
                  <a:sym typeface="Wingdings"/>
                </a:endParaRPr>
              </a:p>
              <a:p>
                <a:pPr lvl="1">
                  <a:buFont typeface="Arial" charset="0"/>
                  <a:buChar char="•"/>
                </a:pPr>
                <a:r>
                  <a:rPr lang="en-US" sz="2200" dirty="0" smtClean="0">
                    <a:ea typeface="TH SarabunPSK" charset="0"/>
                    <a:cs typeface="TH SarabunPSK" charset="0"/>
                    <a:sym typeface="Wingdings"/>
                  </a:rPr>
                  <a:t>Two or more variable inputs</a:t>
                </a:r>
                <a:endParaRPr lang="th-TH" sz="2200" dirty="0">
                  <a:ea typeface="TH SarabunPSK" charset="0"/>
                  <a:cs typeface="TH SarabunPSK" charset="0"/>
                  <a:sym typeface="Wingdings"/>
                </a:endParaRPr>
              </a:p>
              <a:p>
                <a:pPr marL="0" indent="0" algn="ctr">
                  <a:buNone/>
                </a:pPr>
                <a:endParaRPr lang="th-TH" i="1" baseline="-25000" dirty="0">
                  <a:ea typeface="TH SarabunPSK" charset="0"/>
                  <a:cs typeface="TH SarabunPSK" charset="0"/>
                  <a:sym typeface="Wingdings"/>
                </a:endParaRPr>
              </a:p>
              <a:p>
                <a:pPr marL="0" indent="0" algn="ctr">
                  <a:buNone/>
                </a:pPr>
                <a14:m>
                  <m:oMathPara xmlns:m="http://schemas.openxmlformats.org/officeDocument/2006/math">
                    <m:oMathParaPr>
                      <m:jc m:val="centerGroup"/>
                    </m:oMathParaPr>
                    <m:oMath xmlns:m="http://schemas.openxmlformats.org/officeDocument/2006/math">
                      <m:f>
                        <m:fPr>
                          <m:ctrlPr>
                            <a:rPr lang="th-TH" i="1" baseline="-25000">
                              <a:latin typeface="Cambria Math" charset="0"/>
                              <a:ea typeface="TH SarabunPSK" charset="0"/>
                              <a:cs typeface="TH SarabunPSK" charset="0"/>
                              <a:sym typeface="Wingdings"/>
                            </a:rPr>
                          </m:ctrlPr>
                        </m:fPr>
                        <m:num>
                          <m:r>
                            <a:rPr lang="en-US" i="1">
                              <a:latin typeface="Cambria Math" charset="0"/>
                              <a:ea typeface="TH SarabunPSK" charset="0"/>
                              <a:cs typeface="TH SarabunPSK" charset="0"/>
                              <a:sym typeface="Wingdings"/>
                            </a:rPr>
                            <m:t>𝑉𝑀𝑃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1</m:t>
                          </m:r>
                        </m:num>
                        <m:den>
                          <m:r>
                            <a:rPr lang="en-US" i="1">
                              <a:latin typeface="Cambria Math" charset="0"/>
                              <a:ea typeface="TH SarabunPSK" charset="0"/>
                              <a:cs typeface="TH SarabunPSK" charset="0"/>
                              <a:sym typeface="Wingdings"/>
                            </a:rPr>
                            <m:t>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1</m:t>
                          </m:r>
                        </m:den>
                      </m:f>
                      <m:r>
                        <a:rPr lang="en-US" i="1" baseline="-25000">
                          <a:latin typeface="Cambria Math" charset="0"/>
                          <a:ea typeface="TH SarabunPSK" charset="0"/>
                          <a:cs typeface="TH SarabunPSK" charset="0"/>
                          <a:sym typeface="Wingdings"/>
                        </a:rPr>
                        <m:t> </m:t>
                      </m:r>
                      <m:r>
                        <a:rPr lang="en-US" i="1">
                          <a:latin typeface="Cambria Math" charset="0"/>
                          <a:ea typeface="TH SarabunPSK" charset="0"/>
                          <a:cs typeface="TH SarabunPSK" charset="0"/>
                          <a:sym typeface="Wingdings"/>
                        </a:rPr>
                        <m:t>=</m:t>
                      </m:r>
                      <m:f>
                        <m:fPr>
                          <m:ctrlPr>
                            <a:rPr lang="th-TH" i="1" baseline="-25000">
                              <a:latin typeface="Cambria Math" charset="0"/>
                              <a:ea typeface="TH SarabunPSK" charset="0"/>
                              <a:cs typeface="TH SarabunPSK" charset="0"/>
                              <a:sym typeface="Wingdings"/>
                            </a:rPr>
                          </m:ctrlPr>
                        </m:fPr>
                        <m:num>
                          <m:r>
                            <a:rPr lang="en-US" i="1">
                              <a:latin typeface="Cambria Math" charset="0"/>
                              <a:ea typeface="TH SarabunPSK" charset="0"/>
                              <a:cs typeface="TH SarabunPSK" charset="0"/>
                              <a:sym typeface="Wingdings"/>
                            </a:rPr>
                            <m:t>𝑉𝑀𝑃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2</m:t>
                          </m:r>
                        </m:num>
                        <m:den>
                          <m:r>
                            <a:rPr lang="en-US" i="1">
                              <a:latin typeface="Cambria Math" charset="0"/>
                              <a:ea typeface="TH SarabunPSK" charset="0"/>
                              <a:cs typeface="TH SarabunPSK" charset="0"/>
                              <a:sym typeface="Wingdings"/>
                            </a:rPr>
                            <m:t>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2</m:t>
                          </m:r>
                        </m:den>
                      </m:f>
                      <m:r>
                        <a:rPr lang="en-US" i="1">
                          <a:latin typeface="Cambria Math" charset="0"/>
                          <a:ea typeface="TH SarabunPSK" charset="0"/>
                          <a:cs typeface="TH SarabunPSK" charset="0"/>
                          <a:sym typeface="Wingdings"/>
                        </a:rPr>
                        <m:t>=1</m:t>
                      </m:r>
                    </m:oMath>
                  </m:oMathPara>
                </a14:m>
                <a:endParaRPr lang="en-US" i="1" dirty="0">
                  <a:ea typeface="TH SarabunPSK" charset="0"/>
                  <a:cs typeface="TH SarabunPSK" charset="0"/>
                  <a:sym typeface="Wingdings"/>
                </a:endParaRPr>
              </a:p>
              <a:p>
                <a:pPr marL="0" indent="0" algn="ctr">
                  <a:buNone/>
                </a:pPr>
                <a:endParaRPr lang="th-TH" sz="2800" dirty="0">
                  <a:ea typeface="TH SarabunPSK" charset="0"/>
                  <a:cs typeface="TH SarabunPSK" charset="0"/>
                  <a:sym typeface="Wingdings"/>
                </a:endParaRPr>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024128" y="2286000"/>
                <a:ext cx="4661969" cy="4023360"/>
              </a:xfrm>
              <a:blipFill rotWithShape="0">
                <a:blip r:embed="rId2"/>
                <a:stretch>
                  <a:fillRect l="-3268" t="-227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Content Placeholder 2"/>
              <p:cNvSpPr txBox="1">
                <a:spLocks/>
              </p:cNvSpPr>
              <p:nvPr/>
            </p:nvSpPr>
            <p:spPr>
              <a:xfrm>
                <a:off x="6883645" y="2286000"/>
                <a:ext cx="4661969" cy="4023360"/>
              </a:xfrm>
              <a:prstGeom prst="rect">
                <a:avLst/>
              </a:prstGeom>
            </p:spPr>
            <p:txBody>
              <a:bodyPr vert="horz" lIns="45720" tIns="45720" rIns="45720" bIns="45720" rtlCol="0">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marL="0" indent="0">
                  <a:buFont typeface="Tw Cen MT" panose="020B0602020104020603" pitchFamily="34" charset="0"/>
                  <a:buNone/>
                </a:pPr>
                <a:r>
                  <a:rPr lang="en-US" sz="2800" dirty="0" smtClean="0">
                    <a:ea typeface="TH SarabunPSK" charset="0"/>
                    <a:cs typeface="TH SarabunPSK" charset="0"/>
                    <a:sym typeface="Wingdings"/>
                  </a:rPr>
                  <a:t>Cost Minimization</a:t>
                </a:r>
                <a:endParaRPr lang="en-US" sz="2800" dirty="0">
                  <a:ea typeface="TH SarabunPSK" charset="0"/>
                  <a:cs typeface="TH SarabunPSK" charset="0"/>
                  <a:sym typeface="Wingdings"/>
                </a:endParaRPr>
              </a:p>
              <a:p>
                <a:pPr lvl="1">
                  <a:buFont typeface="Arial" charset="0"/>
                  <a:buChar char="•"/>
                </a:pPr>
                <a:endParaRPr lang="en-US" sz="2000" dirty="0" smtClean="0">
                  <a:ea typeface="TH SarabunPSK" charset="0"/>
                  <a:cs typeface="TH SarabunPSK" charset="0"/>
                  <a:sym typeface="Wingdings"/>
                </a:endParaRPr>
              </a:p>
              <a:p>
                <a:pPr lvl="1">
                  <a:buFont typeface="Arial" charset="0"/>
                  <a:buChar char="•"/>
                </a:pPr>
                <a:r>
                  <a:rPr lang="en-US" sz="2000" dirty="0" smtClean="0">
                    <a:ea typeface="TH SarabunPSK" charset="0"/>
                    <a:cs typeface="TH SarabunPSK" charset="0"/>
                    <a:sym typeface="Wingdings"/>
                  </a:rPr>
                  <a:t>If the price is uncertain or unknown.</a:t>
                </a:r>
              </a:p>
              <a:p>
                <a:pPr lvl="1">
                  <a:buFont typeface="Arial" charset="0"/>
                  <a:buChar char="•"/>
                </a:pPr>
                <a:endParaRPr lang="en-US" sz="2000" dirty="0">
                  <a:ea typeface="TH SarabunPSK" charset="0"/>
                  <a:cs typeface="TH SarabunPSK" charset="0"/>
                  <a:sym typeface="Wingdings"/>
                </a:endParaRPr>
              </a:p>
              <a:p>
                <a:pPr lvl="1">
                  <a:buFont typeface="Arial" charset="0"/>
                  <a:buChar char="•"/>
                </a:pPr>
                <a:r>
                  <a:rPr lang="en-US" sz="2000" dirty="0" smtClean="0">
                    <a:ea typeface="TH SarabunPSK" charset="0"/>
                    <a:cs typeface="TH SarabunPSK" charset="0"/>
                    <a:sym typeface="Wingdings"/>
                  </a:rPr>
                  <a:t>Two or more variable inputs</a:t>
                </a:r>
                <a:endParaRPr lang="th-TH" sz="2000" dirty="0">
                  <a:ea typeface="TH SarabunPSK" charset="0"/>
                  <a:cs typeface="TH SarabunPSK" charset="0"/>
                  <a:sym typeface="Wingdings"/>
                </a:endParaRPr>
              </a:p>
              <a:p>
                <a:pPr marL="0" indent="0" algn="ctr">
                  <a:buFont typeface="Tw Cen MT" panose="020B0602020104020603" pitchFamily="34" charset="0"/>
                  <a:buNone/>
                </a:pPr>
                <a:endParaRPr lang="th-TH" i="1" baseline="-25000" dirty="0">
                  <a:ea typeface="TH SarabunPSK" charset="0"/>
                  <a:cs typeface="TH SarabunPSK" charset="0"/>
                  <a:sym typeface="Wingdings"/>
                </a:endParaRPr>
              </a:p>
              <a:p>
                <a:pPr marL="0" indent="0" algn="ctr">
                  <a:buFont typeface="Tw Cen MT" panose="020B0602020104020603" pitchFamily="34" charset="0"/>
                  <a:buNone/>
                </a:pPr>
                <a14:m>
                  <m:oMathPara xmlns:m="http://schemas.openxmlformats.org/officeDocument/2006/math">
                    <m:oMathParaPr>
                      <m:jc m:val="centerGroup"/>
                    </m:oMathParaPr>
                    <m:oMath xmlns:m="http://schemas.openxmlformats.org/officeDocument/2006/math">
                      <m:f>
                        <m:fPr>
                          <m:ctrlPr>
                            <a:rPr lang="th-TH" i="1" baseline="-25000">
                              <a:latin typeface="Cambria Math" charset="0"/>
                              <a:ea typeface="TH SarabunPSK" charset="0"/>
                              <a:cs typeface="TH SarabunPSK" charset="0"/>
                              <a:sym typeface="Wingdings"/>
                            </a:rPr>
                          </m:ctrlPr>
                        </m:fPr>
                        <m:num>
                          <m:r>
                            <a:rPr lang="en-US" i="1">
                              <a:latin typeface="Cambria Math" charset="0"/>
                              <a:ea typeface="TH SarabunPSK" charset="0"/>
                              <a:cs typeface="TH SarabunPSK" charset="0"/>
                              <a:sym typeface="Wingdings"/>
                            </a:rPr>
                            <m:t>𝑀𝑃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1</m:t>
                          </m:r>
                        </m:num>
                        <m:den>
                          <m:r>
                            <a:rPr lang="en-US" i="1">
                              <a:latin typeface="Cambria Math" charset="0"/>
                              <a:ea typeface="TH SarabunPSK" charset="0"/>
                              <a:cs typeface="TH SarabunPSK" charset="0"/>
                              <a:sym typeface="Wingdings"/>
                            </a:rPr>
                            <m:t>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1</m:t>
                          </m:r>
                        </m:den>
                      </m:f>
                      <m:r>
                        <a:rPr lang="en-US" i="1" baseline="-25000">
                          <a:latin typeface="Cambria Math" charset="0"/>
                          <a:ea typeface="TH SarabunPSK" charset="0"/>
                          <a:cs typeface="TH SarabunPSK" charset="0"/>
                          <a:sym typeface="Wingdings"/>
                        </a:rPr>
                        <m:t> </m:t>
                      </m:r>
                      <m:r>
                        <a:rPr lang="en-US" i="1">
                          <a:latin typeface="Cambria Math" charset="0"/>
                          <a:ea typeface="TH SarabunPSK" charset="0"/>
                          <a:cs typeface="TH SarabunPSK" charset="0"/>
                          <a:sym typeface="Wingdings"/>
                        </a:rPr>
                        <m:t>=</m:t>
                      </m:r>
                      <m:f>
                        <m:fPr>
                          <m:ctrlPr>
                            <a:rPr lang="th-TH" i="1" baseline="-25000">
                              <a:latin typeface="Cambria Math" charset="0"/>
                              <a:ea typeface="TH SarabunPSK" charset="0"/>
                              <a:cs typeface="TH SarabunPSK" charset="0"/>
                              <a:sym typeface="Wingdings"/>
                            </a:rPr>
                          </m:ctrlPr>
                        </m:fPr>
                        <m:num>
                          <m:r>
                            <a:rPr lang="en-US" i="1">
                              <a:latin typeface="Cambria Math" charset="0"/>
                              <a:ea typeface="TH SarabunPSK" charset="0"/>
                              <a:cs typeface="TH SarabunPSK" charset="0"/>
                              <a:sym typeface="Wingdings"/>
                            </a:rPr>
                            <m:t>𝑀𝑃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2</m:t>
                          </m:r>
                        </m:num>
                        <m:den>
                          <m:r>
                            <a:rPr lang="en-US" i="1">
                              <a:latin typeface="Cambria Math" charset="0"/>
                              <a:ea typeface="TH SarabunPSK" charset="0"/>
                              <a:cs typeface="TH SarabunPSK" charset="0"/>
                              <a:sym typeface="Wingdings"/>
                            </a:rPr>
                            <m:t>𝑃</m:t>
                          </m:r>
                          <m:r>
                            <a:rPr lang="en-US" i="1" baseline="-25000">
                              <a:latin typeface="Cambria Math" charset="0"/>
                              <a:ea typeface="TH SarabunPSK" charset="0"/>
                              <a:cs typeface="TH SarabunPSK" charset="0"/>
                              <a:sym typeface="Wingdings"/>
                            </a:rPr>
                            <m:t>𝑋</m:t>
                          </m:r>
                          <m:r>
                            <a:rPr lang="en-US" i="1" baseline="-25000">
                              <a:latin typeface="Cambria Math" charset="0"/>
                              <a:ea typeface="TH SarabunPSK" charset="0"/>
                              <a:cs typeface="TH SarabunPSK" charset="0"/>
                              <a:sym typeface="Wingdings"/>
                            </a:rPr>
                            <m:t>2</m:t>
                          </m:r>
                        </m:den>
                      </m:f>
                      <m:r>
                        <a:rPr lang="en-US" i="1">
                          <a:latin typeface="Cambria Math" charset="0"/>
                          <a:ea typeface="TH SarabunPSK" charset="0"/>
                          <a:cs typeface="TH SarabunPSK" charset="0"/>
                          <a:sym typeface="Wingdings"/>
                        </a:rPr>
                        <m:t>=1</m:t>
                      </m:r>
                    </m:oMath>
                  </m:oMathPara>
                </a14:m>
                <a:endParaRPr lang="en-US" i="1" dirty="0">
                  <a:ea typeface="TH SarabunPSK" charset="0"/>
                  <a:cs typeface="TH SarabunPSK" charset="0"/>
                  <a:sym typeface="Wingdings"/>
                </a:endParaRPr>
              </a:p>
              <a:p>
                <a:pPr marL="0" indent="0" algn="ctr">
                  <a:buFont typeface="Tw Cen MT" panose="020B0602020104020603" pitchFamily="34" charset="0"/>
                  <a:buNone/>
                </a:pPr>
                <a:endParaRPr lang="th-TH" sz="2800" dirty="0">
                  <a:ea typeface="TH SarabunPSK" charset="0"/>
                  <a:cs typeface="TH SarabunPSK" charset="0"/>
                  <a:sym typeface="Wingdings"/>
                </a:endParaRPr>
              </a:p>
              <a:p>
                <a:r>
                  <a:rPr lang="en-US" dirty="0" smtClean="0"/>
                  <a:t>“Linear Programming” technique is used in the cost minimization.</a:t>
                </a:r>
                <a:endParaRPr lang="en-US" dirty="0"/>
              </a:p>
            </p:txBody>
          </p:sp>
        </mc:Choice>
        <mc:Fallback xmlns="">
          <p:sp>
            <p:nvSpPr>
              <p:cNvPr id="4" name="Content Placeholder 2"/>
              <p:cNvSpPr txBox="1">
                <a:spLocks noRot="1" noChangeAspect="1" noMove="1" noResize="1" noEditPoints="1" noAdjustHandles="1" noChangeArrowheads="1" noChangeShapeType="1" noTextEdit="1"/>
              </p:cNvSpPr>
              <p:nvPr/>
            </p:nvSpPr>
            <p:spPr>
              <a:xfrm>
                <a:off x="6883645" y="2286000"/>
                <a:ext cx="4661969" cy="4023360"/>
              </a:xfrm>
              <a:prstGeom prst="rect">
                <a:avLst/>
              </a:prstGeom>
              <a:blipFill rotWithShape="0">
                <a:blip r:embed="rId3"/>
                <a:stretch>
                  <a:fillRect l="-3660" t="-3485" r="-2745"/>
                </a:stretch>
              </a:blipFill>
            </p:spPr>
            <p:txBody>
              <a:bodyPr/>
              <a:lstStyle/>
              <a:p>
                <a:r>
                  <a:rPr lang="en-US">
                    <a:noFill/>
                  </a:rPr>
                  <a:t> </a:t>
                </a:r>
              </a:p>
            </p:txBody>
          </p:sp>
        </mc:Fallback>
      </mc:AlternateContent>
    </p:spTree>
    <p:extLst>
      <p:ext uri="{BB962C8B-B14F-4D97-AF65-F5344CB8AC3E}">
        <p14:creationId xmlns:p14="http://schemas.microsoft.com/office/powerpoint/2010/main" val="18067290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Output </a:t>
            </a:r>
            <a:r>
              <a:rPr lang="mr-IN" dirty="0" smtClean="0"/>
              <a:t>–</a:t>
            </a:r>
            <a:r>
              <a:rPr lang="en-US" dirty="0" smtClean="0"/>
              <a:t> Output Relationships</a:t>
            </a:r>
            <a:endParaRPr lang="en-US" dirty="0"/>
          </a:p>
        </p:txBody>
      </p:sp>
      <p:sp>
        <p:nvSpPr>
          <p:cNvPr id="3" name="Content Placeholder 2"/>
          <p:cNvSpPr>
            <a:spLocks noGrp="1"/>
          </p:cNvSpPr>
          <p:nvPr>
            <p:ph idx="1"/>
          </p:nvPr>
        </p:nvSpPr>
        <p:spPr/>
        <p:txBody>
          <a:bodyPr/>
          <a:lstStyle/>
          <a:p>
            <a:pPr>
              <a:buFont typeface="Arial" charset="0"/>
              <a:buChar char="•"/>
            </a:pPr>
            <a:r>
              <a:rPr lang="en-US" dirty="0" smtClean="0"/>
              <a:t> In practice, farmers may produce more than one products in a period of time, for example, growing corn and cassava, growing plants and raising livestock. </a:t>
            </a:r>
          </a:p>
          <a:p>
            <a:pPr>
              <a:buFont typeface="Arial" charset="0"/>
              <a:buChar char="•"/>
            </a:pPr>
            <a:r>
              <a:rPr lang="en-US" dirty="0"/>
              <a:t> </a:t>
            </a:r>
            <a:r>
              <a:rPr lang="en-US" dirty="0" smtClean="0"/>
              <a:t>Chosen products may be competing for factors of production, using the factors complimentarily, or jointly produced. </a:t>
            </a:r>
          </a:p>
          <a:p>
            <a:pPr>
              <a:buFont typeface="Arial" charset="0"/>
              <a:buChar char="•"/>
            </a:pPr>
            <a:r>
              <a:rPr lang="en-US" dirty="0"/>
              <a:t> </a:t>
            </a:r>
            <a:r>
              <a:rPr lang="en-US" dirty="0" smtClean="0"/>
              <a:t>Applying “Production Possibility Curve”</a:t>
            </a:r>
          </a:p>
          <a:p>
            <a:pPr>
              <a:buFont typeface="Arial" charset="0"/>
              <a:buChar char="•"/>
            </a:pPr>
            <a:r>
              <a:rPr lang="en-US" dirty="0"/>
              <a:t> </a:t>
            </a:r>
            <a:r>
              <a:rPr lang="en-US" dirty="0" smtClean="0"/>
              <a:t>Assumptions:</a:t>
            </a:r>
          </a:p>
          <a:p>
            <a:pPr lvl="1">
              <a:buFont typeface="Arial" charset="0"/>
              <a:buChar char="•"/>
            </a:pPr>
            <a:r>
              <a:rPr lang="en-US" sz="2000" dirty="0" smtClean="0"/>
              <a:t>Farmer has certain number of factors of production. </a:t>
            </a:r>
          </a:p>
          <a:p>
            <a:pPr lvl="1">
              <a:buFont typeface="Arial" charset="0"/>
              <a:buChar char="•"/>
            </a:pPr>
            <a:r>
              <a:rPr lang="en-US" sz="2000" dirty="0" smtClean="0"/>
              <a:t>The farmer uses all factors of production to produce two products (Y</a:t>
            </a:r>
            <a:r>
              <a:rPr lang="en-US" sz="2000" baseline="-25000" dirty="0" smtClean="0"/>
              <a:t>1</a:t>
            </a:r>
            <a:r>
              <a:rPr lang="en-US" sz="2000" dirty="0" smtClean="0"/>
              <a:t> and Y</a:t>
            </a:r>
            <a:r>
              <a:rPr lang="en-US" sz="2000" baseline="-25000" dirty="0" smtClean="0"/>
              <a:t>2</a:t>
            </a:r>
            <a:r>
              <a:rPr lang="en-US" sz="2000" dirty="0" smtClean="0"/>
              <a:t>).</a:t>
            </a:r>
          </a:p>
          <a:p>
            <a:pPr lvl="1">
              <a:buFont typeface="Arial" charset="0"/>
              <a:buChar char="•"/>
            </a:pPr>
            <a:r>
              <a:rPr lang="en-US" sz="2000" dirty="0" smtClean="0"/>
              <a:t>No technological change.</a:t>
            </a:r>
          </a:p>
          <a:p>
            <a:pPr lvl="1">
              <a:buFont typeface="Arial" charset="0"/>
              <a:buChar char="•"/>
            </a:pPr>
            <a:r>
              <a:rPr lang="en-US" sz="2000" dirty="0" smtClean="0"/>
              <a:t>No risk producing the two products.</a:t>
            </a:r>
            <a:endParaRPr lang="en-US" sz="2000" dirty="0"/>
          </a:p>
        </p:txBody>
      </p:sp>
    </p:spTree>
    <p:extLst>
      <p:ext uri="{BB962C8B-B14F-4D97-AF65-F5344CB8AC3E}">
        <p14:creationId xmlns:p14="http://schemas.microsoft.com/office/powerpoint/2010/main" val="21077368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Competitive Relationship</a:t>
            </a:r>
            <a:endParaRPr lang="en-US" dirty="0"/>
          </a:p>
        </p:txBody>
      </p:sp>
      <p:cxnSp>
        <p:nvCxnSpPr>
          <p:cNvPr id="4" name="Straight Connector 3"/>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94510" y="1819746"/>
            <a:ext cx="370614"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7" name="TextBox 6"/>
          <p:cNvSpPr txBox="1"/>
          <p:nvPr/>
        </p:nvSpPr>
        <p:spPr>
          <a:xfrm>
            <a:off x="6701883" y="5810649"/>
            <a:ext cx="370614"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8" name="Freeform 7"/>
          <p:cNvSpPr/>
          <p:nvPr/>
        </p:nvSpPr>
        <p:spPr>
          <a:xfrm>
            <a:off x="1436914" y="2924070"/>
            <a:ext cx="4411227" cy="3135086"/>
          </a:xfrm>
          <a:custGeom>
            <a:avLst/>
            <a:gdLst>
              <a:gd name="connsiteX0" fmla="*/ 0 w 4411227"/>
              <a:gd name="connsiteY0" fmla="*/ 0 h 3135086"/>
              <a:gd name="connsiteX1" fmla="*/ 1245996 w 4411227"/>
              <a:gd name="connsiteY1" fmla="*/ 251209 h 3135086"/>
              <a:gd name="connsiteX2" fmla="*/ 2381460 w 4411227"/>
              <a:gd name="connsiteY2" fmla="*/ 753627 h 3135086"/>
              <a:gd name="connsiteX3" fmla="*/ 3386295 w 4411227"/>
              <a:gd name="connsiteY3" fmla="*/ 1497205 h 3135086"/>
              <a:gd name="connsiteX4" fmla="*/ 3928906 w 4411227"/>
              <a:gd name="connsiteY4" fmla="*/ 2110154 h 3135086"/>
              <a:gd name="connsiteX5" fmla="*/ 4270550 w 4411227"/>
              <a:gd name="connsiteY5" fmla="*/ 2672862 h 3135086"/>
              <a:gd name="connsiteX6" fmla="*/ 4411227 w 4411227"/>
              <a:gd name="connsiteY6" fmla="*/ 3135086 h 313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1227" h="3135086">
                <a:moveTo>
                  <a:pt x="0" y="0"/>
                </a:moveTo>
                <a:cubicBezTo>
                  <a:pt x="424543" y="62802"/>
                  <a:pt x="849086" y="125605"/>
                  <a:pt x="1245996" y="251209"/>
                </a:cubicBezTo>
                <a:cubicBezTo>
                  <a:pt x="1642906" y="376813"/>
                  <a:pt x="2024744" y="545961"/>
                  <a:pt x="2381460" y="753627"/>
                </a:cubicBezTo>
                <a:cubicBezTo>
                  <a:pt x="2738176" y="961293"/>
                  <a:pt x="3128387" y="1271117"/>
                  <a:pt x="3386295" y="1497205"/>
                </a:cubicBezTo>
                <a:cubicBezTo>
                  <a:pt x="3644203" y="1723293"/>
                  <a:pt x="3781530" y="1914211"/>
                  <a:pt x="3928906" y="2110154"/>
                </a:cubicBezTo>
                <a:cubicBezTo>
                  <a:pt x="4076282" y="2306097"/>
                  <a:pt x="4190163" y="2502040"/>
                  <a:pt x="4270550" y="2672862"/>
                </a:cubicBezTo>
                <a:cubicBezTo>
                  <a:pt x="4350937" y="2843684"/>
                  <a:pt x="4411227" y="3135086"/>
                  <a:pt x="4411227" y="3135086"/>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006238" y="3077468"/>
            <a:ext cx="445956" cy="461665"/>
          </a:xfrm>
          <a:prstGeom prst="rect">
            <a:avLst/>
          </a:prstGeom>
          <a:noFill/>
        </p:spPr>
        <p:txBody>
          <a:bodyPr wrap="square" rtlCol="0">
            <a:spAutoFit/>
          </a:bodyPr>
          <a:lstStyle/>
          <a:p>
            <a:r>
              <a:rPr lang="en-US" sz="2400" smtClean="0">
                <a:latin typeface="TH SarabunPSK" charset="0"/>
                <a:ea typeface="TH SarabunPSK" charset="0"/>
                <a:cs typeface="TH SarabunPSK" charset="0"/>
              </a:rPr>
              <a:t>Y’</a:t>
            </a:r>
            <a:r>
              <a:rPr lang="en-US" sz="2400" baseline="-2500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0" name="TextBox 9"/>
          <p:cNvSpPr txBox="1"/>
          <p:nvPr/>
        </p:nvSpPr>
        <p:spPr>
          <a:xfrm>
            <a:off x="1007918" y="4546194"/>
            <a:ext cx="484428"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1" name="TextBox 10"/>
          <p:cNvSpPr txBox="1"/>
          <p:nvPr/>
        </p:nvSpPr>
        <p:spPr>
          <a:xfrm>
            <a:off x="2957289" y="5963013"/>
            <a:ext cx="445956"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12" name="TextBox 11"/>
          <p:cNvSpPr txBox="1"/>
          <p:nvPr/>
        </p:nvSpPr>
        <p:spPr>
          <a:xfrm>
            <a:off x="4970793" y="5930014"/>
            <a:ext cx="484428"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cxnSp>
        <p:nvCxnSpPr>
          <p:cNvPr id="13" name="Straight Connector 12"/>
          <p:cNvCxnSpPr/>
          <p:nvPr/>
        </p:nvCxnSpPr>
        <p:spPr>
          <a:xfrm>
            <a:off x="1401954" y="3308301"/>
            <a:ext cx="1709893" cy="673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111847" y="3315036"/>
            <a:ext cx="0" cy="274306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1427356" y="4777026"/>
            <a:ext cx="3706325" cy="222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133681" y="4777026"/>
            <a:ext cx="0" cy="126445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862101" y="2600275"/>
            <a:ext cx="317716" cy="369332"/>
          </a:xfrm>
          <a:prstGeom prst="rect">
            <a:avLst/>
          </a:prstGeom>
          <a:noFill/>
        </p:spPr>
        <p:txBody>
          <a:bodyPr wrap="none" rtlCol="0">
            <a:spAutoFit/>
          </a:bodyPr>
          <a:lstStyle/>
          <a:p>
            <a:r>
              <a:rPr lang="en-US"/>
              <a:t>A</a:t>
            </a:r>
          </a:p>
        </p:txBody>
      </p:sp>
      <p:sp>
        <p:nvSpPr>
          <p:cNvPr id="18" name="TextBox 17"/>
          <p:cNvSpPr txBox="1"/>
          <p:nvPr/>
        </p:nvSpPr>
        <p:spPr>
          <a:xfrm>
            <a:off x="3015221" y="2942779"/>
            <a:ext cx="308098" cy="369332"/>
          </a:xfrm>
          <a:prstGeom prst="rect">
            <a:avLst/>
          </a:prstGeom>
          <a:noFill/>
        </p:spPr>
        <p:txBody>
          <a:bodyPr wrap="none" rtlCol="0">
            <a:spAutoFit/>
          </a:bodyPr>
          <a:lstStyle/>
          <a:p>
            <a:r>
              <a:rPr lang="en-US" dirty="0" smtClean="0"/>
              <a:t>C</a:t>
            </a:r>
            <a:endParaRPr lang="en-US" dirty="0"/>
          </a:p>
        </p:txBody>
      </p:sp>
      <p:sp>
        <p:nvSpPr>
          <p:cNvPr id="19" name="TextBox 18"/>
          <p:cNvSpPr txBox="1"/>
          <p:nvPr/>
        </p:nvSpPr>
        <p:spPr>
          <a:xfrm>
            <a:off x="5036614" y="4331120"/>
            <a:ext cx="327334" cy="369332"/>
          </a:xfrm>
          <a:prstGeom prst="rect">
            <a:avLst/>
          </a:prstGeom>
          <a:noFill/>
        </p:spPr>
        <p:txBody>
          <a:bodyPr wrap="none" rtlCol="0">
            <a:spAutoFit/>
          </a:bodyPr>
          <a:lstStyle/>
          <a:p>
            <a:r>
              <a:rPr lang="en-US" dirty="0" smtClean="0"/>
              <a:t>D</a:t>
            </a:r>
            <a:endParaRPr lang="en-US" dirty="0"/>
          </a:p>
        </p:txBody>
      </p:sp>
      <p:sp>
        <p:nvSpPr>
          <p:cNvPr id="20" name="TextBox 19"/>
          <p:cNvSpPr txBox="1"/>
          <p:nvPr/>
        </p:nvSpPr>
        <p:spPr>
          <a:xfrm>
            <a:off x="5791909" y="5659173"/>
            <a:ext cx="309700" cy="369332"/>
          </a:xfrm>
          <a:prstGeom prst="rect">
            <a:avLst/>
          </a:prstGeom>
          <a:noFill/>
        </p:spPr>
        <p:txBody>
          <a:bodyPr wrap="none" rtlCol="0">
            <a:spAutoFit/>
          </a:bodyPr>
          <a:lstStyle/>
          <a:p>
            <a:r>
              <a:rPr lang="en-US" dirty="0" smtClean="0"/>
              <a:t>B</a:t>
            </a:r>
            <a:endParaRPr lang="en-US" dirty="0"/>
          </a:p>
        </p:txBody>
      </p:sp>
      <p:sp>
        <p:nvSpPr>
          <p:cNvPr id="21" name="TextBox 20"/>
          <p:cNvSpPr txBox="1"/>
          <p:nvPr/>
        </p:nvSpPr>
        <p:spPr>
          <a:xfrm>
            <a:off x="6717025" y="2342614"/>
            <a:ext cx="4833844" cy="1938992"/>
          </a:xfrm>
          <a:prstGeom prst="rect">
            <a:avLst/>
          </a:prstGeom>
          <a:noFill/>
        </p:spPr>
        <p:txBody>
          <a:bodyPr wrap="square" rtlCol="0">
            <a:spAutoFit/>
          </a:bodyPr>
          <a:lstStyle/>
          <a:p>
            <a:r>
              <a:rPr lang="en-US" sz="2000" dirty="0" smtClean="0"/>
              <a:t>Marginal Rate of Product Substitution (MRPS) or Marginal Rate of Transformation (MRT) is negative, meaning that the increasing of Y1 will result in decreasing of Y2 as two of them are competing for factors of production.</a:t>
            </a:r>
          </a:p>
          <a:p>
            <a:endParaRPr lang="en-US" sz="2000" dirty="0"/>
          </a:p>
        </p:txBody>
      </p:sp>
      <p:sp>
        <p:nvSpPr>
          <p:cNvPr id="22" name="TextBox 21"/>
          <p:cNvSpPr txBox="1"/>
          <p:nvPr/>
        </p:nvSpPr>
        <p:spPr>
          <a:xfrm>
            <a:off x="6887190" y="4231612"/>
            <a:ext cx="1389419" cy="369332"/>
          </a:xfrm>
          <a:prstGeom prst="rect">
            <a:avLst/>
          </a:prstGeom>
          <a:noFill/>
        </p:spPr>
        <p:txBody>
          <a:bodyPr wrap="none" rtlCol="0">
            <a:spAutoFit/>
          </a:bodyPr>
          <a:lstStyle/>
          <a:p>
            <a:r>
              <a:rPr lang="en-US" smtClean="0"/>
              <a:t>For example:</a:t>
            </a:r>
            <a:endParaRPr lang="en-US"/>
          </a:p>
        </p:txBody>
      </p:sp>
    </p:spTree>
    <p:extLst>
      <p:ext uri="{BB962C8B-B14F-4D97-AF65-F5344CB8AC3E}">
        <p14:creationId xmlns:p14="http://schemas.microsoft.com/office/powerpoint/2010/main" val="2695756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Complementary Relationship</a:t>
            </a:r>
            <a:endParaRPr lang="en-US" dirty="0"/>
          </a:p>
        </p:txBody>
      </p:sp>
      <p:cxnSp>
        <p:nvCxnSpPr>
          <p:cNvPr id="4" name="Straight Connector 3"/>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94510" y="1819746"/>
            <a:ext cx="370614"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7" name="TextBox 6"/>
          <p:cNvSpPr txBox="1"/>
          <p:nvPr/>
        </p:nvSpPr>
        <p:spPr>
          <a:xfrm>
            <a:off x="6701883" y="5810649"/>
            <a:ext cx="370614"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9" name="TextBox 8"/>
          <p:cNvSpPr txBox="1"/>
          <p:nvPr/>
        </p:nvSpPr>
        <p:spPr>
          <a:xfrm>
            <a:off x="996496" y="2537811"/>
            <a:ext cx="445956" cy="461665"/>
          </a:xfrm>
          <a:prstGeom prst="rect">
            <a:avLst/>
          </a:prstGeom>
          <a:noFill/>
        </p:spPr>
        <p:txBody>
          <a:bodyPr wrap="square" rtlCol="0">
            <a:spAutoFit/>
          </a:bodyPr>
          <a:lstStyle/>
          <a:p>
            <a:r>
              <a:rPr lang="en-US" sz="2400" smtClean="0">
                <a:latin typeface="TH SarabunPSK" charset="0"/>
                <a:ea typeface="TH SarabunPSK" charset="0"/>
                <a:cs typeface="TH SarabunPSK" charset="0"/>
              </a:rPr>
              <a:t>Y’</a:t>
            </a:r>
            <a:r>
              <a:rPr lang="en-US" sz="2400" baseline="-2500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0" name="TextBox 9"/>
          <p:cNvSpPr txBox="1"/>
          <p:nvPr/>
        </p:nvSpPr>
        <p:spPr>
          <a:xfrm>
            <a:off x="1007918" y="4546194"/>
            <a:ext cx="484428"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1" name="TextBox 10"/>
          <p:cNvSpPr txBox="1"/>
          <p:nvPr/>
        </p:nvSpPr>
        <p:spPr>
          <a:xfrm>
            <a:off x="2957289" y="5963013"/>
            <a:ext cx="445956"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12" name="TextBox 11"/>
          <p:cNvSpPr txBox="1"/>
          <p:nvPr/>
        </p:nvSpPr>
        <p:spPr>
          <a:xfrm>
            <a:off x="4970793" y="5930014"/>
            <a:ext cx="484428"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cxnSp>
        <p:nvCxnSpPr>
          <p:cNvPr id="13" name="Straight Connector 12"/>
          <p:cNvCxnSpPr/>
          <p:nvPr/>
        </p:nvCxnSpPr>
        <p:spPr>
          <a:xfrm>
            <a:off x="1401954" y="2768644"/>
            <a:ext cx="1709893" cy="673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111847" y="2775377"/>
            <a:ext cx="0" cy="3282721"/>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1427356" y="4777026"/>
            <a:ext cx="3706325" cy="222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133681" y="4777026"/>
            <a:ext cx="0" cy="126445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997625" y="3719354"/>
            <a:ext cx="265417" cy="369332"/>
          </a:xfrm>
          <a:prstGeom prst="rect">
            <a:avLst/>
          </a:prstGeom>
          <a:noFill/>
        </p:spPr>
        <p:txBody>
          <a:bodyPr wrap="square" rtlCol="0">
            <a:spAutoFit/>
          </a:bodyPr>
          <a:lstStyle/>
          <a:p>
            <a:r>
              <a:rPr lang="en-US"/>
              <a:t>A</a:t>
            </a:r>
          </a:p>
        </p:txBody>
      </p:sp>
      <p:sp>
        <p:nvSpPr>
          <p:cNvPr id="18" name="TextBox 17"/>
          <p:cNvSpPr txBox="1"/>
          <p:nvPr/>
        </p:nvSpPr>
        <p:spPr>
          <a:xfrm>
            <a:off x="5537821" y="5632916"/>
            <a:ext cx="308098" cy="369332"/>
          </a:xfrm>
          <a:prstGeom prst="rect">
            <a:avLst/>
          </a:prstGeom>
          <a:noFill/>
        </p:spPr>
        <p:txBody>
          <a:bodyPr wrap="none" rtlCol="0">
            <a:spAutoFit/>
          </a:bodyPr>
          <a:lstStyle/>
          <a:p>
            <a:r>
              <a:rPr lang="en-US" dirty="0" smtClean="0"/>
              <a:t>C</a:t>
            </a:r>
            <a:endParaRPr lang="en-US" dirty="0"/>
          </a:p>
        </p:txBody>
      </p:sp>
      <p:sp>
        <p:nvSpPr>
          <p:cNvPr id="19" name="TextBox 18"/>
          <p:cNvSpPr txBox="1"/>
          <p:nvPr/>
        </p:nvSpPr>
        <p:spPr>
          <a:xfrm>
            <a:off x="5036614" y="4331120"/>
            <a:ext cx="327334" cy="369332"/>
          </a:xfrm>
          <a:prstGeom prst="rect">
            <a:avLst/>
          </a:prstGeom>
          <a:noFill/>
        </p:spPr>
        <p:txBody>
          <a:bodyPr wrap="none" rtlCol="0">
            <a:spAutoFit/>
          </a:bodyPr>
          <a:lstStyle/>
          <a:p>
            <a:r>
              <a:rPr lang="en-US" dirty="0" smtClean="0"/>
              <a:t>D</a:t>
            </a:r>
            <a:endParaRPr lang="en-US" dirty="0"/>
          </a:p>
        </p:txBody>
      </p:sp>
      <p:sp>
        <p:nvSpPr>
          <p:cNvPr id="20" name="TextBox 19"/>
          <p:cNvSpPr txBox="1"/>
          <p:nvPr/>
        </p:nvSpPr>
        <p:spPr>
          <a:xfrm>
            <a:off x="3013619" y="2364824"/>
            <a:ext cx="309700" cy="369332"/>
          </a:xfrm>
          <a:prstGeom prst="rect">
            <a:avLst/>
          </a:prstGeom>
          <a:noFill/>
        </p:spPr>
        <p:txBody>
          <a:bodyPr wrap="none" rtlCol="0">
            <a:spAutoFit/>
          </a:bodyPr>
          <a:lstStyle/>
          <a:p>
            <a:r>
              <a:rPr lang="en-US" dirty="0" smtClean="0"/>
              <a:t>B</a:t>
            </a:r>
            <a:endParaRPr lang="en-US" dirty="0"/>
          </a:p>
        </p:txBody>
      </p:sp>
      <p:sp>
        <p:nvSpPr>
          <p:cNvPr id="21" name="TextBox 20"/>
          <p:cNvSpPr txBox="1"/>
          <p:nvPr/>
        </p:nvSpPr>
        <p:spPr>
          <a:xfrm>
            <a:off x="6717025" y="2342614"/>
            <a:ext cx="4833844" cy="1938992"/>
          </a:xfrm>
          <a:prstGeom prst="rect">
            <a:avLst/>
          </a:prstGeom>
          <a:noFill/>
        </p:spPr>
        <p:txBody>
          <a:bodyPr wrap="square" rtlCol="0">
            <a:spAutoFit/>
          </a:bodyPr>
          <a:lstStyle/>
          <a:p>
            <a:r>
              <a:rPr lang="en-US" sz="2000" dirty="0" smtClean="0"/>
              <a:t>Complementary range, in which the increasing of Y</a:t>
            </a:r>
            <a:r>
              <a:rPr lang="en-US" sz="2000" baseline="-25000" dirty="0" smtClean="0"/>
              <a:t>1 </a:t>
            </a:r>
            <a:r>
              <a:rPr lang="en-US" sz="2000" dirty="0" smtClean="0"/>
              <a:t>also results in the increasing of Y</a:t>
            </a:r>
            <a:r>
              <a:rPr lang="en-US" sz="2000" baseline="-25000" dirty="0" smtClean="0"/>
              <a:t>2</a:t>
            </a:r>
            <a:r>
              <a:rPr lang="en-US" sz="2000" dirty="0" smtClean="0"/>
              <a:t>, is AB. MRPS or MRT is positive. Afterwards, in the range of BC, the two products are back in the competitive relationship. MRPS or MRT is negative.</a:t>
            </a:r>
            <a:endParaRPr lang="en-US" sz="2000" dirty="0"/>
          </a:p>
        </p:txBody>
      </p:sp>
      <p:sp>
        <p:nvSpPr>
          <p:cNvPr id="22" name="TextBox 21"/>
          <p:cNvSpPr txBox="1"/>
          <p:nvPr/>
        </p:nvSpPr>
        <p:spPr>
          <a:xfrm>
            <a:off x="6717025" y="4492129"/>
            <a:ext cx="1389419" cy="369332"/>
          </a:xfrm>
          <a:prstGeom prst="rect">
            <a:avLst/>
          </a:prstGeom>
          <a:noFill/>
        </p:spPr>
        <p:txBody>
          <a:bodyPr wrap="none" rtlCol="0">
            <a:spAutoFit/>
          </a:bodyPr>
          <a:lstStyle/>
          <a:p>
            <a:r>
              <a:rPr lang="en-US" smtClean="0"/>
              <a:t>For example:</a:t>
            </a:r>
            <a:endParaRPr lang="en-US"/>
          </a:p>
        </p:txBody>
      </p:sp>
      <p:sp>
        <p:nvSpPr>
          <p:cNvPr id="23" name="Freeform 22"/>
          <p:cNvSpPr/>
          <p:nvPr/>
        </p:nvSpPr>
        <p:spPr>
          <a:xfrm>
            <a:off x="1426866" y="2760590"/>
            <a:ext cx="4180114" cy="3288518"/>
          </a:xfrm>
          <a:custGeom>
            <a:avLst/>
            <a:gdLst>
              <a:gd name="connsiteX0" fmla="*/ 0 w 4220308"/>
              <a:gd name="connsiteY0" fmla="*/ 1188412 h 3288518"/>
              <a:gd name="connsiteX1" fmla="*/ 592853 w 4220308"/>
              <a:gd name="connsiteY1" fmla="*/ 525221 h 3288518"/>
              <a:gd name="connsiteX2" fmla="*/ 1607736 w 4220308"/>
              <a:gd name="connsiteY2" fmla="*/ 2707 h 3288518"/>
              <a:gd name="connsiteX3" fmla="*/ 2562330 w 4220308"/>
              <a:gd name="connsiteY3" fmla="*/ 384544 h 3288518"/>
              <a:gd name="connsiteX4" fmla="*/ 3597310 w 4220308"/>
              <a:gd name="connsiteY4" fmla="*/ 1660685 h 3288518"/>
              <a:gd name="connsiteX5" fmla="*/ 4220308 w 4220308"/>
              <a:gd name="connsiteY5" fmla="*/ 3288518 h 3288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20308" h="3288518">
                <a:moveTo>
                  <a:pt x="0" y="1188412"/>
                </a:moveTo>
                <a:cubicBezTo>
                  <a:pt x="162448" y="955625"/>
                  <a:pt x="324897" y="722838"/>
                  <a:pt x="592853" y="525221"/>
                </a:cubicBezTo>
                <a:cubicBezTo>
                  <a:pt x="860809" y="327603"/>
                  <a:pt x="1279490" y="26153"/>
                  <a:pt x="1607736" y="2707"/>
                </a:cubicBezTo>
                <a:cubicBezTo>
                  <a:pt x="1935982" y="-20739"/>
                  <a:pt x="2230734" y="108214"/>
                  <a:pt x="2562330" y="384544"/>
                </a:cubicBezTo>
                <a:cubicBezTo>
                  <a:pt x="2893926" y="660874"/>
                  <a:pt x="3320980" y="1176689"/>
                  <a:pt x="3597310" y="1660685"/>
                </a:cubicBezTo>
                <a:cubicBezTo>
                  <a:pt x="3873640" y="2144681"/>
                  <a:pt x="4220308" y="3288518"/>
                  <a:pt x="4220308" y="3288518"/>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8044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Enhancing Relationship</a:t>
            </a:r>
            <a:endParaRPr lang="en-US" dirty="0"/>
          </a:p>
        </p:txBody>
      </p:sp>
      <p:cxnSp>
        <p:nvCxnSpPr>
          <p:cNvPr id="4" name="Straight Connector 3"/>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94510" y="1819746"/>
            <a:ext cx="370614"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7" name="TextBox 6"/>
          <p:cNvSpPr txBox="1"/>
          <p:nvPr/>
        </p:nvSpPr>
        <p:spPr>
          <a:xfrm>
            <a:off x="6701883" y="5810649"/>
            <a:ext cx="370614"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9" name="TextBox 8"/>
          <p:cNvSpPr txBox="1"/>
          <p:nvPr/>
        </p:nvSpPr>
        <p:spPr>
          <a:xfrm>
            <a:off x="951198" y="2573576"/>
            <a:ext cx="445956" cy="461665"/>
          </a:xfrm>
          <a:prstGeom prst="rect">
            <a:avLst/>
          </a:prstGeom>
          <a:noFill/>
        </p:spPr>
        <p:txBody>
          <a:bodyPr wrap="square" rtlCol="0">
            <a:spAutoFit/>
          </a:bodyPr>
          <a:lstStyle/>
          <a:p>
            <a:r>
              <a:rPr lang="en-US" sz="2400" smtClean="0">
                <a:latin typeface="TH SarabunPSK" charset="0"/>
                <a:ea typeface="TH SarabunPSK" charset="0"/>
                <a:cs typeface="TH SarabunPSK" charset="0"/>
              </a:rPr>
              <a:t>Y’</a:t>
            </a:r>
            <a:r>
              <a:rPr lang="en-US" sz="2400" baseline="-2500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0" name="TextBox 9"/>
          <p:cNvSpPr txBox="1"/>
          <p:nvPr/>
        </p:nvSpPr>
        <p:spPr>
          <a:xfrm>
            <a:off x="1007918" y="4546194"/>
            <a:ext cx="484428"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1" name="TextBox 10"/>
          <p:cNvSpPr txBox="1"/>
          <p:nvPr/>
        </p:nvSpPr>
        <p:spPr>
          <a:xfrm>
            <a:off x="2861972" y="5986723"/>
            <a:ext cx="445956"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12" name="TextBox 11"/>
          <p:cNvSpPr txBox="1"/>
          <p:nvPr/>
        </p:nvSpPr>
        <p:spPr>
          <a:xfrm>
            <a:off x="4970793" y="5930014"/>
            <a:ext cx="484428"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cxnSp>
        <p:nvCxnSpPr>
          <p:cNvPr id="13" name="Straight Connector 12"/>
          <p:cNvCxnSpPr/>
          <p:nvPr/>
        </p:nvCxnSpPr>
        <p:spPr>
          <a:xfrm>
            <a:off x="1426866" y="2754804"/>
            <a:ext cx="1742404" cy="160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flipV="1">
            <a:off x="3088425" y="2732307"/>
            <a:ext cx="1797" cy="3325791"/>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1427356" y="4777026"/>
            <a:ext cx="3706325" cy="222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133681" y="4777026"/>
            <a:ext cx="0" cy="126445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68493" y="2567667"/>
            <a:ext cx="317716" cy="369332"/>
          </a:xfrm>
          <a:prstGeom prst="rect">
            <a:avLst/>
          </a:prstGeom>
          <a:noFill/>
        </p:spPr>
        <p:txBody>
          <a:bodyPr wrap="none" rtlCol="0">
            <a:spAutoFit/>
          </a:bodyPr>
          <a:lstStyle/>
          <a:p>
            <a:r>
              <a:rPr lang="en-US"/>
              <a:t>A</a:t>
            </a:r>
          </a:p>
        </p:txBody>
      </p:sp>
      <p:sp>
        <p:nvSpPr>
          <p:cNvPr id="18" name="TextBox 17"/>
          <p:cNvSpPr txBox="1"/>
          <p:nvPr/>
        </p:nvSpPr>
        <p:spPr>
          <a:xfrm>
            <a:off x="5566899" y="5688766"/>
            <a:ext cx="308098" cy="369332"/>
          </a:xfrm>
          <a:prstGeom prst="rect">
            <a:avLst/>
          </a:prstGeom>
          <a:noFill/>
        </p:spPr>
        <p:txBody>
          <a:bodyPr wrap="none" rtlCol="0">
            <a:spAutoFit/>
          </a:bodyPr>
          <a:lstStyle/>
          <a:p>
            <a:r>
              <a:rPr lang="en-US" dirty="0" smtClean="0"/>
              <a:t>C</a:t>
            </a:r>
            <a:endParaRPr lang="en-US" dirty="0"/>
          </a:p>
        </p:txBody>
      </p:sp>
      <p:sp>
        <p:nvSpPr>
          <p:cNvPr id="19" name="TextBox 18"/>
          <p:cNvSpPr txBox="1"/>
          <p:nvPr/>
        </p:nvSpPr>
        <p:spPr>
          <a:xfrm>
            <a:off x="5036614" y="4331120"/>
            <a:ext cx="327334" cy="369332"/>
          </a:xfrm>
          <a:prstGeom prst="rect">
            <a:avLst/>
          </a:prstGeom>
          <a:noFill/>
        </p:spPr>
        <p:txBody>
          <a:bodyPr wrap="none" rtlCol="0">
            <a:spAutoFit/>
          </a:bodyPr>
          <a:lstStyle/>
          <a:p>
            <a:r>
              <a:rPr lang="en-US" dirty="0" smtClean="0"/>
              <a:t>D</a:t>
            </a:r>
            <a:endParaRPr lang="en-US" dirty="0"/>
          </a:p>
        </p:txBody>
      </p:sp>
      <p:sp>
        <p:nvSpPr>
          <p:cNvPr id="20" name="TextBox 19"/>
          <p:cNvSpPr txBox="1"/>
          <p:nvPr/>
        </p:nvSpPr>
        <p:spPr>
          <a:xfrm>
            <a:off x="2970818" y="2350298"/>
            <a:ext cx="309700" cy="369332"/>
          </a:xfrm>
          <a:prstGeom prst="rect">
            <a:avLst/>
          </a:prstGeom>
          <a:noFill/>
        </p:spPr>
        <p:txBody>
          <a:bodyPr wrap="none" rtlCol="0">
            <a:spAutoFit/>
          </a:bodyPr>
          <a:lstStyle/>
          <a:p>
            <a:r>
              <a:rPr lang="en-US" dirty="0" smtClean="0"/>
              <a:t>B</a:t>
            </a:r>
            <a:endParaRPr lang="en-US" dirty="0"/>
          </a:p>
        </p:txBody>
      </p:sp>
      <p:sp>
        <p:nvSpPr>
          <p:cNvPr id="21" name="TextBox 20"/>
          <p:cNvSpPr txBox="1"/>
          <p:nvPr/>
        </p:nvSpPr>
        <p:spPr>
          <a:xfrm>
            <a:off x="6717024" y="2342614"/>
            <a:ext cx="4983139" cy="1631216"/>
          </a:xfrm>
          <a:prstGeom prst="rect">
            <a:avLst/>
          </a:prstGeom>
          <a:noFill/>
        </p:spPr>
        <p:txBody>
          <a:bodyPr wrap="square" rtlCol="0">
            <a:spAutoFit/>
          </a:bodyPr>
          <a:lstStyle/>
          <a:p>
            <a:r>
              <a:rPr lang="en-US" sz="2000" dirty="0" smtClean="0"/>
              <a:t>Enhancing range is AB, where increasing output of Y</a:t>
            </a:r>
            <a:r>
              <a:rPr lang="en-US" sz="2000" baseline="-25000" dirty="0" smtClean="0"/>
              <a:t>1</a:t>
            </a:r>
            <a:r>
              <a:rPr lang="en-US" sz="2000" dirty="0" smtClean="0"/>
              <a:t> has neutral effect on Y</a:t>
            </a:r>
            <a:r>
              <a:rPr lang="en-US" sz="2000" baseline="-25000" dirty="0" smtClean="0"/>
              <a:t>2</a:t>
            </a:r>
            <a:r>
              <a:rPr lang="en-US" sz="2000" dirty="0" smtClean="0"/>
              <a:t>. Subsequently, the two products are back in the competitive relationship, where BC is the competitive range.</a:t>
            </a:r>
            <a:endParaRPr lang="en-US" sz="2000" baseline="-25000" dirty="0" smtClean="0"/>
          </a:p>
          <a:p>
            <a:endParaRPr lang="en-US" sz="2000" dirty="0"/>
          </a:p>
        </p:txBody>
      </p:sp>
      <p:sp>
        <p:nvSpPr>
          <p:cNvPr id="22" name="TextBox 21"/>
          <p:cNvSpPr txBox="1"/>
          <p:nvPr/>
        </p:nvSpPr>
        <p:spPr>
          <a:xfrm>
            <a:off x="6878760" y="4006135"/>
            <a:ext cx="1389419" cy="369332"/>
          </a:xfrm>
          <a:prstGeom prst="rect">
            <a:avLst/>
          </a:prstGeom>
          <a:noFill/>
        </p:spPr>
        <p:txBody>
          <a:bodyPr wrap="none" rtlCol="0">
            <a:spAutoFit/>
          </a:bodyPr>
          <a:lstStyle/>
          <a:p>
            <a:r>
              <a:rPr lang="en-US" smtClean="0"/>
              <a:t>For example:</a:t>
            </a:r>
            <a:endParaRPr lang="en-US"/>
          </a:p>
        </p:txBody>
      </p:sp>
      <p:cxnSp>
        <p:nvCxnSpPr>
          <p:cNvPr id="34" name="Straight Connector 33"/>
          <p:cNvCxnSpPr/>
          <p:nvPr/>
        </p:nvCxnSpPr>
        <p:spPr>
          <a:xfrm>
            <a:off x="1401954" y="2745600"/>
            <a:ext cx="1709893" cy="6733"/>
          </a:xfrm>
          <a:prstGeom prst="line">
            <a:avLst/>
          </a:prstGeom>
          <a:ln w="28575">
            <a:solidFill>
              <a:schemeClr val="accent2">
                <a:lumMod val="75000"/>
              </a:schemeClr>
            </a:solidFill>
            <a:prstDash val="solid"/>
          </a:ln>
        </p:spPr>
        <p:style>
          <a:lnRef idx="1">
            <a:schemeClr val="accent1"/>
          </a:lnRef>
          <a:fillRef idx="0">
            <a:schemeClr val="accent1"/>
          </a:fillRef>
          <a:effectRef idx="0">
            <a:schemeClr val="accent1"/>
          </a:effectRef>
          <a:fontRef idx="minor">
            <a:schemeClr val="tx1"/>
          </a:fontRef>
        </p:style>
      </p:cxnSp>
      <p:sp>
        <p:nvSpPr>
          <p:cNvPr id="35" name="Freeform 34"/>
          <p:cNvSpPr/>
          <p:nvPr/>
        </p:nvSpPr>
        <p:spPr>
          <a:xfrm>
            <a:off x="3074797" y="2743199"/>
            <a:ext cx="2552281" cy="3285811"/>
          </a:xfrm>
          <a:custGeom>
            <a:avLst/>
            <a:gdLst>
              <a:gd name="connsiteX0" fmla="*/ 0 w 2552281"/>
              <a:gd name="connsiteY0" fmla="*/ 0 h 3285811"/>
              <a:gd name="connsiteX1" fmla="*/ 532563 w 2552281"/>
              <a:gd name="connsiteY1" fmla="*/ 211015 h 3285811"/>
              <a:gd name="connsiteX2" fmla="*/ 1286189 w 2552281"/>
              <a:gd name="connsiteY2" fmla="*/ 773723 h 3285811"/>
              <a:gd name="connsiteX3" fmla="*/ 1959429 w 2552281"/>
              <a:gd name="connsiteY3" fmla="*/ 1688123 h 3285811"/>
              <a:gd name="connsiteX4" fmla="*/ 2552281 w 2552281"/>
              <a:gd name="connsiteY4" fmla="*/ 3285811 h 32858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281" h="3285811">
                <a:moveTo>
                  <a:pt x="0" y="0"/>
                </a:moveTo>
                <a:cubicBezTo>
                  <a:pt x="159099" y="41030"/>
                  <a:pt x="318198" y="82061"/>
                  <a:pt x="532563" y="211015"/>
                </a:cubicBezTo>
                <a:cubicBezTo>
                  <a:pt x="746928" y="339969"/>
                  <a:pt x="1048378" y="527538"/>
                  <a:pt x="1286189" y="773723"/>
                </a:cubicBezTo>
                <a:cubicBezTo>
                  <a:pt x="1524000" y="1019908"/>
                  <a:pt x="1748414" y="1269442"/>
                  <a:pt x="1959429" y="1688123"/>
                </a:cubicBezTo>
                <a:cubicBezTo>
                  <a:pt x="2170444" y="2106804"/>
                  <a:pt x="2552281" y="3285811"/>
                  <a:pt x="2552281" y="3285811"/>
                </a:cubicBezTo>
              </a:path>
            </a:pathLst>
          </a:cu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7971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a:endCxn id="30" idx="7"/>
          </p:cNvCxnSpPr>
          <p:nvPr/>
        </p:nvCxnSpPr>
        <p:spPr>
          <a:xfrm flipV="1">
            <a:off x="1413005" y="2719649"/>
            <a:ext cx="3758287" cy="332183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smtClean="0"/>
              <a:t>Joint Products</a:t>
            </a:r>
            <a:endParaRPr lang="en-US" dirty="0"/>
          </a:p>
        </p:txBody>
      </p:sp>
      <p:cxnSp>
        <p:nvCxnSpPr>
          <p:cNvPr id="4" name="Straight Connector 3"/>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94510" y="1819746"/>
            <a:ext cx="370614"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7" name="TextBox 6"/>
          <p:cNvSpPr txBox="1"/>
          <p:nvPr/>
        </p:nvSpPr>
        <p:spPr>
          <a:xfrm>
            <a:off x="6701883" y="5810649"/>
            <a:ext cx="370614"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9" name="TextBox 8"/>
          <p:cNvSpPr txBox="1"/>
          <p:nvPr/>
        </p:nvSpPr>
        <p:spPr>
          <a:xfrm>
            <a:off x="967049" y="3601491"/>
            <a:ext cx="445956" cy="461665"/>
          </a:xfrm>
          <a:prstGeom prst="rect">
            <a:avLst/>
          </a:prstGeom>
          <a:noFill/>
        </p:spPr>
        <p:txBody>
          <a:bodyPr wrap="squar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0" name="TextBox 9"/>
          <p:cNvSpPr txBox="1"/>
          <p:nvPr/>
        </p:nvSpPr>
        <p:spPr>
          <a:xfrm>
            <a:off x="994510" y="2584952"/>
            <a:ext cx="484428"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1" name="TextBox 10"/>
          <p:cNvSpPr txBox="1"/>
          <p:nvPr/>
        </p:nvSpPr>
        <p:spPr>
          <a:xfrm>
            <a:off x="3657358" y="5965189"/>
            <a:ext cx="445956"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12" name="TextBox 11"/>
          <p:cNvSpPr txBox="1"/>
          <p:nvPr/>
        </p:nvSpPr>
        <p:spPr>
          <a:xfrm>
            <a:off x="4970793" y="5930014"/>
            <a:ext cx="484428"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18" name="TextBox 17"/>
          <p:cNvSpPr txBox="1"/>
          <p:nvPr/>
        </p:nvSpPr>
        <p:spPr>
          <a:xfrm>
            <a:off x="5566899" y="5688766"/>
            <a:ext cx="308098" cy="369332"/>
          </a:xfrm>
          <a:prstGeom prst="rect">
            <a:avLst/>
          </a:prstGeom>
          <a:noFill/>
        </p:spPr>
        <p:txBody>
          <a:bodyPr wrap="none" rtlCol="0">
            <a:spAutoFit/>
          </a:bodyPr>
          <a:lstStyle/>
          <a:p>
            <a:r>
              <a:rPr lang="en-US" dirty="0" smtClean="0"/>
              <a:t>C</a:t>
            </a:r>
            <a:endParaRPr lang="en-US" dirty="0"/>
          </a:p>
        </p:txBody>
      </p:sp>
      <p:sp>
        <p:nvSpPr>
          <p:cNvPr id="21" name="TextBox 20"/>
          <p:cNvSpPr txBox="1"/>
          <p:nvPr/>
        </p:nvSpPr>
        <p:spPr>
          <a:xfrm>
            <a:off x="6717024" y="2342614"/>
            <a:ext cx="5238756" cy="1015663"/>
          </a:xfrm>
          <a:prstGeom prst="rect">
            <a:avLst/>
          </a:prstGeom>
          <a:noFill/>
        </p:spPr>
        <p:txBody>
          <a:bodyPr wrap="square" rtlCol="0">
            <a:spAutoFit/>
          </a:bodyPr>
          <a:lstStyle/>
          <a:p>
            <a:r>
              <a:rPr lang="en-US" sz="2000" dirty="0" smtClean="0"/>
              <a:t>In this case, Y</a:t>
            </a:r>
            <a:r>
              <a:rPr lang="en-US" sz="2000" baseline="-25000" dirty="0" smtClean="0"/>
              <a:t>1 </a:t>
            </a:r>
            <a:r>
              <a:rPr lang="en-US" sz="2000" dirty="0" smtClean="0"/>
              <a:t>(or Y</a:t>
            </a:r>
            <a:r>
              <a:rPr lang="en-US" sz="2000" baseline="-25000" dirty="0" smtClean="0"/>
              <a:t>2</a:t>
            </a:r>
            <a:r>
              <a:rPr lang="en-US" sz="2000" dirty="0" smtClean="0"/>
              <a:t>) is by-product of Y</a:t>
            </a:r>
            <a:r>
              <a:rPr lang="en-US" sz="2000" baseline="-25000" dirty="0" smtClean="0"/>
              <a:t>2 </a:t>
            </a:r>
            <a:r>
              <a:rPr lang="en-US" sz="2000" dirty="0" smtClean="0"/>
              <a:t>(or Y</a:t>
            </a:r>
            <a:r>
              <a:rPr lang="en-US" sz="2000" baseline="-25000" dirty="0" smtClean="0"/>
              <a:t>1</a:t>
            </a:r>
            <a:r>
              <a:rPr lang="en-US" sz="2000" dirty="0" smtClean="0"/>
              <a:t>). Increasing production of one product will always result in increasing of production of the other. </a:t>
            </a:r>
            <a:endParaRPr lang="en-US" sz="2000" dirty="0"/>
          </a:p>
        </p:txBody>
      </p:sp>
      <p:sp>
        <p:nvSpPr>
          <p:cNvPr id="22" name="TextBox 21"/>
          <p:cNvSpPr txBox="1"/>
          <p:nvPr/>
        </p:nvSpPr>
        <p:spPr>
          <a:xfrm>
            <a:off x="6878760" y="4006135"/>
            <a:ext cx="1389419" cy="369332"/>
          </a:xfrm>
          <a:prstGeom prst="rect">
            <a:avLst/>
          </a:prstGeom>
          <a:noFill/>
        </p:spPr>
        <p:txBody>
          <a:bodyPr wrap="none" rtlCol="0">
            <a:spAutoFit/>
          </a:bodyPr>
          <a:lstStyle/>
          <a:p>
            <a:r>
              <a:rPr lang="en-US" smtClean="0"/>
              <a:t>For example:</a:t>
            </a:r>
            <a:endParaRPr lang="en-US"/>
          </a:p>
        </p:txBody>
      </p:sp>
      <p:cxnSp>
        <p:nvCxnSpPr>
          <p:cNvPr id="23" name="Straight Connector 22"/>
          <p:cNvCxnSpPr/>
          <p:nvPr/>
        </p:nvCxnSpPr>
        <p:spPr>
          <a:xfrm flipV="1">
            <a:off x="5111767" y="2760590"/>
            <a:ext cx="0" cy="329750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1413534" y="2787418"/>
            <a:ext cx="3706325" cy="222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V="1">
            <a:off x="3867589" y="3775562"/>
            <a:ext cx="1026" cy="226592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flipH="1">
            <a:off x="3673167" y="3437868"/>
            <a:ext cx="232564" cy="369332"/>
          </a:xfrm>
          <a:prstGeom prst="rect">
            <a:avLst/>
          </a:prstGeom>
          <a:noFill/>
        </p:spPr>
        <p:txBody>
          <a:bodyPr wrap="square" rtlCol="0">
            <a:spAutoFit/>
          </a:bodyPr>
          <a:lstStyle/>
          <a:p>
            <a:r>
              <a:rPr lang="en-US"/>
              <a:t>A</a:t>
            </a:r>
          </a:p>
        </p:txBody>
      </p:sp>
      <p:sp>
        <p:nvSpPr>
          <p:cNvPr id="27" name="TextBox 26"/>
          <p:cNvSpPr txBox="1"/>
          <p:nvPr/>
        </p:nvSpPr>
        <p:spPr>
          <a:xfrm>
            <a:off x="5127442" y="2412312"/>
            <a:ext cx="309700" cy="369332"/>
          </a:xfrm>
          <a:prstGeom prst="rect">
            <a:avLst/>
          </a:prstGeom>
          <a:noFill/>
        </p:spPr>
        <p:txBody>
          <a:bodyPr wrap="none" rtlCol="0">
            <a:spAutoFit/>
          </a:bodyPr>
          <a:lstStyle/>
          <a:p>
            <a:r>
              <a:rPr lang="en-US" dirty="0" smtClean="0"/>
              <a:t>B</a:t>
            </a:r>
            <a:endParaRPr lang="en-US" dirty="0"/>
          </a:p>
        </p:txBody>
      </p:sp>
      <p:cxnSp>
        <p:nvCxnSpPr>
          <p:cNvPr id="28" name="Straight Connector 27"/>
          <p:cNvCxnSpPr/>
          <p:nvPr/>
        </p:nvCxnSpPr>
        <p:spPr>
          <a:xfrm flipV="1">
            <a:off x="1430163" y="3874548"/>
            <a:ext cx="2430188" cy="13697"/>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3792255" y="3793727"/>
            <a:ext cx="145477" cy="1545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5047120" y="2697010"/>
            <a:ext cx="145477" cy="1545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9761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Revenue Maximization: PPC</a:t>
            </a:r>
            <a:endParaRPr lang="en-US" dirty="0"/>
          </a:p>
        </p:txBody>
      </p:sp>
      <p:cxnSp>
        <p:nvCxnSpPr>
          <p:cNvPr id="4" name="Straight Connector 3"/>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94510" y="1819746"/>
            <a:ext cx="370614"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7" name="TextBox 6"/>
          <p:cNvSpPr txBox="1"/>
          <p:nvPr/>
        </p:nvSpPr>
        <p:spPr>
          <a:xfrm>
            <a:off x="6701883" y="5810649"/>
            <a:ext cx="370614"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8" name="Freeform 7"/>
          <p:cNvSpPr/>
          <p:nvPr/>
        </p:nvSpPr>
        <p:spPr>
          <a:xfrm>
            <a:off x="1436914" y="2924070"/>
            <a:ext cx="4411227" cy="3135086"/>
          </a:xfrm>
          <a:custGeom>
            <a:avLst/>
            <a:gdLst>
              <a:gd name="connsiteX0" fmla="*/ 0 w 4411227"/>
              <a:gd name="connsiteY0" fmla="*/ 0 h 3135086"/>
              <a:gd name="connsiteX1" fmla="*/ 1245996 w 4411227"/>
              <a:gd name="connsiteY1" fmla="*/ 251209 h 3135086"/>
              <a:gd name="connsiteX2" fmla="*/ 2381460 w 4411227"/>
              <a:gd name="connsiteY2" fmla="*/ 753627 h 3135086"/>
              <a:gd name="connsiteX3" fmla="*/ 3386295 w 4411227"/>
              <a:gd name="connsiteY3" fmla="*/ 1497205 h 3135086"/>
              <a:gd name="connsiteX4" fmla="*/ 3928906 w 4411227"/>
              <a:gd name="connsiteY4" fmla="*/ 2110154 h 3135086"/>
              <a:gd name="connsiteX5" fmla="*/ 4270550 w 4411227"/>
              <a:gd name="connsiteY5" fmla="*/ 2672862 h 3135086"/>
              <a:gd name="connsiteX6" fmla="*/ 4411227 w 4411227"/>
              <a:gd name="connsiteY6" fmla="*/ 3135086 h 313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1227" h="3135086">
                <a:moveTo>
                  <a:pt x="0" y="0"/>
                </a:moveTo>
                <a:cubicBezTo>
                  <a:pt x="424543" y="62802"/>
                  <a:pt x="849086" y="125605"/>
                  <a:pt x="1245996" y="251209"/>
                </a:cubicBezTo>
                <a:cubicBezTo>
                  <a:pt x="1642906" y="376813"/>
                  <a:pt x="2024744" y="545961"/>
                  <a:pt x="2381460" y="753627"/>
                </a:cubicBezTo>
                <a:cubicBezTo>
                  <a:pt x="2738176" y="961293"/>
                  <a:pt x="3128387" y="1271117"/>
                  <a:pt x="3386295" y="1497205"/>
                </a:cubicBezTo>
                <a:cubicBezTo>
                  <a:pt x="3644203" y="1723293"/>
                  <a:pt x="3781530" y="1914211"/>
                  <a:pt x="3928906" y="2110154"/>
                </a:cubicBezTo>
                <a:cubicBezTo>
                  <a:pt x="4076282" y="2306097"/>
                  <a:pt x="4190163" y="2502040"/>
                  <a:pt x="4270550" y="2672862"/>
                </a:cubicBezTo>
                <a:cubicBezTo>
                  <a:pt x="4350937" y="2843684"/>
                  <a:pt x="4411227" y="3135086"/>
                  <a:pt x="4411227" y="3135086"/>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006238" y="3077468"/>
            <a:ext cx="445956" cy="461665"/>
          </a:xfrm>
          <a:prstGeom prst="rect">
            <a:avLst/>
          </a:prstGeom>
          <a:noFill/>
        </p:spPr>
        <p:txBody>
          <a:bodyPr wrap="square" rtlCol="0">
            <a:spAutoFit/>
          </a:bodyPr>
          <a:lstStyle/>
          <a:p>
            <a:r>
              <a:rPr lang="en-US" sz="2400" smtClean="0">
                <a:latin typeface="TH SarabunPSK" charset="0"/>
                <a:ea typeface="TH SarabunPSK" charset="0"/>
                <a:cs typeface="TH SarabunPSK" charset="0"/>
              </a:rPr>
              <a:t>Y’</a:t>
            </a:r>
            <a:r>
              <a:rPr lang="en-US" sz="2400" baseline="-2500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0" name="TextBox 9"/>
          <p:cNvSpPr txBox="1"/>
          <p:nvPr/>
        </p:nvSpPr>
        <p:spPr>
          <a:xfrm>
            <a:off x="1007918" y="4546194"/>
            <a:ext cx="484428"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smtClean="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11" name="TextBox 10"/>
          <p:cNvSpPr txBox="1"/>
          <p:nvPr/>
        </p:nvSpPr>
        <p:spPr>
          <a:xfrm>
            <a:off x="2957289" y="5963013"/>
            <a:ext cx="445956"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12" name="TextBox 11"/>
          <p:cNvSpPr txBox="1"/>
          <p:nvPr/>
        </p:nvSpPr>
        <p:spPr>
          <a:xfrm>
            <a:off x="4970793" y="5930014"/>
            <a:ext cx="484428"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cxnSp>
        <p:nvCxnSpPr>
          <p:cNvPr id="13" name="Straight Connector 12"/>
          <p:cNvCxnSpPr/>
          <p:nvPr/>
        </p:nvCxnSpPr>
        <p:spPr>
          <a:xfrm>
            <a:off x="1401954" y="3308301"/>
            <a:ext cx="1709893" cy="673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111847" y="3315036"/>
            <a:ext cx="0" cy="274306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1427356" y="4777026"/>
            <a:ext cx="3706325" cy="222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133681" y="4777026"/>
            <a:ext cx="0" cy="126445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862101" y="2600275"/>
            <a:ext cx="317716" cy="369332"/>
          </a:xfrm>
          <a:prstGeom prst="rect">
            <a:avLst/>
          </a:prstGeom>
          <a:noFill/>
        </p:spPr>
        <p:txBody>
          <a:bodyPr wrap="none" rtlCol="0">
            <a:spAutoFit/>
          </a:bodyPr>
          <a:lstStyle/>
          <a:p>
            <a:r>
              <a:rPr lang="en-US"/>
              <a:t>A</a:t>
            </a:r>
          </a:p>
        </p:txBody>
      </p:sp>
      <p:sp>
        <p:nvSpPr>
          <p:cNvPr id="18" name="TextBox 17"/>
          <p:cNvSpPr txBox="1"/>
          <p:nvPr/>
        </p:nvSpPr>
        <p:spPr>
          <a:xfrm>
            <a:off x="3015221" y="2942779"/>
            <a:ext cx="308098" cy="369332"/>
          </a:xfrm>
          <a:prstGeom prst="rect">
            <a:avLst/>
          </a:prstGeom>
          <a:noFill/>
        </p:spPr>
        <p:txBody>
          <a:bodyPr wrap="none" rtlCol="0">
            <a:spAutoFit/>
          </a:bodyPr>
          <a:lstStyle/>
          <a:p>
            <a:r>
              <a:rPr lang="en-US" dirty="0" smtClean="0"/>
              <a:t>C</a:t>
            </a:r>
            <a:endParaRPr lang="en-US" dirty="0"/>
          </a:p>
        </p:txBody>
      </p:sp>
      <p:sp>
        <p:nvSpPr>
          <p:cNvPr id="19" name="TextBox 18"/>
          <p:cNvSpPr txBox="1"/>
          <p:nvPr/>
        </p:nvSpPr>
        <p:spPr>
          <a:xfrm>
            <a:off x="5036614" y="4331120"/>
            <a:ext cx="327334" cy="369332"/>
          </a:xfrm>
          <a:prstGeom prst="rect">
            <a:avLst/>
          </a:prstGeom>
          <a:noFill/>
        </p:spPr>
        <p:txBody>
          <a:bodyPr wrap="none" rtlCol="0">
            <a:spAutoFit/>
          </a:bodyPr>
          <a:lstStyle/>
          <a:p>
            <a:r>
              <a:rPr lang="en-US" dirty="0" smtClean="0"/>
              <a:t>D</a:t>
            </a:r>
            <a:endParaRPr lang="en-US" dirty="0"/>
          </a:p>
        </p:txBody>
      </p:sp>
      <p:sp>
        <p:nvSpPr>
          <p:cNvPr id="20" name="TextBox 19"/>
          <p:cNvSpPr txBox="1"/>
          <p:nvPr/>
        </p:nvSpPr>
        <p:spPr>
          <a:xfrm>
            <a:off x="5791909" y="5659173"/>
            <a:ext cx="309700" cy="369332"/>
          </a:xfrm>
          <a:prstGeom prst="rect">
            <a:avLst/>
          </a:prstGeom>
          <a:noFill/>
        </p:spPr>
        <p:txBody>
          <a:bodyPr wrap="none" rtlCol="0">
            <a:spAutoFit/>
          </a:bodyPr>
          <a:lstStyle/>
          <a:p>
            <a:r>
              <a:rPr lang="en-US" dirty="0" smtClean="0"/>
              <a:t>B</a:t>
            </a:r>
            <a:endParaRPr lang="en-US" dirty="0"/>
          </a:p>
        </p:txBody>
      </p:sp>
      <mc:AlternateContent xmlns:mc="http://schemas.openxmlformats.org/markup-compatibility/2006" xmlns:a14="http://schemas.microsoft.com/office/drawing/2010/main">
        <mc:Choice Requires="a14">
          <p:sp>
            <p:nvSpPr>
              <p:cNvPr id="21" name="TextBox 20"/>
              <p:cNvSpPr txBox="1"/>
              <p:nvPr/>
            </p:nvSpPr>
            <p:spPr>
              <a:xfrm>
                <a:off x="6101609" y="2541557"/>
                <a:ext cx="4350936" cy="2709524"/>
              </a:xfrm>
              <a:prstGeom prst="rect">
                <a:avLst/>
              </a:prstGeom>
              <a:noFill/>
            </p:spPr>
            <p:txBody>
              <a:bodyPr wrap="square" rtlCol="0">
                <a:spAutoFit/>
              </a:bodyPr>
              <a:lstStyle/>
              <a:p>
                <a:r>
                  <a:rPr lang="en-US" sz="2800" u="sng" dirty="0" smtClean="0">
                    <a:ea typeface="TH SarabunPSK" charset="0"/>
                    <a:cs typeface="TH SarabunPSK" charset="0"/>
                  </a:rPr>
                  <a:t>Production Possibility Curve</a:t>
                </a:r>
              </a:p>
              <a:p>
                <a:endParaRPr lang="en-US" sz="2400" dirty="0">
                  <a:ea typeface="TH SarabunPSK" charset="0"/>
                  <a:cs typeface="TH SarabunPSK" charset="0"/>
                </a:endParaRPr>
              </a:p>
              <a:p>
                <a:r>
                  <a:rPr lang="en-US" sz="2400" dirty="0" smtClean="0">
                    <a:ea typeface="TH SarabunPSK" charset="0"/>
                    <a:cs typeface="TH SarabunPSK" charset="0"/>
                  </a:rPr>
                  <a:t>Marginal Rate of Produc</a:t>
                </a:r>
                <a:r>
                  <a:rPr lang="en-US" sz="2400" dirty="0">
                    <a:ea typeface="TH SarabunPSK" charset="0"/>
                    <a:cs typeface="TH SarabunPSK" charset="0"/>
                  </a:rPr>
                  <a:t>t</a:t>
                </a:r>
                <a:r>
                  <a:rPr lang="en-US" sz="2400" dirty="0" smtClean="0">
                    <a:ea typeface="TH SarabunPSK" charset="0"/>
                    <a:cs typeface="TH SarabunPSK" charset="0"/>
                  </a:rPr>
                  <a:t> Substitution (MRPS)</a:t>
                </a:r>
              </a:p>
              <a:p>
                <a:endParaRPr lang="en-US" sz="2400" dirty="0" smtClean="0">
                  <a:ea typeface="TH SarabunPSK" charset="0"/>
                  <a:cs typeface="TH SarabunPSK" charset="0"/>
                </a:endParaRPr>
              </a:p>
              <a:p>
                <a:pPr algn="ctr"/>
                <a:r>
                  <a:rPr lang="en-US" sz="2400" dirty="0" smtClean="0">
                    <a:ea typeface="TH SarabunPSK" charset="0"/>
                    <a:cs typeface="TH SarabunPSK" charset="0"/>
                  </a:rPr>
                  <a:t>= </a:t>
                </a:r>
                <a14:m>
                  <m:oMath xmlns:m="http://schemas.openxmlformats.org/officeDocument/2006/math">
                    <m:f>
                      <m:fPr>
                        <m:ctrlPr>
                          <a:rPr lang="en-US" sz="3200" i="1" smtClean="0">
                            <a:latin typeface="Cambria Math" charset="0"/>
                            <a:ea typeface="TH SarabunPSK" charset="0"/>
                            <a:cs typeface="TH SarabunPSK" charset="0"/>
                          </a:rPr>
                        </m:ctrlPr>
                      </m:fPr>
                      <m:num>
                        <m:r>
                          <a:rPr lang="en-US" sz="3200" i="0" smtClean="0">
                            <a:latin typeface="Cambria Math" charset="0"/>
                            <a:ea typeface="Cambria Math" charset="0"/>
                            <a:cs typeface="Cambria Math" charset="0"/>
                          </a:rPr>
                          <m:t>∆</m:t>
                        </m:r>
                        <m:r>
                          <m:rPr>
                            <m:sty m:val="p"/>
                          </m:rPr>
                          <a:rPr lang="en-US" sz="3200" b="0" i="0" smtClean="0">
                            <a:latin typeface="Cambria Math" charset="0"/>
                            <a:ea typeface="TH SarabunPSK" charset="0"/>
                            <a:cs typeface="TH SarabunPSK" charset="0"/>
                          </a:rPr>
                          <m:t>Y</m:t>
                        </m:r>
                        <m:r>
                          <a:rPr lang="en-US" sz="3200" b="0" i="0" baseline="-25000" smtClean="0">
                            <a:latin typeface="Cambria Math" charset="0"/>
                            <a:ea typeface="TH SarabunPSK" charset="0"/>
                            <a:cs typeface="TH SarabunPSK" charset="0"/>
                          </a:rPr>
                          <m:t>2</m:t>
                        </m:r>
                      </m:num>
                      <m:den>
                        <m:r>
                          <a:rPr lang="en-US" sz="3200" i="0" smtClean="0">
                            <a:latin typeface="Cambria Math" charset="0"/>
                            <a:ea typeface="Cambria Math" charset="0"/>
                            <a:cs typeface="Cambria Math" charset="0"/>
                          </a:rPr>
                          <m:t>∆</m:t>
                        </m:r>
                        <m:r>
                          <m:rPr>
                            <m:sty m:val="p"/>
                          </m:rPr>
                          <a:rPr lang="en-US" sz="3200" b="0" i="0" smtClean="0">
                            <a:latin typeface="Cambria Math" charset="0"/>
                            <a:ea typeface="TH SarabunPSK" charset="0"/>
                            <a:cs typeface="TH SarabunPSK" charset="0"/>
                          </a:rPr>
                          <m:t>Y</m:t>
                        </m:r>
                        <m:r>
                          <a:rPr lang="en-US" sz="3200" b="0" i="0" baseline="-25000" smtClean="0">
                            <a:latin typeface="Cambria Math" charset="0"/>
                            <a:ea typeface="TH SarabunPSK" charset="0"/>
                            <a:cs typeface="TH SarabunPSK" charset="0"/>
                          </a:rPr>
                          <m:t>1</m:t>
                        </m:r>
                      </m:den>
                    </m:f>
                  </m:oMath>
                </a14:m>
                <a:r>
                  <a:rPr lang="en-US" sz="3200" dirty="0" smtClean="0">
                    <a:ea typeface="TH SarabunPSK" charset="0"/>
                    <a:cs typeface="TH SarabunPSK" charset="0"/>
                  </a:rPr>
                  <a:t> </a:t>
                </a:r>
                <a:r>
                  <a:rPr lang="en-US" sz="2400" dirty="0" smtClean="0">
                    <a:ea typeface="TH SarabunPSK" charset="0"/>
                    <a:cs typeface="TH SarabunPSK" charset="0"/>
                  </a:rPr>
                  <a:t>=</a:t>
                </a:r>
                <a:r>
                  <a:rPr lang="th-TH" sz="2400" dirty="0" smtClean="0">
                    <a:ea typeface="TH SarabunPSK" charset="0"/>
                    <a:cs typeface="TH SarabunPSK" charset="0"/>
                  </a:rPr>
                  <a:t> </a:t>
                </a:r>
                <a:r>
                  <a:rPr lang="en-US" sz="2400" dirty="0" smtClean="0">
                    <a:ea typeface="TH SarabunPSK" charset="0"/>
                    <a:cs typeface="TH SarabunPSK" charset="0"/>
                  </a:rPr>
                  <a:t>Slope of PPC</a:t>
                </a:r>
                <a:endParaRPr lang="en-US" sz="2400" dirty="0">
                  <a:ea typeface="TH SarabunPSK" charset="0"/>
                  <a:cs typeface="TH SarabunPSK" charset="0"/>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6101609" y="2541557"/>
                <a:ext cx="4350936" cy="2709524"/>
              </a:xfrm>
              <a:prstGeom prst="rect">
                <a:avLst/>
              </a:prstGeom>
              <a:blipFill rotWithShape="0">
                <a:blip r:embed="rId2"/>
                <a:stretch>
                  <a:fillRect l="-2941" t="-2477" b="-1351"/>
                </a:stretch>
              </a:blipFill>
            </p:spPr>
            <p:txBody>
              <a:bodyPr/>
              <a:lstStyle/>
              <a:p>
                <a:r>
                  <a:rPr lang="en-US">
                    <a:noFill/>
                  </a:rPr>
                  <a:t> </a:t>
                </a:r>
              </a:p>
            </p:txBody>
          </p:sp>
        </mc:Fallback>
      </mc:AlternateContent>
    </p:spTree>
    <p:extLst>
      <p:ext uri="{BB962C8B-B14F-4D97-AF65-F5344CB8AC3E}">
        <p14:creationId xmlns:p14="http://schemas.microsoft.com/office/powerpoint/2010/main" val="1940727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dissolve">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Revenue Maximization:</a:t>
            </a:r>
            <a:r>
              <a:rPr lang="en-US" sz="5400" dirty="0">
                <a:ea typeface="TH SarabunPSK" charset="0"/>
                <a:cs typeface="TH SarabunPSK" charset="0"/>
              </a:rPr>
              <a:t> </a:t>
            </a:r>
            <a:r>
              <a:rPr lang="en-US" dirty="0">
                <a:ea typeface="TH SarabunPSK" charset="0"/>
                <a:cs typeface="TH SarabunPSK" charset="0"/>
              </a:rPr>
              <a:t>ISO-Revenue Curve</a:t>
            </a:r>
            <a:endParaRPr lang="en-US" dirty="0"/>
          </a:p>
        </p:txBody>
      </p:sp>
      <p:cxnSp>
        <p:nvCxnSpPr>
          <p:cNvPr id="4" name="Straight Connector 3"/>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94510" y="1819746"/>
            <a:ext cx="370614" cy="461665"/>
          </a:xfrm>
          <a:prstGeom prst="rect">
            <a:avLst/>
          </a:prstGeom>
          <a:noFill/>
        </p:spPr>
        <p:txBody>
          <a:bodyPr wrap="none" rtlCol="0">
            <a:spAutoFit/>
          </a:bodyPr>
          <a:lstStyle/>
          <a:p>
            <a:r>
              <a:rPr lang="en-US" sz="2400" smtClean="0">
                <a:latin typeface="TH SarabunPSK" charset="0"/>
                <a:ea typeface="TH SarabunPSK" charset="0"/>
                <a:cs typeface="TH SarabunPSK" charset="0"/>
              </a:rPr>
              <a:t>Y</a:t>
            </a:r>
            <a:r>
              <a:rPr lang="en-US" sz="2400" baseline="-25000">
                <a:latin typeface="TH SarabunPSK" charset="0"/>
                <a:ea typeface="TH SarabunPSK" charset="0"/>
                <a:cs typeface="TH SarabunPSK" charset="0"/>
              </a:rPr>
              <a:t>2</a:t>
            </a:r>
            <a:endParaRPr lang="en-US" sz="2800" baseline="-25000" dirty="0">
              <a:latin typeface="TH SarabunPSK" charset="0"/>
              <a:ea typeface="TH SarabunPSK" charset="0"/>
              <a:cs typeface="TH SarabunPSK" charset="0"/>
            </a:endParaRPr>
          </a:p>
        </p:txBody>
      </p:sp>
      <p:sp>
        <p:nvSpPr>
          <p:cNvPr id="7" name="TextBox 6"/>
          <p:cNvSpPr txBox="1"/>
          <p:nvPr/>
        </p:nvSpPr>
        <p:spPr>
          <a:xfrm>
            <a:off x="6701883" y="5810649"/>
            <a:ext cx="370614" cy="461665"/>
          </a:xfrm>
          <a:prstGeom prst="rect">
            <a:avLst/>
          </a:prstGeom>
          <a:noFill/>
        </p:spPr>
        <p:txBody>
          <a:bodyPr wrap="none" rtlCol="0">
            <a:spAutoFit/>
          </a:bodyPr>
          <a:lstStyle/>
          <a:p>
            <a:r>
              <a:rPr lang="en-US" sz="2400" dirty="0" smtClean="0">
                <a:latin typeface="TH SarabunPSK" charset="0"/>
                <a:ea typeface="TH SarabunPSK" charset="0"/>
                <a:cs typeface="TH SarabunPSK" charset="0"/>
              </a:rPr>
              <a:t>Y</a:t>
            </a:r>
            <a:r>
              <a:rPr lang="en-US" sz="2400" baseline="-25000" dirty="0" smtClean="0">
                <a:latin typeface="TH SarabunPSK" charset="0"/>
                <a:ea typeface="TH SarabunPSK" charset="0"/>
                <a:cs typeface="TH SarabunPSK" charset="0"/>
              </a:rPr>
              <a:t>1</a:t>
            </a:r>
            <a:endParaRPr lang="en-US" sz="2800" baseline="-25000" dirty="0">
              <a:latin typeface="TH SarabunPSK" charset="0"/>
              <a:ea typeface="TH SarabunPSK" charset="0"/>
              <a:cs typeface="TH SarabunPSK" charset="0"/>
            </a:endParaRPr>
          </a:p>
        </p:txBody>
      </p:sp>
      <p:sp>
        <p:nvSpPr>
          <p:cNvPr id="17" name="TextBox 16"/>
          <p:cNvSpPr txBox="1"/>
          <p:nvPr/>
        </p:nvSpPr>
        <p:spPr>
          <a:xfrm>
            <a:off x="862101" y="2600275"/>
            <a:ext cx="317716" cy="369332"/>
          </a:xfrm>
          <a:prstGeom prst="rect">
            <a:avLst/>
          </a:prstGeom>
          <a:noFill/>
        </p:spPr>
        <p:txBody>
          <a:bodyPr wrap="none" rtlCol="0">
            <a:spAutoFit/>
          </a:bodyPr>
          <a:lstStyle/>
          <a:p>
            <a:r>
              <a:rPr lang="en-US"/>
              <a:t>A</a:t>
            </a:r>
          </a:p>
        </p:txBody>
      </p:sp>
      <mc:AlternateContent xmlns:mc="http://schemas.openxmlformats.org/markup-compatibility/2006" xmlns:a14="http://schemas.microsoft.com/office/drawing/2010/main">
        <mc:Choice Requires="a14">
          <p:sp>
            <p:nvSpPr>
              <p:cNvPr id="21" name="TextBox 20"/>
              <p:cNvSpPr txBox="1"/>
              <p:nvPr/>
            </p:nvSpPr>
            <p:spPr>
              <a:xfrm>
                <a:off x="6851924" y="2208958"/>
                <a:ext cx="5273825" cy="4248022"/>
              </a:xfrm>
              <a:prstGeom prst="rect">
                <a:avLst/>
              </a:prstGeom>
              <a:noFill/>
            </p:spPr>
            <p:txBody>
              <a:bodyPr wrap="square" rtlCol="0">
                <a:spAutoFit/>
              </a:bodyPr>
              <a:lstStyle/>
              <a:p>
                <a:r>
                  <a:rPr lang="en-US" sz="2400" b="0" dirty="0" smtClean="0">
                    <a:ea typeface="TH SarabunPSK" charset="0"/>
                    <a:cs typeface="TH SarabunPSK" charset="0"/>
                  </a:rPr>
                  <a:t>ISO-Revenue Curve</a:t>
                </a:r>
                <a14:m>
                  <m:oMath xmlns:m="http://schemas.openxmlformats.org/officeDocument/2006/math">
                    <m:r>
                      <a:rPr lang="en-US" sz="2400" b="0" i="1" smtClean="0">
                        <a:latin typeface="Cambria Math" charset="0"/>
                        <a:ea typeface="TH SarabunPSK" charset="0"/>
                        <a:cs typeface="TH SarabunPSK" charset="0"/>
                      </a:rPr>
                      <m:t>𝑇𝑅</m:t>
                    </m:r>
                    <m:r>
                      <a:rPr lang="en-US" sz="2400" b="0" i="1" smtClean="0">
                        <a:latin typeface="Cambria Math" charset="0"/>
                        <a:ea typeface="TH SarabunPSK" charset="0"/>
                        <a:cs typeface="TH SarabunPSK" charset="0"/>
                      </a:rPr>
                      <m:t>=</m:t>
                    </m:r>
                    <m:r>
                      <a:rPr lang="en-US" sz="2400" b="0" i="1" smtClean="0">
                        <a:latin typeface="Cambria Math" charset="0"/>
                        <a:ea typeface="TH SarabunPSK" charset="0"/>
                        <a:cs typeface="TH SarabunPSK" charset="0"/>
                      </a:rPr>
                      <m:t>𝑃𝑌</m:t>
                    </m:r>
                    <m:r>
                      <a:rPr lang="en-US" sz="2400" b="0" i="1" baseline="-25000" smtClean="0">
                        <a:latin typeface="Cambria Math" charset="0"/>
                        <a:ea typeface="TH SarabunPSK" charset="0"/>
                        <a:cs typeface="TH SarabunPSK" charset="0"/>
                      </a:rPr>
                      <m:t>1</m:t>
                    </m:r>
                    <m:r>
                      <a:rPr lang="en-US" sz="2400" b="0" i="1" smtClean="0">
                        <a:latin typeface="Cambria Math" charset="0"/>
                        <a:ea typeface="TH SarabunPSK" charset="0"/>
                        <a:cs typeface="TH SarabunPSK" charset="0"/>
                      </a:rPr>
                      <m:t>𝑌</m:t>
                    </m:r>
                    <m:r>
                      <a:rPr lang="en-US" sz="2400" b="0" i="1" baseline="-25000" smtClean="0">
                        <a:latin typeface="Cambria Math" charset="0"/>
                        <a:ea typeface="TH SarabunPSK" charset="0"/>
                        <a:cs typeface="TH SarabunPSK" charset="0"/>
                      </a:rPr>
                      <m:t>1</m:t>
                    </m:r>
                    <m:r>
                      <a:rPr lang="en-US" sz="2400" b="0" i="1" smtClean="0">
                        <a:latin typeface="Cambria Math" charset="0"/>
                        <a:ea typeface="TH SarabunPSK" charset="0"/>
                        <a:cs typeface="TH SarabunPSK" charset="0"/>
                      </a:rPr>
                      <m:t>+</m:t>
                    </m:r>
                    <m:r>
                      <a:rPr lang="en-US" sz="2400" b="0" i="1" smtClean="0">
                        <a:latin typeface="Cambria Math" charset="0"/>
                        <a:ea typeface="TH SarabunPSK" charset="0"/>
                        <a:cs typeface="TH SarabunPSK" charset="0"/>
                      </a:rPr>
                      <m:t>𝑃𝑌</m:t>
                    </m:r>
                    <m:r>
                      <a:rPr lang="en-US" sz="2400" b="0" i="1" baseline="-25000" smtClean="0">
                        <a:latin typeface="Cambria Math" charset="0"/>
                        <a:ea typeface="TH SarabunPSK" charset="0"/>
                        <a:cs typeface="TH SarabunPSK" charset="0"/>
                      </a:rPr>
                      <m:t>2</m:t>
                    </m:r>
                    <m:r>
                      <a:rPr lang="en-US" sz="2400" b="0" i="1" smtClean="0">
                        <a:latin typeface="Cambria Math" charset="0"/>
                        <a:ea typeface="TH SarabunPSK" charset="0"/>
                        <a:cs typeface="TH SarabunPSK" charset="0"/>
                      </a:rPr>
                      <m:t>𝑌</m:t>
                    </m:r>
                    <m:r>
                      <a:rPr lang="en-US" sz="2400" b="0" i="1" baseline="-25000" smtClean="0">
                        <a:latin typeface="Cambria Math" charset="0"/>
                        <a:ea typeface="TH SarabunPSK" charset="0"/>
                        <a:cs typeface="TH SarabunPSK" charset="0"/>
                      </a:rPr>
                      <m:t>2</m:t>
                    </m:r>
                  </m:oMath>
                </a14:m>
                <a:endParaRPr lang="en-US" sz="2400" b="0" baseline="-25000" dirty="0" smtClean="0">
                  <a:ea typeface="TH SarabunPSK" charset="0"/>
                  <a:cs typeface="TH SarabunPSK" charset="0"/>
                </a:endParaRPr>
              </a:p>
              <a:p>
                <a:endParaRPr lang="en-US" sz="2400" baseline="-25000" dirty="0" smtClean="0">
                  <a:ea typeface="TH SarabunPSK" charset="0"/>
                  <a:cs typeface="TH SarabunPSK" charset="0"/>
                </a:endParaRPr>
              </a:p>
              <a:p>
                <a:endParaRPr lang="en-US" sz="2400" baseline="-25000" dirty="0" smtClean="0">
                  <a:ea typeface="TH SarabunPSK" charset="0"/>
                  <a:cs typeface="TH SarabunPSK" charset="0"/>
                </a:endParaRPr>
              </a:p>
              <a:p>
                <a:r>
                  <a:rPr lang="en-US" sz="2400" dirty="0" smtClean="0">
                    <a:ea typeface="TH SarabunPSK" charset="0"/>
                    <a:cs typeface="TH SarabunPSK" charset="0"/>
                  </a:rPr>
                  <a:t>If</a:t>
                </a:r>
                <a:r>
                  <a:rPr lang="th-TH" sz="2400" dirty="0" smtClean="0">
                    <a:ea typeface="TH SarabunPSK" charset="0"/>
                    <a:cs typeface="TH SarabunPSK" charset="0"/>
                  </a:rPr>
                  <a:t> </a:t>
                </a:r>
                <a:r>
                  <a:rPr lang="en-US" sz="2400" dirty="0" smtClean="0">
                    <a:ea typeface="TH SarabunPSK" charset="0"/>
                    <a:cs typeface="TH SarabunPSK" charset="0"/>
                  </a:rPr>
                  <a:t>Y1 = 0  then</a:t>
                </a:r>
                <a:r>
                  <a:rPr lang="th-TH" sz="2400" dirty="0" smtClean="0">
                    <a:ea typeface="TH SarabunPSK" charset="0"/>
                    <a:cs typeface="TH SarabunPSK" charset="0"/>
                  </a:rPr>
                  <a:t> </a:t>
                </a:r>
                <a:r>
                  <a:rPr lang="en-US" sz="2400" dirty="0" smtClean="0">
                    <a:ea typeface="TH SarabunPSK" charset="0"/>
                    <a:cs typeface="TH SarabunPSK" charset="0"/>
                  </a:rPr>
                  <a:t> </a:t>
                </a:r>
                <a14:m>
                  <m:oMath xmlns:m="http://schemas.openxmlformats.org/officeDocument/2006/math">
                    <m:r>
                      <a:rPr lang="en-US" sz="2400" b="0" i="1" smtClean="0">
                        <a:latin typeface="Cambria Math" charset="0"/>
                        <a:ea typeface="TH SarabunPSK" charset="0"/>
                        <a:cs typeface="TH SarabunPSK" charset="0"/>
                      </a:rPr>
                      <m:t>𝑌</m:t>
                    </m:r>
                    <m:r>
                      <a:rPr lang="en-US" sz="2400" b="0" i="1" baseline="-25000" smtClean="0">
                        <a:latin typeface="Cambria Math" charset="0"/>
                        <a:ea typeface="TH SarabunPSK" charset="0"/>
                        <a:cs typeface="TH SarabunPSK" charset="0"/>
                      </a:rPr>
                      <m:t>2</m:t>
                    </m:r>
                    <m:r>
                      <a:rPr lang="en-US" sz="2400" b="0" i="1" smtClean="0">
                        <a:latin typeface="Cambria Math" charset="0"/>
                        <a:ea typeface="TH SarabunPSK" charset="0"/>
                        <a:cs typeface="TH SarabunPSK" charset="0"/>
                      </a:rPr>
                      <m:t>= </m:t>
                    </m:r>
                    <m:f>
                      <m:fPr>
                        <m:ctrlPr>
                          <a:rPr lang="en-US" sz="2400" b="0" i="1" smtClean="0">
                            <a:latin typeface="Cambria Math" charset="0"/>
                            <a:ea typeface="TH SarabunPSK" charset="0"/>
                            <a:cs typeface="TH SarabunPSK" charset="0"/>
                          </a:rPr>
                        </m:ctrlPr>
                      </m:fPr>
                      <m:num>
                        <m:r>
                          <a:rPr lang="en-US" sz="2400" b="0" i="1" smtClean="0">
                            <a:latin typeface="Cambria Math" charset="0"/>
                            <a:ea typeface="TH SarabunPSK" charset="0"/>
                            <a:cs typeface="TH SarabunPSK" charset="0"/>
                          </a:rPr>
                          <m:t>𝑇𝑅</m:t>
                        </m:r>
                      </m:num>
                      <m:den>
                        <m:r>
                          <a:rPr lang="en-US" sz="2400" b="0" i="1" smtClean="0">
                            <a:latin typeface="Cambria Math" charset="0"/>
                            <a:ea typeface="TH SarabunPSK" charset="0"/>
                            <a:cs typeface="TH SarabunPSK" charset="0"/>
                          </a:rPr>
                          <m:t>𝑃</m:t>
                        </m:r>
                        <m:r>
                          <a:rPr lang="en-US" sz="2400" b="0" i="1" baseline="-25000" smtClean="0">
                            <a:latin typeface="Cambria Math" charset="0"/>
                            <a:ea typeface="TH SarabunPSK" charset="0"/>
                            <a:cs typeface="TH SarabunPSK" charset="0"/>
                          </a:rPr>
                          <m:t>𝑌</m:t>
                        </m:r>
                        <m:r>
                          <a:rPr lang="en-US" sz="2400" b="0" i="1" baseline="-25000" smtClean="0">
                            <a:latin typeface="Cambria Math" charset="0"/>
                            <a:ea typeface="TH SarabunPSK" charset="0"/>
                            <a:cs typeface="TH SarabunPSK" charset="0"/>
                          </a:rPr>
                          <m:t>2</m:t>
                        </m:r>
                      </m:den>
                    </m:f>
                    <m:r>
                      <a:rPr lang="en-US" sz="2400" b="0" i="1" smtClean="0">
                        <a:latin typeface="Cambria Math" charset="0"/>
                        <a:ea typeface="TH SarabunPSK" charset="0"/>
                        <a:cs typeface="TH SarabunPSK" charset="0"/>
                      </a:rPr>
                      <m:t>=</m:t>
                    </m:r>
                    <m:r>
                      <a:rPr lang="en-US" sz="2400" b="0" i="1" smtClean="0">
                        <a:latin typeface="Cambria Math" charset="0"/>
                        <a:ea typeface="TH SarabunPSK" charset="0"/>
                        <a:cs typeface="TH SarabunPSK" charset="0"/>
                      </a:rPr>
                      <m:t>𝑂𝐴</m:t>
                    </m:r>
                  </m:oMath>
                </a14:m>
                <a:endParaRPr lang="en-US" sz="2400" b="0" dirty="0" smtClean="0">
                  <a:ea typeface="TH SarabunPSK" charset="0"/>
                  <a:cs typeface="TH SarabunPSK" charset="0"/>
                </a:endParaRPr>
              </a:p>
              <a:p>
                <a:endParaRPr lang="en-US" sz="1100" b="0" dirty="0" smtClean="0">
                  <a:ea typeface="TH SarabunPSK" charset="0"/>
                  <a:cs typeface="TH SarabunPSK" charset="0"/>
                </a:endParaRPr>
              </a:p>
              <a:p>
                <a:r>
                  <a:rPr lang="en-US" sz="2400" dirty="0" smtClean="0">
                    <a:ea typeface="TH SarabunPSK" charset="0"/>
                    <a:cs typeface="TH SarabunPSK" charset="0"/>
                  </a:rPr>
                  <a:t>If</a:t>
                </a:r>
                <a:r>
                  <a:rPr lang="th-TH" sz="2400" dirty="0" smtClean="0">
                    <a:ea typeface="TH SarabunPSK" charset="0"/>
                    <a:cs typeface="TH SarabunPSK" charset="0"/>
                  </a:rPr>
                  <a:t> </a:t>
                </a:r>
                <a:r>
                  <a:rPr lang="en-US" sz="2400" dirty="0" smtClean="0">
                    <a:ea typeface="TH SarabunPSK" charset="0"/>
                    <a:cs typeface="TH SarabunPSK" charset="0"/>
                  </a:rPr>
                  <a:t>Y2 = 0 then </a:t>
                </a:r>
                <a14:m>
                  <m:oMath xmlns:m="http://schemas.openxmlformats.org/officeDocument/2006/math">
                    <m:r>
                      <a:rPr lang="en-US" sz="2400" b="0" i="1" smtClean="0">
                        <a:latin typeface="Cambria Math" charset="0"/>
                        <a:ea typeface="TH SarabunPSK" charset="0"/>
                        <a:cs typeface="TH SarabunPSK" charset="0"/>
                      </a:rPr>
                      <m:t>𝑌</m:t>
                    </m:r>
                    <m:r>
                      <a:rPr lang="en-US" sz="2400" b="0" i="1" baseline="-25000" smtClean="0">
                        <a:latin typeface="Cambria Math" charset="0"/>
                        <a:ea typeface="TH SarabunPSK" charset="0"/>
                        <a:cs typeface="TH SarabunPSK" charset="0"/>
                      </a:rPr>
                      <m:t>1</m:t>
                    </m:r>
                    <m:r>
                      <a:rPr lang="en-US" sz="2400" b="0" i="1" smtClean="0">
                        <a:latin typeface="Cambria Math" charset="0"/>
                        <a:ea typeface="TH SarabunPSK" charset="0"/>
                        <a:cs typeface="TH SarabunPSK" charset="0"/>
                      </a:rPr>
                      <m:t>= </m:t>
                    </m:r>
                    <m:f>
                      <m:fPr>
                        <m:ctrlPr>
                          <a:rPr lang="en-US" sz="2400" b="0" i="1" smtClean="0">
                            <a:latin typeface="Cambria Math" charset="0"/>
                            <a:ea typeface="TH SarabunPSK" charset="0"/>
                            <a:cs typeface="TH SarabunPSK" charset="0"/>
                          </a:rPr>
                        </m:ctrlPr>
                      </m:fPr>
                      <m:num>
                        <m:r>
                          <a:rPr lang="en-US" sz="2400" b="0" i="1" smtClean="0">
                            <a:latin typeface="Cambria Math" charset="0"/>
                            <a:ea typeface="TH SarabunPSK" charset="0"/>
                            <a:cs typeface="TH SarabunPSK" charset="0"/>
                          </a:rPr>
                          <m:t>𝑇𝑅</m:t>
                        </m:r>
                      </m:num>
                      <m:den>
                        <m:r>
                          <a:rPr lang="en-US" sz="2400" b="0" i="1" smtClean="0">
                            <a:latin typeface="Cambria Math" charset="0"/>
                            <a:ea typeface="TH SarabunPSK" charset="0"/>
                            <a:cs typeface="TH SarabunPSK" charset="0"/>
                          </a:rPr>
                          <m:t>𝑃</m:t>
                        </m:r>
                        <m:r>
                          <a:rPr lang="en-US" sz="2400" b="0" i="1" baseline="-25000" smtClean="0">
                            <a:latin typeface="Cambria Math" charset="0"/>
                            <a:ea typeface="TH SarabunPSK" charset="0"/>
                            <a:cs typeface="TH SarabunPSK" charset="0"/>
                          </a:rPr>
                          <m:t>𝑌</m:t>
                        </m:r>
                        <m:r>
                          <a:rPr lang="en-US" sz="2400" b="0" i="1" baseline="-25000" smtClean="0">
                            <a:latin typeface="Cambria Math" charset="0"/>
                            <a:ea typeface="TH SarabunPSK" charset="0"/>
                            <a:cs typeface="TH SarabunPSK" charset="0"/>
                          </a:rPr>
                          <m:t>1</m:t>
                        </m:r>
                      </m:den>
                    </m:f>
                    <m:r>
                      <a:rPr lang="en-US" sz="2400" b="0" i="1" smtClean="0">
                        <a:latin typeface="Cambria Math" charset="0"/>
                        <a:ea typeface="TH SarabunPSK" charset="0"/>
                        <a:cs typeface="TH SarabunPSK" charset="0"/>
                      </a:rPr>
                      <m:t>=</m:t>
                    </m:r>
                    <m:r>
                      <a:rPr lang="en-US" sz="2400" b="0" i="1" smtClean="0">
                        <a:latin typeface="Cambria Math" charset="0"/>
                        <a:ea typeface="TH SarabunPSK" charset="0"/>
                        <a:cs typeface="TH SarabunPSK" charset="0"/>
                      </a:rPr>
                      <m:t>𝑂𝐵</m:t>
                    </m:r>
                  </m:oMath>
                </a14:m>
                <a:endParaRPr lang="en-US" sz="2400" dirty="0" smtClean="0">
                  <a:ea typeface="TH SarabunPSK" charset="0"/>
                  <a:cs typeface="TH SarabunPSK" charset="0"/>
                </a:endParaRPr>
              </a:p>
              <a:p>
                <a:endParaRPr lang="en-US" sz="2400" dirty="0">
                  <a:ea typeface="TH SarabunPSK" charset="0"/>
                  <a:cs typeface="TH SarabunPSK" charset="0"/>
                </a:endParaRPr>
              </a:p>
              <a:p>
                <a:r>
                  <a:rPr lang="en-US" sz="2400" b="0" dirty="0" smtClean="0">
                    <a:ea typeface="TH SarabunPSK" charset="0"/>
                    <a:cs typeface="TH SarabunPSK" charset="0"/>
                  </a:rPr>
                  <a:t>Slope of </a:t>
                </a:r>
                <a14:m>
                  <m:oMath xmlns:m="http://schemas.openxmlformats.org/officeDocument/2006/math">
                    <m:r>
                      <a:rPr lang="en-US" sz="3200" b="0" i="1" smtClean="0">
                        <a:latin typeface="Cambria Math" charset="0"/>
                        <a:ea typeface="TH SarabunPSK" charset="0"/>
                        <a:cs typeface="TH SarabunPSK" charset="0"/>
                      </a:rPr>
                      <m:t>𝐴𝐵</m:t>
                    </m:r>
                    <m:r>
                      <a:rPr lang="en-US" sz="3200" b="0" i="1" smtClean="0">
                        <a:latin typeface="Cambria Math" charset="0"/>
                        <a:ea typeface="TH SarabunPSK" charset="0"/>
                        <a:cs typeface="TH SarabunPSK" charset="0"/>
                      </a:rPr>
                      <m:t>=</m:t>
                    </m:r>
                    <m:f>
                      <m:fPr>
                        <m:ctrlPr>
                          <a:rPr lang="en-US" sz="3200" b="0" i="1" smtClean="0">
                            <a:latin typeface="Cambria Math" charset="0"/>
                            <a:ea typeface="TH SarabunPSK" charset="0"/>
                            <a:cs typeface="TH SarabunPSK" charset="0"/>
                          </a:rPr>
                        </m:ctrlPr>
                      </m:fPr>
                      <m:num>
                        <m:r>
                          <a:rPr lang="en-US" sz="3200" b="0" i="1" smtClean="0">
                            <a:latin typeface="Cambria Math" charset="0"/>
                            <a:ea typeface="TH SarabunPSK" charset="0"/>
                            <a:cs typeface="TH SarabunPSK" charset="0"/>
                          </a:rPr>
                          <m:t>𝑂𝐴</m:t>
                        </m:r>
                      </m:num>
                      <m:den>
                        <m:r>
                          <a:rPr lang="en-US" sz="3200" b="0" i="1" smtClean="0">
                            <a:latin typeface="Cambria Math" charset="0"/>
                            <a:ea typeface="TH SarabunPSK" charset="0"/>
                            <a:cs typeface="TH SarabunPSK" charset="0"/>
                          </a:rPr>
                          <m:t>𝑂𝐵</m:t>
                        </m:r>
                      </m:den>
                    </m:f>
                    <m:r>
                      <a:rPr lang="en-US" sz="3200" b="0" i="1" smtClean="0">
                        <a:latin typeface="Cambria Math" charset="0"/>
                        <a:ea typeface="TH SarabunPSK" charset="0"/>
                        <a:cs typeface="TH SarabunPSK" charset="0"/>
                      </a:rPr>
                      <m:t>= </m:t>
                    </m:r>
                    <m:f>
                      <m:fPr>
                        <m:ctrlPr>
                          <a:rPr lang="en-US" sz="3200" b="0" i="1" smtClean="0">
                            <a:latin typeface="Cambria Math" charset="0"/>
                            <a:ea typeface="TH SarabunPSK" charset="0"/>
                            <a:cs typeface="TH SarabunPSK" charset="0"/>
                          </a:rPr>
                        </m:ctrlPr>
                      </m:fPr>
                      <m:num>
                        <m:f>
                          <m:fPr>
                            <m:type m:val="skw"/>
                            <m:ctrlPr>
                              <a:rPr lang="en-US" sz="3200" b="0" i="1" smtClean="0">
                                <a:latin typeface="Cambria Math" charset="0"/>
                                <a:ea typeface="TH SarabunPSK" charset="0"/>
                                <a:cs typeface="TH SarabunPSK" charset="0"/>
                              </a:rPr>
                            </m:ctrlPr>
                          </m:fPr>
                          <m:num>
                            <m:r>
                              <a:rPr lang="en-US" sz="3200" b="0" i="1" smtClean="0">
                                <a:latin typeface="Cambria Math" charset="0"/>
                                <a:ea typeface="TH SarabunPSK" charset="0"/>
                                <a:cs typeface="TH SarabunPSK" charset="0"/>
                              </a:rPr>
                              <m:t>𝑇𝑅</m:t>
                            </m:r>
                          </m:num>
                          <m:den>
                            <m:r>
                              <a:rPr lang="en-US" sz="3200" b="0" i="1" smtClean="0">
                                <a:latin typeface="Cambria Math" charset="0"/>
                                <a:ea typeface="TH SarabunPSK" charset="0"/>
                                <a:cs typeface="TH SarabunPSK" charset="0"/>
                              </a:rPr>
                              <m:t>𝑃</m:t>
                            </m:r>
                            <m:r>
                              <a:rPr lang="en-US" sz="3200" b="0" i="1" baseline="-25000" smtClean="0">
                                <a:latin typeface="Cambria Math" charset="0"/>
                                <a:ea typeface="TH SarabunPSK" charset="0"/>
                                <a:cs typeface="TH SarabunPSK" charset="0"/>
                              </a:rPr>
                              <m:t>𝑌</m:t>
                            </m:r>
                            <m:r>
                              <a:rPr lang="en-US" sz="3200" b="0" i="1" baseline="-25000" smtClean="0">
                                <a:latin typeface="Cambria Math" charset="0"/>
                                <a:ea typeface="TH SarabunPSK" charset="0"/>
                                <a:cs typeface="TH SarabunPSK" charset="0"/>
                              </a:rPr>
                              <m:t>2</m:t>
                            </m:r>
                          </m:den>
                        </m:f>
                      </m:num>
                      <m:den>
                        <m:f>
                          <m:fPr>
                            <m:type m:val="skw"/>
                            <m:ctrlPr>
                              <a:rPr lang="en-US" sz="3200" b="0" i="1" smtClean="0">
                                <a:latin typeface="Cambria Math" charset="0"/>
                                <a:ea typeface="TH SarabunPSK" charset="0"/>
                                <a:cs typeface="TH SarabunPSK" charset="0"/>
                              </a:rPr>
                            </m:ctrlPr>
                          </m:fPr>
                          <m:num>
                            <m:r>
                              <a:rPr lang="en-US" sz="3200" b="0" i="1" smtClean="0">
                                <a:latin typeface="Cambria Math" charset="0"/>
                                <a:ea typeface="TH SarabunPSK" charset="0"/>
                                <a:cs typeface="TH SarabunPSK" charset="0"/>
                              </a:rPr>
                              <m:t>𝑇𝑅</m:t>
                            </m:r>
                          </m:num>
                          <m:den>
                            <m:r>
                              <a:rPr lang="en-US" sz="3200" b="0" i="1" smtClean="0">
                                <a:latin typeface="Cambria Math" charset="0"/>
                                <a:ea typeface="TH SarabunPSK" charset="0"/>
                                <a:cs typeface="TH SarabunPSK" charset="0"/>
                              </a:rPr>
                              <m:t>𝑃</m:t>
                            </m:r>
                            <m:r>
                              <a:rPr lang="en-US" sz="3200" b="0" i="1" baseline="-25000" smtClean="0">
                                <a:latin typeface="Cambria Math" charset="0"/>
                                <a:ea typeface="TH SarabunPSK" charset="0"/>
                                <a:cs typeface="TH SarabunPSK" charset="0"/>
                              </a:rPr>
                              <m:t>𝑌</m:t>
                            </m:r>
                            <m:r>
                              <a:rPr lang="en-US" sz="3200" b="0" i="1" baseline="-25000" smtClean="0">
                                <a:latin typeface="Cambria Math" charset="0"/>
                                <a:ea typeface="TH SarabunPSK" charset="0"/>
                                <a:cs typeface="TH SarabunPSK" charset="0"/>
                              </a:rPr>
                              <m:t>1</m:t>
                            </m:r>
                          </m:den>
                        </m:f>
                      </m:den>
                    </m:f>
                  </m:oMath>
                </a14:m>
                <a:endParaRPr lang="en-US" sz="3200" b="0" dirty="0" smtClean="0">
                  <a:ea typeface="TH SarabunPSK" charset="0"/>
                  <a:cs typeface="TH SarabunPSK" charset="0"/>
                </a:endParaRPr>
              </a:p>
              <a:p>
                <a:endParaRPr lang="en-US" sz="1000" dirty="0" smtClean="0">
                  <a:ea typeface="TH SarabunPSK" charset="0"/>
                  <a:cs typeface="TH SarabunPSK" charset="0"/>
                </a:endParaRPr>
              </a:p>
              <a:p>
                <a:r>
                  <a:rPr lang="en-US" sz="3200" dirty="0" smtClean="0">
                    <a:ea typeface="TH SarabunPSK" charset="0"/>
                    <a:cs typeface="TH SarabunPSK" charset="0"/>
                  </a:rPr>
                  <a:t>		 </a:t>
                </a:r>
                <a14:m>
                  <m:oMath xmlns:m="http://schemas.openxmlformats.org/officeDocument/2006/math">
                    <m:r>
                      <a:rPr lang="en-US" sz="3200" b="0" i="0" smtClean="0">
                        <a:latin typeface="Cambria Math" charset="0"/>
                        <a:ea typeface="TH SarabunPSK" charset="0"/>
                        <a:cs typeface="TH SarabunPSK" charset="0"/>
                      </a:rPr>
                      <m:t>=</m:t>
                    </m:r>
                    <m:f>
                      <m:fPr>
                        <m:ctrlPr>
                          <a:rPr lang="en-US" sz="3200" i="1" smtClean="0">
                            <a:latin typeface="Cambria Math" charset="0"/>
                            <a:ea typeface="TH SarabunPSK" charset="0"/>
                            <a:cs typeface="TH SarabunPSK" charset="0"/>
                          </a:rPr>
                        </m:ctrlPr>
                      </m:fPr>
                      <m:num>
                        <m:r>
                          <a:rPr lang="en-US" sz="3200" b="0" i="1" smtClean="0">
                            <a:latin typeface="Cambria Math" charset="0"/>
                            <a:ea typeface="TH SarabunPSK" charset="0"/>
                            <a:cs typeface="TH SarabunPSK" charset="0"/>
                          </a:rPr>
                          <m:t>𝑃</m:t>
                        </m:r>
                        <m:r>
                          <a:rPr lang="en-US" sz="3200" b="0" i="1" baseline="-25000" smtClean="0">
                            <a:latin typeface="Cambria Math" charset="0"/>
                            <a:ea typeface="TH SarabunPSK" charset="0"/>
                            <a:cs typeface="TH SarabunPSK" charset="0"/>
                          </a:rPr>
                          <m:t>𝑌</m:t>
                        </m:r>
                        <m:r>
                          <a:rPr lang="en-US" sz="3200" b="0" i="1" baseline="-25000" smtClean="0">
                            <a:latin typeface="Cambria Math" charset="0"/>
                            <a:ea typeface="TH SarabunPSK" charset="0"/>
                            <a:cs typeface="TH SarabunPSK" charset="0"/>
                          </a:rPr>
                          <m:t>1</m:t>
                        </m:r>
                      </m:num>
                      <m:den>
                        <m:r>
                          <a:rPr lang="en-US" sz="3200" b="0" i="1" smtClean="0">
                            <a:latin typeface="Cambria Math" charset="0"/>
                            <a:ea typeface="TH SarabunPSK" charset="0"/>
                            <a:cs typeface="TH SarabunPSK" charset="0"/>
                          </a:rPr>
                          <m:t>𝑃</m:t>
                        </m:r>
                        <m:r>
                          <a:rPr lang="en-US" sz="3200" b="0" i="1" baseline="-25000" smtClean="0">
                            <a:latin typeface="Cambria Math" charset="0"/>
                            <a:ea typeface="TH SarabunPSK" charset="0"/>
                            <a:cs typeface="TH SarabunPSK" charset="0"/>
                          </a:rPr>
                          <m:t>𝑌</m:t>
                        </m:r>
                        <m:r>
                          <a:rPr lang="en-US" sz="3200" b="0" i="1" baseline="-25000" smtClean="0">
                            <a:latin typeface="Cambria Math" charset="0"/>
                            <a:ea typeface="TH SarabunPSK" charset="0"/>
                            <a:cs typeface="TH SarabunPSK" charset="0"/>
                          </a:rPr>
                          <m:t>2</m:t>
                        </m:r>
                      </m:den>
                    </m:f>
                  </m:oMath>
                </a14:m>
                <a:endParaRPr lang="en-US" sz="3200" dirty="0" smtClean="0">
                  <a:ea typeface="TH SarabunPSK" charset="0"/>
                  <a:cs typeface="TH SarabunPSK" charset="0"/>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6851924" y="2208958"/>
                <a:ext cx="5273825" cy="4248022"/>
              </a:xfrm>
              <a:prstGeom prst="rect">
                <a:avLst/>
              </a:prstGeom>
              <a:blipFill rotWithShape="0">
                <a:blip r:embed="rId2"/>
                <a:stretch>
                  <a:fillRect l="-1734" t="-1148" b="-430"/>
                </a:stretch>
              </a:blipFill>
            </p:spPr>
            <p:txBody>
              <a:bodyPr/>
              <a:lstStyle/>
              <a:p>
                <a:r>
                  <a:rPr lang="en-US">
                    <a:noFill/>
                  </a:rPr>
                  <a:t> </a:t>
                </a:r>
              </a:p>
            </p:txBody>
          </p:sp>
        </mc:Fallback>
      </mc:AlternateContent>
      <p:cxnSp>
        <p:nvCxnSpPr>
          <p:cNvPr id="22" name="Straight Connector 21"/>
          <p:cNvCxnSpPr/>
          <p:nvPr/>
        </p:nvCxnSpPr>
        <p:spPr>
          <a:xfrm>
            <a:off x="1427356" y="2824480"/>
            <a:ext cx="3855844" cy="3217002"/>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133159" y="6087648"/>
            <a:ext cx="300082" cy="369332"/>
          </a:xfrm>
          <a:prstGeom prst="rect">
            <a:avLst/>
          </a:prstGeom>
          <a:noFill/>
        </p:spPr>
        <p:txBody>
          <a:bodyPr wrap="none" rtlCol="0">
            <a:spAutoFit/>
          </a:bodyPr>
          <a:lstStyle/>
          <a:p>
            <a:r>
              <a:rPr lang="en-US" dirty="0"/>
              <a:t>B</a:t>
            </a:r>
          </a:p>
        </p:txBody>
      </p:sp>
    </p:spTree>
    <p:extLst>
      <p:ext uri="{BB962C8B-B14F-4D97-AF65-F5344CB8AC3E}">
        <p14:creationId xmlns:p14="http://schemas.microsoft.com/office/powerpoint/2010/main" val="280601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dissolve">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 </a:t>
            </a:r>
            <a:r>
              <a:rPr lang="en-US" dirty="0" smtClean="0"/>
              <a:t>Maximization: ISO-Revenue curve</a:t>
            </a:r>
            <a:endParaRPr lang="en-US" dirty="0"/>
          </a:p>
        </p:txBody>
      </p:sp>
      <p:cxnSp>
        <p:nvCxnSpPr>
          <p:cNvPr id="4" name="Straight Connector 3"/>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94510" y="1819746"/>
            <a:ext cx="468398" cy="461665"/>
          </a:xfrm>
          <a:prstGeom prst="rect">
            <a:avLst/>
          </a:prstGeom>
          <a:noFill/>
        </p:spPr>
        <p:txBody>
          <a:bodyPr wrap="none" rtlCol="0">
            <a:spAutoFit/>
          </a:bodyPr>
          <a:lstStyle/>
          <a:p>
            <a:r>
              <a:rPr lang="en-US" sz="2400" smtClean="0">
                <a:ea typeface="TH SarabunPSK" charset="0"/>
                <a:cs typeface="TH SarabunPSK" charset="0"/>
              </a:rPr>
              <a:t>Y</a:t>
            </a:r>
            <a:r>
              <a:rPr lang="en-US" sz="2400" baseline="-25000">
                <a:ea typeface="TH SarabunPSK" charset="0"/>
                <a:cs typeface="TH SarabunPSK" charset="0"/>
              </a:rPr>
              <a:t>2</a:t>
            </a:r>
            <a:endParaRPr lang="en-US" sz="2800" baseline="-25000" dirty="0">
              <a:ea typeface="TH SarabunPSK" charset="0"/>
              <a:cs typeface="TH SarabunPSK" charset="0"/>
            </a:endParaRPr>
          </a:p>
        </p:txBody>
      </p:sp>
      <p:sp>
        <p:nvSpPr>
          <p:cNvPr id="7" name="TextBox 6"/>
          <p:cNvSpPr txBox="1"/>
          <p:nvPr/>
        </p:nvSpPr>
        <p:spPr>
          <a:xfrm>
            <a:off x="6701883" y="5810649"/>
            <a:ext cx="468398" cy="461665"/>
          </a:xfrm>
          <a:prstGeom prst="rect">
            <a:avLst/>
          </a:prstGeom>
          <a:noFill/>
        </p:spPr>
        <p:txBody>
          <a:bodyPr wrap="none" rtlCol="0">
            <a:spAutoFit/>
          </a:bodyPr>
          <a:lstStyle/>
          <a:p>
            <a:r>
              <a:rPr lang="en-US" sz="2400" dirty="0" smtClean="0">
                <a:ea typeface="TH SarabunPSK" charset="0"/>
                <a:cs typeface="TH SarabunPSK" charset="0"/>
              </a:rPr>
              <a:t>Y</a:t>
            </a:r>
            <a:r>
              <a:rPr lang="en-US" sz="2400" baseline="-25000" dirty="0" smtClean="0">
                <a:ea typeface="TH SarabunPSK" charset="0"/>
                <a:cs typeface="TH SarabunPSK" charset="0"/>
              </a:rPr>
              <a:t>1</a:t>
            </a:r>
            <a:endParaRPr lang="en-US" sz="2800" baseline="-25000" dirty="0">
              <a:ea typeface="TH SarabunPSK" charset="0"/>
              <a:cs typeface="TH SarabunPSK" charset="0"/>
            </a:endParaRPr>
          </a:p>
        </p:txBody>
      </p:sp>
      <p:sp>
        <p:nvSpPr>
          <p:cNvPr id="8" name="TextBox 7"/>
          <p:cNvSpPr txBox="1"/>
          <p:nvPr/>
        </p:nvSpPr>
        <p:spPr>
          <a:xfrm>
            <a:off x="1116101" y="2579955"/>
            <a:ext cx="324128" cy="369332"/>
          </a:xfrm>
          <a:prstGeom prst="rect">
            <a:avLst/>
          </a:prstGeom>
          <a:noFill/>
        </p:spPr>
        <p:txBody>
          <a:bodyPr wrap="none" rtlCol="0">
            <a:spAutoFit/>
          </a:bodyPr>
          <a:lstStyle/>
          <a:p>
            <a:r>
              <a:rPr lang="en-US">
                <a:ea typeface="TH SarabunPSK" charset="0"/>
                <a:cs typeface="TH SarabunPSK" charset="0"/>
              </a:rPr>
              <a:t>A</a:t>
            </a:r>
          </a:p>
        </p:txBody>
      </p:sp>
      <p:sp>
        <p:nvSpPr>
          <p:cNvPr id="9" name="TextBox 8"/>
          <p:cNvSpPr txBox="1"/>
          <p:nvPr/>
        </p:nvSpPr>
        <p:spPr>
          <a:xfrm>
            <a:off x="3983429" y="6014773"/>
            <a:ext cx="324128" cy="369332"/>
          </a:xfrm>
          <a:prstGeom prst="rect">
            <a:avLst/>
          </a:prstGeom>
          <a:noFill/>
        </p:spPr>
        <p:txBody>
          <a:bodyPr wrap="none" rtlCol="0">
            <a:spAutoFit/>
          </a:bodyPr>
          <a:lstStyle/>
          <a:p>
            <a:r>
              <a:rPr lang="en-US" dirty="0" smtClean="0">
                <a:ea typeface="TH SarabunPSK" charset="0"/>
                <a:cs typeface="TH SarabunPSK" charset="0"/>
              </a:rPr>
              <a:t>C</a:t>
            </a:r>
            <a:endParaRPr lang="en-US" dirty="0">
              <a:ea typeface="TH SarabunPSK" charset="0"/>
              <a:cs typeface="TH SarabunPSK" charset="0"/>
            </a:endParaRPr>
          </a:p>
        </p:txBody>
      </p:sp>
      <p:cxnSp>
        <p:nvCxnSpPr>
          <p:cNvPr id="10" name="Straight Connector 9"/>
          <p:cNvCxnSpPr/>
          <p:nvPr/>
        </p:nvCxnSpPr>
        <p:spPr>
          <a:xfrm>
            <a:off x="1427356" y="2824480"/>
            <a:ext cx="3855844" cy="3217002"/>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742379" y="3265805"/>
            <a:ext cx="5743880" cy="830997"/>
          </a:xfrm>
          <a:prstGeom prst="rect">
            <a:avLst/>
          </a:prstGeom>
          <a:noFill/>
        </p:spPr>
        <p:txBody>
          <a:bodyPr wrap="none" rtlCol="0">
            <a:spAutoFit/>
          </a:bodyPr>
          <a:lstStyle/>
          <a:p>
            <a:r>
              <a:rPr lang="en-US" sz="2400" dirty="0" smtClean="0">
                <a:ea typeface="TH SarabunPSK" charset="0"/>
                <a:cs typeface="TH SarabunPSK" charset="0"/>
              </a:rPr>
              <a:t>Price of</a:t>
            </a:r>
            <a:r>
              <a:rPr lang="th-TH" sz="2400" dirty="0" smtClean="0">
                <a:ea typeface="TH SarabunPSK" charset="0"/>
                <a:cs typeface="TH SarabunPSK" charset="0"/>
              </a:rPr>
              <a:t> </a:t>
            </a:r>
            <a:r>
              <a:rPr lang="en-US" sz="2400" dirty="0" smtClean="0">
                <a:ea typeface="TH SarabunPSK" charset="0"/>
                <a:cs typeface="TH SarabunPSK" charset="0"/>
              </a:rPr>
              <a:t>Y</a:t>
            </a:r>
            <a:r>
              <a:rPr lang="en-US" sz="2400" baseline="-25000" dirty="0" smtClean="0">
                <a:ea typeface="TH SarabunPSK" charset="0"/>
                <a:cs typeface="TH SarabunPSK" charset="0"/>
              </a:rPr>
              <a:t>1</a:t>
            </a:r>
            <a:r>
              <a:rPr lang="en-US" sz="2400" dirty="0" smtClean="0">
                <a:ea typeface="TH SarabunPSK" charset="0"/>
                <a:cs typeface="TH SarabunPSK" charset="0"/>
              </a:rPr>
              <a:t> increases and price of</a:t>
            </a:r>
            <a:r>
              <a:rPr lang="th-TH" sz="2400" dirty="0" smtClean="0">
                <a:ea typeface="TH SarabunPSK" charset="0"/>
                <a:cs typeface="TH SarabunPSK" charset="0"/>
              </a:rPr>
              <a:t> </a:t>
            </a:r>
            <a:r>
              <a:rPr lang="en-US" sz="2400" dirty="0" smtClean="0">
                <a:ea typeface="TH SarabunPSK" charset="0"/>
                <a:cs typeface="TH SarabunPSK" charset="0"/>
              </a:rPr>
              <a:t>Y</a:t>
            </a:r>
            <a:r>
              <a:rPr lang="en-US" sz="2400" baseline="-25000" dirty="0" smtClean="0">
                <a:ea typeface="TH SarabunPSK" charset="0"/>
                <a:cs typeface="TH SarabunPSK" charset="0"/>
              </a:rPr>
              <a:t>2</a:t>
            </a:r>
            <a:r>
              <a:rPr lang="en-US" sz="2400" dirty="0" smtClean="0">
                <a:ea typeface="TH SarabunPSK" charset="0"/>
                <a:cs typeface="TH SarabunPSK" charset="0"/>
              </a:rPr>
              <a:t> constant,</a:t>
            </a:r>
          </a:p>
          <a:p>
            <a:r>
              <a:rPr lang="en-US" sz="2400" dirty="0" smtClean="0">
                <a:ea typeface="TH SarabunPSK" charset="0"/>
                <a:cs typeface="TH SarabunPSK" charset="0"/>
              </a:rPr>
              <a:t>Slope of </a:t>
            </a:r>
            <a:r>
              <a:rPr lang="en-US" sz="2400" dirty="0" err="1" smtClean="0">
                <a:ea typeface="TH SarabunPSK" charset="0"/>
                <a:cs typeface="TH SarabunPSK" charset="0"/>
              </a:rPr>
              <a:t>Iso</a:t>
            </a:r>
            <a:r>
              <a:rPr lang="en-US" sz="2400" dirty="0" smtClean="0">
                <a:ea typeface="TH SarabunPSK" charset="0"/>
                <a:cs typeface="TH SarabunPSK" charset="0"/>
              </a:rPr>
              <a:t>-Revenue curve increases.</a:t>
            </a:r>
            <a:endParaRPr lang="en-US" sz="2400" baseline="-25000" dirty="0">
              <a:ea typeface="TH SarabunPSK" charset="0"/>
              <a:cs typeface="TH SarabunPSK" charset="0"/>
            </a:endParaRPr>
          </a:p>
        </p:txBody>
      </p:sp>
      <p:cxnSp>
        <p:nvCxnSpPr>
          <p:cNvPr id="12" name="Straight Connector 11"/>
          <p:cNvCxnSpPr/>
          <p:nvPr/>
        </p:nvCxnSpPr>
        <p:spPr>
          <a:xfrm>
            <a:off x="1427356" y="2824480"/>
            <a:ext cx="2707764" cy="321700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182309" y="6014773"/>
            <a:ext cx="300082" cy="369332"/>
          </a:xfrm>
          <a:prstGeom prst="rect">
            <a:avLst/>
          </a:prstGeom>
          <a:noFill/>
        </p:spPr>
        <p:txBody>
          <a:bodyPr wrap="none" rtlCol="0">
            <a:spAutoFit/>
          </a:bodyPr>
          <a:lstStyle/>
          <a:p>
            <a:r>
              <a:rPr lang="en-US" dirty="0" smtClean="0">
                <a:ea typeface="TH SarabunPSK" charset="0"/>
                <a:cs typeface="TH SarabunPSK" charset="0"/>
              </a:rPr>
              <a:t>B</a:t>
            </a:r>
            <a:endParaRPr lang="en-US" dirty="0">
              <a:ea typeface="TH SarabunPSK" charset="0"/>
              <a:cs typeface="TH SarabunPSK" charset="0"/>
            </a:endParaRPr>
          </a:p>
        </p:txBody>
      </p:sp>
      <p:sp>
        <p:nvSpPr>
          <p:cNvPr id="14" name="Left Arrow 13"/>
          <p:cNvSpPr/>
          <p:nvPr/>
        </p:nvSpPr>
        <p:spPr>
          <a:xfrm>
            <a:off x="4135120" y="5669280"/>
            <a:ext cx="345440" cy="14136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5" name="TextBox 14"/>
              <p:cNvSpPr txBox="1"/>
              <p:nvPr/>
            </p:nvSpPr>
            <p:spPr>
              <a:xfrm>
                <a:off x="2241311" y="1856724"/>
                <a:ext cx="3241080" cy="60907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charset="0"/>
                          <a:ea typeface="TH SarabunPSK" charset="0"/>
                          <a:cs typeface="TH SarabunPSK" charset="0"/>
                        </a:rPr>
                        <m:t>𝑆𝑙𝑜𝑝𝑒</m:t>
                      </m:r>
                      <m:r>
                        <a:rPr lang="en-US" b="0" i="1" smtClean="0">
                          <a:latin typeface="Cambria Math" charset="0"/>
                          <a:ea typeface="TH SarabunPSK" charset="0"/>
                          <a:cs typeface="TH SarabunPSK" charset="0"/>
                        </a:rPr>
                        <m:t> </m:t>
                      </m:r>
                      <m:r>
                        <a:rPr lang="en-US" b="0" i="1" smtClean="0">
                          <a:latin typeface="Cambria Math" charset="0"/>
                          <a:ea typeface="TH SarabunPSK" charset="0"/>
                          <a:cs typeface="TH SarabunPSK" charset="0"/>
                        </a:rPr>
                        <m:t>𝑜𝑓</m:t>
                      </m:r>
                      <m:r>
                        <a:rPr lang="en-US" b="0" i="1" smtClean="0">
                          <a:latin typeface="Cambria Math" charset="0"/>
                          <a:ea typeface="TH SarabunPSK" charset="0"/>
                          <a:cs typeface="TH SarabunPSK" charset="0"/>
                        </a:rPr>
                        <m:t> </m:t>
                      </m:r>
                      <m:r>
                        <a:rPr lang="en-US" b="0" i="1" smtClean="0">
                          <a:latin typeface="Cambria Math" charset="0"/>
                          <a:ea typeface="TH SarabunPSK" charset="0"/>
                          <a:cs typeface="TH SarabunPSK" charset="0"/>
                        </a:rPr>
                        <m:t>𝐼𝑠𝑜</m:t>
                      </m:r>
                      <m:r>
                        <a:rPr lang="en-US" b="0" i="1" smtClean="0">
                          <a:latin typeface="Cambria Math" charset="0"/>
                          <a:ea typeface="TH SarabunPSK" charset="0"/>
                          <a:cs typeface="TH SarabunPSK" charset="0"/>
                        </a:rPr>
                        <m:t>−</m:t>
                      </m:r>
                      <m:r>
                        <a:rPr lang="en-US" b="0" i="1" smtClean="0">
                          <a:latin typeface="Cambria Math" charset="0"/>
                          <a:ea typeface="TH SarabunPSK" charset="0"/>
                          <a:cs typeface="TH SarabunPSK" charset="0"/>
                        </a:rPr>
                        <m:t>𝑟𝑒𝑣𝑒𝑛𝑢𝑒</m:t>
                      </m:r>
                      <m:r>
                        <a:rPr lang="en-US" b="0" i="1" smtClean="0">
                          <a:latin typeface="Cambria Math" charset="0"/>
                          <a:ea typeface="TH SarabunPSK" charset="0"/>
                          <a:cs typeface="TH SarabunPSK" charset="0"/>
                        </a:rPr>
                        <m:t>=</m:t>
                      </m:r>
                      <m:f>
                        <m:fPr>
                          <m:ctrlPr>
                            <a:rPr lang="en-US" i="1" smtClean="0">
                              <a:latin typeface="Cambria Math" charset="0"/>
                              <a:ea typeface="TH SarabunPSK" charset="0"/>
                              <a:cs typeface="TH SarabunPSK" charset="0"/>
                            </a:rPr>
                          </m:ctrlPr>
                        </m:fPr>
                        <m:num>
                          <m:r>
                            <a:rPr lang="en-US" b="0" i="1" smtClean="0">
                              <a:latin typeface="Cambria Math" charset="0"/>
                              <a:ea typeface="TH SarabunPSK" charset="0"/>
                              <a:cs typeface="TH SarabunPSK" charset="0"/>
                            </a:rPr>
                            <m:t>𝑃</m:t>
                          </m:r>
                          <m:r>
                            <a:rPr lang="en-US" b="0" i="1" baseline="-25000" smtClean="0">
                              <a:latin typeface="Cambria Math" charset="0"/>
                              <a:ea typeface="TH SarabunPSK" charset="0"/>
                              <a:cs typeface="TH SarabunPSK" charset="0"/>
                            </a:rPr>
                            <m:t>𝑌</m:t>
                          </m:r>
                          <m:r>
                            <a:rPr lang="en-US" b="0" i="1" baseline="-25000" smtClean="0">
                              <a:latin typeface="Cambria Math" charset="0"/>
                              <a:ea typeface="TH SarabunPSK" charset="0"/>
                              <a:cs typeface="TH SarabunPSK" charset="0"/>
                            </a:rPr>
                            <m:t>1</m:t>
                          </m:r>
                        </m:num>
                        <m:den>
                          <m:r>
                            <a:rPr lang="en-US" b="0" i="1" smtClean="0">
                              <a:latin typeface="Cambria Math" charset="0"/>
                              <a:ea typeface="TH SarabunPSK" charset="0"/>
                              <a:cs typeface="TH SarabunPSK" charset="0"/>
                            </a:rPr>
                            <m:t>𝑃</m:t>
                          </m:r>
                          <m:r>
                            <a:rPr lang="en-US" b="0" i="1" baseline="-25000" smtClean="0">
                              <a:latin typeface="Cambria Math" charset="0"/>
                              <a:ea typeface="TH SarabunPSK" charset="0"/>
                              <a:cs typeface="TH SarabunPSK" charset="0"/>
                            </a:rPr>
                            <m:t>𝑌</m:t>
                          </m:r>
                          <m:r>
                            <a:rPr lang="en-US" b="0" i="1" baseline="-25000" smtClean="0">
                              <a:latin typeface="Cambria Math" charset="0"/>
                              <a:ea typeface="TH SarabunPSK" charset="0"/>
                              <a:cs typeface="TH SarabunPSK" charset="0"/>
                            </a:rPr>
                            <m:t>2</m:t>
                          </m:r>
                        </m:den>
                      </m:f>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2241311" y="1856724"/>
                <a:ext cx="3241080" cy="609077"/>
              </a:xfrm>
              <a:prstGeom prst="rect">
                <a:avLst/>
              </a:prstGeom>
              <a:blipFill rotWithShape="0">
                <a:blip r:embed="rId2"/>
                <a:stretch>
                  <a:fillRect b="-1010"/>
                </a:stretch>
              </a:blipFill>
            </p:spPr>
            <p:txBody>
              <a:bodyPr/>
              <a:lstStyle/>
              <a:p>
                <a:r>
                  <a:rPr lang="en-US">
                    <a:noFill/>
                  </a:rPr>
                  <a:t> </a:t>
                </a:r>
              </a:p>
            </p:txBody>
          </p:sp>
        </mc:Fallback>
      </mc:AlternateContent>
    </p:spTree>
    <p:extLst>
      <p:ext uri="{BB962C8B-B14F-4D97-AF65-F5344CB8AC3E}">
        <p14:creationId xmlns:p14="http://schemas.microsoft.com/office/powerpoint/2010/main" val="10462101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 </a:t>
            </a:r>
            <a:r>
              <a:rPr lang="en-US" dirty="0" smtClean="0"/>
              <a:t>Maximization: ISO-Revenue curve</a:t>
            </a:r>
            <a:endParaRPr lang="en-US" dirty="0"/>
          </a:p>
        </p:txBody>
      </p:sp>
      <p:cxnSp>
        <p:nvCxnSpPr>
          <p:cNvPr id="4" name="Straight Connector 3"/>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994510" y="1819746"/>
            <a:ext cx="468398" cy="461665"/>
          </a:xfrm>
          <a:prstGeom prst="rect">
            <a:avLst/>
          </a:prstGeom>
          <a:noFill/>
        </p:spPr>
        <p:txBody>
          <a:bodyPr wrap="none" rtlCol="0">
            <a:spAutoFit/>
          </a:bodyPr>
          <a:lstStyle/>
          <a:p>
            <a:r>
              <a:rPr lang="en-US" sz="2400" smtClean="0">
                <a:ea typeface="TH SarabunPSK" charset="0"/>
                <a:cs typeface="TH SarabunPSK" charset="0"/>
              </a:rPr>
              <a:t>Y</a:t>
            </a:r>
            <a:r>
              <a:rPr lang="en-US" sz="2400" baseline="-25000">
                <a:ea typeface="TH SarabunPSK" charset="0"/>
                <a:cs typeface="TH SarabunPSK" charset="0"/>
              </a:rPr>
              <a:t>2</a:t>
            </a:r>
            <a:endParaRPr lang="en-US" sz="2800" baseline="-25000" dirty="0">
              <a:ea typeface="TH SarabunPSK" charset="0"/>
              <a:cs typeface="TH SarabunPSK" charset="0"/>
            </a:endParaRPr>
          </a:p>
        </p:txBody>
      </p:sp>
      <p:sp>
        <p:nvSpPr>
          <p:cNvPr id="7" name="TextBox 6"/>
          <p:cNvSpPr txBox="1"/>
          <p:nvPr/>
        </p:nvSpPr>
        <p:spPr>
          <a:xfrm>
            <a:off x="6701883" y="5810649"/>
            <a:ext cx="468398" cy="461665"/>
          </a:xfrm>
          <a:prstGeom prst="rect">
            <a:avLst/>
          </a:prstGeom>
          <a:noFill/>
        </p:spPr>
        <p:txBody>
          <a:bodyPr wrap="none" rtlCol="0">
            <a:spAutoFit/>
          </a:bodyPr>
          <a:lstStyle/>
          <a:p>
            <a:r>
              <a:rPr lang="en-US" sz="2400" dirty="0" smtClean="0">
                <a:ea typeface="TH SarabunPSK" charset="0"/>
                <a:cs typeface="TH SarabunPSK" charset="0"/>
              </a:rPr>
              <a:t>Y</a:t>
            </a:r>
            <a:r>
              <a:rPr lang="en-US" sz="2400" baseline="-25000" dirty="0" smtClean="0">
                <a:ea typeface="TH SarabunPSK" charset="0"/>
                <a:cs typeface="TH SarabunPSK" charset="0"/>
              </a:rPr>
              <a:t>1</a:t>
            </a:r>
            <a:endParaRPr lang="en-US" sz="2800" baseline="-25000" dirty="0">
              <a:ea typeface="TH SarabunPSK" charset="0"/>
              <a:cs typeface="TH SarabunPSK" charset="0"/>
            </a:endParaRPr>
          </a:p>
        </p:txBody>
      </p:sp>
      <p:sp>
        <p:nvSpPr>
          <p:cNvPr id="8" name="TextBox 7"/>
          <p:cNvSpPr txBox="1"/>
          <p:nvPr/>
        </p:nvSpPr>
        <p:spPr>
          <a:xfrm>
            <a:off x="1116101" y="2579955"/>
            <a:ext cx="324128" cy="369332"/>
          </a:xfrm>
          <a:prstGeom prst="rect">
            <a:avLst/>
          </a:prstGeom>
          <a:noFill/>
        </p:spPr>
        <p:txBody>
          <a:bodyPr wrap="none" rtlCol="0">
            <a:spAutoFit/>
          </a:bodyPr>
          <a:lstStyle/>
          <a:p>
            <a:r>
              <a:rPr lang="en-US">
                <a:ea typeface="TH SarabunPSK" charset="0"/>
                <a:cs typeface="TH SarabunPSK" charset="0"/>
              </a:rPr>
              <a:t>A</a:t>
            </a:r>
          </a:p>
        </p:txBody>
      </p:sp>
      <p:sp>
        <p:nvSpPr>
          <p:cNvPr id="9" name="TextBox 8"/>
          <p:cNvSpPr txBox="1"/>
          <p:nvPr/>
        </p:nvSpPr>
        <p:spPr>
          <a:xfrm>
            <a:off x="3983429" y="6014773"/>
            <a:ext cx="324128" cy="369332"/>
          </a:xfrm>
          <a:prstGeom prst="rect">
            <a:avLst/>
          </a:prstGeom>
          <a:noFill/>
        </p:spPr>
        <p:txBody>
          <a:bodyPr wrap="none" rtlCol="0">
            <a:spAutoFit/>
          </a:bodyPr>
          <a:lstStyle/>
          <a:p>
            <a:r>
              <a:rPr lang="en-US" dirty="0" smtClean="0">
                <a:ea typeface="TH SarabunPSK" charset="0"/>
                <a:cs typeface="TH SarabunPSK" charset="0"/>
              </a:rPr>
              <a:t>C</a:t>
            </a:r>
            <a:endParaRPr lang="en-US" dirty="0">
              <a:ea typeface="TH SarabunPSK" charset="0"/>
              <a:cs typeface="TH SarabunPSK" charset="0"/>
            </a:endParaRPr>
          </a:p>
        </p:txBody>
      </p:sp>
      <p:sp>
        <p:nvSpPr>
          <p:cNvPr id="11" name="TextBox 10"/>
          <p:cNvSpPr txBox="1"/>
          <p:nvPr/>
        </p:nvSpPr>
        <p:spPr>
          <a:xfrm>
            <a:off x="5742379" y="3265805"/>
            <a:ext cx="5743880" cy="830997"/>
          </a:xfrm>
          <a:prstGeom prst="rect">
            <a:avLst/>
          </a:prstGeom>
          <a:noFill/>
        </p:spPr>
        <p:txBody>
          <a:bodyPr wrap="none" rtlCol="0">
            <a:spAutoFit/>
          </a:bodyPr>
          <a:lstStyle/>
          <a:p>
            <a:r>
              <a:rPr lang="en-US" sz="2400" dirty="0" smtClean="0">
                <a:ea typeface="TH SarabunPSK" charset="0"/>
                <a:cs typeface="TH SarabunPSK" charset="0"/>
              </a:rPr>
              <a:t>Price of</a:t>
            </a:r>
            <a:r>
              <a:rPr lang="th-TH" sz="2400" dirty="0" smtClean="0">
                <a:ea typeface="TH SarabunPSK" charset="0"/>
                <a:cs typeface="TH SarabunPSK" charset="0"/>
              </a:rPr>
              <a:t> </a:t>
            </a:r>
            <a:r>
              <a:rPr lang="en-US" sz="2400" dirty="0" smtClean="0">
                <a:ea typeface="TH SarabunPSK" charset="0"/>
                <a:cs typeface="TH SarabunPSK" charset="0"/>
              </a:rPr>
              <a:t>Y</a:t>
            </a:r>
            <a:r>
              <a:rPr lang="en-US" sz="2400" baseline="-25000" dirty="0" smtClean="0">
                <a:ea typeface="TH SarabunPSK" charset="0"/>
                <a:cs typeface="TH SarabunPSK" charset="0"/>
              </a:rPr>
              <a:t>1</a:t>
            </a:r>
            <a:r>
              <a:rPr lang="en-US" sz="2400" dirty="0" smtClean="0">
                <a:ea typeface="TH SarabunPSK" charset="0"/>
                <a:cs typeface="TH SarabunPSK" charset="0"/>
              </a:rPr>
              <a:t> increases and price of</a:t>
            </a:r>
            <a:r>
              <a:rPr lang="th-TH" sz="2400" dirty="0" smtClean="0">
                <a:ea typeface="TH SarabunPSK" charset="0"/>
                <a:cs typeface="TH SarabunPSK" charset="0"/>
              </a:rPr>
              <a:t> </a:t>
            </a:r>
            <a:r>
              <a:rPr lang="en-US" sz="2400" dirty="0" smtClean="0">
                <a:ea typeface="TH SarabunPSK" charset="0"/>
                <a:cs typeface="TH SarabunPSK" charset="0"/>
              </a:rPr>
              <a:t>Y</a:t>
            </a:r>
            <a:r>
              <a:rPr lang="en-US" sz="2400" baseline="-25000" dirty="0" smtClean="0">
                <a:ea typeface="TH SarabunPSK" charset="0"/>
                <a:cs typeface="TH SarabunPSK" charset="0"/>
              </a:rPr>
              <a:t>2</a:t>
            </a:r>
            <a:r>
              <a:rPr lang="en-US" sz="2400" dirty="0" smtClean="0">
                <a:ea typeface="TH SarabunPSK" charset="0"/>
                <a:cs typeface="TH SarabunPSK" charset="0"/>
              </a:rPr>
              <a:t> constant,</a:t>
            </a:r>
          </a:p>
          <a:p>
            <a:r>
              <a:rPr lang="en-US" sz="2400" dirty="0" smtClean="0">
                <a:ea typeface="TH SarabunPSK" charset="0"/>
                <a:cs typeface="TH SarabunPSK" charset="0"/>
              </a:rPr>
              <a:t>Slope of </a:t>
            </a:r>
            <a:r>
              <a:rPr lang="en-US" sz="2400" dirty="0" err="1" smtClean="0">
                <a:ea typeface="TH SarabunPSK" charset="0"/>
                <a:cs typeface="TH SarabunPSK" charset="0"/>
              </a:rPr>
              <a:t>Iso</a:t>
            </a:r>
            <a:r>
              <a:rPr lang="en-US" sz="2400" dirty="0" smtClean="0">
                <a:ea typeface="TH SarabunPSK" charset="0"/>
                <a:cs typeface="TH SarabunPSK" charset="0"/>
              </a:rPr>
              <a:t>-Revenue curve decreases.</a:t>
            </a:r>
            <a:endParaRPr lang="en-US" sz="2400" baseline="-25000" dirty="0">
              <a:ea typeface="TH SarabunPSK" charset="0"/>
              <a:cs typeface="TH SarabunPSK" charset="0"/>
            </a:endParaRPr>
          </a:p>
        </p:txBody>
      </p:sp>
      <p:sp>
        <p:nvSpPr>
          <p:cNvPr id="13" name="TextBox 12"/>
          <p:cNvSpPr txBox="1"/>
          <p:nvPr/>
        </p:nvSpPr>
        <p:spPr>
          <a:xfrm>
            <a:off x="5182309" y="6014773"/>
            <a:ext cx="300082" cy="369332"/>
          </a:xfrm>
          <a:prstGeom prst="rect">
            <a:avLst/>
          </a:prstGeom>
          <a:noFill/>
        </p:spPr>
        <p:txBody>
          <a:bodyPr wrap="none" rtlCol="0">
            <a:spAutoFit/>
          </a:bodyPr>
          <a:lstStyle/>
          <a:p>
            <a:r>
              <a:rPr lang="en-US" dirty="0" smtClean="0">
                <a:ea typeface="TH SarabunPSK" charset="0"/>
                <a:cs typeface="TH SarabunPSK" charset="0"/>
              </a:rPr>
              <a:t>B</a:t>
            </a:r>
            <a:endParaRPr lang="en-US" dirty="0">
              <a:ea typeface="TH SarabunPSK" charset="0"/>
              <a:cs typeface="TH SarabunPSK" charset="0"/>
            </a:endParaRPr>
          </a:p>
        </p:txBody>
      </p:sp>
      <mc:AlternateContent xmlns:mc="http://schemas.openxmlformats.org/markup-compatibility/2006" xmlns:a14="http://schemas.microsoft.com/office/drawing/2010/main">
        <mc:Choice Requires="a14">
          <p:sp>
            <p:nvSpPr>
              <p:cNvPr id="15" name="TextBox 14"/>
              <p:cNvSpPr txBox="1"/>
              <p:nvPr/>
            </p:nvSpPr>
            <p:spPr>
              <a:xfrm>
                <a:off x="2241311" y="1856724"/>
                <a:ext cx="3241080" cy="60907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charset="0"/>
                          <a:ea typeface="TH SarabunPSK" charset="0"/>
                          <a:cs typeface="TH SarabunPSK" charset="0"/>
                        </a:rPr>
                        <m:t>𝑆𝑙𝑜𝑝𝑒</m:t>
                      </m:r>
                      <m:r>
                        <a:rPr lang="en-US" b="0" i="1" smtClean="0">
                          <a:latin typeface="Cambria Math" charset="0"/>
                          <a:ea typeface="TH SarabunPSK" charset="0"/>
                          <a:cs typeface="TH SarabunPSK" charset="0"/>
                        </a:rPr>
                        <m:t> </m:t>
                      </m:r>
                      <m:r>
                        <a:rPr lang="en-US" b="0" i="1" smtClean="0">
                          <a:latin typeface="Cambria Math" charset="0"/>
                          <a:ea typeface="TH SarabunPSK" charset="0"/>
                          <a:cs typeface="TH SarabunPSK" charset="0"/>
                        </a:rPr>
                        <m:t>𝑜𝑓</m:t>
                      </m:r>
                      <m:r>
                        <a:rPr lang="en-US" b="0" i="1" smtClean="0">
                          <a:latin typeface="Cambria Math" charset="0"/>
                          <a:ea typeface="TH SarabunPSK" charset="0"/>
                          <a:cs typeface="TH SarabunPSK" charset="0"/>
                        </a:rPr>
                        <m:t> </m:t>
                      </m:r>
                      <m:r>
                        <a:rPr lang="en-US" b="0" i="1" smtClean="0">
                          <a:latin typeface="Cambria Math" charset="0"/>
                          <a:ea typeface="TH SarabunPSK" charset="0"/>
                          <a:cs typeface="TH SarabunPSK" charset="0"/>
                        </a:rPr>
                        <m:t>𝐼𝑠𝑜</m:t>
                      </m:r>
                      <m:r>
                        <a:rPr lang="en-US" b="0" i="1" smtClean="0">
                          <a:latin typeface="Cambria Math" charset="0"/>
                          <a:ea typeface="TH SarabunPSK" charset="0"/>
                          <a:cs typeface="TH SarabunPSK" charset="0"/>
                        </a:rPr>
                        <m:t>−</m:t>
                      </m:r>
                      <m:r>
                        <a:rPr lang="en-US" b="0" i="1" smtClean="0">
                          <a:latin typeface="Cambria Math" charset="0"/>
                          <a:ea typeface="TH SarabunPSK" charset="0"/>
                          <a:cs typeface="TH SarabunPSK" charset="0"/>
                        </a:rPr>
                        <m:t>𝑟𝑒𝑣𝑒𝑛𝑢𝑒</m:t>
                      </m:r>
                      <m:r>
                        <a:rPr lang="en-US" b="0" i="1" smtClean="0">
                          <a:latin typeface="Cambria Math" charset="0"/>
                          <a:ea typeface="TH SarabunPSK" charset="0"/>
                          <a:cs typeface="TH SarabunPSK" charset="0"/>
                        </a:rPr>
                        <m:t>=</m:t>
                      </m:r>
                      <m:f>
                        <m:fPr>
                          <m:ctrlPr>
                            <a:rPr lang="en-US" i="1" smtClean="0">
                              <a:latin typeface="Cambria Math" charset="0"/>
                              <a:ea typeface="TH SarabunPSK" charset="0"/>
                              <a:cs typeface="TH SarabunPSK" charset="0"/>
                            </a:rPr>
                          </m:ctrlPr>
                        </m:fPr>
                        <m:num>
                          <m:r>
                            <a:rPr lang="en-US" b="0" i="1" smtClean="0">
                              <a:latin typeface="Cambria Math" charset="0"/>
                              <a:ea typeface="TH SarabunPSK" charset="0"/>
                              <a:cs typeface="TH SarabunPSK" charset="0"/>
                            </a:rPr>
                            <m:t>𝑃</m:t>
                          </m:r>
                          <m:r>
                            <a:rPr lang="en-US" b="0" i="1" baseline="-25000" smtClean="0">
                              <a:latin typeface="Cambria Math" charset="0"/>
                              <a:ea typeface="TH SarabunPSK" charset="0"/>
                              <a:cs typeface="TH SarabunPSK" charset="0"/>
                            </a:rPr>
                            <m:t>𝑌</m:t>
                          </m:r>
                          <m:r>
                            <a:rPr lang="en-US" b="0" i="1" baseline="-25000" smtClean="0">
                              <a:latin typeface="Cambria Math" charset="0"/>
                              <a:ea typeface="TH SarabunPSK" charset="0"/>
                              <a:cs typeface="TH SarabunPSK" charset="0"/>
                            </a:rPr>
                            <m:t>1</m:t>
                          </m:r>
                        </m:num>
                        <m:den>
                          <m:r>
                            <a:rPr lang="en-US" b="0" i="1" smtClean="0">
                              <a:latin typeface="Cambria Math" charset="0"/>
                              <a:ea typeface="TH SarabunPSK" charset="0"/>
                              <a:cs typeface="TH SarabunPSK" charset="0"/>
                            </a:rPr>
                            <m:t>𝑃</m:t>
                          </m:r>
                          <m:r>
                            <a:rPr lang="en-US" b="0" i="1" baseline="-25000" smtClean="0">
                              <a:latin typeface="Cambria Math" charset="0"/>
                              <a:ea typeface="TH SarabunPSK" charset="0"/>
                              <a:cs typeface="TH SarabunPSK" charset="0"/>
                            </a:rPr>
                            <m:t>𝑌</m:t>
                          </m:r>
                          <m:r>
                            <a:rPr lang="en-US" b="0" i="1" baseline="-25000" smtClean="0">
                              <a:latin typeface="Cambria Math" charset="0"/>
                              <a:ea typeface="TH SarabunPSK" charset="0"/>
                              <a:cs typeface="TH SarabunPSK" charset="0"/>
                            </a:rPr>
                            <m:t>2</m:t>
                          </m:r>
                        </m:den>
                      </m:f>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2241311" y="1856724"/>
                <a:ext cx="3241080" cy="609077"/>
              </a:xfrm>
              <a:prstGeom prst="rect">
                <a:avLst/>
              </a:prstGeom>
              <a:blipFill rotWithShape="0">
                <a:blip r:embed="rId2"/>
                <a:stretch>
                  <a:fillRect b="-1010"/>
                </a:stretch>
              </a:blipFill>
            </p:spPr>
            <p:txBody>
              <a:bodyPr/>
              <a:lstStyle/>
              <a:p>
                <a:r>
                  <a:rPr lang="en-US">
                    <a:noFill/>
                  </a:rPr>
                  <a:t> </a:t>
                </a:r>
              </a:p>
            </p:txBody>
          </p:sp>
        </mc:Fallback>
      </mc:AlternateContent>
      <p:cxnSp>
        <p:nvCxnSpPr>
          <p:cNvPr id="16" name="Straight Connector 15"/>
          <p:cNvCxnSpPr/>
          <p:nvPr/>
        </p:nvCxnSpPr>
        <p:spPr>
          <a:xfrm>
            <a:off x="1427356" y="2824480"/>
            <a:ext cx="3855844" cy="3217002"/>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427356" y="2824480"/>
            <a:ext cx="4922644" cy="3233618"/>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8" name="Left Arrow 17"/>
          <p:cNvSpPr/>
          <p:nvPr/>
        </p:nvSpPr>
        <p:spPr>
          <a:xfrm flipH="1">
            <a:off x="5201920" y="5698860"/>
            <a:ext cx="335280" cy="11178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59139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 </a:t>
            </a:r>
            <a:r>
              <a:rPr lang="en-US" dirty="0" smtClean="0"/>
              <a:t>Maximization: The Condition</a:t>
            </a:r>
            <a:endParaRPr lang="en-US" dirty="0"/>
          </a:p>
        </p:txBody>
      </p:sp>
      <p:cxnSp>
        <p:nvCxnSpPr>
          <p:cNvPr id="19" name="Straight Connector 18"/>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6701883" y="5810649"/>
            <a:ext cx="468398" cy="461665"/>
          </a:xfrm>
          <a:prstGeom prst="rect">
            <a:avLst/>
          </a:prstGeom>
          <a:noFill/>
        </p:spPr>
        <p:txBody>
          <a:bodyPr wrap="none" rtlCol="0">
            <a:spAutoFit/>
          </a:bodyPr>
          <a:lstStyle/>
          <a:p>
            <a:r>
              <a:rPr lang="en-US" sz="2400" dirty="0" smtClean="0">
                <a:ea typeface="TH SarabunPSK" charset="0"/>
                <a:cs typeface="TH SarabunPSK" charset="0"/>
              </a:rPr>
              <a:t>Y</a:t>
            </a:r>
            <a:r>
              <a:rPr lang="en-US" sz="2400" baseline="-25000" dirty="0" smtClean="0">
                <a:ea typeface="TH SarabunPSK" charset="0"/>
                <a:cs typeface="TH SarabunPSK" charset="0"/>
              </a:rPr>
              <a:t>1</a:t>
            </a:r>
            <a:endParaRPr lang="en-US" sz="2800" baseline="-25000" dirty="0">
              <a:ea typeface="TH SarabunPSK" charset="0"/>
              <a:cs typeface="TH SarabunPSK" charset="0"/>
            </a:endParaRPr>
          </a:p>
        </p:txBody>
      </p:sp>
      <p:sp>
        <p:nvSpPr>
          <p:cNvPr id="22" name="TextBox 21"/>
          <p:cNvSpPr txBox="1"/>
          <p:nvPr/>
        </p:nvSpPr>
        <p:spPr>
          <a:xfrm>
            <a:off x="1006238" y="3077468"/>
            <a:ext cx="445956" cy="605294"/>
          </a:xfrm>
          <a:prstGeom prst="rect">
            <a:avLst/>
          </a:prstGeom>
          <a:noFill/>
        </p:spPr>
        <p:txBody>
          <a:bodyPr wrap="square" rtlCol="0">
            <a:spAutoFit/>
          </a:bodyPr>
          <a:lstStyle/>
          <a:p>
            <a:r>
              <a:rPr lang="en-US" sz="2000" smtClean="0">
                <a:ea typeface="TH SarabunPSK" charset="0"/>
                <a:cs typeface="TH SarabunPSK" charset="0"/>
              </a:rPr>
              <a:t>Y’</a:t>
            </a:r>
            <a:r>
              <a:rPr lang="en-US" sz="2000" baseline="-25000" smtClean="0">
                <a:ea typeface="TH SarabunPSK" charset="0"/>
                <a:cs typeface="TH SarabunPSK" charset="0"/>
              </a:rPr>
              <a:t>2</a:t>
            </a:r>
            <a:endParaRPr lang="en-US" sz="2400" baseline="-25000" dirty="0">
              <a:ea typeface="TH SarabunPSK" charset="0"/>
              <a:cs typeface="TH SarabunPSK" charset="0"/>
            </a:endParaRPr>
          </a:p>
        </p:txBody>
      </p:sp>
      <p:sp>
        <p:nvSpPr>
          <p:cNvPr id="23" name="TextBox 22"/>
          <p:cNvSpPr txBox="1"/>
          <p:nvPr/>
        </p:nvSpPr>
        <p:spPr>
          <a:xfrm>
            <a:off x="814886" y="4983769"/>
            <a:ext cx="519694" cy="400110"/>
          </a:xfrm>
          <a:prstGeom prst="rect">
            <a:avLst/>
          </a:prstGeom>
          <a:noFill/>
        </p:spPr>
        <p:txBody>
          <a:bodyPr wrap="none" rtlCol="0">
            <a:spAutoFit/>
          </a:bodyPr>
          <a:lstStyle/>
          <a:p>
            <a:r>
              <a:rPr lang="en-US" sz="2000" smtClean="0">
                <a:ea typeface="TH SarabunPSK" charset="0"/>
                <a:cs typeface="TH SarabunPSK" charset="0"/>
              </a:rPr>
              <a:t>Y”</a:t>
            </a:r>
            <a:r>
              <a:rPr lang="en-US" sz="2000" baseline="-25000" smtClean="0">
                <a:ea typeface="TH SarabunPSK" charset="0"/>
                <a:cs typeface="TH SarabunPSK" charset="0"/>
              </a:rPr>
              <a:t>2</a:t>
            </a:r>
            <a:endParaRPr lang="en-US" sz="2400" baseline="-25000" dirty="0">
              <a:ea typeface="TH SarabunPSK" charset="0"/>
              <a:cs typeface="TH SarabunPSK" charset="0"/>
            </a:endParaRPr>
          </a:p>
        </p:txBody>
      </p:sp>
      <p:sp>
        <p:nvSpPr>
          <p:cNvPr id="24" name="TextBox 23"/>
          <p:cNvSpPr txBox="1"/>
          <p:nvPr/>
        </p:nvSpPr>
        <p:spPr>
          <a:xfrm>
            <a:off x="1847846" y="5937299"/>
            <a:ext cx="476412" cy="400110"/>
          </a:xfrm>
          <a:prstGeom prst="rect">
            <a:avLst/>
          </a:prstGeom>
          <a:noFill/>
        </p:spPr>
        <p:txBody>
          <a:bodyPr wrap="none" rtlCol="0">
            <a:spAutoFit/>
          </a:bodyPr>
          <a:lstStyle/>
          <a:p>
            <a:r>
              <a:rPr lang="en-US" sz="2000" dirty="0" smtClean="0">
                <a:ea typeface="TH SarabunPSK" charset="0"/>
                <a:cs typeface="TH SarabunPSK" charset="0"/>
              </a:rPr>
              <a:t>Y’</a:t>
            </a:r>
            <a:r>
              <a:rPr lang="en-US" sz="2000" baseline="-25000" dirty="0">
                <a:ea typeface="TH SarabunPSK" charset="0"/>
                <a:cs typeface="TH SarabunPSK" charset="0"/>
              </a:rPr>
              <a:t>1</a:t>
            </a:r>
            <a:endParaRPr lang="en-US" sz="2400" baseline="-25000" dirty="0">
              <a:ea typeface="TH SarabunPSK" charset="0"/>
              <a:cs typeface="TH SarabunPSK" charset="0"/>
            </a:endParaRPr>
          </a:p>
        </p:txBody>
      </p:sp>
      <p:sp>
        <p:nvSpPr>
          <p:cNvPr id="25" name="TextBox 24"/>
          <p:cNvSpPr txBox="1"/>
          <p:nvPr/>
        </p:nvSpPr>
        <p:spPr>
          <a:xfrm>
            <a:off x="4158212" y="5936499"/>
            <a:ext cx="519694" cy="400110"/>
          </a:xfrm>
          <a:prstGeom prst="rect">
            <a:avLst/>
          </a:prstGeom>
          <a:noFill/>
        </p:spPr>
        <p:txBody>
          <a:bodyPr wrap="none" rtlCol="0">
            <a:spAutoFit/>
          </a:bodyPr>
          <a:lstStyle/>
          <a:p>
            <a:r>
              <a:rPr lang="en-US" sz="2000" dirty="0" smtClean="0">
                <a:ea typeface="TH SarabunPSK" charset="0"/>
                <a:cs typeface="TH SarabunPSK" charset="0"/>
              </a:rPr>
              <a:t>Y”</a:t>
            </a:r>
            <a:r>
              <a:rPr lang="en-US" sz="2000" baseline="-25000" dirty="0" smtClean="0">
                <a:ea typeface="TH SarabunPSK" charset="0"/>
                <a:cs typeface="TH SarabunPSK" charset="0"/>
              </a:rPr>
              <a:t>1</a:t>
            </a:r>
            <a:endParaRPr lang="en-US" sz="2400" baseline="-25000" dirty="0">
              <a:ea typeface="TH SarabunPSK" charset="0"/>
              <a:cs typeface="TH SarabunPSK" charset="0"/>
            </a:endParaRPr>
          </a:p>
        </p:txBody>
      </p:sp>
      <p:sp>
        <p:nvSpPr>
          <p:cNvPr id="26" name="TextBox 25"/>
          <p:cNvSpPr txBox="1"/>
          <p:nvPr/>
        </p:nvSpPr>
        <p:spPr>
          <a:xfrm>
            <a:off x="1044981" y="2569795"/>
            <a:ext cx="434734" cy="400110"/>
          </a:xfrm>
          <a:prstGeom prst="rect">
            <a:avLst/>
          </a:prstGeom>
          <a:noFill/>
        </p:spPr>
        <p:txBody>
          <a:bodyPr wrap="none" rtlCol="0">
            <a:spAutoFit/>
          </a:bodyPr>
          <a:lstStyle/>
          <a:p>
            <a:r>
              <a:rPr lang="en-US" sz="2000" dirty="0" smtClean="0">
                <a:ea typeface="TH SarabunPSK" charset="0"/>
                <a:cs typeface="TH SarabunPSK" charset="0"/>
              </a:rPr>
              <a:t>A</a:t>
            </a:r>
            <a:r>
              <a:rPr lang="en-US" sz="2000" baseline="-25000" dirty="0" smtClean="0">
                <a:ea typeface="TH SarabunPSK" charset="0"/>
                <a:cs typeface="TH SarabunPSK" charset="0"/>
              </a:rPr>
              <a:t>0</a:t>
            </a:r>
            <a:endParaRPr lang="en-US" sz="2000" baseline="-25000" dirty="0">
              <a:ea typeface="TH SarabunPSK" charset="0"/>
              <a:cs typeface="TH SarabunPSK" charset="0"/>
            </a:endParaRPr>
          </a:p>
        </p:txBody>
      </p:sp>
      <p:sp>
        <p:nvSpPr>
          <p:cNvPr id="27" name="TextBox 26"/>
          <p:cNvSpPr txBox="1"/>
          <p:nvPr/>
        </p:nvSpPr>
        <p:spPr>
          <a:xfrm>
            <a:off x="5880577" y="5933493"/>
            <a:ext cx="407484" cy="400110"/>
          </a:xfrm>
          <a:prstGeom prst="rect">
            <a:avLst/>
          </a:prstGeom>
          <a:noFill/>
        </p:spPr>
        <p:txBody>
          <a:bodyPr wrap="none" rtlCol="0">
            <a:spAutoFit/>
          </a:bodyPr>
          <a:lstStyle/>
          <a:p>
            <a:r>
              <a:rPr lang="en-US" sz="2000" dirty="0" smtClean="0">
                <a:ea typeface="TH SarabunPSK" charset="0"/>
                <a:cs typeface="TH SarabunPSK" charset="0"/>
              </a:rPr>
              <a:t>B</a:t>
            </a:r>
            <a:r>
              <a:rPr lang="en-US" sz="2000" baseline="-25000" dirty="0">
                <a:ea typeface="TH SarabunPSK" charset="0"/>
                <a:cs typeface="TH SarabunPSK" charset="0"/>
              </a:rPr>
              <a:t>1</a:t>
            </a:r>
          </a:p>
        </p:txBody>
      </p:sp>
      <p:sp>
        <p:nvSpPr>
          <p:cNvPr id="28" name="Freeform 27"/>
          <p:cNvSpPr/>
          <p:nvPr/>
        </p:nvSpPr>
        <p:spPr>
          <a:xfrm>
            <a:off x="1436976" y="3204180"/>
            <a:ext cx="3150249" cy="2861340"/>
          </a:xfrm>
          <a:custGeom>
            <a:avLst/>
            <a:gdLst>
              <a:gd name="connsiteX0" fmla="*/ 0 w 3535680"/>
              <a:gd name="connsiteY0" fmla="*/ 0 h 2885440"/>
              <a:gd name="connsiteX1" fmla="*/ 1087120 w 3535680"/>
              <a:gd name="connsiteY1" fmla="*/ 152400 h 2885440"/>
              <a:gd name="connsiteX2" fmla="*/ 2174240 w 3535680"/>
              <a:gd name="connsiteY2" fmla="*/ 711200 h 2885440"/>
              <a:gd name="connsiteX3" fmla="*/ 3068320 w 3535680"/>
              <a:gd name="connsiteY3" fmla="*/ 1706880 h 2885440"/>
              <a:gd name="connsiteX4" fmla="*/ 3454400 w 3535680"/>
              <a:gd name="connsiteY4" fmla="*/ 2621280 h 2885440"/>
              <a:gd name="connsiteX5" fmla="*/ 3535680 w 3535680"/>
              <a:gd name="connsiteY5" fmla="*/ 2885440 h 288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35680" h="2885440">
                <a:moveTo>
                  <a:pt x="0" y="0"/>
                </a:moveTo>
                <a:cubicBezTo>
                  <a:pt x="362373" y="16933"/>
                  <a:pt x="724747" y="33867"/>
                  <a:pt x="1087120" y="152400"/>
                </a:cubicBezTo>
                <a:cubicBezTo>
                  <a:pt x="1449493" y="270933"/>
                  <a:pt x="1844040" y="452120"/>
                  <a:pt x="2174240" y="711200"/>
                </a:cubicBezTo>
                <a:cubicBezTo>
                  <a:pt x="2504440" y="970280"/>
                  <a:pt x="2854960" y="1388533"/>
                  <a:pt x="3068320" y="1706880"/>
                </a:cubicBezTo>
                <a:cubicBezTo>
                  <a:pt x="3281680" y="2025227"/>
                  <a:pt x="3376507" y="2424853"/>
                  <a:pt x="3454400" y="2621280"/>
                </a:cubicBezTo>
                <a:cubicBezTo>
                  <a:pt x="3532293" y="2817707"/>
                  <a:pt x="3535680" y="2885440"/>
                  <a:pt x="3535680" y="2885440"/>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Connector 28"/>
          <p:cNvCxnSpPr/>
          <p:nvPr/>
        </p:nvCxnSpPr>
        <p:spPr>
          <a:xfrm>
            <a:off x="1427356" y="2824480"/>
            <a:ext cx="3855844" cy="321700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492346" y="2335830"/>
            <a:ext cx="4380134" cy="3630838"/>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5203315" y="5955624"/>
            <a:ext cx="407484" cy="400110"/>
          </a:xfrm>
          <a:prstGeom prst="rect">
            <a:avLst/>
          </a:prstGeom>
          <a:noFill/>
        </p:spPr>
        <p:txBody>
          <a:bodyPr wrap="none" rtlCol="0">
            <a:spAutoFit/>
          </a:bodyPr>
          <a:lstStyle/>
          <a:p>
            <a:r>
              <a:rPr lang="en-US" sz="2000" dirty="0" smtClean="0">
                <a:ea typeface="TH SarabunPSK" charset="0"/>
                <a:cs typeface="TH SarabunPSK" charset="0"/>
              </a:rPr>
              <a:t>B</a:t>
            </a:r>
            <a:r>
              <a:rPr lang="en-US" sz="2000" baseline="-25000" dirty="0" smtClean="0">
                <a:ea typeface="TH SarabunPSK" charset="0"/>
                <a:cs typeface="TH SarabunPSK" charset="0"/>
              </a:rPr>
              <a:t>0</a:t>
            </a:r>
            <a:endParaRPr lang="en-US" sz="2000" baseline="-25000" dirty="0">
              <a:ea typeface="TH SarabunPSK" charset="0"/>
              <a:cs typeface="TH SarabunPSK" charset="0"/>
            </a:endParaRPr>
          </a:p>
        </p:txBody>
      </p:sp>
      <p:sp>
        <p:nvSpPr>
          <p:cNvPr id="32" name="TextBox 31"/>
          <p:cNvSpPr txBox="1"/>
          <p:nvPr/>
        </p:nvSpPr>
        <p:spPr>
          <a:xfrm>
            <a:off x="1055141" y="2082115"/>
            <a:ext cx="434734" cy="400110"/>
          </a:xfrm>
          <a:prstGeom prst="rect">
            <a:avLst/>
          </a:prstGeom>
          <a:noFill/>
        </p:spPr>
        <p:txBody>
          <a:bodyPr wrap="none" rtlCol="0">
            <a:spAutoFit/>
          </a:bodyPr>
          <a:lstStyle/>
          <a:p>
            <a:r>
              <a:rPr lang="en-US" sz="2000" dirty="0" smtClean="0">
                <a:ea typeface="TH SarabunPSK" charset="0"/>
                <a:cs typeface="TH SarabunPSK" charset="0"/>
              </a:rPr>
              <a:t>A</a:t>
            </a:r>
            <a:r>
              <a:rPr lang="en-US" sz="2000" baseline="-25000" dirty="0" smtClean="0">
                <a:ea typeface="TH SarabunPSK" charset="0"/>
                <a:cs typeface="TH SarabunPSK" charset="0"/>
              </a:rPr>
              <a:t>1</a:t>
            </a:r>
            <a:endParaRPr lang="en-US" sz="2000" baseline="-25000" dirty="0">
              <a:ea typeface="TH SarabunPSK" charset="0"/>
              <a:cs typeface="TH SarabunPSK" charset="0"/>
            </a:endParaRPr>
          </a:p>
        </p:txBody>
      </p:sp>
      <p:cxnSp>
        <p:nvCxnSpPr>
          <p:cNvPr id="33" name="Straight Connector 32"/>
          <p:cNvCxnSpPr/>
          <p:nvPr/>
        </p:nvCxnSpPr>
        <p:spPr>
          <a:xfrm>
            <a:off x="1426817" y="3251855"/>
            <a:ext cx="551140" cy="209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1919591" y="3251855"/>
            <a:ext cx="0" cy="278962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1436500" y="5252512"/>
            <a:ext cx="2895830" cy="42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4332330" y="5252512"/>
            <a:ext cx="0" cy="78896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1417529" y="3863305"/>
            <a:ext cx="1918988" cy="211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3305400" y="3909440"/>
            <a:ext cx="18920" cy="214865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702924" y="3681706"/>
            <a:ext cx="575799" cy="400110"/>
          </a:xfrm>
          <a:prstGeom prst="rect">
            <a:avLst/>
          </a:prstGeom>
          <a:noFill/>
        </p:spPr>
        <p:txBody>
          <a:bodyPr wrap="none" rtlCol="0">
            <a:spAutoFit/>
          </a:bodyPr>
          <a:lstStyle/>
          <a:p>
            <a:r>
              <a:rPr lang="en-US" sz="2000" dirty="0" smtClean="0">
                <a:ea typeface="TH SarabunPSK" charset="0"/>
                <a:cs typeface="TH SarabunPSK" charset="0"/>
              </a:rPr>
              <a:t>Y”’</a:t>
            </a:r>
            <a:r>
              <a:rPr lang="en-US" sz="2000" baseline="-25000" dirty="0" smtClean="0">
                <a:ea typeface="TH SarabunPSK" charset="0"/>
                <a:cs typeface="TH SarabunPSK" charset="0"/>
              </a:rPr>
              <a:t>2</a:t>
            </a:r>
            <a:endParaRPr lang="en-US" sz="2400" baseline="-25000" dirty="0">
              <a:ea typeface="TH SarabunPSK" charset="0"/>
              <a:cs typeface="TH SarabunPSK" charset="0"/>
            </a:endParaRPr>
          </a:p>
        </p:txBody>
      </p:sp>
      <p:sp>
        <p:nvSpPr>
          <p:cNvPr id="40" name="TextBox 39"/>
          <p:cNvSpPr txBox="1"/>
          <p:nvPr/>
        </p:nvSpPr>
        <p:spPr>
          <a:xfrm>
            <a:off x="3171767" y="5964207"/>
            <a:ext cx="575799" cy="400110"/>
          </a:xfrm>
          <a:prstGeom prst="rect">
            <a:avLst/>
          </a:prstGeom>
          <a:noFill/>
        </p:spPr>
        <p:txBody>
          <a:bodyPr wrap="none" rtlCol="0">
            <a:spAutoFit/>
          </a:bodyPr>
          <a:lstStyle/>
          <a:p>
            <a:r>
              <a:rPr lang="en-US" sz="2000" dirty="0" smtClean="0">
                <a:ea typeface="TH SarabunPSK" charset="0"/>
                <a:cs typeface="TH SarabunPSK" charset="0"/>
              </a:rPr>
              <a:t>Y”’</a:t>
            </a:r>
            <a:r>
              <a:rPr lang="en-US" sz="2000" baseline="-25000" dirty="0" smtClean="0">
                <a:ea typeface="TH SarabunPSK" charset="0"/>
                <a:cs typeface="TH SarabunPSK" charset="0"/>
              </a:rPr>
              <a:t>1</a:t>
            </a:r>
            <a:endParaRPr lang="en-US" sz="2400" baseline="-25000" dirty="0">
              <a:ea typeface="TH SarabunPSK" charset="0"/>
              <a:cs typeface="TH SarabunPSK" charset="0"/>
            </a:endParaRPr>
          </a:p>
        </p:txBody>
      </p:sp>
      <p:sp>
        <p:nvSpPr>
          <p:cNvPr id="41" name="TextBox 40"/>
          <p:cNvSpPr txBox="1"/>
          <p:nvPr/>
        </p:nvSpPr>
        <p:spPr>
          <a:xfrm>
            <a:off x="3335597" y="3456489"/>
            <a:ext cx="391454" cy="400110"/>
          </a:xfrm>
          <a:prstGeom prst="rect">
            <a:avLst/>
          </a:prstGeom>
          <a:noFill/>
        </p:spPr>
        <p:txBody>
          <a:bodyPr wrap="none" rtlCol="0">
            <a:spAutoFit/>
          </a:bodyPr>
          <a:lstStyle/>
          <a:p>
            <a:r>
              <a:rPr lang="en-US" sz="2000" dirty="0" smtClean="0">
                <a:ea typeface="TH SarabunPSK" charset="0"/>
                <a:cs typeface="TH SarabunPSK" charset="0"/>
              </a:rPr>
              <a:t>E</a:t>
            </a:r>
            <a:r>
              <a:rPr lang="en-US" sz="2000" baseline="-25000" dirty="0" smtClean="0">
                <a:ea typeface="TH SarabunPSK" charset="0"/>
                <a:cs typeface="TH SarabunPSK" charset="0"/>
              </a:rPr>
              <a:t>2</a:t>
            </a:r>
            <a:endParaRPr lang="en-US" sz="2000" baseline="-25000" dirty="0">
              <a:ea typeface="TH SarabunPSK" charset="0"/>
              <a:cs typeface="TH SarabunPSK" charset="0"/>
            </a:endParaRPr>
          </a:p>
        </p:txBody>
      </p:sp>
      <p:sp>
        <p:nvSpPr>
          <p:cNvPr id="42" name="TextBox 41"/>
          <p:cNvSpPr txBox="1"/>
          <p:nvPr/>
        </p:nvSpPr>
        <p:spPr>
          <a:xfrm>
            <a:off x="1803069" y="2818873"/>
            <a:ext cx="391454" cy="400110"/>
          </a:xfrm>
          <a:prstGeom prst="rect">
            <a:avLst/>
          </a:prstGeom>
          <a:noFill/>
        </p:spPr>
        <p:txBody>
          <a:bodyPr wrap="none" rtlCol="0">
            <a:spAutoFit/>
          </a:bodyPr>
          <a:lstStyle/>
          <a:p>
            <a:r>
              <a:rPr lang="en-US" sz="2000" dirty="0" smtClean="0">
                <a:ea typeface="TH SarabunPSK" charset="0"/>
                <a:cs typeface="TH SarabunPSK" charset="0"/>
              </a:rPr>
              <a:t>E</a:t>
            </a:r>
            <a:r>
              <a:rPr lang="en-US" sz="2000" baseline="-25000" dirty="0" smtClean="0">
                <a:ea typeface="TH SarabunPSK" charset="0"/>
                <a:cs typeface="TH SarabunPSK" charset="0"/>
              </a:rPr>
              <a:t>0</a:t>
            </a:r>
            <a:endParaRPr lang="en-US" sz="2000" baseline="-25000" dirty="0">
              <a:ea typeface="TH SarabunPSK" charset="0"/>
              <a:cs typeface="TH SarabunPSK" charset="0"/>
            </a:endParaRPr>
          </a:p>
        </p:txBody>
      </p:sp>
      <p:sp>
        <p:nvSpPr>
          <p:cNvPr id="43" name="TextBox 42"/>
          <p:cNvSpPr txBox="1"/>
          <p:nvPr/>
        </p:nvSpPr>
        <p:spPr>
          <a:xfrm>
            <a:off x="4292835" y="4937041"/>
            <a:ext cx="391454" cy="400110"/>
          </a:xfrm>
          <a:prstGeom prst="rect">
            <a:avLst/>
          </a:prstGeom>
          <a:noFill/>
        </p:spPr>
        <p:txBody>
          <a:bodyPr wrap="none" rtlCol="0">
            <a:spAutoFit/>
          </a:bodyPr>
          <a:lstStyle/>
          <a:p>
            <a:r>
              <a:rPr lang="en-US" sz="2000" dirty="0" smtClean="0">
                <a:ea typeface="TH SarabunPSK" charset="0"/>
                <a:cs typeface="TH SarabunPSK" charset="0"/>
              </a:rPr>
              <a:t>E</a:t>
            </a:r>
            <a:r>
              <a:rPr lang="en-US" sz="2000" baseline="-25000" dirty="0">
                <a:ea typeface="TH SarabunPSK" charset="0"/>
                <a:cs typeface="TH SarabunPSK" charset="0"/>
              </a:rPr>
              <a:t>1</a:t>
            </a:r>
          </a:p>
        </p:txBody>
      </p:sp>
      <mc:AlternateContent xmlns:mc="http://schemas.openxmlformats.org/markup-compatibility/2006" xmlns:a14="http://schemas.microsoft.com/office/drawing/2010/main">
        <mc:Choice Requires="a14">
          <p:sp>
            <p:nvSpPr>
              <p:cNvPr id="44" name="TextBox 43"/>
              <p:cNvSpPr txBox="1"/>
              <p:nvPr/>
            </p:nvSpPr>
            <p:spPr>
              <a:xfrm>
                <a:off x="7258288" y="2282170"/>
                <a:ext cx="3733800" cy="3050002"/>
              </a:xfrm>
              <a:prstGeom prst="rect">
                <a:avLst/>
              </a:prstGeom>
              <a:noFill/>
            </p:spPr>
            <p:txBody>
              <a:bodyPr wrap="square" rtlCol="0">
                <a:spAutoFit/>
              </a:bodyPr>
              <a:lstStyle/>
              <a:p>
                <a:r>
                  <a:rPr lang="en-US" sz="2000" dirty="0" smtClean="0">
                    <a:ea typeface="TH SarabunPSK" charset="0"/>
                    <a:cs typeface="TH SarabunPSK" charset="0"/>
                  </a:rPr>
                  <a:t>Revenue maximization condition</a:t>
                </a:r>
                <a:endParaRPr lang="th-TH" sz="2000" dirty="0" smtClean="0">
                  <a:ea typeface="TH SarabunPSK" charset="0"/>
                  <a:cs typeface="TH SarabunPSK" charset="0"/>
                </a:endParaRPr>
              </a:p>
              <a:p>
                <a:endParaRPr lang="en-US" sz="2000" dirty="0" smtClean="0">
                  <a:ea typeface="TH SarabunPSK" charset="0"/>
                  <a:cs typeface="TH SarabunPSK" charset="0"/>
                </a:endParaRPr>
              </a:p>
              <a:p>
                <a:pPr/>
                <a14:m>
                  <m:oMathPara xmlns:m="http://schemas.openxmlformats.org/officeDocument/2006/math">
                    <m:oMathParaPr>
                      <m:jc m:val="centerGroup"/>
                    </m:oMathParaPr>
                    <m:oMath xmlns:m="http://schemas.openxmlformats.org/officeDocument/2006/math">
                      <m:f>
                        <m:fPr>
                          <m:ctrlPr>
                            <a:rPr lang="en-US" sz="2000" i="1" smtClean="0">
                              <a:latin typeface="Cambria Math" charset="0"/>
                              <a:ea typeface="TH SarabunPSK" charset="0"/>
                              <a:cs typeface="TH SarabunPSK" charset="0"/>
                            </a:rPr>
                          </m:ctrlPr>
                        </m:fPr>
                        <m:num>
                          <m:r>
                            <a:rPr lang="en-US" sz="2000" i="0" smtClean="0">
                              <a:latin typeface="Cambria Math" charset="0"/>
                              <a:ea typeface="TH SarabunPSK" charset="0"/>
                              <a:cs typeface="TH SarabunPSK" charset="0"/>
                            </a:rPr>
                            <m:t>∆</m:t>
                          </m:r>
                          <m:r>
                            <m:rPr>
                              <m:sty m:val="p"/>
                            </m:rPr>
                            <a:rPr lang="en-US" sz="2000" b="0" i="0" smtClean="0">
                              <a:latin typeface="Cambria Math" charset="0"/>
                              <a:ea typeface="TH SarabunPSK" charset="0"/>
                              <a:cs typeface="TH SarabunPSK" charset="0"/>
                            </a:rPr>
                            <m:t>Y</m:t>
                          </m:r>
                          <m:r>
                            <a:rPr lang="en-US" sz="2000" b="0" i="0" baseline="-25000" smtClean="0">
                              <a:latin typeface="Cambria Math" charset="0"/>
                              <a:ea typeface="TH SarabunPSK" charset="0"/>
                              <a:cs typeface="TH SarabunPSK" charset="0"/>
                            </a:rPr>
                            <m:t>2</m:t>
                          </m:r>
                        </m:num>
                        <m:den>
                          <m:r>
                            <a:rPr lang="en-US" sz="2000" i="0" smtClean="0">
                              <a:latin typeface="Cambria Math" charset="0"/>
                              <a:ea typeface="TH SarabunPSK" charset="0"/>
                              <a:cs typeface="TH SarabunPSK" charset="0"/>
                            </a:rPr>
                            <m:t>∆</m:t>
                          </m:r>
                          <m:r>
                            <m:rPr>
                              <m:sty m:val="p"/>
                            </m:rPr>
                            <a:rPr lang="en-US" sz="2000" b="0" i="0" smtClean="0">
                              <a:latin typeface="Cambria Math" charset="0"/>
                              <a:ea typeface="TH SarabunPSK" charset="0"/>
                              <a:cs typeface="TH SarabunPSK" charset="0"/>
                            </a:rPr>
                            <m:t>Y</m:t>
                          </m:r>
                          <m:r>
                            <a:rPr lang="en-US" sz="2000" b="0" i="0" baseline="-25000" smtClean="0">
                              <a:latin typeface="Cambria Math" charset="0"/>
                              <a:ea typeface="TH SarabunPSK" charset="0"/>
                              <a:cs typeface="TH SarabunPSK" charset="0"/>
                            </a:rPr>
                            <m:t>1</m:t>
                          </m:r>
                        </m:den>
                      </m:f>
                      <m:r>
                        <a:rPr lang="en-US" sz="2000" b="0" i="0" smtClean="0">
                          <a:latin typeface="Cambria Math" charset="0"/>
                          <a:ea typeface="TH SarabunPSK" charset="0"/>
                          <a:cs typeface="TH SarabunPSK" charset="0"/>
                        </a:rPr>
                        <m:t>=</m:t>
                      </m:r>
                      <m:f>
                        <m:fPr>
                          <m:ctrlPr>
                            <a:rPr lang="en-US" sz="2000" b="0" i="1" smtClean="0">
                              <a:latin typeface="Cambria Math" charset="0"/>
                              <a:ea typeface="TH SarabunPSK" charset="0"/>
                              <a:cs typeface="TH SarabunPSK" charset="0"/>
                            </a:rPr>
                          </m:ctrlPr>
                        </m:fPr>
                        <m:num>
                          <m:r>
                            <m:rPr>
                              <m:sty m:val="p"/>
                            </m:rPr>
                            <a:rPr lang="en-US" sz="2000" b="0" i="0" smtClean="0">
                              <a:latin typeface="Cambria Math" charset="0"/>
                              <a:ea typeface="TH SarabunPSK" charset="0"/>
                              <a:cs typeface="TH SarabunPSK" charset="0"/>
                            </a:rPr>
                            <m:t>P</m:t>
                          </m:r>
                          <m:r>
                            <m:rPr>
                              <m:sty m:val="p"/>
                            </m:rPr>
                            <a:rPr lang="en-US" sz="2000" b="0" i="0" baseline="-25000" smtClean="0">
                              <a:latin typeface="Cambria Math" charset="0"/>
                              <a:ea typeface="TH SarabunPSK" charset="0"/>
                              <a:cs typeface="TH SarabunPSK" charset="0"/>
                            </a:rPr>
                            <m:t>Y</m:t>
                          </m:r>
                          <m:r>
                            <a:rPr lang="en-US" sz="2000" b="0" i="0" baseline="-25000" smtClean="0">
                              <a:latin typeface="Cambria Math" charset="0"/>
                              <a:ea typeface="TH SarabunPSK" charset="0"/>
                              <a:cs typeface="TH SarabunPSK" charset="0"/>
                            </a:rPr>
                            <m:t>1</m:t>
                          </m:r>
                        </m:num>
                        <m:den>
                          <m:r>
                            <m:rPr>
                              <m:sty m:val="p"/>
                            </m:rPr>
                            <a:rPr lang="en-US" sz="2000" b="0" i="0" smtClean="0">
                              <a:latin typeface="Cambria Math" charset="0"/>
                              <a:ea typeface="TH SarabunPSK" charset="0"/>
                              <a:cs typeface="TH SarabunPSK" charset="0"/>
                            </a:rPr>
                            <m:t>P</m:t>
                          </m:r>
                          <m:r>
                            <m:rPr>
                              <m:sty m:val="p"/>
                            </m:rPr>
                            <a:rPr lang="en-US" sz="2000" b="0" i="0" baseline="-25000" smtClean="0">
                              <a:latin typeface="Cambria Math" charset="0"/>
                              <a:ea typeface="TH SarabunPSK" charset="0"/>
                              <a:cs typeface="TH SarabunPSK" charset="0"/>
                            </a:rPr>
                            <m:t>Y</m:t>
                          </m:r>
                          <m:r>
                            <a:rPr lang="en-US" sz="2000" b="0" i="0" baseline="-25000" smtClean="0">
                              <a:latin typeface="Cambria Math" charset="0"/>
                              <a:ea typeface="TH SarabunPSK" charset="0"/>
                              <a:cs typeface="TH SarabunPSK" charset="0"/>
                            </a:rPr>
                            <m:t>2</m:t>
                          </m:r>
                        </m:den>
                      </m:f>
                    </m:oMath>
                  </m:oMathPara>
                </a14:m>
                <a:endParaRPr lang="en-US" sz="2000" dirty="0" smtClean="0">
                  <a:ea typeface="TH SarabunPSK" charset="0"/>
                  <a:cs typeface="TH SarabunPSK" charset="0"/>
                </a:endParaRPr>
              </a:p>
              <a:p>
                <a:endParaRPr lang="en-US" sz="2000" dirty="0">
                  <a:ea typeface="TH SarabunPSK" charset="0"/>
                  <a:cs typeface="TH SarabunPSK" charset="0"/>
                </a:endParaRPr>
              </a:p>
              <a:p>
                <a:pPr algn="ctr"/>
                <a14:m>
                  <m:oMathPara xmlns:m="http://schemas.openxmlformats.org/officeDocument/2006/math">
                    <m:oMathParaPr>
                      <m:jc m:val="centerGroup"/>
                    </m:oMathParaPr>
                    <m:oMath xmlns:m="http://schemas.openxmlformats.org/officeDocument/2006/math">
                      <m:f>
                        <m:fPr>
                          <m:ctrlPr>
                            <a:rPr lang="th-TH" sz="2000" i="1" smtClean="0">
                              <a:latin typeface="Cambria Math" charset="0"/>
                              <a:ea typeface="TH SarabunPSK" charset="0"/>
                              <a:cs typeface="TH SarabunPSK" charset="0"/>
                            </a:rPr>
                          </m:ctrlPr>
                        </m:fPr>
                        <m:num>
                          <m:r>
                            <a:rPr lang="th-TH" sz="2000" i="1" smtClean="0">
                              <a:latin typeface="Cambria Math" charset="0"/>
                              <a:ea typeface="Cambria Math" charset="0"/>
                              <a:cs typeface="Cambria Math" charset="0"/>
                            </a:rPr>
                            <m:t>∆</m:t>
                          </m:r>
                          <m:r>
                            <a:rPr lang="th-TH" sz="2000" b="0" i="1" smtClean="0">
                              <a:latin typeface="Cambria Math" charset="0"/>
                              <a:ea typeface="Cambria Math" charset="0"/>
                              <a:cs typeface="Cambria Math" charset="0"/>
                            </a:rPr>
                            <m:t> </m:t>
                          </m:r>
                          <m:r>
                            <a:rPr lang="en-US" sz="2000" b="0" i="1" smtClean="0">
                              <a:latin typeface="Cambria Math" charset="0"/>
                              <a:ea typeface="Cambria Math" charset="0"/>
                              <a:cs typeface="Cambria Math" charset="0"/>
                            </a:rPr>
                            <m:t>𝑌</m:t>
                          </m:r>
                          <m:r>
                            <a:rPr lang="en-US" sz="2000" b="0" i="1" baseline="-25000" smtClean="0">
                              <a:latin typeface="Cambria Math" charset="0"/>
                              <a:ea typeface="Cambria Math" charset="0"/>
                              <a:cs typeface="Cambria Math" charset="0"/>
                            </a:rPr>
                            <m:t>2</m:t>
                          </m:r>
                        </m:num>
                        <m:den>
                          <m:r>
                            <a:rPr lang="th-TH" sz="2000" i="1" smtClean="0">
                              <a:latin typeface="Cambria Math" charset="0"/>
                              <a:ea typeface="Cambria Math" charset="0"/>
                              <a:cs typeface="Cambria Math" charset="0"/>
                            </a:rPr>
                            <m:t>∆</m:t>
                          </m:r>
                          <m:r>
                            <a:rPr lang="en-US" sz="2000" b="0" i="1" smtClean="0">
                              <a:latin typeface="Cambria Math" charset="0"/>
                              <a:ea typeface="Cambria Math" charset="0"/>
                              <a:cs typeface="Cambria Math" charset="0"/>
                            </a:rPr>
                            <m:t> </m:t>
                          </m:r>
                          <m:r>
                            <a:rPr lang="en-US" sz="2000" b="0" i="1" smtClean="0">
                              <a:latin typeface="Cambria Math" charset="0"/>
                              <a:ea typeface="Cambria Math" charset="0"/>
                              <a:cs typeface="Cambria Math" charset="0"/>
                            </a:rPr>
                            <m:t>𝑌</m:t>
                          </m:r>
                          <m:r>
                            <a:rPr lang="en-US" sz="2000" b="0" i="1" baseline="-25000" smtClean="0">
                              <a:latin typeface="Cambria Math" charset="0"/>
                              <a:ea typeface="Cambria Math" charset="0"/>
                              <a:cs typeface="Cambria Math" charset="0"/>
                            </a:rPr>
                            <m:t>1</m:t>
                          </m:r>
                        </m:den>
                      </m:f>
                      <m:r>
                        <a:rPr lang="en-US" sz="2000" b="0" i="1" smtClean="0">
                          <a:latin typeface="Cambria Math" charset="0"/>
                          <a:ea typeface="TH SarabunPSK" charset="0"/>
                          <a:cs typeface="TH SarabunPSK" charset="0"/>
                        </a:rPr>
                        <m:t>=</m:t>
                      </m:r>
                      <m:r>
                        <a:rPr lang="en-US" sz="2000" b="0" i="1" smtClean="0">
                          <a:latin typeface="Cambria Math" charset="0"/>
                          <a:ea typeface="TH SarabunPSK" charset="0"/>
                          <a:cs typeface="TH SarabunPSK" charset="0"/>
                        </a:rPr>
                        <m:t>𝑆𝑙𝑜𝑝𝑒</m:t>
                      </m:r>
                      <m:r>
                        <a:rPr lang="en-US" sz="2000" b="0" i="1" smtClean="0">
                          <a:latin typeface="Cambria Math" charset="0"/>
                          <a:ea typeface="TH SarabunPSK" charset="0"/>
                          <a:cs typeface="TH SarabunPSK" charset="0"/>
                        </a:rPr>
                        <m:t> </m:t>
                      </m:r>
                      <m:r>
                        <a:rPr lang="en-US" sz="2000" b="0" i="1" smtClean="0">
                          <a:latin typeface="Cambria Math" charset="0"/>
                          <a:ea typeface="TH SarabunPSK" charset="0"/>
                          <a:cs typeface="TH SarabunPSK" charset="0"/>
                        </a:rPr>
                        <m:t>𝑜𝑓</m:t>
                      </m:r>
                      <m:r>
                        <a:rPr lang="en-US" sz="2000" b="0" i="1" smtClean="0">
                          <a:latin typeface="Cambria Math" charset="0"/>
                          <a:ea typeface="TH SarabunPSK" charset="0"/>
                          <a:cs typeface="TH SarabunPSK" charset="0"/>
                        </a:rPr>
                        <m:t> </m:t>
                      </m:r>
                      <m:r>
                        <a:rPr lang="en-US" sz="2000" b="0" i="1" smtClean="0">
                          <a:latin typeface="Cambria Math" charset="0"/>
                          <a:ea typeface="TH SarabunPSK" charset="0"/>
                          <a:cs typeface="TH SarabunPSK" charset="0"/>
                        </a:rPr>
                        <m:t>𝑃𝑃𝐶</m:t>
                      </m:r>
                    </m:oMath>
                  </m:oMathPara>
                </a14:m>
                <a:endParaRPr lang="en-US" sz="2000" b="0" dirty="0" smtClean="0">
                  <a:ea typeface="TH SarabunPSK" charset="0"/>
                  <a:cs typeface="TH SarabunPSK" charset="0"/>
                </a:endParaRPr>
              </a:p>
              <a:p>
                <a:pPr algn="ctr"/>
                <a:endParaRPr lang="en-US" sz="2000" dirty="0" smtClean="0">
                  <a:ea typeface="TH SarabunPSK" charset="0"/>
                  <a:cs typeface="TH SarabunPSK" charset="0"/>
                </a:endParaRPr>
              </a:p>
              <a:p>
                <a:pPr algn="ctr"/>
                <a14:m>
                  <m:oMathPara xmlns:m="http://schemas.openxmlformats.org/officeDocument/2006/math">
                    <m:oMathParaPr>
                      <m:jc m:val="centerGroup"/>
                    </m:oMathParaPr>
                    <m:oMath xmlns:m="http://schemas.openxmlformats.org/officeDocument/2006/math">
                      <m:f>
                        <m:fPr>
                          <m:ctrlPr>
                            <a:rPr lang="en-US" sz="2000" i="1" smtClean="0">
                              <a:latin typeface="Cambria Math" charset="0"/>
                              <a:ea typeface="TH SarabunPSK" charset="0"/>
                              <a:cs typeface="TH SarabunPSK" charset="0"/>
                            </a:rPr>
                          </m:ctrlPr>
                        </m:fPr>
                        <m:num>
                          <m:r>
                            <a:rPr lang="en-US" sz="2000" b="0" i="1" smtClean="0">
                              <a:latin typeface="Cambria Math" charset="0"/>
                              <a:ea typeface="TH SarabunPSK" charset="0"/>
                              <a:cs typeface="TH SarabunPSK" charset="0"/>
                            </a:rPr>
                            <m:t>𝑃</m:t>
                          </m:r>
                          <m:r>
                            <a:rPr lang="en-US" sz="2000" b="0" i="1" baseline="-25000" smtClean="0">
                              <a:latin typeface="Cambria Math" charset="0"/>
                              <a:ea typeface="TH SarabunPSK" charset="0"/>
                              <a:cs typeface="TH SarabunPSK" charset="0"/>
                            </a:rPr>
                            <m:t>𝑌</m:t>
                          </m:r>
                          <m:r>
                            <a:rPr lang="en-US" sz="2000" b="0" i="1" baseline="-25000" smtClean="0">
                              <a:latin typeface="Cambria Math" charset="0"/>
                              <a:ea typeface="TH SarabunPSK" charset="0"/>
                              <a:cs typeface="TH SarabunPSK" charset="0"/>
                            </a:rPr>
                            <m:t>1</m:t>
                          </m:r>
                        </m:num>
                        <m:den>
                          <m:r>
                            <a:rPr lang="en-US" sz="2000" b="0" i="1" smtClean="0">
                              <a:latin typeface="Cambria Math" charset="0"/>
                              <a:ea typeface="TH SarabunPSK" charset="0"/>
                              <a:cs typeface="TH SarabunPSK" charset="0"/>
                            </a:rPr>
                            <m:t>𝑃</m:t>
                          </m:r>
                          <m:r>
                            <a:rPr lang="en-US" sz="2000" b="0" i="1" baseline="-25000" smtClean="0">
                              <a:latin typeface="Cambria Math" charset="0"/>
                              <a:ea typeface="TH SarabunPSK" charset="0"/>
                              <a:cs typeface="TH SarabunPSK" charset="0"/>
                            </a:rPr>
                            <m:t>𝑌</m:t>
                          </m:r>
                          <m:r>
                            <a:rPr lang="en-US" sz="2000" b="0" i="1" baseline="-25000" smtClean="0">
                              <a:latin typeface="Cambria Math" charset="0"/>
                              <a:ea typeface="TH SarabunPSK" charset="0"/>
                              <a:cs typeface="TH SarabunPSK" charset="0"/>
                            </a:rPr>
                            <m:t>2</m:t>
                          </m:r>
                        </m:den>
                      </m:f>
                      <m:r>
                        <a:rPr lang="en-US" sz="2000" b="0" i="1" smtClean="0">
                          <a:latin typeface="Cambria Math" charset="0"/>
                          <a:ea typeface="TH SarabunPSK" charset="0"/>
                          <a:cs typeface="TH SarabunPSK" charset="0"/>
                        </a:rPr>
                        <m:t>=</m:t>
                      </m:r>
                      <m:r>
                        <a:rPr lang="en-US" sz="2000" b="0" i="1" smtClean="0">
                          <a:latin typeface="Cambria Math" charset="0"/>
                          <a:ea typeface="TH SarabunPSK" charset="0"/>
                          <a:cs typeface="TH SarabunPSK" charset="0"/>
                        </a:rPr>
                        <m:t>𝑆𝑙𝑜𝑝𝑒</m:t>
                      </m:r>
                      <m:r>
                        <a:rPr lang="en-US" sz="2000" b="0" i="1" smtClean="0">
                          <a:latin typeface="Cambria Math" charset="0"/>
                          <a:ea typeface="TH SarabunPSK" charset="0"/>
                          <a:cs typeface="TH SarabunPSK" charset="0"/>
                        </a:rPr>
                        <m:t> </m:t>
                      </m:r>
                      <m:r>
                        <a:rPr lang="en-US" sz="2000" b="0" i="1" smtClean="0">
                          <a:latin typeface="Cambria Math" charset="0"/>
                          <a:ea typeface="TH SarabunPSK" charset="0"/>
                          <a:cs typeface="TH SarabunPSK" charset="0"/>
                        </a:rPr>
                        <m:t>𝑜𝑓</m:t>
                      </m:r>
                      <m:r>
                        <a:rPr lang="en-US" sz="2000" b="0" i="1" smtClean="0">
                          <a:latin typeface="Cambria Math" charset="0"/>
                          <a:ea typeface="TH SarabunPSK" charset="0"/>
                          <a:cs typeface="TH SarabunPSK" charset="0"/>
                        </a:rPr>
                        <m:t> </m:t>
                      </m:r>
                      <m:r>
                        <a:rPr lang="en-US" sz="2000" b="0" i="1" smtClean="0">
                          <a:latin typeface="Cambria Math" charset="0"/>
                          <a:ea typeface="TH SarabunPSK" charset="0"/>
                          <a:cs typeface="TH SarabunPSK" charset="0"/>
                        </a:rPr>
                        <m:t>𝐼𝑠𝑜</m:t>
                      </m:r>
                      <m:r>
                        <a:rPr lang="en-US" sz="2000" b="0" i="1" smtClean="0">
                          <a:latin typeface="Cambria Math" charset="0"/>
                          <a:ea typeface="TH SarabunPSK" charset="0"/>
                          <a:cs typeface="TH SarabunPSK" charset="0"/>
                        </a:rPr>
                        <m:t>−</m:t>
                      </m:r>
                      <m:r>
                        <a:rPr lang="en-US" sz="2000" b="0" i="1" smtClean="0">
                          <a:latin typeface="Cambria Math" charset="0"/>
                          <a:ea typeface="TH SarabunPSK" charset="0"/>
                          <a:cs typeface="TH SarabunPSK" charset="0"/>
                        </a:rPr>
                        <m:t>𝑟𝑒𝑣𝑒𝑛𝑢𝑒</m:t>
                      </m:r>
                    </m:oMath>
                  </m:oMathPara>
                </a14:m>
                <a:endParaRPr lang="en-US" sz="2000" dirty="0">
                  <a:ea typeface="TH SarabunPSK" charset="0"/>
                  <a:cs typeface="TH SarabunPSK" charset="0"/>
                </a:endParaRPr>
              </a:p>
            </p:txBody>
          </p:sp>
        </mc:Choice>
        <mc:Fallback xmlns="">
          <p:sp>
            <p:nvSpPr>
              <p:cNvPr id="44" name="TextBox 43"/>
              <p:cNvSpPr txBox="1">
                <a:spLocks noRot="1" noChangeAspect="1" noMove="1" noResize="1" noEditPoints="1" noAdjustHandles="1" noChangeArrowheads="1" noChangeShapeType="1" noTextEdit="1"/>
              </p:cNvSpPr>
              <p:nvPr/>
            </p:nvSpPr>
            <p:spPr>
              <a:xfrm>
                <a:off x="7258288" y="2282170"/>
                <a:ext cx="3733800" cy="3050002"/>
              </a:xfrm>
              <a:prstGeom prst="rect">
                <a:avLst/>
              </a:prstGeom>
              <a:blipFill rotWithShape="0">
                <a:blip r:embed="rId2"/>
                <a:stretch>
                  <a:fillRect l="-1797" t="-998"/>
                </a:stretch>
              </a:blipFill>
            </p:spPr>
            <p:txBody>
              <a:bodyPr/>
              <a:lstStyle/>
              <a:p>
                <a:r>
                  <a:rPr lang="en-US">
                    <a:noFill/>
                  </a:rPr>
                  <a:t> </a:t>
                </a:r>
              </a:p>
            </p:txBody>
          </p:sp>
        </mc:Fallback>
      </mc:AlternateContent>
    </p:spTree>
    <p:extLst>
      <p:ext uri="{BB962C8B-B14F-4D97-AF65-F5344CB8AC3E}">
        <p14:creationId xmlns:p14="http://schemas.microsoft.com/office/powerpoint/2010/main" val="7065675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 </a:t>
            </a:r>
            <a:r>
              <a:rPr lang="en-US" dirty="0" smtClean="0"/>
              <a:t>Maximization</a:t>
            </a:r>
            <a:endParaRPr lang="en-US" dirty="0"/>
          </a:p>
        </p:txBody>
      </p:sp>
      <p:cxnSp>
        <p:nvCxnSpPr>
          <p:cNvPr id="4" name="Straight Connector 3"/>
          <p:cNvCxnSpPr/>
          <p:nvPr/>
        </p:nvCxnSpPr>
        <p:spPr>
          <a:xfrm>
            <a:off x="1427356" y="2135506"/>
            <a:ext cx="0" cy="392259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427356" y="6041482"/>
            <a:ext cx="527452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18030" y="1626706"/>
            <a:ext cx="468398" cy="461665"/>
          </a:xfrm>
          <a:prstGeom prst="rect">
            <a:avLst/>
          </a:prstGeom>
          <a:noFill/>
        </p:spPr>
        <p:txBody>
          <a:bodyPr wrap="none" rtlCol="0">
            <a:spAutoFit/>
          </a:bodyPr>
          <a:lstStyle/>
          <a:p>
            <a:r>
              <a:rPr lang="en-US" sz="2400" smtClean="0">
                <a:ea typeface="TH SarabunPSK" charset="0"/>
                <a:cs typeface="TH SarabunPSK" charset="0"/>
              </a:rPr>
              <a:t>Y</a:t>
            </a:r>
            <a:r>
              <a:rPr lang="en-US" sz="2400" baseline="-25000">
                <a:ea typeface="TH SarabunPSK" charset="0"/>
                <a:cs typeface="TH SarabunPSK" charset="0"/>
              </a:rPr>
              <a:t>2</a:t>
            </a:r>
            <a:endParaRPr lang="en-US" sz="2800" baseline="-25000" dirty="0">
              <a:ea typeface="TH SarabunPSK" charset="0"/>
              <a:cs typeface="TH SarabunPSK" charset="0"/>
            </a:endParaRPr>
          </a:p>
        </p:txBody>
      </p:sp>
      <p:sp>
        <p:nvSpPr>
          <p:cNvPr id="7" name="TextBox 6"/>
          <p:cNvSpPr txBox="1"/>
          <p:nvPr/>
        </p:nvSpPr>
        <p:spPr>
          <a:xfrm>
            <a:off x="6701883" y="5810649"/>
            <a:ext cx="468398" cy="461665"/>
          </a:xfrm>
          <a:prstGeom prst="rect">
            <a:avLst/>
          </a:prstGeom>
          <a:noFill/>
        </p:spPr>
        <p:txBody>
          <a:bodyPr wrap="none" rtlCol="0">
            <a:spAutoFit/>
          </a:bodyPr>
          <a:lstStyle/>
          <a:p>
            <a:r>
              <a:rPr lang="en-US" sz="2400" dirty="0" smtClean="0">
                <a:ea typeface="TH SarabunPSK" charset="0"/>
                <a:cs typeface="TH SarabunPSK" charset="0"/>
              </a:rPr>
              <a:t>Y</a:t>
            </a:r>
            <a:r>
              <a:rPr lang="en-US" sz="2400" baseline="-25000" dirty="0" smtClean="0">
                <a:ea typeface="TH SarabunPSK" charset="0"/>
                <a:cs typeface="TH SarabunPSK" charset="0"/>
              </a:rPr>
              <a:t>1</a:t>
            </a:r>
            <a:endParaRPr lang="en-US" sz="2800" baseline="-25000" dirty="0">
              <a:ea typeface="TH SarabunPSK" charset="0"/>
              <a:cs typeface="TH SarabunPSK" charset="0"/>
            </a:endParaRPr>
          </a:p>
        </p:txBody>
      </p:sp>
      <p:sp>
        <p:nvSpPr>
          <p:cNvPr id="8" name="TextBox 7"/>
          <p:cNvSpPr txBox="1"/>
          <p:nvPr/>
        </p:nvSpPr>
        <p:spPr>
          <a:xfrm>
            <a:off x="1006238" y="3648968"/>
            <a:ext cx="445956" cy="605294"/>
          </a:xfrm>
          <a:prstGeom prst="rect">
            <a:avLst/>
          </a:prstGeom>
          <a:noFill/>
        </p:spPr>
        <p:txBody>
          <a:bodyPr wrap="square" rtlCol="0">
            <a:spAutoFit/>
          </a:bodyPr>
          <a:lstStyle/>
          <a:p>
            <a:r>
              <a:rPr lang="en-US" sz="2000" smtClean="0">
                <a:ea typeface="TH SarabunPSK" charset="0"/>
                <a:cs typeface="TH SarabunPSK" charset="0"/>
              </a:rPr>
              <a:t>Y’</a:t>
            </a:r>
            <a:r>
              <a:rPr lang="en-US" sz="2000" baseline="-25000" smtClean="0">
                <a:ea typeface="TH SarabunPSK" charset="0"/>
                <a:cs typeface="TH SarabunPSK" charset="0"/>
              </a:rPr>
              <a:t>2</a:t>
            </a:r>
            <a:endParaRPr lang="en-US" sz="2400" baseline="-25000" dirty="0">
              <a:ea typeface="TH SarabunPSK" charset="0"/>
              <a:cs typeface="TH SarabunPSK" charset="0"/>
            </a:endParaRPr>
          </a:p>
        </p:txBody>
      </p:sp>
      <p:sp>
        <p:nvSpPr>
          <p:cNvPr id="9" name="TextBox 8"/>
          <p:cNvSpPr txBox="1"/>
          <p:nvPr/>
        </p:nvSpPr>
        <p:spPr>
          <a:xfrm>
            <a:off x="1007918" y="4993665"/>
            <a:ext cx="519694" cy="400110"/>
          </a:xfrm>
          <a:prstGeom prst="rect">
            <a:avLst/>
          </a:prstGeom>
          <a:noFill/>
        </p:spPr>
        <p:txBody>
          <a:bodyPr wrap="none" rtlCol="0">
            <a:spAutoFit/>
          </a:bodyPr>
          <a:lstStyle/>
          <a:p>
            <a:r>
              <a:rPr lang="en-US" sz="2000" smtClean="0">
                <a:ea typeface="TH SarabunPSK" charset="0"/>
                <a:cs typeface="TH SarabunPSK" charset="0"/>
              </a:rPr>
              <a:t>Y”</a:t>
            </a:r>
            <a:r>
              <a:rPr lang="en-US" sz="2000" baseline="-25000" smtClean="0">
                <a:ea typeface="TH SarabunPSK" charset="0"/>
                <a:cs typeface="TH SarabunPSK" charset="0"/>
              </a:rPr>
              <a:t>2</a:t>
            </a:r>
            <a:endParaRPr lang="en-US" sz="2400" baseline="-25000" dirty="0">
              <a:ea typeface="TH SarabunPSK" charset="0"/>
              <a:cs typeface="TH SarabunPSK" charset="0"/>
            </a:endParaRPr>
          </a:p>
        </p:txBody>
      </p:sp>
      <p:sp>
        <p:nvSpPr>
          <p:cNvPr id="10" name="TextBox 9"/>
          <p:cNvSpPr txBox="1"/>
          <p:nvPr/>
        </p:nvSpPr>
        <p:spPr>
          <a:xfrm>
            <a:off x="3152771" y="5937299"/>
            <a:ext cx="476412" cy="400110"/>
          </a:xfrm>
          <a:prstGeom prst="rect">
            <a:avLst/>
          </a:prstGeom>
          <a:noFill/>
        </p:spPr>
        <p:txBody>
          <a:bodyPr wrap="none" rtlCol="0">
            <a:spAutoFit/>
          </a:bodyPr>
          <a:lstStyle/>
          <a:p>
            <a:r>
              <a:rPr lang="en-US" sz="2000" dirty="0" smtClean="0">
                <a:ea typeface="TH SarabunPSK" charset="0"/>
                <a:cs typeface="TH SarabunPSK" charset="0"/>
              </a:rPr>
              <a:t>Y’</a:t>
            </a:r>
            <a:r>
              <a:rPr lang="en-US" sz="2000" baseline="-25000" dirty="0">
                <a:ea typeface="TH SarabunPSK" charset="0"/>
                <a:cs typeface="TH SarabunPSK" charset="0"/>
              </a:rPr>
              <a:t>1</a:t>
            </a:r>
            <a:endParaRPr lang="en-US" sz="2400" baseline="-25000" dirty="0">
              <a:ea typeface="TH SarabunPSK" charset="0"/>
              <a:cs typeface="TH SarabunPSK" charset="0"/>
            </a:endParaRPr>
          </a:p>
        </p:txBody>
      </p:sp>
      <p:sp>
        <p:nvSpPr>
          <p:cNvPr id="11" name="TextBox 10"/>
          <p:cNvSpPr txBox="1"/>
          <p:nvPr/>
        </p:nvSpPr>
        <p:spPr>
          <a:xfrm>
            <a:off x="4024862" y="5936499"/>
            <a:ext cx="519694" cy="400110"/>
          </a:xfrm>
          <a:prstGeom prst="rect">
            <a:avLst/>
          </a:prstGeom>
          <a:noFill/>
        </p:spPr>
        <p:txBody>
          <a:bodyPr wrap="none" rtlCol="0">
            <a:spAutoFit/>
          </a:bodyPr>
          <a:lstStyle/>
          <a:p>
            <a:r>
              <a:rPr lang="en-US" sz="2000" dirty="0" smtClean="0">
                <a:ea typeface="TH SarabunPSK" charset="0"/>
                <a:cs typeface="TH SarabunPSK" charset="0"/>
              </a:rPr>
              <a:t>Y”</a:t>
            </a:r>
            <a:r>
              <a:rPr lang="en-US" sz="2000" baseline="-25000" dirty="0" smtClean="0">
                <a:ea typeface="TH SarabunPSK" charset="0"/>
                <a:cs typeface="TH SarabunPSK" charset="0"/>
              </a:rPr>
              <a:t>1</a:t>
            </a:r>
            <a:endParaRPr lang="en-US" sz="2400" baseline="-25000" dirty="0">
              <a:ea typeface="TH SarabunPSK" charset="0"/>
              <a:cs typeface="TH SarabunPSK" charset="0"/>
            </a:endParaRPr>
          </a:p>
        </p:txBody>
      </p:sp>
      <p:sp>
        <p:nvSpPr>
          <p:cNvPr id="12" name="TextBox 11"/>
          <p:cNvSpPr txBox="1"/>
          <p:nvPr/>
        </p:nvSpPr>
        <p:spPr>
          <a:xfrm>
            <a:off x="1006238" y="2904104"/>
            <a:ext cx="312906" cy="400110"/>
          </a:xfrm>
          <a:prstGeom prst="rect">
            <a:avLst/>
          </a:prstGeom>
          <a:noFill/>
        </p:spPr>
        <p:txBody>
          <a:bodyPr wrap="none" rtlCol="0">
            <a:spAutoFit/>
          </a:bodyPr>
          <a:lstStyle/>
          <a:p>
            <a:r>
              <a:rPr lang="en-US" sz="2000" dirty="0">
                <a:ea typeface="TH SarabunPSK" charset="0"/>
                <a:cs typeface="TH SarabunPSK" charset="0"/>
              </a:rPr>
              <a:t>P</a:t>
            </a:r>
            <a:endParaRPr lang="en-US" sz="2000" baseline="-25000" dirty="0">
              <a:ea typeface="TH SarabunPSK" charset="0"/>
              <a:cs typeface="TH SarabunPSK" charset="0"/>
            </a:endParaRPr>
          </a:p>
        </p:txBody>
      </p:sp>
      <p:sp>
        <p:nvSpPr>
          <p:cNvPr id="13" name="TextBox 12"/>
          <p:cNvSpPr txBox="1"/>
          <p:nvPr/>
        </p:nvSpPr>
        <p:spPr>
          <a:xfrm>
            <a:off x="5880577" y="5933493"/>
            <a:ext cx="312906" cy="400110"/>
          </a:xfrm>
          <a:prstGeom prst="rect">
            <a:avLst/>
          </a:prstGeom>
          <a:noFill/>
        </p:spPr>
        <p:txBody>
          <a:bodyPr wrap="none" rtlCol="0">
            <a:spAutoFit/>
          </a:bodyPr>
          <a:lstStyle/>
          <a:p>
            <a:r>
              <a:rPr lang="en-US" sz="2000" dirty="0" smtClean="0">
                <a:ea typeface="TH SarabunPSK" charset="0"/>
                <a:cs typeface="TH SarabunPSK" charset="0"/>
              </a:rPr>
              <a:t>B</a:t>
            </a:r>
            <a:endParaRPr lang="en-US" sz="2000" baseline="-25000" dirty="0">
              <a:ea typeface="TH SarabunPSK" charset="0"/>
              <a:cs typeface="TH SarabunPSK" charset="0"/>
            </a:endParaRPr>
          </a:p>
        </p:txBody>
      </p:sp>
      <p:sp>
        <p:nvSpPr>
          <p:cNvPr id="14" name="Freeform 13"/>
          <p:cNvSpPr/>
          <p:nvPr/>
        </p:nvSpPr>
        <p:spPr>
          <a:xfrm>
            <a:off x="1436976" y="3204180"/>
            <a:ext cx="3150249" cy="2861340"/>
          </a:xfrm>
          <a:custGeom>
            <a:avLst/>
            <a:gdLst>
              <a:gd name="connsiteX0" fmla="*/ 0 w 3535680"/>
              <a:gd name="connsiteY0" fmla="*/ 0 h 2885440"/>
              <a:gd name="connsiteX1" fmla="*/ 1087120 w 3535680"/>
              <a:gd name="connsiteY1" fmla="*/ 152400 h 2885440"/>
              <a:gd name="connsiteX2" fmla="*/ 2174240 w 3535680"/>
              <a:gd name="connsiteY2" fmla="*/ 711200 h 2885440"/>
              <a:gd name="connsiteX3" fmla="*/ 3068320 w 3535680"/>
              <a:gd name="connsiteY3" fmla="*/ 1706880 h 2885440"/>
              <a:gd name="connsiteX4" fmla="*/ 3454400 w 3535680"/>
              <a:gd name="connsiteY4" fmla="*/ 2621280 h 2885440"/>
              <a:gd name="connsiteX5" fmla="*/ 3535680 w 3535680"/>
              <a:gd name="connsiteY5" fmla="*/ 2885440 h 288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35680" h="2885440">
                <a:moveTo>
                  <a:pt x="0" y="0"/>
                </a:moveTo>
                <a:cubicBezTo>
                  <a:pt x="362373" y="16933"/>
                  <a:pt x="724747" y="33867"/>
                  <a:pt x="1087120" y="152400"/>
                </a:cubicBezTo>
                <a:cubicBezTo>
                  <a:pt x="1449493" y="270933"/>
                  <a:pt x="1844040" y="452120"/>
                  <a:pt x="2174240" y="711200"/>
                </a:cubicBezTo>
                <a:cubicBezTo>
                  <a:pt x="2504440" y="970280"/>
                  <a:pt x="2854960" y="1388533"/>
                  <a:pt x="3068320" y="1706880"/>
                </a:cubicBezTo>
                <a:cubicBezTo>
                  <a:pt x="3281680" y="2025227"/>
                  <a:pt x="3376507" y="2424853"/>
                  <a:pt x="3454400" y="2621280"/>
                </a:cubicBezTo>
                <a:cubicBezTo>
                  <a:pt x="3532293" y="2817707"/>
                  <a:pt x="3535680" y="2885440"/>
                  <a:pt x="3535680" y="2885440"/>
                </a:cubicBezTo>
              </a:path>
            </a:pathLst>
          </a:cu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p:cNvCxnSpPr/>
          <p:nvPr/>
        </p:nvCxnSpPr>
        <p:spPr>
          <a:xfrm>
            <a:off x="2695517" y="2135506"/>
            <a:ext cx="2111433" cy="3905976"/>
          </a:xfrm>
          <a:prstGeom prst="line">
            <a:avLst/>
          </a:prstGeom>
          <a:ln w="28575">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92346" y="2335830"/>
            <a:ext cx="4380134" cy="3630838"/>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784215" y="5955624"/>
            <a:ext cx="340158" cy="400110"/>
          </a:xfrm>
          <a:prstGeom prst="rect">
            <a:avLst/>
          </a:prstGeom>
          <a:noFill/>
        </p:spPr>
        <p:txBody>
          <a:bodyPr wrap="none" rtlCol="0">
            <a:spAutoFit/>
          </a:bodyPr>
          <a:lstStyle/>
          <a:p>
            <a:r>
              <a:rPr lang="en-US" sz="2000" dirty="0">
                <a:ea typeface="TH SarabunPSK" charset="0"/>
                <a:cs typeface="TH SarabunPSK" charset="0"/>
              </a:rPr>
              <a:t>D</a:t>
            </a:r>
            <a:endParaRPr lang="en-US" sz="2000" baseline="-25000" dirty="0">
              <a:ea typeface="TH SarabunPSK" charset="0"/>
              <a:cs typeface="TH SarabunPSK" charset="0"/>
            </a:endParaRPr>
          </a:p>
        </p:txBody>
      </p:sp>
      <p:sp>
        <p:nvSpPr>
          <p:cNvPr id="18" name="TextBox 17"/>
          <p:cNvSpPr txBox="1"/>
          <p:nvPr/>
        </p:nvSpPr>
        <p:spPr>
          <a:xfrm>
            <a:off x="1055141" y="2082115"/>
            <a:ext cx="340158" cy="400110"/>
          </a:xfrm>
          <a:prstGeom prst="rect">
            <a:avLst/>
          </a:prstGeom>
          <a:noFill/>
        </p:spPr>
        <p:txBody>
          <a:bodyPr wrap="none" rtlCol="0">
            <a:spAutoFit/>
          </a:bodyPr>
          <a:lstStyle/>
          <a:p>
            <a:r>
              <a:rPr lang="en-US" sz="2000" dirty="0" smtClean="0">
                <a:ea typeface="TH SarabunPSK" charset="0"/>
                <a:cs typeface="TH SarabunPSK" charset="0"/>
              </a:rPr>
              <a:t>A</a:t>
            </a:r>
            <a:endParaRPr lang="en-US" sz="2000" baseline="-25000" dirty="0">
              <a:ea typeface="TH SarabunPSK" charset="0"/>
              <a:cs typeface="TH SarabunPSK" charset="0"/>
            </a:endParaRPr>
          </a:p>
        </p:txBody>
      </p:sp>
      <p:cxnSp>
        <p:nvCxnSpPr>
          <p:cNvPr id="19" name="Straight Connector 18"/>
          <p:cNvCxnSpPr/>
          <p:nvPr/>
        </p:nvCxnSpPr>
        <p:spPr>
          <a:xfrm>
            <a:off x="1432857" y="4896804"/>
            <a:ext cx="277605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1417529" y="3863305"/>
            <a:ext cx="1918988" cy="211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3305400" y="3909440"/>
            <a:ext cx="18920" cy="214865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3173672" y="3456489"/>
            <a:ext cx="391454" cy="400110"/>
          </a:xfrm>
          <a:prstGeom prst="rect">
            <a:avLst/>
          </a:prstGeom>
          <a:noFill/>
        </p:spPr>
        <p:txBody>
          <a:bodyPr wrap="none" rtlCol="0">
            <a:spAutoFit/>
          </a:bodyPr>
          <a:lstStyle/>
          <a:p>
            <a:r>
              <a:rPr lang="en-US" sz="2000" dirty="0" smtClean="0">
                <a:ea typeface="TH SarabunPSK" charset="0"/>
                <a:cs typeface="TH SarabunPSK" charset="0"/>
              </a:rPr>
              <a:t>E</a:t>
            </a:r>
            <a:r>
              <a:rPr lang="en-US" sz="2000" baseline="-25000" dirty="0" smtClean="0">
                <a:ea typeface="TH SarabunPSK" charset="0"/>
                <a:cs typeface="TH SarabunPSK" charset="0"/>
              </a:rPr>
              <a:t>0</a:t>
            </a:r>
            <a:endParaRPr lang="en-US" sz="2000" baseline="-25000" dirty="0">
              <a:ea typeface="TH SarabunPSK" charset="0"/>
              <a:cs typeface="TH SarabunPSK" charset="0"/>
            </a:endParaRPr>
          </a:p>
        </p:txBody>
      </p:sp>
      <p:sp>
        <p:nvSpPr>
          <p:cNvPr id="24" name="TextBox 23"/>
          <p:cNvSpPr txBox="1"/>
          <p:nvPr/>
        </p:nvSpPr>
        <p:spPr>
          <a:xfrm>
            <a:off x="4245210" y="4660816"/>
            <a:ext cx="391454" cy="400110"/>
          </a:xfrm>
          <a:prstGeom prst="rect">
            <a:avLst/>
          </a:prstGeom>
          <a:noFill/>
        </p:spPr>
        <p:txBody>
          <a:bodyPr wrap="none" rtlCol="0">
            <a:spAutoFit/>
          </a:bodyPr>
          <a:lstStyle/>
          <a:p>
            <a:r>
              <a:rPr lang="en-US" sz="2000" dirty="0" smtClean="0">
                <a:ea typeface="TH SarabunPSK" charset="0"/>
                <a:cs typeface="TH SarabunPSK" charset="0"/>
              </a:rPr>
              <a:t>E</a:t>
            </a:r>
            <a:r>
              <a:rPr lang="en-US" sz="2000" baseline="-25000" dirty="0">
                <a:ea typeface="TH SarabunPSK" charset="0"/>
                <a:cs typeface="TH SarabunPSK" charset="0"/>
              </a:rPr>
              <a:t>1</a:t>
            </a:r>
          </a:p>
        </p:txBody>
      </p:sp>
      <p:sp>
        <p:nvSpPr>
          <p:cNvPr id="25" name="TextBox 24"/>
          <p:cNvSpPr txBox="1"/>
          <p:nvPr/>
        </p:nvSpPr>
        <p:spPr>
          <a:xfrm>
            <a:off x="4507990" y="5946099"/>
            <a:ext cx="312906" cy="400110"/>
          </a:xfrm>
          <a:prstGeom prst="rect">
            <a:avLst/>
          </a:prstGeom>
          <a:noFill/>
        </p:spPr>
        <p:txBody>
          <a:bodyPr wrap="none" rtlCol="0">
            <a:spAutoFit/>
          </a:bodyPr>
          <a:lstStyle/>
          <a:p>
            <a:r>
              <a:rPr lang="en-US" sz="2000" dirty="0" smtClean="0">
                <a:ea typeface="TH SarabunPSK" charset="0"/>
                <a:cs typeface="TH SarabunPSK" charset="0"/>
              </a:rPr>
              <a:t>P</a:t>
            </a:r>
            <a:endParaRPr lang="en-US" sz="2000" baseline="-25000" dirty="0">
              <a:ea typeface="TH SarabunPSK" charset="0"/>
              <a:cs typeface="TH SarabunPSK" charset="0"/>
            </a:endParaRPr>
          </a:p>
        </p:txBody>
      </p:sp>
      <p:sp>
        <p:nvSpPr>
          <p:cNvPr id="26" name="Down Arrow 25"/>
          <p:cNvSpPr/>
          <p:nvPr/>
        </p:nvSpPr>
        <p:spPr>
          <a:xfrm>
            <a:off x="2276475" y="4151249"/>
            <a:ext cx="200025" cy="4836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Arrow 26"/>
          <p:cNvSpPr/>
          <p:nvPr/>
        </p:nvSpPr>
        <p:spPr>
          <a:xfrm>
            <a:off x="3510624" y="5393775"/>
            <a:ext cx="514238" cy="1878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p:cNvSpPr txBox="1"/>
          <p:nvPr/>
        </p:nvSpPr>
        <p:spPr>
          <a:xfrm>
            <a:off x="6091497" y="3257497"/>
            <a:ext cx="5784273" cy="1815882"/>
          </a:xfrm>
          <a:prstGeom prst="rect">
            <a:avLst/>
          </a:prstGeom>
          <a:noFill/>
        </p:spPr>
        <p:txBody>
          <a:bodyPr wrap="square" rtlCol="0">
            <a:spAutoFit/>
          </a:bodyPr>
          <a:lstStyle/>
          <a:p>
            <a:r>
              <a:rPr lang="en-US" sz="2400" dirty="0" smtClean="0">
                <a:ea typeface="TH SarabunPSK" charset="0"/>
                <a:cs typeface="TH SarabunPSK" charset="0"/>
              </a:rPr>
              <a:t>Price of</a:t>
            </a:r>
            <a:r>
              <a:rPr lang="th-TH" sz="2400" dirty="0" smtClean="0">
                <a:ea typeface="TH SarabunPSK" charset="0"/>
                <a:cs typeface="TH SarabunPSK" charset="0"/>
              </a:rPr>
              <a:t> </a:t>
            </a:r>
            <a:r>
              <a:rPr lang="en-US" sz="2400" dirty="0" smtClean="0">
                <a:ea typeface="TH SarabunPSK" charset="0"/>
                <a:cs typeface="TH SarabunPSK" charset="0"/>
              </a:rPr>
              <a:t>Y</a:t>
            </a:r>
            <a:r>
              <a:rPr lang="en-US" sz="2400" baseline="-25000" dirty="0" smtClean="0">
                <a:ea typeface="TH SarabunPSK" charset="0"/>
                <a:cs typeface="TH SarabunPSK" charset="0"/>
              </a:rPr>
              <a:t>1</a:t>
            </a:r>
            <a:r>
              <a:rPr lang="en-US" sz="2400" dirty="0" smtClean="0">
                <a:ea typeface="TH SarabunPSK" charset="0"/>
                <a:cs typeface="TH SarabunPSK" charset="0"/>
              </a:rPr>
              <a:t> increases and price of</a:t>
            </a:r>
            <a:r>
              <a:rPr lang="th-TH" sz="2400" dirty="0" smtClean="0">
                <a:ea typeface="TH SarabunPSK" charset="0"/>
                <a:cs typeface="TH SarabunPSK" charset="0"/>
              </a:rPr>
              <a:t> </a:t>
            </a:r>
            <a:r>
              <a:rPr lang="en-US" sz="2400" dirty="0" smtClean="0">
                <a:ea typeface="TH SarabunPSK" charset="0"/>
                <a:cs typeface="TH SarabunPSK" charset="0"/>
              </a:rPr>
              <a:t>Y</a:t>
            </a:r>
            <a:r>
              <a:rPr lang="en-US" sz="2400" baseline="-25000" dirty="0" smtClean="0">
                <a:ea typeface="TH SarabunPSK" charset="0"/>
                <a:cs typeface="TH SarabunPSK" charset="0"/>
              </a:rPr>
              <a:t>2</a:t>
            </a:r>
            <a:r>
              <a:rPr lang="en-US" sz="2400" dirty="0" smtClean="0">
                <a:ea typeface="TH SarabunPSK" charset="0"/>
                <a:cs typeface="TH SarabunPSK" charset="0"/>
              </a:rPr>
              <a:t> constant, Slope of </a:t>
            </a:r>
            <a:r>
              <a:rPr lang="en-US" sz="2400" dirty="0" err="1" smtClean="0">
                <a:ea typeface="TH SarabunPSK" charset="0"/>
                <a:cs typeface="TH SarabunPSK" charset="0"/>
              </a:rPr>
              <a:t>Iso</a:t>
            </a:r>
            <a:r>
              <a:rPr lang="en-US" sz="2400" dirty="0" smtClean="0">
                <a:ea typeface="TH SarabunPSK" charset="0"/>
                <a:cs typeface="TH SarabunPSK" charset="0"/>
              </a:rPr>
              <a:t>-Revenue curve increases.</a:t>
            </a:r>
          </a:p>
          <a:p>
            <a:endParaRPr lang="en-US" sz="2400" baseline="-25000" dirty="0">
              <a:ea typeface="TH SarabunPSK" charset="0"/>
              <a:cs typeface="TH SarabunPSK" charset="0"/>
            </a:endParaRPr>
          </a:p>
          <a:p>
            <a:r>
              <a:rPr lang="en-US" sz="2400" dirty="0" smtClean="0">
                <a:ea typeface="TH SarabunPSK" charset="0"/>
                <a:cs typeface="TH SarabunPSK" charset="0"/>
              </a:rPr>
              <a:t>Revenue maximization combination changes from E</a:t>
            </a:r>
            <a:r>
              <a:rPr lang="en-US" sz="2400" baseline="-25000" dirty="0" smtClean="0">
                <a:ea typeface="TH SarabunPSK" charset="0"/>
                <a:cs typeface="TH SarabunPSK" charset="0"/>
              </a:rPr>
              <a:t>0</a:t>
            </a:r>
            <a:r>
              <a:rPr lang="en-US" sz="2400" dirty="0" smtClean="0">
                <a:ea typeface="TH SarabunPSK" charset="0"/>
                <a:cs typeface="TH SarabunPSK" charset="0"/>
              </a:rPr>
              <a:t> to E</a:t>
            </a:r>
            <a:r>
              <a:rPr lang="en-US" sz="2400" baseline="-25000" dirty="0" smtClean="0">
                <a:ea typeface="TH SarabunPSK" charset="0"/>
                <a:cs typeface="TH SarabunPSK" charset="0"/>
              </a:rPr>
              <a:t>1</a:t>
            </a:r>
            <a:r>
              <a:rPr lang="en-US" sz="2400" dirty="0" smtClean="0">
                <a:ea typeface="TH SarabunPSK" charset="0"/>
                <a:cs typeface="TH SarabunPSK" charset="0"/>
              </a:rPr>
              <a:t>.</a:t>
            </a:r>
            <a:endParaRPr lang="en-US" sz="2400" dirty="0">
              <a:ea typeface="TH SarabunPSK" charset="0"/>
              <a:cs typeface="TH SarabunPSK" charset="0"/>
            </a:endParaRPr>
          </a:p>
        </p:txBody>
      </p:sp>
      <mc:AlternateContent xmlns:mc="http://schemas.openxmlformats.org/markup-compatibility/2006" xmlns:a14="http://schemas.microsoft.com/office/drawing/2010/main">
        <mc:Choice Requires="a14">
          <p:sp>
            <p:nvSpPr>
              <p:cNvPr id="29" name="TextBox 28"/>
              <p:cNvSpPr txBox="1"/>
              <p:nvPr/>
            </p:nvSpPr>
            <p:spPr>
              <a:xfrm>
                <a:off x="5974855" y="2102294"/>
                <a:ext cx="3241080" cy="60907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charset="0"/>
                          <a:ea typeface="TH SarabunPSK" charset="0"/>
                          <a:cs typeface="TH SarabunPSK" charset="0"/>
                        </a:rPr>
                        <m:t>𝑆𝑙𝑜𝑝𝑒</m:t>
                      </m:r>
                      <m:r>
                        <a:rPr lang="en-US" b="0" i="1" smtClean="0">
                          <a:latin typeface="Cambria Math" charset="0"/>
                          <a:ea typeface="TH SarabunPSK" charset="0"/>
                          <a:cs typeface="TH SarabunPSK" charset="0"/>
                        </a:rPr>
                        <m:t> </m:t>
                      </m:r>
                      <m:r>
                        <a:rPr lang="en-US" b="0" i="1" smtClean="0">
                          <a:latin typeface="Cambria Math" charset="0"/>
                          <a:ea typeface="TH SarabunPSK" charset="0"/>
                          <a:cs typeface="TH SarabunPSK" charset="0"/>
                        </a:rPr>
                        <m:t>𝑜𝑓</m:t>
                      </m:r>
                      <m:r>
                        <a:rPr lang="en-US" b="0" i="1" smtClean="0">
                          <a:latin typeface="Cambria Math" charset="0"/>
                          <a:ea typeface="TH SarabunPSK" charset="0"/>
                          <a:cs typeface="TH SarabunPSK" charset="0"/>
                        </a:rPr>
                        <m:t> </m:t>
                      </m:r>
                      <m:r>
                        <a:rPr lang="en-US" b="0" i="1" smtClean="0">
                          <a:latin typeface="Cambria Math" charset="0"/>
                          <a:ea typeface="TH SarabunPSK" charset="0"/>
                          <a:cs typeface="TH SarabunPSK" charset="0"/>
                        </a:rPr>
                        <m:t>𝐼𝑠𝑜</m:t>
                      </m:r>
                      <m:r>
                        <a:rPr lang="en-US" b="0" i="1" smtClean="0">
                          <a:latin typeface="Cambria Math" charset="0"/>
                          <a:ea typeface="TH SarabunPSK" charset="0"/>
                          <a:cs typeface="TH SarabunPSK" charset="0"/>
                        </a:rPr>
                        <m:t>−</m:t>
                      </m:r>
                      <m:r>
                        <a:rPr lang="en-US" b="0" i="1" smtClean="0">
                          <a:latin typeface="Cambria Math" charset="0"/>
                          <a:ea typeface="TH SarabunPSK" charset="0"/>
                          <a:cs typeface="TH SarabunPSK" charset="0"/>
                        </a:rPr>
                        <m:t>𝑟𝑒𝑣𝑒𝑛𝑢𝑒</m:t>
                      </m:r>
                      <m:r>
                        <a:rPr lang="en-US" b="0" i="1" smtClean="0">
                          <a:latin typeface="Cambria Math" charset="0"/>
                          <a:ea typeface="TH SarabunPSK" charset="0"/>
                          <a:cs typeface="TH SarabunPSK" charset="0"/>
                        </a:rPr>
                        <m:t>=</m:t>
                      </m:r>
                      <m:f>
                        <m:fPr>
                          <m:ctrlPr>
                            <a:rPr lang="en-US" i="1" smtClean="0">
                              <a:latin typeface="Cambria Math" charset="0"/>
                              <a:ea typeface="TH SarabunPSK" charset="0"/>
                              <a:cs typeface="TH SarabunPSK" charset="0"/>
                            </a:rPr>
                          </m:ctrlPr>
                        </m:fPr>
                        <m:num>
                          <m:r>
                            <a:rPr lang="en-US" b="0" i="1" smtClean="0">
                              <a:latin typeface="Cambria Math" charset="0"/>
                              <a:ea typeface="TH SarabunPSK" charset="0"/>
                              <a:cs typeface="TH SarabunPSK" charset="0"/>
                            </a:rPr>
                            <m:t>𝑃</m:t>
                          </m:r>
                          <m:r>
                            <a:rPr lang="en-US" b="0" i="1" baseline="-25000" smtClean="0">
                              <a:latin typeface="Cambria Math" charset="0"/>
                              <a:ea typeface="TH SarabunPSK" charset="0"/>
                              <a:cs typeface="TH SarabunPSK" charset="0"/>
                            </a:rPr>
                            <m:t>𝑌</m:t>
                          </m:r>
                          <m:r>
                            <a:rPr lang="en-US" b="0" i="1" baseline="-25000" smtClean="0">
                              <a:latin typeface="Cambria Math" charset="0"/>
                              <a:ea typeface="TH SarabunPSK" charset="0"/>
                              <a:cs typeface="TH SarabunPSK" charset="0"/>
                            </a:rPr>
                            <m:t>1</m:t>
                          </m:r>
                        </m:num>
                        <m:den>
                          <m:r>
                            <a:rPr lang="en-US" b="0" i="1" smtClean="0">
                              <a:latin typeface="Cambria Math" charset="0"/>
                              <a:ea typeface="TH SarabunPSK" charset="0"/>
                              <a:cs typeface="TH SarabunPSK" charset="0"/>
                            </a:rPr>
                            <m:t>𝑃</m:t>
                          </m:r>
                          <m:r>
                            <a:rPr lang="en-US" b="0" i="1" baseline="-25000" smtClean="0">
                              <a:latin typeface="Cambria Math" charset="0"/>
                              <a:ea typeface="TH SarabunPSK" charset="0"/>
                              <a:cs typeface="TH SarabunPSK" charset="0"/>
                            </a:rPr>
                            <m:t>𝑌</m:t>
                          </m:r>
                          <m:r>
                            <a:rPr lang="en-US" b="0" i="1" baseline="-25000" smtClean="0">
                              <a:latin typeface="Cambria Math" charset="0"/>
                              <a:ea typeface="TH SarabunPSK" charset="0"/>
                              <a:cs typeface="TH SarabunPSK" charset="0"/>
                            </a:rPr>
                            <m:t>2</m:t>
                          </m:r>
                        </m:den>
                      </m:f>
                    </m:oMath>
                  </m:oMathPara>
                </a14:m>
                <a:endParaRPr lang="en-US" dirty="0"/>
              </a:p>
            </p:txBody>
          </p:sp>
        </mc:Choice>
        <mc:Fallback xmlns="">
          <p:sp>
            <p:nvSpPr>
              <p:cNvPr id="29" name="TextBox 28"/>
              <p:cNvSpPr txBox="1">
                <a:spLocks noRot="1" noChangeAspect="1" noMove="1" noResize="1" noEditPoints="1" noAdjustHandles="1" noChangeArrowheads="1" noChangeShapeType="1" noTextEdit="1"/>
              </p:cNvSpPr>
              <p:nvPr/>
            </p:nvSpPr>
            <p:spPr>
              <a:xfrm>
                <a:off x="5974855" y="2102294"/>
                <a:ext cx="3241080" cy="609077"/>
              </a:xfrm>
              <a:prstGeom prst="rect">
                <a:avLst/>
              </a:prstGeom>
              <a:blipFill rotWithShape="0">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67136087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285</TotalTime>
  <Words>1649</Words>
  <Application>Microsoft Macintosh PowerPoint</Application>
  <PresentationFormat>Widescreen</PresentationFormat>
  <Paragraphs>401</Paragraphs>
  <Slides>31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Arial</vt:lpstr>
      <vt:lpstr>Calibri</vt:lpstr>
      <vt:lpstr>Cambria Math</vt:lpstr>
      <vt:lpstr>Mangal</vt:lpstr>
      <vt:lpstr>TH SarabunPSK</vt:lpstr>
      <vt:lpstr>Tw Cen MT</vt:lpstr>
      <vt:lpstr>Tw Cen MT Condensed</vt:lpstr>
      <vt:lpstr>Wingdings</vt:lpstr>
      <vt:lpstr>Wingdings 3</vt:lpstr>
      <vt:lpstr>Integral</vt:lpstr>
      <vt:lpstr>Agricultural Production</vt:lpstr>
      <vt:lpstr>Outline</vt:lpstr>
      <vt:lpstr>Questions</vt:lpstr>
      <vt:lpstr>General Characteristics of Agricultural Production</vt:lpstr>
      <vt:lpstr>General Characteristics of Agricultural Production</vt:lpstr>
      <vt:lpstr>Elements and Characteristics of agricultural production units</vt:lpstr>
      <vt:lpstr>Characteristics of Thai agricultural production units</vt:lpstr>
      <vt:lpstr>Characteristics of Thai agricultural production units</vt:lpstr>
      <vt:lpstr>Theories of production and applications on agricultural production</vt:lpstr>
      <vt:lpstr>Theories of production and applications on agricultural production</vt:lpstr>
      <vt:lpstr>Economic Theory explaining Input-Output Relationship</vt:lpstr>
      <vt:lpstr>Input-Output Relationship</vt:lpstr>
      <vt:lpstr>Total Product, Average Product and Marginal Product</vt:lpstr>
      <vt:lpstr>Elasticity of Production: Ep</vt:lpstr>
      <vt:lpstr>Relationship between Total Cost, Total Revenue, Profit, and Profit Maximization</vt:lpstr>
      <vt:lpstr>Inputs and Profit</vt:lpstr>
      <vt:lpstr>Number of Inputs that maximize profit</vt:lpstr>
      <vt:lpstr>Number of Inputs that maximize profit</vt:lpstr>
      <vt:lpstr>Number of Inputs that maximize profit</vt:lpstr>
      <vt:lpstr>Profit Maximizing &amp; Cost Minimization Conditions</vt:lpstr>
      <vt:lpstr>Output – Output Relationships</vt:lpstr>
      <vt:lpstr>Competitive Relationship</vt:lpstr>
      <vt:lpstr>Complementary Relationship</vt:lpstr>
      <vt:lpstr>Enhancing Relationship</vt:lpstr>
      <vt:lpstr>Joint Products</vt:lpstr>
      <vt:lpstr>Revenue Maximization: PPC</vt:lpstr>
      <vt:lpstr>Revenue Maximization: ISO-Revenue Curve</vt:lpstr>
      <vt:lpstr>Revenue Maximization: ISO-Revenue curve</vt:lpstr>
      <vt:lpstr>Revenue Maximization: ISO-Revenue curve</vt:lpstr>
      <vt:lpstr>Revenue Maximization: The Condition</vt:lpstr>
      <vt:lpstr>Revenue Maximization</vt:lpstr>
    </vt:vector>
  </TitlesOfParts>
  <Company/>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Agricultural Household Model</dc:title>
  <dc:creator>Chol Bunnag</dc:creator>
  <cp:lastModifiedBy>Chol Bunnag</cp:lastModifiedBy>
  <cp:revision>45</cp:revision>
  <dcterms:created xsi:type="dcterms:W3CDTF">2017-02-13T20:55:43Z</dcterms:created>
  <dcterms:modified xsi:type="dcterms:W3CDTF">2017-02-14T04:09:29Z</dcterms:modified>
</cp:coreProperties>
</file>